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66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9563B-1D47-4B56-9891-9B2F45734C08}" type="datetimeFigureOut">
              <a:rPr lang="en-US" smtClean="0"/>
              <a:t>2/11/2022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5AB62-8794-4F4E-A448-3735357D9908}" type="slidenum">
              <a:rPr lang="en-US" smtClean="0"/>
              <a:t>‹#›</a:t>
            </a:fld>
            <a:endParaRPr lang="en-US"/>
          </a:p>
        </p:txBody>
      </p:sp>
    </p:spTree>
    <p:extLst>
      <p:ext uri="{BB962C8B-B14F-4D97-AF65-F5344CB8AC3E}">
        <p14:creationId xmlns:p14="http://schemas.microsoft.com/office/powerpoint/2010/main" val="21836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cbi.nlm.nih.gov/books/n/imm/A2528/def-item/A2579/"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ncbi.nlm.nih.gov/books/n/imm/A2528/def-item/A32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ture.com/nrmicro/journal/v8/n2/full/nrmicro2295.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charset="0"/>
              </a:rPr>
              <a:t>T-cell recognition of antigens is MHC restricted</a:t>
            </a:r>
          </a:p>
          <a:p>
            <a:r>
              <a:rPr lang="en-US" altLang="en-US" smtClean="0">
                <a:latin typeface="Arial" charset="0"/>
              </a:rPr>
              <a:t>The </a:t>
            </a:r>
            <a:r>
              <a:rPr lang="en-US" altLang="en-US" smtClean="0">
                <a:latin typeface="Arial" charset="0"/>
                <a:hlinkClick r:id="rId3" action="ppaction://hlinkfile"/>
              </a:rPr>
              <a:t>antigen</a:t>
            </a:r>
            <a:r>
              <a:rPr lang="en-US" altLang="en-US" smtClean="0">
                <a:latin typeface="Arial" charset="0"/>
              </a:rPr>
              <a:t>-specific </a:t>
            </a:r>
            <a:r>
              <a:rPr lang="en-US" altLang="en-US" smtClean="0">
                <a:latin typeface="Arial" charset="0"/>
                <a:hlinkClick r:id="rId4" action="ppaction://hlinkfile"/>
              </a:rPr>
              <a:t>T-cell receptor</a:t>
            </a:r>
            <a:r>
              <a:rPr lang="en-US" altLang="en-US" smtClean="0">
                <a:latin typeface="Arial" charset="0"/>
              </a:rPr>
              <a:t> (TCR) recognizes a complex of antigenic peptide and </a:t>
            </a:r>
            <a:r>
              <a:rPr lang="en-US" altLang="en-US" b="1" smtClean="0">
                <a:latin typeface="Arial" charset="0"/>
              </a:rPr>
              <a:t>MHC</a:t>
            </a:r>
            <a:r>
              <a:rPr lang="en-US" altLang="en-US" smtClean="0">
                <a:latin typeface="Arial" charset="0"/>
              </a:rPr>
              <a:t>. One consequence of this is that a T cell specific for peptide x and a particular </a:t>
            </a:r>
            <a:r>
              <a:rPr lang="en-US" altLang="en-US" b="1" smtClean="0">
                <a:latin typeface="Arial" charset="0"/>
              </a:rPr>
              <a:t>MHC</a:t>
            </a:r>
            <a:r>
              <a:rPr lang="en-US" altLang="en-US" smtClean="0">
                <a:latin typeface="Arial" charset="0"/>
              </a:rPr>
              <a:t> allele, </a:t>
            </a:r>
            <a:r>
              <a:rPr lang="en-US" altLang="en-US" b="1" smtClean="0">
                <a:latin typeface="Arial" charset="0"/>
              </a:rPr>
              <a:t>MHC</a:t>
            </a:r>
            <a:r>
              <a:rPr lang="en-US" altLang="en-US" baseline="30000" smtClean="0">
                <a:latin typeface="Arial" charset="0"/>
              </a:rPr>
              <a:t>a</a:t>
            </a:r>
            <a:r>
              <a:rPr lang="en-US" altLang="en-US" smtClean="0">
                <a:latin typeface="Arial" charset="0"/>
              </a:rPr>
              <a:t> (left panel), will not recognize the complex of peptide x with a different </a:t>
            </a:r>
            <a:r>
              <a:rPr lang="en-US" altLang="en-US" b="1" smtClean="0">
                <a:latin typeface="Arial" charset="0"/>
              </a:rPr>
              <a:t>MHC</a:t>
            </a:r>
            <a:r>
              <a:rPr lang="en-US" altLang="en-US" smtClean="0">
                <a:latin typeface="Arial" charset="0"/>
              </a:rPr>
              <a:t> allele, </a:t>
            </a:r>
            <a:r>
              <a:rPr lang="en-US" altLang="en-US" b="1" smtClean="0">
                <a:latin typeface="Arial" charset="0"/>
              </a:rPr>
              <a:t>MHC</a:t>
            </a:r>
            <a:r>
              <a:rPr lang="en-US" altLang="en-US" baseline="30000" smtClean="0">
                <a:latin typeface="Arial" charset="0"/>
              </a:rPr>
              <a:t>b</a:t>
            </a:r>
            <a:r>
              <a:rPr lang="en-US" altLang="en-US" smtClean="0">
                <a:latin typeface="Arial" charset="0"/>
              </a:rPr>
              <a:t> (center panel), or the complex of peptide y with </a:t>
            </a:r>
            <a:r>
              <a:rPr lang="en-US" altLang="en-US" b="1" smtClean="0">
                <a:latin typeface="Arial" charset="0"/>
              </a:rPr>
              <a:t>MHC</a:t>
            </a:r>
            <a:r>
              <a:rPr lang="en-US" altLang="en-US" baseline="30000" smtClean="0">
                <a:latin typeface="Arial" charset="0"/>
              </a:rPr>
              <a:t>a</a:t>
            </a:r>
            <a:r>
              <a:rPr lang="en-US" altLang="en-US" smtClean="0">
                <a:latin typeface="Arial" charset="0"/>
              </a:rPr>
              <a:t> (right panel). The co-recognition of peptide and </a:t>
            </a:r>
            <a:r>
              <a:rPr lang="en-US" altLang="en-US" b="1" smtClean="0">
                <a:latin typeface="Arial" charset="0"/>
              </a:rPr>
              <a:t>MHC</a:t>
            </a:r>
            <a:r>
              <a:rPr lang="en-US" altLang="en-US" smtClean="0">
                <a:latin typeface="Arial" charset="0"/>
              </a:rPr>
              <a:t> </a:t>
            </a:r>
            <a:r>
              <a:rPr lang="en-US" altLang="en-US" b="1" smtClean="0">
                <a:latin typeface="Arial" charset="0"/>
              </a:rPr>
              <a:t>molecule</a:t>
            </a:r>
            <a:r>
              <a:rPr lang="en-US" altLang="en-US" smtClean="0">
                <a:latin typeface="Arial" charset="0"/>
              </a:rPr>
              <a:t> is known as </a:t>
            </a:r>
            <a:r>
              <a:rPr lang="en-US" altLang="en-US" b="1" smtClean="0">
                <a:latin typeface="Arial" charset="0"/>
              </a:rPr>
              <a:t>MHC</a:t>
            </a:r>
            <a:r>
              <a:rPr lang="en-US" altLang="en-US" smtClean="0">
                <a:latin typeface="Arial" charset="0"/>
              </a:rPr>
              <a:t> restriction because the </a:t>
            </a:r>
            <a:r>
              <a:rPr lang="en-US" altLang="en-US" b="1" smtClean="0">
                <a:latin typeface="Arial" charset="0"/>
              </a:rPr>
              <a:t>MHC</a:t>
            </a:r>
            <a:r>
              <a:rPr lang="en-US" altLang="en-US" smtClean="0">
                <a:latin typeface="Arial" charset="0"/>
              </a:rPr>
              <a:t> </a:t>
            </a:r>
            <a:r>
              <a:rPr lang="en-US" altLang="en-US" b="1" smtClean="0">
                <a:latin typeface="Arial" charset="0"/>
              </a:rPr>
              <a:t>molecule</a:t>
            </a:r>
            <a:r>
              <a:rPr lang="en-US" altLang="en-US" smtClean="0">
                <a:latin typeface="Arial" charset="0"/>
              </a:rPr>
              <a:t> is said to restrict the ability of the T cell to recognize antigen. This restriction may either result from direct contact between </a:t>
            </a:r>
            <a:r>
              <a:rPr lang="en-US" altLang="en-US" b="1" smtClean="0">
                <a:latin typeface="Arial" charset="0"/>
              </a:rPr>
              <a:t>MHC</a:t>
            </a:r>
            <a:r>
              <a:rPr lang="en-US" altLang="en-US" smtClean="0">
                <a:latin typeface="Arial" charset="0"/>
              </a:rPr>
              <a:t> </a:t>
            </a:r>
            <a:r>
              <a:rPr lang="en-US" altLang="en-US" b="1" smtClean="0">
                <a:latin typeface="Arial" charset="0"/>
              </a:rPr>
              <a:t>molecule</a:t>
            </a:r>
            <a:r>
              <a:rPr lang="en-US" altLang="en-US" smtClean="0">
                <a:latin typeface="Arial" charset="0"/>
              </a:rPr>
              <a:t> and T-cell receptor or be an indirect effect of </a:t>
            </a:r>
            <a:r>
              <a:rPr lang="en-US" altLang="en-US" b="1" smtClean="0">
                <a:latin typeface="Arial" charset="0"/>
              </a:rPr>
              <a:t>MHC</a:t>
            </a:r>
            <a:r>
              <a:rPr lang="en-US" altLang="en-US" smtClean="0">
                <a:latin typeface="Arial" charset="0"/>
              </a:rPr>
              <a:t> polymorphism on the peptides that bind or on their bound conformation.</a:t>
            </a: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F5DF9E-760F-4AE1-8F22-45DEC0E6A2DC}" type="slidenum">
              <a:rPr lang="hr-HR" altLang="en-US" smtClean="0">
                <a:latin typeface="Times New Roman" pitchFamily="18" charset="0"/>
              </a:rPr>
              <a:pPr eaLnBrk="1" hangingPunct="1">
                <a:spcBef>
                  <a:spcPct val="0"/>
                </a:spcBef>
              </a:pPr>
              <a:t>2</a:t>
            </a:fld>
            <a:endParaRPr lang="hr-HR"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rPr>
              <a:t>Integrity of Pathogenic Vacuoles Is Essential for Avoidance of Host Immune Surveillance</a:t>
            </a:r>
          </a:p>
          <a:p>
            <a:pPr eaLnBrk="1" hangingPunct="1"/>
            <a:r>
              <a:rPr lang="en-US" altLang="en-US" smtClean="0">
                <a:latin typeface="Arial" charset="0"/>
              </a:rPr>
              <a:t>(A) Pathogens such as </a:t>
            </a:r>
            <a:r>
              <a:rPr lang="en-US" altLang="en-US" i="1" smtClean="0">
                <a:latin typeface="Arial" charset="0"/>
              </a:rPr>
              <a:t>Chlamydia</a:t>
            </a:r>
            <a:r>
              <a:rPr lang="en-US" altLang="en-US" smtClean="0">
                <a:latin typeface="Arial" charset="0"/>
              </a:rPr>
              <a:t> and </a:t>
            </a:r>
            <a:r>
              <a:rPr lang="en-US" altLang="en-US" i="1" smtClean="0">
                <a:latin typeface="Arial" charset="0"/>
              </a:rPr>
              <a:t>Salmonella</a:t>
            </a:r>
            <a:r>
              <a:rPr lang="en-US" altLang="en-US" smtClean="0">
                <a:latin typeface="Arial" charset="0"/>
              </a:rPr>
              <a:t> modulate interactions with host cytoskeleton and cytoskeletal motors (a), which may directly influence structural stability as well as membrane dynamics of their vacuoles. In </a:t>
            </a:r>
            <a:r>
              <a:rPr lang="en-US" altLang="en-US" i="1" smtClean="0">
                <a:latin typeface="Arial" charset="0"/>
              </a:rPr>
              <a:t>T. gondii</a:t>
            </a:r>
            <a:r>
              <a:rPr lang="en-US" altLang="en-US" smtClean="0">
                <a:latin typeface="Arial" charset="0"/>
              </a:rPr>
              <a:t>, interactions with host microtubules (MTs) mediate acquisition of host membranes via organelle scavenging. Interception of host membrane traffic is also mediated by differential interactions with host fusion machinery (b). Modulation of vacuolar membrane lipids, especially cholesterol (c), may further influence vacuolar stability. Pathogens likely regulate the unique properties and interactions of their vacuoles via secretion of effector proteins (d).</a:t>
            </a:r>
          </a:p>
          <a:p>
            <a:pPr eaLnBrk="1" hangingPunct="1"/>
            <a:r>
              <a:rPr lang="en-US" altLang="en-US" smtClean="0">
                <a:latin typeface="Arial" charset="0"/>
              </a:rPr>
              <a:t>(B) Maintenance of vacuolar integrity is essential to avoid cytoplasmic immune defense pathways that include detection of microbial ligands by pathogen recognition receptors (PRRs). Such recognition is followed by activation of diverse pathways that can trigger not only host cell death and adaptive immune responses, but also direct disruption of pathogenic vacuoles by IRG proteins.</a:t>
            </a: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03B399-D1DC-438F-BBF9-85445E2A6A49}" type="slidenum">
              <a:rPr lang="hr-HR" altLang="en-US" smtClean="0">
                <a:latin typeface="Times New Roman" pitchFamily="18" charset="0"/>
              </a:rPr>
              <a:pPr eaLnBrk="1" hangingPunct="1">
                <a:spcBef>
                  <a:spcPct val="0"/>
                </a:spcBef>
              </a:pPr>
              <a:t>21</a:t>
            </a:fld>
            <a:endParaRPr lang="hr-HR"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r-HR" altLang="en-US" smtClean="0">
                <a:latin typeface="Arial" charset="0"/>
                <a:cs typeface="Arial" charset="0"/>
              </a:rPr>
              <a:t>Da izbjegne fuziju vakuole s lizosomom, patogen može pobjeći iz nje. Međutim, postoje receptori NLR – Nod like receptors i RLR Rig like receptors u citoplazmi koji prepoznaju uzorke PAMP (pathogen associated molecular pattern) i induciraju proizvodnju proinflamatornih citokina i kemokina. Ove molekule utječu na adaptivni imuni odgovor i okidaju smrt stanice domaćina putem aktivacije inflamasoma. Dodatno, antimikrobni odgovor uključuje formiranje autofagosoma na površini bakterije izložene citoplazmi i njenu fuziju s lizosomom. </a:t>
            </a:r>
          </a:p>
          <a:p>
            <a:pPr eaLnBrk="1" hangingPunct="1">
              <a:spcBef>
                <a:spcPct val="0"/>
              </a:spcBef>
            </a:pPr>
            <a:r>
              <a:rPr lang="hr-HR" altLang="en-US" smtClean="0">
                <a:latin typeface="Arial" charset="0"/>
                <a:cs typeface="Arial" charset="0"/>
              </a:rPr>
              <a:t>Neke bakterije, Listeria i Shigella, koriste pokretanje na osnovi aktina i suprimiraju autofagiju.</a:t>
            </a:r>
          </a:p>
          <a:p>
            <a:pPr eaLnBrk="1" hangingPunct="1">
              <a:spcBef>
                <a:spcPct val="0"/>
              </a:spcBef>
            </a:pPr>
            <a:r>
              <a:rPr lang="hr-HR" altLang="en-US" smtClean="0">
                <a:latin typeface="Arial" charset="0"/>
                <a:cs typeface="Arial" charset="0"/>
              </a:rPr>
              <a:t>-prepoznavanje dlRNA</a:t>
            </a:r>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43EAB21-CB66-4581-B957-02939EF34BF7}" type="slidenum">
              <a:rPr lang="hr-HR" altLang="en-US" smtClean="0">
                <a:latin typeface="Times New Roman" pitchFamily="18" charset="0"/>
              </a:rPr>
              <a:pPr eaLnBrk="1" hangingPunct="1">
                <a:spcBef>
                  <a:spcPct val="0"/>
                </a:spcBef>
              </a:pPr>
              <a:t>22</a:t>
            </a:fld>
            <a:endParaRPr lang="hr-HR"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hr-HR" dirty="0" smtClean="0"/>
              <a:t>| </a:t>
            </a:r>
            <a:r>
              <a:rPr lang="hr-HR" dirty="0" err="1" smtClean="0"/>
              <a:t>The</a:t>
            </a:r>
            <a:r>
              <a:rPr lang="hr-HR" dirty="0" smtClean="0"/>
              <a:t> </a:t>
            </a:r>
            <a:r>
              <a:rPr lang="hr-HR" dirty="0" err="1" smtClean="0"/>
              <a:t>cytolysis</a:t>
            </a:r>
            <a:r>
              <a:rPr lang="hr-HR" dirty="0" smtClean="0"/>
              <a:t>, </a:t>
            </a:r>
            <a:r>
              <a:rPr lang="hr-HR" dirty="0" err="1" smtClean="0"/>
              <a:t>and</a:t>
            </a:r>
            <a:r>
              <a:rPr lang="hr-HR" dirty="0" smtClean="0"/>
              <a:t> </a:t>
            </a:r>
            <a:r>
              <a:rPr lang="hr-HR" dirty="0" err="1" smtClean="0"/>
              <a:t>destructive</a:t>
            </a:r>
            <a:r>
              <a:rPr lang="hr-HR" dirty="0" smtClean="0"/>
              <a:t> </a:t>
            </a:r>
            <a:r>
              <a:rPr lang="hr-HR" dirty="0" err="1" smtClean="0"/>
              <a:t>and</a:t>
            </a:r>
            <a:r>
              <a:rPr lang="hr-HR" dirty="0" smtClean="0"/>
              <a:t> </a:t>
            </a:r>
            <a:r>
              <a:rPr lang="hr-HR" dirty="0" err="1" smtClean="0"/>
              <a:t>sequential</a:t>
            </a:r>
            <a:r>
              <a:rPr lang="hr-HR" dirty="0" smtClean="0"/>
              <a:t> rupture, </a:t>
            </a:r>
            <a:r>
              <a:rPr lang="hr-HR" dirty="0" err="1" smtClean="0"/>
              <a:t>of</a:t>
            </a:r>
            <a:r>
              <a:rPr lang="hr-HR" dirty="0" smtClean="0"/>
              <a:t> </a:t>
            </a:r>
            <a:r>
              <a:rPr lang="hr-HR" dirty="0" err="1" smtClean="0"/>
              <a:t>the</a:t>
            </a:r>
            <a:r>
              <a:rPr lang="hr-HR" dirty="0" smtClean="0"/>
              <a:t> </a:t>
            </a:r>
            <a:r>
              <a:rPr lang="hr-HR" dirty="0" err="1" smtClean="0"/>
              <a:t>vacuole</a:t>
            </a:r>
            <a:r>
              <a:rPr lang="hr-HR" dirty="0" smtClean="0"/>
              <a:t> </a:t>
            </a:r>
            <a:r>
              <a:rPr lang="hr-HR" dirty="0" err="1" smtClean="0"/>
              <a:t>and</a:t>
            </a:r>
            <a:r>
              <a:rPr lang="hr-HR" dirty="0" smtClean="0"/>
              <a:t> </a:t>
            </a:r>
            <a:r>
              <a:rPr lang="hr-HR" dirty="0" err="1" smtClean="0"/>
              <a:t>cell</a:t>
            </a:r>
            <a:r>
              <a:rPr lang="hr-HR" dirty="0" smtClean="0"/>
              <a:t> </a:t>
            </a:r>
            <a:r>
              <a:rPr lang="hr-HR" dirty="0" err="1" smtClean="0"/>
              <a:t>membranes</a:t>
            </a:r>
            <a:r>
              <a:rPr lang="hr-HR" dirty="0" smtClean="0"/>
              <a:t>. </a:t>
            </a:r>
            <a:r>
              <a:rPr lang="hr-HR" dirty="0" err="1" smtClean="0"/>
              <a:t>Putative</a:t>
            </a:r>
            <a:r>
              <a:rPr lang="hr-HR" dirty="0" smtClean="0"/>
              <a:t> </a:t>
            </a:r>
            <a:r>
              <a:rPr lang="hr-HR" dirty="0" err="1" smtClean="0"/>
              <a:t>mechanisms</a:t>
            </a:r>
            <a:r>
              <a:rPr lang="hr-HR" dirty="0" smtClean="0"/>
              <a:t> </a:t>
            </a:r>
            <a:r>
              <a:rPr lang="hr-HR" dirty="0" err="1" smtClean="0"/>
              <a:t>include</a:t>
            </a:r>
            <a:r>
              <a:rPr lang="hr-HR" dirty="0" smtClean="0"/>
              <a:t> </a:t>
            </a:r>
            <a:r>
              <a:rPr lang="hr-HR" dirty="0" err="1" smtClean="0"/>
              <a:t>proteases</a:t>
            </a:r>
            <a:r>
              <a:rPr lang="hr-HR" dirty="0" smtClean="0"/>
              <a:t> (</a:t>
            </a:r>
            <a:r>
              <a:rPr lang="hr-HR" dirty="0" err="1" smtClean="0"/>
              <a:t>Plasmodium</a:t>
            </a:r>
            <a:r>
              <a:rPr lang="hr-HR" dirty="0" smtClean="0"/>
              <a:t> </a:t>
            </a:r>
            <a:r>
              <a:rPr lang="hr-HR" dirty="0" err="1" smtClean="0"/>
              <a:t>falciparum</a:t>
            </a:r>
            <a:r>
              <a:rPr lang="hr-HR" dirty="0" smtClean="0"/>
              <a:t> </a:t>
            </a:r>
            <a:r>
              <a:rPr lang="hr-HR" dirty="0" err="1" smtClean="0"/>
              <a:t>and</a:t>
            </a:r>
            <a:r>
              <a:rPr lang="hr-HR" dirty="0" smtClean="0"/>
              <a:t> </a:t>
            </a:r>
            <a:r>
              <a:rPr lang="hr-HR" dirty="0" err="1" smtClean="0"/>
              <a:t>Chlamydia</a:t>
            </a:r>
            <a:r>
              <a:rPr lang="hr-HR" dirty="0" smtClean="0"/>
              <a:t> </a:t>
            </a:r>
            <a:r>
              <a:rPr lang="hr-HR" dirty="0" err="1" smtClean="0"/>
              <a:t>spp</a:t>
            </a:r>
            <a:r>
              <a:rPr lang="hr-HR" dirty="0" smtClean="0"/>
              <a:t>.), pore-</a:t>
            </a:r>
            <a:r>
              <a:rPr lang="hr-HR" dirty="0" err="1" smtClean="0"/>
              <a:t>forming</a:t>
            </a:r>
            <a:r>
              <a:rPr lang="hr-HR" dirty="0" smtClean="0"/>
              <a:t> </a:t>
            </a:r>
            <a:r>
              <a:rPr lang="hr-HR" dirty="0" err="1" smtClean="0"/>
              <a:t>proteins</a:t>
            </a:r>
            <a:r>
              <a:rPr lang="hr-HR" dirty="0" smtClean="0"/>
              <a:t> (</a:t>
            </a:r>
            <a:r>
              <a:rPr lang="hr-HR" dirty="0" err="1" smtClean="0"/>
              <a:t>PFPs</a:t>
            </a:r>
            <a:r>
              <a:rPr lang="hr-HR" dirty="0" smtClean="0"/>
              <a:t>) (</a:t>
            </a:r>
            <a:r>
              <a:rPr lang="hr-HR" dirty="0" err="1" smtClean="0"/>
              <a:t>Leishmania</a:t>
            </a:r>
            <a:r>
              <a:rPr lang="hr-HR" dirty="0" smtClean="0"/>
              <a:t> </a:t>
            </a:r>
            <a:r>
              <a:rPr lang="hr-HR" dirty="0" err="1" smtClean="0"/>
              <a:t>spp</a:t>
            </a:r>
            <a:r>
              <a:rPr lang="hr-HR" dirty="0" smtClean="0"/>
              <a:t>.) </a:t>
            </a:r>
            <a:r>
              <a:rPr lang="hr-HR" dirty="0" err="1" smtClean="0"/>
              <a:t>and</a:t>
            </a:r>
            <a:r>
              <a:rPr lang="hr-HR" dirty="0" smtClean="0"/>
              <a:t> </a:t>
            </a:r>
            <a:r>
              <a:rPr lang="hr-HR" dirty="0" err="1" smtClean="0"/>
              <a:t>the</a:t>
            </a:r>
            <a:r>
              <a:rPr lang="hr-HR" dirty="0" smtClean="0"/>
              <a:t> </a:t>
            </a:r>
            <a:r>
              <a:rPr lang="hr-HR" dirty="0" err="1" smtClean="0"/>
              <a:t>unique</a:t>
            </a:r>
            <a:r>
              <a:rPr lang="hr-HR" dirty="0" smtClean="0"/>
              <a:t> </a:t>
            </a:r>
            <a:r>
              <a:rPr lang="hr-HR" dirty="0" err="1" smtClean="0"/>
              <a:t>mechanism</a:t>
            </a:r>
            <a:r>
              <a:rPr lang="hr-HR" dirty="0" smtClean="0"/>
              <a:t> </a:t>
            </a:r>
            <a:r>
              <a:rPr lang="hr-HR" dirty="0" err="1" smtClean="0"/>
              <a:t>of</a:t>
            </a:r>
            <a:r>
              <a:rPr lang="hr-HR" dirty="0" smtClean="0"/>
              <a:t> </a:t>
            </a:r>
            <a:r>
              <a:rPr lang="hr-HR" dirty="0" err="1" smtClean="0"/>
              <a:t>Toxoplasma</a:t>
            </a:r>
            <a:r>
              <a:rPr lang="hr-HR" dirty="0" smtClean="0"/>
              <a:t> </a:t>
            </a:r>
            <a:r>
              <a:rPr lang="hr-HR" dirty="0" err="1" smtClean="0"/>
              <a:t>gondii.</a:t>
            </a:r>
            <a:r>
              <a:rPr lang="hr-HR" dirty="0" smtClean="0"/>
              <a:t> b | </a:t>
            </a:r>
            <a:r>
              <a:rPr lang="hr-HR" dirty="0" err="1" smtClean="0"/>
              <a:t>Actin</a:t>
            </a:r>
            <a:r>
              <a:rPr lang="hr-HR" dirty="0" smtClean="0"/>
              <a:t>-</a:t>
            </a:r>
            <a:r>
              <a:rPr lang="hr-HR" dirty="0" err="1" smtClean="0"/>
              <a:t>based</a:t>
            </a:r>
            <a:r>
              <a:rPr lang="hr-HR" dirty="0" smtClean="0"/>
              <a:t> </a:t>
            </a:r>
            <a:r>
              <a:rPr lang="hr-HR" dirty="0" err="1" smtClean="0"/>
              <a:t>protrusion</a:t>
            </a:r>
            <a:r>
              <a:rPr lang="hr-HR" dirty="0" smtClean="0"/>
              <a:t>, </a:t>
            </a:r>
            <a:r>
              <a:rPr lang="hr-HR" dirty="0" err="1" smtClean="0"/>
              <a:t>which</a:t>
            </a:r>
            <a:r>
              <a:rPr lang="hr-HR" dirty="0" smtClean="0"/>
              <a:t> is </a:t>
            </a:r>
            <a:r>
              <a:rPr lang="hr-HR" dirty="0" err="1" smtClean="0"/>
              <a:t>exploited</a:t>
            </a:r>
            <a:r>
              <a:rPr lang="hr-HR" dirty="0" smtClean="0"/>
              <a:t> </a:t>
            </a:r>
            <a:r>
              <a:rPr lang="hr-HR" dirty="0" err="1" smtClean="0"/>
              <a:t>by</a:t>
            </a:r>
            <a:r>
              <a:rPr lang="hr-HR" dirty="0" smtClean="0"/>
              <a:t> </a:t>
            </a:r>
            <a:r>
              <a:rPr lang="hr-HR" dirty="0" err="1" smtClean="0"/>
              <a:t>Listeria</a:t>
            </a:r>
            <a:r>
              <a:rPr lang="hr-HR" dirty="0" smtClean="0"/>
              <a:t> </a:t>
            </a:r>
            <a:r>
              <a:rPr lang="hr-HR" dirty="0" err="1" smtClean="0"/>
              <a:t>monocytogenes</a:t>
            </a:r>
            <a:r>
              <a:rPr lang="hr-HR" dirty="0" smtClean="0"/>
              <a:t>, </a:t>
            </a:r>
            <a:r>
              <a:rPr lang="hr-HR" dirty="0" err="1" smtClean="0"/>
              <a:t>Shigella</a:t>
            </a:r>
            <a:r>
              <a:rPr lang="hr-HR" dirty="0" smtClean="0"/>
              <a:t> </a:t>
            </a:r>
            <a:r>
              <a:rPr lang="hr-HR" dirty="0" err="1" smtClean="0"/>
              <a:t>flexneri</a:t>
            </a:r>
            <a:r>
              <a:rPr lang="hr-HR" dirty="0" smtClean="0"/>
              <a:t>, </a:t>
            </a:r>
            <a:r>
              <a:rPr lang="hr-HR" dirty="0" err="1" smtClean="0"/>
              <a:t>Rickettsia</a:t>
            </a:r>
            <a:r>
              <a:rPr lang="hr-HR" dirty="0" smtClean="0"/>
              <a:t> </a:t>
            </a:r>
            <a:r>
              <a:rPr lang="hr-HR" dirty="0" err="1" smtClean="0"/>
              <a:t>rickettsii</a:t>
            </a:r>
            <a:r>
              <a:rPr lang="hr-HR" dirty="0" smtClean="0"/>
              <a:t>, </a:t>
            </a:r>
            <a:r>
              <a:rPr lang="hr-HR" dirty="0" err="1" smtClean="0"/>
              <a:t>Rickettsia</a:t>
            </a:r>
            <a:r>
              <a:rPr lang="hr-HR" dirty="0" smtClean="0"/>
              <a:t> </a:t>
            </a:r>
            <a:r>
              <a:rPr lang="hr-HR" dirty="0" err="1" smtClean="0"/>
              <a:t>conorii</a:t>
            </a:r>
            <a:r>
              <a:rPr lang="hr-HR" dirty="0" smtClean="0"/>
              <a:t>, </a:t>
            </a:r>
            <a:r>
              <a:rPr lang="hr-HR" dirty="0" err="1" smtClean="0"/>
              <a:t>Burkholderia</a:t>
            </a:r>
            <a:r>
              <a:rPr lang="hr-HR" dirty="0" smtClean="0"/>
              <a:t> </a:t>
            </a:r>
            <a:r>
              <a:rPr lang="hr-HR" dirty="0" err="1" smtClean="0"/>
              <a:t>pseudomallei</a:t>
            </a:r>
            <a:r>
              <a:rPr lang="hr-HR" dirty="0" smtClean="0"/>
              <a:t> </a:t>
            </a:r>
            <a:r>
              <a:rPr lang="hr-HR" dirty="0" err="1" smtClean="0"/>
              <a:t>and</a:t>
            </a:r>
            <a:r>
              <a:rPr lang="hr-HR" dirty="0" smtClean="0"/>
              <a:t> </a:t>
            </a:r>
            <a:r>
              <a:rPr lang="hr-HR" dirty="0" err="1" smtClean="0"/>
              <a:t>Mycobacterium</a:t>
            </a:r>
            <a:r>
              <a:rPr lang="hr-HR" dirty="0" smtClean="0"/>
              <a:t> </a:t>
            </a:r>
            <a:r>
              <a:rPr lang="hr-HR" dirty="0" err="1" smtClean="0"/>
              <a:t>marinum</a:t>
            </a:r>
            <a:r>
              <a:rPr lang="hr-HR" dirty="0" smtClean="0"/>
              <a:t>, </a:t>
            </a:r>
            <a:r>
              <a:rPr lang="hr-HR" dirty="0" err="1" smtClean="0"/>
              <a:t>results</a:t>
            </a:r>
            <a:r>
              <a:rPr lang="hr-HR" dirty="0" smtClean="0"/>
              <a:t> </a:t>
            </a:r>
            <a:r>
              <a:rPr lang="hr-HR" dirty="0" err="1" smtClean="0"/>
              <a:t>in</a:t>
            </a:r>
            <a:r>
              <a:rPr lang="hr-HR" dirty="0" smtClean="0"/>
              <a:t> a </a:t>
            </a:r>
            <a:r>
              <a:rPr lang="hr-HR" dirty="0" err="1" smtClean="0"/>
              <a:t>single</a:t>
            </a:r>
            <a:r>
              <a:rPr lang="hr-HR" dirty="0" smtClean="0"/>
              <a:t> </a:t>
            </a:r>
            <a:r>
              <a:rPr lang="hr-HR" dirty="0" err="1" smtClean="0"/>
              <a:t>bacterium</a:t>
            </a:r>
            <a:r>
              <a:rPr lang="hr-HR" dirty="0" smtClean="0"/>
              <a:t> </a:t>
            </a:r>
            <a:r>
              <a:rPr lang="hr-HR" dirty="0" err="1" smtClean="0"/>
              <a:t>that</a:t>
            </a:r>
            <a:r>
              <a:rPr lang="hr-HR" dirty="0" smtClean="0"/>
              <a:t> </a:t>
            </a:r>
            <a:r>
              <a:rPr lang="hr-HR" dirty="0" err="1" smtClean="0"/>
              <a:t>uses</a:t>
            </a:r>
            <a:r>
              <a:rPr lang="hr-HR" dirty="0" smtClean="0"/>
              <a:t> </a:t>
            </a:r>
            <a:r>
              <a:rPr lang="hr-HR" dirty="0" err="1" smtClean="0"/>
              <a:t>the</a:t>
            </a:r>
            <a:r>
              <a:rPr lang="hr-HR" dirty="0" smtClean="0"/>
              <a:t> </a:t>
            </a:r>
            <a:r>
              <a:rPr lang="hr-HR" dirty="0" err="1" smtClean="0"/>
              <a:t>force</a:t>
            </a:r>
            <a:r>
              <a:rPr lang="hr-HR" dirty="0" smtClean="0"/>
              <a:t> </a:t>
            </a:r>
            <a:r>
              <a:rPr lang="hr-HR" dirty="0" err="1" smtClean="0"/>
              <a:t>that</a:t>
            </a:r>
            <a:r>
              <a:rPr lang="hr-HR" dirty="0" smtClean="0"/>
              <a:t> is </a:t>
            </a:r>
            <a:r>
              <a:rPr lang="hr-HR" dirty="0" err="1" smtClean="0"/>
              <a:t>generated</a:t>
            </a:r>
            <a:r>
              <a:rPr lang="hr-HR" dirty="0" smtClean="0"/>
              <a:t> </a:t>
            </a:r>
            <a:r>
              <a:rPr lang="hr-HR" dirty="0" err="1" smtClean="0"/>
              <a:t>by</a:t>
            </a:r>
            <a:r>
              <a:rPr lang="hr-HR" dirty="0" smtClean="0"/>
              <a:t> </a:t>
            </a:r>
            <a:r>
              <a:rPr lang="hr-HR" dirty="0" err="1" smtClean="0"/>
              <a:t>actin</a:t>
            </a:r>
            <a:r>
              <a:rPr lang="hr-HR" dirty="0" smtClean="0"/>
              <a:t> </a:t>
            </a:r>
            <a:r>
              <a:rPr lang="hr-HR" dirty="0" err="1" smtClean="0"/>
              <a:t>polymerization</a:t>
            </a:r>
            <a:r>
              <a:rPr lang="hr-HR" dirty="0" smtClean="0"/>
              <a:t> to </a:t>
            </a:r>
            <a:r>
              <a:rPr lang="hr-HR" dirty="0" err="1" smtClean="0"/>
              <a:t>protrude</a:t>
            </a:r>
            <a:r>
              <a:rPr lang="hr-HR" dirty="0" smtClean="0"/>
              <a:t> </a:t>
            </a:r>
            <a:r>
              <a:rPr lang="hr-HR" dirty="0" err="1" smtClean="0"/>
              <a:t>from</a:t>
            </a:r>
            <a:r>
              <a:rPr lang="hr-HR" dirty="0" smtClean="0"/>
              <a:t> </a:t>
            </a:r>
            <a:r>
              <a:rPr lang="hr-HR" dirty="0" err="1" smtClean="0"/>
              <a:t>the</a:t>
            </a:r>
            <a:r>
              <a:rPr lang="hr-HR" dirty="0" smtClean="0"/>
              <a:t> </a:t>
            </a:r>
            <a:r>
              <a:rPr lang="hr-HR" dirty="0" err="1" smtClean="0"/>
              <a:t>cell</a:t>
            </a:r>
            <a:r>
              <a:rPr lang="hr-HR" dirty="0" smtClean="0"/>
              <a:t> membrane </a:t>
            </a:r>
            <a:r>
              <a:rPr lang="hr-HR" dirty="0" err="1" smtClean="0"/>
              <a:t>and</a:t>
            </a:r>
            <a:r>
              <a:rPr lang="hr-HR" dirty="0" smtClean="0"/>
              <a:t> </a:t>
            </a:r>
            <a:r>
              <a:rPr lang="hr-HR" dirty="0" err="1" smtClean="0"/>
              <a:t>force</a:t>
            </a:r>
            <a:r>
              <a:rPr lang="hr-HR" dirty="0" smtClean="0"/>
              <a:t> </a:t>
            </a:r>
            <a:r>
              <a:rPr lang="hr-HR" dirty="0" err="1" smtClean="0"/>
              <a:t>engulfment</a:t>
            </a:r>
            <a:r>
              <a:rPr lang="hr-HR" dirty="0" smtClean="0"/>
              <a:t> </a:t>
            </a:r>
            <a:r>
              <a:rPr lang="hr-HR" dirty="0" err="1" smtClean="0"/>
              <a:t>into</a:t>
            </a:r>
            <a:r>
              <a:rPr lang="hr-HR" dirty="0" smtClean="0"/>
              <a:t> a </a:t>
            </a:r>
            <a:r>
              <a:rPr lang="hr-HR" dirty="0" err="1" smtClean="0"/>
              <a:t>neighbouring</a:t>
            </a:r>
            <a:r>
              <a:rPr lang="hr-HR" dirty="0" smtClean="0"/>
              <a:t> </a:t>
            </a:r>
            <a:r>
              <a:rPr lang="hr-HR" dirty="0" err="1" smtClean="0"/>
              <a:t>cell</a:t>
            </a:r>
            <a:r>
              <a:rPr lang="hr-HR" dirty="0" smtClean="0"/>
              <a:t>. c | </a:t>
            </a:r>
            <a:r>
              <a:rPr lang="hr-HR" dirty="0" err="1" smtClean="0"/>
              <a:t>The</a:t>
            </a:r>
            <a:r>
              <a:rPr lang="hr-HR" dirty="0" smtClean="0"/>
              <a:t> </a:t>
            </a:r>
            <a:r>
              <a:rPr lang="hr-HR" dirty="0" err="1" smtClean="0"/>
              <a:t>budding</a:t>
            </a:r>
            <a:r>
              <a:rPr lang="hr-HR" dirty="0" smtClean="0"/>
              <a:t> </a:t>
            </a:r>
            <a:r>
              <a:rPr lang="hr-HR" dirty="0" err="1" smtClean="0"/>
              <a:t>of</a:t>
            </a:r>
            <a:r>
              <a:rPr lang="hr-HR" dirty="0" smtClean="0"/>
              <a:t> </a:t>
            </a:r>
            <a:r>
              <a:rPr lang="hr-HR" dirty="0" err="1" smtClean="0"/>
              <a:t>Orientia</a:t>
            </a:r>
            <a:r>
              <a:rPr lang="hr-HR" dirty="0" smtClean="0"/>
              <a:t> </a:t>
            </a:r>
            <a:r>
              <a:rPr lang="hr-HR" dirty="0" err="1" smtClean="0"/>
              <a:t>tsutsugamushi</a:t>
            </a:r>
            <a:r>
              <a:rPr lang="hr-HR" dirty="0" smtClean="0"/>
              <a:t>, </a:t>
            </a:r>
            <a:r>
              <a:rPr lang="hr-HR" dirty="0" err="1" smtClean="0"/>
              <a:t>in</a:t>
            </a:r>
            <a:r>
              <a:rPr lang="hr-HR" dirty="0" smtClean="0"/>
              <a:t> </a:t>
            </a:r>
            <a:r>
              <a:rPr lang="hr-HR" dirty="0" err="1" smtClean="0"/>
              <a:t>which</a:t>
            </a:r>
            <a:r>
              <a:rPr lang="hr-HR" dirty="0" smtClean="0"/>
              <a:t> a </a:t>
            </a:r>
            <a:r>
              <a:rPr lang="hr-HR" dirty="0" err="1" smtClean="0"/>
              <a:t>single</a:t>
            </a:r>
            <a:r>
              <a:rPr lang="hr-HR" dirty="0" smtClean="0"/>
              <a:t> </a:t>
            </a:r>
            <a:r>
              <a:rPr lang="hr-HR" dirty="0" err="1" smtClean="0"/>
              <a:t>bacterium</a:t>
            </a:r>
            <a:r>
              <a:rPr lang="hr-HR" dirty="0" smtClean="0"/>
              <a:t> is </a:t>
            </a:r>
            <a:r>
              <a:rPr lang="hr-HR" dirty="0" err="1" smtClean="0"/>
              <a:t>encased</a:t>
            </a:r>
            <a:r>
              <a:rPr lang="hr-HR" dirty="0" smtClean="0"/>
              <a:t> </a:t>
            </a:r>
            <a:r>
              <a:rPr lang="hr-HR" dirty="0" err="1" smtClean="0"/>
              <a:t>by</a:t>
            </a:r>
            <a:r>
              <a:rPr lang="hr-HR" dirty="0" smtClean="0"/>
              <a:t> </a:t>
            </a:r>
            <a:r>
              <a:rPr lang="hr-HR" dirty="0" err="1" smtClean="0"/>
              <a:t>plasma</a:t>
            </a:r>
            <a:r>
              <a:rPr lang="hr-HR" dirty="0" smtClean="0"/>
              <a:t> membrane. d | </a:t>
            </a:r>
            <a:r>
              <a:rPr lang="hr-HR" dirty="0" err="1" smtClean="0"/>
              <a:t>The</a:t>
            </a:r>
            <a:r>
              <a:rPr lang="hr-HR" dirty="0" smtClean="0"/>
              <a:t> </a:t>
            </a:r>
            <a:r>
              <a:rPr lang="hr-HR" dirty="0" err="1" smtClean="0"/>
              <a:t>extrusion</a:t>
            </a:r>
            <a:r>
              <a:rPr lang="hr-HR" dirty="0" smtClean="0"/>
              <a:t> </a:t>
            </a:r>
            <a:r>
              <a:rPr lang="hr-HR" dirty="0" err="1" smtClean="0"/>
              <a:t>of</a:t>
            </a:r>
            <a:r>
              <a:rPr lang="hr-HR" dirty="0" smtClean="0"/>
              <a:t> </a:t>
            </a:r>
            <a:r>
              <a:rPr lang="hr-HR" dirty="0" err="1" smtClean="0"/>
              <a:t>Chlamydia</a:t>
            </a:r>
            <a:r>
              <a:rPr lang="hr-HR" dirty="0" smtClean="0"/>
              <a:t> </a:t>
            </a:r>
            <a:r>
              <a:rPr lang="hr-HR" dirty="0" err="1" smtClean="0"/>
              <a:t>spp</a:t>
            </a:r>
            <a:r>
              <a:rPr lang="hr-HR" dirty="0" smtClean="0"/>
              <a:t>., </a:t>
            </a:r>
            <a:r>
              <a:rPr lang="hr-HR" dirty="0" err="1" smtClean="0"/>
              <a:t>in</a:t>
            </a:r>
            <a:r>
              <a:rPr lang="hr-HR" dirty="0" smtClean="0"/>
              <a:t> </a:t>
            </a:r>
            <a:r>
              <a:rPr lang="hr-HR" dirty="0" err="1" smtClean="0"/>
              <a:t>which</a:t>
            </a:r>
            <a:r>
              <a:rPr lang="hr-HR" dirty="0" smtClean="0"/>
              <a:t> </a:t>
            </a:r>
            <a:r>
              <a:rPr lang="hr-HR" dirty="0" err="1" smtClean="0"/>
              <a:t>the</a:t>
            </a:r>
            <a:r>
              <a:rPr lang="hr-HR" dirty="0" smtClean="0"/>
              <a:t> </a:t>
            </a:r>
            <a:r>
              <a:rPr lang="hr-HR" dirty="0" err="1" smtClean="0"/>
              <a:t>large</a:t>
            </a:r>
            <a:r>
              <a:rPr lang="hr-HR" dirty="0" smtClean="0"/>
              <a:t> </a:t>
            </a:r>
            <a:r>
              <a:rPr lang="hr-HR" dirty="0" err="1" smtClean="0"/>
              <a:t>Chlamydia</a:t>
            </a:r>
            <a:r>
              <a:rPr lang="hr-HR" dirty="0" smtClean="0"/>
              <a:t>-</a:t>
            </a:r>
            <a:r>
              <a:rPr lang="hr-HR" dirty="0" err="1" smtClean="0"/>
              <a:t>containing</a:t>
            </a:r>
            <a:r>
              <a:rPr lang="hr-HR" dirty="0" smtClean="0"/>
              <a:t> </a:t>
            </a:r>
            <a:r>
              <a:rPr lang="hr-HR" dirty="0" err="1" smtClean="0"/>
              <a:t>vacuole</a:t>
            </a:r>
            <a:r>
              <a:rPr lang="hr-HR" dirty="0" smtClean="0"/>
              <a:t> </a:t>
            </a:r>
            <a:r>
              <a:rPr lang="hr-HR" dirty="0" err="1" smtClean="0"/>
              <a:t>pinches</a:t>
            </a:r>
            <a:r>
              <a:rPr lang="hr-HR" dirty="0" smtClean="0"/>
              <a:t> </a:t>
            </a:r>
            <a:r>
              <a:rPr lang="hr-HR" dirty="0" err="1" smtClean="0"/>
              <a:t>off</a:t>
            </a:r>
            <a:r>
              <a:rPr lang="hr-HR" dirty="0" smtClean="0"/>
              <a:t> </a:t>
            </a:r>
            <a:r>
              <a:rPr lang="hr-HR" dirty="0" err="1" smtClean="0"/>
              <a:t>and</a:t>
            </a:r>
            <a:r>
              <a:rPr lang="hr-HR" dirty="0" smtClean="0"/>
              <a:t> </a:t>
            </a:r>
            <a:r>
              <a:rPr lang="hr-HR" dirty="0" err="1" smtClean="0"/>
              <a:t>extrudes</a:t>
            </a:r>
            <a:r>
              <a:rPr lang="hr-HR" dirty="0" smtClean="0"/>
              <a:t> </a:t>
            </a:r>
            <a:r>
              <a:rPr lang="hr-HR" dirty="0" err="1" smtClean="0"/>
              <a:t>out</a:t>
            </a:r>
            <a:r>
              <a:rPr lang="hr-HR" dirty="0" smtClean="0"/>
              <a:t> </a:t>
            </a:r>
            <a:r>
              <a:rPr lang="hr-HR" dirty="0" err="1" smtClean="0"/>
              <a:t>of</a:t>
            </a:r>
            <a:r>
              <a:rPr lang="hr-HR" dirty="0" smtClean="0"/>
              <a:t> </a:t>
            </a:r>
            <a:r>
              <a:rPr lang="hr-HR" dirty="0" err="1" smtClean="0"/>
              <a:t>the</a:t>
            </a:r>
            <a:r>
              <a:rPr lang="hr-HR" dirty="0" smtClean="0"/>
              <a:t> </a:t>
            </a:r>
            <a:r>
              <a:rPr lang="hr-HR" dirty="0" err="1" smtClean="0"/>
              <a:t>cell</a:t>
            </a:r>
            <a:r>
              <a:rPr lang="hr-HR" dirty="0" smtClean="0"/>
              <a:t>; </a:t>
            </a:r>
            <a:r>
              <a:rPr lang="hr-HR" dirty="0" err="1" smtClean="0"/>
              <a:t>the</a:t>
            </a:r>
            <a:r>
              <a:rPr lang="hr-HR" dirty="0" smtClean="0"/>
              <a:t> </a:t>
            </a:r>
            <a:r>
              <a:rPr lang="hr-HR" dirty="0" err="1" smtClean="0"/>
              <a:t>extruded</a:t>
            </a:r>
            <a:r>
              <a:rPr lang="hr-HR" dirty="0" smtClean="0"/>
              <a:t> </a:t>
            </a:r>
            <a:r>
              <a:rPr lang="hr-HR" dirty="0" err="1" smtClean="0"/>
              <a:t>vacuole</a:t>
            </a:r>
            <a:r>
              <a:rPr lang="hr-HR" dirty="0" smtClean="0"/>
              <a:t> is </a:t>
            </a:r>
            <a:r>
              <a:rPr lang="hr-HR" dirty="0" err="1" smtClean="0"/>
              <a:t>encased</a:t>
            </a:r>
            <a:r>
              <a:rPr lang="hr-HR" dirty="0" smtClean="0"/>
              <a:t> </a:t>
            </a:r>
            <a:r>
              <a:rPr lang="hr-HR" dirty="0" err="1" smtClean="0"/>
              <a:t>by</a:t>
            </a:r>
            <a:r>
              <a:rPr lang="hr-HR" dirty="0" smtClean="0"/>
              <a:t> </a:t>
            </a:r>
            <a:r>
              <a:rPr lang="hr-HR" dirty="0" err="1" smtClean="0"/>
              <a:t>cytosol</a:t>
            </a:r>
            <a:r>
              <a:rPr lang="hr-HR" dirty="0" smtClean="0"/>
              <a:t> </a:t>
            </a:r>
            <a:r>
              <a:rPr lang="hr-HR" dirty="0" err="1" smtClean="0"/>
              <a:t>and</a:t>
            </a:r>
            <a:r>
              <a:rPr lang="hr-HR" dirty="0" smtClean="0"/>
              <a:t> </a:t>
            </a:r>
            <a:r>
              <a:rPr lang="hr-HR" dirty="0" err="1" smtClean="0"/>
              <a:t>plasma</a:t>
            </a:r>
            <a:r>
              <a:rPr lang="hr-HR" dirty="0" smtClean="0"/>
              <a:t> membrane. e | </a:t>
            </a:r>
            <a:r>
              <a:rPr lang="hr-HR" dirty="0" err="1" smtClean="0"/>
              <a:t>The</a:t>
            </a:r>
            <a:r>
              <a:rPr lang="hr-HR" dirty="0" smtClean="0"/>
              <a:t> </a:t>
            </a:r>
            <a:r>
              <a:rPr lang="hr-HR" dirty="0" err="1" smtClean="0"/>
              <a:t>phagosomal</a:t>
            </a:r>
            <a:r>
              <a:rPr lang="hr-HR" dirty="0" smtClean="0"/>
              <a:t> </a:t>
            </a:r>
            <a:r>
              <a:rPr lang="hr-HR" dirty="0" err="1" smtClean="0"/>
              <a:t>expulsion</a:t>
            </a:r>
            <a:r>
              <a:rPr lang="hr-HR" dirty="0" smtClean="0"/>
              <a:t> </a:t>
            </a:r>
            <a:r>
              <a:rPr lang="hr-HR" dirty="0" err="1" smtClean="0"/>
              <a:t>of</a:t>
            </a:r>
            <a:r>
              <a:rPr lang="hr-HR" dirty="0" smtClean="0"/>
              <a:t> </a:t>
            </a:r>
            <a:r>
              <a:rPr lang="hr-HR" dirty="0" err="1" smtClean="0"/>
              <a:t>Cryptococcus</a:t>
            </a:r>
            <a:r>
              <a:rPr lang="hr-HR" dirty="0" smtClean="0"/>
              <a:t> </a:t>
            </a:r>
            <a:r>
              <a:rPr lang="hr-HR" dirty="0" err="1" smtClean="0"/>
              <a:t>neoformans</a:t>
            </a:r>
            <a:r>
              <a:rPr lang="hr-HR" dirty="0" smtClean="0"/>
              <a:t>, </a:t>
            </a:r>
            <a:r>
              <a:rPr lang="hr-HR" dirty="0" err="1" smtClean="0"/>
              <a:t>in</a:t>
            </a:r>
            <a:r>
              <a:rPr lang="hr-HR" dirty="0" smtClean="0"/>
              <a:t> </a:t>
            </a:r>
            <a:r>
              <a:rPr lang="hr-HR" dirty="0" err="1" smtClean="0"/>
              <a:t>which</a:t>
            </a:r>
            <a:r>
              <a:rPr lang="hr-HR" dirty="0" smtClean="0"/>
              <a:t> </a:t>
            </a:r>
            <a:r>
              <a:rPr lang="hr-HR" dirty="0" err="1" smtClean="0"/>
              <a:t>the</a:t>
            </a:r>
            <a:r>
              <a:rPr lang="hr-HR" dirty="0" smtClean="0"/>
              <a:t> </a:t>
            </a:r>
            <a:r>
              <a:rPr lang="hr-HR" dirty="0" err="1" smtClean="0"/>
              <a:t>large</a:t>
            </a:r>
            <a:r>
              <a:rPr lang="hr-HR" dirty="0" smtClean="0"/>
              <a:t> </a:t>
            </a:r>
            <a:r>
              <a:rPr lang="hr-HR" dirty="0" err="1" smtClean="0"/>
              <a:t>vacuole</a:t>
            </a:r>
            <a:r>
              <a:rPr lang="hr-HR" dirty="0" smtClean="0"/>
              <a:t> </a:t>
            </a:r>
            <a:r>
              <a:rPr lang="hr-HR" dirty="0" err="1" smtClean="0"/>
              <a:t>fuses</a:t>
            </a:r>
            <a:r>
              <a:rPr lang="hr-HR" dirty="0" smtClean="0"/>
              <a:t> </a:t>
            </a:r>
            <a:r>
              <a:rPr lang="hr-HR" dirty="0" err="1" smtClean="0"/>
              <a:t>with</a:t>
            </a:r>
            <a:r>
              <a:rPr lang="hr-HR" dirty="0" smtClean="0"/>
              <a:t> </a:t>
            </a:r>
            <a:r>
              <a:rPr lang="hr-HR" dirty="0" err="1" smtClean="0"/>
              <a:t>the</a:t>
            </a:r>
            <a:r>
              <a:rPr lang="hr-HR" dirty="0" smtClean="0"/>
              <a:t> </a:t>
            </a:r>
            <a:r>
              <a:rPr lang="hr-HR" dirty="0" err="1" smtClean="0"/>
              <a:t>plasma</a:t>
            </a:r>
            <a:r>
              <a:rPr lang="hr-HR" dirty="0" smtClean="0"/>
              <a:t> membrane </a:t>
            </a:r>
            <a:r>
              <a:rPr lang="hr-HR" dirty="0" err="1" smtClean="0"/>
              <a:t>by</a:t>
            </a:r>
            <a:r>
              <a:rPr lang="hr-HR" dirty="0" smtClean="0"/>
              <a:t> </a:t>
            </a:r>
            <a:r>
              <a:rPr lang="hr-HR" dirty="0" err="1" smtClean="0"/>
              <a:t>an</a:t>
            </a:r>
            <a:r>
              <a:rPr lang="hr-HR" dirty="0" smtClean="0"/>
              <a:t> </a:t>
            </a:r>
            <a:r>
              <a:rPr lang="hr-HR" dirty="0" err="1" smtClean="0"/>
              <a:t>undefined</a:t>
            </a:r>
            <a:r>
              <a:rPr lang="hr-HR" dirty="0" smtClean="0"/>
              <a:t> </a:t>
            </a:r>
            <a:r>
              <a:rPr lang="hr-HR" dirty="0" err="1" smtClean="0"/>
              <a:t>exocytic</a:t>
            </a:r>
            <a:r>
              <a:rPr lang="hr-HR" dirty="0" smtClean="0"/>
              <a:t> </a:t>
            </a:r>
            <a:r>
              <a:rPr lang="hr-HR" dirty="0" err="1" smtClean="0"/>
              <a:t>process</a:t>
            </a:r>
            <a:r>
              <a:rPr lang="hr-HR" dirty="0" smtClean="0"/>
              <a:t>. f | </a:t>
            </a:r>
            <a:r>
              <a:rPr lang="hr-HR" dirty="0" err="1" smtClean="0"/>
              <a:t>Proinflammatory</a:t>
            </a:r>
            <a:r>
              <a:rPr lang="hr-HR" dirty="0" smtClean="0"/>
              <a:t> </a:t>
            </a:r>
            <a:r>
              <a:rPr lang="hr-HR" dirty="0" err="1" smtClean="0"/>
              <a:t>pyroptosis</a:t>
            </a:r>
            <a:r>
              <a:rPr lang="hr-HR" dirty="0" smtClean="0"/>
              <a:t> is </a:t>
            </a:r>
            <a:r>
              <a:rPr lang="hr-HR" dirty="0" err="1" smtClean="0"/>
              <a:t>defined</a:t>
            </a:r>
            <a:r>
              <a:rPr lang="hr-HR" dirty="0" smtClean="0"/>
              <a:t> </a:t>
            </a:r>
            <a:r>
              <a:rPr lang="hr-HR" dirty="0" err="1" smtClean="0"/>
              <a:t>by</a:t>
            </a:r>
            <a:r>
              <a:rPr lang="hr-HR" dirty="0" smtClean="0"/>
              <a:t> </a:t>
            </a:r>
            <a:r>
              <a:rPr lang="hr-HR" dirty="0" err="1" smtClean="0"/>
              <a:t>the</a:t>
            </a:r>
            <a:r>
              <a:rPr lang="hr-HR" dirty="0" smtClean="0"/>
              <a:t> </a:t>
            </a:r>
            <a:r>
              <a:rPr lang="hr-HR" dirty="0" err="1" smtClean="0"/>
              <a:t>sensing</a:t>
            </a:r>
            <a:r>
              <a:rPr lang="hr-HR" dirty="0" smtClean="0"/>
              <a:t> </a:t>
            </a:r>
            <a:r>
              <a:rPr lang="hr-HR" dirty="0" err="1" smtClean="0"/>
              <a:t>of</a:t>
            </a:r>
            <a:r>
              <a:rPr lang="hr-HR" dirty="0" smtClean="0"/>
              <a:t> </a:t>
            </a:r>
            <a:r>
              <a:rPr lang="hr-HR" dirty="0" err="1" smtClean="0"/>
              <a:t>bacterial</a:t>
            </a:r>
            <a:r>
              <a:rPr lang="hr-HR" dirty="0" smtClean="0"/>
              <a:t> </a:t>
            </a:r>
            <a:r>
              <a:rPr lang="hr-HR" dirty="0" err="1" smtClean="0"/>
              <a:t>molecules</a:t>
            </a:r>
            <a:r>
              <a:rPr lang="hr-HR" dirty="0" smtClean="0"/>
              <a:t> (</a:t>
            </a:r>
            <a:r>
              <a:rPr lang="hr-HR" dirty="0" err="1" smtClean="0"/>
              <a:t>flagellin</a:t>
            </a:r>
            <a:r>
              <a:rPr lang="hr-HR" dirty="0" smtClean="0"/>
              <a:t> </a:t>
            </a:r>
            <a:r>
              <a:rPr lang="hr-HR" dirty="0" err="1" smtClean="0"/>
              <a:t>of</a:t>
            </a:r>
            <a:r>
              <a:rPr lang="hr-HR" dirty="0" smtClean="0"/>
              <a:t> </a:t>
            </a:r>
            <a:r>
              <a:rPr lang="hr-HR" dirty="0" err="1" smtClean="0"/>
              <a:t>Legionella</a:t>
            </a:r>
            <a:r>
              <a:rPr lang="hr-HR" dirty="0" smtClean="0"/>
              <a:t> </a:t>
            </a:r>
            <a:r>
              <a:rPr lang="hr-HR" dirty="0" err="1" smtClean="0"/>
              <a:t>pneumophila</a:t>
            </a:r>
            <a:r>
              <a:rPr lang="hr-HR" dirty="0" smtClean="0"/>
              <a:t> </a:t>
            </a:r>
            <a:r>
              <a:rPr lang="hr-HR" dirty="0" err="1" smtClean="0"/>
              <a:t>and</a:t>
            </a:r>
            <a:r>
              <a:rPr lang="hr-HR" dirty="0" smtClean="0"/>
              <a:t> </a:t>
            </a:r>
            <a:r>
              <a:rPr lang="hr-HR" dirty="0" err="1" smtClean="0"/>
              <a:t>Salmonella</a:t>
            </a:r>
            <a:r>
              <a:rPr lang="hr-HR" dirty="0" smtClean="0"/>
              <a:t> </a:t>
            </a:r>
            <a:r>
              <a:rPr lang="hr-HR" dirty="0" err="1" smtClean="0"/>
              <a:t>spp</a:t>
            </a:r>
            <a:r>
              <a:rPr lang="hr-HR" dirty="0" smtClean="0"/>
              <a:t>. </a:t>
            </a:r>
            <a:r>
              <a:rPr lang="hr-HR" dirty="0" err="1" smtClean="0"/>
              <a:t>and</a:t>
            </a:r>
            <a:r>
              <a:rPr lang="hr-HR" dirty="0" smtClean="0"/>
              <a:t> </a:t>
            </a:r>
            <a:r>
              <a:rPr lang="hr-HR" dirty="0" err="1" smtClean="0"/>
              <a:t>unknown</a:t>
            </a:r>
            <a:r>
              <a:rPr lang="hr-HR" dirty="0" smtClean="0"/>
              <a:t> </a:t>
            </a:r>
            <a:r>
              <a:rPr lang="hr-HR" dirty="0" err="1" smtClean="0"/>
              <a:t>molecules</a:t>
            </a:r>
            <a:r>
              <a:rPr lang="hr-HR" dirty="0" smtClean="0"/>
              <a:t> </a:t>
            </a:r>
            <a:r>
              <a:rPr lang="hr-HR" dirty="0" err="1" smtClean="0"/>
              <a:t>of</a:t>
            </a:r>
            <a:r>
              <a:rPr lang="hr-HR" dirty="0" smtClean="0"/>
              <a:t> S. </a:t>
            </a:r>
            <a:r>
              <a:rPr lang="hr-HR" dirty="0" err="1" smtClean="0"/>
              <a:t>flexneri</a:t>
            </a:r>
            <a:r>
              <a:rPr lang="hr-HR" dirty="0" smtClean="0"/>
              <a:t>, L. </a:t>
            </a:r>
            <a:r>
              <a:rPr lang="hr-HR" dirty="0" err="1" smtClean="0"/>
              <a:t>monocytogenes</a:t>
            </a:r>
            <a:r>
              <a:rPr lang="hr-HR" dirty="0" smtClean="0"/>
              <a:t> </a:t>
            </a:r>
            <a:r>
              <a:rPr lang="hr-HR" dirty="0" err="1" smtClean="0"/>
              <a:t>and</a:t>
            </a:r>
            <a:r>
              <a:rPr lang="hr-HR" dirty="0" smtClean="0"/>
              <a:t> </a:t>
            </a:r>
            <a:r>
              <a:rPr lang="hr-HR" dirty="0" err="1" smtClean="0"/>
              <a:t>Francisella</a:t>
            </a:r>
            <a:r>
              <a:rPr lang="hr-HR" dirty="0" smtClean="0"/>
              <a:t> </a:t>
            </a:r>
            <a:r>
              <a:rPr lang="hr-HR" dirty="0" err="1" smtClean="0"/>
              <a:t>tularensis</a:t>
            </a:r>
            <a:r>
              <a:rPr lang="hr-HR" dirty="0" smtClean="0"/>
              <a:t>) </a:t>
            </a:r>
            <a:r>
              <a:rPr lang="hr-HR" dirty="0" err="1" smtClean="0"/>
              <a:t>through</a:t>
            </a:r>
            <a:r>
              <a:rPr lang="hr-HR" dirty="0" smtClean="0"/>
              <a:t> </a:t>
            </a:r>
            <a:r>
              <a:rPr lang="hr-HR" dirty="0" err="1" smtClean="0"/>
              <a:t>the</a:t>
            </a:r>
            <a:r>
              <a:rPr lang="hr-HR" dirty="0" smtClean="0"/>
              <a:t> </a:t>
            </a:r>
            <a:r>
              <a:rPr lang="hr-HR" dirty="0" err="1" smtClean="0"/>
              <a:t>host</a:t>
            </a:r>
            <a:r>
              <a:rPr lang="hr-HR" dirty="0" smtClean="0"/>
              <a:t> </a:t>
            </a:r>
            <a:r>
              <a:rPr lang="hr-HR" dirty="0" err="1" smtClean="0"/>
              <a:t>inflammasome</a:t>
            </a:r>
            <a:r>
              <a:rPr lang="hr-HR" dirty="0" smtClean="0"/>
              <a:t>. </a:t>
            </a:r>
            <a:r>
              <a:rPr lang="hr-HR" dirty="0" err="1" smtClean="0"/>
              <a:t>The</a:t>
            </a:r>
            <a:r>
              <a:rPr lang="hr-HR" dirty="0" smtClean="0"/>
              <a:t> </a:t>
            </a:r>
            <a:r>
              <a:rPr lang="hr-HR" dirty="0" err="1" smtClean="0"/>
              <a:t>inflammasome</a:t>
            </a:r>
            <a:r>
              <a:rPr lang="hr-HR" dirty="0" smtClean="0"/>
              <a:t> </a:t>
            </a:r>
            <a:r>
              <a:rPr lang="hr-HR" dirty="0" err="1" smtClean="0"/>
              <a:t>proteolytically</a:t>
            </a:r>
            <a:r>
              <a:rPr lang="hr-HR" dirty="0" smtClean="0"/>
              <a:t> </a:t>
            </a:r>
            <a:r>
              <a:rPr lang="hr-HR" dirty="0" err="1" smtClean="0"/>
              <a:t>activates</a:t>
            </a:r>
            <a:r>
              <a:rPr lang="hr-HR" dirty="0" smtClean="0"/>
              <a:t> </a:t>
            </a:r>
            <a:r>
              <a:rPr lang="hr-HR" dirty="0" err="1" smtClean="0"/>
              <a:t>caspase</a:t>
            </a:r>
            <a:r>
              <a:rPr lang="hr-HR" dirty="0" smtClean="0"/>
              <a:t>-1, </a:t>
            </a:r>
            <a:r>
              <a:rPr lang="hr-HR" dirty="0" err="1" smtClean="0"/>
              <a:t>which</a:t>
            </a:r>
            <a:r>
              <a:rPr lang="hr-HR" dirty="0" smtClean="0"/>
              <a:t> </a:t>
            </a:r>
            <a:r>
              <a:rPr lang="hr-HR" dirty="0" err="1" smtClean="0"/>
              <a:t>leads</a:t>
            </a:r>
            <a:r>
              <a:rPr lang="hr-HR" dirty="0" smtClean="0"/>
              <a:t> to </a:t>
            </a:r>
            <a:r>
              <a:rPr lang="hr-HR" dirty="0" err="1" smtClean="0"/>
              <a:t>interleukin</a:t>
            </a:r>
            <a:r>
              <a:rPr lang="hr-HR" dirty="0" smtClean="0"/>
              <a:t> (IL)-1 </a:t>
            </a:r>
            <a:r>
              <a:rPr lang="hr-HR" dirty="0" err="1" smtClean="0"/>
              <a:t>and</a:t>
            </a:r>
            <a:r>
              <a:rPr lang="hr-HR" dirty="0" smtClean="0"/>
              <a:t> IL-18 </a:t>
            </a:r>
            <a:r>
              <a:rPr lang="hr-HR" dirty="0" err="1" smtClean="0"/>
              <a:t>activation</a:t>
            </a:r>
            <a:r>
              <a:rPr lang="hr-HR" dirty="0" smtClean="0"/>
              <a:t> </a:t>
            </a:r>
            <a:r>
              <a:rPr lang="hr-HR" dirty="0" err="1" smtClean="0"/>
              <a:t>and</a:t>
            </a:r>
            <a:r>
              <a:rPr lang="hr-HR" dirty="0" smtClean="0"/>
              <a:t> </a:t>
            </a:r>
            <a:r>
              <a:rPr lang="hr-HR" dirty="0" err="1" smtClean="0"/>
              <a:t>secretion</a:t>
            </a:r>
            <a:r>
              <a:rPr lang="hr-HR" dirty="0" smtClean="0"/>
              <a:t>. </a:t>
            </a:r>
            <a:r>
              <a:rPr lang="hr-HR" dirty="0" err="1" smtClean="0"/>
              <a:t>Cytokine</a:t>
            </a:r>
            <a:r>
              <a:rPr lang="hr-HR" dirty="0" smtClean="0"/>
              <a:t> </a:t>
            </a:r>
            <a:r>
              <a:rPr lang="hr-HR" dirty="0" err="1" smtClean="0"/>
              <a:t>secretion</a:t>
            </a:r>
            <a:r>
              <a:rPr lang="hr-HR" dirty="0" smtClean="0"/>
              <a:t> </a:t>
            </a:r>
            <a:r>
              <a:rPr lang="hr-HR" dirty="0" err="1" smtClean="0"/>
              <a:t>occurs</a:t>
            </a:r>
            <a:r>
              <a:rPr lang="hr-HR" dirty="0" smtClean="0"/>
              <a:t> </a:t>
            </a:r>
            <a:r>
              <a:rPr lang="hr-HR" dirty="0" err="1" smtClean="0"/>
              <a:t>initially</a:t>
            </a:r>
            <a:r>
              <a:rPr lang="hr-HR" dirty="0" smtClean="0"/>
              <a:t> </a:t>
            </a:r>
            <a:r>
              <a:rPr lang="hr-HR" dirty="0" err="1" smtClean="0"/>
              <a:t>through</a:t>
            </a:r>
            <a:r>
              <a:rPr lang="hr-HR" dirty="0" smtClean="0"/>
              <a:t> a </a:t>
            </a:r>
            <a:r>
              <a:rPr lang="hr-HR" dirty="0" err="1" smtClean="0"/>
              <a:t>caspase</a:t>
            </a:r>
            <a:r>
              <a:rPr lang="hr-HR" dirty="0" smtClean="0"/>
              <a:t>-1-</a:t>
            </a:r>
            <a:r>
              <a:rPr lang="hr-HR" dirty="0" err="1" smtClean="0"/>
              <a:t>dependent</a:t>
            </a:r>
            <a:r>
              <a:rPr lang="hr-HR" dirty="0" smtClean="0"/>
              <a:t> pore, </a:t>
            </a:r>
            <a:r>
              <a:rPr lang="hr-HR" dirty="0" err="1" smtClean="0"/>
              <a:t>and</a:t>
            </a:r>
            <a:r>
              <a:rPr lang="hr-HR" dirty="0" smtClean="0"/>
              <a:t> is </a:t>
            </a:r>
            <a:r>
              <a:rPr lang="hr-HR" dirty="0" err="1" smtClean="0"/>
              <a:t>then</a:t>
            </a:r>
            <a:r>
              <a:rPr lang="hr-HR" dirty="0" smtClean="0"/>
              <a:t> </a:t>
            </a:r>
            <a:r>
              <a:rPr lang="hr-HR" dirty="0" err="1" smtClean="0"/>
              <a:t>released</a:t>
            </a:r>
            <a:r>
              <a:rPr lang="hr-HR" dirty="0" smtClean="0"/>
              <a:t> </a:t>
            </a:r>
            <a:r>
              <a:rPr lang="hr-HR" dirty="0" err="1" smtClean="0"/>
              <a:t>upon</a:t>
            </a:r>
            <a:r>
              <a:rPr lang="hr-HR" dirty="0" smtClean="0"/>
              <a:t> </a:t>
            </a:r>
            <a:r>
              <a:rPr lang="hr-HR" dirty="0" err="1" smtClean="0"/>
              <a:t>necrotic</a:t>
            </a:r>
            <a:r>
              <a:rPr lang="hr-HR" dirty="0" smtClean="0"/>
              <a:t> </a:t>
            </a:r>
            <a:r>
              <a:rPr lang="hr-HR" dirty="0" err="1" smtClean="0"/>
              <a:t>cell</a:t>
            </a:r>
            <a:r>
              <a:rPr lang="hr-HR" dirty="0" smtClean="0"/>
              <a:t> </a:t>
            </a:r>
            <a:r>
              <a:rPr lang="hr-HR" dirty="0" err="1" smtClean="0"/>
              <a:t>lysis</a:t>
            </a:r>
            <a:r>
              <a:rPr lang="hr-HR" dirty="0" smtClean="0"/>
              <a:t>. g | </a:t>
            </a:r>
            <a:r>
              <a:rPr lang="hr-HR" dirty="0" err="1" smtClean="0"/>
              <a:t>Apoptosis</a:t>
            </a:r>
            <a:r>
              <a:rPr lang="hr-HR" dirty="0" smtClean="0"/>
              <a:t> is </a:t>
            </a:r>
            <a:r>
              <a:rPr lang="hr-HR" dirty="0" err="1" smtClean="0"/>
              <a:t>induced</a:t>
            </a:r>
            <a:r>
              <a:rPr lang="hr-HR" dirty="0" smtClean="0"/>
              <a:t> </a:t>
            </a:r>
            <a:r>
              <a:rPr lang="hr-HR" dirty="0" err="1" smtClean="0"/>
              <a:t>by</a:t>
            </a:r>
            <a:r>
              <a:rPr lang="hr-HR" dirty="0" smtClean="0"/>
              <a:t> F. </a:t>
            </a:r>
            <a:r>
              <a:rPr lang="hr-HR" dirty="0" err="1" smtClean="0"/>
              <a:t>tularensis</a:t>
            </a:r>
            <a:r>
              <a:rPr lang="hr-HR" dirty="0" smtClean="0"/>
              <a:t> </a:t>
            </a:r>
            <a:r>
              <a:rPr lang="hr-HR" dirty="0" err="1" smtClean="0"/>
              <a:t>using</a:t>
            </a:r>
            <a:r>
              <a:rPr lang="hr-HR" dirty="0" smtClean="0"/>
              <a:t> </a:t>
            </a:r>
            <a:r>
              <a:rPr lang="hr-HR" dirty="0" err="1" smtClean="0"/>
              <a:t>the</a:t>
            </a:r>
            <a:r>
              <a:rPr lang="hr-HR" dirty="0" smtClean="0"/>
              <a:t> </a:t>
            </a:r>
            <a:r>
              <a:rPr lang="hr-HR" dirty="0" err="1" smtClean="0"/>
              <a:t>intrinsic</a:t>
            </a:r>
            <a:r>
              <a:rPr lang="hr-HR" dirty="0" smtClean="0"/>
              <a:t> </a:t>
            </a:r>
            <a:r>
              <a:rPr lang="hr-HR" dirty="0" err="1" smtClean="0"/>
              <a:t>pathway</a:t>
            </a:r>
            <a:r>
              <a:rPr lang="hr-HR" dirty="0" smtClean="0"/>
              <a:t> </a:t>
            </a:r>
            <a:r>
              <a:rPr lang="hr-HR" dirty="0" err="1" smtClean="0"/>
              <a:t>of</a:t>
            </a:r>
            <a:r>
              <a:rPr lang="hr-HR" dirty="0" smtClean="0"/>
              <a:t> </a:t>
            </a:r>
            <a:r>
              <a:rPr lang="hr-HR" dirty="0" err="1" smtClean="0"/>
              <a:t>activation</a:t>
            </a:r>
            <a:r>
              <a:rPr lang="hr-HR" dirty="0" smtClean="0"/>
              <a:t> — </a:t>
            </a:r>
            <a:r>
              <a:rPr lang="hr-HR" dirty="0" err="1" smtClean="0"/>
              <a:t>cytochrome</a:t>
            </a:r>
            <a:r>
              <a:rPr lang="hr-HR" dirty="0" smtClean="0"/>
              <a:t> c </a:t>
            </a:r>
            <a:r>
              <a:rPr lang="hr-HR" dirty="0" err="1" smtClean="0"/>
              <a:t>release</a:t>
            </a:r>
            <a:r>
              <a:rPr lang="hr-HR" dirty="0" smtClean="0"/>
              <a:t> </a:t>
            </a:r>
            <a:r>
              <a:rPr lang="hr-HR" dirty="0" err="1" smtClean="0"/>
              <a:t>from</a:t>
            </a:r>
            <a:r>
              <a:rPr lang="hr-HR" dirty="0" smtClean="0"/>
              <a:t> </a:t>
            </a:r>
            <a:r>
              <a:rPr lang="hr-HR" dirty="0" err="1" smtClean="0"/>
              <a:t>mitochondria</a:t>
            </a:r>
            <a:r>
              <a:rPr lang="hr-HR" dirty="0" smtClean="0"/>
              <a:t> </a:t>
            </a:r>
            <a:r>
              <a:rPr lang="hr-HR" dirty="0" err="1" smtClean="0"/>
              <a:t>and</a:t>
            </a:r>
            <a:r>
              <a:rPr lang="hr-HR" dirty="0" smtClean="0"/>
              <a:t> </a:t>
            </a:r>
            <a:r>
              <a:rPr lang="hr-HR" dirty="0" err="1" smtClean="0"/>
              <a:t>activation</a:t>
            </a:r>
            <a:r>
              <a:rPr lang="hr-HR" dirty="0" smtClean="0"/>
              <a:t> </a:t>
            </a:r>
            <a:r>
              <a:rPr lang="hr-HR" dirty="0" err="1" smtClean="0"/>
              <a:t>of</a:t>
            </a:r>
            <a:r>
              <a:rPr lang="hr-HR" dirty="0" smtClean="0"/>
              <a:t> </a:t>
            </a:r>
            <a:r>
              <a:rPr lang="hr-HR" dirty="0" err="1" smtClean="0"/>
              <a:t>the</a:t>
            </a:r>
            <a:r>
              <a:rPr lang="hr-HR" dirty="0" smtClean="0"/>
              <a:t> </a:t>
            </a:r>
            <a:r>
              <a:rPr lang="hr-HR" dirty="0" err="1" smtClean="0"/>
              <a:t>initiator</a:t>
            </a:r>
            <a:r>
              <a:rPr lang="hr-HR" dirty="0" smtClean="0"/>
              <a:t> </a:t>
            </a:r>
            <a:r>
              <a:rPr lang="hr-HR" dirty="0" err="1" smtClean="0"/>
              <a:t>caspase</a:t>
            </a:r>
            <a:r>
              <a:rPr lang="hr-HR" dirty="0" smtClean="0"/>
              <a:t>-9 </a:t>
            </a:r>
            <a:r>
              <a:rPr lang="hr-HR" dirty="0" err="1" smtClean="0"/>
              <a:t>and</a:t>
            </a:r>
            <a:r>
              <a:rPr lang="hr-HR" dirty="0" smtClean="0"/>
              <a:t> </a:t>
            </a:r>
            <a:r>
              <a:rPr lang="hr-HR" dirty="0" err="1" smtClean="0"/>
              <a:t>the</a:t>
            </a:r>
            <a:r>
              <a:rPr lang="hr-HR" dirty="0" smtClean="0"/>
              <a:t> </a:t>
            </a:r>
            <a:r>
              <a:rPr lang="hr-HR" dirty="0" err="1" smtClean="0"/>
              <a:t>effector</a:t>
            </a:r>
            <a:r>
              <a:rPr lang="hr-HR" dirty="0" smtClean="0"/>
              <a:t> </a:t>
            </a:r>
            <a:r>
              <a:rPr lang="hr-HR" dirty="0" err="1" smtClean="0"/>
              <a:t>caspase</a:t>
            </a:r>
            <a:r>
              <a:rPr lang="hr-HR" dirty="0" smtClean="0"/>
              <a:t>-3. </a:t>
            </a:r>
            <a:r>
              <a:rPr lang="hr-HR" dirty="0" err="1" smtClean="0"/>
              <a:t>The</a:t>
            </a:r>
            <a:r>
              <a:rPr lang="hr-HR" dirty="0" smtClean="0"/>
              <a:t> </a:t>
            </a:r>
            <a:r>
              <a:rPr lang="hr-HR" dirty="0" err="1" smtClean="0"/>
              <a:t>bacterial</a:t>
            </a:r>
            <a:r>
              <a:rPr lang="hr-HR" dirty="0" smtClean="0"/>
              <a:t> </a:t>
            </a:r>
            <a:r>
              <a:rPr lang="hr-HR" dirty="0" err="1" smtClean="0"/>
              <a:t>molecule</a:t>
            </a:r>
            <a:r>
              <a:rPr lang="hr-HR" dirty="0" smtClean="0"/>
              <a:t> (or </a:t>
            </a:r>
            <a:r>
              <a:rPr lang="hr-HR" dirty="0" err="1" smtClean="0"/>
              <a:t>molecules</a:t>
            </a:r>
            <a:r>
              <a:rPr lang="hr-HR" dirty="0" smtClean="0"/>
              <a:t>) </a:t>
            </a:r>
            <a:r>
              <a:rPr lang="hr-HR" dirty="0" err="1" smtClean="0"/>
              <a:t>that</a:t>
            </a:r>
            <a:r>
              <a:rPr lang="hr-HR" dirty="0" smtClean="0"/>
              <a:t> is </a:t>
            </a:r>
            <a:r>
              <a:rPr lang="hr-HR" dirty="0" err="1" smtClean="0"/>
              <a:t>responsible</a:t>
            </a:r>
            <a:r>
              <a:rPr lang="hr-HR" dirty="0" smtClean="0"/>
              <a:t> for </a:t>
            </a:r>
            <a:r>
              <a:rPr lang="hr-HR" dirty="0" err="1" smtClean="0"/>
              <a:t>apoptotic</a:t>
            </a:r>
            <a:r>
              <a:rPr lang="hr-HR" dirty="0" smtClean="0"/>
              <a:t> </a:t>
            </a:r>
            <a:r>
              <a:rPr lang="hr-HR" dirty="0" err="1" smtClean="0"/>
              <a:t>induction</a:t>
            </a:r>
            <a:r>
              <a:rPr lang="hr-HR" dirty="0" smtClean="0"/>
              <a:t> is </a:t>
            </a:r>
            <a:r>
              <a:rPr lang="hr-HR" dirty="0" err="1" smtClean="0"/>
              <a:t>unknown</a:t>
            </a:r>
            <a:r>
              <a:rPr lang="hr-HR" dirty="0" smtClean="0"/>
              <a:t>.</a:t>
            </a: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AD338D-2E0B-4494-8C8E-762A5BA39CAB}" type="slidenum">
              <a:rPr lang="hr-HR" altLang="en-US" smtClean="0">
                <a:latin typeface="Times New Roman" pitchFamily="18" charset="0"/>
              </a:rPr>
              <a:pPr eaLnBrk="1" hangingPunct="1">
                <a:spcBef>
                  <a:spcPct val="0"/>
                </a:spcBef>
              </a:pPr>
              <a:t>23</a:t>
            </a:fld>
            <a:endParaRPr lang="hr-HR"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hr-HR" dirty="0" smtClean="0">
                <a:latin typeface="+mn-lt"/>
              </a:rPr>
              <a:t>Each symbiotic </a:t>
            </a:r>
            <a:r>
              <a:rPr lang="hr-HR" i="1" dirty="0" smtClean="0">
                <a:latin typeface="+mn-lt"/>
              </a:rPr>
              <a:t>Chlorella</a:t>
            </a:r>
            <a:r>
              <a:rPr lang="hr-HR" dirty="0" smtClean="0">
                <a:latin typeface="+mn-lt"/>
              </a:rPr>
              <a:t> species of </a:t>
            </a:r>
            <a:r>
              <a:rPr lang="hr-HR" i="1" dirty="0" smtClean="0">
                <a:latin typeface="+mn-lt"/>
              </a:rPr>
              <a:t>Paramecium bursaria</a:t>
            </a:r>
            <a:r>
              <a:rPr lang="hr-HR" dirty="0" smtClean="0">
                <a:latin typeface="+mn-lt"/>
              </a:rPr>
              <a:t> is enclosed in a perialgal vacuole (PV) membrane derived from the host digestive vacuole (DV) membrane. Algae-free paramecia and symbiotic algae are capable of growing independently and paramecia can be reinfected experimentally by mixing them. This phenomenon provides an excellent model for studying cell-to-cell interaction and the evolution of eukaryotic cells through secondary endosymbiosis between different protists. However, the detailed algal infection process remains unclear. Using pulse labeling of the algae-free paramecia with the isolated symbiotic algae and chase method, we found four necessary cytological events for establishing endosymbiosis. (1) At about 3 min after mixing, some algae show resistance to the host lysosomal enzymes in the DVs, even if the digested ones are present. (2) At about 30 min after mixing, the alga starts to escape from the DVs as the result of the budding of the DV membrane into the cytoplasm. (3) Within 15 min after the escape, the DV membrane enclosing a single green alga differentiates to the PV membrane, which provides protection from lysosomal fusion. (4) The alga localizes at the primary lysosome-less host cell surface by affinity of the PV to unknown structures of the host. At about 24 h after mixing, the alga multiplies by cell division and establishes endosymbiosis. Infection experiments with infection-capable and infection-incapable algae indicate that the infectivity of algae is based on their ability to localize beneath the host surface after escaping from the DVs. This algal infection process differs from known infection processes of other symbiotic or parasitic organisms to their hosts.</a:t>
            </a:r>
          </a:p>
          <a:p>
            <a:pPr>
              <a:defRPr/>
            </a:pPr>
            <a:endParaRPr lang="hr-HR" dirty="0" smtClean="0"/>
          </a:p>
          <a:p>
            <a:pPr>
              <a:defRPr/>
            </a:pPr>
            <a:endParaRPr lang="hr-HR" dirty="0"/>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53203B-E39D-40D3-90B0-1DEB9336A1B2}" type="slidenum">
              <a:rPr lang="hr-HR" altLang="en-US" smtClean="0">
                <a:latin typeface="Times New Roman" pitchFamily="18" charset="0"/>
              </a:rPr>
              <a:pPr eaLnBrk="1" hangingPunct="1">
                <a:spcBef>
                  <a:spcPct val="0"/>
                </a:spcBef>
              </a:pPr>
              <a:t>25</a:t>
            </a:fld>
            <a:endParaRPr lang="hr-HR"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latin typeface="Arial" charset="0"/>
              </a:rPr>
              <a:t>Procesiranje antigena </a:t>
            </a:r>
          </a:p>
          <a:p>
            <a:r>
              <a:rPr lang="hr-HR" altLang="en-US" smtClean="0">
                <a:latin typeface="Arial" charset="0"/>
              </a:rPr>
              <a:t>Istrošeni ili defektni proteini u citosolu se degradiraju u peptide u proteasomima. Izabrani se peptidi prenose u ER, gdje se “natovare” na novosintetiziranu MHC I molekulu. HLA-peptidini kompleks e eksportita van kroz Golgi na površinu.. U tkivima s virusom, čestice se odmataju u stanici i DNA/RNA replicira. U citosolu se proizvode proteini., od kojih se neki razgrade u proteasomu i istim putem izlože na površitni stanice.</a:t>
            </a:r>
          </a:p>
          <a:p>
            <a:r>
              <a:rPr lang="hr-HR" altLang="en-US" smtClean="0">
                <a:latin typeface="Arial" charset="0"/>
              </a:rPr>
              <a:t>fragmenti od 9 aminokiselina</a:t>
            </a: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8323DC-9235-4CAB-9FB2-FC8AE0BDCB88}" type="slidenum">
              <a:rPr lang="hr-HR" altLang="en-US" smtClean="0">
                <a:latin typeface="Times New Roman" pitchFamily="18" charset="0"/>
              </a:rPr>
              <a:pPr eaLnBrk="1" hangingPunct="1">
                <a:spcBef>
                  <a:spcPct val="0"/>
                </a:spcBef>
              </a:pPr>
              <a:t>8</a:t>
            </a:fld>
            <a:endParaRPr lang="hr-HR"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en-US" smtClean="0">
              <a:latin typeface="Arial" charset="0"/>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E42FE6-5A61-4DB2-8299-60AA3BC32313}" type="slidenum">
              <a:rPr lang="hr-HR" altLang="en-US" smtClean="0">
                <a:latin typeface="Times New Roman" pitchFamily="18" charset="0"/>
              </a:rPr>
              <a:pPr eaLnBrk="1" hangingPunct="1">
                <a:spcBef>
                  <a:spcPct val="0"/>
                </a:spcBef>
              </a:pPr>
              <a:t>9</a:t>
            </a:fld>
            <a:endParaRPr lang="hr-HR"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latin typeface="Arial" charset="0"/>
              </a:rPr>
              <a:t>Vlasititi ili strani proteini ulaze u stanicu endocitozom ili fagocitozom i nalaze se u endosomima. MHC II se sintentizira u ER i prenosi preko GA do primarnih lizosoma koji se fuzioniraju s ranim endosomima te čine MHC II kompartiment. Enzimi u tim vezikulama degradiraju proteine u pepeide HLA DM molekule, sintetizirane u ER pomažu u spajanju peptida i MHC II. Tada se prenosi kompleks na površinu stanice</a:t>
            </a:r>
          </a:p>
          <a:p>
            <a:pPr eaLnBrk="1" hangingPunct="1"/>
            <a:r>
              <a:rPr lang="hr-HR" altLang="en-US" smtClean="0">
                <a:latin typeface="Arial" charset="0"/>
                <a:cs typeface="Arial" charset="0"/>
              </a:rPr>
              <a:t>Dok je prvi proces stalno prisutan zbog raznih potrošenih proteina, drugi proces se događa samo u limfocitima B, makrofagima i dendritičnim stanicama jer one vrše fagocitozu i endocitozu.</a:t>
            </a:r>
          </a:p>
          <a:p>
            <a:pPr eaLnBrk="1" hangingPunct="1"/>
            <a:r>
              <a:rPr lang="hr-HR" altLang="en-US" smtClean="0">
                <a:latin typeface="Arial" charset="0"/>
                <a:cs typeface="Arial" charset="0"/>
              </a:rPr>
              <a:t>Postoje i križne reakcije MHC I s vanjskim antigenim i MHC II s unutarnjuim</a:t>
            </a:r>
          </a:p>
          <a:p>
            <a:endParaRPr lang="hr-HR" altLang="en-US" smtClean="0">
              <a:latin typeface="Arial" charset="0"/>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C06F18-062A-4DD5-AE4E-73870ECDD7D5}" type="slidenum">
              <a:rPr lang="hr-HR" altLang="en-US" smtClean="0">
                <a:latin typeface="Times New Roman" pitchFamily="18" charset="0"/>
              </a:rPr>
              <a:pPr eaLnBrk="1" hangingPunct="1">
                <a:spcBef>
                  <a:spcPct val="0"/>
                </a:spcBef>
              </a:pPr>
              <a:t>10</a:t>
            </a:fld>
            <a:endParaRPr lang="hr-HR"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Both extracellular bacterial pathogens and intracellular bacterial pathogens initially interact with the plasma membrane of host cells. These pathogens commandeer various common structures and pathways. </a:t>
            </a:r>
            <a:r>
              <a:rPr lang="en-US" b="1" dirty="0" smtClean="0"/>
              <a:t>a</a:t>
            </a:r>
            <a:r>
              <a:rPr lang="en-US" dirty="0" smtClean="0"/>
              <a:t>, Extracellular pathogens (for example, EPEC and EHEC) routinely manipulate the </a:t>
            </a:r>
            <a:r>
              <a:rPr lang="en-US" dirty="0" err="1" smtClean="0"/>
              <a:t>actin</a:t>
            </a:r>
            <a:r>
              <a:rPr lang="en-US" dirty="0" smtClean="0"/>
              <a:t> cytoskeleton to generate </a:t>
            </a:r>
            <a:r>
              <a:rPr lang="en-US" dirty="0" err="1" smtClean="0"/>
              <a:t>actin</a:t>
            </a:r>
            <a:r>
              <a:rPr lang="en-US" dirty="0" smtClean="0"/>
              <a:t>-rich pedestal structures. By contrast, the invasive intracellular pathogens </a:t>
            </a:r>
            <a:r>
              <a:rPr lang="en-US" i="1" dirty="0" smtClean="0"/>
              <a:t>Salmonella </a:t>
            </a:r>
            <a:r>
              <a:rPr lang="en-US" i="1" dirty="0" err="1" smtClean="0"/>
              <a:t>enterica</a:t>
            </a:r>
            <a:r>
              <a:rPr lang="en-US" dirty="0" smtClean="0"/>
              <a:t> and </a:t>
            </a:r>
            <a:r>
              <a:rPr lang="en-US" i="1" dirty="0" err="1" smtClean="0"/>
              <a:t>Shigella</a:t>
            </a:r>
            <a:r>
              <a:rPr lang="en-US" dirty="0" smtClean="0"/>
              <a:t> spp. use this </a:t>
            </a:r>
            <a:r>
              <a:rPr lang="en-US" dirty="0" err="1" smtClean="0"/>
              <a:t>cytoskeletal</a:t>
            </a:r>
            <a:r>
              <a:rPr lang="en-US" dirty="0" smtClean="0"/>
              <a:t> component to invade the host cell. Another invasive intracellular pathogen, </a:t>
            </a:r>
            <a:r>
              <a:rPr lang="en-US" i="1" dirty="0" err="1" smtClean="0"/>
              <a:t>Listeria</a:t>
            </a:r>
            <a:r>
              <a:rPr lang="en-US" i="1" dirty="0" smtClean="0"/>
              <a:t> </a:t>
            </a:r>
            <a:r>
              <a:rPr lang="en-US" i="1" dirty="0" err="1" smtClean="0"/>
              <a:t>monocytogenes</a:t>
            </a:r>
            <a:r>
              <a:rPr lang="en-US" dirty="0" smtClean="0"/>
              <a:t>, uses </a:t>
            </a:r>
            <a:r>
              <a:rPr lang="en-US" dirty="0" err="1" smtClean="0"/>
              <a:t>clathrin</a:t>
            </a:r>
            <a:r>
              <a:rPr lang="en-US" dirty="0" smtClean="0"/>
              <a:t>-mediated </a:t>
            </a:r>
            <a:r>
              <a:rPr lang="en-US" dirty="0" err="1" smtClean="0"/>
              <a:t>endocytosis</a:t>
            </a:r>
            <a:r>
              <a:rPr lang="en-US" dirty="0" smtClean="0"/>
              <a:t> for invasion. </a:t>
            </a:r>
            <a:r>
              <a:rPr lang="en-US" b="1" dirty="0" smtClean="0"/>
              <a:t>b</a:t>
            </a:r>
            <a:r>
              <a:rPr lang="en-US" dirty="0" smtClean="0"/>
              <a:t>, During some bacterial infections, microtubules, another component of the cytoskeleton, are disassembled through the actions of particular </a:t>
            </a:r>
            <a:r>
              <a:rPr lang="en-US" dirty="0" err="1" smtClean="0"/>
              <a:t>effector</a:t>
            </a:r>
            <a:r>
              <a:rPr lang="en-US" dirty="0" smtClean="0"/>
              <a:t> proteins. Such proteins present during EPEC infection (</a:t>
            </a:r>
            <a:r>
              <a:rPr lang="en-US" dirty="0" err="1" smtClean="0"/>
              <a:t>EspG</a:t>
            </a:r>
            <a:r>
              <a:rPr lang="en-US" dirty="0" smtClean="0"/>
              <a:t>) and </a:t>
            </a:r>
            <a:r>
              <a:rPr lang="en-US" i="1" dirty="0" err="1" smtClean="0"/>
              <a:t>Shigella</a:t>
            </a:r>
            <a:r>
              <a:rPr lang="en-US" i="1" dirty="0" smtClean="0"/>
              <a:t> </a:t>
            </a:r>
            <a:r>
              <a:rPr lang="en-US" i="1" dirty="0" err="1" smtClean="0"/>
              <a:t>flexneri</a:t>
            </a:r>
            <a:r>
              <a:rPr lang="en-US" dirty="0" smtClean="0"/>
              <a:t> infection (</a:t>
            </a:r>
            <a:r>
              <a:rPr lang="en-US" dirty="0" err="1" smtClean="0"/>
              <a:t>VirA</a:t>
            </a:r>
            <a:r>
              <a:rPr lang="en-US" dirty="0" smtClean="0"/>
              <a:t>) disassemble microtubules in the vicinity of bacterial contact. </a:t>
            </a:r>
            <a:r>
              <a:rPr lang="en-US" b="1" dirty="0" smtClean="0"/>
              <a:t>c</a:t>
            </a:r>
            <a:r>
              <a:rPr lang="en-US" dirty="0" smtClean="0"/>
              <a:t>, After invasive bacteria have entered the host cell, they occupy a vacuole. The vacuole can offer protection against immune detection and can be a </a:t>
            </a:r>
            <a:r>
              <a:rPr lang="en-US" dirty="0" err="1" smtClean="0"/>
              <a:t>replicative</a:t>
            </a:r>
            <a:r>
              <a:rPr lang="en-US" dirty="0" smtClean="0"/>
              <a:t> niche (in the case of </a:t>
            </a:r>
            <a:r>
              <a:rPr lang="en-US" i="1" dirty="0" smtClean="0"/>
              <a:t>S. </a:t>
            </a:r>
            <a:r>
              <a:rPr lang="en-US" i="1" dirty="0" err="1" smtClean="0"/>
              <a:t>enterica</a:t>
            </a:r>
            <a:r>
              <a:rPr lang="en-US" dirty="0" smtClean="0"/>
              <a:t>). Alternatively, the bacteria can escape the vacuole and gain the ability to propel themselves through the </a:t>
            </a:r>
            <a:r>
              <a:rPr lang="en-US" dirty="0" err="1" smtClean="0"/>
              <a:t>cytosol</a:t>
            </a:r>
            <a:r>
              <a:rPr lang="en-US" dirty="0" smtClean="0"/>
              <a:t> (in the case of </a:t>
            </a:r>
            <a:r>
              <a:rPr lang="en-US" i="1" dirty="0" smtClean="0"/>
              <a:t>L. </a:t>
            </a:r>
            <a:r>
              <a:rPr lang="en-US" i="1" dirty="0" err="1" smtClean="0"/>
              <a:t>monocytogenes</a:t>
            </a:r>
            <a:r>
              <a:rPr lang="en-US" dirty="0" smtClean="0"/>
              <a:t> and </a:t>
            </a:r>
            <a:r>
              <a:rPr lang="en-US" i="1" dirty="0" smtClean="0"/>
              <a:t>S. </a:t>
            </a:r>
            <a:r>
              <a:rPr lang="en-US" i="1" dirty="0" err="1" smtClean="0"/>
              <a:t>flexneri</a:t>
            </a:r>
            <a:r>
              <a:rPr lang="en-US" dirty="0" smtClean="0"/>
              <a:t>). </a:t>
            </a:r>
            <a:r>
              <a:rPr lang="en-US" dirty="0" err="1" smtClean="0"/>
              <a:t>Organellar</a:t>
            </a:r>
            <a:r>
              <a:rPr lang="en-US" dirty="0" smtClean="0"/>
              <a:t> components can also be acquired: for example, </a:t>
            </a:r>
            <a:r>
              <a:rPr lang="en-US" i="1" dirty="0" err="1" smtClean="0"/>
              <a:t>Legionella</a:t>
            </a:r>
            <a:r>
              <a:rPr lang="en-US" i="1" dirty="0" smtClean="0"/>
              <a:t> </a:t>
            </a:r>
            <a:r>
              <a:rPr lang="en-US" i="1" dirty="0" err="1" smtClean="0"/>
              <a:t>pneumophila</a:t>
            </a:r>
            <a:r>
              <a:rPr lang="en-US" dirty="0" smtClean="0"/>
              <a:t>, which is usually internalized by </a:t>
            </a:r>
            <a:r>
              <a:rPr lang="en-US" dirty="0" err="1" smtClean="0"/>
              <a:t>phagocytosis</a:t>
            </a:r>
            <a:r>
              <a:rPr lang="en-US" dirty="0" smtClean="0"/>
              <a:t>, interacts with endoplasmic-reticulum-derived vesicles. </a:t>
            </a:r>
            <a:r>
              <a:rPr lang="en-US" b="1" dirty="0" smtClean="0"/>
              <a:t>d</a:t>
            </a:r>
            <a:r>
              <a:rPr lang="en-US" dirty="0" smtClean="0"/>
              <a:t>, Bacterial pathogens also have other </a:t>
            </a:r>
            <a:r>
              <a:rPr lang="en-US" dirty="0" err="1" smtClean="0"/>
              <a:t>effector</a:t>
            </a:r>
            <a:r>
              <a:rPr lang="en-US" dirty="0" smtClean="0"/>
              <a:t>-protein-based mechanisms for evading both the innate immune response and the adaptive immune response. Examples include subverting the presentation of bacterial antigen at the cell surface (adaptive) and interfering with the translocation of the pro-inflammatory transcriptional activator NF-B to the cell nucleus (innate). </a:t>
            </a:r>
            <a:r>
              <a:rPr lang="en-US" b="1" dirty="0" smtClean="0"/>
              <a:t>e</a:t>
            </a:r>
            <a:r>
              <a:rPr lang="en-US" dirty="0" smtClean="0"/>
              <a:t>, The nucleus is also the destination of several T3SS effectors (for example, </a:t>
            </a:r>
            <a:r>
              <a:rPr lang="en-US" i="1" dirty="0" smtClean="0"/>
              <a:t>S. </a:t>
            </a:r>
            <a:r>
              <a:rPr lang="en-US" i="1" dirty="0" err="1" smtClean="0"/>
              <a:t>enterica</a:t>
            </a:r>
            <a:r>
              <a:rPr lang="en-US" dirty="0" smtClean="0"/>
              <a:t> SspH1, </a:t>
            </a:r>
            <a:r>
              <a:rPr lang="en-US" i="1" dirty="0" err="1" smtClean="0"/>
              <a:t>Yersinia</a:t>
            </a:r>
            <a:r>
              <a:rPr lang="en-US" dirty="0" smtClean="0"/>
              <a:t> spp. </a:t>
            </a:r>
            <a:r>
              <a:rPr lang="en-US" dirty="0" err="1" smtClean="0"/>
              <a:t>YopM</a:t>
            </a:r>
            <a:r>
              <a:rPr lang="en-US" dirty="0" smtClean="0"/>
              <a:t> and </a:t>
            </a:r>
            <a:r>
              <a:rPr lang="en-US" i="1" dirty="0" smtClean="0"/>
              <a:t>S. </a:t>
            </a:r>
            <a:r>
              <a:rPr lang="en-US" i="1" dirty="0" err="1" smtClean="0"/>
              <a:t>flexneri</a:t>
            </a:r>
            <a:r>
              <a:rPr lang="en-US" dirty="0" smtClean="0"/>
              <a:t> </a:t>
            </a:r>
            <a:r>
              <a:rPr lang="en-US" dirty="0" err="1" smtClean="0"/>
              <a:t>OspF</a:t>
            </a:r>
            <a:r>
              <a:rPr lang="en-US" dirty="0" smtClean="0"/>
              <a:t> and IpaH9.8), and the effects of this are beginning to come to light.</a:t>
            </a:r>
            <a:endParaRPr lang="hr-HR" dirty="0" smtClean="0"/>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584193-BAE3-4131-AB00-E328E100FDC1}" type="slidenum">
              <a:rPr lang="hr-HR" altLang="en-US" smtClean="0">
                <a:latin typeface="Times New Roman" pitchFamily="18" charset="0"/>
              </a:rPr>
              <a:pPr eaLnBrk="1" hangingPunct="1">
                <a:spcBef>
                  <a:spcPct val="0"/>
                </a:spcBef>
              </a:pPr>
              <a:t>14</a:t>
            </a:fld>
            <a:endParaRPr lang="hr-HR"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Depicted are three routes of internalization occurring at the plasma membrane of mammalian cells; phagocytosis, clathrin-mediated endocytosis and non-clathrin-mediated uptake occurring at lipid rafts. Endocytosed material is sorted through sequential interactions with endocytic organelles (early endosome, recycling endosome, multivesicular late endosome and lysosome). Proteins and membrane transported through the secretory organelles (endoplasmic reticulum and Golgi apparatus) are delivered to the plasma membrane and endocytic organelles. Pathogens have specific mechanisms through which they can intercept or interfere with these cellular processes. In parenthesis are pathogens discussed in this report that have the ability to target the indicated cellular event.</a:t>
            </a:r>
            <a:endParaRPr lang="hr-HR" altLang="en-US" smtClean="0">
              <a:latin typeface="Arial"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D1B293-DDA0-4423-B21F-309813DB9850}" type="slidenum">
              <a:rPr lang="hr-HR" altLang="en-US" smtClean="0">
                <a:latin typeface="Times New Roman" pitchFamily="18" charset="0"/>
              </a:rPr>
              <a:pPr eaLnBrk="1" hangingPunct="1">
                <a:spcBef>
                  <a:spcPct val="0"/>
                </a:spcBef>
              </a:pPr>
              <a:t>15</a:t>
            </a:fld>
            <a:endParaRPr lang="hr-HR"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latin typeface="Arial" charset="0"/>
              </a:rPr>
              <a:t>Interaction of Vacuolar Niches of Intracellular Pathogens with Host Endomembrane System</a:t>
            </a:r>
          </a:p>
          <a:p>
            <a:pPr eaLnBrk="1" hangingPunct="1"/>
            <a:r>
              <a:rPr lang="hr-HR" altLang="en-US" smtClean="0">
                <a:latin typeface="Arial" charset="0"/>
              </a:rPr>
              <a:t>Bacterial pathogens invade their hosts via the endophagocytic pathway and establish vacuolar niches that share features with one or more host organelles. These niches include the </a:t>
            </a:r>
            <a:r>
              <a:rPr lang="hr-HR" altLang="en-US" i="1" smtClean="0">
                <a:latin typeface="Arial" charset="0"/>
              </a:rPr>
              <a:t>Mycobacteria</a:t>
            </a:r>
            <a:r>
              <a:rPr lang="hr-HR" altLang="en-US" smtClean="0">
                <a:latin typeface="Arial" charset="0"/>
              </a:rPr>
              <a:t> pathogen vacuole (MPV), </a:t>
            </a:r>
            <a:r>
              <a:rPr lang="hr-HR" altLang="en-US" i="1" smtClean="0">
                <a:latin typeface="Arial" charset="0"/>
              </a:rPr>
              <a:t>Salmonella</a:t>
            </a:r>
            <a:r>
              <a:rPr lang="hr-HR" altLang="en-US" smtClean="0">
                <a:latin typeface="Arial" charset="0"/>
              </a:rPr>
              <a:t>-containing vacuole (SCV), </a:t>
            </a:r>
            <a:r>
              <a:rPr lang="hr-HR" altLang="en-US" i="1" smtClean="0">
                <a:latin typeface="Arial" charset="0"/>
              </a:rPr>
              <a:t>Brucella-</a:t>
            </a:r>
            <a:r>
              <a:rPr lang="hr-HR" altLang="en-US" smtClean="0">
                <a:latin typeface="Arial" charset="0"/>
              </a:rPr>
              <a:t>containing vacuole (BCV), and </a:t>
            </a:r>
            <a:r>
              <a:rPr lang="hr-HR" altLang="en-US" i="1" smtClean="0">
                <a:latin typeface="Arial" charset="0"/>
              </a:rPr>
              <a:t>Legionella</a:t>
            </a:r>
            <a:r>
              <a:rPr lang="hr-HR" altLang="en-US" smtClean="0">
                <a:latin typeface="Arial" charset="0"/>
              </a:rPr>
              <a:t>-containing vacuole (LCV). Others, such as the </a:t>
            </a:r>
            <a:r>
              <a:rPr lang="hr-HR" altLang="en-US" i="1" smtClean="0">
                <a:latin typeface="Arial" charset="0"/>
              </a:rPr>
              <a:t>Chlamydia trachomatis</a:t>
            </a:r>
            <a:r>
              <a:rPr lang="hr-HR" altLang="en-US" smtClean="0">
                <a:latin typeface="Arial" charset="0"/>
              </a:rPr>
              <a:t> inclusion (INC) and </a:t>
            </a:r>
            <a:r>
              <a:rPr lang="hr-HR" altLang="en-US" i="1" smtClean="0">
                <a:latin typeface="Arial" charset="0"/>
              </a:rPr>
              <a:t>Toxoplasma</a:t>
            </a:r>
            <a:r>
              <a:rPr lang="hr-HR" altLang="en-US" smtClean="0">
                <a:latin typeface="Arial" charset="0"/>
              </a:rPr>
              <a:t> parasitophorous vacuole (PV), appear devoid of any markers of endocytic traffic. While avoiding fusion with degradative compartments, these organelles retain the ability to selectively intercept host vesicular traffic for nutrient acquisition. EE, early endosomes; RE, recycling endosomes; LE, late endosomes; Ly, lysosomes; Autophag, autophagosomes.</a:t>
            </a:r>
          </a:p>
          <a:p>
            <a:pPr eaLnBrk="1" hangingPunct="1"/>
            <a:endParaRPr lang="hr-HR" altLang="en-US" smtClean="0">
              <a:latin typeface="Arial" charset="0"/>
            </a:endParaRPr>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AFBBED-A59A-46C3-914F-19947B873EFB}" type="slidenum">
              <a:rPr lang="hr-HR" altLang="en-US" smtClean="0">
                <a:latin typeface="Times New Roman" pitchFamily="18" charset="0"/>
              </a:rPr>
              <a:pPr eaLnBrk="1" hangingPunct="1">
                <a:spcBef>
                  <a:spcPct val="0"/>
                </a:spcBef>
              </a:pPr>
              <a:t>17</a:t>
            </a:fld>
            <a:endParaRPr lang="hr-HR"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latin typeface="Arial" charset="0"/>
              </a:rPr>
              <a:t>Evasion of Phagosome Lysosome Fusion and Establishment of a Replicative Organelle by the Intracellular Pathogen Legionella pneumophila - Madame Curie Bioscie...</a:t>
            </a:r>
          </a:p>
          <a:p>
            <a:r>
              <a:rPr lang="hr-HR" altLang="en-US" smtClean="0">
                <a:latin typeface="Arial" charset="0"/>
              </a:rPr>
              <a:t>http://www.ncbi.nlm.nih.gov/books/NBK6111/?report=printable[31.7.2013 12:48:25]</a:t>
            </a:r>
          </a:p>
          <a:p>
            <a:r>
              <a:rPr lang="en-US" altLang="en-US" smtClean="0">
                <a:latin typeface="Arial" charset="0"/>
              </a:rPr>
              <a:t>maturation. This first stage event enables bacteria to avoid catabolic degradation by the host and gives </a:t>
            </a:r>
            <a:r>
              <a:rPr lang="en-US" altLang="en-US" i="1" smtClean="0">
                <a:latin typeface="Arial" charset="0"/>
              </a:rPr>
              <a:t>L. pneumophila time to</a:t>
            </a:r>
            <a:r>
              <a:rPr lang="hr-HR" altLang="en-US" i="1" smtClean="0">
                <a:latin typeface="Arial" charset="0"/>
              </a:rPr>
              <a:t>  </a:t>
            </a:r>
            <a:r>
              <a:rPr lang="en-US" altLang="en-US" smtClean="0">
                <a:latin typeface="Arial" charset="0"/>
              </a:rPr>
              <a:t>remodel a plasma membrane-derived vacuole into a niche capable of sustaining intracellular growth. This involves the attachment</a:t>
            </a:r>
          </a:p>
          <a:p>
            <a:r>
              <a:rPr lang="en-US" altLang="en-US" smtClean="0">
                <a:latin typeface="Arial" charset="0"/>
              </a:rPr>
              <a:t>and fusion of vesicles derived from the ER with phagosomes containing </a:t>
            </a:r>
            <a:r>
              <a:rPr lang="en-US" altLang="en-US" i="1" smtClean="0">
                <a:latin typeface="Arial" charset="0"/>
              </a:rPr>
              <a:t>L. pneumophila. Upon completion of this second stage, L.pneumophila reside an a nutrient-rich organelle that is isolated from the endocytic pathway.</a:t>
            </a:r>
            <a:endParaRPr lang="hr-HR" altLang="en-US" smtClean="0">
              <a:latin typeface="Arial" charset="0"/>
            </a:endParaRP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D6C73B-92FF-4564-9271-6180C648B34B}" type="slidenum">
              <a:rPr lang="hr-HR" altLang="en-US" smtClean="0">
                <a:latin typeface="Times New Roman" pitchFamily="18" charset="0"/>
              </a:rPr>
              <a:pPr eaLnBrk="1" hangingPunct="1">
                <a:spcBef>
                  <a:spcPct val="0"/>
                </a:spcBef>
              </a:pPr>
              <a:t>19</a:t>
            </a:fld>
            <a:endParaRPr lang="hr-HR"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a | </a:t>
            </a:r>
            <a:r>
              <a:rPr lang="en-US" dirty="0" err="1" smtClean="0"/>
              <a:t>Brucella</a:t>
            </a:r>
            <a:r>
              <a:rPr lang="en-US" dirty="0" smtClean="0"/>
              <a:t> spp. is an intracellular pathogen that can persist for long periods of time in the host and establish a chronic disease. Once internalized, </a:t>
            </a:r>
            <a:r>
              <a:rPr lang="en-US" dirty="0" err="1" smtClean="0"/>
              <a:t>Brucella</a:t>
            </a:r>
            <a:r>
              <a:rPr lang="en-US" dirty="0" smtClean="0"/>
              <a:t> spp. are localized in a </a:t>
            </a:r>
            <a:r>
              <a:rPr lang="en-US" dirty="0" err="1" smtClean="0"/>
              <a:t>Brucella</a:t>
            </a:r>
            <a:r>
              <a:rPr lang="en-US" dirty="0" smtClean="0"/>
              <a:t>-containing vacuole that transiently interacts with early </a:t>
            </a:r>
            <a:r>
              <a:rPr lang="en-US" dirty="0" err="1" smtClean="0"/>
              <a:t>endosomes</a:t>
            </a:r>
            <a:r>
              <a:rPr lang="en-US" dirty="0" smtClean="0"/>
              <a:t>. However, </a:t>
            </a:r>
            <a:r>
              <a:rPr lang="en-US" dirty="0" err="1" smtClean="0"/>
              <a:t>Brucella</a:t>
            </a:r>
            <a:r>
              <a:rPr lang="en-US" dirty="0" smtClean="0"/>
              <a:t>-containing vacuoles do not fuse with </a:t>
            </a:r>
            <a:r>
              <a:rPr lang="en-US" dirty="0" err="1" smtClean="0"/>
              <a:t>lysosomes</a:t>
            </a:r>
            <a:r>
              <a:rPr lang="en-US" dirty="0" smtClean="0"/>
              <a:t> and instead fuse with membrane from the endoplasmic </a:t>
            </a:r>
            <a:r>
              <a:rPr lang="en-US" dirty="0" err="1" smtClean="0"/>
              <a:t>reticulun</a:t>
            </a:r>
            <a:r>
              <a:rPr lang="en-US" dirty="0" smtClean="0"/>
              <a:t> (ER) to establish a vacuole suited for replication. The micrograph shows infection of bone marrow-derived mouse macrophages with </a:t>
            </a:r>
            <a:r>
              <a:rPr lang="en-US" dirty="0" err="1" smtClean="0"/>
              <a:t>Brucella</a:t>
            </a:r>
            <a:r>
              <a:rPr lang="en-US" dirty="0" smtClean="0"/>
              <a:t> </a:t>
            </a:r>
            <a:r>
              <a:rPr lang="en-US" dirty="0" err="1" smtClean="0"/>
              <a:t>abortus</a:t>
            </a:r>
            <a:r>
              <a:rPr lang="en-US" dirty="0" smtClean="0"/>
              <a:t> at 30 hours post infection. Each vacuole contains a single bacterium. The vacuolar membrane is studded with </a:t>
            </a:r>
            <a:r>
              <a:rPr lang="en-US" dirty="0" err="1" smtClean="0"/>
              <a:t>ribosomes</a:t>
            </a:r>
            <a:r>
              <a:rPr lang="en-US" dirty="0" smtClean="0"/>
              <a:t> (indicated by arrowheads). b | Bone marrow-derived mouse macrophages infected with Mycobacterium </a:t>
            </a:r>
            <a:r>
              <a:rPr lang="en-US" dirty="0" err="1" smtClean="0"/>
              <a:t>avium</a:t>
            </a:r>
            <a:r>
              <a:rPr lang="en-US" dirty="0" smtClean="0"/>
              <a:t> at 1 day post infection. The bacterium resides in an immature </a:t>
            </a:r>
            <a:r>
              <a:rPr lang="en-US" dirty="0" err="1" smtClean="0"/>
              <a:t>phagosome</a:t>
            </a:r>
            <a:r>
              <a:rPr lang="en-US" dirty="0" smtClean="0"/>
              <a:t>. The </a:t>
            </a:r>
            <a:r>
              <a:rPr lang="en-US" dirty="0" err="1" smtClean="0"/>
              <a:t>phagosome</a:t>
            </a:r>
            <a:r>
              <a:rPr lang="en-US" dirty="0" smtClean="0"/>
              <a:t> membrane (indicated by the arrow) is closely apposed to the bacterial surface. c | Bone marrow-derived mouse macrophages infected with </a:t>
            </a:r>
            <a:r>
              <a:rPr lang="en-US" dirty="0" err="1" smtClean="0"/>
              <a:t>Listeria</a:t>
            </a:r>
            <a:r>
              <a:rPr lang="en-US" dirty="0" smtClean="0"/>
              <a:t> </a:t>
            </a:r>
            <a:r>
              <a:rPr lang="en-US" dirty="0" err="1" smtClean="0"/>
              <a:t>monocytogenes</a:t>
            </a:r>
            <a:r>
              <a:rPr lang="en-US" dirty="0" smtClean="0"/>
              <a:t> at 4 hours post infection. This micrograph shows a dividing bacterium free in the </a:t>
            </a:r>
            <a:r>
              <a:rPr lang="en-US" dirty="0" err="1" smtClean="0"/>
              <a:t>cytosol</a:t>
            </a:r>
            <a:r>
              <a:rPr lang="en-US" dirty="0" smtClean="0"/>
              <a:t>. A network of </a:t>
            </a:r>
            <a:r>
              <a:rPr lang="en-US" dirty="0" err="1" smtClean="0"/>
              <a:t>actin</a:t>
            </a:r>
            <a:r>
              <a:rPr lang="en-US" dirty="0" smtClean="0"/>
              <a:t> filaments surrounds the bacterium (indicated by arrows). d | Bone marrow-derived mouse macrophages infected with Chlamydia pneumoniae at 30 hours post infection. The inclusion contains many bacteria. Both the </a:t>
            </a:r>
            <a:r>
              <a:rPr lang="en-US" dirty="0" err="1" smtClean="0"/>
              <a:t>EB</a:t>
            </a:r>
            <a:r>
              <a:rPr lang="en-US" dirty="0" smtClean="0"/>
              <a:t> (elementary bodies) and </a:t>
            </a:r>
            <a:r>
              <a:rPr lang="en-US" dirty="0" err="1" smtClean="0"/>
              <a:t>RB</a:t>
            </a:r>
            <a:r>
              <a:rPr lang="en-US" dirty="0" smtClean="0"/>
              <a:t> (reticulate bodies) forms can be found, in the same inclusion. e | Salmonella spp. reside in a vacuole. In </a:t>
            </a:r>
            <a:r>
              <a:rPr lang="en-US" dirty="0" err="1" smtClean="0"/>
              <a:t>HeLa</a:t>
            </a:r>
            <a:r>
              <a:rPr lang="en-US" dirty="0" smtClean="0"/>
              <a:t> cells up to 10 hours post invasion, wild-type Salmonella spp. use type III secretion system effectors to induce the formation of tubular membranous extensions from the vacuole, which are named Salmonella-induced filaments. The </a:t>
            </a:r>
            <a:r>
              <a:rPr lang="en-US" dirty="0" err="1" smtClean="0"/>
              <a:t>immunofluorescence</a:t>
            </a:r>
            <a:r>
              <a:rPr lang="en-US" dirty="0" smtClean="0"/>
              <a:t> image shows Salmonella (green) and characteristic Salmonella-induced, filaments extending from the vacuole, visualized using </a:t>
            </a:r>
            <a:r>
              <a:rPr lang="en-US" dirty="0" err="1" smtClean="0"/>
              <a:t>lysosomal</a:t>
            </a:r>
            <a:r>
              <a:rPr lang="en-US" dirty="0" smtClean="0"/>
              <a:t>-associated membrane protein 1 (red). Scale bar in electron microscopy images is </a:t>
            </a:r>
            <a:r>
              <a:rPr lang="en-US" dirty="0" err="1" smtClean="0"/>
              <a:t>10μM</a:t>
            </a:r>
            <a:r>
              <a:rPr lang="en-US" dirty="0" smtClean="0"/>
              <a:t>; scale bar in </a:t>
            </a:r>
            <a:r>
              <a:rPr lang="en-US" dirty="0" err="1" smtClean="0"/>
              <a:t>immunofluorescence</a:t>
            </a:r>
            <a:r>
              <a:rPr lang="en-US" dirty="0" smtClean="0"/>
              <a:t> image is </a:t>
            </a:r>
            <a:r>
              <a:rPr lang="en-US" dirty="0" err="1" smtClean="0"/>
              <a:t>1μM</a:t>
            </a:r>
            <a:r>
              <a:rPr lang="en-US" dirty="0" smtClean="0"/>
              <a:t>. Images courtesy of Chantal de </a:t>
            </a:r>
            <a:r>
              <a:rPr lang="en-US" dirty="0" err="1" smtClean="0"/>
              <a:t>Chastellier</a:t>
            </a:r>
            <a:r>
              <a:rPr lang="en-US" dirty="0" smtClean="0"/>
              <a:t> and </a:t>
            </a:r>
            <a:r>
              <a:rPr lang="en-US" dirty="0" err="1" smtClean="0"/>
              <a:t>Stéphane</a:t>
            </a:r>
            <a:r>
              <a:rPr lang="en-US" dirty="0" smtClean="0"/>
              <a:t> </a:t>
            </a:r>
            <a:r>
              <a:rPr lang="en-US" dirty="0" err="1" smtClean="0"/>
              <a:t>Méresse</a:t>
            </a:r>
            <a:r>
              <a:rPr lang="en-US" dirty="0" smtClean="0"/>
              <a:t>, Centre </a:t>
            </a:r>
            <a:r>
              <a:rPr lang="en-US" dirty="0" err="1" smtClean="0"/>
              <a:t>d'Immunologie</a:t>
            </a:r>
            <a:r>
              <a:rPr lang="en-US" dirty="0" smtClean="0"/>
              <a:t> de Marseille-</a:t>
            </a:r>
            <a:r>
              <a:rPr lang="en-US" dirty="0" err="1" smtClean="0"/>
              <a:t>Luminy</a:t>
            </a:r>
            <a:r>
              <a:rPr lang="en-US" dirty="0" smtClean="0"/>
              <a:t>, Paris, France.</a:t>
            </a:r>
            <a:endParaRPr lang="hr-HR" dirty="0" smtClean="0"/>
          </a:p>
          <a:p>
            <a:pPr>
              <a:defRPr/>
            </a:pPr>
            <a:r>
              <a:rPr lang="hr-HR" dirty="0" smtClean="0">
                <a:hlinkClick r:id="rId3"/>
              </a:rPr>
              <a:t>Bacterial manipulation of innate immunity to promote infection</a:t>
            </a:r>
            <a:endParaRPr lang="hr-HR" dirty="0" smtClean="0"/>
          </a:p>
          <a:p>
            <a:pPr>
              <a:defRPr/>
            </a:pPr>
            <a:r>
              <a:rPr lang="hr-HR" dirty="0" smtClean="0"/>
              <a:t>Lautaro Diacovich &amp; Jean-Pierre Gorvel</a:t>
            </a:r>
          </a:p>
          <a:p>
            <a:pPr>
              <a:defRPr/>
            </a:pPr>
            <a:r>
              <a:rPr lang="hr-HR" dirty="0" smtClean="0"/>
              <a:t>Nature Reviews Microbiology 8, 117-128 (February 2010)</a:t>
            </a:r>
          </a:p>
          <a:p>
            <a:pPr>
              <a:defRPr/>
            </a:pPr>
            <a:endParaRPr lang="hr-HR" dirty="0"/>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5CECBD-1349-4F86-815B-5E85057708C2}" type="slidenum">
              <a:rPr lang="hr-HR" altLang="en-US" smtClean="0">
                <a:latin typeface="Times New Roman" pitchFamily="18" charset="0"/>
              </a:rPr>
              <a:pPr eaLnBrk="1" hangingPunct="1">
                <a:spcBef>
                  <a:spcPct val="0"/>
                </a:spcBef>
              </a:pPr>
              <a:t>20</a:t>
            </a:fld>
            <a:endParaRPr lang="hr-HR"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11.2.2022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11.2.2022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11.2.2022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11.2.2022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71377C3D-7BB2-4D23-9D10-616807B37D36}" type="datetimeFigureOut">
              <a:rPr lang="sr-Latn-CS" smtClean="0"/>
              <a:t>11.2.2022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1377C3D-7BB2-4D23-9D10-616807B37D36}" type="datetimeFigureOut">
              <a:rPr lang="sr-Latn-CS" smtClean="0"/>
              <a:t>11.2.2022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1377C3D-7BB2-4D23-9D10-616807B37D36}" type="datetimeFigureOut">
              <a:rPr lang="sr-Latn-CS" smtClean="0"/>
              <a:t>11.2.2022</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71377C3D-7BB2-4D23-9D10-616807B37D36}" type="datetimeFigureOut">
              <a:rPr lang="sr-Latn-CS" smtClean="0"/>
              <a:t>11.2.2022</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1377C3D-7BB2-4D23-9D10-616807B37D36}" type="datetimeFigureOut">
              <a:rPr lang="sr-Latn-CS" smtClean="0"/>
              <a:t>11.2.2022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71377C3D-7BB2-4D23-9D10-616807B37D36}" type="datetimeFigureOut">
              <a:rPr lang="sr-Latn-CS" smtClean="0"/>
              <a:t>11.2.2022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71377C3D-7BB2-4D23-9D10-616807B37D36}" type="datetimeFigureOut">
              <a:rPr lang="sr-Latn-CS" smtClean="0"/>
              <a:t>11.2.2022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77C3D-7BB2-4D23-9D10-616807B37D36}" type="datetimeFigureOut">
              <a:rPr lang="sr-Latn-CS" smtClean="0"/>
              <a:t>11.2.2022</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03A18-1BE2-487D-92D8-585057AF460F}"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sciencedirect.com/science/journal/19313128/5/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Box 1"/>
          <p:cNvSpPr txBox="1">
            <a:spLocks noChangeArrowheads="1"/>
          </p:cNvSpPr>
          <p:nvPr/>
        </p:nvSpPr>
        <p:spPr bwMode="auto">
          <a:xfrm>
            <a:off x="2051050" y="2492375"/>
            <a:ext cx="518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Mehanizmi prometa u imunološkom sustavu</a:t>
            </a:r>
          </a:p>
        </p:txBody>
      </p:sp>
    </p:spTree>
    <p:extLst>
      <p:ext uri="{BB962C8B-B14F-4D97-AF65-F5344CB8AC3E}">
        <p14:creationId xmlns:p14="http://schemas.microsoft.com/office/powerpoint/2010/main" val="3993232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65175"/>
            <a:ext cx="696753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TextBox 2"/>
          <p:cNvSpPr txBox="1">
            <a:spLocks noChangeArrowheads="1"/>
          </p:cNvSpPr>
          <p:nvPr/>
        </p:nvSpPr>
        <p:spPr bwMode="auto">
          <a:xfrm>
            <a:off x="579438" y="188913"/>
            <a:ext cx="561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Procesiranje antigena ekstracelularnog proteina</a:t>
            </a:r>
          </a:p>
        </p:txBody>
      </p:sp>
      <p:sp>
        <p:nvSpPr>
          <p:cNvPr id="195588" name="TextBox 1"/>
          <p:cNvSpPr txBox="1">
            <a:spLocks noChangeArrowheads="1"/>
          </p:cNvSpPr>
          <p:nvPr/>
        </p:nvSpPr>
        <p:spPr bwMode="auto">
          <a:xfrm>
            <a:off x="395288" y="4365625"/>
            <a:ext cx="86407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cs typeface="Arial" charset="0"/>
              </a:rPr>
              <a:t>MHC II se pojedinačno proizvode i na luminalnoj strani ER se udružuju zajedno i slažu pomoću šaperona. Udružuju se s proteinom proizvedenim u ER, nepromijenljivim, koji služi kao kalup za njihov žljeb i sprječava prerano vezanje peptida.  U vezikuli se spajaju s </a:t>
            </a:r>
            <a:r>
              <a:rPr lang="hr-HR" altLang="en-US" sz="1800">
                <a:solidFill>
                  <a:schemeClr val="accent2"/>
                </a:solidFill>
                <a:cs typeface="Arial" charset="0"/>
              </a:rPr>
              <a:t>endosomom</a:t>
            </a:r>
            <a:r>
              <a:rPr lang="hr-HR" altLang="en-US" sz="1800">
                <a:cs typeface="Arial" charset="0"/>
              </a:rPr>
              <a:t> s egzogenim proteinom koji se degradira. Specifične molekule, HLA DM uklanjaju proteinski kalup da bi egzogeni peptid sjeo u žljeb.</a:t>
            </a:r>
          </a:p>
          <a:p>
            <a:pPr eaLnBrk="1" hangingPunct="1">
              <a:spcBef>
                <a:spcPct val="0"/>
              </a:spcBef>
              <a:buFontTx/>
              <a:buNone/>
            </a:pPr>
            <a:r>
              <a:rPr lang="hr-HR" altLang="en-US" sz="1800">
                <a:cs typeface="Arial" charset="0"/>
              </a:rPr>
              <a:t>-procesi u makrofagima, limfocitima B i dendritičnim stanicama jer mogu fagocitirati</a:t>
            </a:r>
          </a:p>
          <a:p>
            <a:pPr eaLnBrk="1" hangingPunct="1">
              <a:spcBef>
                <a:spcPct val="0"/>
              </a:spcBef>
              <a:buFontTx/>
              <a:buNone/>
            </a:pPr>
            <a:r>
              <a:rPr lang="hr-HR" altLang="en-US" sz="1800">
                <a:cs typeface="Arial" charset="0"/>
              </a:rPr>
              <a:t>-moguće i druge kombinacije antigena i MHC I i II</a:t>
            </a:r>
          </a:p>
          <a:p>
            <a:pPr eaLnBrk="1" hangingPunct="1">
              <a:spcBef>
                <a:spcPct val="0"/>
              </a:spcBef>
              <a:buFontTx/>
              <a:buNone/>
            </a:pPr>
            <a:endParaRPr lang="en-US" altLang="en-US" sz="2400">
              <a:latin typeface="Times New Roman" pitchFamily="18" charset="0"/>
            </a:endParaRPr>
          </a:p>
        </p:txBody>
      </p:sp>
    </p:spTree>
    <p:extLst>
      <p:ext uri="{BB962C8B-B14F-4D97-AF65-F5344CB8AC3E}">
        <p14:creationId xmlns:p14="http://schemas.microsoft.com/office/powerpoint/2010/main" val="63057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AutoShape 4" descr="data:image/jpeg;base64,/9j/4AAQSkZJRgABAQAAAQABAAD/2wCEAAkGBxQREBQUEhQWFhUUFxgVGBUXFRYVFxcYFRgeFhUUGBcYHyggGB4lHhUVITIhJSksLi4uGCAzODMsNyguLisBCgoKDg0OGxAQGzckHyQ3MjcyLzUuLDQsLzQ0LCw2LDQ0LSwvLCw0LSwvLCwvNCwsNCwsLCwtLCwsLCwsLCwsLP/AABEIANgA6gMBIgACEQEDEQH/xAAbAAACAwEBAQAAAAAAAAAAAAAABgMEBQIBB//EAE4QAAIBAgMEBAkICQMCAwkAAAECAwARBBIhBRMiMQYyQVEUIzRSYXFzgZIVM0JTcpGywxZUYpOhsbPR0wckgkOiZHTBJTVEVWOjwuHw/8QAGgEBAAMBAQEAAAAAAAAAAAAAAAEDBAIFBv/EADgRAAICAQIEAwUGAwkAAAAAAAABAgMRBCESMUFRExRhBTNScbEiMlOBofBC0fEGFSMkNGKRweH/2gAMAwEAAhEDEQA/APuNLvSraEsTQrC4TPvCxKhuoFsNeXWNMVKvTP53Deqb+SVZSlKaTKb5ONcmuZlSbexCkBsUgJ5Axxgns0BOtSna2K+vH7pKwcZs92xSyrlK5UUgyMhGV2YmwQhtG5XHKqPyJNlA3mbhQMpllGZwsis2YXI68ZA5HJ2aGvRdME/uHlLUWNL7f0Gtdr4oi4xAIPbukr07WxQ/64/dJSquxpwLCQCyhbiSQZgAg3eUCyDgbjGvFy1Nc4rZMsmeMsVRoHvxuyCQh0QZmN2ULJc38xTUeFD4B49n4g2fKuL+vH7lKPlbF/Xj9ylK7bInOaz2uptaaTW5QqlipChQjDNYk31GpqP5GxBHz9iY8oKyPYHIVy2IJIuQ2fMDfs0FPCh8BPj2fiDWu2MUeWIBsbHxSaHuoO1sUOeIH7pKXhsuQQMgKqXl3lhJIbKSDlEhFydO0EeiqUvR6Z4XR5czOhQkvIVscOkeo5fOqz8u33U8GHwELUWfiDcu2MUeWIU2NtIk5jmK9+VcX9eP3KUoY3ATq65SxBkDXEjhYwZw7XOgbg4eLsGl72r1dhT7tkMxz5Xsd6/XMeVJNFBHEM2XXl2mo8KHwE+NZz8QbvlXF/Xj9ylHyri/rx+5SsHB4GVHnYuCHByXd2sSSRpYBQLgWFzpz0qhDsOcqbzEcMmS0shys6xhTewuAUlPI2z31OtdeDD4CFqLPxBnx228WkUjicXRGYXhS11UkX+6tvpLtOaM4dYnCbxXZjkDdUJYC/LrGkw4do8FKrkk5JTq2ewIYhQ2VbgX7qaelXXwn2Jf5R1TZVBTgksZL6rrHVY3LOORRbbWJF74lRYXN4oxYd/qr35axNifCVsL3O6jsLc7nstY1gba2S0zOQ+XNDuxxEAtnJ4rcxqKj+TJjFJD4sJJI757sxKSTGRlMeUDqsV61XOmGfuGdaixpPjGJ9uYlVzHEqF84xxga8tb2rn5exH60nLN83H1Rzbny9NLz7IlGHVN4rbtkKqQFjKxTCRSTlLKcihbXIqs/Rx2N80YzZw4F8oWWRnkjXTlYqL6XIJsKh0x6QOlfPrYNo2zija2IXUXHio9RpqO8aj7xXqbYxRFxiFI7xEh5aH+IpaxexpGEGRlDRQmItndSrExneLlHFbdHhNgbivE2PNckTWN9CHey3eYtw8ibSx8/M9Ap4MM/cI8xZjPiDMNsYo3AxC6c/FJp26178rYr9YH7pKUY9hzixVlU5wxG+lYaJGl2JXM+sbG1x1ufOreP2W7zNKhUqwjBXeOmfd7wFSyg5RxobjtS1taeDD4A77M+8GF9s4oc8Qo9cSCuvlXF/Xj9ylLO0NiSSRxKXDOkLxM5LLcuqjOLXvqh599+yhNkyiZSJTkVyQu8a6qZGcKQynPdSFsSLAaGp8GGfuDzFmPeDEduYgX/wBymhAPi49CeQOvM0fLuItfwlLWzX3cdrDmefL00s4vYDvO0gZMrSxyka3vDkCdluW+/wCz3cL0efKlnViiqCrMxQskyS5OXCpCWPdcaGufBj8BPmJY95+gx4zpBilgeRMQrZUZ1O6QqcqkjUHUaV9BTUD1V8rxURXBz5lRSUmYrGDlGZSeZtmPebC57K+qx9UeoVm1VcYNYWDZorZTUuJ5wdUq9MvncN6pv5JTVSr0y+dw3qm/klVUe8iX6n3MvkYkykqwU2JBAPcbaGlqHY2JDXD5bsCwE8jMSEjUOXK3axSThNxZh7tbbkMzoogbKQ3FY2JGVgLG45MVPPs7eRpTYPFXJDkglswDgXUSoVCacBMYlF/SNeVvUs3fJ7Hi1PC5rcgweFxDzEM0gRXBYmSVQ4zS3yAgW0MWi3XTnXM2ycU0bqzg5w3Dv5QLtGy3zWJyhiDk5EfdU2F2fikCgEjmR4wZRd5GYMLcTHMlmtpbstYkOFxmVbsbgmxz2sboQ0gJbMLCQZcx5jlfhrUdt0y1y32aPU2ZiQWvISCwOUTOgZA9woIF47Lpw87a8717JsebcYdUYLJEjrmDtZWeMqrDTjsxHMf2rw4DFjVZSDYdZwyglZQxItyucP8AcfTf2HC4sGIlyQHuwLfRJW4JzEk2DWvm524eYlJdmcuT+JftHc+GnXDsBmLGaMqoldmWPeIHUykZiLByT2BrdlUsVs7FrG7CRyRFJlCyOzA5HypYjjYEpx6McvuN/aWGmkeKWMFGETqRnClHdomGYfSUZGuKiXBYlnQuTljaM6SdbK0ud9OzK8Wh82pa36iMts5RG2xpjIHJH0gAZncopliky3YcdxHJz5ZlHZpC2xcVmZg9iQisRNJmfJvTcNlvGM0qEINBY++xjtlTGWV42IJLtG28tYmBUQWPIZ1N+y1vVVzZ+GxAeXevo2bL3C7HIRrpZbA6DUdvOo4FnGGS7GllNHuAwkyyyF3zIwsLuzHN2WWwVRa/IffVfZGzZ42QySXAspUSMVyiCNLBSLX3qu17XsfTaoMNsuRFiywIrRtEWyy6ylFdXc3FubA5jxG5vyrnE7AknlcyWVZGdvoyMueGGMWB0DAxvZuywPbU74WxzlZeWsfv1Nza3k83spPwGt3pV18J9iX+UdYO1BbDSjuica/YNb3Srr4T2cv8o64u97At0/uLBPxmzZnkY3BXeRut5XtljkifLusuUEZJOIG5uO/SsmzcXlF5Nc4a2+lK9VQwOmYjMGOW9teXYGLEIWRgpykqQD3EiwPurAg2ZIm6ZIEQxuhZVkHGVjkRn7ubrqeI9vIVZOCTKa7G10Jvk2dosXG7A71XWPNIzWLBxrcWUcSaAdh075o9muIsma152kJV2U7tnLEZlsb2I/vWfiej7zzM0llRt6fouymRIFXLfQMN3Jxdlh31obTgxBmUxGyBbdbmeIG4v7PWx7erbiJejJbztldyiuysWIwDKS2UX8fIPGbpVMma1yocMcnI5uWlq7TZOJWS6yhVzSMLMwALySPmZLWe4dBY8spse2osZszFNG6Z2ZWVhYyAHM0UYBY21UOJuH9oe67tjC4iSS0ZtGUKkZrAllcMCPfHrY8uYtrzw+jOuJ90QDAYoBcrW4WVgcRI9iWiIcMVuepLp2Z+4mxh9nYiJwwa6oHIjEjKpJMhyFcpBuWQ5uYt6LEj2fiFPCbAtfRwADwcTi3GMquLf3uPEwGLNw7hl4bAsDfJIoBOnaiF/tMaY9GM9MrBa2ngZpHZkcqMkQVRI6i4kLTXy8iUKgNz9XOqT7HxPZJYnLmIkYNdUChi2XiykHQix5kGjEQ4qNQzPIynIWClma/jcwUqpKjXDnuOUjtN7M0OJaGDKxD7oB+IKRMQlncW4lFnuvbfl3S0m+TITcUsNYK2I2ZiyZLSWzMGUCaQDnL6LqLNDwqR1fRY2DsyfNmEluMOAJHA+dRnuALNwBxY35+8QQbJxCMWViDm0JkuCpxLSNcHmN2/I9t/QasbLwWKBj30jEAksAw1OVbdpJUsGNtPUAbVCj6MSl2aKWFSYQ4ze5yBBlBYyEM4EpkZQ4GUEFNFuvKxNq+0x8h6hXzPbXk0/spPwGvpkfIeoVm1keHhRt0EuLifyOqVemfzuG9U38kpqpV6Z/O4b1TfySs9HvImrU+5l8hH2g+KaaUQFgF5E7vd2MJNteItnKWPLQ3qOJsXvEQmT6LG4hACmY5t5Ym/iwQMhJ5X76ZKDXrOrrlnhK7bHChUjwWLWILaS5RUazwlyQkgvmY2K5ih77W9NaWyY8SJGEpOQLZRwFezJlIbNcDNe458jVbCxYp3gMpcKrqz/Nrxbp84snWjD7sLfXiN72BHMuJxbPJusxUO6dWKyqsigGM2uWymTrAjQad9Swt9y95ltsV8Hg8YIohxBokAGdoiQ4gZGIKmzLmKWzXN7k6VcCYo2B3mU5rAtBmAJ0ExHPS9snv11qB5cW+ZAXzBbNZYlAzQsb35h8+7tbTU+4lixRUqN7Ym9xu8x0i65+iNJerbUe4xt0yS8t78J1hYsaqwg3OUgPYxZCvBY3JLCy5wdCSbnS6mpto4Gdp2ZGkC5gysGjsLQSJYK37ZS9xbW/qhlkx2RiLls3VAi7nuqsRol93qVJ566nLd2ms+9DRmTKY1BC7shTvBnZQ308hNr3GnI8qnCx1OXlS6dT3Zi4nfMZicmXlaPLc5cuUq2a4473FtdDyrJiwmNWFVUNmjSy52hLCQQSKSpBtlzmIDNrfNfSr2PTEmLDsAxkjcuyhlUsFV8qtYhSW4ARyufRVGDZ2LVHXM2iEcRLFz4RIwytnGQ5Chub6WHZR9tyY98ouYzDYonLd2TPoQYRcCVGBk5G2UMAF17+yuRBjES6m2VbBTuynzTnMQoLHxm65fcdat7MgcSsXWTNeXNIZLxsC94wqXP0bW0FrHv12K7jXnfLK5W8O2EL+DxDvhMSXLkWcJnyZsu5F9U4TxZ9RTn0q6+E+xL/KOsLa3k83spPwGt3pV18J9iX+UdU2rFkEaKZZpsYpbSknOICw5rBYm+huxeRhIXzcR4BYBdb29dZzNjgqqTIZGWQjSAAOqoFLNcjd5yx7GtfSmus3aJm3qhM2S2uURkE31D5tQMuoK637+RvnDrlmauzphGcuFxKMxGc8clyGiLlGnDgRlzYcHY1rWI7qiwuHxqLluwAisvzLcWTtJYcee5821tR2EJxqqFs4AiVbndOQ6iIEgnW5BnvctyvY6A3sBJijLHvFbIUGYHd2VsupJUXY5tNMvPq9tVpLPUtk2l/CDRYhoYCcwkWXMwzJqnGFLW0I1QlQSfWRUYgxL4aZXz5yFCZmiz5rDOQU4Qt72vrzv2CvMBBiEOIJDXKPu7sGGbfTstgTYcLRe6w7NOWGNBazMw1Gqw3C3iOZbAAtZpwAdOBbjtM9N8nPXCwex4fFFwSXUEgFiYd4EzubNa63sU5X++9R4ePF7yJ5VdsgDEK0IU/7Yqy8wS+9Lfs2I7tI3XGglhm1CLfxZaymcqch4AxvBmsBz0tbS6kuKDEsGNpFuoWLLu89vFm+YnJqc3be3dULHqdPP+052vslneVo14mgKqQwHjSSL6nQ5ba8qBHixKgzMYw51IiN03l+PVT1NBlBN+YqqPDdDYgsFLfNniCLplOgW+a+W3ZYjnVzaOGnbEcDSLGRDqpTKpV33hswOtinMEH020nZ7pMjdfZbTKmN2ZO2IkKg5HlifrgaQhAABfS5aQn2XpF+G2Xici6lrIQyZlUkb9HaIMDqWjVxc6a2uL1LC+OI4tDu10Cx2zZVzH7WfPpci3Z21tbN3mQiUksHkAJygsgciNjlsLlcvID1UjCMn1ErJRiuRRljy4KcbsxjdykIXDlQVNhoSF+yCQK+sR9UeoV8z215NP7KT8Br6ZH1R6hWbWrDijZ7OeVJnVKvTP53Deqb+SU1Us9LMCZpsOgkaM5ZjmUIx0yCxDgi2v8Ky1SUZps23Qc63FdTDook6NYpeWJEn/COH8uS/8KqybNxCdc4gDvVMPIPcI0Lfwr0fO1+p5P8Ad1voZ20pJy0ioHAsMuVdCLAlt5cENmuLC+g5doqz47GcZWM6MMo3ZvbxgKcv2YtbEaniANxplCTlXFOH81khze9DGGrqHCTD5yaR+8puIz7keJh971U9RBvmy5aSxLGEQ4WednmV1IUA5Da2tyFAPabWNwW/48qrbP8ACVge+feGSELnuxCGOFZSAT2Hen1gmt2DDQnr4vFRe0iw2Uet1jKD3mtmPokGAK4yYgi4IXDEEHtBEWtT5mvuyPJ29kIwxOMFgwNuG7LECy/OiwS+tykF+7eHs5eQTYwSC62DSAte7KOCIMgOuVfnrHQXB1PIvn6HH9bn+DDf4qP0OP63P8OG/wAVR5iHdk+Us+FCH4bixFmyMXKPdd0Bll3d1UWbiQPcZuR7zzrqKbFrJbKSheQgsC1wZX0v9EBN2VuVGttex6/Q4/rc/wAGG/xUfocf1uf4MN/ip5iHdjylnwoVtiTSvGTMpDBrajLcWBuAQDzJGoHLt5nQrZ/Q4/rc/wAGG/xUfocf1uf4MN/iqyOsrSxuVS0Fredhc2t5PN7KT8Brd6VdfCezl/lHUO2uiRXDTt4XObRSGxXD2NkOmkVX9t7O8Imwibx47RTNmQITpuhbjVhbXu7Kos1EJWRkuhpp0s4VTg+bFPbBlG6MWbSTjCi91yPzHdmyVnNPjLooGpjuWMdlDmN3HLkA4ROd/Rrenr9Dj+tz/Bhv8VH6Hf8Ai5/hw3+KrJamtvOWUx0dqWMIRWxOLYjgyq6FgMpzLmL2UkXyuqiLtFyTa/ZZ2VNiDKUlU5AgsxHIgKLEnrE3Y6E8tcvIuP6HH9bn+DDf4qP0OP63P8GG/wAVQtTDOcsl6OxrGEI2y5sUNysgY6IHLINdG3jM/YwYKAO0a63uOJ/ChK7IXIUzFQVurA7kxoO//qa8xZuVPn6Hf+Ln+DDf4qP0OP63P8GG/wAVPMV4xlk+UtznCE3DYjElcQWQZlDbpbEAsC2VbmwYECPXXmdewRDE4ougAJQ82aPIx4rNcC+Sy6gnLfuPa7/ocf1uf4MN/io/Q4/rc/wYb/FTzMMc2R5OzPJCLs/wlMLIWzmXxWXPdz8zEJLDU9becgdbmx5Ekx2Ly6RNmK5upcXEUhsT37xYtOfFyHY9focf1uf4MN/io/Q4/rc/wYb/ABU8zDuyfKWdkIOMbFxmRkzyMcgXh4OGNmICi9ruQCfRYsNDUs2LxdmshBzkHxdwqZmyFCLl7gRk8JtmPK2jz+hx/W5/gw3+Kj9Dj+tz/Bhv8VPMQ7seUs6xQrbRLHBy5wA24fMByDbs3A99fUI+qPUKStvdEsuExDeFTnLDIbFcPY2QmxtFenSPqj1CqNTbGxrBp0lEqk+Lqd1i7X8qw/2J/wAutqsXa/lWH+xP+XWY2E1FFFSDieBZFyuqup+iwDD7jpWdJ0fh+gGj7t2xCj1Rm6f9talYG0trO7MkLZVUlWksCSRoypfQAHQsQdQQB20BV2pg2w65t6rg6BGGWRj3IV0dvRlA7yBrVro5KYsSqJ1Jc2ZPo5gpfegdh0sT25hfkKoYDAvMc0MZctzmdiFI5jxrXZx9kMPVTXsTYggJdmzysLFrZQq88iLrlFwCbkkkC5sAABr1hz9KIQxCCSWxsWRRl9zOVDetb1a6RuVweIKkgiJzccxwm5HptShhsPnlWINkGR2FlB1QoAovoBZj91QBqw/STDsbGTdnlaVTGCe4MwCsfUTWsDekibZE68t3KPReJvUFYsre9hWesng50MmGPwJc+u8Tn76A+kUUoYbpDOnXCSr3/NPbv7Vc+5BWthuk0DdcmI90oyj1ZxdD6g1AWekHkmI9jL+A1XbyrC+wm/nDU+32vg8QRyMMn4DUDeVYX2E384aA2KKKKAKKKKAKKKKAKKKKAKKKKAKKKKAzekvkWJ9hL/TNaEfVHqFZ/SXyLE+wl/pmtCPqj1CgOqxdr+VYf7E/5dbVYu1/KsP9if8ALoCaiiipBT2xiDHh5GXRgtlPczcKH4iKxNjbOWWZIiLxRrnZeYYLZURu8Ekk9+Sx0JrW6RL/ALWU+aBJ7o2Eh/gtVejUoXFEH/qREA+mNgbe8Ox/4mgDan+omEgdkG8lZCVbdqMoI0IzOVBty4b8qNlf6iYSeRUO8iZyFXeKMpY6AZkLBe7W1Q7W/wBNsNNIzo8sJYliqFShJ1JyupI9QIHoqPA/6fYPCnfTSu4jIe8rIkalTcMcqi+veSPRVP8AiZ6YPSxoPB5y4/yxn+X6jtLGGUqwuGBBHeDoRXzxleFratJhn5drgD7uONvcW9FMOC6cYObELBHIzM5yq27cITa9gxHo58vTVTpKAMXcczCub3O+T+b/AHVamnyME65w2ksfM2opQ6hlN1YBgRyIIuD9xrois/o95LF3AED7KsQv8AK0Kk4MubYEJ6gMR74jkFzzOTVCfSVvVGfY8ydUpKO4+Le38VY/CKYqKAQdpHcwyjxmGLRuLfNoxZTcdsUjH0ZjTdtjGmCbCuEz+KlBGYKbHdai+hOnI25867275JiPYy/gNQ7ewm9lwq5mTxUpuuW+m684EEa91QDQwfSOByAW3bHTLKMhJ81WPC5+yTWvSNiNkzKDoky+jxb27sjkq3rzD1VTw+JMLBUeSBuyM8KnvCxyAqR6U++gPotFKuF6TSLpNGHHnRHKffG5t7w5PorbwG2YZjZJBm55Guj+vI1jb02tQF+iiigCiiigMrpPtTwXCSzaZlWyA9rtwoPiI916+ZbE6b4jCo7SFsRnYKiyORZlGaRs1iQLOnCBbXS1jfV/1a2ndocOmuTxz62FyCkY5am2c/d7lnothlnkMcxVIjfSQaGVbBQhBFmtJrZtQbG+ltNkY1aKVstvy6ehkrvi9fCEk3Fc0n9T6lsjpbDPDHJZlzC7DKzCPjMfE4FgMyNr3C5sKYaU4NmIgjwycpDd9APFRWzDKAAF+bjsPrL6m5LZXlaLUvURc8fZzt6+v/JvsSUtjN6S+RYn2Ev9M1oR9UeoVn9JfIsT7CX+ma0I+qPUK2FZ1WLtfyrD/Yn/AC62qxdr+VYf7E/5dATUUUVIPHUEEEXBFiO8HmKT928L5AbSQENGx1zLqEY94ZcyN6c1uw041S2ns1Z1GuV1vkcalb8wR9JTYXXtsORAIA0dk7VTELddHW2eM9ZCe/vHOzDQ18v6evjMXjmhEM5jjIWNFjfIdAd6WtlJJOjE2UaaHNfdxWGeMgyoylerNFmtbts6cUfIXDWHZc86B0ge3l2n2sMfdcpeuJx4lg06TU+Xs8RRTfTPT1I+ivRVdn2xeNYb0XEcS8WVmBGlvnJCLiw0Fzz5iTFTySyM9hvpiFReYQAcCnvVRmdvSXtzArmFGlbNGrzORbeOWygH/wCq2gXTkl/VTBsrZQiJdjnkIsWtYKOeRB2DQXPMka8gBMYqKwji/UWXzdljy2XMJhxFGka9VFVBfnZRYX9OlS0UV0UhRRRQFLbnkuI9jL+A11jvKML7Gb8qudueS4j2Mv4DXWO8owvsZvyqgFuuJoVdSrqGU81YBgfWDoa7oqQY8/R9P+kzR+i+eP1ZG6o9ClazMZsyVRaSISrzugzcu0xNxX9C5jTXRQCps/asqaRTE5ecct5MvoIYiRD6CbDurdwvSleU0bJ+0l5U/wC0Zx8Nh31NjMDHLbeIGtyJ6y/ZYar7jWViNgsusMl/2JdR6hIOJfWwegGvC4tJVzRurr5ysGH3iup5lRWZiAqgsxPIAC5J91fPZ42hbPIjwt9apIU275U7PQ9vVVvEbUkeCSKYiaGRCrMCIpQrA3YMBkbTkCqjvJoQfOtrbROImlnfTeMXsearyRT6lCj3V9B6CbK3eGLOovLzBHYNCCOR1uL9oVaUtmdHN7lZZlF8zrFIpjmYAkxKt/FysRlJykAXtavoBx6CMRQMBJpEkbAh1bqgtG1msvWPoU1k/tPqZWVV6ahPDe//AEjF7L00oTndbzZf6NYJFMsiLZWbIgubBY+FsqnRAXD6LYaA1u1DhMOsUaonVRQo7dFFhc9tTVbTWq61BdDe3l5M3pL5FifYS/0zWhH1R6hWf0l8ixPsJf6ZrQj6o9Qq0g9vSZFtl5sXEJUCANi443BukgSQIEJPKS0THL2gXHJgtzpWIDicKMRusmSf53JlzeLt19L2v/GjGJhfBDfIMONRu+QObhMW71z5+rl1zWtrQGpRVLYpl3Cb/wCc155c2W/BvAvCHy2zBeG97aVdqQFFQ4vFJEhdzZR7ySdAABqSToANTS/jNuSHUFYE5AtZpDflzORD6OP1jlQDNXmUUpeGzc99iAPOMAy+u5hy2q1g9uyAAtlmj8+OwcenKCVk9Nsp7gTQDLXlR4edZFDoQytqCP8A+/hUlAFFFFAFFFFAUtueS4j2Mv4DWXPtVvDV3iqsEPiFlufnJooJFVxaygliA17XsOZF9+UDKc1stje9rWtre+lrVQwsWF3MgjEG5ObeBN3uiMvHny8PVte/ZQGjRWV0dL7s3LGLN4gyX3pitpnvqdb5SeIrbNrqdWgCiiigCiiigClnpHsiJzHFGu7fEOQxjOUbsDNM7IOFjay3IvdxTNURwy7wSW4wpQNropIYgD0kD7hUxeHk5ksrAt43Zcsa2ZUkj0FwAtrmwzRsSCB6CT6Ki2dtB4z4mSxXnDIpOXQAAo1nj0AGhA7bGmfERFmTzQSx9Y6o/ia8xuBjmAEiBrcjyZfSrDVfWCKqSbm2/wB9zroRYTpSnKdDF+2OOP3sBdfWwAHfW9DMrqGRgynUMpBBHeCOdJ+I2HIusL5x5kuh/wCMqj+DKSfOFZiO0L6Z8PIx9Chz/GOU/eR6K7A6dJfIsT7CX+ma0I+qPUKStp9IpPBMQk0ebNDIBJF3lG60bG47NVLeoU6x9UeoUAOgPMA+sXpLw+yJIsVFvmVlz4uSKNRwJmlzrIbi5ktKwvyUEgcyS7Vi7X8qw/2J/wAugJqKK4xEmVGYfRUn7hepArbRxJmmzAZsrmKFOwvfIz+i5zDNrZFJ5FrsmB2ZDg0MszJnA455CFVb8whbSNeQt26XJOtYHRKAeEYdTqI4HYX55l3cYb4ZJB/yrZ6c7AfHYYRxuFdXEgzXyMQCuViASOte9jqBpXLbxsd1qMppSeF1fY3MLiklQPG6ujahkYMpHeCNDWXtnYKy3eMBJvO5K/7MgHMftc17NLg5/Rno9NgtnywrIpnfeOpF8iOy2UC4uRcAk2FyTpWJ/pvs7HRYiU4kSrEUsRLIXzSZgQy3Y8hmuw0NxztpHE9ti50wanKM1iPLvLfoiTZuOaFiyoxV7h4rqGSRTYtqbXFirDtspHI30h0gPbA/uaMn+LCtHE9GleV5N7IochiiBAL5Qp1ZSdct9Lak1y/RVLaTTA994z+JCK7MxDBt2FiAxMZNgBIMgJPIB+ox9AYmtKsLHdH54wSuWdO1QMklu6xJWT719RrO2fjWhHirtGNGhOhW3MJmtu2HmGy9nDe9AN1FRYTErKgdDdW5HUctCCDqCCCCDqCDUtAUtueS4j2Mv4DWTJst/DbSFDh5vHiIA3Z4YoI13nZlBBIXW5sTytWtt3yXEexl/Aa6x3lGF9jN+VQFuiiigCs3G7ajjYoLyOOaJY5ftsSFQ6g2JvbkDVDa+1S5ZI2yolxJKDYkjrIjfRA1zP2agWIJHGztjs8edjuIFBa+UbxlHEWAIsi9tyCTroNCQCbbM518VGPSGkPxXQD7qqrt176YmInutGf4A3/jUnRTb+AnlZEw7IyI0gkmUSMyL1iGJZlOt8v9jZi2N0iwmMYxwOHKrmKmJ04b2uM6i/Mcu8VCeVlHdlU65cM1hmNDtqZeukcg70vGfcGLA/EK1cBtSOa4UkOBcxsMrgd9vpD9pbj01nbZm2bHOIHYQTNbWJWSxbq7wqu7ubjr9476p7W2W8BG84kzcE6XUox0XNbWNtbZgbHlpcKWSHGSSbXMaaKyNjbULHdS/OWur2sJFHPQaK47RyI1HaF16k5CuJoldSrqGU6FWAII7iDoa7ooBZ6Q7ECYadoXKgRSExtd00QkhbnMn3lR5tPEfVHqFLvSLyPE+wl/ptTFH1R6hUA6rF2v5Vh/sT/l1tVi7X8qw/2J/wAugJqCL8+VFFSBP2TN4LJGzn5gtBKTz3egL+gcMUn2b077XMpw8vg9t7u33V7Wz5Tk56c7c9KwNtbNZm3sQu4FnS4G8UcrE6Bx2X0I0NtCtDZG15IBljs8am26kLI0f7INiUA8xlPZYqKgFf8A00GP3s3hO/3WX/4jeZt7mFt3vNcts17cPVt21D/qH0vxWDxaRw5UXIrrmTPvmJIK95Asostmueeop4Ta0fgq4mQ7uMxrKc3NQwBANuZ1GgqPYm3MPjVLwPnyGxBVlZSeV1cAi+uvrrjhwuFM2q9Std0q049llR5bfzNCCQlFJWzFQSvcSLlb+jlXzfoZ0sxuI2iYptUOfeRbtV8HygkagZuYC8RN76V9Ex0+7jkYWuiM4B/ZBP3Un9BumMuNmeOZI1Aj3gZAw5MoIOZjfrejlVnhykuJckUV2xhGUXFPK2fb1Q81hdIdjbwGWIeOUagWG9UfQPZfzSeR05E1uK1+Ve1BSIOyMaI5FYHxU5Absyu2kb2PK+iEc7lOVjTVSxt3BBZ5oxosgEotplMtw1vTnRm/5VvbMxJlhjkOhdFYjuYjiHuN6kEe3PJcR7GX8BrrHeUYX2M35Vc7c8lxHsZfwGusd5RhfYzflVALdZm38YUjCobPKcikc1FrvIPSBy/aK1p0r7fxIE7s3VgiHuJvJJ96iL7qkFjo7spZnuR4mCwC9juACAe9UFj6WI803adp4uKGJnnZVjAsxblrpa3be9rdt6T+lWLxGz8DhlgIUk5ZZAoYh2Bc2DAgBmz6n0DtqtidrYfamz0hnxKQYi6XzWF5V4cwQkZka55HTN3iu3VPw+NLY4hbU7lXN45Z+Re2JsLARwT4nBEvmikQMXZ8gy3aMBtVOi9bi5Ur/wCknlrf+Xb8cdOXRbZcWyomilnVpJWMraZb6BAFS5PJfWTf1Cg0qYG+IijWPeyBRAsaJnTUKCcuZSdW1NhmAIrM9ZXRHglzlhfv09TVdmy18MnJdG+b7E+3P9PosViziDKyhypkjABzFQF0a/DcKAdD6LVu9INtYbCoBimAWS6hSjSZxbiGRQSRY66W19NLeE6WYlpVjYQ3kBysEeyFSL3GfjuCe0agequdubCO03VJZBHNCCySLGSkkbkZwYy9wylV1DW4ge2wrrvrms182Wy4vEjXqZNJfnhEGJgClRFJmRlE2GlvmOUEdvNihKg35qwBuSaZtmYzfRK9rE3DL5rKSrr6bMCL9tUtqbFXDYCJEJPgzKQx5kMcspNvRIzW5XA7qh6NvZ5k7OCUetgY2H/2lPrY1pRkeM7cjdoooqSDP6ReR4n2Ev8ATamKPqj1Cl3pF5HifYS/02pij6o9QqAdVi7X8qw/2J/y62qxdr+VYf7E/wCXQE1FFFSApS22TvcT3gC37lSP4k020ubbjy4m55SRi3riYhvvEkfwmgGDaWyExeC8HYkI6JYrzUpldGHZoVU29FUuh/RRdnrJaQyPIVzMVyiyXyqFubdZtb9tXuiuIz4WMXu0Q3TX53j4QT9oBW/5CtaucLOSxWzUHWn9l9D4vt7E5NrzuzHSRkLXNwrRZLd+UZrkdwNe9BcA5mIKgqVUGzJItg6yHNlJFrR2HeSLXsbU+mqkbSxWUi28HMXNzGhPI95pp/0/3xwlkeMAO/WiZjmzHNykGnKrPbdro0CnH+JJPP126nl6Cbeosrfdv/wc+jqBROoACiY2UaAXjRiAOzUsfWTWvWN0bDWmzkFt8blQVU+LS1gSSOHL2nW9bNZNJ7iHyX0PSlzYqdLPKIvZSX+JLfzapejfky/al+7fPb+FqzekOMBxEr/RhUR+9LvIR8YX1pWzsjDmOCJG6youb7Vrt/EmtJyc7c8lxHsZfwGusd5RhfYzflVztzyXEexl/Aa6x3lGF9jN+VUAt0mbatvMbm5Zhf7Pg0V//WnOljb2HG/YN1ZovvK3ST/teKpA2bc2auKw8kL8nW1/NYao49IYA+6vh+GwcZkePFS7kIzRvaN5ixU5XCZAVte4uT7jX3DYWM32Hjc9a2V/tpwv/wBwNfDtreU4j2839Vq9H2cpScoJ4R5XtThgozccvJ9RONUHeYdmnVkjBukhJAQFcsoFr2a5Ujmx1XWsbpDKZY4sQVcDemJIyBnGVH3jMoOhzrltfTdg9taHQTyJPUv9NKi2/wCTw/8AmcR+KWviJyhPVXtx3invvv0+h9DpMuVfq0YOAm/3EbZW4ATa3E2Z0ThHbbMCe4A024PEZsVh+F143F2FgQYnJS9+0hTb9n0Us4DyqL1N+OOtaDa0pni/2eIGTEOq64fxgWKQBlzSqbEG+ulhzrVouUML95ZPtH/UP8voNfSfyLEeyf8ACbUvbD8pb2Wvxi3/AOVd9KNtyGERnCYhTIy82wpuqMHfqzHsFrnTiFY2E2hKseImWKRGDYeJc5hs3jgHUFXbU77Lc6C3O4NvbMQ7UUr7H6REzSLiXSMAPlRmQG6YiWMgEdchUUaf+tddENvyYhCJUkz7y990YwkciCWPMGsbDM0eYA5jGT21INbpF5HifYS/0zTFH1R6hS70i8jxPsJf6Zpij6o9QqAdVi7X8qw/2J/y62qxdr+VYf7E/wCXQE1FFFSArP25gjLFwC8kZzoOVyAQUv8AtKWGvIkHsrQooBY2LtUQvvBcxSACQWN1I0EmXnddVZbXsO9LF5jcMAQQQRcEG4IPIg9opS2tspsxlhFydXj0GY+ehOgf0HQ+g6nP2XtJ4b7ggqCc0L5lAY6kDTNCx5kWI1Jy3N6gCb01/wDeOK9ov9JKbv8ATXyRvav+I1idIsBHNihKWli38oDgxCULaIgtGY2uwvGuhAOpPIVvbO3WEhyYedm5sRJhZjdrlmIIyhRbkD3DXWo9uf5n2fGqvmsfoYNFRKvVTslyY1bB54j235Mdebf2vuFypYzOOAHUKORkYeaP4nT0jAg2xKquIlsXcs0kgA1sFGSJWbTKo1Z7g/RPKqOEheZ2EZLMT4yd+IAjTU6Z2HYi6Dlwi1Vaat10xhLmkl+h6EnlnezcHvJFjFykZEkjHUsb5lUntZm4m9AN+sKbar4DBrCgRL95J1ZmPNmPaT/+hYAVYq8gpbc8lxHsZfwGusd5RhfYzflVztzyXEexl/Aa6x3lGF9jN+VUAt1nbdwRkjugvJGc6DztLMn/ACUkC+l8p7K0aKkC5sDawge5PiJrFidN29socg6qCAFa/VKgm3EQkbZ2BiRi5V3DkySzOlgCGXOWzAg9zL99Pu1tlMGMkIzBtZIhzJPOROzN3r9LmNbhsbBbUaLEYcpeSNBMBHezJooZFLcrWFka1uV1AtWjTXyqk3HsZdXp4XRSl3NTo5E+Ew6RzRSBuDqoXFzGotdLi4II93qrrbGzpnw0RWJiRPM5XQMEdpMrEE/tLpzF9RztqS7fgkCcWRg6krIChAGrG54WAHaCRWlLteAKTv4uR13if3rxY6CvxbZ75lz/AD3N9djhwtdBB2PgJpGSdInMYW4PCC2Z06oJudFY+7vIFb8M15I5CrJHA7tI7gKqhYnU6k66uvKo+j3SGKLAwIA8jhACqLoDfUF2sgt3Xv6DWXicW0rcdyWkZ1gQ5rvfrDQZ7acTWC89OdWU6WEFHHT+pOotdtjlLmS7SxzTy7zLxP4uCM6EA669xa2Zu5VF+rWnjkOFwQEZXMpjXMy5gWlmUPIygi5Jdmtcampdj7LMZ3kljKRYAarGp1KKe0mwu3bYdgrQxECyKUkVXVtCrKGU9tiDoa3FIhbU6UzR7wWw7lI5FV92bPMszqGAznh3cMxK35oddK+gKO3vAqt8mw2C7mOyjKBu0sFAYZQLaCzuLftN3mrVAZ/SLyPE+wl/ptTFH1R6hS70i8jxPsJf6bUxR9UeoVAOqxdr+VYf7E/5dbVYe2nAxWHuQOCfmbfV0BYoqPwhPPX4hR4QnnL8QqQSUVH4QnnL8Qo8ITzl+IUBJVTHbMimILrxDQOpKOB3Zlsbejl6Kn8ITz1+IUeEJ56/EKAVds7FZZMMFmJzT5RvEUkHdSNe6ZQRZSLW7Qb6a2sRsiVVJaSMi3IRtfXQal/TWxio45GiYuLxPvBZl1ORksfRZz9wqSdkdSpdde5h33rm37UOFdjmKxJsoRdHkv413l/ZJCp8KWzD0MWFa0aBQAoAA0AAsAO4Acq48ITz1+IUeEJ5y/EK6OiSio/CE89fiFHhCecvxCgK23PJcR7GX8BrrHeUYX2M35VQ7cnTwWfiX5mX6Q8w1LtFwMRhbkDxM3M2+qqAXKKj8ITzl+IUeEJ56/EKkElYm19jCbExOAVskoeVMqsDw7sG4Ob6WhBFa/hCecvxCjwhPPX4hUp4IayYM2xZl6rrIOwFSjaggFmBIOp1IUeqoTsefXghv371v8VMnhCeevxCjwhPPX4hXCistki3sfo/LuUEsm701RFUuNb2LsWX7lPrrZ2TgFhD2WxLGzE5mZB1bsdTzPOrfhCeevxCjwhPOX4hRJLBLeXkkoqPwhPOX4hR4QnnL8QrogkoqPwhPOX4hR4Qnnr8QoCn0i8jxPsJf6bUxR9UeoUs9IZ08DxPEvzEv0h9WaZo+qPUKgC/iekbxMRJhpbGTdx5OIvxuoIBtzCZrdxv3X5xe1d6pzYGV8qPIm9iGUlQLLyZlZs3LLfQ6UUUBzLGgdFGz0KsYgW3a8O8LhyQEIGUIp1PJxfKbA002hCyZk2Y58WZBfDoAbBiFvbmcgsADfMO8XKKAsYto0EmXZ4crIY0CwDj8WHDnMgstyVuLjTmTpXUojVZT4ArGIoMqQi75lDMUzIA1rkaEi4tcV7RQEXhMQax2ZIBYksMPGwFraaak6jQDsPdUc2LjC3XZb3zWscOvVDBWbhBPIsQOZsPTYooD3wmP/5Y1gSD/t0vbMVUrYWPIE91eQ7Qw0iybvAXZEZgphj4mUsu7uoJBuja2tobXNgSigJ4ZIWzX2flIQOC0ChSTfgJC8LDKSfd3i/MrxqEJ2cOISEhYQ7DIAVWwTmbkXNhw6XuKKKAjGLjzL/7Lezi4/26XB1uH0svIDnfWvTPHYt8mnKHZbeDjeWWPPmy5LakZefdzOlFFAejExAuDsx+C+ow8dmAJAyX1N9Ozt9FT7Q2pnRb4F3s8iZZYmNgi33oyo/CdAOTHsB5UUUBVwkyuyh9mKgLZSTGptxotzwW5Ox0P0Da41pi+RsP9RD+6T+1FFAHyNh/qIf3Sf2o+RsP9RD+6T+1FFAHyNh/qIf3Sf2o+RsP9RD+6T+1FFAHyNh/qIf3Sf2o+RsP9RD+6T+1FFAHyNh/qIf3Sf2o+RsP9RD+6T+1FFAHyNh/qIf3Sf2o+RsP9RD+6T+1FFAHyNh/qIf3Sf2q9RRQH//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hr-HR" altLang="en-US" sz="2000"/>
          </a:p>
        </p:txBody>
      </p:sp>
      <p:pic>
        <p:nvPicPr>
          <p:cNvPr id="196611" name="Picture 6" descr="http://www.bio.davidson.edu/courses/immunology/Students/spring2006/McCracken/DM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284538"/>
            <a:ext cx="35941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2" name="Picture 2" descr="http://www.bio.davidson.edu/courses/immunology/Students/spring2006/McCracken/I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49275"/>
            <a:ext cx="54784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TextBox 4"/>
          <p:cNvSpPr txBox="1">
            <a:spLocks noChangeArrowheads="1"/>
          </p:cNvSpPr>
          <p:nvPr/>
        </p:nvSpPr>
        <p:spPr bwMode="auto">
          <a:xfrm>
            <a:off x="827088" y="4005263"/>
            <a:ext cx="383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Mehanizmi nastanka kompleksa</a:t>
            </a:r>
          </a:p>
          <a:p>
            <a:pPr eaLnBrk="1" hangingPunct="1">
              <a:spcBef>
                <a:spcPct val="0"/>
              </a:spcBef>
              <a:buFontTx/>
              <a:buNone/>
            </a:pPr>
            <a:r>
              <a:rPr lang="hr-HR" altLang="en-US" sz="2000"/>
              <a:t>MHC II/ekstracelularni peptid</a:t>
            </a:r>
          </a:p>
        </p:txBody>
      </p:sp>
    </p:spTree>
    <p:extLst>
      <p:ext uri="{BB962C8B-B14F-4D97-AF65-F5344CB8AC3E}">
        <p14:creationId xmlns:p14="http://schemas.microsoft.com/office/powerpoint/2010/main" val="138557770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634" name="TextBox 1"/>
          <p:cNvSpPr txBox="1">
            <a:spLocks noChangeArrowheads="1"/>
          </p:cNvSpPr>
          <p:nvPr/>
        </p:nvSpPr>
        <p:spPr bwMode="auto">
          <a:xfrm>
            <a:off x="741363" y="1125538"/>
            <a:ext cx="7924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MHC II limfocite T s peptidima patogena iz vezikula prepoznaju pomoćnički limfociti CD4 Th1  i Th2.</a:t>
            </a:r>
          </a:p>
          <a:p>
            <a:pPr eaLnBrk="1" hangingPunct="1">
              <a:spcBef>
                <a:spcPct val="0"/>
              </a:spcBef>
              <a:buFontTx/>
              <a:buNone/>
            </a:pPr>
            <a:endParaRPr lang="hr-HR" altLang="en-US" sz="2000">
              <a:cs typeface="Arial" charset="0"/>
            </a:endParaRPr>
          </a:p>
          <a:p>
            <a:pPr eaLnBrk="1" hangingPunct="1">
              <a:spcBef>
                <a:spcPct val="0"/>
              </a:spcBef>
              <a:buFontTx/>
              <a:buNone/>
            </a:pPr>
            <a:r>
              <a:rPr lang="hr-HR" altLang="en-US" sz="2000">
                <a:cs typeface="Arial" charset="0"/>
              </a:rPr>
              <a:t>Prepoznavanje specifičnog antigena kod efektornih limfocita T pomažu koreceptori koji razlikuju dvije grupe MHC: citotoksični limfociti imaju CD8 koji veže MHC I, a koreceptor CD4 pomaže u prepoznavanju MHC II. Specifičnost je određena već prije susreta s antigenom, diferencijacijom u CD8 ili CD4 limfocite.</a:t>
            </a:r>
          </a:p>
          <a:p>
            <a:pPr eaLnBrk="1" hangingPunct="1">
              <a:spcBef>
                <a:spcPct val="0"/>
              </a:spcBef>
              <a:buFontTx/>
              <a:buNone/>
            </a:pPr>
            <a:r>
              <a:rPr lang="hr-HR" altLang="en-US" sz="2000">
                <a:cs typeface="Arial" charset="0"/>
              </a:rPr>
              <a:t>Prepozavajući svoje mete, tri su tipa limfocita T stimulirana da oslobađaju drugačiji set efektornih molekula, citokina. </a:t>
            </a:r>
          </a:p>
          <a:p>
            <a:pPr eaLnBrk="1" hangingPunct="1">
              <a:spcBef>
                <a:spcPct val="0"/>
              </a:spcBef>
              <a:buFontTx/>
              <a:buNone/>
            </a:pPr>
            <a:endParaRPr lang="hr-HR" altLang="en-US" sz="2000">
              <a:cs typeface="Arial" charset="0"/>
            </a:endParaRPr>
          </a:p>
          <a:p>
            <a:pPr eaLnBrk="1" hangingPunct="1">
              <a:spcBef>
                <a:spcPct val="0"/>
              </a:spcBef>
              <a:buFontTx/>
              <a:buNone/>
            </a:pPr>
            <a:r>
              <a:rPr lang="hr-HR" altLang="en-US" sz="2000">
                <a:cs typeface="Arial" charset="0"/>
              </a:rPr>
              <a:t>raznolikost MHC sustava nastaje kroz polimorfnost i poligenost</a:t>
            </a:r>
          </a:p>
        </p:txBody>
      </p:sp>
    </p:spTree>
    <p:extLst>
      <p:ext uri="{BB962C8B-B14F-4D97-AF65-F5344CB8AC3E}">
        <p14:creationId xmlns:p14="http://schemas.microsoft.com/office/powerpoint/2010/main" val="33261234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PSA and MHC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04813"/>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TextBox 2"/>
          <p:cNvSpPr txBox="1">
            <a:spLocks noChangeArrowheads="1"/>
          </p:cNvSpPr>
          <p:nvPr/>
        </p:nvSpPr>
        <p:spPr bwMode="auto">
          <a:xfrm>
            <a:off x="250825" y="4292600"/>
            <a:ext cx="41052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t>Our confocal data (Cobb </a:t>
            </a:r>
            <a:r>
              <a:rPr lang="en-US" altLang="en-US" sz="1600" i="1"/>
              <a:t>et al.</a:t>
            </a:r>
            <a:r>
              <a:rPr lang="en-US" altLang="en-US" sz="1600"/>
              <a:t>, 2004) shows that PSA co-localizes with the lysosomal markers as well as MHCII proteins, demonstrating the fusion of endosomes with lysosomes and exocytic vesicles from the Golgi apparatus carrying the MHCII machinery:</a:t>
            </a:r>
            <a:r>
              <a:rPr lang="en-US" altLang="en-US" sz="2000"/>
              <a:t/>
            </a:r>
            <a:br>
              <a:rPr lang="en-US" altLang="en-US" sz="2000"/>
            </a:br>
            <a:r>
              <a:rPr lang="en-US" altLang="en-US" sz="2000"/>
              <a:t> </a:t>
            </a:r>
            <a:endParaRPr lang="hr-HR" altLang="en-US" sz="2000"/>
          </a:p>
        </p:txBody>
      </p:sp>
      <p:sp>
        <p:nvSpPr>
          <p:cNvPr id="198660" name="TextBox 3"/>
          <p:cNvSpPr txBox="1">
            <a:spLocks noChangeArrowheads="1"/>
          </p:cNvSpPr>
          <p:nvPr/>
        </p:nvSpPr>
        <p:spPr bwMode="auto">
          <a:xfrm>
            <a:off x="1042988" y="3284538"/>
            <a:ext cx="257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600"/>
              <a:t>PSA = red, MHCII = green</a:t>
            </a:r>
          </a:p>
          <a:p>
            <a:pPr eaLnBrk="1" hangingPunct="1">
              <a:spcBef>
                <a:spcPct val="0"/>
              </a:spcBef>
              <a:buFontTx/>
              <a:buNone/>
            </a:pPr>
            <a:r>
              <a:rPr lang="hr-HR" altLang="en-US" sz="1600"/>
              <a:t>PSA - antigen</a:t>
            </a:r>
          </a:p>
        </p:txBody>
      </p:sp>
      <p:pic>
        <p:nvPicPr>
          <p:cNvPr id="198661" name="Picture 4" descr="http://www.case.edu/med/pathology/faculty/cobblab/enga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765175"/>
            <a:ext cx="1828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6"/>
          <p:cNvSpPr txBox="1">
            <a:spLocks noChangeArrowheads="1"/>
          </p:cNvSpPr>
          <p:nvPr/>
        </p:nvSpPr>
        <p:spPr bwMode="auto">
          <a:xfrm>
            <a:off x="4500563" y="3141663"/>
            <a:ext cx="44640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smtClean="0">
                <a:latin typeface="Arial" charset="0"/>
              </a:rPr>
              <a:t>Not surprisingly, this same low molecular weight form of </a:t>
            </a:r>
            <a:r>
              <a:rPr lang="en-US" altLang="en-US" sz="1600" dirty="0" smtClean="0">
                <a:solidFill>
                  <a:schemeClr val="accent2">
                    <a:lumMod val="60000"/>
                    <a:lumOff val="40000"/>
                  </a:schemeClr>
                </a:solidFill>
                <a:latin typeface="Arial" charset="0"/>
              </a:rPr>
              <a:t>PSA </a:t>
            </a:r>
            <a:r>
              <a:rPr lang="en-US" altLang="en-US" sz="1600" dirty="0" smtClean="0">
                <a:latin typeface="Arial" charset="0"/>
              </a:rPr>
              <a:t>was also found by co-immunoprecipitation experiments to be </a:t>
            </a:r>
            <a:r>
              <a:rPr lang="en-US" altLang="en-US" sz="1600" dirty="0" smtClean="0">
                <a:solidFill>
                  <a:schemeClr val="accent2">
                    <a:lumMod val="60000"/>
                    <a:lumOff val="40000"/>
                  </a:schemeClr>
                </a:solidFill>
                <a:latin typeface="Arial" charset="0"/>
              </a:rPr>
              <a:t>associated with MHCII proteins on the cell surface </a:t>
            </a:r>
            <a:r>
              <a:rPr lang="en-US" altLang="en-US" sz="1600" dirty="0" smtClean="0">
                <a:latin typeface="Arial" charset="0"/>
              </a:rPr>
              <a:t>(Cobb </a:t>
            </a:r>
            <a:r>
              <a:rPr lang="en-US" altLang="en-US" sz="1600" i="1" dirty="0" smtClean="0">
                <a:latin typeface="Arial" charset="0"/>
              </a:rPr>
              <a:t>et al.</a:t>
            </a:r>
            <a:r>
              <a:rPr lang="en-US" altLang="en-US" sz="1600" dirty="0" smtClean="0">
                <a:latin typeface="Arial" charset="0"/>
              </a:rPr>
              <a:t>, 2004).  Once there, it is recognized by ab T cell receptors on CD4+ T cells.  This has been demonstrated with confocal microscopy, where red antigen presenting cells are engaged by green T cells to form the classical immune synapse (yellow)</a:t>
            </a:r>
            <a:endParaRPr lang="hr-HR" altLang="en-US" sz="1600" dirty="0" smtClean="0">
              <a:latin typeface="Arial" charset="0"/>
            </a:endParaRPr>
          </a:p>
        </p:txBody>
      </p:sp>
      <p:sp>
        <p:nvSpPr>
          <p:cNvPr id="198663" name="TextBox 7"/>
          <p:cNvSpPr txBox="1">
            <a:spLocks noChangeArrowheads="1"/>
          </p:cNvSpPr>
          <p:nvPr/>
        </p:nvSpPr>
        <p:spPr bwMode="auto">
          <a:xfrm>
            <a:off x="3549650" y="6453188"/>
            <a:ext cx="559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Dr. Cobb was awarded a New Innovator Award from the NIH in 2008</a:t>
            </a:r>
            <a:endParaRPr lang="hr-HR" altLang="en-US" sz="1400"/>
          </a:p>
        </p:txBody>
      </p:sp>
    </p:spTree>
    <p:extLst>
      <p:ext uri="{BB962C8B-B14F-4D97-AF65-F5344CB8AC3E}">
        <p14:creationId xmlns:p14="http://schemas.microsoft.com/office/powerpoint/2010/main" val="1670965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www.nature.com/nature/journal/v449/n7164/images/nature06247-f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713"/>
            <a:ext cx="57150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Box 2"/>
          <p:cNvSpPr txBox="1">
            <a:spLocks noChangeArrowheads="1"/>
          </p:cNvSpPr>
          <p:nvPr/>
        </p:nvSpPr>
        <p:spPr bwMode="auto">
          <a:xfrm>
            <a:off x="755650" y="4683125"/>
            <a:ext cx="77438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Putevi ekstra i intracelularnih patogena:</a:t>
            </a:r>
          </a:p>
          <a:p>
            <a:pPr eaLnBrk="1" hangingPunct="1">
              <a:spcBef>
                <a:spcPct val="0"/>
              </a:spcBef>
              <a:buFontTx/>
              <a:buNone/>
            </a:pPr>
            <a:r>
              <a:rPr lang="hr-HR" altLang="en-US" sz="2000"/>
              <a:t>-ulaz u stanicu (receptori – trigger, fagocitoza, citoskelet – „zipper”)</a:t>
            </a:r>
          </a:p>
          <a:p>
            <a:pPr eaLnBrk="1" hangingPunct="1">
              <a:spcBef>
                <a:spcPct val="0"/>
              </a:spcBef>
              <a:buFontTx/>
              <a:buNone/>
            </a:pPr>
            <a:r>
              <a:rPr lang="hr-HR" altLang="en-US" sz="2000"/>
              <a:t>-opstanak u ER/vakuolama</a:t>
            </a:r>
          </a:p>
          <a:p>
            <a:pPr eaLnBrk="1" hangingPunct="1">
              <a:spcBef>
                <a:spcPct val="0"/>
              </a:spcBef>
              <a:buFontTx/>
              <a:buNone/>
            </a:pPr>
            <a:r>
              <a:rPr lang="hr-HR" altLang="en-US" sz="2000"/>
              <a:t>-razmnožavanje (citosol)</a:t>
            </a:r>
          </a:p>
          <a:p>
            <a:pPr eaLnBrk="1" hangingPunct="1">
              <a:spcBef>
                <a:spcPct val="0"/>
              </a:spcBef>
              <a:buFontTx/>
              <a:buNone/>
            </a:pPr>
            <a:r>
              <a:rPr lang="hr-HR" altLang="en-US" sz="2000"/>
              <a:t>-izlazak iz stanice</a:t>
            </a:r>
          </a:p>
        </p:txBody>
      </p:sp>
    </p:spTree>
    <p:extLst>
      <p:ext uri="{BB962C8B-B14F-4D97-AF65-F5344CB8AC3E}">
        <p14:creationId xmlns:p14="http://schemas.microsoft.com/office/powerpoint/2010/main" val="2429229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Box 1"/>
          <p:cNvSpPr txBox="1">
            <a:spLocks noChangeArrowheads="1"/>
          </p:cNvSpPr>
          <p:nvPr/>
        </p:nvSpPr>
        <p:spPr bwMode="auto">
          <a:xfrm>
            <a:off x="323850" y="333375"/>
            <a:ext cx="2935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Ulaz patogena u stanicu</a:t>
            </a:r>
          </a:p>
        </p:txBody>
      </p:sp>
      <p:pic>
        <p:nvPicPr>
          <p:cNvPr id="200707"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66675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TextBox 3"/>
          <p:cNvSpPr txBox="1">
            <a:spLocks noChangeArrowheads="1"/>
          </p:cNvSpPr>
          <p:nvPr/>
        </p:nvSpPr>
        <p:spPr bwMode="auto">
          <a:xfrm>
            <a:off x="5651500" y="6308725"/>
            <a:ext cx="3089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cs typeface="Arial" charset="0"/>
              </a:rPr>
              <a:t>Nature Cell Biology 5, 16 - 19 (2003)</a:t>
            </a:r>
            <a:endParaRPr lang="hr-HR" altLang="en-US" sz="1400">
              <a:cs typeface="Arial" charset="0"/>
            </a:endParaRPr>
          </a:p>
        </p:txBody>
      </p:sp>
    </p:spTree>
    <p:extLst>
      <p:ext uri="{BB962C8B-B14F-4D97-AF65-F5344CB8AC3E}">
        <p14:creationId xmlns:p14="http://schemas.microsoft.com/office/powerpoint/2010/main" val="352980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Box 1"/>
          <p:cNvSpPr txBox="1">
            <a:spLocks noChangeArrowheads="1"/>
          </p:cNvSpPr>
          <p:nvPr/>
        </p:nvSpPr>
        <p:spPr bwMode="auto">
          <a:xfrm>
            <a:off x="468313" y="476250"/>
            <a:ext cx="8280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solidFill>
                  <a:schemeClr val="accent2"/>
                </a:solidFill>
                <a:cs typeface="Arial" charset="0"/>
              </a:rPr>
              <a:t>Endosomi</a:t>
            </a:r>
            <a:r>
              <a:rPr lang="hr-HR" altLang="en-US" sz="2000">
                <a:cs typeface="Arial" charset="0"/>
              </a:rPr>
              <a:t> su centralna stanica vakuolarnog aparata, križanje između ponovne upotrebe membranskih komponenti putem recikliranja i degracije molekula koje se usmjeravaju na lizosome. Zato su bitni kod unosa nutrijenata, signalizacije, adhezije, obrta stanične membrane i obrane od patogenih agenasa</a:t>
            </a:r>
          </a:p>
          <a:p>
            <a:pPr eaLnBrk="1" hangingPunct="1">
              <a:spcBef>
                <a:spcPct val="0"/>
              </a:spcBef>
              <a:buFontTx/>
              <a:buNone/>
            </a:pPr>
            <a:endParaRPr lang="hr-HR" altLang="en-US" sz="2000">
              <a:cs typeface="Arial" charset="0"/>
            </a:endParaRPr>
          </a:p>
          <a:p>
            <a:pPr eaLnBrk="1" hangingPunct="1">
              <a:spcBef>
                <a:spcPct val="0"/>
              </a:spcBef>
              <a:buFontTx/>
              <a:buNone/>
            </a:pPr>
            <a:r>
              <a:rPr lang="hr-HR" altLang="en-US" sz="2000">
                <a:cs typeface="Arial" charset="0"/>
              </a:rPr>
              <a:t>U imunom odgovoru, antigenska prezentacija uključuje </a:t>
            </a:r>
            <a:r>
              <a:rPr lang="hr-HR" altLang="en-US" sz="2000">
                <a:solidFill>
                  <a:schemeClr val="accent2"/>
                </a:solidFill>
                <a:cs typeface="Arial" charset="0"/>
              </a:rPr>
              <a:t>endocitozu stranih antigena i njihovo procesiranje u odjeljcima za degradaciju</a:t>
            </a:r>
            <a:r>
              <a:rPr lang="hr-HR" altLang="en-US" sz="2000">
                <a:cs typeface="Arial" charset="0"/>
              </a:rPr>
              <a:t>.</a:t>
            </a:r>
          </a:p>
          <a:p>
            <a:pPr eaLnBrk="1" hangingPunct="1">
              <a:spcBef>
                <a:spcPct val="0"/>
              </a:spcBef>
              <a:buFontTx/>
              <a:buNone/>
            </a:pPr>
            <a:r>
              <a:rPr lang="hr-HR" altLang="en-US" sz="2000">
                <a:cs typeface="Arial" charset="0"/>
              </a:rPr>
              <a:t>Različiti bakterijski patogeni i virusi ulaze u stanicu:</a:t>
            </a:r>
          </a:p>
          <a:p>
            <a:pPr eaLnBrk="1" hangingPunct="1">
              <a:spcBef>
                <a:spcPct val="0"/>
              </a:spcBef>
              <a:buFontTx/>
              <a:buNone/>
            </a:pPr>
            <a:r>
              <a:rPr lang="hr-HR" altLang="en-US" sz="2000">
                <a:cs typeface="Arial" charset="0"/>
              </a:rPr>
              <a:t>neke bakterije, npr. Listeria i Shigella induciraju vlastitu internalizaciju u stanicu domaćina, ali pobjegnu iz endocitnog sustava u citoplazmu gdje se množe</a:t>
            </a:r>
          </a:p>
          <a:p>
            <a:pPr eaLnBrk="1" hangingPunct="1">
              <a:spcBef>
                <a:spcPct val="0"/>
              </a:spcBef>
              <a:buFontTx/>
              <a:buNone/>
            </a:pPr>
            <a:r>
              <a:rPr lang="hr-HR" altLang="en-US" sz="2000">
                <a:cs typeface="Arial" charset="0"/>
              </a:rPr>
              <a:t>druge, Mycobacterium ili Leishmania, nakon internalizacije, mijenjaju okoliš vakuole, da se u njima mogu razmnožavati</a:t>
            </a:r>
          </a:p>
          <a:p>
            <a:pPr eaLnBrk="1" hangingPunct="1">
              <a:spcBef>
                <a:spcPct val="0"/>
              </a:spcBef>
              <a:buFontTx/>
              <a:buNone/>
            </a:pPr>
            <a:r>
              <a:rPr lang="hr-HR" altLang="en-US" sz="2000">
                <a:cs typeface="Arial" charset="0"/>
              </a:rPr>
              <a:t>npr. mikobakterije zadržavaju protein TACO na fagosomu  te tako preživljavaju</a:t>
            </a:r>
          </a:p>
        </p:txBody>
      </p:sp>
    </p:spTree>
    <p:extLst>
      <p:ext uri="{BB962C8B-B14F-4D97-AF65-F5344CB8AC3E}">
        <p14:creationId xmlns:p14="http://schemas.microsoft.com/office/powerpoint/2010/main" val="345813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Full-size image (53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76263"/>
            <a:ext cx="4964112"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TextBox 2"/>
          <p:cNvSpPr txBox="1">
            <a:spLocks noChangeArrowheads="1"/>
          </p:cNvSpPr>
          <p:nvPr/>
        </p:nvSpPr>
        <p:spPr bwMode="auto">
          <a:xfrm>
            <a:off x="520700" y="5013325"/>
            <a:ext cx="77755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Različiti tipovi vakuola koje sadrže patogene i izbjegavaju razgradnju u lizosomima</a:t>
            </a:r>
          </a:p>
          <a:p>
            <a:pPr eaLnBrk="1" hangingPunct="1">
              <a:spcBef>
                <a:spcPct val="0"/>
              </a:spcBef>
              <a:buFontTx/>
              <a:buNone/>
            </a:pPr>
            <a:r>
              <a:rPr lang="hr-HR" altLang="en-US" sz="2000"/>
              <a:t>(izbacuju Rab7, lizosomske proteine, nalikuju ER…)</a:t>
            </a:r>
          </a:p>
          <a:p>
            <a:pPr eaLnBrk="1" hangingPunct="1">
              <a:spcBef>
                <a:spcPct val="0"/>
              </a:spcBef>
              <a:buFontTx/>
              <a:buNone/>
            </a:pPr>
            <a:r>
              <a:rPr lang="hr-HR" altLang="en-US" sz="2000"/>
              <a:t>istovremeno koriste vezikularni promet za dobivanje nutrijenata</a:t>
            </a:r>
          </a:p>
          <a:p>
            <a:pPr eaLnBrk="1" hangingPunct="1">
              <a:spcBef>
                <a:spcPct val="0"/>
              </a:spcBef>
              <a:buFontTx/>
              <a:buNone/>
            </a:pPr>
            <a:r>
              <a:rPr lang="hr-HR" altLang="en-US" sz="2000"/>
              <a:t>koriste citoskelet da se „udalje” s putova lizosoma</a:t>
            </a:r>
          </a:p>
        </p:txBody>
      </p:sp>
      <p:sp>
        <p:nvSpPr>
          <p:cNvPr id="202756" name="TextBox 3"/>
          <p:cNvSpPr txBox="1">
            <a:spLocks noChangeArrowheads="1"/>
          </p:cNvSpPr>
          <p:nvPr/>
        </p:nvSpPr>
        <p:spPr bwMode="auto">
          <a:xfrm>
            <a:off x="6042025" y="576263"/>
            <a:ext cx="22304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600"/>
              <a:t>BCV: vakuole brucele</a:t>
            </a:r>
          </a:p>
          <a:p>
            <a:pPr eaLnBrk="1" hangingPunct="1">
              <a:spcBef>
                <a:spcPct val="0"/>
              </a:spcBef>
              <a:buFontTx/>
              <a:buNone/>
            </a:pPr>
            <a:r>
              <a:rPr lang="hr-HR" altLang="en-US" sz="1600"/>
              <a:t>SCV: salmonele</a:t>
            </a:r>
          </a:p>
          <a:p>
            <a:pPr eaLnBrk="1" hangingPunct="1">
              <a:spcBef>
                <a:spcPct val="0"/>
              </a:spcBef>
              <a:buFontTx/>
              <a:buNone/>
            </a:pPr>
            <a:r>
              <a:rPr lang="hr-HR" altLang="en-US" sz="1600"/>
              <a:t>MPV: mikobakterija</a:t>
            </a:r>
          </a:p>
          <a:p>
            <a:pPr eaLnBrk="1" hangingPunct="1">
              <a:spcBef>
                <a:spcPct val="0"/>
              </a:spcBef>
              <a:buFontTx/>
              <a:buNone/>
            </a:pPr>
            <a:r>
              <a:rPr lang="hr-HR" altLang="en-US" sz="1600"/>
              <a:t>LCV: legionele</a:t>
            </a:r>
          </a:p>
          <a:p>
            <a:pPr eaLnBrk="1" hangingPunct="1">
              <a:spcBef>
                <a:spcPct val="0"/>
              </a:spcBef>
              <a:buFontTx/>
              <a:buNone/>
            </a:pPr>
            <a:r>
              <a:rPr lang="hr-HR" altLang="en-US" sz="1600"/>
              <a:t>INC: inkluzije klamidije</a:t>
            </a:r>
          </a:p>
          <a:p>
            <a:pPr eaLnBrk="1" hangingPunct="1">
              <a:spcBef>
                <a:spcPct val="0"/>
              </a:spcBef>
              <a:buFontTx/>
              <a:buNone/>
            </a:pPr>
            <a:r>
              <a:rPr lang="hr-HR" altLang="en-US" sz="1600"/>
              <a:t>PV: toksoplazme</a:t>
            </a:r>
          </a:p>
        </p:txBody>
      </p:sp>
      <p:sp>
        <p:nvSpPr>
          <p:cNvPr id="202757" name="TextBox 1"/>
          <p:cNvSpPr txBox="1">
            <a:spLocks noChangeArrowheads="1"/>
          </p:cNvSpPr>
          <p:nvPr/>
        </p:nvSpPr>
        <p:spPr bwMode="auto">
          <a:xfrm>
            <a:off x="6042025" y="3154363"/>
            <a:ext cx="2838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cs typeface="Arial" charset="0"/>
              </a:rPr>
              <a:t>EE: rani endosomi</a:t>
            </a:r>
          </a:p>
          <a:p>
            <a:pPr eaLnBrk="1" hangingPunct="1">
              <a:spcBef>
                <a:spcPct val="0"/>
              </a:spcBef>
              <a:buFontTx/>
              <a:buNone/>
            </a:pPr>
            <a:r>
              <a:rPr lang="hr-HR" altLang="en-US" sz="1800">
                <a:cs typeface="Arial" charset="0"/>
              </a:rPr>
              <a:t>RE: reciklirajući endosomi</a:t>
            </a:r>
          </a:p>
          <a:p>
            <a:pPr eaLnBrk="1" hangingPunct="1">
              <a:spcBef>
                <a:spcPct val="0"/>
              </a:spcBef>
              <a:buFontTx/>
              <a:buNone/>
            </a:pPr>
            <a:r>
              <a:rPr lang="hr-HR" altLang="en-US" sz="1800">
                <a:cs typeface="Arial" charset="0"/>
              </a:rPr>
              <a:t>LE: kasni endosomi</a:t>
            </a:r>
          </a:p>
          <a:p>
            <a:pPr eaLnBrk="1" hangingPunct="1">
              <a:spcBef>
                <a:spcPct val="0"/>
              </a:spcBef>
              <a:buFontTx/>
              <a:buNone/>
            </a:pPr>
            <a:r>
              <a:rPr lang="hr-HR" altLang="en-US" sz="1800">
                <a:cs typeface="Arial" charset="0"/>
              </a:rPr>
              <a:t>Ly: lizosomi</a:t>
            </a:r>
          </a:p>
          <a:p>
            <a:pPr eaLnBrk="1" hangingPunct="1">
              <a:spcBef>
                <a:spcPct val="0"/>
              </a:spcBef>
              <a:buFontTx/>
              <a:buNone/>
            </a:pPr>
            <a:r>
              <a:rPr lang="hr-HR" altLang="en-US" sz="1800">
                <a:cs typeface="Arial" charset="0"/>
              </a:rPr>
              <a:t>autofag: autofagosomi</a:t>
            </a:r>
            <a:endParaRPr lang="en-US" altLang="en-US" sz="1800">
              <a:cs typeface="Arial" charset="0"/>
            </a:endParaRPr>
          </a:p>
        </p:txBody>
      </p:sp>
    </p:spTree>
    <p:extLst>
      <p:ext uri="{BB962C8B-B14F-4D97-AF65-F5344CB8AC3E}">
        <p14:creationId xmlns:p14="http://schemas.microsoft.com/office/powerpoint/2010/main" val="1834909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Box 2"/>
          <p:cNvSpPr txBox="1">
            <a:spLocks noChangeArrowheads="1"/>
          </p:cNvSpPr>
          <p:nvPr/>
        </p:nvSpPr>
        <p:spPr bwMode="auto">
          <a:xfrm>
            <a:off x="395288" y="188913"/>
            <a:ext cx="84613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i="1">
                <a:cs typeface="Arial" charset="0"/>
              </a:rPr>
              <a:t>Legionella pneumophilla</a:t>
            </a:r>
            <a:r>
              <a:rPr lang="hr-HR" altLang="en-US" sz="2000">
                <a:cs typeface="Arial" charset="0"/>
              </a:rPr>
              <a:t>: intracelularni patogeni mijenjaju domaćinov sustav prometa vezikulama da bi se mogli razmnožavati u stanici</a:t>
            </a:r>
          </a:p>
          <a:p>
            <a:pPr eaLnBrk="1" hangingPunct="1">
              <a:spcBef>
                <a:spcPct val="0"/>
              </a:spcBef>
              <a:buFontTx/>
              <a:buNone/>
            </a:pPr>
            <a:r>
              <a:rPr lang="hr-HR" altLang="en-US" sz="2000">
                <a:cs typeface="Arial" charset="0"/>
              </a:rPr>
              <a:t>-uzročnik upale pluća – legionarske bolesti</a:t>
            </a:r>
          </a:p>
          <a:p>
            <a:pPr eaLnBrk="1" hangingPunct="1">
              <a:spcBef>
                <a:spcPct val="0"/>
              </a:spcBef>
              <a:buFontTx/>
              <a:buNone/>
            </a:pPr>
            <a:r>
              <a:rPr lang="hr-HR" altLang="en-US" sz="2000">
                <a:cs typeface="Arial" charset="0"/>
              </a:rPr>
              <a:t>-živi u plućnim makrofagima</a:t>
            </a:r>
          </a:p>
          <a:p>
            <a:pPr eaLnBrk="1" hangingPunct="1">
              <a:spcBef>
                <a:spcPct val="0"/>
              </a:spcBef>
              <a:buFontTx/>
              <a:buNone/>
            </a:pPr>
            <a:r>
              <a:rPr lang="hr-HR" altLang="en-US" sz="2000">
                <a:cs typeface="Arial" charset="0"/>
              </a:rPr>
              <a:t>-u prirodi u slatkovodnim praživotinjama</a:t>
            </a:r>
          </a:p>
        </p:txBody>
      </p:sp>
      <p:pic>
        <p:nvPicPr>
          <p:cNvPr id="203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32194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TextBox 4"/>
          <p:cNvSpPr txBox="1">
            <a:spLocks noChangeArrowheads="1"/>
          </p:cNvSpPr>
          <p:nvPr/>
        </p:nvSpPr>
        <p:spPr bwMode="auto">
          <a:xfrm>
            <a:off x="3276600" y="2133600"/>
            <a:ext cx="5867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-dvije skupine proteina:</a:t>
            </a:r>
          </a:p>
          <a:p>
            <a:pPr eaLnBrk="1" hangingPunct="1">
              <a:spcBef>
                <a:spcPct val="0"/>
              </a:spcBef>
              <a:buFontTx/>
              <a:buNone/>
            </a:pPr>
            <a:r>
              <a:rPr lang="hr-HR" altLang="en-US" sz="2000">
                <a:cs typeface="Arial" charset="0"/>
              </a:rPr>
              <a:t>jedni su proteini virulentnosti koji omogućavaju injiciranje proteina u domaćina kojim mijenjaju promet – transporteri nalik onima kod nekih plazmida (prije ulaska)</a:t>
            </a:r>
          </a:p>
          <a:p>
            <a:pPr eaLnBrk="1" hangingPunct="1">
              <a:spcBef>
                <a:spcPct val="0"/>
              </a:spcBef>
              <a:buFontTx/>
              <a:buNone/>
            </a:pPr>
            <a:endParaRPr lang="hr-HR" altLang="en-US" sz="2000">
              <a:cs typeface="Arial" charset="0"/>
            </a:endParaRPr>
          </a:p>
          <a:p>
            <a:pPr eaLnBrk="1" hangingPunct="1">
              <a:spcBef>
                <a:spcPct val="0"/>
              </a:spcBef>
              <a:buFontTx/>
              <a:buChar char="-"/>
            </a:pPr>
            <a:r>
              <a:rPr lang="hr-HR" altLang="en-US" sz="2000">
                <a:cs typeface="Arial" charset="0"/>
              </a:rPr>
              <a:t>drugi mijenjaju sazrijevanje fagocitne-endocitne vezikule te se ona ne sazrijeva u kasni fagosom i lizosom nego se združuje s ER membranom; nastaje organel okružen ribosomima</a:t>
            </a:r>
          </a:p>
          <a:p>
            <a:pPr eaLnBrk="1" hangingPunct="1">
              <a:spcBef>
                <a:spcPct val="0"/>
              </a:spcBef>
              <a:buFontTx/>
              <a:buChar char="-"/>
            </a:pPr>
            <a:r>
              <a:rPr lang="hr-HR" altLang="en-US" sz="2000">
                <a:cs typeface="Arial" charset="0"/>
              </a:rPr>
              <a:t>interferira s Rab7</a:t>
            </a:r>
          </a:p>
        </p:txBody>
      </p:sp>
    </p:spTree>
    <p:extLst>
      <p:ext uri="{BB962C8B-B14F-4D97-AF65-F5344CB8AC3E}">
        <p14:creationId xmlns:p14="http://schemas.microsoft.com/office/powerpoint/2010/main" val="196120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68413"/>
            <a:ext cx="6705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Box 2"/>
          <p:cNvSpPr txBox="1">
            <a:spLocks noChangeArrowheads="1"/>
          </p:cNvSpPr>
          <p:nvPr/>
        </p:nvSpPr>
        <p:spPr bwMode="auto">
          <a:xfrm>
            <a:off x="611188" y="5229225"/>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Izbjegavanje fuzije fagosoma i lizosoma i nastanak replikativnog organela bogatog nutrijentima odvojenog od endocitičkog puta</a:t>
            </a:r>
          </a:p>
        </p:txBody>
      </p:sp>
      <p:sp>
        <p:nvSpPr>
          <p:cNvPr id="204804" name="TextBox 3"/>
          <p:cNvSpPr txBox="1">
            <a:spLocks noChangeArrowheads="1"/>
          </p:cNvSpPr>
          <p:nvPr/>
        </p:nvSpPr>
        <p:spPr bwMode="auto">
          <a:xfrm>
            <a:off x="611188" y="404813"/>
            <a:ext cx="1284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legionela:</a:t>
            </a:r>
          </a:p>
        </p:txBody>
      </p:sp>
    </p:spTree>
    <p:extLst>
      <p:ext uri="{BB962C8B-B14F-4D97-AF65-F5344CB8AC3E}">
        <p14:creationId xmlns:p14="http://schemas.microsoft.com/office/powerpoint/2010/main" val="30317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Figure 5.16. T-cell recognition of antigens is MHC restri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4381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TextBox 5"/>
          <p:cNvSpPr txBox="1">
            <a:spLocks noChangeArrowheads="1"/>
          </p:cNvSpPr>
          <p:nvPr/>
        </p:nvSpPr>
        <p:spPr bwMode="auto">
          <a:xfrm>
            <a:off x="179388" y="4149725"/>
            <a:ext cx="87360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Glavni sustav histokompatibilnosti (MHC) čine molekule na membrani stanica  koje omogućuju limfocitima T prepoznavanje antigena</a:t>
            </a:r>
          </a:p>
          <a:p>
            <a:pPr eaLnBrk="1" hangingPunct="1">
              <a:spcBef>
                <a:spcPct val="0"/>
              </a:spcBef>
              <a:buFontTx/>
              <a:buNone/>
            </a:pPr>
            <a:r>
              <a:rPr lang="hr-HR" altLang="en-US" sz="2000"/>
              <a:t>Limfociti prepoznaju antigen “uklopljen” u specifične domaćinove proteine</a:t>
            </a:r>
          </a:p>
          <a:p>
            <a:pPr eaLnBrk="1" hangingPunct="1">
              <a:spcBef>
                <a:spcPct val="0"/>
              </a:spcBef>
              <a:buFontTx/>
              <a:buNone/>
            </a:pPr>
            <a:endParaRPr lang="hr-HR" altLang="en-US" sz="2000">
              <a:cs typeface="Arial" charset="0"/>
            </a:endParaRPr>
          </a:p>
          <a:p>
            <a:pPr eaLnBrk="1" hangingPunct="1">
              <a:spcBef>
                <a:spcPct val="0"/>
              </a:spcBef>
              <a:buFontTx/>
              <a:buNone/>
            </a:pPr>
            <a:endParaRPr lang="hr-HR" altLang="en-US" sz="2000">
              <a:cs typeface="Arial" charset="0"/>
            </a:endParaRPr>
          </a:p>
          <a:p>
            <a:pPr eaLnBrk="1" hangingPunct="1">
              <a:spcBef>
                <a:spcPct val="0"/>
              </a:spcBef>
              <a:buFontTx/>
              <a:buNone/>
            </a:pPr>
            <a:r>
              <a:rPr lang="hr-HR" altLang="en-US" sz="2000">
                <a:cs typeface="Arial" charset="0"/>
              </a:rPr>
              <a:t>prepoznavanje antigena omogućava obrambenu reakciju</a:t>
            </a:r>
          </a:p>
          <a:p>
            <a:pPr eaLnBrk="1" hangingPunct="1">
              <a:spcBef>
                <a:spcPct val="0"/>
              </a:spcBef>
              <a:buFontTx/>
              <a:buNone/>
            </a:pPr>
            <a:r>
              <a:rPr lang="hr-HR" altLang="en-US" sz="2000">
                <a:cs typeface="Arial" charset="0"/>
              </a:rPr>
              <a:t>-visoko polimorfni sustav; klasteri gena</a:t>
            </a:r>
          </a:p>
        </p:txBody>
      </p:sp>
    </p:spTree>
    <p:extLst>
      <p:ext uri="{BB962C8B-B14F-4D97-AF65-F5344CB8AC3E}">
        <p14:creationId xmlns:p14="http://schemas.microsoft.com/office/powerpoint/2010/main" val="236120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Bacterial manipulation of innate immunity to promote inf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875"/>
            <a:ext cx="59055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TextBox 2"/>
          <p:cNvSpPr txBox="1">
            <a:spLocks noChangeArrowheads="1"/>
          </p:cNvSpPr>
          <p:nvPr/>
        </p:nvSpPr>
        <p:spPr bwMode="auto">
          <a:xfrm>
            <a:off x="2411413" y="476250"/>
            <a:ext cx="45640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Niše preživljavanja patogenih bakterija</a:t>
            </a:r>
            <a:endParaRPr lang="en-US" altLang="en-US" sz="2000">
              <a:cs typeface="Arial" charset="0"/>
            </a:endParaRPr>
          </a:p>
          <a:p>
            <a:pPr eaLnBrk="1" hangingPunct="1">
              <a:spcBef>
                <a:spcPct val="0"/>
              </a:spcBef>
              <a:buFontTx/>
              <a:buNone/>
            </a:pPr>
            <a:endParaRPr lang="hr-HR" altLang="en-US" sz="2400">
              <a:latin typeface="Times New Roman" pitchFamily="18" charset="0"/>
            </a:endParaRPr>
          </a:p>
        </p:txBody>
      </p:sp>
      <p:sp>
        <p:nvSpPr>
          <p:cNvPr id="205828" name="TextBox 3"/>
          <p:cNvSpPr txBox="1">
            <a:spLocks noChangeArrowheads="1"/>
          </p:cNvSpPr>
          <p:nvPr/>
        </p:nvSpPr>
        <p:spPr bwMode="auto">
          <a:xfrm>
            <a:off x="6443663" y="1557338"/>
            <a:ext cx="2700337"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600">
                <a:cs typeface="Arial" charset="0"/>
              </a:rPr>
              <a:t>a:  brucela:</a:t>
            </a:r>
          </a:p>
          <a:p>
            <a:pPr eaLnBrk="1" hangingPunct="1">
              <a:spcBef>
                <a:spcPct val="0"/>
              </a:spcBef>
              <a:buFontTx/>
              <a:buNone/>
            </a:pPr>
            <a:r>
              <a:rPr lang="hr-HR" altLang="en-US" sz="1600">
                <a:cs typeface="Arial" charset="0"/>
              </a:rPr>
              <a:t>vakuole okružene ribosomima, fuzija vakuole s membranom ER, nema fuzije s lizosomima</a:t>
            </a:r>
          </a:p>
          <a:p>
            <a:pPr eaLnBrk="1" hangingPunct="1">
              <a:spcBef>
                <a:spcPct val="0"/>
              </a:spcBef>
              <a:buFontTx/>
              <a:buNone/>
            </a:pPr>
            <a:endParaRPr lang="hr-HR" altLang="en-US" sz="1600">
              <a:cs typeface="Arial" charset="0"/>
            </a:endParaRPr>
          </a:p>
          <a:p>
            <a:pPr eaLnBrk="1" hangingPunct="1">
              <a:spcBef>
                <a:spcPct val="0"/>
              </a:spcBef>
              <a:buFontTx/>
              <a:buNone/>
            </a:pPr>
            <a:r>
              <a:rPr lang="hr-HR" altLang="en-US" sz="1600">
                <a:cs typeface="Arial" charset="0"/>
              </a:rPr>
              <a:t>b: mikobakterija u nezrelom fagosomu</a:t>
            </a:r>
          </a:p>
          <a:p>
            <a:pPr eaLnBrk="1" hangingPunct="1">
              <a:spcBef>
                <a:spcPct val="0"/>
              </a:spcBef>
              <a:buFontTx/>
              <a:buNone/>
            </a:pPr>
            <a:endParaRPr lang="hr-HR" altLang="en-US" sz="1600">
              <a:cs typeface="Arial" charset="0"/>
            </a:endParaRPr>
          </a:p>
          <a:p>
            <a:pPr eaLnBrk="1" hangingPunct="1">
              <a:spcBef>
                <a:spcPct val="0"/>
              </a:spcBef>
              <a:buFontTx/>
              <a:buNone/>
            </a:pPr>
            <a:r>
              <a:rPr lang="hr-HR" altLang="en-US" sz="1600">
                <a:cs typeface="Arial" charset="0"/>
              </a:rPr>
              <a:t>c: listerija u citosolu okružena mrežom aktina</a:t>
            </a:r>
          </a:p>
          <a:p>
            <a:pPr eaLnBrk="1" hangingPunct="1">
              <a:spcBef>
                <a:spcPct val="0"/>
              </a:spcBef>
              <a:buFontTx/>
              <a:buNone/>
            </a:pPr>
            <a:endParaRPr lang="hr-HR" altLang="en-US" sz="1600">
              <a:cs typeface="Arial" charset="0"/>
            </a:endParaRPr>
          </a:p>
          <a:p>
            <a:pPr eaLnBrk="1" hangingPunct="1">
              <a:spcBef>
                <a:spcPct val="0"/>
              </a:spcBef>
              <a:buFontTx/>
              <a:buNone/>
            </a:pPr>
            <a:r>
              <a:rPr lang="hr-HR" altLang="en-US" sz="1600">
                <a:cs typeface="Arial" charset="0"/>
              </a:rPr>
              <a:t>d: klamidija u inkluzijama (EB i RB)</a:t>
            </a:r>
          </a:p>
          <a:p>
            <a:pPr eaLnBrk="1" hangingPunct="1">
              <a:spcBef>
                <a:spcPct val="0"/>
              </a:spcBef>
              <a:buFontTx/>
              <a:buNone/>
            </a:pPr>
            <a:endParaRPr lang="hr-HR" altLang="en-US" sz="1600">
              <a:cs typeface="Arial" charset="0"/>
            </a:endParaRPr>
          </a:p>
          <a:p>
            <a:pPr eaLnBrk="1" hangingPunct="1">
              <a:spcBef>
                <a:spcPct val="0"/>
              </a:spcBef>
              <a:buFontTx/>
              <a:buNone/>
            </a:pPr>
            <a:r>
              <a:rPr lang="hr-HR" altLang="en-US" sz="1600">
                <a:cs typeface="Arial" charset="0"/>
              </a:rPr>
              <a:t>e: salmonela (zelena) u vakuolama (crveno)</a:t>
            </a:r>
          </a:p>
        </p:txBody>
      </p:sp>
    </p:spTree>
    <p:extLst>
      <p:ext uri="{BB962C8B-B14F-4D97-AF65-F5344CB8AC3E}">
        <p14:creationId xmlns:p14="http://schemas.microsoft.com/office/powerpoint/2010/main" val="213432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http://origin-ars.els-cdn.com/content/image/1-s2.0-S1931312809001814-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49250"/>
            <a:ext cx="538797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extBox 2"/>
          <p:cNvSpPr txBox="1">
            <a:spLocks noChangeArrowheads="1"/>
          </p:cNvSpPr>
          <p:nvPr/>
        </p:nvSpPr>
        <p:spPr bwMode="auto">
          <a:xfrm>
            <a:off x="539750" y="6165850"/>
            <a:ext cx="40449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200"/>
              <a:t>Cell and microbe</a:t>
            </a:r>
            <a:endParaRPr lang="fr-FR" altLang="en-US" sz="1200"/>
          </a:p>
          <a:p>
            <a:pPr eaLnBrk="1" hangingPunct="1">
              <a:spcBef>
                <a:spcPct val="0"/>
              </a:spcBef>
              <a:buFontTx/>
              <a:buNone/>
            </a:pPr>
            <a:r>
              <a:rPr lang="fr-FR" altLang="en-US" sz="1200">
                <a:hlinkClick r:id="rId4" tooltip="Go to table of contents for this volume/issue"/>
              </a:rPr>
              <a:t>Volume 5, Issue 6</a:t>
            </a:r>
            <a:r>
              <a:rPr lang="fr-FR" altLang="en-US" sz="1200"/>
              <a:t>, 18 June 2009, Pages 593–60</a:t>
            </a:r>
          </a:p>
          <a:p>
            <a:pPr eaLnBrk="1" hangingPunct="1">
              <a:spcBef>
                <a:spcPct val="0"/>
              </a:spcBef>
              <a:buFontTx/>
              <a:buNone/>
            </a:pPr>
            <a:endParaRPr lang="hr-HR" altLang="en-US" sz="2000"/>
          </a:p>
        </p:txBody>
      </p:sp>
      <p:sp>
        <p:nvSpPr>
          <p:cNvPr id="206852" name="TextBox 3"/>
          <p:cNvSpPr txBox="1">
            <a:spLocks noChangeArrowheads="1"/>
          </p:cNvSpPr>
          <p:nvPr/>
        </p:nvSpPr>
        <p:spPr bwMode="auto">
          <a:xfrm>
            <a:off x="6011863" y="517525"/>
            <a:ext cx="28813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-promjene vakuola:</a:t>
            </a:r>
          </a:p>
          <a:p>
            <a:pPr eaLnBrk="1" hangingPunct="1">
              <a:spcBef>
                <a:spcPct val="0"/>
              </a:spcBef>
              <a:buFontTx/>
              <a:buNone/>
            </a:pPr>
            <a:endParaRPr lang="hr-HR" altLang="en-US" sz="2000"/>
          </a:p>
          <a:p>
            <a:pPr eaLnBrk="1" hangingPunct="1">
              <a:spcBef>
                <a:spcPct val="0"/>
              </a:spcBef>
              <a:buFontTx/>
              <a:buNone/>
            </a:pPr>
            <a:r>
              <a:rPr lang="hr-HR" altLang="en-US" sz="2000"/>
              <a:t>-mijenjaju domaćinov put prometa vezikulama</a:t>
            </a:r>
          </a:p>
          <a:p>
            <a:pPr eaLnBrk="1" hangingPunct="1">
              <a:spcBef>
                <a:spcPct val="0"/>
              </a:spcBef>
              <a:buFontTx/>
              <a:buNone/>
            </a:pPr>
            <a:r>
              <a:rPr lang="hr-HR" altLang="en-US" sz="2000"/>
              <a:t>-mijenjaju metabolizam</a:t>
            </a:r>
          </a:p>
          <a:p>
            <a:pPr eaLnBrk="1" hangingPunct="1">
              <a:spcBef>
                <a:spcPct val="0"/>
              </a:spcBef>
              <a:buFontTx/>
              <a:buNone/>
            </a:pPr>
            <a:r>
              <a:rPr lang="hr-HR" altLang="en-US" sz="2000"/>
              <a:t>-mijenjaju citoskelet</a:t>
            </a:r>
          </a:p>
          <a:p>
            <a:pPr eaLnBrk="1" hangingPunct="1">
              <a:spcBef>
                <a:spcPct val="0"/>
              </a:spcBef>
              <a:buFontTx/>
              <a:buNone/>
            </a:pPr>
            <a:r>
              <a:rPr lang="hr-HR" altLang="en-US" sz="2000"/>
              <a:t>-luče specifične mikrobne efektore</a:t>
            </a:r>
          </a:p>
          <a:p>
            <a:pPr eaLnBrk="1" hangingPunct="1">
              <a:spcBef>
                <a:spcPct val="0"/>
              </a:spcBef>
              <a:buFontTx/>
              <a:buNone/>
            </a:pPr>
            <a:endParaRPr lang="hr-HR" altLang="en-US" sz="2000"/>
          </a:p>
          <a:p>
            <a:pPr eaLnBrk="1" hangingPunct="1">
              <a:spcBef>
                <a:spcPct val="0"/>
              </a:spcBef>
              <a:buFontTx/>
              <a:buNone/>
            </a:pPr>
            <a:endParaRPr lang="hr-HR" altLang="en-US" sz="2000"/>
          </a:p>
          <a:p>
            <a:pPr eaLnBrk="1" hangingPunct="1">
              <a:spcBef>
                <a:spcPct val="0"/>
              </a:spcBef>
              <a:buFontTx/>
              <a:buNone/>
            </a:pPr>
            <a:r>
              <a:rPr lang="hr-HR" altLang="en-US" sz="2000"/>
              <a:t>-izlazak u citoplazmu:</a:t>
            </a:r>
          </a:p>
          <a:p>
            <a:pPr eaLnBrk="1" hangingPunct="1">
              <a:spcBef>
                <a:spcPct val="0"/>
              </a:spcBef>
              <a:buFontTx/>
              <a:buNone/>
            </a:pPr>
            <a:r>
              <a:rPr lang="hr-HR" altLang="en-US" sz="2000"/>
              <a:t>bolji uvjeti razmnožavanja ali i domaćinov obrambeni sustav</a:t>
            </a:r>
          </a:p>
          <a:p>
            <a:pPr eaLnBrk="1" hangingPunct="1">
              <a:spcBef>
                <a:spcPct val="0"/>
              </a:spcBef>
              <a:buFontTx/>
              <a:buNone/>
            </a:pPr>
            <a:endParaRPr lang="hr-HR" altLang="en-US" sz="2000"/>
          </a:p>
          <a:p>
            <a:pPr eaLnBrk="1" hangingPunct="1">
              <a:spcBef>
                <a:spcPct val="0"/>
              </a:spcBef>
              <a:buFontTx/>
              <a:buNone/>
            </a:pPr>
            <a:r>
              <a:rPr lang="hr-HR" altLang="en-US" sz="2000"/>
              <a:t>-inflamasomi – stanična smrt</a:t>
            </a:r>
          </a:p>
        </p:txBody>
      </p:sp>
    </p:spTree>
    <p:extLst>
      <p:ext uri="{BB962C8B-B14F-4D97-AF65-F5344CB8AC3E}">
        <p14:creationId xmlns:p14="http://schemas.microsoft.com/office/powerpoint/2010/main" val="4096539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http://mmbr.asm.org/content/76/2/229/F5.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600075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TextBox 1"/>
          <p:cNvSpPr txBox="1">
            <a:spLocks noChangeArrowheads="1"/>
          </p:cNvSpPr>
          <p:nvPr/>
        </p:nvSpPr>
        <p:spPr bwMode="auto">
          <a:xfrm>
            <a:off x="684213" y="6237288"/>
            <a:ext cx="3590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Stanični odgovor na patogene</a:t>
            </a:r>
            <a:endParaRPr lang="en-US" altLang="en-US" sz="2000">
              <a:cs typeface="Arial" charset="0"/>
            </a:endParaRPr>
          </a:p>
        </p:txBody>
      </p:sp>
      <p:sp>
        <p:nvSpPr>
          <p:cNvPr id="207876" name="TextBox 2"/>
          <p:cNvSpPr txBox="1">
            <a:spLocks noChangeArrowheads="1"/>
          </p:cNvSpPr>
          <p:nvPr/>
        </p:nvSpPr>
        <p:spPr bwMode="auto">
          <a:xfrm>
            <a:off x="4572000" y="5000625"/>
            <a:ext cx="44259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t>Receptori TLR na vanjskoj membrani, ER</a:t>
            </a:r>
          </a:p>
          <a:p>
            <a:pPr eaLnBrk="1" hangingPunct="1">
              <a:spcBef>
                <a:spcPct val="0"/>
              </a:spcBef>
              <a:buFontTx/>
              <a:buNone/>
            </a:pPr>
            <a:r>
              <a:rPr lang="hr-HR" altLang="en-US" sz="1800"/>
              <a:t>NLR u stanici</a:t>
            </a:r>
          </a:p>
          <a:p>
            <a:pPr eaLnBrk="1" hangingPunct="1">
              <a:spcBef>
                <a:spcPct val="0"/>
              </a:spcBef>
              <a:buFontTx/>
              <a:buNone/>
            </a:pPr>
            <a:endParaRPr lang="hr-HR" altLang="en-US" sz="1800"/>
          </a:p>
          <a:p>
            <a:pPr eaLnBrk="1" hangingPunct="1">
              <a:spcBef>
                <a:spcPct val="0"/>
              </a:spcBef>
              <a:buFontTx/>
              <a:buNone/>
            </a:pPr>
            <a:r>
              <a:rPr lang="hr-HR" altLang="en-US" sz="1800"/>
              <a:t>Prepoznaju bakterijske motive (PAMP)</a:t>
            </a:r>
          </a:p>
          <a:p>
            <a:pPr eaLnBrk="1" hangingPunct="1">
              <a:spcBef>
                <a:spcPct val="0"/>
              </a:spcBef>
              <a:buFontTx/>
              <a:buNone/>
            </a:pPr>
            <a:r>
              <a:rPr lang="hr-HR" altLang="en-US" sz="1800"/>
              <a:t>i pokreću odgovarajuće signalne puteve</a:t>
            </a:r>
          </a:p>
          <a:p>
            <a:pPr eaLnBrk="1" hangingPunct="1">
              <a:spcBef>
                <a:spcPct val="0"/>
              </a:spcBef>
              <a:buFontTx/>
              <a:buNone/>
            </a:pPr>
            <a:endParaRPr lang="en-US" altLang="en-US" sz="2400">
              <a:latin typeface="Times New Roman" pitchFamily="18" charset="0"/>
            </a:endParaRPr>
          </a:p>
        </p:txBody>
      </p:sp>
      <p:sp>
        <p:nvSpPr>
          <p:cNvPr id="207877" name="TextBox 1"/>
          <p:cNvSpPr txBox="1">
            <a:spLocks noChangeArrowheads="1"/>
          </p:cNvSpPr>
          <p:nvPr/>
        </p:nvSpPr>
        <p:spPr bwMode="auto">
          <a:xfrm>
            <a:off x="6372225" y="5492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cs typeface="Arial" charset="0"/>
              </a:rPr>
              <a:t>TLR: toll like receptor</a:t>
            </a:r>
          </a:p>
          <a:p>
            <a:pPr eaLnBrk="1" hangingPunct="1">
              <a:spcBef>
                <a:spcPct val="0"/>
              </a:spcBef>
              <a:buFontTx/>
              <a:buNone/>
            </a:pPr>
            <a:r>
              <a:rPr lang="hr-HR" altLang="en-US" sz="1800">
                <a:cs typeface="Arial" charset="0"/>
              </a:rPr>
              <a:t>NLR: Nod like receptor</a:t>
            </a:r>
            <a:endParaRPr lang="en-US" altLang="en-US" sz="1800">
              <a:cs typeface="Arial" charset="0"/>
            </a:endParaRPr>
          </a:p>
        </p:txBody>
      </p:sp>
    </p:spTree>
    <p:extLst>
      <p:ext uri="{BB962C8B-B14F-4D97-AF65-F5344CB8AC3E}">
        <p14:creationId xmlns:p14="http://schemas.microsoft.com/office/powerpoint/2010/main" val="3030181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http://www.nature.com/nrmicro/journal/v6/n2/images/nrmicro1821-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908050"/>
            <a:ext cx="71532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TextBox 2"/>
          <p:cNvSpPr txBox="1">
            <a:spLocks noChangeArrowheads="1"/>
          </p:cNvSpPr>
          <p:nvPr/>
        </p:nvSpPr>
        <p:spPr bwMode="auto">
          <a:xfrm>
            <a:off x="900113" y="5805488"/>
            <a:ext cx="7280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Putevi izlaska patogena iz stanice: citoliza, protruzije, pupanje,</a:t>
            </a:r>
          </a:p>
          <a:p>
            <a:pPr eaLnBrk="1" hangingPunct="1">
              <a:spcBef>
                <a:spcPct val="0"/>
              </a:spcBef>
              <a:buFontTx/>
              <a:buNone/>
            </a:pPr>
            <a:r>
              <a:rPr lang="hr-HR" altLang="en-US" sz="2000"/>
              <a:t>Izbacivanje, apoptoza</a:t>
            </a:r>
          </a:p>
        </p:txBody>
      </p:sp>
    </p:spTree>
    <p:extLst>
      <p:ext uri="{BB962C8B-B14F-4D97-AF65-F5344CB8AC3E}">
        <p14:creationId xmlns:p14="http://schemas.microsoft.com/office/powerpoint/2010/main" val="2977778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https://encrypted-tbn2.gstatic.com/images?q=tbn:ANd9GcTrjj2b1yqT9d-goQa-WzjiJiTzrsz_qa7Kq-UF9HURE2q43X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12875"/>
            <a:ext cx="2295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4" descr="https://encrypted-tbn1.gstatic.com/images?q=tbn:ANd9GcRLJzadk6jwbmuKT_e6PEmdh1kjmOeWlxIYpHnWtnAmYSybjl0M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68413"/>
            <a:ext cx="1905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TextBox 3"/>
          <p:cNvSpPr txBox="1">
            <a:spLocks noChangeArrowheads="1"/>
          </p:cNvSpPr>
          <p:nvPr/>
        </p:nvSpPr>
        <p:spPr bwMode="auto">
          <a:xfrm>
            <a:off x="1331913" y="4941888"/>
            <a:ext cx="7499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Simbioza: simbiontske alge izbjegavaju razgradnju u lizosomima</a:t>
            </a:r>
          </a:p>
        </p:txBody>
      </p:sp>
      <p:sp>
        <p:nvSpPr>
          <p:cNvPr id="209925" name="TextBox 4"/>
          <p:cNvSpPr txBox="1">
            <a:spLocks noChangeArrowheads="1"/>
          </p:cNvSpPr>
          <p:nvPr/>
        </p:nvSpPr>
        <p:spPr bwMode="auto">
          <a:xfrm>
            <a:off x="1979613" y="3933825"/>
            <a:ext cx="292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i="1"/>
              <a:t>Paramecium + Chlorella</a:t>
            </a:r>
          </a:p>
        </p:txBody>
      </p:sp>
      <p:sp>
        <p:nvSpPr>
          <p:cNvPr id="209926" name="TextBox 5"/>
          <p:cNvSpPr txBox="1">
            <a:spLocks noChangeArrowheads="1"/>
          </p:cNvSpPr>
          <p:nvPr/>
        </p:nvSpPr>
        <p:spPr bwMode="auto">
          <a:xfrm>
            <a:off x="5940425" y="4149725"/>
            <a:ext cx="2138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i="1"/>
              <a:t>Hydra viridissima</a:t>
            </a:r>
          </a:p>
        </p:txBody>
      </p:sp>
    </p:spTree>
    <p:extLst>
      <p:ext uri="{BB962C8B-B14F-4D97-AF65-F5344CB8AC3E}">
        <p14:creationId xmlns:p14="http://schemas.microsoft.com/office/powerpoint/2010/main" val="270801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Paramecium burs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765175"/>
            <a:ext cx="35433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Text Box 3"/>
          <p:cNvSpPr txBox="1">
            <a:spLocks noChangeArrowheads="1"/>
          </p:cNvSpPr>
          <p:nvPr/>
        </p:nvSpPr>
        <p:spPr bwMode="auto">
          <a:xfrm>
            <a:off x="457200" y="4095750"/>
            <a:ext cx="845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i="1">
                <a:cs typeface="Arial" charset="0"/>
              </a:rPr>
              <a:t>Paramecium bursaria </a:t>
            </a:r>
            <a:r>
              <a:rPr lang="hr-HR" altLang="en-US" sz="2000">
                <a:cs typeface="Arial" charset="0"/>
              </a:rPr>
              <a:t>– papučica “pojede” zelene alge </a:t>
            </a:r>
          </a:p>
          <a:p>
            <a:pPr eaLnBrk="1" hangingPunct="1">
              <a:spcBef>
                <a:spcPct val="0"/>
              </a:spcBef>
              <a:buFontTx/>
              <a:buNone/>
            </a:pPr>
            <a:r>
              <a:rPr lang="hr-HR" altLang="en-US" sz="2000">
                <a:cs typeface="Arial" charset="0"/>
              </a:rPr>
              <a:t>koje u njoj nastave živjeti i fotosintetizirati – primjer sekundarne endosimbioze</a:t>
            </a:r>
          </a:p>
          <a:p>
            <a:pPr eaLnBrk="1" hangingPunct="1">
              <a:spcBef>
                <a:spcPct val="0"/>
              </a:spcBef>
              <a:buFontTx/>
              <a:buNone/>
            </a:pPr>
            <a:endParaRPr lang="hr-HR" altLang="en-US" sz="2000">
              <a:cs typeface="Arial" charset="0"/>
            </a:endParaRPr>
          </a:p>
        </p:txBody>
      </p:sp>
      <p:sp>
        <p:nvSpPr>
          <p:cNvPr id="210948" name="Text Box 4"/>
          <p:cNvSpPr txBox="1">
            <a:spLocks noChangeArrowheads="1"/>
          </p:cNvSpPr>
          <p:nvPr/>
        </p:nvSpPr>
        <p:spPr bwMode="auto">
          <a:xfrm>
            <a:off x="4572000" y="6400800"/>
            <a:ext cx="431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000">
                <a:latin typeface="Times New Roman" pitchFamily="18" charset="0"/>
              </a:rPr>
              <a:t>http://www.morning-earth.org/Graphic-E/SymbiosisCrossKingProtists.html</a:t>
            </a:r>
          </a:p>
        </p:txBody>
      </p:sp>
      <p:sp>
        <p:nvSpPr>
          <p:cNvPr id="210949" name="TextBox 4"/>
          <p:cNvSpPr txBox="1">
            <a:spLocks noChangeArrowheads="1"/>
          </p:cNvSpPr>
          <p:nvPr/>
        </p:nvSpPr>
        <p:spPr bwMode="auto">
          <a:xfrm>
            <a:off x="457200" y="5410200"/>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i="1">
                <a:cs typeface="Arial" charset="0"/>
              </a:rPr>
              <a:t>Chlorella</a:t>
            </a:r>
            <a:r>
              <a:rPr lang="hr-HR" altLang="en-US" sz="1800">
                <a:cs typeface="Arial" charset="0"/>
              </a:rPr>
              <a:t> je smještena u perialgalnu vakuolnu membranu koja nastaje od domaćinove digestivne membrane (prije stapanja s lizosomom), pričvršćenu za površinski dio domaćinove stanice</a:t>
            </a:r>
          </a:p>
        </p:txBody>
      </p:sp>
    </p:spTree>
    <p:extLst>
      <p:ext uri="{BB962C8B-B14F-4D97-AF65-F5344CB8AC3E}">
        <p14:creationId xmlns:p14="http://schemas.microsoft.com/office/powerpoint/2010/main" val="283464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852936"/>
            <a:ext cx="3084938" cy="300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24128" y="6144398"/>
            <a:ext cx="5400600" cy="246221"/>
          </a:xfrm>
          <a:prstGeom prst="rect">
            <a:avLst/>
          </a:prstGeom>
        </p:spPr>
        <p:txBody>
          <a:bodyPr wrap="square">
            <a:spAutoFit/>
          </a:bodyPr>
          <a:lstStyle/>
          <a:p>
            <a:r>
              <a:rPr lang="en-US" sz="1000" dirty="0"/>
              <a:t>https://aiptasia-resource.org/model-systems-corals/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12380"/>
            <a:ext cx="3096344" cy="219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317224"/>
            <a:ext cx="3096344" cy="220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20303" y="712380"/>
            <a:ext cx="4428161" cy="1200329"/>
          </a:xfrm>
          <a:prstGeom prst="rect">
            <a:avLst/>
          </a:prstGeom>
          <a:noFill/>
        </p:spPr>
        <p:txBody>
          <a:bodyPr wrap="square" rtlCol="0">
            <a:spAutoFit/>
          </a:bodyPr>
          <a:lstStyle/>
          <a:p>
            <a:r>
              <a:rPr lang="hr-HR" dirty="0" smtClean="0"/>
              <a:t>Simbioza algi i koralja</a:t>
            </a:r>
          </a:p>
          <a:p>
            <a:endParaRPr lang="hr-HR" dirty="0"/>
          </a:p>
          <a:p>
            <a:r>
              <a:rPr lang="hr-HR" dirty="0" smtClean="0"/>
              <a:t>- stres „izbjeljuje” koralje koji gube </a:t>
            </a:r>
            <a:r>
              <a:rPr lang="hr-HR" dirty="0" err="1" smtClean="0"/>
              <a:t>simbiontske</a:t>
            </a:r>
            <a:r>
              <a:rPr lang="hr-HR" dirty="0" smtClean="0"/>
              <a:t> alge</a:t>
            </a:r>
            <a:endParaRPr lang="en-US" dirty="0"/>
          </a:p>
        </p:txBody>
      </p:sp>
    </p:spTree>
    <p:extLst>
      <p:ext uri="{BB962C8B-B14F-4D97-AF65-F5344CB8AC3E}">
        <p14:creationId xmlns:p14="http://schemas.microsoft.com/office/powerpoint/2010/main" val="49125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765175"/>
            <a:ext cx="40195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extBox 2"/>
          <p:cNvSpPr txBox="1">
            <a:spLocks noChangeArrowheads="1"/>
          </p:cNvSpPr>
          <p:nvPr/>
        </p:nvSpPr>
        <p:spPr bwMode="auto">
          <a:xfrm>
            <a:off x="5410200" y="1676400"/>
            <a:ext cx="3505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Limfociti T prepoznaju antigen kojeg im moraju prezentirati makrofagi: </a:t>
            </a:r>
          </a:p>
          <a:p>
            <a:pPr eaLnBrk="1" hangingPunct="1">
              <a:spcBef>
                <a:spcPct val="0"/>
              </a:spcBef>
              <a:buFontTx/>
              <a:buNone/>
            </a:pPr>
            <a:r>
              <a:rPr lang="hr-HR" altLang="en-US" sz="2000">
                <a:cs typeface="Arial" charset="0"/>
              </a:rPr>
              <a:t>strani pepetid “uklopljen” u specifične domaćinove proteine,</a:t>
            </a:r>
          </a:p>
          <a:p>
            <a:pPr eaLnBrk="1" hangingPunct="1">
              <a:spcBef>
                <a:spcPct val="0"/>
              </a:spcBef>
              <a:buFontTx/>
              <a:buNone/>
            </a:pPr>
            <a:r>
              <a:rPr lang="hr-HR" altLang="en-US" sz="2000">
                <a:cs typeface="Arial" charset="0"/>
              </a:rPr>
              <a:t>tzv. sustav MHC I i II</a:t>
            </a:r>
          </a:p>
        </p:txBody>
      </p:sp>
      <p:sp>
        <p:nvSpPr>
          <p:cNvPr id="188420" name="TextBox 1"/>
          <p:cNvSpPr txBox="1">
            <a:spLocks noChangeArrowheads="1"/>
          </p:cNvSpPr>
          <p:nvPr/>
        </p:nvSpPr>
        <p:spPr bwMode="auto">
          <a:xfrm>
            <a:off x="4113213" y="4538663"/>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400">
                <a:cs typeface="Arial" charset="0"/>
              </a:rPr>
              <a:t>MHC</a:t>
            </a:r>
            <a:endParaRPr lang="en-US" altLang="en-US" sz="1400">
              <a:cs typeface="Arial" charset="0"/>
            </a:endParaRPr>
          </a:p>
        </p:txBody>
      </p:sp>
    </p:spTree>
    <p:extLst>
      <p:ext uri="{BB962C8B-B14F-4D97-AF65-F5344CB8AC3E}">
        <p14:creationId xmlns:p14="http://schemas.microsoft.com/office/powerpoint/2010/main" val="1158229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42" name="Group 4"/>
          <p:cNvGrpSpPr>
            <a:grpSpLocks/>
          </p:cNvGrpSpPr>
          <p:nvPr/>
        </p:nvGrpSpPr>
        <p:grpSpPr bwMode="auto">
          <a:xfrm>
            <a:off x="-2524125" y="-1163638"/>
            <a:ext cx="10585450" cy="7948613"/>
            <a:chOff x="971600" y="476672"/>
            <a:chExt cx="7344816" cy="6264696"/>
          </a:xfrm>
        </p:grpSpPr>
        <p:pic>
          <p:nvPicPr>
            <p:cNvPr id="189446" name="Picture 2" descr="https://image.slideserve.com/247890/antigen-presentation-and-dendritic-cells2-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71600" y="476672"/>
              <a:ext cx="2664534" cy="6048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971600" y="476672"/>
              <a:ext cx="7344816" cy="1223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131646" y="5228683"/>
              <a:ext cx="2592936" cy="151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9443" name="TextBox 5"/>
          <p:cNvSpPr txBox="1">
            <a:spLocks noChangeArrowheads="1"/>
          </p:cNvSpPr>
          <p:nvPr/>
        </p:nvSpPr>
        <p:spPr bwMode="auto">
          <a:xfrm>
            <a:off x="282575" y="5172075"/>
            <a:ext cx="88566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Različiti limfociti T, ovisno o svojoj ulozi, prepoznaju antigene stranih patogena koji mogu biti ekstracelularni ili intracelularni u sklopu sustava histokompatibilnosti MHC I ili II</a:t>
            </a:r>
          </a:p>
          <a:p>
            <a:pPr eaLnBrk="1" hangingPunct="1">
              <a:spcBef>
                <a:spcPct val="0"/>
              </a:spcBef>
              <a:buFontTx/>
              <a:buNone/>
            </a:pPr>
            <a:endParaRPr lang="en-US" altLang="en-US" sz="2400">
              <a:latin typeface="Times New Roman" pitchFamily="18" charset="0"/>
            </a:endParaRPr>
          </a:p>
        </p:txBody>
      </p:sp>
      <p:sp>
        <p:nvSpPr>
          <p:cNvPr id="189444" name="TextBox 1"/>
          <p:cNvSpPr txBox="1">
            <a:spLocks noChangeArrowheads="1"/>
          </p:cNvSpPr>
          <p:nvPr/>
        </p:nvSpPr>
        <p:spPr bwMode="auto">
          <a:xfrm>
            <a:off x="2339975" y="4829175"/>
            <a:ext cx="1185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600">
                <a:cs typeface="Arial" charset="0"/>
              </a:rPr>
              <a:t>citotoksični</a:t>
            </a:r>
            <a:endParaRPr lang="en-US" altLang="en-US" sz="1600">
              <a:cs typeface="Arial" charset="0"/>
            </a:endParaRPr>
          </a:p>
        </p:txBody>
      </p:sp>
      <p:sp>
        <p:nvSpPr>
          <p:cNvPr id="189445" name="TextBox 2"/>
          <p:cNvSpPr txBox="1">
            <a:spLocks noChangeArrowheads="1"/>
          </p:cNvSpPr>
          <p:nvPr/>
        </p:nvSpPr>
        <p:spPr bwMode="auto">
          <a:xfrm>
            <a:off x="4859338" y="4697413"/>
            <a:ext cx="25209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600">
                <a:cs typeface="Arial" charset="0"/>
              </a:rPr>
              <a:t>regulacijski i pomoćnički</a:t>
            </a:r>
            <a:endParaRPr lang="en-US" altLang="en-US" sz="1600">
              <a:cs typeface="Arial" charset="0"/>
            </a:endParaRPr>
          </a:p>
        </p:txBody>
      </p:sp>
    </p:spTree>
    <p:extLst>
      <p:ext uri="{BB962C8B-B14F-4D97-AF65-F5344CB8AC3E}">
        <p14:creationId xmlns:p14="http://schemas.microsoft.com/office/powerpoint/2010/main" val="170993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6" name="TextBox 1"/>
          <p:cNvSpPr txBox="1">
            <a:spLocks noChangeArrowheads="1"/>
          </p:cNvSpPr>
          <p:nvPr/>
        </p:nvSpPr>
        <p:spPr bwMode="auto">
          <a:xfrm>
            <a:off x="381000" y="3810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t>Postoje dva tipa molekula MHC, MHC klase I i II. </a:t>
            </a:r>
          </a:p>
          <a:p>
            <a:pPr eaLnBrk="1" hangingPunct="1">
              <a:spcBef>
                <a:spcPct val="0"/>
              </a:spcBef>
              <a:buFontTx/>
              <a:buNone/>
            </a:pPr>
            <a:r>
              <a:rPr lang="hr-HR" altLang="en-US" sz="2000"/>
              <a:t>Slične su strukture: dvije vanjske  ekstracelularne domene čine utor u koji se “umeće” peptidni fragment tijekom sinteze </a:t>
            </a:r>
          </a:p>
          <a:p>
            <a:pPr eaLnBrk="1" hangingPunct="1">
              <a:spcBef>
                <a:spcPct val="0"/>
              </a:spcBef>
              <a:buFontTx/>
              <a:buNone/>
            </a:pPr>
            <a:r>
              <a:rPr lang="hr-HR" altLang="en-US" sz="2000"/>
              <a:t>Molekula MHC nastaje u stanici, a zatim se takva molekula s “teretom” peptida prenosi na staničnu površinu gdje prezentira peptid limfocitima T</a:t>
            </a:r>
          </a:p>
          <a:p>
            <a:pPr eaLnBrk="1" hangingPunct="1">
              <a:spcBef>
                <a:spcPct val="0"/>
              </a:spcBef>
              <a:buFontTx/>
              <a:buNone/>
            </a:pPr>
            <a:r>
              <a:rPr lang="hr-HR" altLang="en-US" sz="2000"/>
              <a:t>Receptori  antigena limfocita T specifično prepoznaju strani antigeni peptid vezan za molekulu MHC i stanice koje ga prepoznaju mogu na njega odgovoriti.</a:t>
            </a:r>
          </a:p>
          <a:p>
            <a:pPr eaLnBrk="1" hangingPunct="1">
              <a:spcBef>
                <a:spcPct val="0"/>
              </a:spcBef>
              <a:buFontTx/>
              <a:buNone/>
            </a:pPr>
            <a:endParaRPr lang="hr-HR" altLang="en-US" sz="2000"/>
          </a:p>
          <a:p>
            <a:pPr eaLnBrk="1" hangingPunct="1">
              <a:spcBef>
                <a:spcPct val="0"/>
              </a:spcBef>
              <a:buFontTx/>
              <a:buNone/>
            </a:pPr>
            <a:r>
              <a:rPr lang="hr-HR" altLang="en-US" sz="2000"/>
              <a:t>Osnovna razlika molekula MHC je u izvoru peptida kojeg vežu i prezentiraju. MHC I skupljaju peptide nastale u citosolu, npr. virusne proteine.</a:t>
            </a:r>
          </a:p>
          <a:p>
            <a:pPr eaLnBrk="1" hangingPunct="1">
              <a:spcBef>
                <a:spcPct val="0"/>
              </a:spcBef>
              <a:buFontTx/>
              <a:buNone/>
            </a:pPr>
            <a:r>
              <a:rPr lang="hr-HR" altLang="en-US" sz="2000"/>
              <a:t>MHC II vežu peptide nastale od proteina u intracelularnim vezikulama: patogena koji žive u makrofaginim vezikulama ili su internalizirani putem fagocitičkih stanica ili limfocita B</a:t>
            </a:r>
          </a:p>
          <a:p>
            <a:pPr eaLnBrk="1" hangingPunct="1">
              <a:spcBef>
                <a:spcPct val="0"/>
              </a:spcBef>
              <a:buFontTx/>
              <a:buNone/>
            </a:pPr>
            <a:endParaRPr lang="hr-HR" altLang="en-US" sz="2000"/>
          </a:p>
          <a:p>
            <a:pPr eaLnBrk="1" hangingPunct="1">
              <a:spcBef>
                <a:spcPct val="0"/>
              </a:spcBef>
              <a:buFontTx/>
              <a:buNone/>
            </a:pPr>
            <a:r>
              <a:rPr lang="hr-HR" altLang="en-US" sz="2000"/>
              <a:t>Kad dođu na površinu, dvije klase MHC prepoznaju različiti T limfociti. MHC I s virusnim peptidima prepoznaju citotoksični limfociti T CD8 koji ubijaju inficiranu stanicu</a:t>
            </a:r>
          </a:p>
        </p:txBody>
      </p:sp>
    </p:spTree>
    <p:extLst>
      <p:ext uri="{BB962C8B-B14F-4D97-AF65-F5344CB8AC3E}">
        <p14:creationId xmlns:p14="http://schemas.microsoft.com/office/powerpoint/2010/main" val="136709508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6250"/>
            <a:ext cx="48275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TextBox 2"/>
          <p:cNvSpPr txBox="1">
            <a:spLocks noChangeArrowheads="1"/>
          </p:cNvSpPr>
          <p:nvPr/>
        </p:nvSpPr>
        <p:spPr bwMode="auto">
          <a:xfrm>
            <a:off x="2124075" y="6129338"/>
            <a:ext cx="481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Stanice koje prezentiraju antigene</a:t>
            </a:r>
          </a:p>
          <a:p>
            <a:pPr eaLnBrk="1" hangingPunct="1">
              <a:spcBef>
                <a:spcPct val="0"/>
              </a:spcBef>
              <a:buFontTx/>
              <a:buNone/>
            </a:pPr>
            <a:r>
              <a:rPr lang="hr-HR" altLang="en-US" sz="2000">
                <a:cs typeface="Arial" charset="0"/>
              </a:rPr>
              <a:t>dendritičke stanice, makrofagi, B limfociti</a:t>
            </a:r>
          </a:p>
        </p:txBody>
      </p:sp>
    </p:spTree>
    <p:extLst>
      <p:ext uri="{BB962C8B-B14F-4D97-AF65-F5344CB8AC3E}">
        <p14:creationId xmlns:p14="http://schemas.microsoft.com/office/powerpoint/2010/main" val="231144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Slikovni rezultat za CD8 T jane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871061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TextBox 1"/>
          <p:cNvSpPr txBox="1">
            <a:spLocks noChangeArrowheads="1"/>
          </p:cNvSpPr>
          <p:nvPr/>
        </p:nvSpPr>
        <p:spPr bwMode="auto">
          <a:xfrm>
            <a:off x="1258888" y="4884738"/>
            <a:ext cx="65706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Odgovor na prepoznavanje antigena uklopljenog u MHC</a:t>
            </a:r>
          </a:p>
          <a:p>
            <a:pPr eaLnBrk="1" hangingPunct="1">
              <a:spcBef>
                <a:spcPct val="0"/>
              </a:spcBef>
              <a:buFontTx/>
              <a:buNone/>
            </a:pPr>
            <a:r>
              <a:rPr lang="hr-HR" altLang="en-US" sz="2000">
                <a:cs typeface="Arial" charset="0"/>
              </a:rPr>
              <a:t>citotoksični T limfocit ubije stanicu</a:t>
            </a:r>
          </a:p>
          <a:p>
            <a:pPr eaLnBrk="1" hangingPunct="1">
              <a:spcBef>
                <a:spcPct val="0"/>
              </a:spcBef>
              <a:buFontTx/>
              <a:buNone/>
            </a:pPr>
            <a:r>
              <a:rPr lang="hr-HR" altLang="en-US" sz="2000">
                <a:cs typeface="Arial" charset="0"/>
              </a:rPr>
              <a:t>pomoćnički T limfocit aktivira makrofag</a:t>
            </a:r>
          </a:p>
          <a:p>
            <a:pPr eaLnBrk="1" hangingPunct="1">
              <a:spcBef>
                <a:spcPct val="0"/>
              </a:spcBef>
              <a:buFontTx/>
              <a:buNone/>
            </a:pPr>
            <a:r>
              <a:rPr lang="hr-HR" altLang="en-US" sz="2000">
                <a:cs typeface="Arial" charset="0"/>
              </a:rPr>
              <a:t>pomoćnički T limfocit aktivira B limfocit</a:t>
            </a:r>
            <a:endParaRPr lang="en-US" altLang="en-US" sz="2000">
              <a:cs typeface="Arial" charset="0"/>
            </a:endParaRPr>
          </a:p>
        </p:txBody>
      </p:sp>
    </p:spTree>
    <p:extLst>
      <p:ext uri="{BB962C8B-B14F-4D97-AF65-F5344CB8AC3E}">
        <p14:creationId xmlns:p14="http://schemas.microsoft.com/office/powerpoint/2010/main" val="118932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515938"/>
            <a:ext cx="6842125"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TextBox 2"/>
          <p:cNvSpPr txBox="1">
            <a:spLocks noChangeArrowheads="1"/>
          </p:cNvSpPr>
          <p:nvPr/>
        </p:nvSpPr>
        <p:spPr bwMode="auto">
          <a:xfrm>
            <a:off x="107950" y="115888"/>
            <a:ext cx="5399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Procesiranje antigena pomoću sustava MHC I</a:t>
            </a:r>
          </a:p>
        </p:txBody>
      </p:sp>
      <p:sp>
        <p:nvSpPr>
          <p:cNvPr id="193540" name="TextBox 1"/>
          <p:cNvSpPr txBox="1">
            <a:spLocks noChangeArrowheads="1"/>
          </p:cNvSpPr>
          <p:nvPr/>
        </p:nvSpPr>
        <p:spPr bwMode="auto">
          <a:xfrm>
            <a:off x="250825" y="4581525"/>
            <a:ext cx="85804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1800">
                <a:cs typeface="Arial" charset="0"/>
              </a:rPr>
              <a:t>Kralježnjaci koriste strane proteine degradirane u proteasomu da obilježe inficirane stanice za uništenje. Kod neinficirane stanice postoje vlastiti tzv.</a:t>
            </a:r>
            <a:r>
              <a:rPr lang="hr-HR" altLang="en-US" sz="1800">
                <a:solidFill>
                  <a:schemeClr val="accent2"/>
                </a:solidFill>
                <a:cs typeface="Arial" charset="0"/>
              </a:rPr>
              <a:t> transporteri udruženi s procesiranjem  antigena, TAP1 i TAP2</a:t>
            </a:r>
            <a:r>
              <a:rPr lang="hr-HR" altLang="en-US" sz="1800">
                <a:cs typeface="Arial" charset="0"/>
              </a:rPr>
              <a:t> . Oni čine kanal za transport peptida kroz membranu ER. Peptidi oslobođeni u </a:t>
            </a:r>
            <a:r>
              <a:rPr lang="hr-HR" altLang="en-US" sz="1800">
                <a:solidFill>
                  <a:schemeClr val="accent2"/>
                </a:solidFill>
                <a:cs typeface="Arial" charset="0"/>
              </a:rPr>
              <a:t>proteasomu</a:t>
            </a:r>
            <a:r>
              <a:rPr lang="hr-HR" altLang="en-US" sz="1800">
                <a:cs typeface="Arial" charset="0"/>
              </a:rPr>
              <a:t> vežu se za citosolnu površinu molekule TAP i prenose se u lumen. Tu ih preuzimaju dvije molekule MHC I, alfa lanac i beta 2 mikroglobulin. U ER se uz pomoć niza šaperona sprječava njihovo prerano slaganje te omogućava “preuzimanje” peptida.</a:t>
            </a:r>
          </a:p>
          <a:p>
            <a:pPr eaLnBrk="1" hangingPunct="1">
              <a:spcBef>
                <a:spcPct val="0"/>
              </a:spcBef>
              <a:buFontTx/>
              <a:buNone/>
            </a:pPr>
            <a:endParaRPr lang="en-US" altLang="en-US" sz="2400">
              <a:latin typeface="Times New Roman" pitchFamily="18" charset="0"/>
            </a:endParaRPr>
          </a:p>
        </p:txBody>
      </p:sp>
    </p:spTree>
    <p:extLst>
      <p:ext uri="{BB962C8B-B14F-4D97-AF65-F5344CB8AC3E}">
        <p14:creationId xmlns:p14="http://schemas.microsoft.com/office/powerpoint/2010/main" val="117783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92150"/>
            <a:ext cx="7412037"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TextBox 1"/>
          <p:cNvSpPr txBox="1">
            <a:spLocks noChangeArrowheads="1"/>
          </p:cNvSpPr>
          <p:nvPr/>
        </p:nvSpPr>
        <p:spPr bwMode="auto">
          <a:xfrm>
            <a:off x="468313" y="4868863"/>
            <a:ext cx="8274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r-HR" altLang="en-US" sz="2000">
                <a:cs typeface="Arial" charset="0"/>
              </a:rPr>
              <a:t>Peptidi virusnih proteina nastalih degradacijom u proteasomu unose se u ER pomoću transportera TAP i vežu za MHC I te prenose na površinu stanice da se prezentiraju limfocitima T</a:t>
            </a:r>
            <a:endParaRPr lang="en-US" altLang="en-US" sz="2000">
              <a:cs typeface="Arial" charset="0"/>
            </a:endParaRPr>
          </a:p>
        </p:txBody>
      </p:sp>
    </p:spTree>
    <p:extLst>
      <p:ext uri="{BB962C8B-B14F-4D97-AF65-F5344CB8AC3E}">
        <p14:creationId xmlns:p14="http://schemas.microsoft.com/office/powerpoint/2010/main" val="185013459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3177</Words>
  <Application>Microsoft Office PowerPoint</Application>
  <PresentationFormat>On-screen Show (4:3)</PresentationFormat>
  <Paragraphs>176</Paragraphs>
  <Slides>26</Slides>
  <Notes>13</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Maja</cp:lastModifiedBy>
  <cp:revision>3</cp:revision>
  <dcterms:created xsi:type="dcterms:W3CDTF">2021-10-26T07:52:53Z</dcterms:created>
  <dcterms:modified xsi:type="dcterms:W3CDTF">2022-02-11T11:46:34Z</dcterms:modified>
</cp:coreProperties>
</file>