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9" r:id="rId3"/>
    <p:sldId id="291" r:id="rId4"/>
    <p:sldId id="257" r:id="rId5"/>
    <p:sldId id="281" r:id="rId6"/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0" r:id="rId15"/>
    <p:sldId id="292" r:id="rId16"/>
    <p:sldId id="293" r:id="rId17"/>
    <p:sldId id="294" r:id="rId18"/>
    <p:sldId id="302" r:id="rId19"/>
    <p:sldId id="304" r:id="rId20"/>
    <p:sldId id="301" r:id="rId21"/>
    <p:sldId id="300" r:id="rId22"/>
    <p:sldId id="295" r:id="rId23"/>
    <p:sldId id="303" r:id="rId24"/>
    <p:sldId id="296" r:id="rId25"/>
    <p:sldId id="305" r:id="rId26"/>
    <p:sldId id="306" r:id="rId27"/>
    <p:sldId id="297" r:id="rId28"/>
    <p:sldId id="307" r:id="rId29"/>
    <p:sldId id="298" r:id="rId30"/>
    <p:sldId id="299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0000"/>
    <a:srgbClr val="A40000"/>
    <a:srgbClr val="DFDED3"/>
    <a:srgbClr val="008000"/>
    <a:srgbClr val="FF3300"/>
    <a:srgbClr val="FFCC99"/>
    <a:srgbClr val="00339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883315F3-0073-473E-8165-2C30C54BC22B}" type="datetime1">
              <a:rPr lang="en-US"/>
              <a:pPr>
                <a:defRPr/>
              </a:pPr>
              <a:t>4/7/2021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A71ED636-0BD2-45C2-BB2B-EE7DC656C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0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917F6A38-FD06-4DF7-9B84-783E7EE7C344}" type="datetime1">
              <a:rPr lang="en-US"/>
              <a:pPr>
                <a:defRPr/>
              </a:pPr>
              <a:t>4/7/2021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98579A6-2BE5-47B8-BC62-C70D02D37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636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D2C159-A6D8-4134-96DD-7DE3EE5E0E20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348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09F64FD-422A-4199-AB64-AEF08647B0A3}" type="slidenum">
              <a:rPr kumimoji="0" lang="en-US" altLang="sr-Latn-RS" sz="1200" smtClean="0"/>
              <a:pPr/>
              <a:t>2</a:t>
            </a:fld>
            <a:endParaRPr kumimoji="0" lang="en-US" altLang="sr-Latn-RS" sz="1200" smtClean="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09530A5-BBCB-4CC2-92C4-4B203D59EF2F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4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E4F51C8-F332-4E65-9701-FCADB019CF25}" type="slidenum">
              <a:rPr kumimoji="0" lang="en-US" altLang="sr-Latn-RS" sz="1200" smtClean="0"/>
              <a:pPr/>
              <a:t>13</a:t>
            </a:fld>
            <a:endParaRPr kumimoji="0" lang="en-US" altLang="sr-Latn-RS" sz="1200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845155-72C9-41B2-B542-EBA7974E0EDC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50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59BFD2-9E2F-4DF0-8808-37A8FF9CCEF6}" type="slidenum">
              <a:rPr kumimoji="0" lang="en-US" altLang="sr-Latn-RS" sz="1200" smtClean="0"/>
              <a:pPr/>
              <a:t>14</a:t>
            </a:fld>
            <a:endParaRPr kumimoji="0" lang="en-US" altLang="sr-Latn-RS" sz="1200" smtClean="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182B48E-6F50-4B47-99DA-B1AD258A0DB6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608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52406E-1A51-4E1B-BE03-AFA9B51C0A67}" type="slidenum">
              <a:rPr kumimoji="0" lang="en-US" altLang="sr-Latn-RS" sz="1200" smtClean="0"/>
              <a:pPr/>
              <a:t>15</a:t>
            </a:fld>
            <a:endParaRPr kumimoji="0" lang="en-US" altLang="sr-Latn-RS" sz="1200" smtClean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B0C602-08EE-42D7-BD29-704C965A8810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5C2790-C626-4416-8EDE-85D02C70F9C1}" type="slidenum">
              <a:rPr kumimoji="0" lang="en-US" altLang="sr-Latn-RS" sz="1200" smtClean="0"/>
              <a:pPr/>
              <a:t>16</a:t>
            </a:fld>
            <a:endParaRPr kumimoji="0" lang="en-US" altLang="sr-Latn-RS" sz="1200" smtClean="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5D1817-5AD9-4EE9-B095-A733815A8D3B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81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3543B1-307B-4E81-8736-0755ACDB84F6}" type="slidenum">
              <a:rPr kumimoji="0" lang="en-US" altLang="sr-Latn-RS" sz="1200" smtClean="0"/>
              <a:pPr/>
              <a:t>17</a:t>
            </a:fld>
            <a:endParaRPr kumimoji="0" lang="en-US" altLang="sr-Latn-RS" sz="1200" smtClean="0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83CA44-8801-411D-AB9A-16EB2976A99A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CFE6C7-1067-4227-9B68-EA1E2BC73B1A}" type="slidenum">
              <a:rPr kumimoji="0" lang="en-US" altLang="sr-Latn-RS" sz="1200" smtClean="0"/>
              <a:pPr/>
              <a:t>18</a:t>
            </a:fld>
            <a:endParaRPr kumimoji="0" lang="en-US" altLang="sr-Latn-RS" sz="1200" smtClean="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42BC11-EECB-47D0-BFCE-1B2218FF5F73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01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83585DC-236F-48F3-AFEF-BEC7F18FFA9F}" type="slidenum">
              <a:rPr kumimoji="0" lang="en-US" altLang="sr-Latn-RS" sz="1200" smtClean="0"/>
              <a:pPr/>
              <a:t>19</a:t>
            </a:fld>
            <a:endParaRPr kumimoji="0" lang="en-US" altLang="sr-Latn-RS" sz="1200" smtClean="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A19B14-A014-4ED1-9FCC-A77CEA89D639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FF7624-4FFD-497D-A942-72923E19C31C}" type="slidenum">
              <a:rPr kumimoji="0" lang="en-US" altLang="sr-Latn-RS" sz="1200" smtClean="0"/>
              <a:pPr/>
              <a:t>20</a:t>
            </a:fld>
            <a:endParaRPr kumimoji="0" lang="en-US" altLang="sr-Latn-RS" sz="1200" smtClean="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A4E82C-D876-4B70-946B-9FA7893A39EC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22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CC5A19-F772-44CC-9FD0-723EFA5A3815}" type="slidenum">
              <a:rPr kumimoji="0" lang="en-US" altLang="sr-Latn-RS" sz="1200" smtClean="0"/>
              <a:pPr/>
              <a:t>21</a:t>
            </a:fld>
            <a:endParaRPr kumimoji="0" lang="en-US" altLang="sr-Latn-RS" sz="1200" smtClean="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815EC-5405-4115-9501-55678B2E7FFB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A4BAA-0C2E-4FE8-8B0E-DA83AF76FE1E}" type="slidenum">
              <a:rPr kumimoji="0" lang="en-US" altLang="sr-Latn-RS" sz="1200" smtClean="0"/>
              <a:pPr/>
              <a:t>22</a:t>
            </a:fld>
            <a:endParaRPr kumimoji="0" lang="en-US" altLang="sr-Latn-RS" sz="1200" smtClean="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290A985-2AA5-4451-957F-47A28FC5B8A8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358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40E515-7CE4-4478-9806-2D2753D54423}" type="slidenum">
              <a:rPr kumimoji="0" lang="en-US" altLang="sr-Latn-RS" sz="1200" smtClean="0"/>
              <a:pPr/>
              <a:t>3</a:t>
            </a:fld>
            <a:endParaRPr kumimoji="0" lang="en-US" altLang="sr-Latn-RS" sz="1200" smtClean="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F870B7F-662D-4399-A8F3-C4076F5281B1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42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186BD5-84CB-4856-9BBC-2986F22C0D1B}" type="slidenum">
              <a:rPr kumimoji="0" lang="en-US" altLang="sr-Latn-RS" sz="1200" smtClean="0"/>
              <a:pPr/>
              <a:t>23</a:t>
            </a:fld>
            <a:endParaRPr kumimoji="0" lang="en-US" altLang="sr-Latn-RS" sz="1200" smtClean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76B93D-3D92-4AAC-9A38-97B1AF069D21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529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4889A6-8EA5-45C6-9538-6155174D15F3}" type="slidenum">
              <a:rPr kumimoji="0" lang="en-US" altLang="sr-Latn-RS" sz="1200" smtClean="0"/>
              <a:pPr/>
              <a:t>29</a:t>
            </a:fld>
            <a:endParaRPr kumimoji="0" lang="en-US" altLang="sr-Latn-RS" sz="1200" smtClean="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501530-322C-4268-ADC7-8052C835DC95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43C0C3-B964-4491-9A9C-C63D6C88B30D}" type="slidenum">
              <a:rPr kumimoji="0" lang="en-US" altLang="sr-Latn-RS" sz="1200" smtClean="0"/>
              <a:pPr/>
              <a:t>30</a:t>
            </a:fld>
            <a:endParaRPr kumimoji="0" lang="en-US" altLang="sr-Latn-RS" sz="1200" smtClean="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978929-B944-4421-B1FC-18921B41CB0A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368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159F80-A594-4AD3-A0D0-C74C8318E36C}" type="slidenum">
              <a:rPr kumimoji="0" lang="en-US" altLang="sr-Latn-RS" sz="1200" smtClean="0"/>
              <a:pPr/>
              <a:t>6</a:t>
            </a:fld>
            <a:endParaRPr kumimoji="0" lang="en-US" altLang="sr-Latn-RS" sz="1200" smtClean="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29E02A-2B51-4E06-84A0-DE64187F8249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378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C52C92-3E29-476A-B75B-E47569B74D1E}" type="slidenum">
              <a:rPr kumimoji="0" lang="en-US" altLang="sr-Latn-RS" sz="1200" smtClean="0"/>
              <a:pPr/>
              <a:t>7</a:t>
            </a:fld>
            <a:endParaRPr kumimoji="0" lang="en-US" altLang="sr-Latn-RS" sz="1200" smtClean="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4E2C8A-175D-4D28-B5AF-D84B279DD4E6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38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D1AD-B0CD-41C4-813B-FFE70DAC4AD4}" type="slidenum">
              <a:rPr kumimoji="0" lang="en-US" altLang="sr-Latn-RS" sz="1200" smtClean="0"/>
              <a:pPr/>
              <a:t>8</a:t>
            </a:fld>
            <a:endParaRPr kumimoji="0" lang="en-US" altLang="sr-Latn-RS" sz="1200" smtClean="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D0D2A3E-B961-48E6-9DFC-E681A7150231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399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2DB3EF-47D2-4B69-B6A0-13561DFE4C29}" type="slidenum">
              <a:rPr kumimoji="0" lang="en-US" altLang="sr-Latn-RS" sz="1200" smtClean="0"/>
              <a:pPr/>
              <a:t>9</a:t>
            </a:fld>
            <a:endParaRPr kumimoji="0" lang="en-US" altLang="sr-Latn-RS" sz="1200" smtClean="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94120D-2B96-41F1-9607-9EB280B52AF5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09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EDE8AB2-B019-41D8-B76A-82AFA74B3828}" type="slidenum">
              <a:rPr kumimoji="0" lang="en-US" altLang="sr-Latn-RS" sz="1200" smtClean="0"/>
              <a:pPr/>
              <a:t>10</a:t>
            </a:fld>
            <a:endParaRPr kumimoji="0" lang="en-US" altLang="sr-Latn-RS" sz="1200" smtClean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D2453F-B9B0-43FF-8984-36CF6C725C68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19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15EF1D-399E-4556-8811-84432173CB06}" type="slidenum">
              <a:rPr kumimoji="0" lang="en-US" altLang="sr-Latn-RS" sz="1200" smtClean="0"/>
              <a:pPr/>
              <a:t>11</a:t>
            </a:fld>
            <a:endParaRPr kumimoji="0" lang="en-US" altLang="sr-Latn-RS" sz="1200" smtClean="0"/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BA428B-AEB9-4960-BDF5-9395371FBB7F}" type="datetime1">
              <a:rPr kumimoji="0" lang="en-US" altLang="sr-Latn-RS" sz="1200" smtClean="0"/>
              <a:pPr/>
              <a:t>4/7/2021</a:t>
            </a:fld>
            <a:endParaRPr kumimoji="0" lang="en-US" altLang="sr-Latn-RS" sz="1200" smtClean="0"/>
          </a:p>
        </p:txBody>
      </p:sp>
      <p:sp>
        <p:nvSpPr>
          <p:cNvPr id="4301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631405-4001-4C39-9E02-B66B0B4AC69F}" type="slidenum">
              <a:rPr kumimoji="0" lang="en-US" altLang="sr-Latn-RS" sz="1200" smtClean="0"/>
              <a:pPr/>
              <a:t>12</a:t>
            </a:fld>
            <a:endParaRPr kumimoji="0" lang="en-US" altLang="sr-Latn-RS" sz="1200" smtClean="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400800"/>
            <a:ext cx="2667000" cy="304800"/>
          </a:xfrm>
        </p:spPr>
        <p:txBody>
          <a:bodyPr/>
          <a:lstStyle>
            <a:lvl1pPr>
              <a:defRPr sz="10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en-US"/>
              <a:t>KRATKA POVIJEST SEIZMOLOGIJE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796B-64D5-4654-A54E-4FA48E487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9735E-8155-4E0F-9CD8-5798D9B7E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2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F674-5BDB-4526-AF26-2170A9AF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7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9B816-20CF-4D4B-9185-38CC1A4EB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8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DC320-4F34-4BBA-955F-C5BBF14C9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3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B86A-6B17-4DAE-9E80-FC69CDC90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5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045B0-987E-4E5B-BF85-18196FCE0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79C72-8CC6-4868-AD95-CA9847F26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3D30-D115-4C66-A888-95A85FB30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7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C8762-692E-43B8-94A9-85A9F1306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B8F6F-5C50-4E5A-B5A9-ACE077111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0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9986AFFC-0179-4EC7-AB72-B46F64CAD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P_prezentacije\ANALIZA.AVI" TargetMode="Externa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932" r="42109" b="5560"/>
          <a:stretch/>
        </p:blipFill>
        <p:spPr bwMode="auto">
          <a:xfrm>
            <a:off x="153950" y="1320147"/>
            <a:ext cx="4366155" cy="412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</a:rPr>
              <a:t>KRATKA POVIJEST SEIZMOLOGIJE</a:t>
            </a:r>
            <a:endParaRPr lang="en-US" sz="14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0" name="Picture 7" descr="O:\MH\Slike o potresima\Seizmoskop_zab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37025"/>
            <a:ext cx="249555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O:\MH\Slike o potresima\Northridge_199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24175"/>
            <a:ext cx="3429000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333375"/>
            <a:ext cx="7086600" cy="914400"/>
          </a:xfrm>
        </p:spPr>
        <p:txBody>
          <a:bodyPr/>
          <a:lstStyle/>
          <a:p>
            <a:pPr>
              <a:defRPr/>
            </a:pPr>
            <a:r>
              <a:rPr lang="en-US" sz="4800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Kratka povijest seizmologije</a:t>
            </a:r>
            <a:endParaRPr lang="en-US" spc="-15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103" name="Picture 10" descr="O:\MH\Slike o potresima\Paschwitz_potres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33575"/>
            <a:ext cx="5181600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56113" y="6400800"/>
            <a:ext cx="514826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400" smtClean="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http</a:t>
            </a:r>
            <a:r>
              <a:rPr lang="hr-HR" sz="14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://www.gfz.hr/osobne_stranice/marijan_herak/index.htm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</a:rPr>
              <a:t>KRATKA POVIJEST SEIZMOLOGIJE</a:t>
            </a:r>
            <a:endParaRPr lang="en-US" sz="14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286000" y="2514600"/>
            <a:ext cx="29718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Andrija Mohorovičić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19</a:t>
            </a:r>
            <a:r>
              <a:rPr kumimoji="0" lang="hr-HR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10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. analizom seizmograma potresa u Pokuplju dokazuje da </a:t>
            </a:r>
            <a:r>
              <a:rPr kumimoji="0" lang="hr-HR" sz="1600" smtClean="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Z</a:t>
            </a:r>
            <a:r>
              <a:rPr kumimoji="0" lang="en-US" sz="1600" smtClean="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emlja 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ima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koru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, koju od plašta odvaja </a:t>
            </a:r>
            <a:b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ploha koja se danas zove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Mohorovičićev diskontinuitet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Beno Gutenberg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(SAD, 1914) otkriva na dubini od 2900 km plohu koja dijeli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plašt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od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jezgre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1936.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Inge Lehman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(Danska) otkriva diskontinuitet unutar Zemljine jezgre koji dijeli tekuću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vanjsku jezgru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od krute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unutrašnje jezgre.</a:t>
            </a:r>
            <a:endParaRPr kumimoji="0" lang="en-US" sz="1600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3317" name="Picture 9" descr="O:\MH\Slike o potresima\EARTHCU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3623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90663" cy="19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O:\MH\Slike o potresima\Mohorovic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809750" cy="269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371600" cy="198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5791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Seizmolozi počinju koristiti seizmograme kako bi saznali </a:t>
            </a:r>
            <a:b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više o građi Zemlje. Seizmograf je geofizičaru što je </a:t>
            </a:r>
            <a:r>
              <a:rPr kumimoji="0" lang="hr-HR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r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öntgenski aparat liječniku!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R. D. Oldham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je 1906. pokazao da Zemlja mora imati jezgru</a:t>
            </a:r>
            <a:endParaRPr kumimoji="0" lang="en-US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33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05400"/>
            <a:ext cx="83502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23850" y="1219200"/>
            <a:ext cx="5791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Počinje se razmišljati i o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fizici u izvoru potresa</a:t>
            </a:r>
            <a:endParaRPr kumimoji="0" lang="en-US" sz="1600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1906. godine dogodio se veliki potres u </a:t>
            </a:r>
            <a:b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San Franciscu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...</a:t>
            </a:r>
            <a:endParaRPr kumimoji="0" lang="en-US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4341" name="Picture 14" descr="O:\MH\Slike o potresima\SF1906\SF1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3505200" cy="236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3" descr="O:\MH\Slike o potresima\SF1906\ranc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657600" cy="25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5" descr="O:\MH\Slike o potresima\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04800"/>
            <a:ext cx="3962400" cy="276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O:\MH\Slike o potresima\SF1906\Railroa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447925" cy="372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536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sp>
        <p:nvSpPr>
          <p:cNvPr id="15364" name="Text Box 1027"/>
          <p:cNvSpPr txBox="1">
            <a:spLocks noChangeArrowheads="1"/>
          </p:cNvSpPr>
          <p:nvPr/>
        </p:nvSpPr>
        <p:spPr bwMode="auto">
          <a:xfrm>
            <a:off x="457200" y="990600"/>
            <a:ext cx="83058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Na temelju geodetskog premjera prije i poslije potresa 1906. u San Franciscu, </a:t>
            </a:r>
            <a:r>
              <a:rPr kumimoji="0" lang="en-US" altLang="sr-Latn-RS" sz="1600" b="1">
                <a:solidFill>
                  <a:srgbClr val="003399"/>
                </a:solidFill>
                <a:latin typeface="Candara" pitchFamily="34" charset="0"/>
              </a:rPr>
              <a:t>H. F. Reid </a:t>
            </a: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1910. predlaže svoju “Elastic Rebound” teoriju u prikupljanju napetosti u stijenama  i deformaciji prije potresa.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Potresi</a:t>
            </a:r>
            <a:b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nastaju na</a:t>
            </a:r>
            <a:b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1600" b="1">
                <a:solidFill>
                  <a:srgbClr val="003399"/>
                </a:solidFill>
                <a:latin typeface="Candara" pitchFamily="34" charset="0"/>
              </a:rPr>
              <a:t>rasjedima!</a:t>
            </a:r>
            <a:endParaRPr kumimoji="0" lang="en-US" altLang="sr-Latn-RS">
              <a:latin typeface="Candara" pitchFamily="34" charset="0"/>
            </a:endParaRPr>
          </a:p>
        </p:txBody>
      </p:sp>
      <p:pic>
        <p:nvPicPr>
          <p:cNvPr id="15365" name="Picture 1034" descr="O:\MH\Slike o potresima\ElasticReb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6629400" cy="460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83058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Seizmologija je od početka izrazito </a:t>
            </a:r>
            <a:r>
              <a:rPr kumimoji="0" lang="en-US" altLang="sr-Latn-RS" sz="1800" b="1">
                <a:solidFill>
                  <a:srgbClr val="003399"/>
                </a:solidFill>
                <a:latin typeface="Candara" pitchFamily="34" charset="0"/>
              </a:rPr>
              <a:t>međunarodna znanost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– gotovo da nema tajnih podataka, a praktički svi podaci su se oduvijek besplatno razmjenjivali. To nije tako općenito u znanosti, pa niti u drugim granama geofizike.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Već 1905. godine osnovana je  Međunarodna zajednica za seizmologiju koja 1951 prerasta u IASPEI (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I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nternational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A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ssociation of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S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eismology and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P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hysics of the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E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arth’s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I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nterior).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1920-tih godina na svijetu već ima oko 150 seizmoloških postaja, pa je osnovan ISC (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I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nternational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S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eismological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C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entre), koji i danas prikuplja podatke sa oko 3000 seizmoloških opservatorija širom svijeta.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kumimoji="0" lang="en-US" altLang="sr-Latn-RS" sz="18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kumimoji="0" lang="en-US" altLang="sr-Latn-RS" sz="18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U Europsko-Mediteranskoj zoni od 1975 djeluje EMSC/CSEM </a:t>
            </a:r>
            <a:b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(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E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uropean-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M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editerrannean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S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eismological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C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entre).</a:t>
            </a:r>
            <a:endParaRPr kumimoji="0" lang="en-US" altLang="sr-Latn-RS" sz="1800">
              <a:latin typeface="Candara" pitchFamily="34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5572125" cy="78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logo -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32" y="5324711"/>
            <a:ext cx="2088232" cy="112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klasično razdoblje 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83058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 razdoblju 1920–1960 (“klasično razdoblje”) seizmologija se razvija od primarno opažačke i opisne discipline prema matematički i fizikano utemeljenoj znanosti.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Uglavnom se radi na produbljivanju teorija i tehnika koje su se razvile tijekom prethodnih 40-ak godina, ali bez značajnijih pomaka.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Broj seizmoloških postaja u tom razdoblju značajno raste,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točnost vremena je poboljšana radio signalima.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Seizmološke postaje su raznorodne.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H. O. Wood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i </a:t>
            </a: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J. A. Anderson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konstruiraju seizmograf podoban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za zapisivanje blizih potresa (1920-te). Kvaliteta podataka koje su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ti seizmografi prikupili privlače najboljeg Wiechertovog studenta,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B. Gutenberga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 Pasadenu (1930).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1930-ih osnivaju se prve kom</a:t>
            </a:r>
            <a:r>
              <a:rPr kumimoji="0" lang="hr-HR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p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anije za primjenjena istraživanja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(nafta!), na temelju iskustava iz 1. svjetskog rata kada se pomoću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signala topovskih trzaja locirao položaj neprijateljske artiljerije.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Uglavnom se pročavaju vremena nastupa brojnih faza na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seizmogramima, te hodokrone postaju sve točnije – od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Zöpritz-Turnerovih s točnošću od nekoliko minuta do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Jeffreys-Bullenovih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s točnošću reda veličine sekunde –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te se na temelju toga zaključuje o razdiobi brzina rasprostiranja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elastičkih valova u unutrašnjosti Zemlje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solidFill>
                <a:schemeClr val="accent1">
                  <a:lumMod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7413" name="Picture 5" descr="O:\MH\Slike o potresima\JB-Hodohron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2060575"/>
            <a:ext cx="2981325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klasično razdoblje 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83058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Znatno se popravlje globalna slika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seizmičnosti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K. Wadati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u Japanu 1927. pokazuje da postoji razlika među dubokim i plitkim potresima.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Charles Richter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koristi brojne kvalitetne podatke s postaja u južnoj Kaliforniji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te po uzoru na zvjezdanu magnitudu predlaže magnitudu potresa kao mjeru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za kvantifikaciju potresa.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Gutenberg i Richter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uskoro proširuju definiciju magnitude na sve svjetske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potrese. Magnitudni koncept omogućio je i parametrizaciju osnovne razdiobe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potresa prema učestalosti – glasovite Gutenberg-Richterova relacija: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/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/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                                                                            </a:t>
            </a:r>
            <a:r>
              <a:rPr kumimoji="0" lang="en-US" sz="28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log </a:t>
            </a:r>
            <a:r>
              <a:rPr kumimoji="0" lang="en-US" sz="28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</a:t>
            </a:r>
            <a:r>
              <a:rPr kumimoji="0" lang="en-US" sz="28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= </a:t>
            </a:r>
            <a:r>
              <a:rPr kumimoji="0" lang="en-US" sz="28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 - bM</a:t>
            </a:r>
            <a:endParaRPr kumimoji="0" lang="en-US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8437" name="Picture 6" descr="rich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00200"/>
            <a:ext cx="1679575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guten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3886200"/>
            <a:ext cx="16319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Ston_n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200400" cy="306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klasično razdoblje 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80864" y="764704"/>
            <a:ext cx="5371256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4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Nakon što je Reid dokazao da rasjedi uzrokuju potrese (a nisu njihova posljedica), ubrzano se nakupljaju spoznaje o fizici seizmičkoga izvora.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T. Shida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(1917) pokazuje da prvi pomak P-vala pokazuje kvadrantnu geografsku razdiobu, a teorijski to objašnjavaju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H. Nakano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(1923),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P. Byerly, H. Honda, M. Ishimoto,...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  <a:sym typeface="Symbol" pitchFamily="18" charset="2"/>
              </a:rPr>
              <a:t> </a:t>
            </a: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Dvostruki par sila.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Mehanizam potresa ukazuje na tip i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or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i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jentaciju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rasjeda na kojem se dogodio, kao i na smjer glavnih osi tektonskih napetosti u žarišnom prostoru.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opularna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je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analiza površinskih valova (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R. Ewing, F. Press, N. A. Haskell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) i njihove disperzije, razvija se teorija, ali je primjena ograničena jer se elektronička računala tek rađaju.</a:t>
            </a:r>
            <a:endParaRPr kumimoji="0" lang="en-US" sz="28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9461" name="Picture 5" descr="O:\MH\Slike o potresima\DoubleCoupl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25144"/>
            <a:ext cx="3816424" cy="174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O:\MH\Slike o potresima\DoubleCouple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16018"/>
            <a:ext cx="2667000" cy="186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98267" y="980728"/>
            <a:ext cx="3513903" cy="330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r>
              <a:rPr lang="en-US" altLang="sr-Latn-RS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libri" pitchFamily="34" charset="0"/>
                <a:cs typeface="Calibri" pitchFamily="34" charset="0"/>
              </a:rPr>
              <a:t>20. stoljeće – moderno razdoblje 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75438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Nakon 60-ih godina 20. stoljeća naglo se razvijaju elektronička računala, i seizmologija se vrlo ubrzano razvija. U to vrijeme događa se revolucija u razumijevanju dinamike litosfere.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Alfred Wegener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još 1912. predlaže teoriju razmicanja kontinenata (Pangea).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 temelju te postavke 1960-ih razvija se </a:t>
            </a: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tektonika ploča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koja konačno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objašnjava svjetsku seizmičnost i vulkanizam. Danas se brzina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razmicanja tektonskih ploča izravno mjeri (npr. GPS).</a:t>
            </a:r>
          </a:p>
        </p:txBody>
      </p:sp>
      <p:pic>
        <p:nvPicPr>
          <p:cNvPr id="20485" name="Picture 18" descr="O:\MH\Slike o potresima\Plate_tec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5257800" cy="350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2" descr="O:\MH\Slike o potresima\wegen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14400"/>
            <a:ext cx="1092200" cy="153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0" descr="O:\MH\Slike o potresima\Plate_tect\Kont_Drif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43" y="2667000"/>
            <a:ext cx="135731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5" descr="O:\MH\Slike o potresima\Pangea_s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57400"/>
            <a:ext cx="1803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 algn="ctr"/>
            <a:r>
              <a:rPr lang="en-US" altLang="sr-Latn-RS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Tektonika ploča </a:t>
            </a:r>
          </a:p>
        </p:txBody>
      </p:sp>
      <p:grpSp>
        <p:nvGrpSpPr>
          <p:cNvPr id="21508" name="Group 17"/>
          <p:cNvGrpSpPr>
            <a:grpSpLocks/>
          </p:cNvGrpSpPr>
          <p:nvPr/>
        </p:nvGrpSpPr>
        <p:grpSpPr bwMode="auto">
          <a:xfrm>
            <a:off x="990600" y="914400"/>
            <a:ext cx="7620000" cy="5405438"/>
            <a:chOff x="624" y="576"/>
            <a:chExt cx="4800" cy="3405"/>
          </a:xfrm>
        </p:grpSpPr>
        <p:pic>
          <p:nvPicPr>
            <p:cNvPr id="21512" name="Picture 9" descr="O:\MH\Slike o potresima\Plate_tect\overlays\age50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25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0" descr="O:\MH\Slike o potresima\Plate_tect\overlays\plate50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7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1" descr="O:\MH\Slike o potresima\Plate_tect\overlays\quakes50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7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2" descr="O:\MH\Slike o potresima\Plate_tect\overlays\volcano50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25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9" name="Text Box 14"/>
          <p:cNvSpPr txBox="1">
            <a:spLocks noChangeArrowheads="1"/>
          </p:cNvSpPr>
          <p:nvPr/>
        </p:nvSpPr>
        <p:spPr bwMode="auto">
          <a:xfrm>
            <a:off x="8229600" y="914400"/>
            <a:ext cx="914400" cy="540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POTRESI</a:t>
            </a: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VULKANI</a:t>
            </a:r>
            <a:b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</a:br>
            <a:endParaRPr kumimoji="0" lang="en-US" altLang="sr-Latn-RS"/>
          </a:p>
        </p:txBody>
      </p:sp>
      <p:sp>
        <p:nvSpPr>
          <p:cNvPr id="21510" name="Text Box 15"/>
          <p:cNvSpPr txBox="1">
            <a:spLocks noChangeArrowheads="1"/>
          </p:cNvSpPr>
          <p:nvPr/>
        </p:nvSpPr>
        <p:spPr bwMode="auto">
          <a:xfrm>
            <a:off x="0" y="914400"/>
            <a:ext cx="990600" cy="5399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 algn="r"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      PLOČE</a:t>
            </a: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4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 algn="r"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STAROST DNA</a:t>
            </a:r>
            <a:b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</a:br>
            <a:endParaRPr kumimoji="0" lang="en-US" altLang="sr-Latn-RS"/>
          </a:p>
        </p:txBody>
      </p:sp>
      <p:sp>
        <p:nvSpPr>
          <p:cNvPr id="21511" name="Text Box 16"/>
          <p:cNvSpPr txBox="1">
            <a:spLocks noChangeArrowheads="1"/>
          </p:cNvSpPr>
          <p:nvPr/>
        </p:nvSpPr>
        <p:spPr bwMode="auto">
          <a:xfrm>
            <a:off x="4572000" y="6400800"/>
            <a:ext cx="457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r-Latn-RS" sz="1200">
                <a:solidFill>
                  <a:srgbClr val="003399"/>
                </a:solidFill>
              </a:rPr>
              <a:t>http://virga.sfsu.edu/courses/geol103/labs/new/tectonics/tectest.html</a:t>
            </a:r>
            <a:endParaRPr lang="en-US" altLang="sr-Latn-R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2531" name="Text Box 10"/>
          <p:cNvSpPr txBox="1">
            <a:spLocks noChangeArrowheads="1"/>
          </p:cNvSpPr>
          <p:nvPr/>
        </p:nvSpPr>
        <p:spPr bwMode="auto">
          <a:xfrm>
            <a:off x="4572000" y="6400800"/>
            <a:ext cx="457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r-Latn-RS" sz="1200">
                <a:solidFill>
                  <a:srgbClr val="003399"/>
                </a:solidFill>
              </a:rPr>
              <a:t>http://http://www.ualberta.ca/~dumberry/PlateTectonics.htm</a:t>
            </a:r>
            <a:endParaRPr lang="en-US" altLang="sr-Latn-RS" sz="120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424863" cy="516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288" y="5589588"/>
            <a:ext cx="8353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>
                <a:solidFill>
                  <a:schemeClr val="accent1">
                    <a:lumMod val="25000"/>
                  </a:schemeClr>
                </a:solidFill>
              </a:rPr>
              <a:t>Seizmičnost tijekom razdoblja 2000–2008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Seizmologija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83058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sz="2600">
                <a:solidFill>
                  <a:schemeClr val="bg2"/>
                </a:solidFill>
                <a:latin typeface="Candara" pitchFamily="34" charset="0"/>
              </a:rPr>
              <a:t>Seizmologija je znanost o potresima, bavi se:</a:t>
            </a:r>
            <a:br>
              <a:rPr kumimoji="0" lang="en-US" sz="2600">
                <a:solidFill>
                  <a:schemeClr val="bg2"/>
                </a:solidFill>
                <a:latin typeface="Candara" pitchFamily="34" charset="0"/>
              </a:rPr>
            </a:br>
            <a:r>
              <a:rPr kumimoji="0" lang="en-US" sz="2600">
                <a:solidFill>
                  <a:schemeClr val="bg2"/>
                </a:solidFill>
                <a:latin typeface="Candara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Opažanjem potresa (mikroseizmičko, makroseizmičko)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Katalogiziranjem potresa</a:t>
            </a:r>
            <a:endParaRPr kumimoji="0" lang="en-US" sz="260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Procjenom potresne ugroženosti i opasnosti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Protuseizmičkom izgradnjom</a:t>
            </a:r>
            <a:endParaRPr kumimoji="0" lang="en-US" sz="260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Proučavanjem fizikalnih svojstava Zemljine unutrašnjosti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Proučavanjem fizikalnih karakteristika seizmičkih izvora</a:t>
            </a:r>
            <a:endParaRPr kumimoji="0" lang="en-US"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latin typeface="Candara" pitchFamily="34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533400" y="1066800"/>
            <a:ext cx="822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moderno razdoblje 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5344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1958. sastanak eksperata u Genevi radi monitoringa poštivanja dogovora o zabrani nuklearnih eksplozija. (Danas se time bavi CNTBT organizacija sa sjedištem u Beču.)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U svijetu tada postoji samo oko 700 seizmoloških postaja, često sa starim i nekalibriranim instrumentima.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1959. predloženo je uspostavljanje WWSSN – prve globalne mreže seizmoloških postaja (3 LP i 3 SP). Seizmogrami su se kopirali i arhivirali na mikrofilmovima u SAD, i bili su svima dostupni. Do 1967. WWSSN sastojao se od 120 stanica u 60 zemalja.</a:t>
            </a:r>
          </a:p>
        </p:txBody>
      </p:sp>
      <p:pic>
        <p:nvPicPr>
          <p:cNvPr id="23557" name="Picture 5" descr="O:\MH\Slike o potresima\wwssn-povel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3567113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O:\MH\Slike o potresima\WWSSN_L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48213"/>
            <a:ext cx="2667000" cy="174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O:\MH\Slike o potresima\WWSSN_d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843213"/>
            <a:ext cx="2595562" cy="174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9425"/>
            <a:ext cx="767715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moderno razdoblje 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455523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200">
                <a:solidFill>
                  <a:srgbClr val="003399"/>
                </a:solidFill>
              </a:rPr>
              <a:t> </a:t>
            </a: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Danas postoji nekoliko globalnih sustava digitalnih seizmografa (npr. GEOFON, </a:t>
            </a:r>
            <a:r>
              <a:rPr kumimoji="0" lang="en-US" altLang="sr-Latn-RS" sz="1600" smtClean="0">
                <a:solidFill>
                  <a:srgbClr val="003399"/>
                </a:solidFill>
                <a:latin typeface="Candara" pitchFamily="34" charset="0"/>
              </a:rPr>
              <a:t>GSN</a:t>
            </a:r>
            <a:r>
              <a:rPr kumimoji="0" lang="hr-HR" altLang="sr-Latn-RS" sz="1600" smtClean="0">
                <a:solidFill>
                  <a:srgbClr val="003399"/>
                </a:solidFill>
                <a:latin typeface="Candara" pitchFamily="34" charset="0"/>
              </a:rPr>
              <a:t>, </a:t>
            </a:r>
            <a:r>
              <a:rPr kumimoji="0" lang="en-US" altLang="sr-Latn-RS" sz="1600" smtClean="0">
                <a:solidFill>
                  <a:srgbClr val="003399"/>
                </a:solidFill>
                <a:latin typeface="Candara" pitchFamily="34" charset="0"/>
              </a:rPr>
              <a:t>IRIS</a:t>
            </a: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),... kao i brojne regionalne i lokalne mreže.</a:t>
            </a:r>
            <a:endParaRPr kumimoji="0" lang="en-US" altLang="sr-Latn-RS">
              <a:latin typeface="Candara" pitchFamily="34" charset="0"/>
            </a:endParaRP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" y="4682313"/>
            <a:ext cx="3367956" cy="163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sr-Latn-CS" altLang="sr-Latn-RS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1905000" y="6019800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altLang="sr-Latn-RS" sz="1800">
                <a:solidFill>
                  <a:schemeClr val="bg2"/>
                </a:solidFill>
              </a:rPr>
              <a:t>IRIS</a:t>
            </a:r>
          </a:p>
        </p:txBody>
      </p:sp>
      <p:pic>
        <p:nvPicPr>
          <p:cNvPr id="1033" name="Picture 6" descr="O:\MH\Slike o potresima\europe_BB-ST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" y="1828800"/>
            <a:ext cx="3671888" cy="269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16016" y="2369522"/>
            <a:ext cx="4256933" cy="4316056"/>
            <a:chOff x="4716016" y="1849248"/>
            <a:chExt cx="4256933" cy="4316056"/>
          </a:xfrm>
        </p:grpSpPr>
        <p:grpSp>
          <p:nvGrpSpPr>
            <p:cNvPr id="11" name="Group 10"/>
            <p:cNvGrpSpPr/>
            <p:nvPr/>
          </p:nvGrpSpPr>
          <p:grpSpPr>
            <a:xfrm>
              <a:off x="4716016" y="1849248"/>
              <a:ext cx="4256933" cy="4316056"/>
              <a:chOff x="3718321" y="758648"/>
              <a:chExt cx="5326620" cy="54006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718321" y="758648"/>
                <a:ext cx="5326620" cy="5400600"/>
                <a:chOff x="3718321" y="758648"/>
                <a:chExt cx="5326620" cy="5400600"/>
              </a:xfrm>
            </p:grpSpPr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718321" y="758648"/>
                  <a:ext cx="5326620" cy="5400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6660232" y="5530110"/>
                  <a:ext cx="72008" cy="72008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13" name="Isosceles Triangle 12"/>
              <p:cNvSpPr/>
              <p:nvPr/>
            </p:nvSpPr>
            <p:spPr>
              <a:xfrm>
                <a:off x="6134142" y="1655366"/>
                <a:ext cx="72008" cy="72008"/>
              </a:xfrm>
              <a:prstGeom prst="triangl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6000348" y="1484784"/>
                <a:ext cx="72008" cy="72008"/>
              </a:xfrm>
              <a:prstGeom prst="triangl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121393" y="3501008"/>
              <a:ext cx="1627071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hr-HR" sz="120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Prijenos podataka u Zagreb u realnom vremenu: </a:t>
              </a:r>
            </a:p>
            <a:p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C</a:t>
              </a:r>
              <a:r>
                <a:rPr lang="hr-HR" sz="120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ARNeT </a:t>
              </a:r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(</a:t>
              </a:r>
              <a:r>
                <a:rPr lang="hr-HR" sz="120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7),  ADSL </a:t>
              </a:r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(</a:t>
              </a:r>
              <a:r>
                <a:rPr lang="hr-HR" sz="120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3),  GPRS </a:t>
              </a:r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(</a:t>
              </a:r>
              <a:r>
                <a:rPr lang="hr-HR" sz="120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2),  satelit </a:t>
              </a:r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(</a:t>
              </a:r>
              <a:r>
                <a:rPr lang="hr-HR" sz="1200" smtClean="0">
                  <a:solidFill>
                    <a:schemeClr val="bg2"/>
                  </a:solidFill>
                  <a:latin typeface="Calibri" panose="020F0502020204030204" pitchFamily="34" charset="0"/>
                </a:rPr>
                <a:t>10), posebna linija (1</a:t>
              </a:r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88360" y="836712"/>
            <a:ext cx="3184589" cy="1465812"/>
            <a:chOff x="425934" y="-1815896"/>
            <a:chExt cx="4027170" cy="180020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5934" y="-1815896"/>
              <a:ext cx="4027170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44748" y="-1542583"/>
              <a:ext cx="2232249" cy="491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smtClean="0">
                  <a:solidFill>
                    <a:schemeClr val="bg2"/>
                  </a:solidFill>
                </a:rPr>
                <a:t>Broj seizmoloških postaja u Hrvatskoj, 1960-2013</a:t>
              </a:r>
              <a:endParaRPr lang="hr-HR" sz="100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stoljeće – moderno razdoblje 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5344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1980-tih godina dostupni postaju prvi digitalni seizmografi koji otvaraju potpuno nove mogućnosti analize </a:t>
            </a:r>
            <a:r>
              <a:rPr kumimoji="0" lang="en-US" altLang="sr-Latn-RS" sz="2000" smtClean="0">
                <a:solidFill>
                  <a:srgbClr val="003399"/>
                </a:solidFill>
                <a:latin typeface="Candara" pitchFamily="34" charset="0"/>
              </a:rPr>
              <a:t>seizmograma</a:t>
            </a:r>
            <a:r>
              <a:rPr kumimoji="0" lang="hr-HR" altLang="sr-Latn-RS" sz="2000" smtClean="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Prvi uporabljivi A/D konverteri bili su 12-bitni, što je bilo dovoljno samo za vrlo ograničene studije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(12 bita je rezolucija od 2</a:t>
            </a:r>
            <a:r>
              <a:rPr kumimoji="0" lang="en-US" altLang="sr-Latn-RS" sz="2000" baseline="30000">
                <a:solidFill>
                  <a:srgbClr val="003399"/>
                </a:solidFill>
                <a:latin typeface="Candara" pitchFamily="34" charset="0"/>
              </a:rPr>
              <a:t>12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= 4096</a:t>
            </a:r>
            <a:r>
              <a:rPr kumimoji="0" lang="en-US" altLang="sr-Latn-RS" sz="2000" smtClean="0">
                <a:solidFill>
                  <a:srgbClr val="003399"/>
                </a:solidFill>
                <a:latin typeface="Candara" pitchFamily="34" charset="0"/>
              </a:rPr>
              <a:t>)</a:t>
            </a:r>
            <a:r>
              <a:rPr kumimoji="0" lang="hr-HR" altLang="sr-Latn-RS" sz="2000" smtClean="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Danas su svi digitalizatori 24-bitni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(rezolucija 2</a:t>
            </a:r>
            <a:r>
              <a:rPr kumimoji="0" lang="en-US" altLang="sr-Latn-RS" sz="2000" baseline="30000">
                <a:solidFill>
                  <a:srgbClr val="003399"/>
                </a:solidFill>
                <a:latin typeface="Candara" pitchFamily="34" charset="0"/>
              </a:rPr>
              <a:t>24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= 16 777 216</a:t>
            </a:r>
            <a:r>
              <a:rPr kumimoji="0" lang="en-US" altLang="sr-Latn-RS" sz="2000" smtClean="0">
                <a:solidFill>
                  <a:srgbClr val="003399"/>
                </a:solidFill>
                <a:latin typeface="Candara" pitchFamily="34" charset="0"/>
              </a:rPr>
              <a:t>)</a:t>
            </a:r>
            <a:r>
              <a:rPr kumimoji="0" lang="hr-HR" altLang="sr-Latn-RS" sz="2000" smtClean="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Podaci se prikupljaju 24 sata na dan,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3 komponente, 20-500 uzoraka/s –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to je jako puno podataka!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Računala omogućuju sve složenije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numeričke simulacije (sintetički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seizmogrami</a:t>
            </a:r>
            <a:r>
              <a:rPr kumimoji="0" lang="en-US" altLang="sr-Latn-RS" sz="2000" smtClean="0">
                <a:solidFill>
                  <a:srgbClr val="003399"/>
                </a:solidFill>
                <a:latin typeface="Candara" pitchFamily="34" charset="0"/>
              </a:rPr>
              <a:t>...)</a:t>
            </a:r>
            <a:r>
              <a:rPr kumimoji="0" lang="hr-HR" altLang="sr-Latn-RS" sz="2000" smtClean="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Podaci se prenose internetom,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satelitima, digitalnim </a:t>
            </a:r>
            <a:r>
              <a:rPr kumimoji="0" lang="en-US" altLang="sr-Latn-RS" sz="2000" smtClean="0">
                <a:solidFill>
                  <a:srgbClr val="003399"/>
                </a:solidFill>
                <a:latin typeface="Candara" pitchFamily="34" charset="0"/>
              </a:rPr>
              <a:t>radi</a:t>
            </a:r>
            <a:r>
              <a:rPr kumimoji="0" lang="hr-HR" altLang="sr-Latn-RS" sz="2000" smtClean="0">
                <a:solidFill>
                  <a:srgbClr val="003399"/>
                </a:solidFill>
                <a:latin typeface="Candara" pitchFamily="34" charset="0"/>
              </a:rPr>
              <a:t>j</a:t>
            </a:r>
            <a:r>
              <a:rPr kumimoji="0" lang="en-US" altLang="sr-Latn-RS" sz="2000" smtClean="0">
                <a:solidFill>
                  <a:srgbClr val="003399"/>
                </a:solidFill>
                <a:latin typeface="Candara" pitchFamily="34" charset="0"/>
              </a:rPr>
              <a:t>om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...</a:t>
            </a: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</p:txBody>
      </p:sp>
      <p:pic>
        <p:nvPicPr>
          <p:cNvPr id="24581" name="Picture 7" descr="G:\tata\Trst_Udine\Slike\Gura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362200"/>
            <a:ext cx="3929062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2000">
                <a:solidFill>
                  <a:srgbClr val="003399"/>
                </a:solidFill>
              </a:rPr>
              <a:t>    Analiza digitalnih seizmograma na računalu</a:t>
            </a:r>
            <a:endParaRPr kumimoji="0" lang="en-US" altLang="sr-Latn-RS" sz="1600">
              <a:solidFill>
                <a:srgbClr val="003399"/>
              </a:solidFill>
            </a:endParaRPr>
          </a:p>
        </p:txBody>
      </p:sp>
      <p:pic>
        <p:nvPicPr>
          <p:cNvPr id="83973" name="ANALIZA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9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19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 smtClean="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 smtClean="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96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  KOLEGIJA  SEIZMOLOGIJA  I</a:t>
            </a:r>
            <a:endParaRPr lang="en-US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838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Klasifikacija potresa i njihova razdioba, seizmičnost Zemlje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Struktura Zemlje, faze valova potresa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Makroseizmologija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Analiza seizmograma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 Mohorovičićev diskontinuitet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 smtClean="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 smtClean="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96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  KOLEGIJA  SEIZMOLOGIJA  </a:t>
            </a:r>
            <a:r>
              <a:rPr lang="hr-H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endParaRPr lang="en-US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838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Valna gibanja i valna jednadžba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Prostorni valovi, koeficijenti refleksije i refrakcije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Površinski valovi potresa (Rayleighevi i Loveovi), disperzija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 smtClean="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 smtClean="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hr-HR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</a:t>
            </a:r>
            <a:r>
              <a:rPr lang="hr-H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KOLEGIJA  SEIZMOLOGIJA  I</a:t>
            </a:r>
            <a:r>
              <a:rPr lang="hr-HR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en-U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endParaRPr lang="en-US" sz="280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38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Površinski valovi potresa (nastavak)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Thomson-Haskellova metoda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Računanje disperzije površinskih valova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Površinski valovi u lateralno heterogenom sredstvu</a:t>
            </a:r>
          </a:p>
          <a:p>
            <a:pPr>
              <a:spcBef>
                <a:spcPct val="50000"/>
              </a:spcBef>
              <a:defRPr/>
            </a:pPr>
            <a:endParaRPr kumimoji="0"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 smtClean="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 smtClean="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hr-HR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</a:t>
            </a:r>
            <a:r>
              <a:rPr lang="hr-HR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KOLEGIJA  SEIZMOLOGIJA  I</a:t>
            </a:r>
            <a:r>
              <a:rPr lang="hr-HR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</a:t>
            </a:r>
            <a:endParaRPr lang="en-US" sz="280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38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Raspršenje i atenuacija prostornih valova potresa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Koda valovi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Slobodne oscilacije Zemlje</a:t>
            </a:r>
            <a:endParaRPr kumimoji="0"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88913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LITERATURA</a:t>
            </a:r>
            <a:r>
              <a:rPr lang="en-US" sz="2800" b="1" smtClean="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:</a:t>
            </a:r>
            <a:endParaRPr lang="en-US" sz="2800" smtClean="0">
              <a:solidFill>
                <a:schemeClr val="accent1">
                  <a:lumMod val="25000"/>
                </a:schemeClr>
              </a:solidFill>
              <a:latin typeface="Candara" pitchFamily="34" charset="0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410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838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Stein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, S.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&amp;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 Wysession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, M. (2003):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An Introduction to Seismology, Earthquakes and Earth Structure, Blackwell Publishing, Oxford.</a:t>
            </a:r>
            <a:endParaRPr kumimoji="0" lang="hr-HR" altLang="sr-Latn-RS" sz="2000">
              <a:solidFill>
                <a:srgbClr val="C40000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hr-HR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kumimoji="0" lang="en-US" altLang="sr-Latn-RS" sz="2000">
                <a:solidFill>
                  <a:srgbClr val="C40000"/>
                </a:solidFill>
                <a:latin typeface="Candara" pitchFamily="34" charset="0"/>
              </a:rPr>
              <a:t>Aki, K. &amp; Richards, P. G. (2002): Quantitative Seismology – 2nd Edition, University Science Books, Sausalito, CA.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C40000"/>
                </a:solidFill>
                <a:latin typeface="Candara" pitchFamily="34" charset="0"/>
              </a:rPr>
              <a:t> Lay, T. and Wallace, T. C. (1995): Modern Global Seismology, Academic press, San Diego.</a:t>
            </a:r>
            <a:endParaRPr kumimoji="0" lang="hr-HR" altLang="sr-Latn-RS" sz="2000">
              <a:solidFill>
                <a:srgbClr val="C40000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hr-HR" altLang="sr-Latn-RS" sz="2000">
                <a:solidFill>
                  <a:srgbClr val="C40000"/>
                </a:solidFill>
                <a:latin typeface="Candara" pitchFamily="34" charset="0"/>
              </a:rPr>
              <a:t> Havskov, J. and Ottemoeller L. (2010): Routine Data Processing in Earthquake Seismology, Springer.</a:t>
            </a:r>
            <a:endParaRPr kumimoji="0" lang="en-US" altLang="sr-Latn-RS" sz="2000">
              <a:solidFill>
                <a:srgbClr val="C40000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Udias, A. (1999): Principles of Seismology, Cambridge Univesity Press, Cambridge.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Ben Menahem, A. and Singh, S. J. (1980): Seismic Waves and Sources, Springer-Verlag, New York.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Shearer, P. M. (1999): Introduction to Seismology, Cambridge Univesity Press, Cambridge.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Seizmologija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83820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sz="26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Posebne značajke seizmologije:</a:t>
            </a:r>
            <a:endParaRPr kumimoji="0" lang="en-US" sz="26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Povezuje fiziku i geoznanosti (geologiju, geografiju)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Internacionalna znanost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Vrlo velik raspon amplituda </a:t>
            </a:r>
            <a:b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</a:b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  koje se mjere ( ~ 10</a:t>
            </a:r>
            <a:r>
              <a:rPr kumimoji="0" lang="en-US" sz="2600" baseline="30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-9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– 10</a:t>
            </a:r>
            <a:r>
              <a:rPr kumimoji="0" lang="en-US" sz="2600" baseline="30000">
                <a:solidFill>
                  <a:srgbClr val="003399"/>
                </a:solidFill>
                <a:latin typeface="Candara" pitchFamily="34" charset="0"/>
              </a:rPr>
              <a:t>2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m)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Vrlo velik raspon perioda </a:t>
            </a:r>
            <a:b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</a:b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  valova ( ~ 10</a:t>
            </a:r>
            <a:r>
              <a:rPr kumimoji="0" lang="en-US" sz="2600" baseline="30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-3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– 10</a:t>
            </a:r>
            <a:r>
              <a:rPr kumimoji="0" lang="en-US" sz="2600" baseline="30000">
                <a:solidFill>
                  <a:srgbClr val="003399"/>
                </a:solidFill>
                <a:latin typeface="Candara" pitchFamily="34" charset="0"/>
              </a:rPr>
              <a:t>4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s)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Vrlo mlada znanost (od druge</a:t>
            </a:r>
            <a:br>
              <a:rPr kumimoji="0" lang="en-US" sz="26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polovice 19. st.)</a:t>
            </a:r>
            <a:endParaRPr kumimoji="0" lang="en-US">
              <a:latin typeface="Candara" pitchFamily="34" charset="0"/>
            </a:endParaRP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533400" y="1066800"/>
            <a:ext cx="822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2401888"/>
            <a:ext cx="4071937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 smtClean="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 smtClean="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WWW:</a:t>
            </a:r>
            <a:endParaRPr lang="en-US" sz="2800" smtClean="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410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382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http</a:t>
            </a: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://www.emsc-csem.org/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http://quake.geo.berkeley.edu/cnss/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http://www.iris.washington.edu/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http://orfeus.knmi.nl/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http://earthquake.usgs.gov/regional/neic/</a:t>
            </a:r>
            <a:endParaRPr lang="hr-HR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... i tisuće drugih!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"/>
            <a:ext cx="4038600" cy="838200"/>
          </a:xfrm>
        </p:spPr>
        <p:txBody>
          <a:bodyPr/>
          <a:lstStyle/>
          <a:p>
            <a:pPr>
              <a:defRPr/>
            </a:pPr>
            <a:r>
              <a:rPr lang="en-US" sz="2800" b="1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Mitovi i legende...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62400"/>
            <a:ext cx="182880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43200"/>
            <a:ext cx="2395538" cy="171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228600" y="914400"/>
            <a:ext cx="51816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1600" b="1">
                <a:solidFill>
                  <a:srgbClr val="003399"/>
                </a:solidFill>
              </a:rPr>
              <a:t>Potrese uzrokuje: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Osam velikih slonova koji nose Zemlju, ako se jedan umori (Hindusi</a:t>
            </a:r>
            <a:r>
              <a:rPr kumimoji="0" lang="en-US" altLang="sr-Latn-RS" sz="1600" smtClean="0">
                <a:solidFill>
                  <a:srgbClr val="003399"/>
                </a:solidFill>
              </a:rPr>
              <a:t>)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veliko prase koje nosi Zemlju očeše o drvo. Zvuk koji se čuje je zadovoljno roktanje nakon toga (Celebes</a:t>
            </a:r>
            <a:r>
              <a:rPr kumimoji="0" lang="en-US" altLang="sr-Latn-RS" sz="1600" smtClean="0">
                <a:solidFill>
                  <a:srgbClr val="003399"/>
                </a:solidFill>
              </a:rPr>
              <a:t>)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pomakne žaba koja nosi svijet na glavi (Mongolija</a:t>
            </a:r>
            <a:r>
              <a:rPr kumimoji="0" lang="en-US" altLang="sr-Latn-RS" sz="1600" smtClean="0">
                <a:solidFill>
                  <a:srgbClr val="003399"/>
                </a:solidFill>
              </a:rPr>
              <a:t>)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div na čijem tjemenu svi živimo počeše ili kihne (Afrika</a:t>
            </a:r>
            <a:r>
              <a:rPr kumimoji="0" lang="en-US" altLang="sr-Latn-RS" sz="1600" smtClean="0">
                <a:solidFill>
                  <a:srgbClr val="003399"/>
                </a:solidFill>
              </a:rPr>
              <a:t>)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popusti pažnja boga Kašime koji pazi na Namazu-a, velikog soma koji podupire Zemlju da ne potone u ocean. U listopadu 1855. potres je pogodio Tokio tijekom mjeseca kad se bogovi sastaju u nekom hramu pa se na soma nije pazilo!</a:t>
            </a:r>
            <a:r>
              <a:rPr kumimoji="0" lang="hr-HR" altLang="sr-Latn-RS" sz="1600">
                <a:solidFill>
                  <a:srgbClr val="003399"/>
                </a:solidFill>
              </a:rPr>
              <a:t> (Japan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).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bog popisuje pučanstvo hodajući trese Zemlju. Seljaci tada izlaze iz kuća i viču: “Tu sam, tu sam!”</a:t>
            </a:r>
            <a:r>
              <a:rPr kumimoji="0" lang="hr-HR" altLang="sr-Latn-RS" sz="1600">
                <a:solidFill>
                  <a:srgbClr val="003399"/>
                </a:solidFill>
              </a:rPr>
              <a:t> kako bi skratili njegov posao. </a:t>
            </a:r>
            <a:r>
              <a:rPr kumimoji="0" lang="en-US" altLang="sr-Latn-RS" sz="1600">
                <a:solidFill>
                  <a:srgbClr val="003399"/>
                </a:solidFill>
              </a:rPr>
              <a:t>(</a:t>
            </a:r>
            <a:r>
              <a:rPr kumimoji="0" lang="hr-HR" altLang="sr-Latn-RS" sz="1600">
                <a:solidFill>
                  <a:srgbClr val="003399"/>
                </a:solidFill>
              </a:rPr>
              <a:t>pleme Maimas, </a:t>
            </a:r>
            <a:r>
              <a:rPr kumimoji="0" lang="en-US" altLang="sr-Latn-RS" sz="1600">
                <a:solidFill>
                  <a:srgbClr val="003399"/>
                </a:solidFill>
              </a:rPr>
              <a:t>Peru</a:t>
            </a:r>
            <a:r>
              <a:rPr kumimoji="0" lang="en-US" altLang="sr-Latn-RS" sz="1600" smtClean="0">
                <a:solidFill>
                  <a:srgbClr val="003399"/>
                </a:solidFill>
              </a:rPr>
              <a:t>)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psi koji vuku Zemlju na saonicama počešu jer su puni buha (Sibir</a:t>
            </a:r>
            <a:r>
              <a:rPr kumimoji="0" lang="en-US" altLang="sr-Latn-RS" sz="1600" smtClean="0">
                <a:solidFill>
                  <a:srgbClr val="003399"/>
                </a:solidFill>
              </a:rPr>
              <a:t>)</a:t>
            </a:r>
            <a:r>
              <a:rPr kumimoji="0" lang="hr-HR" altLang="sr-Latn-RS" sz="1600" smtClean="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</p:txBody>
      </p:sp>
      <p:pic>
        <p:nvPicPr>
          <p:cNvPr id="71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2152650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146367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4800"/>
            <a:ext cx="4038600" cy="838200"/>
          </a:xfrm>
        </p:spPr>
        <p:txBody>
          <a:bodyPr/>
          <a:lstStyle/>
          <a:p>
            <a:pPr>
              <a:defRPr/>
            </a:pPr>
            <a:r>
              <a:rPr lang="en-US" sz="2800" b="1" smtClean="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Prirodni uzroci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81000" y="914400"/>
            <a:ext cx="5638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2000" b="1">
                <a:solidFill>
                  <a:srgbClr val="003399"/>
                </a:solidFill>
                <a:latin typeface="Candara" pitchFamily="34" charset="0"/>
              </a:rPr>
              <a:t>Tales iz Mileta -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pomicanje zraka i vjetrovi u šupljinama u unutrašnjosti Zemlje</a:t>
            </a:r>
          </a:p>
          <a:p>
            <a:pPr>
              <a:spcBef>
                <a:spcPct val="50000"/>
              </a:spcBef>
            </a:pPr>
            <a:r>
              <a:rPr kumimoji="0" lang="en-US" altLang="sr-Latn-RS" sz="2000" b="1">
                <a:solidFill>
                  <a:srgbClr val="003399"/>
                </a:solidFill>
                <a:latin typeface="Candara" pitchFamily="34" charset="0"/>
              </a:rPr>
              <a:t>Aristotel -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podzemne eksplozije, podijelio je potrese u šest klasa prema tipu gibanja tla (horizontalno, vertikalno...)</a:t>
            </a: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381000" y="28194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hlink"/>
              </a:buClr>
              <a:buSzPct val="50000"/>
              <a:defRPr/>
            </a:pP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Prvi instrument </a:t>
            </a:r>
            <a:r>
              <a:rPr lang="hr-HR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z</a:t>
            </a: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 opažanje potresa</a:t>
            </a:r>
          </a:p>
        </p:txBody>
      </p:sp>
      <p:pic>
        <p:nvPicPr>
          <p:cNvPr id="8198" name="Picture 11" descr="O:\MH\Slike o potresima\Seizmoskop_zab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249555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19050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381000" y="3429000"/>
            <a:ext cx="556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Konstruktor </a:t>
            </a:r>
            <a:r>
              <a:rPr kumimoji="0" lang="en-US" altLang="sr-Latn-RS" sz="2000" b="1">
                <a:solidFill>
                  <a:srgbClr val="003399"/>
                </a:solidFill>
                <a:latin typeface="Candara" pitchFamily="34" charset="0"/>
              </a:rPr>
              <a:t>Zhang Heng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(Kina), 132 g. </a:t>
            </a:r>
          </a:p>
          <a:p>
            <a:pPr>
              <a:spcBef>
                <a:spcPct val="50000"/>
              </a:spcBef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Metalna kugica bi pala iz usta jednog od 8 zmajeva u žabina usta, ovisno u smjeru prema epicentru potresa.</a:t>
            </a: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pic>
        <p:nvPicPr>
          <p:cNvPr id="820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26289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</a:rPr>
              <a:t>KRATKA POVIJEST SEIZMOLOGIJE</a:t>
            </a:r>
            <a:endParaRPr lang="en-US" sz="14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34290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18. i 19. stoljeće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323850" y="917575"/>
            <a:ext cx="856932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Malo empiričkih zapisanih opažanja sve do 1750. kad se u Engleskoj (!) događa pet jakih potresa.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Pet godina nakon toga, 1755. događa se veliki Lisabonski potres (od potresa i tsunamija gine oko 70 000 ljudi). Često se taj događaj smatra početkom moderne seizmologije jer je potaknuo brojne studije o efektima potresa i mjestima gdje se oni događaju. Počinje znanstveno prikupljanje podataka o potresima (npr.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John Mitchel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 Engleskoj i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Elie Bertrand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u Švicarskoj). Mitchel je vjerovao da potresi nastaju ekspanzijom pare koja nastaje kad voda dođe u kantakt s vrućim stijenama.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Ipak, stotinjak godina nema sustavnog zanimanja za potrese, osim nakon katastrofalnih potresa (npr. potres u Kalabriji 1783, 35 000 mrtvih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)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Poboljšanje komunikacija omogućilo je da se razmatraju izvješća s raznih krajeva svijeta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1840.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K. E. A. Hoff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publicira katalog potresa za čitav svijet – traži se korelacija između potresa i astronomskih ciklusa, te meteoroloških pojava.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1850-1870: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Robert Mallet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(Eng.), inženjer koji je prvi upotrijebio riječ </a:t>
            </a: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seizmologija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koristi mjerenje brzine seizmičkih valova uzrokovanih eksplozijama baruta da odredi razne tipove tla. Autor je i najboljeg svjetskog kataloga potresa s prvom kartom seizmičnosti (1858).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Alexis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Dijeli Malletovo mišljenje o nastanku potresa.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Perrey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(Fra.) analizira kataloge potresa.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Luigi Palmieri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(Ita.) konstruira prvi elektromagnetni seizmograf. Seizmometrija postaje vrlo popularna disciplina, posebno u Italiji, a kasnije i u Njemačkoj i Japanu...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1828. prvi puta korišteni intenzitet potresa za karakterizaciju šteta u Belgiji (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Egen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),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Rossi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(Italija, 1874) i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Forell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(Švicarska, 1881) predložili prve makroseizmičke ljestvice od 10 stupnjeva koje su kasnije ujedinjene (Rossi-Forellova ljestvica).</a:t>
            </a:r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3810000" y="685800"/>
            <a:ext cx="502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67056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18. i 19. stoljeće (nastavak)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64770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John Milne 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nakon potresa 1880. osniva Seizmološko društvo </a:t>
            </a:r>
            <a:r>
              <a:rPr kumimoji="0" lang="en-US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Japana</a:t>
            </a:r>
            <a:r>
              <a:rPr kumimoji="0" lang="hr-HR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S. Sekiya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postaje 1886. prvi profesor seizmologije na svijetu i uspostavlja sustav rutinskog izvještavanja o </a:t>
            </a:r>
            <a:r>
              <a:rPr kumimoji="0" lang="en-US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potresima</a:t>
            </a:r>
            <a:r>
              <a:rPr kumimoji="0" lang="hr-HR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F. Omori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 predlaže svoj zakon o opadanj aktivnosti naknadnih </a:t>
            </a:r>
            <a:r>
              <a:rPr kumimoji="0" lang="en-US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potresa</a:t>
            </a:r>
            <a:r>
              <a:rPr kumimoji="0" lang="hr-HR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J. A. Ewing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dobiva prve zapise trešnje tla blizog potresa 1880-1881.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Milne proučava sve aspekte seizmologije i naglasak daje na kvantitavna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istraživanja bazirana na </a:t>
            </a:r>
            <a:r>
              <a:rPr kumimoji="0" lang="en-US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seizmogramima</a:t>
            </a:r>
            <a:r>
              <a:rPr kumimoji="0" lang="hr-HR" sz="1600" smtClean="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1889. zabilježen je u Potsdamu (Njemačka) 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prvi seizmogram dalekog potresa horizo</a:t>
            </a:r>
            <a:r>
              <a:rPr kumimoji="0" lang="hr-HR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n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talnim 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njihalom kojega je konstruirao 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E. von Reuber-Paschwitz.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Instrumente dalje razvijaju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G. Agamemnone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,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A. Cancani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,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Omori i Milne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Milne i von Paschwitz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predlažu svjetsku mrežu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instrumenata 1895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 sz="1600" b="1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0245" name="Picture 4" descr="O:\MH\Slike o potresima\paschwitz_instrum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3317875"/>
            <a:ext cx="3429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O:\MH\Slike o potresima\Paschwitz_potres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914400"/>
            <a:ext cx="2243137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O:\MH\Slike o potresima\Paschwitz_potres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38800"/>
            <a:ext cx="6400800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7620000" y="381000"/>
            <a:ext cx="13716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POISSON</a:t>
            </a: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CAUCHY</a:t>
            </a: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STOKES</a:t>
            </a:r>
            <a:endParaRPr kumimoji="0" lang="en-US" altLang="sr-Latn-R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18. i 19. stoljeće (nastavak)</a:t>
            </a: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70866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RAZVOJ TEORIJE prati ili prethodi razvoju instrumenata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/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Tijekom 19. stoljeća popularne su rasprave o valnom gibanju: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Poisson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: kroz kruto tijelo mogu se rasprostirati 2 vrste valova različitim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brzinama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Poisson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i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Cauchy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izvode jednadžbe gibanja u savršeno elastičnom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sredstvu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Stokes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je pokazao da su P-valovi dilataci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jski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a S-valovi rotaci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jsk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og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tipa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Green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proučava odbijanje i lom elastičkih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valova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Lord Rayleigh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(John William Strutt) postavlja teoriju valova koji se rasprostiru po granici dvaju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sredstava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Tri glavna tipa valova (P, S i površinski) identificirani su na seizmogramima 30 godina nakon što je njihovo postojanje teorijski </a:t>
            </a:r>
            <a:r>
              <a:rPr kumimoji="0" lang="en-US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predviđeno</a:t>
            </a:r>
            <a:r>
              <a:rPr kumimoji="0" lang="hr-HR" sz="1600" smtClean="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457200"/>
            <a:ext cx="1065212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0"/>
            <a:ext cx="10890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24400"/>
            <a:ext cx="10890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19650"/>
            <a:ext cx="2552700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3276600" y="6319838"/>
            <a:ext cx="1981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LORD RAYLEIGH</a:t>
            </a:r>
            <a:endParaRPr kumimoji="0" lang="en-US" altLang="sr-Latn-RS"/>
          </a:p>
        </p:txBody>
      </p:sp>
      <p:pic>
        <p:nvPicPr>
          <p:cNvPr id="11275" name="Picture 14" descr="O:\MH\Slike o potresima\Seizmogram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19650"/>
            <a:ext cx="4267200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609600" y="5410200"/>
            <a:ext cx="251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1400"/>
              <a:t>Potres u Texasu (SAD)</a:t>
            </a:r>
            <a:br>
              <a:rPr kumimoji="0" lang="en-US" altLang="sr-Latn-RS" sz="1400"/>
            </a:br>
            <a:r>
              <a:rPr kumimoji="0" lang="en-US" altLang="sr-Latn-RS" sz="1400"/>
              <a:t>zabiljžen u Michiganu</a:t>
            </a:r>
            <a:endParaRPr kumimoji="0" lang="en-US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93688" y="1066800"/>
            <a:ext cx="5791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Konstruirani su novi seizmografi (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E.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Wiechert </a:t>
            </a:r>
            <a:b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(1904)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Galitzin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(1906)) s uređajima za mirenje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čiji jasni zapisi potresa pobuđuju veliko zanimanje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matematičara i fizičara. Uočavaju se brojne nove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faze na seizmogramima.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H. Lamb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razmatra generiranje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površinskih valova a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Augustus </a:t>
            </a:r>
            <a:b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E. H. Love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objašnjava tip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valova koji nije uključen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 Rayleighevu teoriju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2293" name="Picture 10" descr="O:\MH\Slike o potresima\Wiech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2771775" cy="411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O:\MH\Slike o potresima\wiechert_Z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69068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O:\MH\Slike o potresima\wiechert_E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114800"/>
            <a:ext cx="191928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50336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1439863" cy="174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6" descr="O:\MH\Slike o potresima\Ray_Paths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775"/>
            <a:ext cx="4419600" cy="143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Generic (Standard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.po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.pot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.pot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D:\Office97\Templates\Presentations\Generic (Standard).pot</Template>
  <TotalTime>948</TotalTime>
  <Words>2639</Words>
  <Application>Microsoft Office PowerPoint</Application>
  <PresentationFormat>On-screen Show (4:3)</PresentationFormat>
  <Paragraphs>293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Candara</vt:lpstr>
      <vt:lpstr>Monotype Sorts</vt:lpstr>
      <vt:lpstr>Symbol</vt:lpstr>
      <vt:lpstr>Times New Roman</vt:lpstr>
      <vt:lpstr>Generic (Standard)</vt:lpstr>
      <vt:lpstr>Kratka povijest seizmologije</vt:lpstr>
      <vt:lpstr>Seizmologija</vt:lpstr>
      <vt:lpstr>Seizmologija</vt:lpstr>
      <vt:lpstr>PowerPoint Presentation</vt:lpstr>
      <vt:lpstr>PowerPoint Presentation</vt:lpstr>
      <vt:lpstr>18. i 19. stoljeće</vt:lpstr>
      <vt:lpstr>18. i 19. stoljeće (nastavak)</vt:lpstr>
      <vt:lpstr>18. i 19. stoljeće (nastavak)</vt:lpstr>
      <vt:lpstr>20. stoljeće</vt:lpstr>
      <vt:lpstr>20. stoljeće </vt:lpstr>
      <vt:lpstr>20. stoljeće </vt:lpstr>
      <vt:lpstr>20. stoljeće </vt:lpstr>
      <vt:lpstr>20. stoljeće </vt:lpstr>
      <vt:lpstr>20. stoljeće – klasično razdoblje </vt:lpstr>
      <vt:lpstr>20. stoljeće – klasično razdoblje </vt:lpstr>
      <vt:lpstr>20. stoljeće – klasično razdoblje </vt:lpstr>
      <vt:lpstr>20. stoljeće – moderno razdoblje </vt:lpstr>
      <vt:lpstr>Tektonika ploča </vt:lpstr>
      <vt:lpstr>PowerPoint Presentation</vt:lpstr>
      <vt:lpstr>20. stoljeće – moderno razdoblje </vt:lpstr>
      <vt:lpstr>20. stoljeće – moderno razdoblje </vt:lpstr>
      <vt:lpstr>20. stoljeće – moderno razdoblje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GZAM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Kratka povijest seizmologije</dc:title>
  <dc:creator>Marijan</dc:creator>
  <cp:lastModifiedBy>M. Herak</cp:lastModifiedBy>
  <cp:revision>82</cp:revision>
  <dcterms:created xsi:type="dcterms:W3CDTF">2001-10-08T08:11:08Z</dcterms:created>
  <dcterms:modified xsi:type="dcterms:W3CDTF">2021-04-07T12:02:47Z</dcterms:modified>
</cp:coreProperties>
</file>