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4" autoAdjust="0"/>
    <p:restoredTop sz="94660"/>
  </p:normalViewPr>
  <p:slideViewPr>
    <p:cSldViewPr snapToGrid="0">
      <p:cViewPr varScale="1">
        <p:scale>
          <a:sx n="111" d="100"/>
          <a:sy n="111"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656BE7C4-21D7-4168-9241-0627A55B1666}" type="datetimeFigureOut">
              <a:rPr lang="hr-HR" smtClean="0"/>
              <a:t>16.1.2024.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371170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56BE7C4-21D7-4168-9241-0627A55B1666}" type="datetimeFigureOut">
              <a:rPr lang="hr-HR" smtClean="0"/>
              <a:t>16.1.2024.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157827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56BE7C4-21D7-4168-9241-0627A55B1666}" type="datetimeFigureOut">
              <a:rPr lang="hr-HR" smtClean="0"/>
              <a:t>16.1.2024.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118217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56BE7C4-21D7-4168-9241-0627A55B1666}" type="datetimeFigureOut">
              <a:rPr lang="hr-HR" smtClean="0"/>
              <a:t>16.1.2024.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385193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BE7C4-21D7-4168-9241-0627A55B1666}" type="datetimeFigureOut">
              <a:rPr lang="hr-HR" smtClean="0"/>
              <a:t>16.1.2024.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159422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656BE7C4-21D7-4168-9241-0627A55B1666}" type="datetimeFigureOut">
              <a:rPr lang="hr-HR" smtClean="0"/>
              <a:t>16.1.2024.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200414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656BE7C4-21D7-4168-9241-0627A55B1666}" type="datetimeFigureOut">
              <a:rPr lang="hr-HR" smtClean="0"/>
              <a:t>16.1.2024.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85528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656BE7C4-21D7-4168-9241-0627A55B1666}" type="datetimeFigureOut">
              <a:rPr lang="hr-HR" smtClean="0"/>
              <a:t>16.1.2024.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420298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BE7C4-21D7-4168-9241-0627A55B1666}" type="datetimeFigureOut">
              <a:rPr lang="hr-HR" smtClean="0"/>
              <a:t>16.1.2024.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349844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BE7C4-21D7-4168-9241-0627A55B1666}" type="datetimeFigureOut">
              <a:rPr lang="hr-HR" smtClean="0"/>
              <a:t>16.1.2024.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11039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BE7C4-21D7-4168-9241-0627A55B1666}" type="datetimeFigureOut">
              <a:rPr lang="hr-HR" smtClean="0"/>
              <a:t>16.1.2024.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29B5C10-09AE-4E41-A650-B6B66DE6C3F6}" type="slidenum">
              <a:rPr lang="hr-HR" smtClean="0"/>
              <a:t>‹#›</a:t>
            </a:fld>
            <a:endParaRPr lang="hr-HR"/>
          </a:p>
        </p:txBody>
      </p:sp>
    </p:spTree>
    <p:extLst>
      <p:ext uri="{BB962C8B-B14F-4D97-AF65-F5344CB8AC3E}">
        <p14:creationId xmlns:p14="http://schemas.microsoft.com/office/powerpoint/2010/main" val="241687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BE7C4-21D7-4168-9241-0627A55B1666}" type="datetimeFigureOut">
              <a:rPr lang="hr-HR" smtClean="0"/>
              <a:t>16.1.2024.</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B5C10-09AE-4E41-A650-B6B66DE6C3F6}" type="slidenum">
              <a:rPr lang="hr-HR" smtClean="0"/>
              <a:t>‹#›</a:t>
            </a:fld>
            <a:endParaRPr lang="hr-HR"/>
          </a:p>
        </p:txBody>
      </p:sp>
    </p:spTree>
    <p:extLst>
      <p:ext uri="{BB962C8B-B14F-4D97-AF65-F5344CB8AC3E}">
        <p14:creationId xmlns:p14="http://schemas.microsoft.com/office/powerpoint/2010/main" val="120847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9642"/>
            <a:ext cx="12192000" cy="2387600"/>
          </a:xfrm>
        </p:spPr>
        <p:txBody>
          <a:bodyPr>
            <a:noAutofit/>
          </a:bodyPr>
          <a:lstStyle/>
          <a:p>
            <a:r>
              <a:rPr lang="hr-HR" sz="9600" dirty="0"/>
              <a:t>12. </a:t>
            </a:r>
            <a:br>
              <a:rPr lang="hr-HR" sz="9600" dirty="0"/>
            </a:br>
            <a:r>
              <a:rPr lang="hr-HR" sz="9600" dirty="0"/>
              <a:t>klasifikacija elemenata i periodičnost</a:t>
            </a:r>
          </a:p>
        </p:txBody>
      </p:sp>
    </p:spTree>
    <p:extLst>
      <p:ext uri="{BB962C8B-B14F-4D97-AF65-F5344CB8AC3E}">
        <p14:creationId xmlns:p14="http://schemas.microsoft.com/office/powerpoint/2010/main" val="320534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003011"/>
            <a:ext cx="2503540" cy="3517474"/>
          </a:xfrm>
        </p:spPr>
      </p:pic>
      <p:sp>
        <p:nvSpPr>
          <p:cNvPr id="5" name="Rectangle 1"/>
          <p:cNvSpPr>
            <a:spLocks noChangeArrowheads="1"/>
          </p:cNvSpPr>
          <p:nvPr/>
        </p:nvSpPr>
        <p:spPr bwMode="auto">
          <a:xfrm>
            <a:off x="-185623" y="4649273"/>
            <a:ext cx="28449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600" b="1" i="0" u="none" strike="noStrike" cap="none" normalizeH="0" baseline="0" dirty="0">
                <a:ln>
                  <a:noFill/>
                </a:ln>
                <a:solidFill>
                  <a:schemeClr val="tx1"/>
                </a:solidFill>
                <a:effectLst/>
              </a:rPr>
              <a:t>Dmitri Ivanovič Mendjeljeev</a:t>
            </a:r>
            <a:r>
              <a:rPr kumimoji="0" lang="sr-Latn-RS" altLang="sr-Latn-RS" sz="1600" b="0" i="0" u="none" strike="noStrike" cap="none" normalizeH="0" baseline="0" dirty="0">
                <a:ln>
                  <a:noFill/>
                </a:ln>
                <a:solidFill>
                  <a:schemeClr val="tx1"/>
                </a:solidFill>
                <a:effectLst/>
              </a:rPr>
              <a:t> (</a:t>
            </a:r>
            <a:r>
              <a:rPr kumimoji="0" lang="ru-RU" altLang="sr-Latn-RS" sz="1600" b="0" i="0" u="none" strike="noStrike" cap="none" normalizeH="0" baseline="0" dirty="0">
                <a:ln>
                  <a:noFill/>
                </a:ln>
                <a:solidFill>
                  <a:schemeClr val="tx1"/>
                </a:solidFill>
                <a:effectLst/>
              </a:rPr>
              <a:t>Дмитрий Иванович Менделеев 1834</a:t>
            </a:r>
            <a:r>
              <a:rPr kumimoji="0" lang="hr-HR" altLang="sr-Latn-RS" sz="1600" b="0" i="0" u="none" strike="noStrike" cap="none" normalizeH="0" baseline="0" dirty="0">
                <a:ln>
                  <a:noFill/>
                </a:ln>
                <a:solidFill>
                  <a:schemeClr val="tx1"/>
                </a:solidFill>
                <a:effectLst/>
              </a:rPr>
              <a:t>.</a:t>
            </a:r>
            <a:r>
              <a:rPr kumimoji="0" lang="ru-RU" altLang="sr-Latn-RS" sz="1600" b="0" i="0" u="none" strike="noStrike" cap="none" normalizeH="0" baseline="0" dirty="0">
                <a:ln>
                  <a:noFill/>
                </a:ln>
                <a:solidFill>
                  <a:schemeClr val="tx1"/>
                </a:solidFill>
                <a:effectLst/>
              </a:rPr>
              <a:t>–1907</a:t>
            </a:r>
            <a:r>
              <a:rPr kumimoji="0" lang="hr-HR" altLang="sr-Latn-RS" sz="1600" b="0" i="0" u="none" strike="noStrike" cap="none" normalizeH="0" baseline="0" dirty="0">
                <a:ln>
                  <a:noFill/>
                </a:ln>
                <a:solidFill>
                  <a:schemeClr val="tx1"/>
                </a:solidFill>
                <a:effectLst/>
              </a:rPr>
              <a:t>.)</a:t>
            </a:r>
            <a:r>
              <a:rPr kumimoji="0" lang="ru-RU" altLang="sr-Latn-RS" sz="1600" b="0" i="0" u="none" strike="noStrike" cap="none" normalizeH="0" baseline="0" dirty="0">
                <a:ln>
                  <a:noFill/>
                </a:ln>
                <a:solidFill>
                  <a:schemeClr val="tx1"/>
                </a:solidFill>
                <a:effectLst/>
              </a:rPr>
              <a:t> </a:t>
            </a:r>
          </a:p>
        </p:txBody>
      </p:sp>
      <p:sp>
        <p:nvSpPr>
          <p:cNvPr id="7" name="Title 1"/>
          <p:cNvSpPr txBox="1">
            <a:spLocks/>
          </p:cNvSpPr>
          <p:nvPr/>
        </p:nvSpPr>
        <p:spPr>
          <a:xfrm>
            <a:off x="0" y="-125904"/>
            <a:ext cx="11185071" cy="924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a:t>Sistematizacija elemenata – Mendjeljejev</a:t>
            </a:r>
          </a:p>
        </p:txBody>
      </p:sp>
      <p:sp>
        <p:nvSpPr>
          <p:cNvPr id="8" name="Rectangle 7"/>
          <p:cNvSpPr/>
          <p:nvPr/>
        </p:nvSpPr>
        <p:spPr>
          <a:xfrm>
            <a:off x="2503541" y="595004"/>
            <a:ext cx="9701871" cy="6370975"/>
          </a:xfrm>
          <a:prstGeom prst="rect">
            <a:avLst/>
          </a:prstGeom>
        </p:spPr>
        <p:txBody>
          <a:bodyPr wrap="square">
            <a:spAutoFit/>
          </a:bodyPr>
          <a:lstStyle/>
          <a:p>
            <a:r>
              <a:rPr lang="hr-HR" sz="2400" b="1" dirty="0"/>
              <a:t>6. III. 1869. – zakon periodičnosti </a:t>
            </a:r>
          </a:p>
          <a:p>
            <a:pPr marL="457200" indent="-457200">
              <a:buAutoNum type="arabicPeriod"/>
            </a:pPr>
            <a:r>
              <a:rPr lang="hr-HR" sz="2400" dirty="0"/>
              <a:t>Elementi poredani po porastu atomske težine pokazuju periodičnost svojstava</a:t>
            </a:r>
          </a:p>
          <a:p>
            <a:pPr marL="457200" indent="-457200">
              <a:buAutoNum type="arabicPeriod"/>
            </a:pPr>
            <a:r>
              <a:rPr lang="hr-HR" sz="2400" dirty="0"/>
              <a:t>Elementi sličnih svojstava ili imaju slične atomske težine (Pt, Ir, Os) ili im se atomske težine pravilno povećavaju (K, Rb, Cs)</a:t>
            </a:r>
          </a:p>
          <a:p>
            <a:pPr marL="457200" indent="-457200">
              <a:buAutoNum type="arabicPeriod"/>
            </a:pPr>
            <a:r>
              <a:rPr lang="hr-HR" sz="2400" dirty="0"/>
              <a:t>Raspored elemenata u grupama po atomskoj težini odgovara valencijama kao i kemijskim svojstvima (</a:t>
            </a:r>
            <a:r>
              <a:rPr lang="en-US" sz="2400" dirty="0"/>
              <a:t>Li, Be, B, C, N, O, F</a:t>
            </a:r>
            <a:r>
              <a:rPr lang="hr-HR" sz="2400" dirty="0"/>
              <a:t>)</a:t>
            </a:r>
          </a:p>
          <a:p>
            <a:pPr marL="457200" indent="-457200">
              <a:buAutoNum type="arabicPeriod"/>
            </a:pPr>
            <a:r>
              <a:rPr lang="hr-HR" sz="2400" dirty="0"/>
              <a:t>Najrasprostranjeniji elementi su oni malih atomskih težina	</a:t>
            </a:r>
          </a:p>
          <a:p>
            <a:pPr marL="457200" indent="-457200">
              <a:buAutoNum type="arabicPeriod"/>
            </a:pPr>
            <a:r>
              <a:rPr lang="hr-HR" sz="2400" dirty="0"/>
              <a:t>Iznos atomske težine određuje svojstva elementa kao što iznos molekulske težine određuje svojstva molekule</a:t>
            </a:r>
          </a:p>
          <a:p>
            <a:pPr marL="457200" indent="-457200">
              <a:buAutoNum type="arabicPeriod"/>
            </a:pPr>
            <a:r>
              <a:rPr lang="hr-HR" sz="2400" dirty="0"/>
              <a:t>Treba očekivati otkrića mnogih novih elemenata, npr. dva elementa, analogna aluminiju i siliciju, atomskih težina između 65 i 75</a:t>
            </a:r>
          </a:p>
          <a:p>
            <a:pPr marL="457200" indent="-457200">
              <a:buAutoNum type="arabicPeriod"/>
            </a:pPr>
            <a:r>
              <a:rPr lang="hr-HR" sz="2400" dirty="0"/>
              <a:t>Atomska težina nekih elemenata se može ispraviti temeljem atomskih težina susjednih. </a:t>
            </a:r>
            <a:r>
              <a:rPr lang="hr-HR" sz="2400" dirty="0">
                <a:solidFill>
                  <a:srgbClr val="FF0000"/>
                </a:solidFill>
              </a:rPr>
              <a:t>Tako telurijeva mora biti između 123 i 128, a ne može biti 128.</a:t>
            </a:r>
          </a:p>
          <a:p>
            <a:pPr marL="457200" indent="-457200">
              <a:buAutoNum type="arabicPeriod"/>
            </a:pPr>
            <a:r>
              <a:rPr lang="hr-HR" sz="2400" dirty="0"/>
              <a:t>Pojedine karakteristike elemenata mogu se predvidjeti temeljem njihovih atomskih težina.</a:t>
            </a:r>
          </a:p>
        </p:txBody>
      </p:sp>
    </p:spTree>
    <p:extLst>
      <p:ext uri="{BB962C8B-B14F-4D97-AF65-F5344CB8AC3E}">
        <p14:creationId xmlns:p14="http://schemas.microsoft.com/office/powerpoint/2010/main" val="277959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53" y="470079"/>
            <a:ext cx="2768958" cy="3405818"/>
          </a:xfrm>
          <a:prstGeom prst="rect">
            <a:avLst/>
          </a:prstGeom>
        </p:spPr>
      </p:pic>
      <p:sp>
        <p:nvSpPr>
          <p:cNvPr id="5" name="Rectangle 4"/>
          <p:cNvSpPr/>
          <p:nvPr/>
        </p:nvSpPr>
        <p:spPr>
          <a:xfrm>
            <a:off x="1957743" y="4024648"/>
            <a:ext cx="763351" cy="369332"/>
          </a:xfrm>
          <a:prstGeom prst="rect">
            <a:avLst/>
          </a:prstGeom>
        </p:spPr>
        <p:txBody>
          <a:bodyPr wrap="none">
            <a:spAutoFit/>
          </a:bodyPr>
          <a:lstStyle/>
          <a:p>
            <a:r>
              <a:rPr lang="en-US" dirty="0"/>
              <a:t>1869</a:t>
            </a:r>
            <a:r>
              <a:rPr lang="hr-HR" dirty="0"/>
              <a:t>.</a:t>
            </a:r>
            <a:r>
              <a:rPr lang="en-US" dirty="0"/>
              <a:t> </a:t>
            </a:r>
            <a:endParaRPr lang="hr-H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683" y="0"/>
            <a:ext cx="7449528" cy="3181569"/>
          </a:xfrm>
          <a:prstGeom prst="rect">
            <a:avLst/>
          </a:prstGeom>
        </p:spPr>
      </p:pic>
      <p:sp>
        <p:nvSpPr>
          <p:cNvPr id="7" name="Rectangle 6"/>
          <p:cNvSpPr/>
          <p:nvPr/>
        </p:nvSpPr>
        <p:spPr>
          <a:xfrm>
            <a:off x="11539257" y="3405332"/>
            <a:ext cx="710451" cy="369332"/>
          </a:xfrm>
          <a:prstGeom prst="rect">
            <a:avLst/>
          </a:prstGeom>
        </p:spPr>
        <p:txBody>
          <a:bodyPr wrap="none">
            <a:spAutoFit/>
          </a:bodyPr>
          <a:lstStyle/>
          <a:p>
            <a:r>
              <a:rPr lang="en-US" dirty="0"/>
              <a:t>18</a:t>
            </a:r>
            <a:r>
              <a:rPr lang="hr-HR" dirty="0"/>
              <a:t>70.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300" y="3609975"/>
            <a:ext cx="6515100" cy="3248025"/>
          </a:xfrm>
          <a:prstGeom prst="rect">
            <a:avLst/>
          </a:prstGeom>
        </p:spPr>
      </p:pic>
      <p:sp>
        <p:nvSpPr>
          <p:cNvPr id="9" name="Rectangle 8"/>
          <p:cNvSpPr/>
          <p:nvPr/>
        </p:nvSpPr>
        <p:spPr>
          <a:xfrm>
            <a:off x="10287457" y="5785777"/>
            <a:ext cx="710451" cy="369332"/>
          </a:xfrm>
          <a:prstGeom prst="rect">
            <a:avLst/>
          </a:prstGeom>
        </p:spPr>
        <p:txBody>
          <a:bodyPr wrap="none">
            <a:spAutoFit/>
          </a:bodyPr>
          <a:lstStyle/>
          <a:p>
            <a:r>
              <a:rPr lang="en-US" dirty="0"/>
              <a:t>18</a:t>
            </a:r>
            <a:r>
              <a:rPr lang="hr-HR" dirty="0"/>
              <a:t>71.</a:t>
            </a:r>
          </a:p>
        </p:txBody>
      </p:sp>
      <p:sp>
        <p:nvSpPr>
          <p:cNvPr id="2" name="Oval 1"/>
          <p:cNvSpPr/>
          <p:nvPr/>
        </p:nvSpPr>
        <p:spPr>
          <a:xfrm>
            <a:off x="4742472" y="4753446"/>
            <a:ext cx="1774238" cy="553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0030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08338"/>
          </a:xfrm>
        </p:spPr>
        <p:txBody>
          <a:bodyPr/>
          <a:lstStyle/>
          <a:p>
            <a:r>
              <a:rPr lang="hr-HR" dirty="0"/>
              <a:t>Potvrde – nedostajući elementi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5" y="1001517"/>
            <a:ext cx="3313192" cy="3810170"/>
          </a:xfrm>
          <a:prstGeom prst="rect">
            <a:avLst/>
          </a:prstGeom>
        </p:spPr>
      </p:pic>
      <p:sp>
        <p:nvSpPr>
          <p:cNvPr id="5" name="Rectangle 4"/>
          <p:cNvSpPr/>
          <p:nvPr/>
        </p:nvSpPr>
        <p:spPr>
          <a:xfrm>
            <a:off x="0" y="5104865"/>
            <a:ext cx="3037114" cy="646331"/>
          </a:xfrm>
          <a:prstGeom prst="rect">
            <a:avLst/>
          </a:prstGeom>
        </p:spPr>
        <p:txBody>
          <a:bodyPr wrap="square">
            <a:spAutoFit/>
          </a:bodyPr>
          <a:lstStyle/>
          <a:p>
            <a:pPr algn="ctr"/>
            <a:r>
              <a:rPr lang="hr-HR" b="1" dirty="0"/>
              <a:t>Paul-Émile (François) Lecoq de Boisbaudran</a:t>
            </a:r>
            <a:r>
              <a:rPr lang="hr-HR" dirty="0"/>
              <a:t> (1838.–1912.)</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4721"/>
          <a:stretch/>
        </p:blipFill>
        <p:spPr>
          <a:xfrm>
            <a:off x="4116028" y="1131407"/>
            <a:ext cx="3598437" cy="3728558"/>
          </a:xfrm>
          <a:prstGeom prst="rect">
            <a:avLst/>
          </a:prstGeom>
        </p:spPr>
      </p:pic>
      <p:sp>
        <p:nvSpPr>
          <p:cNvPr id="7" name="Rectangle 6"/>
          <p:cNvSpPr/>
          <p:nvPr/>
        </p:nvSpPr>
        <p:spPr>
          <a:xfrm>
            <a:off x="4301445" y="5104865"/>
            <a:ext cx="2450536" cy="646331"/>
          </a:xfrm>
          <a:prstGeom prst="rect">
            <a:avLst/>
          </a:prstGeom>
        </p:spPr>
        <p:txBody>
          <a:bodyPr wrap="square">
            <a:spAutoFit/>
          </a:bodyPr>
          <a:lstStyle/>
          <a:p>
            <a:pPr algn="ctr"/>
            <a:r>
              <a:rPr lang="en-US" b="1" dirty="0"/>
              <a:t>Lars Fredrik </a:t>
            </a:r>
            <a:r>
              <a:rPr lang="en-US" b="1" dirty="0" err="1"/>
              <a:t>Nilson</a:t>
            </a:r>
            <a:r>
              <a:rPr lang="en-US" dirty="0"/>
              <a:t> (1840</a:t>
            </a:r>
            <a:r>
              <a:rPr lang="hr-HR" dirty="0"/>
              <a:t>.</a:t>
            </a:r>
            <a:r>
              <a:rPr lang="en-US" dirty="0"/>
              <a:t>–1899</a:t>
            </a:r>
            <a:r>
              <a:rPr lang="hr-HR" dirty="0"/>
              <a:t>.</a:t>
            </a:r>
            <a:r>
              <a:rPr lang="en-US" dirty="0"/>
              <a:t>)</a:t>
            </a:r>
            <a:endParaRPr lang="hr-HR" dirty="0"/>
          </a:p>
        </p:txBody>
      </p:sp>
      <p:sp>
        <p:nvSpPr>
          <p:cNvPr id="8" name="Rectangle 7"/>
          <p:cNvSpPr/>
          <p:nvPr/>
        </p:nvSpPr>
        <p:spPr>
          <a:xfrm>
            <a:off x="8765577" y="5104865"/>
            <a:ext cx="3426423" cy="646331"/>
          </a:xfrm>
          <a:prstGeom prst="rect">
            <a:avLst/>
          </a:prstGeom>
        </p:spPr>
        <p:txBody>
          <a:bodyPr wrap="square">
            <a:spAutoFit/>
          </a:bodyPr>
          <a:lstStyle/>
          <a:p>
            <a:pPr algn="ctr"/>
            <a:r>
              <a:rPr lang="hr-HR" b="1" dirty="0"/>
              <a:t>Clemens Alexander Winkler</a:t>
            </a:r>
            <a:r>
              <a:rPr lang="hr-HR" dirty="0"/>
              <a:t> (1838.–1904.)</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683" y="503230"/>
            <a:ext cx="3179239" cy="4356735"/>
          </a:xfrm>
          <a:prstGeom prst="rect">
            <a:avLst/>
          </a:prstGeom>
        </p:spPr>
      </p:pic>
      <p:sp>
        <p:nvSpPr>
          <p:cNvPr id="10" name="Content Placeholder 2"/>
          <p:cNvSpPr txBox="1">
            <a:spLocks/>
          </p:cNvSpPr>
          <p:nvPr/>
        </p:nvSpPr>
        <p:spPr>
          <a:xfrm>
            <a:off x="-119234" y="5996096"/>
            <a:ext cx="3643317" cy="481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1875</a:t>
            </a:r>
            <a:r>
              <a:rPr lang="hr-HR" dirty="0"/>
              <a:t>. </a:t>
            </a:r>
            <a:r>
              <a:rPr lang="en-US" i="1" dirty="0" err="1"/>
              <a:t>eka-alumini</a:t>
            </a:r>
            <a:r>
              <a:rPr lang="hr-HR" i="1" dirty="0"/>
              <a:t>j </a:t>
            </a:r>
            <a:r>
              <a:rPr lang="hr-HR" dirty="0"/>
              <a:t>= Ga</a:t>
            </a:r>
          </a:p>
        </p:txBody>
      </p:sp>
      <p:sp>
        <p:nvSpPr>
          <p:cNvPr id="11" name="Content Placeholder 2"/>
          <p:cNvSpPr txBox="1">
            <a:spLocks/>
          </p:cNvSpPr>
          <p:nvPr/>
        </p:nvSpPr>
        <p:spPr>
          <a:xfrm>
            <a:off x="4214724" y="5996096"/>
            <a:ext cx="3643317" cy="481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187</a:t>
            </a:r>
            <a:r>
              <a:rPr lang="hr-HR" dirty="0"/>
              <a:t>9. </a:t>
            </a:r>
            <a:r>
              <a:rPr lang="en-US" i="1" dirty="0" err="1"/>
              <a:t>eka</a:t>
            </a:r>
            <a:r>
              <a:rPr lang="en-US" i="1" dirty="0"/>
              <a:t>-</a:t>
            </a:r>
            <a:r>
              <a:rPr lang="hr-HR" i="1" dirty="0"/>
              <a:t>Bor </a:t>
            </a:r>
            <a:r>
              <a:rPr lang="hr-HR" dirty="0"/>
              <a:t>= Sc</a:t>
            </a:r>
          </a:p>
        </p:txBody>
      </p:sp>
      <p:sp>
        <p:nvSpPr>
          <p:cNvPr id="12" name="Content Placeholder 2"/>
          <p:cNvSpPr txBox="1">
            <a:spLocks/>
          </p:cNvSpPr>
          <p:nvPr/>
        </p:nvSpPr>
        <p:spPr>
          <a:xfrm>
            <a:off x="8548683" y="5996096"/>
            <a:ext cx="3643317" cy="481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18</a:t>
            </a:r>
            <a:r>
              <a:rPr lang="hr-HR" dirty="0"/>
              <a:t>86. </a:t>
            </a:r>
            <a:r>
              <a:rPr lang="en-US" i="1" dirty="0" err="1"/>
              <a:t>eka</a:t>
            </a:r>
            <a:r>
              <a:rPr lang="en-US" i="1" dirty="0"/>
              <a:t>-</a:t>
            </a:r>
            <a:r>
              <a:rPr lang="hr-HR" i="1" dirty="0"/>
              <a:t>silic</a:t>
            </a:r>
            <a:r>
              <a:rPr lang="en-US" i="1" dirty="0" err="1"/>
              <a:t>i</a:t>
            </a:r>
            <a:r>
              <a:rPr lang="hr-HR" i="1" dirty="0"/>
              <a:t>j </a:t>
            </a:r>
            <a:r>
              <a:rPr lang="hr-HR" dirty="0"/>
              <a:t>= Ge</a:t>
            </a:r>
          </a:p>
        </p:txBody>
      </p:sp>
    </p:spTree>
    <p:extLst>
      <p:ext uri="{BB962C8B-B14F-4D97-AF65-F5344CB8AC3E}">
        <p14:creationId xmlns:p14="http://schemas.microsoft.com/office/powerpoint/2010/main" val="234432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42149" cy="686136"/>
          </a:xfrm>
        </p:spPr>
        <p:txBody>
          <a:bodyPr>
            <a:normAutofit fontScale="90000"/>
          </a:bodyPr>
          <a:lstStyle/>
          <a:p>
            <a:r>
              <a:rPr lang="hr-HR" dirty="0"/>
              <a:t>Proširenje – plemeniti plinovi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520"/>
            <a:ext cx="5795493" cy="4644519"/>
          </a:xfrm>
          <a:prstGeom prst="rect">
            <a:avLst/>
          </a:prstGeom>
        </p:spPr>
      </p:pic>
      <p:sp>
        <p:nvSpPr>
          <p:cNvPr id="5" name="Rectangle 4"/>
          <p:cNvSpPr/>
          <p:nvPr/>
        </p:nvSpPr>
        <p:spPr>
          <a:xfrm>
            <a:off x="2589368" y="5760182"/>
            <a:ext cx="2270974" cy="923330"/>
          </a:xfrm>
          <a:prstGeom prst="rect">
            <a:avLst/>
          </a:prstGeom>
        </p:spPr>
        <p:txBody>
          <a:bodyPr wrap="square">
            <a:spAutoFit/>
          </a:bodyPr>
          <a:lstStyle/>
          <a:p>
            <a:pPr algn="ctr"/>
            <a:r>
              <a:rPr lang="hr-HR" b="1" dirty="0"/>
              <a:t>John William </a:t>
            </a:r>
            <a:r>
              <a:rPr lang="hr-HR" dirty="0"/>
              <a:t>Strutt, 3. barun </a:t>
            </a:r>
            <a:r>
              <a:rPr lang="hr-HR" b="1" dirty="0"/>
              <a:t>Rayleigh</a:t>
            </a:r>
            <a:r>
              <a:rPr lang="hr-HR" dirty="0"/>
              <a:t> (1842.–1919.)</a:t>
            </a:r>
          </a:p>
        </p:txBody>
      </p:sp>
      <p:sp>
        <p:nvSpPr>
          <p:cNvPr id="6" name="Rectangle 5"/>
          <p:cNvSpPr/>
          <p:nvPr/>
        </p:nvSpPr>
        <p:spPr>
          <a:xfrm>
            <a:off x="215363" y="5760182"/>
            <a:ext cx="2374005" cy="646331"/>
          </a:xfrm>
          <a:prstGeom prst="rect">
            <a:avLst/>
          </a:prstGeom>
        </p:spPr>
        <p:txBody>
          <a:bodyPr wrap="square">
            <a:spAutoFit/>
          </a:bodyPr>
          <a:lstStyle/>
          <a:p>
            <a:pPr algn="ctr"/>
            <a:r>
              <a:rPr lang="en-US" dirty="0"/>
              <a:t>Sir </a:t>
            </a:r>
            <a:r>
              <a:rPr lang="en-US" b="1" dirty="0"/>
              <a:t>William Ramsay</a:t>
            </a:r>
            <a:r>
              <a:rPr lang="en-US" dirty="0"/>
              <a:t> (</a:t>
            </a:r>
            <a:r>
              <a:rPr lang="hr-HR" dirty="0"/>
              <a:t>1</a:t>
            </a:r>
            <a:r>
              <a:rPr lang="en-US" dirty="0"/>
              <a:t>852</a:t>
            </a:r>
            <a:r>
              <a:rPr lang="hr-HR" dirty="0"/>
              <a:t>.</a:t>
            </a:r>
            <a:r>
              <a:rPr lang="en-US" dirty="0"/>
              <a:t>–1916</a:t>
            </a:r>
            <a:r>
              <a:rPr lang="hr-HR" dirty="0"/>
              <a:t>.</a:t>
            </a:r>
            <a:r>
              <a:rPr lang="en-US" dirty="0"/>
              <a:t>)</a:t>
            </a:r>
            <a:endParaRPr lang="hr-HR" dirty="0"/>
          </a:p>
        </p:txBody>
      </p:sp>
      <p:sp>
        <p:nvSpPr>
          <p:cNvPr id="7" name="TextBox 6"/>
          <p:cNvSpPr txBox="1"/>
          <p:nvPr/>
        </p:nvSpPr>
        <p:spPr>
          <a:xfrm>
            <a:off x="6142149" y="1037520"/>
            <a:ext cx="5948251" cy="4524315"/>
          </a:xfrm>
          <a:prstGeom prst="rect">
            <a:avLst/>
          </a:prstGeom>
          <a:noFill/>
        </p:spPr>
        <p:txBody>
          <a:bodyPr wrap="square" rtlCol="0">
            <a:spAutoFit/>
          </a:bodyPr>
          <a:lstStyle/>
          <a:p>
            <a:r>
              <a:rPr lang="hr-HR" sz="2400" dirty="0"/>
              <a:t>[1868., Sir Joseph Norman Lockyer, </a:t>
            </a:r>
            <a:r>
              <a:rPr lang="hr-HR" sz="2400" i="1" dirty="0"/>
              <a:t>helium</a:t>
            </a:r>
            <a:r>
              <a:rPr lang="hr-HR" sz="2400" dirty="0"/>
              <a:t>]</a:t>
            </a:r>
          </a:p>
          <a:p>
            <a:endParaRPr lang="hr-HR" sz="2400" dirty="0"/>
          </a:p>
          <a:p>
            <a:r>
              <a:rPr lang="hr-HR" sz="2400" dirty="0"/>
              <a:t>1895. – Ar, [He]</a:t>
            </a:r>
          </a:p>
          <a:p>
            <a:endParaRPr lang="hr-HR" sz="2400" dirty="0"/>
          </a:p>
          <a:p>
            <a:r>
              <a:rPr lang="hr-HR" sz="2400" dirty="0"/>
              <a:t>1898. – Ne, Kr, Xe</a:t>
            </a:r>
          </a:p>
          <a:p>
            <a:endParaRPr lang="hr-HR" sz="2400" dirty="0"/>
          </a:p>
          <a:p>
            <a:r>
              <a:rPr lang="hr-HR" sz="2400" dirty="0"/>
              <a:t>[1898., Friedrich Ernst Dorn, </a:t>
            </a:r>
            <a:r>
              <a:rPr lang="hr-HR" sz="2400" i="1" dirty="0"/>
              <a:t>radijeva emanacija</a:t>
            </a:r>
            <a:r>
              <a:rPr lang="hr-HR" sz="2400" dirty="0">
                <a:sym typeface="Wingdings" panose="05000000000000000000" pitchFamily="2" charset="2"/>
              </a:rPr>
              <a:t>] </a:t>
            </a:r>
          </a:p>
          <a:p>
            <a:endParaRPr lang="hr-HR" sz="2400" dirty="0">
              <a:sym typeface="Wingdings" panose="05000000000000000000" pitchFamily="2" charset="2"/>
            </a:endParaRPr>
          </a:p>
          <a:p>
            <a:r>
              <a:rPr lang="hr-HR" sz="2400" dirty="0">
                <a:sym typeface="Wingdings" panose="05000000000000000000" pitchFamily="2" charset="2"/>
              </a:rPr>
              <a:t>1904. [Rn]</a:t>
            </a:r>
          </a:p>
          <a:p>
            <a:endParaRPr lang="hr-HR" sz="2400" dirty="0">
              <a:sym typeface="Wingdings" panose="05000000000000000000" pitchFamily="2" charset="2"/>
            </a:endParaRPr>
          </a:p>
          <a:p>
            <a:r>
              <a:rPr lang="hr-HR" sz="2400" dirty="0">
                <a:sym typeface="Wingdings" panose="05000000000000000000" pitchFamily="2" charset="2"/>
              </a:rPr>
              <a:t>1900. (Ramsay &amp; Mendjeljejev – grupa 0)</a:t>
            </a:r>
            <a:endParaRPr lang="hr-HR" sz="2400" dirty="0"/>
          </a:p>
        </p:txBody>
      </p:sp>
    </p:spTree>
    <p:extLst>
      <p:ext uri="{BB962C8B-B14F-4D97-AF65-F5344CB8AC3E}">
        <p14:creationId xmlns:p14="http://schemas.microsoft.com/office/powerpoint/2010/main" val="186340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405"/>
          <a:stretch/>
        </p:blipFill>
        <p:spPr>
          <a:xfrm>
            <a:off x="140513" y="686136"/>
            <a:ext cx="11991552" cy="4294078"/>
          </a:xfrm>
          <a:prstGeom prst="rect">
            <a:avLst/>
          </a:prstGeom>
        </p:spPr>
      </p:pic>
      <p:sp>
        <p:nvSpPr>
          <p:cNvPr id="5" name="Rectangle 4"/>
          <p:cNvSpPr/>
          <p:nvPr/>
        </p:nvSpPr>
        <p:spPr>
          <a:xfrm>
            <a:off x="10235071" y="4980214"/>
            <a:ext cx="1896994" cy="369332"/>
          </a:xfrm>
          <a:prstGeom prst="rect">
            <a:avLst/>
          </a:prstGeom>
        </p:spPr>
        <p:txBody>
          <a:bodyPr wrap="none">
            <a:spAutoFit/>
          </a:bodyPr>
          <a:lstStyle/>
          <a:p>
            <a:r>
              <a:rPr lang="hr-HR" dirty="0"/>
              <a:t>(A. Werner, 1905.)</a:t>
            </a:r>
          </a:p>
        </p:txBody>
      </p:sp>
      <p:sp>
        <p:nvSpPr>
          <p:cNvPr id="6" name="Title 1"/>
          <p:cNvSpPr>
            <a:spLocks noGrp="1"/>
          </p:cNvSpPr>
          <p:nvPr>
            <p:ph type="title"/>
          </p:nvPr>
        </p:nvSpPr>
        <p:spPr>
          <a:xfrm>
            <a:off x="0" y="0"/>
            <a:ext cx="6142149" cy="686136"/>
          </a:xfrm>
        </p:spPr>
        <p:txBody>
          <a:bodyPr>
            <a:normAutofit fontScale="90000"/>
          </a:bodyPr>
          <a:lstStyle/>
          <a:p>
            <a:r>
              <a:rPr lang="hr-HR" dirty="0"/>
              <a:t>Stanje početkom XX. stoljeća</a:t>
            </a:r>
          </a:p>
        </p:txBody>
      </p:sp>
    </p:spTree>
    <p:extLst>
      <p:ext uri="{BB962C8B-B14F-4D97-AF65-F5344CB8AC3E}">
        <p14:creationId xmlns:p14="http://schemas.microsoft.com/office/powerpoint/2010/main" val="290504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1" t="5926" r="141" b="-5926"/>
          <a:stretch/>
        </p:blipFill>
        <p:spPr>
          <a:xfrm>
            <a:off x="1405141" y="813209"/>
            <a:ext cx="9184171" cy="5867870"/>
          </a:xfrm>
        </p:spPr>
      </p:pic>
      <p:cxnSp>
        <p:nvCxnSpPr>
          <p:cNvPr id="6" name="Straight Connector 5"/>
          <p:cNvCxnSpPr/>
          <p:nvPr/>
        </p:nvCxnSpPr>
        <p:spPr>
          <a:xfrm flipV="1">
            <a:off x="5441095" y="813209"/>
            <a:ext cx="12878" cy="488109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868504" y="813209"/>
            <a:ext cx="10711" cy="488109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28383" y="388206"/>
            <a:ext cx="2163651" cy="646331"/>
          </a:xfrm>
          <a:prstGeom prst="rect">
            <a:avLst/>
          </a:prstGeom>
          <a:noFill/>
        </p:spPr>
        <p:txBody>
          <a:bodyPr wrap="square" rtlCol="0">
            <a:spAutoFit/>
          </a:bodyPr>
          <a:lstStyle/>
          <a:p>
            <a:r>
              <a:rPr lang="hr-HR" dirty="0">
                <a:solidFill>
                  <a:srgbClr val="FF0000"/>
                </a:solidFill>
              </a:rPr>
              <a:t>Prvi popis elemenata (Lavoisier, 1789.)</a:t>
            </a:r>
          </a:p>
        </p:txBody>
      </p:sp>
      <p:sp>
        <p:nvSpPr>
          <p:cNvPr id="9" name="TextBox 8"/>
          <p:cNvSpPr txBox="1"/>
          <p:nvPr/>
        </p:nvSpPr>
        <p:spPr>
          <a:xfrm>
            <a:off x="6879215" y="388206"/>
            <a:ext cx="2163651" cy="646331"/>
          </a:xfrm>
          <a:prstGeom prst="rect">
            <a:avLst/>
          </a:prstGeom>
          <a:noFill/>
        </p:spPr>
        <p:txBody>
          <a:bodyPr wrap="square" rtlCol="0">
            <a:spAutoFit/>
          </a:bodyPr>
          <a:lstStyle/>
          <a:p>
            <a:r>
              <a:rPr lang="hr-HR" dirty="0">
                <a:solidFill>
                  <a:srgbClr val="FF0000"/>
                </a:solidFill>
              </a:rPr>
              <a:t>Periodni sustav (Mendeljejev, 1869.)</a:t>
            </a:r>
          </a:p>
        </p:txBody>
      </p:sp>
      <p:sp>
        <p:nvSpPr>
          <p:cNvPr id="12" name="TextBox 11"/>
          <p:cNvSpPr txBox="1"/>
          <p:nvPr/>
        </p:nvSpPr>
        <p:spPr>
          <a:xfrm rot="16200000">
            <a:off x="820789" y="3069090"/>
            <a:ext cx="2562895" cy="369332"/>
          </a:xfrm>
          <a:prstGeom prst="rect">
            <a:avLst/>
          </a:prstGeom>
          <a:noFill/>
        </p:spPr>
        <p:txBody>
          <a:bodyPr wrap="square" rtlCol="0">
            <a:spAutoFit/>
          </a:bodyPr>
          <a:lstStyle/>
          <a:p>
            <a:r>
              <a:rPr lang="hr-HR" b="1" dirty="0"/>
              <a:t>Broj poznatih elemenata</a:t>
            </a:r>
          </a:p>
        </p:txBody>
      </p:sp>
      <p:sp>
        <p:nvSpPr>
          <p:cNvPr id="13" name="TextBox 12"/>
          <p:cNvSpPr txBox="1"/>
          <p:nvPr/>
        </p:nvSpPr>
        <p:spPr>
          <a:xfrm>
            <a:off x="5655937" y="6067791"/>
            <a:ext cx="1076256" cy="369332"/>
          </a:xfrm>
          <a:prstGeom prst="rect">
            <a:avLst/>
          </a:prstGeom>
          <a:noFill/>
        </p:spPr>
        <p:txBody>
          <a:bodyPr wrap="square" rtlCol="0">
            <a:spAutoFit/>
          </a:bodyPr>
          <a:lstStyle/>
          <a:p>
            <a:r>
              <a:rPr lang="hr-HR" b="1" dirty="0"/>
              <a:t>Godina </a:t>
            </a:r>
          </a:p>
        </p:txBody>
      </p:sp>
    </p:spTree>
    <p:extLst>
      <p:ext uri="{BB962C8B-B14F-4D97-AF65-F5344CB8AC3E}">
        <p14:creationId xmlns:p14="http://schemas.microsoft.com/office/powerpoint/2010/main" val="4669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36" y="-22830"/>
            <a:ext cx="10515600" cy="850006"/>
          </a:xfrm>
        </p:spPr>
        <p:txBody>
          <a:bodyPr/>
          <a:lstStyle/>
          <a:p>
            <a:r>
              <a:rPr lang="hr-HR" dirty="0"/>
              <a:t>Spektralna analiza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337" y="709081"/>
            <a:ext cx="1814793" cy="2399726"/>
          </a:xfrm>
        </p:spPr>
      </p:pic>
      <p:sp>
        <p:nvSpPr>
          <p:cNvPr id="6" name="Rectangle 5"/>
          <p:cNvSpPr/>
          <p:nvPr/>
        </p:nvSpPr>
        <p:spPr>
          <a:xfrm>
            <a:off x="-55488" y="3071685"/>
            <a:ext cx="2481463" cy="646331"/>
          </a:xfrm>
          <a:prstGeom prst="rect">
            <a:avLst/>
          </a:prstGeom>
        </p:spPr>
        <p:txBody>
          <a:bodyPr wrap="square">
            <a:spAutoFit/>
          </a:bodyPr>
          <a:lstStyle/>
          <a:p>
            <a:pPr algn="ctr"/>
            <a:r>
              <a:rPr lang="hr-HR" b="1" dirty="0"/>
              <a:t>William </a:t>
            </a:r>
            <a:r>
              <a:rPr lang="hr-HR" dirty="0"/>
              <a:t>Hyde </a:t>
            </a:r>
            <a:r>
              <a:rPr lang="hr-HR" b="1" dirty="0"/>
              <a:t>Wollaston</a:t>
            </a:r>
            <a:r>
              <a:rPr lang="hr-HR" dirty="0"/>
              <a:t> (1766.–1828.)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18" y="3896808"/>
            <a:ext cx="1837230" cy="2338293"/>
          </a:xfrm>
          <a:prstGeom prst="rect">
            <a:avLst/>
          </a:prstGeom>
        </p:spPr>
      </p:pic>
      <p:sp>
        <p:nvSpPr>
          <p:cNvPr id="8" name="Rectangle 1"/>
          <p:cNvSpPr>
            <a:spLocks noChangeArrowheads="1"/>
          </p:cNvSpPr>
          <p:nvPr/>
        </p:nvSpPr>
        <p:spPr bwMode="auto">
          <a:xfrm>
            <a:off x="-208668" y="6235101"/>
            <a:ext cx="2684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1" i="0" u="none" strike="noStrike" cap="none" normalizeH="0" baseline="0" dirty="0">
                <a:ln>
                  <a:noFill/>
                </a:ln>
                <a:solidFill>
                  <a:schemeClr val="tx1"/>
                </a:solidFill>
                <a:effectLst/>
              </a:rPr>
              <a:t>Joseph von Fraunhofer</a:t>
            </a:r>
            <a:r>
              <a:rPr kumimoji="0" lang="sr-Latn-RS" altLang="sr-Latn-RS" b="0" i="0" u="none" strike="noStrike" cap="none" normalizeH="0" baseline="0" dirty="0">
                <a:ln>
                  <a:noFill/>
                </a:ln>
                <a:solidFill>
                  <a:schemeClr val="tx1"/>
                </a:solidFill>
                <a:effectLst/>
              </a:rPr>
              <a:t> (1787.–1826.) </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0618"/>
          <a:stretch/>
        </p:blipFill>
        <p:spPr>
          <a:xfrm>
            <a:off x="3697593" y="5722333"/>
            <a:ext cx="4422480" cy="1159099"/>
          </a:xfrm>
          <a:prstGeom prst="rect">
            <a:avLst/>
          </a:prstGeom>
        </p:spPr>
      </p:pic>
      <p:sp>
        <p:nvSpPr>
          <p:cNvPr id="11" name="Rectangle 10"/>
          <p:cNvSpPr/>
          <p:nvPr/>
        </p:nvSpPr>
        <p:spPr>
          <a:xfrm>
            <a:off x="9330005" y="2845701"/>
            <a:ext cx="2932780" cy="646331"/>
          </a:xfrm>
          <a:prstGeom prst="rect">
            <a:avLst/>
          </a:prstGeom>
        </p:spPr>
        <p:txBody>
          <a:bodyPr wrap="square">
            <a:spAutoFit/>
          </a:bodyPr>
          <a:lstStyle/>
          <a:p>
            <a:pPr algn="ctr"/>
            <a:r>
              <a:rPr lang="hr-HR" b="1" dirty="0"/>
              <a:t>William </a:t>
            </a:r>
            <a:r>
              <a:rPr lang="hr-HR" dirty="0"/>
              <a:t>Henry Fox </a:t>
            </a:r>
            <a:r>
              <a:rPr lang="hr-HR" b="1" dirty="0"/>
              <a:t>Talbot</a:t>
            </a:r>
            <a:r>
              <a:rPr lang="hr-HR" dirty="0"/>
              <a:t> (1800.–1877.)</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1533" y="90152"/>
            <a:ext cx="2273006" cy="2750337"/>
          </a:xfrm>
          <a:prstGeom prst="rect">
            <a:avLst/>
          </a:prstGeom>
        </p:spPr>
      </p:pic>
      <p:sp>
        <p:nvSpPr>
          <p:cNvPr id="13" name="Content Placeholder 2"/>
          <p:cNvSpPr txBox="1">
            <a:spLocks/>
          </p:cNvSpPr>
          <p:nvPr/>
        </p:nvSpPr>
        <p:spPr>
          <a:xfrm>
            <a:off x="2604782" y="897110"/>
            <a:ext cx="6777944" cy="4995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400" dirty="0"/>
              <a:t>1802. (Wollaston) – linije u Sunčevu spektru (granice među bojama)</a:t>
            </a:r>
          </a:p>
          <a:p>
            <a:pPr marL="0" indent="0">
              <a:buFont typeface="Arial" panose="020B0604020202020204" pitchFamily="34" charset="0"/>
              <a:buNone/>
            </a:pPr>
            <a:endParaRPr lang="hr-HR" sz="2400" dirty="0"/>
          </a:p>
          <a:p>
            <a:pPr marL="0" indent="0">
              <a:buFont typeface="Arial" panose="020B0604020202020204" pitchFamily="34" charset="0"/>
              <a:buNone/>
            </a:pPr>
            <a:r>
              <a:rPr lang="hr-HR" sz="2400" dirty="0"/>
              <a:t>1814. (Fraunhoffer) – difrakcijska rešetka – mnoštvo linija u sunčevom spektru (Fraunhofferove linije) </a:t>
            </a:r>
          </a:p>
          <a:p>
            <a:pPr marL="0" indent="0">
              <a:buFont typeface="Arial" panose="020B0604020202020204" pitchFamily="34" charset="0"/>
              <a:buNone/>
            </a:pPr>
            <a:endParaRPr lang="hr-HR" sz="2400" dirty="0"/>
          </a:p>
          <a:p>
            <a:pPr marL="0" indent="0">
              <a:buFont typeface="Arial" panose="020B0604020202020204" pitchFamily="34" charset="0"/>
              <a:buNone/>
            </a:pPr>
            <a:r>
              <a:rPr lang="hr-HR" sz="2400" dirty="0"/>
              <a:t>1820-ih (Talbot i John Herschel) – soli različitih metala različito bojaju plamen</a:t>
            </a:r>
          </a:p>
          <a:p>
            <a:pPr marL="0" indent="0">
              <a:buFont typeface="Arial" panose="020B0604020202020204" pitchFamily="34" charset="0"/>
              <a:buNone/>
            </a:pPr>
            <a:endParaRPr lang="hr-HR" sz="2400" dirty="0">
              <a:sym typeface="Wingdings" panose="05000000000000000000" pitchFamily="2" charset="2"/>
            </a:endParaRPr>
          </a:p>
          <a:p>
            <a:pPr marL="0" indent="0">
              <a:buNone/>
            </a:pPr>
            <a:r>
              <a:rPr lang="hr-HR" sz="2400" dirty="0">
                <a:sym typeface="Wingdings" panose="05000000000000000000" pitchFamily="2" charset="2"/>
              </a:rPr>
              <a:t>1849. (Léon Foucault) i 1855. (Ångström) – atomi u plamenu emitiraju iste valne duljine koje (hladne) pare apsorbiraju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5318" y="3466824"/>
            <a:ext cx="2089962" cy="2821447"/>
          </a:xfrm>
          <a:prstGeom prst="rect">
            <a:avLst/>
          </a:prstGeom>
        </p:spPr>
      </p:pic>
      <p:sp>
        <p:nvSpPr>
          <p:cNvPr id="4" name="Rectangle 1"/>
          <p:cNvSpPr>
            <a:spLocks noChangeArrowheads="1"/>
          </p:cNvSpPr>
          <p:nvPr/>
        </p:nvSpPr>
        <p:spPr bwMode="auto">
          <a:xfrm>
            <a:off x="9460172" y="6240415"/>
            <a:ext cx="2802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1" i="0" u="none" strike="noStrike" cap="none" normalizeH="0" baseline="0" dirty="0">
                <a:ln>
                  <a:noFill/>
                </a:ln>
                <a:solidFill>
                  <a:schemeClr val="tx1"/>
                </a:solidFill>
                <a:effectLst/>
              </a:rPr>
              <a:t>Anders Jonas Ångström</a:t>
            </a:r>
            <a:r>
              <a:rPr kumimoji="0" lang="sr-Latn-RS" altLang="sr-Latn-RS" b="0" i="0" u="none" strike="noStrike" cap="none" normalizeH="0" baseline="0" dirty="0">
                <a:ln>
                  <a:noFill/>
                </a:ln>
                <a:solidFill>
                  <a:schemeClr val="tx1"/>
                </a:solidFill>
                <a:effectLst/>
              </a:rPr>
              <a:t> (1814.–1874.) </a:t>
            </a:r>
          </a:p>
        </p:txBody>
      </p:sp>
    </p:spTree>
    <p:extLst>
      <p:ext uri="{BB962C8B-B14F-4D97-AF65-F5344CB8AC3E}">
        <p14:creationId xmlns:p14="http://schemas.microsoft.com/office/powerpoint/2010/main" val="75294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9185" y="3833861"/>
            <a:ext cx="8092815" cy="2677656"/>
          </a:xfrm>
          <a:prstGeom prst="rect">
            <a:avLst/>
          </a:prstGeom>
        </p:spPr>
        <p:txBody>
          <a:bodyPr wrap="square">
            <a:spAutoFit/>
          </a:bodyPr>
          <a:lstStyle/>
          <a:p>
            <a:r>
              <a:rPr lang="en-US" sz="2400" dirty="0"/>
              <a:t>Kirchhoff</a:t>
            </a:r>
            <a:r>
              <a:rPr lang="hr-HR" sz="2400" dirty="0"/>
              <a:t>ovi ‘zakoni spektroskopije’:</a:t>
            </a:r>
            <a:r>
              <a:rPr lang="en-US" sz="2400" dirty="0"/>
              <a:t> </a:t>
            </a:r>
            <a:endParaRPr lang="hr-HR" sz="2400" dirty="0"/>
          </a:p>
          <a:p>
            <a:pPr marL="342900" indent="-342900">
              <a:buAutoNum type="arabicPeriod"/>
            </a:pPr>
            <a:r>
              <a:rPr lang="hr-HR" sz="2400" dirty="0"/>
              <a:t>Vruća krutina, tekućina i plin pod visokim tlakom emitiraju kontinuirani spektar</a:t>
            </a:r>
          </a:p>
          <a:p>
            <a:pPr marL="342900" indent="-342900">
              <a:buAutoNum type="arabicPeriod"/>
            </a:pPr>
            <a:r>
              <a:rPr lang="hr-HR" sz="2400" dirty="0"/>
              <a:t>Vrući plin pod niskim tlakom emitira linijski spektrar</a:t>
            </a:r>
          </a:p>
          <a:p>
            <a:pPr marL="342900" indent="-342900">
              <a:buAutoNum type="arabicPeriod"/>
            </a:pPr>
            <a:r>
              <a:rPr lang="hr-HR" sz="2400" dirty="0"/>
              <a:t>Kada se kontinurirani spektar promatra kroz hladni plin niske gustoće (pod niskim tlakom) u njemu se pojavljuju apsorpcijske linije</a:t>
            </a:r>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351" r="14308" b="9107"/>
          <a:stretch/>
        </p:blipFill>
        <p:spPr>
          <a:xfrm>
            <a:off x="5867452" y="137343"/>
            <a:ext cx="2206705" cy="3004601"/>
          </a:xfrm>
          <a:prstGeom prst="rect">
            <a:avLst/>
          </a:prstGeom>
        </p:spPr>
      </p:pic>
      <p:sp>
        <p:nvSpPr>
          <p:cNvPr id="6" name="Rectangle 1"/>
          <p:cNvSpPr>
            <a:spLocks noChangeArrowheads="1"/>
          </p:cNvSpPr>
          <p:nvPr/>
        </p:nvSpPr>
        <p:spPr bwMode="auto">
          <a:xfrm>
            <a:off x="5605461" y="3195515"/>
            <a:ext cx="27306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600" b="1" i="0" u="none" strike="noStrike" cap="none" normalizeH="0" baseline="0" dirty="0">
                <a:ln>
                  <a:noFill/>
                </a:ln>
                <a:solidFill>
                  <a:schemeClr val="tx1"/>
                </a:solidFill>
                <a:effectLst/>
              </a:rPr>
              <a:t>Robert </a:t>
            </a:r>
            <a:r>
              <a:rPr kumimoji="0" lang="sr-Latn-RS" altLang="sr-Latn-RS" sz="1600" i="0" u="none" strike="noStrike" cap="none" normalizeH="0" baseline="0" dirty="0">
                <a:ln>
                  <a:noFill/>
                </a:ln>
                <a:solidFill>
                  <a:schemeClr val="tx1"/>
                </a:solidFill>
                <a:effectLst/>
              </a:rPr>
              <a:t>Wilhelm Eberhard </a:t>
            </a:r>
            <a:r>
              <a:rPr kumimoji="0" lang="sr-Latn-RS" altLang="sr-Latn-RS" sz="1600" b="1" i="0" u="none" strike="noStrike" cap="none" normalizeH="0" baseline="0" dirty="0">
                <a:ln>
                  <a:noFill/>
                </a:ln>
                <a:solidFill>
                  <a:schemeClr val="tx1"/>
                </a:solidFill>
                <a:effectLst/>
              </a:rPr>
              <a:t>Bunsen</a:t>
            </a:r>
            <a:r>
              <a:rPr kumimoji="0" lang="sr-Latn-RS" altLang="sr-Latn-RS" sz="1600" b="0" i="0" u="none" strike="noStrike" cap="none" normalizeH="0" baseline="0" dirty="0">
                <a:ln>
                  <a:noFill/>
                </a:ln>
                <a:solidFill>
                  <a:schemeClr val="tx1"/>
                </a:solidFill>
                <a:effectLst/>
              </a:rPr>
              <a:t> (1811.–1899.) </a:t>
            </a:r>
          </a:p>
        </p:txBody>
      </p:sp>
      <p:sp>
        <p:nvSpPr>
          <p:cNvPr id="7" name="Rectangle 6"/>
          <p:cNvSpPr/>
          <p:nvPr/>
        </p:nvSpPr>
        <p:spPr>
          <a:xfrm>
            <a:off x="9253627" y="2677963"/>
            <a:ext cx="2025702" cy="646331"/>
          </a:xfrm>
          <a:prstGeom prst="rect">
            <a:avLst/>
          </a:prstGeom>
        </p:spPr>
        <p:txBody>
          <a:bodyPr wrap="square">
            <a:spAutoFit/>
          </a:bodyPr>
          <a:lstStyle/>
          <a:p>
            <a:pPr algn="ctr"/>
            <a:r>
              <a:rPr lang="hr-HR" b="1" dirty="0"/>
              <a:t>Peter Desaga </a:t>
            </a:r>
            <a:r>
              <a:rPr lang="de-DE" dirty="0"/>
              <a:t>(1812</a:t>
            </a:r>
            <a:r>
              <a:rPr lang="hr-HR" dirty="0"/>
              <a:t>. – iza 1</a:t>
            </a:r>
            <a:r>
              <a:rPr lang="de-DE" dirty="0"/>
              <a:t>879</a:t>
            </a:r>
            <a:r>
              <a:rPr lang="hr-HR" dirty="0"/>
              <a:t>.</a:t>
            </a:r>
            <a:r>
              <a:rPr lang="de-DE" dirty="0"/>
              <a:t>)</a:t>
            </a:r>
            <a:endParaRPr lang="hr-HR" b="1" dirty="0"/>
          </a:p>
        </p:txBody>
      </p:sp>
      <p:pic>
        <p:nvPicPr>
          <p:cNvPr id="9" name="Picture 8"/>
          <p:cNvPicPr>
            <a:picLocks noChangeAspect="1"/>
          </p:cNvPicPr>
          <p:nvPr/>
        </p:nvPicPr>
        <p:blipFill>
          <a:blip r:embed="rId3"/>
          <a:stretch>
            <a:fillRect/>
          </a:stretch>
        </p:blipFill>
        <p:spPr>
          <a:xfrm>
            <a:off x="9313978" y="233617"/>
            <a:ext cx="1905000" cy="2390775"/>
          </a:xfrm>
          <a:prstGeom prst="rect">
            <a:avLst/>
          </a:prstGeom>
        </p:spPr>
      </p:pic>
      <p:sp>
        <p:nvSpPr>
          <p:cNvPr id="10" name="Rectangle 4"/>
          <p:cNvSpPr>
            <a:spLocks noChangeArrowheads="1"/>
          </p:cNvSpPr>
          <p:nvPr/>
        </p:nvSpPr>
        <p:spPr bwMode="auto">
          <a:xfrm>
            <a:off x="196876" y="3141945"/>
            <a:ext cx="22218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600" b="1" i="0" u="none" strike="noStrike" cap="none" normalizeH="0" baseline="0" dirty="0">
                <a:ln>
                  <a:noFill/>
                </a:ln>
                <a:solidFill>
                  <a:schemeClr val="tx1"/>
                </a:solidFill>
                <a:effectLst/>
              </a:rPr>
              <a:t>Gustav </a:t>
            </a:r>
            <a:r>
              <a:rPr kumimoji="0" lang="sr-Latn-RS" altLang="sr-Latn-RS" sz="1600" i="0" u="none" strike="noStrike" cap="none" normalizeH="0" baseline="0" dirty="0">
                <a:ln>
                  <a:noFill/>
                </a:ln>
                <a:solidFill>
                  <a:schemeClr val="tx1"/>
                </a:solidFill>
                <a:effectLst/>
              </a:rPr>
              <a:t>Robert</a:t>
            </a:r>
            <a:r>
              <a:rPr kumimoji="0" lang="sr-Latn-RS" altLang="sr-Latn-RS" sz="1600" b="1" i="0" u="none" strike="noStrike" cap="none" normalizeH="0" baseline="0" dirty="0">
                <a:ln>
                  <a:noFill/>
                </a:ln>
                <a:solidFill>
                  <a:schemeClr val="tx1"/>
                </a:solidFill>
                <a:effectLst/>
              </a:rPr>
              <a:t> Kirchhoff</a:t>
            </a:r>
            <a:r>
              <a:rPr kumimoji="0" lang="sr-Latn-RS" altLang="sr-Latn-RS" sz="1600" b="0" i="0" u="none" strike="noStrike" cap="none" normalizeH="0" baseline="0" dirty="0">
                <a:ln>
                  <a:noFill/>
                </a:ln>
                <a:solidFill>
                  <a:schemeClr val="tx1"/>
                </a:solidFill>
                <a:effectLst/>
              </a:rPr>
              <a:t> (1824.–1887.)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96" y="139020"/>
            <a:ext cx="2125964" cy="30029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76" y="3907589"/>
            <a:ext cx="3624351" cy="214138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4672" y="139020"/>
            <a:ext cx="2386456" cy="3245580"/>
          </a:xfrm>
          <a:prstGeom prst="rect">
            <a:avLst/>
          </a:prstGeom>
        </p:spPr>
      </p:pic>
      <p:sp>
        <p:nvSpPr>
          <p:cNvPr id="14" name="Rectangle 4"/>
          <p:cNvSpPr>
            <a:spLocks noChangeArrowheads="1"/>
          </p:cNvSpPr>
          <p:nvPr/>
        </p:nvSpPr>
        <p:spPr bwMode="auto">
          <a:xfrm>
            <a:off x="46802" y="6048971"/>
            <a:ext cx="37989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600" b="1" i="0" u="none" strike="noStrike" cap="none" normalizeH="0" baseline="0" dirty="0">
                <a:ln>
                  <a:noFill/>
                </a:ln>
                <a:solidFill>
                  <a:schemeClr val="tx1"/>
                </a:solidFill>
                <a:effectLst/>
              </a:rPr>
              <a:t>Kirchhoff</a:t>
            </a:r>
            <a:r>
              <a:rPr lang="sr-Latn-RS" altLang="sr-Latn-RS" sz="1600" b="1" dirty="0"/>
              <a:t>-</a:t>
            </a:r>
            <a:r>
              <a:rPr kumimoji="0" lang="sr-Latn-RS" altLang="sr-Latn-RS" sz="1600" b="1" i="0" u="none" strike="noStrike" cap="none" normalizeH="0" baseline="0" dirty="0">
                <a:ln>
                  <a:noFill/>
                </a:ln>
                <a:solidFill>
                  <a:schemeClr val="tx1"/>
                </a:solidFill>
                <a:effectLst/>
              </a:rPr>
              <a:t>Bunsenov</a:t>
            </a:r>
            <a:r>
              <a:rPr kumimoji="0" lang="sr-Latn-RS" altLang="sr-Latn-RS" sz="1600" b="1" i="0" u="none" strike="noStrike" cap="none" normalizeH="0" dirty="0">
                <a:ln>
                  <a:noFill/>
                </a:ln>
                <a:solidFill>
                  <a:schemeClr val="tx1"/>
                </a:solidFill>
                <a:effectLst/>
              </a:rPr>
              <a:t> spektroskop</a:t>
            </a:r>
            <a:r>
              <a:rPr kumimoji="0" lang="sr-Latn-RS" altLang="sr-Latn-RS" sz="1600" b="1"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05544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394" t="10826" r="14753" b="13990"/>
          <a:stretch/>
        </p:blipFill>
        <p:spPr>
          <a:xfrm>
            <a:off x="169380" y="0"/>
            <a:ext cx="12022620" cy="6530887"/>
          </a:xfrm>
          <a:prstGeom prst="rect">
            <a:avLst/>
          </a:prstGeom>
        </p:spPr>
      </p:pic>
      <p:sp>
        <p:nvSpPr>
          <p:cNvPr id="6" name="Oval 5"/>
          <p:cNvSpPr/>
          <p:nvPr/>
        </p:nvSpPr>
        <p:spPr>
          <a:xfrm>
            <a:off x="3853543" y="5649686"/>
            <a:ext cx="3575958"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0479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19" y="2093759"/>
            <a:ext cx="2367858" cy="2581777"/>
          </a:xfrm>
          <a:prstGeom prst="rect">
            <a:avLst/>
          </a:prstGeom>
        </p:spPr>
      </p:pic>
      <p:sp>
        <p:nvSpPr>
          <p:cNvPr id="6" name="Rectangle 5"/>
          <p:cNvSpPr/>
          <p:nvPr/>
        </p:nvSpPr>
        <p:spPr>
          <a:xfrm>
            <a:off x="352820" y="4696905"/>
            <a:ext cx="1824666" cy="923330"/>
          </a:xfrm>
          <a:prstGeom prst="rect">
            <a:avLst/>
          </a:prstGeom>
        </p:spPr>
        <p:txBody>
          <a:bodyPr wrap="square">
            <a:spAutoFit/>
          </a:bodyPr>
          <a:lstStyle/>
          <a:p>
            <a:pPr algn="ctr"/>
            <a:r>
              <a:rPr lang="de-DE" b="1" dirty="0"/>
              <a:t>Johann Wolfgang Döbereiner</a:t>
            </a:r>
            <a:r>
              <a:rPr lang="de-DE" dirty="0"/>
              <a:t> (1780</a:t>
            </a:r>
            <a:r>
              <a:rPr lang="hr-HR" dirty="0"/>
              <a:t>.</a:t>
            </a:r>
            <a:r>
              <a:rPr lang="de-DE" dirty="0"/>
              <a:t>–1849</a:t>
            </a:r>
            <a:r>
              <a:rPr lang="hr-HR" dirty="0"/>
              <a:t>.</a:t>
            </a:r>
            <a:r>
              <a:rPr lang="de-DE" dirty="0"/>
              <a:t>) </a:t>
            </a:r>
            <a:endParaRPr lang="hr-H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936" y="0"/>
            <a:ext cx="1619250" cy="30194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413" y="3105828"/>
            <a:ext cx="1605241" cy="3182155"/>
          </a:xfrm>
          <a:prstGeom prst="rect">
            <a:avLst/>
          </a:prstGeom>
        </p:spPr>
      </p:pic>
      <p:sp>
        <p:nvSpPr>
          <p:cNvPr id="9" name="TextBox 8"/>
          <p:cNvSpPr txBox="1"/>
          <p:nvPr/>
        </p:nvSpPr>
        <p:spPr>
          <a:xfrm>
            <a:off x="9536679" y="6287983"/>
            <a:ext cx="2980711" cy="646331"/>
          </a:xfrm>
          <a:prstGeom prst="rect">
            <a:avLst/>
          </a:prstGeom>
          <a:noFill/>
        </p:spPr>
        <p:txBody>
          <a:bodyPr wrap="square" rtlCol="0">
            <a:spAutoFit/>
          </a:bodyPr>
          <a:lstStyle/>
          <a:p>
            <a:pPr algn="ctr"/>
            <a:r>
              <a:rPr lang="hr-HR" dirty="0"/>
              <a:t>Dobereinerova lampa (upaljač), 1823.</a:t>
            </a:r>
          </a:p>
        </p:txBody>
      </p:sp>
      <p:sp>
        <p:nvSpPr>
          <p:cNvPr id="10" name="Rectangle 9"/>
          <p:cNvSpPr/>
          <p:nvPr/>
        </p:nvSpPr>
        <p:spPr>
          <a:xfrm>
            <a:off x="2865222" y="1096580"/>
            <a:ext cx="6761580" cy="5016758"/>
          </a:xfrm>
          <a:prstGeom prst="rect">
            <a:avLst/>
          </a:prstGeom>
        </p:spPr>
        <p:txBody>
          <a:bodyPr wrap="square">
            <a:spAutoFit/>
          </a:bodyPr>
          <a:lstStyle/>
          <a:p>
            <a:r>
              <a:rPr lang="en-US" sz="3200" dirty="0"/>
              <a:t>1817</a:t>
            </a:r>
            <a:r>
              <a:rPr lang="hr-HR" sz="3200" dirty="0"/>
              <a:t>. – 1829. ‘</a:t>
            </a:r>
            <a:r>
              <a:rPr lang="hr-HR" sz="3200" b="1" dirty="0"/>
              <a:t>Zakon trijada</a:t>
            </a:r>
            <a:r>
              <a:rPr lang="hr-HR" sz="3200" dirty="0"/>
              <a:t>’:</a:t>
            </a:r>
          </a:p>
          <a:p>
            <a:endParaRPr lang="hr-HR" sz="2400" dirty="0"/>
          </a:p>
          <a:p>
            <a:r>
              <a:rPr lang="hr-HR" sz="2400" dirty="0"/>
              <a:t>Kemijski analogni elementi se slažu prema porastu pripadnih atomskih težina u dobro definirane skupine zvane ‘</a:t>
            </a:r>
            <a:r>
              <a:rPr lang="hr-HR" sz="2400" i="1" dirty="0"/>
              <a:t>trijade</a:t>
            </a:r>
            <a:r>
              <a:rPr lang="hr-HR" sz="2400" dirty="0"/>
              <a:t>’ u kojima je atomske težina srednjeg elementa u pravilu aritmetička sredina atomskih težina drugih dvaju elemenata u </a:t>
            </a:r>
            <a:r>
              <a:rPr lang="hr-HR" sz="2400" i="1" dirty="0"/>
              <a:t>trijadi</a:t>
            </a:r>
            <a:r>
              <a:rPr lang="hr-HR" sz="2400" dirty="0"/>
              <a:t>. </a:t>
            </a:r>
          </a:p>
          <a:p>
            <a:endParaRPr lang="hr-HR" sz="2400" dirty="0"/>
          </a:p>
          <a:p>
            <a:r>
              <a:rPr lang="hr-HR" sz="2400" b="1" dirty="0"/>
              <a:t>Trijade:</a:t>
            </a:r>
          </a:p>
          <a:p>
            <a:pPr marL="914400" lvl="1" indent="-457200">
              <a:buAutoNum type="arabicPeriod"/>
            </a:pPr>
            <a:r>
              <a:rPr lang="hr-HR" sz="2400" b="1" dirty="0"/>
              <a:t>Cl, Br, I</a:t>
            </a:r>
          </a:p>
          <a:p>
            <a:pPr marL="914400" lvl="1" indent="-457200">
              <a:buAutoNum type="arabicPeriod"/>
            </a:pPr>
            <a:r>
              <a:rPr lang="hr-HR" sz="2400" b="1" dirty="0"/>
              <a:t>Ca,Sr, Ba</a:t>
            </a:r>
          </a:p>
          <a:p>
            <a:pPr marL="914400" lvl="1" indent="-457200">
              <a:buAutoNum type="arabicPeriod"/>
            </a:pPr>
            <a:r>
              <a:rPr lang="hr-HR" sz="2400" b="1" dirty="0"/>
              <a:t>S, Se, Te</a:t>
            </a:r>
          </a:p>
          <a:p>
            <a:pPr marL="914400" lvl="1" indent="-457200">
              <a:buAutoNum type="arabicPeriod"/>
            </a:pPr>
            <a:r>
              <a:rPr lang="hr-HR" sz="2400" b="1" dirty="0"/>
              <a:t>Li, Na, K</a:t>
            </a:r>
          </a:p>
        </p:txBody>
      </p:sp>
      <p:sp>
        <p:nvSpPr>
          <p:cNvPr id="11" name="Title 1"/>
          <p:cNvSpPr>
            <a:spLocks noGrp="1"/>
          </p:cNvSpPr>
          <p:nvPr>
            <p:ph type="title"/>
          </p:nvPr>
        </p:nvSpPr>
        <p:spPr>
          <a:xfrm>
            <a:off x="51746" y="-2976"/>
            <a:ext cx="10515600" cy="924912"/>
          </a:xfrm>
        </p:spPr>
        <p:txBody>
          <a:bodyPr/>
          <a:lstStyle/>
          <a:p>
            <a:r>
              <a:rPr lang="hr-HR" dirty="0"/>
              <a:t>Sistematizacija elemenata - Döbereiner</a:t>
            </a:r>
          </a:p>
        </p:txBody>
      </p:sp>
    </p:spTree>
    <p:extLst>
      <p:ext uri="{BB962C8B-B14F-4D97-AF65-F5344CB8AC3E}">
        <p14:creationId xmlns:p14="http://schemas.microsoft.com/office/powerpoint/2010/main" val="311535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375" y="1556025"/>
            <a:ext cx="2843740" cy="4007089"/>
          </a:xfrm>
        </p:spPr>
      </p:pic>
      <p:sp>
        <p:nvSpPr>
          <p:cNvPr id="5" name="Rectangle 4"/>
          <p:cNvSpPr/>
          <p:nvPr/>
        </p:nvSpPr>
        <p:spPr>
          <a:xfrm>
            <a:off x="142733" y="5578399"/>
            <a:ext cx="2889024" cy="646331"/>
          </a:xfrm>
          <a:prstGeom prst="rect">
            <a:avLst/>
          </a:prstGeom>
        </p:spPr>
        <p:txBody>
          <a:bodyPr wrap="square">
            <a:spAutoFit/>
          </a:bodyPr>
          <a:lstStyle/>
          <a:p>
            <a:pPr algn="ctr"/>
            <a:r>
              <a:rPr lang="fr-FR" b="1" dirty="0"/>
              <a:t>Alexandre-Émile </a:t>
            </a:r>
            <a:r>
              <a:rPr lang="fr-FR" b="1" dirty="0" err="1"/>
              <a:t>Béguyer</a:t>
            </a:r>
            <a:r>
              <a:rPr lang="fr-FR" b="1" dirty="0"/>
              <a:t> de </a:t>
            </a:r>
            <a:r>
              <a:rPr lang="fr-FR" b="1" dirty="0" err="1"/>
              <a:t>Chancourtois</a:t>
            </a:r>
            <a:r>
              <a:rPr lang="fr-FR" dirty="0"/>
              <a:t> (1820</a:t>
            </a:r>
            <a:r>
              <a:rPr lang="hr-HR" dirty="0"/>
              <a:t>.</a:t>
            </a:r>
            <a:r>
              <a:rPr lang="fr-FR" dirty="0"/>
              <a:t>–1886</a:t>
            </a:r>
            <a:r>
              <a:rPr lang="hr-HR" dirty="0"/>
              <a:t>.</a:t>
            </a:r>
            <a:r>
              <a:rPr lang="fr-FR" dirty="0"/>
              <a:t>)</a:t>
            </a:r>
            <a:endParaRPr lang="hr-H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900" y="85725"/>
            <a:ext cx="3848100" cy="6772275"/>
          </a:xfrm>
          <a:prstGeom prst="rect">
            <a:avLst/>
          </a:prstGeom>
        </p:spPr>
      </p:pic>
      <p:sp>
        <p:nvSpPr>
          <p:cNvPr id="7" name="Rectangle 6"/>
          <p:cNvSpPr/>
          <p:nvPr/>
        </p:nvSpPr>
        <p:spPr>
          <a:xfrm>
            <a:off x="3543734" y="1932979"/>
            <a:ext cx="4777524" cy="3077766"/>
          </a:xfrm>
          <a:prstGeom prst="rect">
            <a:avLst/>
          </a:prstGeom>
        </p:spPr>
        <p:txBody>
          <a:bodyPr wrap="square">
            <a:spAutoFit/>
          </a:bodyPr>
          <a:lstStyle/>
          <a:p>
            <a:r>
              <a:rPr lang="hr-HR" sz="3200" dirty="0"/>
              <a:t>1862. ‘</a:t>
            </a:r>
            <a:r>
              <a:rPr lang="hr-HR" sz="3200" b="1" dirty="0"/>
              <a:t>Telurijska zavojnica</a:t>
            </a:r>
            <a:r>
              <a:rPr lang="hr-HR" sz="3200" dirty="0"/>
              <a:t>‘</a:t>
            </a:r>
          </a:p>
          <a:p>
            <a:endParaRPr lang="hr-HR" dirty="0"/>
          </a:p>
          <a:p>
            <a:r>
              <a:rPr lang="hr-HR" sz="2400" dirty="0"/>
              <a:t>Svojstva elemenata poredinih po porastu atomske mase mijenjaju se periodično: mogu se  posložiti u 3D dijagram tako da čine spiralu na cilindru – atomi sličnih svojstava padaju na istu vertikalu.</a:t>
            </a:r>
          </a:p>
        </p:txBody>
      </p:sp>
      <p:sp>
        <p:nvSpPr>
          <p:cNvPr id="8" name="Title 1"/>
          <p:cNvSpPr>
            <a:spLocks noGrp="1"/>
          </p:cNvSpPr>
          <p:nvPr>
            <p:ph type="title"/>
          </p:nvPr>
        </p:nvSpPr>
        <p:spPr>
          <a:xfrm>
            <a:off x="0" y="121042"/>
            <a:ext cx="7740202" cy="924912"/>
          </a:xfrm>
        </p:spPr>
        <p:txBody>
          <a:bodyPr>
            <a:noAutofit/>
          </a:bodyPr>
          <a:lstStyle/>
          <a:p>
            <a:r>
              <a:rPr lang="hr-HR" dirty="0"/>
              <a:t>Sistematizacija elemenata – </a:t>
            </a:r>
            <a:r>
              <a:rPr lang="fr-FR" dirty="0"/>
              <a:t>de </a:t>
            </a:r>
            <a:r>
              <a:rPr lang="fr-FR" dirty="0" err="1"/>
              <a:t>Chancourtois</a:t>
            </a:r>
            <a:r>
              <a:rPr lang="fr-FR" dirty="0"/>
              <a:t> </a:t>
            </a:r>
            <a:endParaRPr lang="hr-HR" dirty="0"/>
          </a:p>
        </p:txBody>
      </p:sp>
    </p:spTree>
    <p:extLst>
      <p:ext uri="{BB962C8B-B14F-4D97-AF65-F5344CB8AC3E}">
        <p14:creationId xmlns:p14="http://schemas.microsoft.com/office/powerpoint/2010/main" val="307863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92" y="2499763"/>
            <a:ext cx="2589401" cy="3560428"/>
          </a:xfrm>
          <a:prstGeom prst="rect">
            <a:avLst/>
          </a:prstGeom>
        </p:spPr>
      </p:pic>
      <p:sp>
        <p:nvSpPr>
          <p:cNvPr id="5" name="Rectangle 4"/>
          <p:cNvSpPr/>
          <p:nvPr/>
        </p:nvSpPr>
        <p:spPr>
          <a:xfrm>
            <a:off x="126554" y="6120523"/>
            <a:ext cx="2589401" cy="646331"/>
          </a:xfrm>
          <a:prstGeom prst="rect">
            <a:avLst/>
          </a:prstGeom>
        </p:spPr>
        <p:txBody>
          <a:bodyPr wrap="square">
            <a:spAutoFit/>
          </a:bodyPr>
          <a:lstStyle/>
          <a:p>
            <a:pPr algn="ctr"/>
            <a:r>
              <a:rPr lang="en-US" b="1" dirty="0"/>
              <a:t>John </a:t>
            </a:r>
            <a:r>
              <a:rPr lang="en-US" dirty="0"/>
              <a:t>Alexander Reina </a:t>
            </a:r>
            <a:r>
              <a:rPr lang="en-US" b="1" dirty="0"/>
              <a:t>Newlands</a:t>
            </a:r>
            <a:r>
              <a:rPr lang="en-US" dirty="0"/>
              <a:t> (1837</a:t>
            </a:r>
            <a:r>
              <a:rPr lang="hr-HR" dirty="0"/>
              <a:t>.</a:t>
            </a:r>
            <a:r>
              <a:rPr lang="en-US" dirty="0"/>
              <a:t>–1898</a:t>
            </a:r>
            <a:r>
              <a:rPr lang="hr-HR" dirty="0"/>
              <a:t>.</a:t>
            </a:r>
            <a:r>
              <a:rPr lang="en-US" dirty="0"/>
              <a:t>)</a:t>
            </a:r>
            <a:endParaRPr lang="hr-HR" dirty="0"/>
          </a:p>
        </p:txBody>
      </p:sp>
      <p:sp>
        <p:nvSpPr>
          <p:cNvPr id="9" name="Rectangle 8"/>
          <p:cNvSpPr/>
          <p:nvPr/>
        </p:nvSpPr>
        <p:spPr>
          <a:xfrm>
            <a:off x="2904426" y="1992382"/>
            <a:ext cx="9158504" cy="2246769"/>
          </a:xfrm>
          <a:prstGeom prst="rect">
            <a:avLst/>
          </a:prstGeom>
        </p:spPr>
        <p:txBody>
          <a:bodyPr wrap="square">
            <a:spAutoFit/>
          </a:bodyPr>
          <a:lstStyle/>
          <a:p>
            <a:r>
              <a:rPr lang="en-US" sz="2000" i="1" dirty="0"/>
              <a:t>It will also be seen that the numbers of analogous elements generally differ either by 7 or by some multiple of seven; in other words, members of the same group stand to each other in the same relation as the extremities of one or more octaves in music. Thus, in the nitrogen group, between nitrogen and phosphorus there are 7 elements; between phosphorus and arsenic, 14; between arsenic and antimony, 14; and lastly, between antimony and bismuth, 14 also.</a:t>
            </a:r>
          </a:p>
          <a:p>
            <a:r>
              <a:rPr lang="en-US" sz="2000" i="1" dirty="0"/>
              <a:t>This peculiar relationship I propose to provisionally term the "Law of Octaves."</a:t>
            </a:r>
          </a:p>
        </p:txBody>
      </p:sp>
      <p:sp>
        <p:nvSpPr>
          <p:cNvPr id="10" name="Rectangle 9"/>
          <p:cNvSpPr/>
          <p:nvPr/>
        </p:nvSpPr>
        <p:spPr>
          <a:xfrm>
            <a:off x="5220110" y="4226937"/>
            <a:ext cx="7151914" cy="369332"/>
          </a:xfrm>
          <a:prstGeom prst="rect">
            <a:avLst/>
          </a:prstGeom>
        </p:spPr>
        <p:txBody>
          <a:bodyPr wrap="square">
            <a:spAutoFit/>
          </a:bodyPr>
          <a:lstStyle/>
          <a:p>
            <a:r>
              <a:rPr lang="en-US" dirty="0"/>
              <a:t>J</a:t>
            </a:r>
            <a:r>
              <a:rPr lang="hr-HR" dirty="0"/>
              <a:t>. </a:t>
            </a:r>
            <a:r>
              <a:rPr lang="en-US" dirty="0"/>
              <a:t>A. R. Newlands, </a:t>
            </a:r>
            <a:r>
              <a:rPr lang="en-US" i="1" dirty="0"/>
              <a:t>"On the Law of Octaves". Chemical News. </a:t>
            </a:r>
            <a:r>
              <a:rPr lang="en-US" b="1" dirty="0"/>
              <a:t>12</a:t>
            </a:r>
            <a:r>
              <a:rPr lang="en-US" dirty="0"/>
              <a:t>:</a:t>
            </a:r>
            <a:r>
              <a:rPr lang="hr-HR" dirty="0"/>
              <a:t> (1865)</a:t>
            </a:r>
            <a:r>
              <a:rPr lang="en-US" dirty="0"/>
              <a:t> 83.</a:t>
            </a:r>
            <a:endParaRPr lang="hr-HR"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550" y="4596269"/>
            <a:ext cx="7561464" cy="2170585"/>
          </a:xfrm>
          <a:prstGeom prst="rect">
            <a:avLst/>
          </a:prstGeom>
        </p:spPr>
      </p:pic>
      <p:sp>
        <p:nvSpPr>
          <p:cNvPr id="11" name="Title 1"/>
          <p:cNvSpPr>
            <a:spLocks noGrp="1"/>
          </p:cNvSpPr>
          <p:nvPr>
            <p:ph type="title"/>
          </p:nvPr>
        </p:nvSpPr>
        <p:spPr>
          <a:xfrm>
            <a:off x="0" y="-140842"/>
            <a:ext cx="11185071" cy="924912"/>
          </a:xfrm>
        </p:spPr>
        <p:txBody>
          <a:bodyPr>
            <a:noAutofit/>
          </a:bodyPr>
          <a:lstStyle/>
          <a:p>
            <a:r>
              <a:rPr lang="hr-HR" dirty="0"/>
              <a:t>Sistematizacija elemenata – Newlands</a:t>
            </a:r>
          </a:p>
        </p:txBody>
      </p:sp>
      <p:sp>
        <p:nvSpPr>
          <p:cNvPr id="8" name="Rectangle 7"/>
          <p:cNvSpPr/>
          <p:nvPr/>
        </p:nvSpPr>
        <p:spPr>
          <a:xfrm>
            <a:off x="0" y="651937"/>
            <a:ext cx="11883333" cy="1323439"/>
          </a:xfrm>
          <a:prstGeom prst="rect">
            <a:avLst/>
          </a:prstGeom>
        </p:spPr>
        <p:txBody>
          <a:bodyPr wrap="square">
            <a:spAutoFit/>
          </a:bodyPr>
          <a:lstStyle/>
          <a:p>
            <a:r>
              <a:rPr lang="hr-HR" sz="3200" dirty="0"/>
              <a:t>1865. ‘</a:t>
            </a:r>
            <a:r>
              <a:rPr lang="hr-HR" sz="3200" b="1" dirty="0"/>
              <a:t>Zakon oktava</a:t>
            </a:r>
            <a:r>
              <a:rPr lang="hr-HR" sz="3200" dirty="0"/>
              <a:t>’:</a:t>
            </a:r>
          </a:p>
          <a:p>
            <a:r>
              <a:rPr lang="hr-HR" sz="2400" dirty="0"/>
              <a:t>Kada se elementi poslože po porastu atomske težine, između elemenata sličnih svojstava stoji po 7 (ili 14) drugih elemenata</a:t>
            </a:r>
          </a:p>
        </p:txBody>
      </p:sp>
    </p:spTree>
    <p:extLst>
      <p:ext uri="{BB962C8B-B14F-4D97-AF65-F5344CB8AC3E}">
        <p14:creationId xmlns:p14="http://schemas.microsoft.com/office/powerpoint/2010/main" val="363136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122" y="697192"/>
            <a:ext cx="2670144" cy="3980171"/>
          </a:xfrm>
        </p:spPr>
      </p:pic>
      <p:sp>
        <p:nvSpPr>
          <p:cNvPr id="5" name="Rectangle 4"/>
          <p:cNvSpPr/>
          <p:nvPr/>
        </p:nvSpPr>
        <p:spPr>
          <a:xfrm>
            <a:off x="121029" y="4911743"/>
            <a:ext cx="2403230" cy="646331"/>
          </a:xfrm>
          <a:prstGeom prst="rect">
            <a:avLst/>
          </a:prstGeom>
        </p:spPr>
        <p:txBody>
          <a:bodyPr wrap="square">
            <a:spAutoFit/>
          </a:bodyPr>
          <a:lstStyle/>
          <a:p>
            <a:r>
              <a:rPr lang="hr-HR" dirty="0"/>
              <a:t>Julius</a:t>
            </a:r>
            <a:r>
              <a:rPr lang="hr-HR" b="1" dirty="0"/>
              <a:t> Lothar Meyer</a:t>
            </a:r>
            <a:r>
              <a:rPr lang="hr-HR" dirty="0"/>
              <a:t> (1830.–1895.)</a:t>
            </a:r>
          </a:p>
        </p:txBody>
      </p:sp>
      <p:sp>
        <p:nvSpPr>
          <p:cNvPr id="6" name="Rectangle 5"/>
          <p:cNvSpPr/>
          <p:nvPr/>
        </p:nvSpPr>
        <p:spPr>
          <a:xfrm>
            <a:off x="7086179" y="3388939"/>
            <a:ext cx="5105821" cy="369332"/>
          </a:xfrm>
          <a:prstGeom prst="rect">
            <a:avLst/>
          </a:prstGeom>
        </p:spPr>
        <p:txBody>
          <a:bodyPr wrap="none">
            <a:spAutoFit/>
          </a:bodyPr>
          <a:lstStyle/>
          <a:p>
            <a:r>
              <a:rPr lang="hr-HR" dirty="0"/>
              <a:t>L. Meyer, </a:t>
            </a:r>
            <a:r>
              <a:rPr lang="de-DE" b="1" i="1" dirty="0"/>
              <a:t>Die modernen Theorien der Chemie</a:t>
            </a:r>
            <a:r>
              <a:rPr lang="hr-HR" dirty="0"/>
              <a:t>, </a:t>
            </a:r>
            <a:r>
              <a:rPr lang="de-DE" dirty="0"/>
              <a:t>1864</a:t>
            </a:r>
            <a:r>
              <a:rPr lang="hr-HR" dirty="0"/>
              <a:t>.</a:t>
            </a:r>
          </a:p>
        </p:txBody>
      </p:sp>
      <p:sp>
        <p:nvSpPr>
          <p:cNvPr id="8" name="Title 1"/>
          <p:cNvSpPr>
            <a:spLocks noGrp="1"/>
          </p:cNvSpPr>
          <p:nvPr>
            <p:ph type="title"/>
          </p:nvPr>
        </p:nvSpPr>
        <p:spPr>
          <a:xfrm>
            <a:off x="0" y="-140842"/>
            <a:ext cx="11185071" cy="924912"/>
          </a:xfrm>
        </p:spPr>
        <p:txBody>
          <a:bodyPr>
            <a:noAutofit/>
          </a:bodyPr>
          <a:lstStyle/>
          <a:p>
            <a:r>
              <a:rPr lang="hr-HR" dirty="0"/>
              <a:t>Sistematizacija elemenata – (Lothar) Meyer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582" y="3900903"/>
            <a:ext cx="7164742" cy="2957097"/>
          </a:xfrm>
          <a:prstGeom prst="rect">
            <a:avLst/>
          </a:prstGeom>
        </p:spPr>
      </p:pic>
      <p:pic>
        <p:nvPicPr>
          <p:cNvPr id="3" name="Picture 2"/>
          <p:cNvPicPr>
            <a:picLocks noChangeAspect="1"/>
          </p:cNvPicPr>
          <p:nvPr/>
        </p:nvPicPr>
        <p:blipFill rotWithShape="1">
          <a:blip r:embed="rId4"/>
          <a:srcRect l="48908" t="16338" r="27852" b="9086"/>
          <a:stretch/>
        </p:blipFill>
        <p:spPr>
          <a:xfrm rot="5400000">
            <a:off x="8477096" y="-369023"/>
            <a:ext cx="2648689" cy="4781119"/>
          </a:xfrm>
          <a:prstGeom prst="rect">
            <a:avLst/>
          </a:prstGeom>
        </p:spPr>
      </p:pic>
      <p:sp>
        <p:nvSpPr>
          <p:cNvPr id="9" name="Rectangle 8"/>
          <p:cNvSpPr/>
          <p:nvPr/>
        </p:nvSpPr>
        <p:spPr>
          <a:xfrm>
            <a:off x="2831581" y="711283"/>
            <a:ext cx="4625287" cy="3046988"/>
          </a:xfrm>
          <a:prstGeom prst="rect">
            <a:avLst/>
          </a:prstGeom>
        </p:spPr>
        <p:txBody>
          <a:bodyPr wrap="square">
            <a:spAutoFit/>
          </a:bodyPr>
          <a:lstStyle/>
          <a:p>
            <a:r>
              <a:rPr lang="hr-HR" sz="2400" dirty="0"/>
              <a:t>1864. Klasifikacija elemenata 	prema valencijama </a:t>
            </a:r>
          </a:p>
          <a:p>
            <a:r>
              <a:rPr lang="hr-HR" sz="2400" dirty="0"/>
              <a:t>1868. Djelomična tablica periodnog 	sustava</a:t>
            </a:r>
          </a:p>
          <a:p>
            <a:r>
              <a:rPr lang="hr-HR" sz="2400" dirty="0"/>
              <a:t>1869./1870. Potpuna tablica</a:t>
            </a:r>
          </a:p>
          <a:p>
            <a:r>
              <a:rPr lang="hr-HR" sz="2400" dirty="0"/>
              <a:t>1870. Ovisnost atomskog volumena 	o atomskoj težini (</a:t>
            </a:r>
            <a:r>
              <a:rPr lang="hr-HR" sz="2400" i="1" dirty="0"/>
              <a:t>krivulja 	Lothara Meyera</a:t>
            </a:r>
            <a:r>
              <a:rPr lang="hr-HR" sz="2400" dirty="0"/>
              <a:t>)</a:t>
            </a:r>
          </a:p>
        </p:txBody>
      </p:sp>
      <p:sp>
        <p:nvSpPr>
          <p:cNvPr id="10" name="Rectangle 9"/>
          <p:cNvSpPr/>
          <p:nvPr/>
        </p:nvSpPr>
        <p:spPr>
          <a:xfrm>
            <a:off x="1849121" y="6488668"/>
            <a:ext cx="3072829" cy="369332"/>
          </a:xfrm>
          <a:prstGeom prst="rect">
            <a:avLst/>
          </a:prstGeom>
        </p:spPr>
        <p:txBody>
          <a:bodyPr wrap="none">
            <a:spAutoFit/>
          </a:bodyPr>
          <a:lstStyle/>
          <a:p>
            <a:r>
              <a:rPr lang="hr-HR" b="1" dirty="0"/>
              <a:t>krivulja Lothara Meyera</a:t>
            </a:r>
            <a:r>
              <a:rPr lang="hr-HR" i="1" dirty="0"/>
              <a:t>, </a:t>
            </a:r>
            <a:r>
              <a:rPr lang="hr-HR" dirty="0"/>
              <a:t>1870.</a:t>
            </a:r>
          </a:p>
        </p:txBody>
      </p:sp>
    </p:spTree>
    <p:extLst>
      <p:ext uri="{BB962C8B-B14F-4D97-AF65-F5344CB8AC3E}">
        <p14:creationId xmlns:p14="http://schemas.microsoft.com/office/powerpoint/2010/main" val="92271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925</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12.  klasifikacija elemenata i periodičnost</vt:lpstr>
      <vt:lpstr>PowerPoint Presentation</vt:lpstr>
      <vt:lpstr>Spektralna analiza</vt:lpstr>
      <vt:lpstr>PowerPoint Presentation</vt:lpstr>
      <vt:lpstr>PowerPoint Presentation</vt:lpstr>
      <vt:lpstr>Sistematizacija elemenata - Döbereiner</vt:lpstr>
      <vt:lpstr>Sistematizacija elemenata – de Chancourtois </vt:lpstr>
      <vt:lpstr>Sistematizacija elemenata – Newlands</vt:lpstr>
      <vt:lpstr>Sistematizacija elemenata – (Lothar) Meyer</vt:lpstr>
      <vt:lpstr>PowerPoint Presentation</vt:lpstr>
      <vt:lpstr>PowerPoint Presentation</vt:lpstr>
      <vt:lpstr>Potvrde – nedostajući elementi</vt:lpstr>
      <vt:lpstr>Proširenje – plemeniti plinovi</vt:lpstr>
      <vt:lpstr>Stanje početkom XX. stoljeća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klasifikacija elemenata i periodičnost</dc:title>
  <dc:creator>Vladimir Stilinović</dc:creator>
  <cp:lastModifiedBy>Vladimir</cp:lastModifiedBy>
  <cp:revision>4</cp:revision>
  <dcterms:created xsi:type="dcterms:W3CDTF">2021-01-04T09:03:33Z</dcterms:created>
  <dcterms:modified xsi:type="dcterms:W3CDTF">2024-01-16T13:01:16Z</dcterms:modified>
</cp:coreProperties>
</file>