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5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81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55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54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1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80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22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1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31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4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02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EBCB-6E2C-4462-AC69-D3B028E0FA82}" type="datetimeFigureOut">
              <a:rPr lang="hr-HR" smtClean="0"/>
              <a:t>16.1.2024.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8CE5-F523-4772-9AC2-2D83817764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946" y="2329642"/>
            <a:ext cx="10392937" cy="2387600"/>
          </a:xfrm>
        </p:spPr>
        <p:txBody>
          <a:bodyPr>
            <a:noAutofit/>
          </a:bodyPr>
          <a:lstStyle/>
          <a:p>
            <a:r>
              <a:rPr lang="hr-HR" sz="9600" dirty="0"/>
              <a:t>13. </a:t>
            </a:r>
            <a:br>
              <a:rPr lang="hr-HR" sz="9600" dirty="0"/>
            </a:br>
            <a:r>
              <a:rPr lang="hr-HR" sz="9600" dirty="0"/>
              <a:t>struktura atoma</a:t>
            </a:r>
          </a:p>
        </p:txBody>
      </p:sp>
    </p:spTree>
    <p:extLst>
      <p:ext uri="{BB962C8B-B14F-4D97-AF65-F5344CB8AC3E}">
        <p14:creationId xmlns:p14="http://schemas.microsoft.com/office/powerpoint/2010/main" val="65630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6" y="107549"/>
            <a:ext cx="10515600" cy="716700"/>
          </a:xfrm>
        </p:spPr>
        <p:txBody>
          <a:bodyPr/>
          <a:lstStyle/>
          <a:p>
            <a:r>
              <a:rPr lang="hr-HR" dirty="0"/>
              <a:t>Proutova hipoteza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551" y="824248"/>
            <a:ext cx="8900220" cy="603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1815. (Prout) – atomske težine elemenata su višekratnici atomske težine vodika: vodikovi atomi su fundamentalne građevne jedinice (</a:t>
            </a:r>
            <a:r>
              <a:rPr lang="hr-HR" sz="2400" i="1" dirty="0"/>
              <a:t>protyle</a:t>
            </a:r>
            <a:r>
              <a:rPr lang="hr-HR" sz="2400" dirty="0"/>
              <a:t>) od kojih se sastoje svi drugi atomi.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1832. (Berzelius) – atomska težina klora je oko 35,5 puta veća od vodikove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do 1860. (Turner, Penny, Dumas, Stas) – precizna mjerenja atomskih težina: skoro nijedan element ne odgovara (unutar eksperimentalne pogreške); Stas o Proutu ‘</a:t>
            </a:r>
            <a:r>
              <a:rPr lang="hr-HR" sz="2400" i="1" dirty="0"/>
              <a:t>samo iluzija, čista hipoteza definitivno u kontradikciji s eksperimentom</a:t>
            </a:r>
            <a:r>
              <a:rPr lang="hr-HR" sz="2400" dirty="0"/>
              <a:t>’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1891. (L. Meyer): ‘</a:t>
            </a:r>
            <a:r>
              <a:rPr lang="hr-HR" sz="2400" i="1" dirty="0"/>
              <a:t>Proutova hipoteza je primamljiva u svojoj jednostavnosti i svojedobno je bila povoljno prihvaćena od strane kemičarâ, barem onih koji nisu precizno određivali atomske težine</a:t>
            </a:r>
            <a:r>
              <a:rPr lang="hr-HR" sz="2400" dirty="0"/>
              <a:t>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" y="760115"/>
            <a:ext cx="2391607" cy="2554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251047"/>
            <a:ext cx="3085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William </a:t>
            </a:r>
            <a:r>
              <a:rPr lang="en-US" b="1" dirty="0" err="1"/>
              <a:t>Prout</a:t>
            </a:r>
            <a:r>
              <a:rPr lang="en-US" dirty="0"/>
              <a:t> (1785</a:t>
            </a:r>
            <a:r>
              <a:rPr lang="hr-HR" dirty="0"/>
              <a:t>.</a:t>
            </a:r>
            <a:r>
              <a:rPr lang="en-US" dirty="0"/>
              <a:t>–1850</a:t>
            </a:r>
            <a:r>
              <a:rPr lang="hr-HR" dirty="0"/>
              <a:t>.</a:t>
            </a:r>
            <a:r>
              <a:rPr lang="en-US" dirty="0"/>
              <a:t>)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0" y="3618429"/>
            <a:ext cx="2391607" cy="2938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318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Jean </a:t>
            </a:r>
            <a:r>
              <a:rPr lang="hr-HR" dirty="0"/>
              <a:t>Servais </a:t>
            </a:r>
            <a:r>
              <a:rPr lang="hr-HR" b="1" dirty="0"/>
              <a:t>Stas</a:t>
            </a:r>
            <a:r>
              <a:rPr lang="hr-HR" dirty="0"/>
              <a:t> (1813.–1891.) </a:t>
            </a:r>
          </a:p>
        </p:txBody>
      </p:sp>
    </p:spTree>
    <p:extLst>
      <p:ext uri="{BB962C8B-B14F-4D97-AF65-F5344CB8AC3E}">
        <p14:creationId xmlns:p14="http://schemas.microsoft.com/office/powerpoint/2010/main" val="132191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85634" cy="596873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K otkriću elektrona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3739998"/>
            <a:ext cx="2343955" cy="2514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11669"/>
            <a:ext cx="265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Johann</a:t>
            </a:r>
            <a:r>
              <a:rPr lang="de-DE" b="1" dirty="0"/>
              <a:t> Heinrich </a:t>
            </a:r>
            <a:r>
              <a:rPr lang="de-DE" dirty="0"/>
              <a:t>Wilhelm</a:t>
            </a:r>
            <a:r>
              <a:rPr lang="de-DE" b="1" dirty="0"/>
              <a:t> Gei</a:t>
            </a:r>
            <a:r>
              <a:rPr lang="hr-HR" b="1" dirty="0"/>
              <a:t>ss</a:t>
            </a:r>
            <a:r>
              <a:rPr lang="de-DE" b="1" dirty="0"/>
              <a:t>ler</a:t>
            </a:r>
            <a:r>
              <a:rPr lang="de-DE" dirty="0"/>
              <a:t> (1814</a:t>
            </a:r>
            <a:r>
              <a:rPr lang="hr-HR" dirty="0"/>
              <a:t>.</a:t>
            </a:r>
            <a:r>
              <a:rPr lang="de-DE" dirty="0"/>
              <a:t>–1879</a:t>
            </a:r>
            <a:r>
              <a:rPr lang="hr-HR" dirty="0"/>
              <a:t>.</a:t>
            </a:r>
            <a:r>
              <a:rPr lang="de-DE" dirty="0"/>
              <a:t>)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596873"/>
            <a:ext cx="2343955" cy="25890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136420"/>
            <a:ext cx="2554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Sir Charles Wheatstone</a:t>
            </a:r>
            <a:r>
              <a:rPr lang="en-US" dirty="0"/>
              <a:t>  (1802</a:t>
            </a:r>
            <a:r>
              <a:rPr lang="hr-HR" dirty="0"/>
              <a:t>.</a:t>
            </a:r>
            <a:r>
              <a:rPr lang="en-US" dirty="0"/>
              <a:t>–1875</a:t>
            </a:r>
            <a:r>
              <a:rPr lang="hr-HR" dirty="0"/>
              <a:t>.</a:t>
            </a:r>
            <a:r>
              <a:rPr lang="en-US" dirty="0"/>
              <a:t>)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3045" y="596873"/>
            <a:ext cx="7366718" cy="396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/>
              <a:t>1835. (Wheatstone) – spektar električne iskre pokazuje emiskijske linije karakteristične za metal od kojega su elektrode načinjene</a:t>
            </a:r>
          </a:p>
          <a:p>
            <a:pPr marL="0" indent="0">
              <a:buNone/>
            </a:pPr>
            <a:r>
              <a:rPr lang="hr-HR" sz="2400" dirty="0"/>
              <a:t>oko 1850. (Geissler) – staklene cijevi s raznim plinovima pod niskim tlakom (oko 100 Pa) koje svijetle u raznim bojama kad kroz njih prolazi električna struje</a:t>
            </a:r>
          </a:p>
          <a:p>
            <a:pPr marL="0" indent="0">
              <a:buNone/>
            </a:pPr>
            <a:r>
              <a:rPr lang="hr-HR" sz="2400" dirty="0"/>
              <a:t>1869.-1875. Cookesova cijev (Geisslerova s puno nižim tlakom – oko 1–100 mPa i višim naponom) – fluoerescencija stakla</a:t>
            </a:r>
          </a:p>
          <a:p>
            <a:pPr marL="0" indent="0">
              <a:buNone/>
            </a:pPr>
            <a:r>
              <a:rPr lang="hr-HR" sz="2400" dirty="0"/>
              <a:t>[1861. Talij ; 1879. Radiometar (‘svjetlosna turbina’) ; 1890-ih Emisijski spektri plemenitih plinova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95" y="4334103"/>
            <a:ext cx="3818777" cy="24510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49272" y="5931256"/>
            <a:ext cx="2121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Gei</a:t>
            </a:r>
            <a:r>
              <a:rPr lang="hr-HR" b="1" dirty="0"/>
              <a:t>ss</a:t>
            </a:r>
            <a:r>
              <a:rPr lang="de-DE" b="1" dirty="0"/>
              <a:t>ler</a:t>
            </a:r>
            <a:r>
              <a:rPr lang="hr-HR" b="1" dirty="0"/>
              <a:t>ove cijevi </a:t>
            </a:r>
            <a:r>
              <a:rPr lang="de-DE" dirty="0"/>
              <a:t>(</a:t>
            </a:r>
            <a:r>
              <a:rPr lang="hr-HR" dirty="0"/>
              <a:t>ilustracija iz 1869.)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67" y="4162402"/>
            <a:ext cx="1557271" cy="2508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26" y="229403"/>
            <a:ext cx="1930758" cy="2956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18498" y="3185878"/>
            <a:ext cx="2075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Sir William Crookes</a:t>
            </a:r>
            <a:r>
              <a:rPr lang="en-US" dirty="0"/>
              <a:t> (1832</a:t>
            </a:r>
            <a:r>
              <a:rPr lang="hr-HR" dirty="0"/>
              <a:t>.</a:t>
            </a:r>
            <a:r>
              <a:rPr lang="en-US" dirty="0"/>
              <a:t>–1919</a:t>
            </a:r>
            <a:r>
              <a:rPr lang="hr-HR" dirty="0"/>
              <a:t>.</a:t>
            </a:r>
            <a:r>
              <a:rPr lang="en-US" dirty="0"/>
              <a:t>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81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5" y="0"/>
            <a:ext cx="10515600" cy="656823"/>
          </a:xfrm>
        </p:spPr>
        <p:txBody>
          <a:bodyPr>
            <a:normAutofit fontScale="90000"/>
          </a:bodyPr>
          <a:lstStyle/>
          <a:p>
            <a:r>
              <a:rPr lang="hr-HR" dirty="0"/>
              <a:t>Katodne zrake – elektroni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2" y="4449484"/>
            <a:ext cx="2626421" cy="20980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41" y="4444387"/>
            <a:ext cx="2639181" cy="21082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32743" y="554978"/>
            <a:ext cx="7408401" cy="471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1869. (Hittorf) – metalni križ između elektroda: zrake izlaze iz katode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1874. (Josnston Stoney) – približi naboj </a:t>
            </a:r>
            <a:r>
              <a:rPr lang="hr-HR" sz="2400" b="1" i="1" dirty="0"/>
              <a:t>elektrona</a:t>
            </a:r>
          </a:p>
          <a:p>
            <a:pPr marL="0" indent="0">
              <a:buNone/>
            </a:pPr>
            <a:r>
              <a:rPr lang="hr-HR" sz="2400" dirty="0"/>
              <a:t>1875. (Goldstein) – katodne zrake (</a:t>
            </a:r>
            <a:r>
              <a:rPr lang="hr-HR" sz="2400" i="1" dirty="0"/>
              <a:t>Kathodenstrahlen</a:t>
            </a:r>
            <a:r>
              <a:rPr lang="hr-HR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1897. (J.J. Thomson) – katodne zrake sastoje se od čestica mase oko 1800 puta manje od atoma vodika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1910. (Millikan) – naboj elektrona (pokus s uljnom kapi)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1927. (G.P. Thomson) – elektronska difrakcija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409" y="95373"/>
            <a:ext cx="1889121" cy="2956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73015" y="3062340"/>
            <a:ext cx="3108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Sir Joseph John Thomson</a:t>
            </a:r>
            <a:r>
              <a:rPr lang="en-US" dirty="0"/>
              <a:t> (1856</a:t>
            </a:r>
            <a:r>
              <a:rPr lang="hr-HR" dirty="0"/>
              <a:t>.</a:t>
            </a:r>
            <a:r>
              <a:rPr lang="en-US" dirty="0"/>
              <a:t>–1940</a:t>
            </a:r>
            <a:r>
              <a:rPr lang="hr-HR" dirty="0"/>
              <a:t>.</a:t>
            </a:r>
            <a:r>
              <a:rPr lang="en-US" dirty="0"/>
              <a:t>)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8"/>
          <a:stretch/>
        </p:blipFill>
        <p:spPr>
          <a:xfrm>
            <a:off x="91225" y="703841"/>
            <a:ext cx="2275697" cy="30522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124" y="3803153"/>
            <a:ext cx="2434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Johann Wilhelm Hittorf</a:t>
            </a:r>
            <a:r>
              <a:rPr lang="hr-HR" dirty="0"/>
              <a:t> (1824.–1914.)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64" y="3910213"/>
            <a:ext cx="2047870" cy="25784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0194" y="6488668"/>
            <a:ext cx="40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Robert Andrews Millikan</a:t>
            </a:r>
            <a:r>
              <a:rPr lang="hr-HR" dirty="0"/>
              <a:t> (1868.–1953.)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03" y="3692167"/>
            <a:ext cx="1834882" cy="2593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16726" y="6256134"/>
            <a:ext cx="2894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Sir George Paget Thomson</a:t>
            </a:r>
            <a:r>
              <a:rPr lang="hr-HR" dirty="0"/>
              <a:t> </a:t>
            </a:r>
            <a:r>
              <a:rPr lang="en-US" dirty="0"/>
              <a:t>(1892</a:t>
            </a:r>
            <a:r>
              <a:rPr lang="hr-HR" dirty="0"/>
              <a:t>.</a:t>
            </a:r>
            <a:r>
              <a:rPr lang="en-US" dirty="0"/>
              <a:t>–1975</a:t>
            </a:r>
            <a:r>
              <a:rPr lang="hr-HR" dirty="0"/>
              <a:t>.</a:t>
            </a:r>
            <a:r>
              <a:rPr lang="en-US" dirty="0"/>
              <a:t>) 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220068" y="6533133"/>
            <a:ext cx="488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Crookesova cijev s (Hittorfovim) križem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527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46" y="121089"/>
            <a:ext cx="5324820" cy="600789"/>
          </a:xfrm>
        </p:spPr>
        <p:txBody>
          <a:bodyPr>
            <a:normAutofit fontScale="90000"/>
          </a:bodyPr>
          <a:lstStyle/>
          <a:p>
            <a:r>
              <a:rPr lang="hr-HR" dirty="0"/>
              <a:t>Protoni i atomski broj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60506" y="1119331"/>
            <a:ext cx="5962985" cy="573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1886. (Goldstein) – anodne zrake (</a:t>
            </a:r>
            <a:r>
              <a:rPr lang="hr-HR" sz="2400" i="1" dirty="0"/>
              <a:t>Kanalstrahlen</a:t>
            </a:r>
            <a:r>
              <a:rPr lang="hr-HR" sz="2400" dirty="0"/>
              <a:t>)</a:t>
            </a:r>
          </a:p>
          <a:p>
            <a:pPr marL="0" indent="0">
              <a:buNone/>
            </a:pPr>
            <a:r>
              <a:rPr lang="hr-HR" sz="2400" dirty="0"/>
              <a:t>1898. (Wilhelm Wien) – vodikove jezgre imaju najveći omjer naboja i mase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1906. (Charles Barkla) – karakteristični rentgenski spektri</a:t>
            </a:r>
          </a:p>
          <a:p>
            <a:pPr marL="0" indent="0">
              <a:buNone/>
            </a:pPr>
            <a:r>
              <a:rPr lang="hr-HR" sz="2400" dirty="0"/>
              <a:t>1911. (Antonius van den Broek) – položaj elementa u PSE (atomski broj) = naboj jezgre</a:t>
            </a:r>
          </a:p>
          <a:p>
            <a:pPr marL="0" indent="0">
              <a:buNone/>
            </a:pPr>
            <a:r>
              <a:rPr lang="hr-HR" sz="2400" dirty="0"/>
              <a:t>1913. (Mosely) – frekvencija karakteristične linije rentgenskog spektra proporcionalna kvadratu atomskog broja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/>
              <a:t>1920. (Rutherford) – ime </a:t>
            </a:r>
            <a:r>
              <a:rPr lang="hr-HR" sz="2400" b="1" i="1" dirty="0"/>
              <a:t>proton</a:t>
            </a:r>
            <a:r>
              <a:rPr lang="hr-HR" sz="2400" dirty="0"/>
              <a:t> (ili </a:t>
            </a:r>
            <a:r>
              <a:rPr lang="hr-HR" sz="2400" b="1" i="1" dirty="0"/>
              <a:t>prouton </a:t>
            </a:r>
            <a:r>
              <a:rPr lang="hr-HR" sz="2400" dirty="0"/>
              <a:t>– usp. Prout, </a:t>
            </a:r>
            <a:r>
              <a:rPr lang="hr-HR" sz="2400" i="1" dirty="0"/>
              <a:t>protyle</a:t>
            </a:r>
            <a:r>
              <a:rPr lang="hr-HR" sz="24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10612"/>
            <a:ext cx="2231449" cy="3290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675" y="2654314"/>
            <a:ext cx="184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Eugen Goldstein</a:t>
            </a:r>
            <a:r>
              <a:rPr lang="da-DK" dirty="0">
                <a:solidFill>
                  <a:schemeClr val="bg1"/>
                </a:solidFill>
              </a:rPr>
              <a:t> (1850</a:t>
            </a:r>
            <a:r>
              <a:rPr lang="hr-HR" dirty="0">
                <a:solidFill>
                  <a:schemeClr val="bg1"/>
                </a:solidFill>
              </a:rPr>
              <a:t>.</a:t>
            </a:r>
            <a:r>
              <a:rPr lang="da-DK" dirty="0">
                <a:solidFill>
                  <a:schemeClr val="bg1"/>
                </a:solidFill>
              </a:rPr>
              <a:t>–1930</a:t>
            </a:r>
            <a:r>
              <a:rPr lang="hr-HR" dirty="0">
                <a:solidFill>
                  <a:schemeClr val="bg1"/>
                </a:solidFill>
              </a:rPr>
              <a:t>.</a:t>
            </a:r>
            <a:r>
              <a:rPr lang="da-DK" dirty="0">
                <a:solidFill>
                  <a:schemeClr val="bg1"/>
                </a:solidFill>
              </a:rPr>
              <a:t>)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" y="3369583"/>
            <a:ext cx="2231449" cy="3347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72" y="75581"/>
            <a:ext cx="3623528" cy="2783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85" y="2950913"/>
            <a:ext cx="3041016" cy="39070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62057" y="2258680"/>
            <a:ext cx="281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Henry </a:t>
            </a:r>
            <a:r>
              <a:rPr lang="hr-HR" dirty="0">
                <a:solidFill>
                  <a:schemeClr val="bg1"/>
                </a:solidFill>
              </a:rPr>
              <a:t>Gwyn Jeffreys</a:t>
            </a:r>
            <a:r>
              <a:rPr lang="hr-HR" b="1" dirty="0">
                <a:solidFill>
                  <a:schemeClr val="bg1"/>
                </a:solidFill>
              </a:rPr>
              <a:t> Moseley</a:t>
            </a:r>
            <a:r>
              <a:rPr lang="hr-HR" dirty="0">
                <a:solidFill>
                  <a:schemeClr val="bg1"/>
                </a:solidFill>
              </a:rPr>
              <a:t> (1887.–1915.)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5237" y="5380672"/>
            <a:ext cx="1790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</a:rPr>
              <a:t>Karaktristični rentgenski spektri Ca-Cu (1914.)</a:t>
            </a:r>
          </a:p>
        </p:txBody>
      </p:sp>
    </p:spTree>
    <p:extLst>
      <p:ext uri="{BB962C8B-B14F-4D97-AF65-F5344CB8AC3E}">
        <p14:creationId xmlns:p14="http://schemas.microsoft.com/office/powerpoint/2010/main" val="42553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0617" cy="562153"/>
          </a:xfrm>
        </p:spPr>
        <p:txBody>
          <a:bodyPr>
            <a:normAutofit fontScale="90000"/>
          </a:bodyPr>
          <a:lstStyle/>
          <a:p>
            <a:r>
              <a:rPr lang="hr-HR" dirty="0"/>
              <a:t>radioaktivnost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" y="587970"/>
            <a:ext cx="2437863" cy="2925436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809" y="3436250"/>
            <a:ext cx="2381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Antoine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Henri Becquerel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(1852.–1908.)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26" y="562153"/>
            <a:ext cx="3664474" cy="2874097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102369" y="3402170"/>
            <a:ext cx="2191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Marie 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lang="sr-Latn-RS" altLang="sr-Latn-RS" sz="1600" dirty="0"/>
              <a:t>Maria Salomea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Skłodowska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Curie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(1867.–1934.)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721788" y="3409053"/>
            <a:ext cx="14259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Pierre Curie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(1859.–1906.)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87581" y="23677"/>
            <a:ext cx="2144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effectLst/>
              </a:rPr>
              <a:t>Irène Joliot-Curie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effectLst/>
              </a:rPr>
              <a:t> (1897–1956)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" y="3993828"/>
            <a:ext cx="2498501" cy="2021515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" y="6008834"/>
            <a:ext cx="25763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Zatamnjenje fotografskog filma zbog radioaktivnosti uranijeve soli (1896.)</a:t>
            </a:r>
            <a:endParaRPr kumimoji="0" lang="sr-Latn-RS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53825" y="779396"/>
            <a:ext cx="5707757" cy="604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1896. (Becquerel) – uranijevi spojevi emitiraju nevidljivo zračenje </a:t>
            </a:r>
          </a:p>
          <a:p>
            <a:pPr marL="0" indent="0">
              <a:buNone/>
            </a:pPr>
            <a:r>
              <a:rPr lang="hr-HR" sz="2200" dirty="0"/>
              <a:t>1898. (Skłodowska Curie) – torijevi spojevi također</a:t>
            </a:r>
          </a:p>
          <a:p>
            <a:pPr marL="0" indent="0">
              <a:buNone/>
            </a:pPr>
            <a:r>
              <a:rPr lang="hr-HR" sz="2200" dirty="0"/>
              <a:t>1898. (Curie &amp; Skłodowska Curie) – uranijeve rude aktivnije od ‘čistih’ uranijevih spojeva </a:t>
            </a:r>
            <a:r>
              <a:rPr lang="hr-HR" sz="2200" dirty="0">
                <a:sym typeface="Wingdings" panose="05000000000000000000" pitchFamily="2" charset="2"/>
              </a:rPr>
              <a:t> polonij i radij; ‘</a:t>
            </a:r>
            <a:r>
              <a:rPr lang="hr-HR" sz="2200" b="1" dirty="0">
                <a:sym typeface="Wingdings" panose="05000000000000000000" pitchFamily="2" charset="2"/>
              </a:rPr>
              <a:t>radioaktivnost</a:t>
            </a:r>
            <a:r>
              <a:rPr lang="hr-HR" sz="2200" dirty="0">
                <a:sym typeface="Wingdings" panose="05000000000000000000" pitchFamily="2" charset="2"/>
              </a:rPr>
              <a:t>’</a:t>
            </a:r>
          </a:p>
          <a:p>
            <a:pPr marL="0" indent="0">
              <a:buNone/>
            </a:pPr>
            <a:r>
              <a:rPr lang="hr-HR" sz="2200" dirty="0">
                <a:sym typeface="Wingdings" panose="05000000000000000000" pitchFamily="2" charset="2"/>
              </a:rPr>
              <a:t>1899.(</a:t>
            </a:r>
            <a:r>
              <a:rPr lang="hr-HR" sz="2200" dirty="0"/>
              <a:t>Skłodowska Curie) – radioaktivnost posljedica nestabilnosti atoma i njihova raspada</a:t>
            </a:r>
          </a:p>
          <a:p>
            <a:pPr marL="0" indent="0">
              <a:buNone/>
            </a:pPr>
            <a:r>
              <a:rPr lang="hr-HR" sz="2200" dirty="0"/>
              <a:t>1899-1900 (Rutherford) – tri vrste zrakâ (</a:t>
            </a:r>
            <a:r>
              <a:rPr lang="el-GR" sz="2200" dirty="0"/>
              <a:t>α</a:t>
            </a:r>
            <a:r>
              <a:rPr lang="hr-HR" sz="2200" dirty="0"/>
              <a:t>, </a:t>
            </a:r>
            <a:r>
              <a:rPr lang="el-GR" sz="2200" dirty="0">
                <a:latin typeface="Arial Narrow" panose="020B0606020202030204" pitchFamily="34" charset="0"/>
              </a:rPr>
              <a:t>β</a:t>
            </a:r>
            <a:r>
              <a:rPr lang="hr-HR" sz="2200" dirty="0">
                <a:latin typeface="Arial Narrow" panose="020B0606020202030204" pitchFamily="34" charset="0"/>
              </a:rPr>
              <a:t>, </a:t>
            </a:r>
            <a:r>
              <a:rPr lang="el-GR" sz="2200" dirty="0">
                <a:latin typeface="Arial Narrow" panose="020B0606020202030204" pitchFamily="34" charset="0"/>
              </a:rPr>
              <a:t>γ</a:t>
            </a:r>
            <a:r>
              <a:rPr lang="hr-HR" sz="2200" dirty="0">
                <a:latin typeface="Arial Narrow" panose="020B0606020202030204" pitchFamily="34" charset="0"/>
              </a:rPr>
              <a:t>)</a:t>
            </a:r>
          </a:p>
          <a:p>
            <a:pPr marL="0" indent="0">
              <a:buNone/>
            </a:pPr>
            <a:r>
              <a:rPr lang="hr-HR" sz="2200" dirty="0"/>
              <a:t>1901. (Becquerel) – utjecaj radioaktivnosti na živo tkivo</a:t>
            </a:r>
          </a:p>
          <a:p>
            <a:pPr marL="0" indent="0">
              <a:buNone/>
            </a:pPr>
            <a:r>
              <a:rPr lang="hr-HR" sz="2200" dirty="0"/>
              <a:t>1907. (Rutherford &amp; Royds) – </a:t>
            </a:r>
            <a:r>
              <a:rPr lang="el-GR" sz="2200" dirty="0"/>
              <a:t>α</a:t>
            </a:r>
            <a:r>
              <a:rPr lang="hr-HR" sz="2200" dirty="0"/>
              <a:t>-čestice = ioni helija </a:t>
            </a:r>
          </a:p>
          <a:p>
            <a:pPr marL="0" indent="0">
              <a:buNone/>
            </a:pPr>
            <a:r>
              <a:rPr lang="hr-HR" sz="2200" dirty="0"/>
              <a:t>1911. (Soddy) i 1913. (Russel i Fajans) – pravila promjene rednog broja uslijed </a:t>
            </a:r>
            <a:r>
              <a:rPr lang="el-GR" sz="2200" dirty="0"/>
              <a:t>α</a:t>
            </a:r>
            <a:r>
              <a:rPr lang="hr-HR" sz="2200" dirty="0"/>
              <a:t> i </a:t>
            </a:r>
            <a:r>
              <a:rPr lang="el-GR" sz="2200" dirty="0">
                <a:latin typeface="Arial Narrow" panose="020B0606020202030204" pitchFamily="34" charset="0"/>
              </a:rPr>
              <a:t>β</a:t>
            </a:r>
            <a:r>
              <a:rPr lang="hr-HR" sz="2200" dirty="0">
                <a:latin typeface="Arial Narrow" panose="020B0606020202030204" pitchFamily="34" charset="0"/>
              </a:rPr>
              <a:t> raspada</a:t>
            </a:r>
            <a:endParaRPr lang="hr-HR" sz="2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367063" y="794812"/>
            <a:ext cx="90653" cy="70423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64" y="4329058"/>
            <a:ext cx="2162320" cy="24276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28901" y="6008833"/>
            <a:ext cx="1563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Kazimierz </a:t>
            </a:r>
            <a:r>
              <a:rPr lang="en-US" sz="1600" dirty="0"/>
              <a:t>(</a:t>
            </a:r>
            <a:r>
              <a:rPr lang="en-US" sz="1600" b="1" dirty="0" err="1"/>
              <a:t>Kasimir</a:t>
            </a:r>
            <a:r>
              <a:rPr lang="hr-HR" sz="1600" b="1" dirty="0"/>
              <a:t>)</a:t>
            </a:r>
            <a:r>
              <a:rPr lang="en-US" sz="1600" b="1" dirty="0"/>
              <a:t> </a:t>
            </a:r>
            <a:r>
              <a:rPr lang="en-US" sz="1600" b="1" dirty="0" err="1"/>
              <a:t>Fajans</a:t>
            </a:r>
            <a:r>
              <a:rPr lang="en-US" sz="1600" dirty="0"/>
              <a:t> </a:t>
            </a:r>
            <a:r>
              <a:rPr lang="hr-HR" sz="1600" dirty="0"/>
              <a:t>(</a:t>
            </a:r>
            <a:r>
              <a:rPr lang="en-US" sz="1600" dirty="0"/>
              <a:t>1887</a:t>
            </a:r>
            <a:r>
              <a:rPr lang="hr-HR" sz="1600" dirty="0"/>
              <a:t>.</a:t>
            </a:r>
            <a:r>
              <a:rPr lang="en-US" sz="1600" dirty="0"/>
              <a:t>–</a:t>
            </a:r>
            <a:r>
              <a:rPr lang="hr-HR" sz="1600" dirty="0"/>
              <a:t>1</a:t>
            </a:r>
            <a:r>
              <a:rPr lang="en-US" sz="1600" dirty="0"/>
              <a:t>975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3692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59" y="145388"/>
            <a:ext cx="3868615" cy="281354"/>
          </a:xfrm>
        </p:spPr>
        <p:txBody>
          <a:bodyPr>
            <a:normAutofit fontScale="90000"/>
          </a:bodyPr>
          <a:lstStyle/>
          <a:p>
            <a:r>
              <a:rPr lang="hr-HR" dirty="0"/>
              <a:t>Izotopi i neutroni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69" y="110958"/>
            <a:ext cx="1687171" cy="2390159"/>
          </a:xfrm>
        </p:spPr>
      </p:pic>
      <p:sp>
        <p:nvSpPr>
          <p:cNvPr id="5" name="Rectangle 4"/>
          <p:cNvSpPr/>
          <p:nvPr/>
        </p:nvSpPr>
        <p:spPr>
          <a:xfrm>
            <a:off x="9909347" y="2501117"/>
            <a:ext cx="195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/>
              <a:t>Frederick Soddy</a:t>
            </a:r>
            <a:r>
              <a:rPr lang="hr-HR" sz="1600" dirty="0"/>
              <a:t> (1877.–1956.)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9" y="681382"/>
            <a:ext cx="1832029" cy="2630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48" y="3317889"/>
            <a:ext cx="2299922" cy="2874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67161" y="6192792"/>
            <a:ext cx="244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Sir James Chadwick</a:t>
            </a:r>
            <a:r>
              <a:rPr lang="hr-HR" sz="1600" dirty="0"/>
              <a:t> </a:t>
            </a:r>
            <a:r>
              <a:rPr lang="en-US" sz="1600" dirty="0"/>
              <a:t>(1891</a:t>
            </a:r>
            <a:r>
              <a:rPr lang="hr-HR" sz="1600" dirty="0"/>
              <a:t>.</a:t>
            </a:r>
            <a:r>
              <a:rPr lang="en-US" sz="1600" dirty="0"/>
              <a:t>–1974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6" y="3903373"/>
            <a:ext cx="1592316" cy="22531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11669"/>
            <a:ext cx="1898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Francis </a:t>
            </a:r>
            <a:r>
              <a:rPr lang="en-US" sz="1600" dirty="0"/>
              <a:t>William</a:t>
            </a:r>
            <a:r>
              <a:rPr lang="en-US" sz="1600" b="1" dirty="0"/>
              <a:t> Aston</a:t>
            </a:r>
            <a:r>
              <a:rPr lang="en-US" sz="1600" dirty="0"/>
              <a:t> (1877</a:t>
            </a:r>
            <a:r>
              <a:rPr lang="hr-HR" sz="1600" dirty="0"/>
              <a:t>.</a:t>
            </a:r>
            <a:r>
              <a:rPr lang="en-US" sz="1600" dirty="0"/>
              <a:t>–1945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53147" y="881211"/>
            <a:ext cx="7464509" cy="604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1913. (Soddy) – raspadom torija i uranija nastaje olovo – </a:t>
            </a:r>
            <a:r>
              <a:rPr lang="hr-HR" sz="2200" baseline="30000" dirty="0"/>
              <a:t>208</a:t>
            </a:r>
            <a:r>
              <a:rPr lang="hr-HR" sz="2200" dirty="0"/>
              <a:t>Pb i </a:t>
            </a:r>
            <a:r>
              <a:rPr lang="hr-HR" sz="2200" baseline="30000" dirty="0"/>
              <a:t>206</a:t>
            </a:r>
            <a:r>
              <a:rPr lang="hr-HR" sz="2200" dirty="0"/>
              <a:t>Pb </a:t>
            </a:r>
            <a:r>
              <a:rPr lang="hr-HR" sz="2200" dirty="0">
                <a:sym typeface="Wingdings" panose="05000000000000000000" pitchFamily="2" charset="2"/>
              </a:rPr>
              <a:t> </a:t>
            </a:r>
            <a:r>
              <a:rPr lang="hr-HR" sz="2200" b="1" i="1" dirty="0">
                <a:sym typeface="Wingdings" panose="05000000000000000000" pitchFamily="2" charset="2"/>
              </a:rPr>
              <a:t>izotopi</a:t>
            </a:r>
            <a:endParaRPr lang="hr-HR" sz="2200" b="1" i="1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1913. (J.J. Thomson) – u kanalnim zrakama neona dvije čestice različitih masa (</a:t>
            </a:r>
            <a:r>
              <a:rPr lang="hr-HR" sz="2200" baseline="30000" dirty="0"/>
              <a:t>20</a:t>
            </a:r>
            <a:r>
              <a:rPr lang="hr-HR" sz="2200" dirty="0"/>
              <a:t>Ne i </a:t>
            </a:r>
            <a:r>
              <a:rPr lang="hr-HR" sz="2200" baseline="30000" dirty="0"/>
              <a:t>22</a:t>
            </a:r>
            <a:r>
              <a:rPr lang="hr-HR" sz="2200" dirty="0"/>
              <a:t>Ne)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1919. (Aston) – ‘</a:t>
            </a:r>
            <a:r>
              <a:rPr lang="hr-HR" sz="2200" i="1" dirty="0"/>
              <a:t>pravilo cijelih brojeva</a:t>
            </a:r>
            <a:r>
              <a:rPr lang="hr-HR" sz="2200" dirty="0"/>
              <a:t>’ – relativne atomske mase pojedinig izotopa su (približno) cijeli brojevi – velika odstupanja relativnih atomskih masa pojedinih elemenata od cijelih brojeva posljedica su toga što je element prirodna smjesa različitih izotopa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1920-ih – hipoteza </a:t>
            </a:r>
            <a:r>
              <a:rPr lang="hr-HR" sz="2200" i="1" dirty="0"/>
              <a:t>nuklearnih elektrona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1932. (Chadwick) – bombardiranjem berilija </a:t>
            </a:r>
            <a:r>
              <a:rPr lang="el-GR" sz="2200" dirty="0"/>
              <a:t>α</a:t>
            </a:r>
            <a:r>
              <a:rPr lang="hr-HR" sz="2200" dirty="0"/>
              <a:t>-česticama nastaju neutralne čestice mase slične protonu – </a:t>
            </a:r>
            <a:r>
              <a:rPr lang="hr-HR" sz="2200" b="1" i="1" dirty="0"/>
              <a:t>neutron</a:t>
            </a:r>
            <a:r>
              <a:rPr lang="hr-HR" sz="2200" dirty="0"/>
              <a:t>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5629" y="3263430"/>
            <a:ext cx="1895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Maseni spektar neona (1913.)</a:t>
            </a:r>
            <a:endParaRPr kumimoji="0" lang="sr-Latn-RS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3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3" y="148821"/>
            <a:ext cx="3350584" cy="209873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Struktura atoma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13" y="397451"/>
            <a:ext cx="9847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/>
              <a:t>1904. (J. J. Thomson) – pozitivna jezgra u koju su uronjeni elektroni (‘kolač s grožđicama’ (</a:t>
            </a:r>
            <a:r>
              <a:rPr lang="hr-HR" sz="2200" i="1" dirty="0"/>
              <a:t>plum pudding</a:t>
            </a:r>
            <a:r>
              <a:rPr lang="hr-HR" sz="2200" dirty="0"/>
              <a:t>))</a:t>
            </a:r>
          </a:p>
          <a:p>
            <a:r>
              <a:rPr lang="hr-HR" sz="2200" dirty="0"/>
              <a:t>1911. (Rutherford, Geiger &amp; Marsden) – otklon </a:t>
            </a:r>
            <a:r>
              <a:rPr lang="el-GR" sz="2200" dirty="0"/>
              <a:t>α</a:t>
            </a:r>
            <a:r>
              <a:rPr lang="hr-HR" sz="2200" dirty="0"/>
              <a:t>-čestica pri prolasku kroz listić zlata </a:t>
            </a:r>
            <a:r>
              <a:rPr lang="hr-HR" sz="2200" dirty="0">
                <a:sym typeface="Wingdings" panose="05000000000000000000" pitchFamily="2" charset="2"/>
              </a:rPr>
              <a:t> jezgra </a:t>
            </a:r>
          </a:p>
          <a:p>
            <a:r>
              <a:rPr lang="hr-HR" sz="2200" dirty="0">
                <a:sym typeface="Wingdings" panose="05000000000000000000" pitchFamily="2" charset="2"/>
              </a:rPr>
              <a:t>1913. (Bohr) – elektroni u stacionartnim orbitama za koje vrijedi 	</a:t>
            </a:r>
            <a:r>
              <a:rPr lang="hr-HR" sz="2200" i="1" dirty="0">
                <a:sym typeface="Wingdings" panose="05000000000000000000" pitchFamily="2" charset="2"/>
              </a:rPr>
              <a:t>m</a:t>
            </a:r>
            <a:r>
              <a:rPr lang="hr-HR" sz="2200" baseline="-25000" dirty="0">
                <a:sym typeface="Wingdings" panose="05000000000000000000" pitchFamily="2" charset="2"/>
              </a:rPr>
              <a:t>e</a:t>
            </a:r>
            <a:r>
              <a:rPr lang="hr-HR" sz="2200" i="1" dirty="0">
                <a:sym typeface="Wingdings" panose="05000000000000000000" pitchFamily="2" charset="2"/>
              </a:rPr>
              <a:t>vr </a:t>
            </a:r>
            <a:r>
              <a:rPr lang="hr-HR" sz="2200" dirty="0">
                <a:sym typeface="Wingdings" panose="05000000000000000000" pitchFamily="2" charset="2"/>
              </a:rPr>
              <a:t>= </a:t>
            </a:r>
            <a:r>
              <a:rPr lang="hr-HR" sz="2200" i="1" dirty="0">
                <a:sym typeface="Wingdings" panose="05000000000000000000" pitchFamily="2" charset="2"/>
              </a:rPr>
              <a:t>nħ</a:t>
            </a:r>
            <a:r>
              <a:rPr lang="hr-HR" sz="2200" dirty="0">
                <a:sym typeface="Wingdings" panose="05000000000000000000" pitchFamily="2" charset="2"/>
              </a:rPr>
              <a:t>, </a:t>
            </a:r>
            <a:r>
              <a:rPr lang="hr-HR" sz="2200" i="1" dirty="0">
                <a:sym typeface="Wingdings" panose="05000000000000000000" pitchFamily="2" charset="2"/>
              </a:rPr>
              <a:t>n</a:t>
            </a:r>
            <a:r>
              <a:rPr lang="hr-HR" sz="22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∈</a:t>
            </a:r>
            <a:r>
              <a:rPr lang="hr-HR" sz="2200" b="1" dirty="0">
                <a:sym typeface="Wingdings" panose="05000000000000000000" pitchFamily="2" charset="2"/>
              </a:rPr>
              <a:t>N</a:t>
            </a:r>
          </a:p>
          <a:p>
            <a:r>
              <a:rPr lang="hr-HR" sz="2200" dirty="0">
                <a:sym typeface="Wingdings" panose="05000000000000000000" pitchFamily="2" charset="2"/>
              </a:rPr>
              <a:t>1915. (Sommerfeld) – dodatni kvantni brojevi (</a:t>
            </a:r>
            <a:r>
              <a:rPr lang="hr-HR" sz="2200" i="1" dirty="0">
                <a:sym typeface="Wingdings" panose="05000000000000000000" pitchFamily="2" charset="2"/>
              </a:rPr>
              <a:t>l</a:t>
            </a:r>
            <a:r>
              <a:rPr lang="hr-HR" sz="2200" dirty="0">
                <a:sym typeface="Wingdings" panose="05000000000000000000" pitchFamily="2" charset="2"/>
              </a:rPr>
              <a:t> i </a:t>
            </a:r>
            <a:r>
              <a:rPr lang="hr-HR" sz="2200" i="1" dirty="0">
                <a:sym typeface="Wingdings" panose="05000000000000000000" pitchFamily="2" charset="2"/>
              </a:rPr>
              <a:t>m</a:t>
            </a:r>
            <a:r>
              <a:rPr lang="hr-HR" sz="2200" dirty="0">
                <a:sym typeface="Wingdings" panose="05000000000000000000" pitchFamily="2" charset="2"/>
              </a:rPr>
              <a:t>)</a:t>
            </a:r>
          </a:p>
          <a:p>
            <a:r>
              <a:rPr lang="hr-HR" sz="2200" dirty="0">
                <a:sym typeface="Wingdings" panose="05000000000000000000" pitchFamily="2" charset="2"/>
              </a:rPr>
              <a:t>1924. (de Broglie) – valna prirode elektrona</a:t>
            </a:r>
          </a:p>
          <a:p>
            <a:r>
              <a:rPr lang="hr-HR" sz="2200" dirty="0">
                <a:sym typeface="Wingdings" panose="05000000000000000000" pitchFamily="2" charset="2"/>
              </a:rPr>
              <a:t>1926. (Schrödinger) – stojni valovi elektrona u atomu</a:t>
            </a:r>
          </a:p>
          <a:p>
            <a:r>
              <a:rPr lang="hr-HR" sz="2200" dirty="0">
                <a:sym typeface="Wingdings" panose="05000000000000000000" pitchFamily="2" charset="2"/>
              </a:rPr>
              <a:t>1927. (Heisenberg) – princip neodređenosti</a:t>
            </a:r>
            <a:endParaRPr lang="hr-HR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11" y="148821"/>
            <a:ext cx="1831826" cy="245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89254" y="2608862"/>
            <a:ext cx="264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Ernest Rutherford, </a:t>
            </a:r>
            <a:r>
              <a:rPr lang="hr-HR" sz="1600" dirty="0"/>
              <a:t>prvi barun </a:t>
            </a:r>
            <a:r>
              <a:rPr lang="en-US" sz="1600" dirty="0"/>
              <a:t>Rutherford o</a:t>
            </a:r>
            <a:r>
              <a:rPr lang="hr-HR" sz="1600" dirty="0"/>
              <a:t>d</a:t>
            </a:r>
            <a:r>
              <a:rPr lang="en-US" sz="1600" dirty="0"/>
              <a:t> Nelson</a:t>
            </a:r>
            <a:r>
              <a:rPr lang="hr-HR" sz="1600" dirty="0"/>
              <a:t>a</a:t>
            </a:r>
            <a:r>
              <a:rPr lang="en-US" sz="1600" dirty="0"/>
              <a:t>, (1871</a:t>
            </a:r>
            <a:r>
              <a:rPr lang="hr-HR" sz="1600" dirty="0"/>
              <a:t>.</a:t>
            </a:r>
            <a:r>
              <a:rPr lang="en-US" sz="1600" dirty="0"/>
              <a:t>–1937</a:t>
            </a:r>
            <a:r>
              <a:rPr lang="hr-HR" sz="1600" dirty="0"/>
              <a:t>.</a:t>
            </a:r>
            <a:r>
              <a:rPr lang="en-US" sz="1600" dirty="0"/>
              <a:t>) </a:t>
            </a:r>
            <a:endParaRPr lang="hr-HR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055" y="3501581"/>
            <a:ext cx="1819420" cy="2539102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214268" y="5988279"/>
            <a:ext cx="19777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Johannes Wilhelm 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Hans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Geiger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(1882.–1945.)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64" y="3501580"/>
            <a:ext cx="1906494" cy="25391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88733" y="5982068"/>
            <a:ext cx="2245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/>
              <a:t>Sir Ernest Marsden</a:t>
            </a:r>
            <a:r>
              <a:rPr lang="hr-HR" sz="1600" dirty="0"/>
              <a:t> (1889.–1970.)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" y="3501580"/>
            <a:ext cx="3372775" cy="2539103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94102" y="6027003"/>
            <a:ext cx="1474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Niels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Henrik David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Bohr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(1885.–1962.)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730" y="6027003"/>
            <a:ext cx="149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Werner 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Karl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Heisenberg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(1901.–1976.)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26" y="3501580"/>
            <a:ext cx="2037593" cy="2584038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8692" y="6027003"/>
            <a:ext cx="22625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Louis 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Victor Pierre Raymond, </a:t>
            </a:r>
            <a:r>
              <a:rPr kumimoji="0" lang="sr-Latn-RS" altLang="sr-Latn-RS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7. vojvoda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 Broglie 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(1892.–1987.)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2435" r="4241" b="4062"/>
          <a:stretch/>
        </p:blipFill>
        <p:spPr>
          <a:xfrm>
            <a:off x="5969635" y="3501580"/>
            <a:ext cx="1778542" cy="2539103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843277" y="5988279"/>
            <a:ext cx="20868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Erwin 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Rudolf Josef Alexander 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Schrödinger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(1887.–1961.) </a:t>
            </a:r>
          </a:p>
        </p:txBody>
      </p:sp>
    </p:spTree>
    <p:extLst>
      <p:ext uri="{BB962C8B-B14F-4D97-AF65-F5344CB8AC3E}">
        <p14:creationId xmlns:p14="http://schemas.microsoft.com/office/powerpoint/2010/main" val="366427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62"/>
            <a:ext cx="6863157" cy="482819"/>
          </a:xfrm>
        </p:spPr>
        <p:txBody>
          <a:bodyPr>
            <a:noAutofit/>
          </a:bodyPr>
          <a:lstStyle/>
          <a:p>
            <a:r>
              <a:rPr lang="hr-HR" sz="3200" dirty="0"/>
              <a:t>Struktura atoma i kemijska veza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8" y="3119485"/>
            <a:ext cx="1600171" cy="2022033"/>
          </a:xfrm>
        </p:spPr>
      </p:pic>
      <p:sp>
        <p:nvSpPr>
          <p:cNvPr id="5" name="Rectangle 4"/>
          <p:cNvSpPr/>
          <p:nvPr/>
        </p:nvSpPr>
        <p:spPr>
          <a:xfrm>
            <a:off x="10338345" y="5154467"/>
            <a:ext cx="1970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Gilbert Newton Lewis</a:t>
            </a:r>
            <a:r>
              <a:rPr lang="en-US" sz="1600" dirty="0"/>
              <a:t> </a:t>
            </a:r>
            <a:r>
              <a:rPr lang="hr-HR" sz="1600" dirty="0"/>
              <a:t>(</a:t>
            </a:r>
            <a:r>
              <a:rPr lang="en-US" sz="1600" dirty="0"/>
              <a:t>1875</a:t>
            </a:r>
            <a:r>
              <a:rPr lang="hr-HR" sz="1600" dirty="0"/>
              <a:t>.</a:t>
            </a:r>
            <a:r>
              <a:rPr lang="en-US" sz="1600" dirty="0"/>
              <a:t>–1946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3"/>
          <a:stretch/>
        </p:blipFill>
        <p:spPr>
          <a:xfrm>
            <a:off x="10435172" y="129535"/>
            <a:ext cx="1611571" cy="1985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18870" y="2237026"/>
            <a:ext cx="162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/>
              <a:t>Richard </a:t>
            </a:r>
            <a:r>
              <a:rPr lang="de-DE" sz="1600" dirty="0"/>
              <a:t>Wilhelm Heinrich </a:t>
            </a:r>
            <a:r>
              <a:rPr lang="de-DE" sz="1600" b="1" dirty="0"/>
              <a:t>Abegg</a:t>
            </a:r>
            <a:r>
              <a:rPr lang="de-DE" sz="1600" dirty="0"/>
              <a:t> (1869</a:t>
            </a:r>
            <a:r>
              <a:rPr lang="hr-HR" sz="1600" dirty="0"/>
              <a:t>.</a:t>
            </a:r>
            <a:r>
              <a:rPr lang="de-DE" sz="1600" dirty="0"/>
              <a:t>–1910</a:t>
            </a:r>
            <a:r>
              <a:rPr lang="hr-HR" sz="1600"/>
              <a:t>.</a:t>
            </a:r>
            <a:r>
              <a:rPr lang="de-DE" sz="1600"/>
              <a:t>) </a:t>
            </a:r>
            <a:endParaRPr lang="hr-HR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7" y="1448635"/>
            <a:ext cx="4052639" cy="840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6" y="4097055"/>
            <a:ext cx="1531106" cy="24890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66192" y="6294130"/>
            <a:ext cx="1893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Irving Langmuir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/>
              <a:t>(1881</a:t>
            </a:r>
            <a:r>
              <a:rPr lang="hr-HR" sz="1600" dirty="0"/>
              <a:t>.</a:t>
            </a:r>
            <a:r>
              <a:rPr lang="en-US" sz="1600" dirty="0"/>
              <a:t>–1957</a:t>
            </a:r>
            <a:r>
              <a:rPr lang="hr-HR" sz="1600" dirty="0"/>
              <a:t>.</a:t>
            </a:r>
            <a:r>
              <a:rPr lang="en-US" sz="1600" dirty="0"/>
              <a:t>) </a:t>
            </a:r>
            <a:endParaRPr lang="hr-HR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" y="4360985"/>
            <a:ext cx="1546516" cy="1933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4007" y="6284163"/>
            <a:ext cx="2047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Walther </a:t>
            </a:r>
            <a:r>
              <a:rPr lang="en-US" sz="1600" dirty="0"/>
              <a:t>Ludwig Julius </a:t>
            </a:r>
            <a:r>
              <a:rPr lang="en-US" sz="1600" b="1" dirty="0"/>
              <a:t>Kossel</a:t>
            </a:r>
            <a:r>
              <a:rPr lang="en-US" sz="1600" dirty="0"/>
              <a:t> (1888</a:t>
            </a:r>
            <a:r>
              <a:rPr lang="hr-HR" sz="1600" dirty="0"/>
              <a:t>.</a:t>
            </a:r>
            <a:r>
              <a:rPr lang="en-US" sz="1600" dirty="0"/>
              <a:t>–1956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56" y="4324063"/>
            <a:ext cx="1409261" cy="19921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575401" y="6273225"/>
            <a:ext cx="205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/>
              <a:t>Linus </a:t>
            </a:r>
            <a:r>
              <a:rPr lang="hr-HR" sz="1600" dirty="0"/>
              <a:t>Carl</a:t>
            </a:r>
            <a:r>
              <a:rPr lang="hr-HR" sz="1600" b="1" dirty="0"/>
              <a:t> Pauling</a:t>
            </a:r>
            <a:r>
              <a:rPr lang="hr-HR" sz="1600" dirty="0"/>
              <a:t> (1901.–1994.)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0954" y="1614921"/>
            <a:ext cx="235896" cy="132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4975486" y="1614921"/>
            <a:ext cx="235896" cy="132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6245833" y="1643630"/>
            <a:ext cx="235896" cy="132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-66247" y="607891"/>
            <a:ext cx="10555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1904. </a:t>
            </a:r>
            <a:r>
              <a:rPr lang="en-US" dirty="0" err="1"/>
              <a:t>Abegg</a:t>
            </a:r>
            <a:r>
              <a:rPr lang="hr-HR" dirty="0"/>
              <a:t>ovo pravilo: razlika između najveće </a:t>
            </a:r>
            <a:r>
              <a:rPr lang="hr-HR" i="1" dirty="0"/>
              <a:t>pozitivne</a:t>
            </a:r>
            <a:r>
              <a:rPr lang="hr-HR" dirty="0"/>
              <a:t> i najmanje </a:t>
            </a:r>
            <a:r>
              <a:rPr lang="hr-HR" i="1" dirty="0"/>
              <a:t>negativne valencije </a:t>
            </a:r>
            <a:r>
              <a:rPr lang="hr-HR" dirty="0"/>
              <a:t>elementa je najčešće 8</a:t>
            </a:r>
          </a:p>
          <a:p>
            <a:r>
              <a:rPr lang="hr-HR" dirty="0"/>
              <a:t>1916. (Lewis) – kubični atom: vanjski elektroni u vrhovima kocke; zajednički elektronski par = veza (</a:t>
            </a:r>
            <a:r>
              <a:rPr lang="en-US" i="1" dirty="0"/>
              <a:t>An electron may form a part of the shell of two different atoms and cannot be said to belong to either one exclusively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1916. (Kossel) – kubični atom: prijenos (valentnih) elektrona s atoma koji ih ima manje na atom koji ih ima više.</a:t>
            </a:r>
          </a:p>
          <a:p>
            <a:r>
              <a:rPr lang="hr-HR" dirty="0"/>
              <a:t>1919. (Langmuir) – </a:t>
            </a:r>
            <a:r>
              <a:rPr lang="hr-HR" i="1" dirty="0"/>
              <a:t>kubični oktetni atom </a:t>
            </a:r>
            <a:r>
              <a:rPr lang="hr-HR" dirty="0"/>
              <a:t>i </a:t>
            </a:r>
            <a:r>
              <a:rPr lang="hr-HR" i="1" dirty="0"/>
              <a:t>teorija oktekta</a:t>
            </a:r>
          </a:p>
          <a:p>
            <a:r>
              <a:rPr lang="hr-HR" dirty="0"/>
              <a:t>1921. (Perkins) – u oksokiselina koordinativna veza (</a:t>
            </a:r>
            <a:r>
              <a:rPr lang="hr-HR" i="1" dirty="0"/>
              <a:t>borrowing union</a:t>
            </a:r>
            <a:r>
              <a:rPr lang="hr-HR" dirty="0"/>
              <a:t>)</a:t>
            </a:r>
          </a:p>
          <a:p>
            <a:r>
              <a:rPr lang="hr-HR" dirty="0"/>
              <a:t>1927. (Heitler &amp; London) – kvantnomehanički opis kemijske veze</a:t>
            </a:r>
          </a:p>
          <a:p>
            <a:r>
              <a:rPr lang="hr-HR" dirty="0"/>
              <a:t>1929. (Lennard-Jones) – LCAO </a:t>
            </a:r>
          </a:p>
          <a:p>
            <a:r>
              <a:rPr lang="hr-HR" dirty="0"/>
              <a:t>1931. (Pauling) – sve veze u oksoaniona identične – </a:t>
            </a:r>
            <a:r>
              <a:rPr lang="hr-HR" b="1" i="1" dirty="0"/>
              <a:t>rezonancija</a:t>
            </a:r>
            <a:r>
              <a:rPr lang="hr-HR" dirty="0"/>
              <a:t> (</a:t>
            </a:r>
            <a:r>
              <a:rPr lang="hr-HR" i="1" dirty="0"/>
              <a:t>The nature of the chemical bond</a:t>
            </a:r>
            <a:r>
              <a:rPr lang="hr-HR" dirty="0"/>
              <a:t>, 1939.)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23" y="4024036"/>
            <a:ext cx="1633254" cy="25263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14714" y="6037941"/>
            <a:ext cx="1515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Sir John </a:t>
            </a:r>
            <a:r>
              <a:rPr lang="en-US" sz="1600" dirty="0">
                <a:solidFill>
                  <a:schemeClr val="bg1"/>
                </a:solidFill>
              </a:rPr>
              <a:t>Edward</a:t>
            </a:r>
            <a:r>
              <a:rPr lang="en-US" sz="1600" b="1" dirty="0">
                <a:solidFill>
                  <a:schemeClr val="bg1"/>
                </a:solidFill>
              </a:rPr>
              <a:t> Lennard-Jones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/>
              <a:t>(1894</a:t>
            </a:r>
            <a:r>
              <a:rPr lang="hr-HR" sz="1600" dirty="0"/>
              <a:t>.</a:t>
            </a:r>
            <a:r>
              <a:rPr lang="en-US" sz="1600" dirty="0"/>
              <a:t>–1954</a:t>
            </a:r>
            <a:r>
              <a:rPr lang="hr-HR" sz="1600" dirty="0"/>
              <a:t>.</a:t>
            </a:r>
            <a:r>
              <a:rPr lang="en-US" sz="1600" dirty="0"/>
              <a:t>) </a:t>
            </a:r>
            <a:endParaRPr lang="hr-HR" sz="1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4355645"/>
            <a:ext cx="1594564" cy="20056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3574" y="6317238"/>
            <a:ext cx="2063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Fritz </a:t>
            </a:r>
            <a:r>
              <a:rPr lang="en-US" sz="1600" dirty="0"/>
              <a:t>Wolfgang</a:t>
            </a:r>
            <a:r>
              <a:rPr lang="en-US" sz="1600" b="1" dirty="0"/>
              <a:t> London</a:t>
            </a:r>
            <a:r>
              <a:rPr lang="en-US" sz="1600" dirty="0"/>
              <a:t> (1900</a:t>
            </a:r>
            <a:r>
              <a:rPr lang="hr-HR" sz="1600" dirty="0"/>
              <a:t>.</a:t>
            </a:r>
            <a:r>
              <a:rPr lang="en-US" sz="1600" dirty="0"/>
              <a:t>–1954</a:t>
            </a:r>
            <a:r>
              <a:rPr lang="hr-HR" sz="1600" dirty="0"/>
              <a:t>.</a:t>
            </a:r>
            <a:r>
              <a:rPr lang="en-US" sz="1600" dirty="0"/>
              <a:t>)</a:t>
            </a:r>
            <a:endParaRPr lang="hr-HR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54" y="4351072"/>
            <a:ext cx="1919667" cy="2029362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151240" y="6317238"/>
            <a:ext cx="1994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Walter </a:t>
            </a:r>
            <a:r>
              <a:rPr kumimoji="0" lang="sr-Latn-RS" altLang="sr-Latn-R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Heinrich</a:t>
            </a: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Heitler</a:t>
            </a:r>
            <a:r>
              <a:rPr kumimoji="0" lang="sr-Latn-RS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(1904.–1981.) </a:t>
            </a:r>
          </a:p>
        </p:txBody>
      </p:sp>
    </p:spTree>
    <p:extLst>
      <p:ext uri="{BB962C8B-B14F-4D97-AF65-F5344CB8AC3E}">
        <p14:creationId xmlns:p14="http://schemas.microsoft.com/office/powerpoint/2010/main" val="180401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1294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Cambria Math</vt:lpstr>
      <vt:lpstr>Office Theme</vt:lpstr>
      <vt:lpstr>13.  struktura atoma</vt:lpstr>
      <vt:lpstr>Proutova hipoteza</vt:lpstr>
      <vt:lpstr>K otkriću elektrona</vt:lpstr>
      <vt:lpstr>Katodne zrake – elektroni </vt:lpstr>
      <vt:lpstr>Protoni i atomski broj</vt:lpstr>
      <vt:lpstr>radioaktivnost</vt:lpstr>
      <vt:lpstr>Izotopi i neutroni</vt:lpstr>
      <vt:lpstr>Struktura atoma</vt:lpstr>
      <vt:lpstr>Struktura atoma i kemijska veza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 struktura atoma</dc:title>
  <dc:creator>Vladimir Stilinović</dc:creator>
  <cp:lastModifiedBy>Vladimir</cp:lastModifiedBy>
  <cp:revision>19</cp:revision>
  <dcterms:created xsi:type="dcterms:W3CDTF">2021-01-04T10:14:26Z</dcterms:created>
  <dcterms:modified xsi:type="dcterms:W3CDTF">2024-01-16T13:03:33Z</dcterms:modified>
</cp:coreProperties>
</file>