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2"/>
  </p:notes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1" r:id="rId15"/>
    <p:sldId id="270" r:id="rId16"/>
    <p:sldId id="272" r:id="rId17"/>
    <p:sldId id="269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  <p:sldId id="285" r:id="rId3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4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image" Target="../media/image89.wmf"/><Relationship Id="rId3" Type="http://schemas.openxmlformats.org/officeDocument/2006/relationships/image" Target="../media/image79.wmf"/><Relationship Id="rId7" Type="http://schemas.openxmlformats.org/officeDocument/2006/relationships/image" Target="../media/image83.wmf"/><Relationship Id="rId12" Type="http://schemas.openxmlformats.org/officeDocument/2006/relationships/image" Target="../media/image88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11" Type="http://schemas.openxmlformats.org/officeDocument/2006/relationships/image" Target="../media/image87.wmf"/><Relationship Id="rId5" Type="http://schemas.openxmlformats.org/officeDocument/2006/relationships/image" Target="../media/image81.wmf"/><Relationship Id="rId10" Type="http://schemas.openxmlformats.org/officeDocument/2006/relationships/image" Target="../media/image86.wmf"/><Relationship Id="rId4" Type="http://schemas.openxmlformats.org/officeDocument/2006/relationships/image" Target="../media/image80.wmf"/><Relationship Id="rId9" Type="http://schemas.openxmlformats.org/officeDocument/2006/relationships/image" Target="../media/image8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E41B8-AC34-4E16-8018-45A8CD861C6F}" type="datetimeFigureOut">
              <a:rPr lang="hr-HR" smtClean="0"/>
              <a:t>30.1.2016.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4F0AF-4E5B-4775-B450-FA6F0559FDC7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4F0AF-4E5B-4775-B450-FA6F0559FDC7}" type="slidenum">
              <a:rPr lang="hr-HR" smtClean="0"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4F0AF-4E5B-4775-B450-FA6F0559FDC7}" type="slidenum">
              <a:rPr lang="hr-HR" smtClean="0"/>
              <a:t>19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B9FF9-9055-4B11-8579-0F57BE5E9670}" type="datetimeFigureOut">
              <a:rPr lang="hr-HR" smtClean="0"/>
              <a:pPr/>
              <a:t>30.1.2016.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26F9-4FB7-47A7-B0E3-F64237B90B0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B9FF9-9055-4B11-8579-0F57BE5E9670}" type="datetimeFigureOut">
              <a:rPr lang="hr-HR" smtClean="0"/>
              <a:pPr/>
              <a:t>30.1.2016.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26F9-4FB7-47A7-B0E3-F64237B90B0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B9FF9-9055-4B11-8579-0F57BE5E9670}" type="datetimeFigureOut">
              <a:rPr lang="hr-HR" smtClean="0"/>
              <a:pPr/>
              <a:t>30.1.2016.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26F9-4FB7-47A7-B0E3-F64237B90B0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B9FF9-9055-4B11-8579-0F57BE5E9670}" type="datetimeFigureOut">
              <a:rPr lang="hr-HR" smtClean="0"/>
              <a:pPr/>
              <a:t>30.1.2016.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26F9-4FB7-47A7-B0E3-F64237B90B0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B9FF9-9055-4B11-8579-0F57BE5E9670}" type="datetimeFigureOut">
              <a:rPr lang="hr-HR" smtClean="0"/>
              <a:pPr/>
              <a:t>30.1.2016.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26F9-4FB7-47A7-B0E3-F64237B90B0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B9FF9-9055-4B11-8579-0F57BE5E9670}" type="datetimeFigureOut">
              <a:rPr lang="hr-HR" smtClean="0"/>
              <a:pPr/>
              <a:t>30.1.2016.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26F9-4FB7-47A7-B0E3-F64237B90B0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B9FF9-9055-4B11-8579-0F57BE5E9670}" type="datetimeFigureOut">
              <a:rPr lang="hr-HR" smtClean="0"/>
              <a:pPr/>
              <a:t>30.1.2016.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26F9-4FB7-47A7-B0E3-F64237B90B0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B9FF9-9055-4B11-8579-0F57BE5E9670}" type="datetimeFigureOut">
              <a:rPr lang="hr-HR" smtClean="0"/>
              <a:pPr/>
              <a:t>30.1.2016.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26F9-4FB7-47A7-B0E3-F64237B90B0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B9FF9-9055-4B11-8579-0F57BE5E9670}" type="datetimeFigureOut">
              <a:rPr lang="hr-HR" smtClean="0"/>
              <a:pPr/>
              <a:t>30.1.2016.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26F9-4FB7-47A7-B0E3-F64237B90B0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B9FF9-9055-4B11-8579-0F57BE5E9670}" type="datetimeFigureOut">
              <a:rPr lang="hr-HR" smtClean="0"/>
              <a:pPr/>
              <a:t>30.1.2016.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26F9-4FB7-47A7-B0E3-F64237B90B0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s odsječenim zaobljenim jednim kut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 troku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B9FF9-9055-4B11-8579-0F57BE5E9670}" type="datetimeFigureOut">
              <a:rPr lang="hr-HR" smtClean="0"/>
              <a:pPr/>
              <a:t>30.1.2016.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2C426F9-4FB7-47A7-B0E3-F64237B90B0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10" name="Prostoru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u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EB9FF9-9055-4B11-8579-0F57BE5E9670}" type="datetimeFigureOut">
              <a:rPr lang="hr-HR" smtClean="0"/>
              <a:pPr/>
              <a:t>30.1.2016.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C426F9-4FB7-47A7-B0E3-F64237B90B09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u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u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oleObject" Target="../embeddings/oleObject26.bin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4.bin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57.png"/><Relationship Id="rId4" Type="http://schemas.openxmlformats.org/officeDocument/2006/relationships/oleObject" Target="../embeddings/oleObject32.bin"/><Relationship Id="rId9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45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oleObject" Target="../embeddings/oleObject57.bin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51.bin"/><Relationship Id="rId12" Type="http://schemas.openxmlformats.org/officeDocument/2006/relationships/oleObject" Target="../embeddings/oleObject56.bin"/><Relationship Id="rId1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0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0.bin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49.bin"/><Relationship Id="rId15" Type="http://schemas.openxmlformats.org/officeDocument/2006/relationships/oleObject" Target="../embeddings/oleObject59.bin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48.bin"/><Relationship Id="rId9" Type="http://schemas.openxmlformats.org/officeDocument/2006/relationships/oleObject" Target="../embeddings/oleObject53.bin"/><Relationship Id="rId14" Type="http://schemas.openxmlformats.org/officeDocument/2006/relationships/oleObject" Target="../embeddings/oleObject5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2.png"/><Relationship Id="rId4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8.png"/><Relationship Id="rId4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Hi-Tech-Colorful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8064896" cy="2160240"/>
          </a:xfrm>
        </p:spPr>
        <p:txBody>
          <a:bodyPr>
            <a:noAutofit/>
          </a:bodyPr>
          <a:lstStyle/>
          <a:p>
            <a:pPr algn="ctr"/>
            <a:r>
              <a:rPr lang="hr-HR" sz="3600" dirty="0" err="1" smtClean="0">
                <a:solidFill>
                  <a:schemeClr val="tx1"/>
                </a:solidFill>
              </a:rPr>
              <a:t>Radijativna</a:t>
            </a:r>
            <a:r>
              <a:rPr lang="hr-HR" sz="3600" dirty="0" smtClean="0">
                <a:solidFill>
                  <a:schemeClr val="tx1"/>
                </a:solidFill>
              </a:rPr>
              <a:t> sila na hladne </a:t>
            </a:r>
            <a:r>
              <a:rPr lang="hr-HR" sz="3600" dirty="0" err="1" smtClean="0">
                <a:solidFill>
                  <a:schemeClr val="tx1"/>
                </a:solidFill>
              </a:rPr>
              <a:t>rubidijeve</a:t>
            </a:r>
            <a:r>
              <a:rPr lang="hr-HR" sz="3600" dirty="0" smtClean="0">
                <a:solidFill>
                  <a:schemeClr val="tx1"/>
                </a:solidFill>
              </a:rPr>
              <a:t> </a:t>
            </a:r>
            <a:r>
              <a:rPr lang="hr-HR" sz="3600" baseline="30000" dirty="0" smtClean="0">
                <a:solidFill>
                  <a:schemeClr val="tx1"/>
                </a:solidFill>
              </a:rPr>
              <a:t>87</a:t>
            </a:r>
            <a:r>
              <a:rPr lang="hr-HR" sz="3600" dirty="0" smtClean="0">
                <a:solidFill>
                  <a:schemeClr val="tx1"/>
                </a:solidFill>
              </a:rPr>
              <a:t>Rb atome inducirana optičkim frekventnim češljem</a:t>
            </a:r>
            <a:endParaRPr lang="hr-HR" sz="3600" dirty="0">
              <a:solidFill>
                <a:schemeClr val="tx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627784" y="5949280"/>
            <a:ext cx="6048672" cy="576064"/>
          </a:xfrm>
        </p:spPr>
        <p:txBody>
          <a:bodyPr>
            <a:normAutofit/>
          </a:bodyPr>
          <a:lstStyle/>
          <a:p>
            <a:pPr algn="r"/>
            <a:r>
              <a:rPr lang="hr-HR" sz="2500" dirty="0" smtClean="0"/>
              <a:t>Julio Car</a:t>
            </a:r>
            <a:endParaRPr lang="hr-HR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91264" cy="780696"/>
          </a:xfrm>
        </p:spPr>
        <p:txBody>
          <a:bodyPr>
            <a:normAutofit/>
          </a:bodyPr>
          <a:lstStyle/>
          <a:p>
            <a:r>
              <a:rPr lang="hr-HR" sz="3000" dirty="0" err="1" smtClean="0"/>
              <a:t>Magneto</a:t>
            </a:r>
            <a:r>
              <a:rPr lang="hr-HR" sz="3000" dirty="0" smtClean="0"/>
              <a:t>-optička stupica (MOT) </a:t>
            </a:r>
            <a:endParaRPr lang="hr-HR" sz="3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389120"/>
          </a:xfrm>
        </p:spPr>
        <p:txBody>
          <a:bodyPr>
            <a:normAutofit/>
          </a:bodyPr>
          <a:lstStyle/>
          <a:p>
            <a:r>
              <a:rPr lang="hr-HR" sz="2200" dirty="0" smtClean="0"/>
              <a:t>Za veće gustoće oblaka hladnih atoma – lasersko zračenje cirkularne polarizacije + </a:t>
            </a:r>
            <a:r>
              <a:rPr lang="hr-HR" sz="2200" dirty="0" err="1" smtClean="0"/>
              <a:t>kvadrupolno</a:t>
            </a:r>
            <a:r>
              <a:rPr lang="hr-HR" sz="2200" dirty="0" smtClean="0"/>
              <a:t> magnetsko polje</a:t>
            </a:r>
          </a:p>
          <a:p>
            <a:r>
              <a:rPr lang="hr-HR" sz="2200" dirty="0" smtClean="0"/>
              <a:t>Uklanjanje degeneracije magnetskih </a:t>
            </a:r>
            <a:r>
              <a:rPr lang="hr-HR" sz="2200" dirty="0" err="1" smtClean="0"/>
              <a:t>podnivoa</a:t>
            </a:r>
            <a:r>
              <a:rPr lang="hr-HR" sz="2200" dirty="0" smtClean="0"/>
              <a:t> </a:t>
            </a:r>
            <a:r>
              <a:rPr lang="hr-HR" sz="2200" dirty="0" err="1" smtClean="0"/>
              <a:t>Zeemanovim</a:t>
            </a:r>
            <a:r>
              <a:rPr lang="hr-HR" sz="2200" dirty="0" smtClean="0"/>
              <a:t> cijepanjem</a:t>
            </a:r>
          </a:p>
          <a:p>
            <a:r>
              <a:rPr lang="hr-HR" sz="2200" dirty="0" smtClean="0"/>
              <a:t>Udaljavanjem od centra stupice atomi dolaze u rezonanciju sa laserskom zrakom – prostorno ovisna sila!</a:t>
            </a:r>
          </a:p>
          <a:p>
            <a:r>
              <a:rPr lang="hr-HR" sz="2200" i="1" dirty="0" err="1" smtClean="0"/>
              <a:t>Detuning</a:t>
            </a:r>
            <a:r>
              <a:rPr lang="hr-HR" sz="2200" i="1" dirty="0" smtClean="0"/>
              <a:t> </a:t>
            </a:r>
          </a:p>
          <a:p>
            <a:r>
              <a:rPr lang="hr-HR" sz="2200" dirty="0" smtClean="0"/>
              <a:t>Efektivni magnetski moment prijelaza </a:t>
            </a:r>
          </a:p>
          <a:p>
            <a:r>
              <a:rPr lang="hr-HR" sz="2200" dirty="0" smtClean="0"/>
              <a:t>U linearnoj aproksimaciji sila na atome: </a:t>
            </a:r>
          </a:p>
          <a:p>
            <a:endParaRPr lang="hr-HR" sz="2200" i="1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2123728" y="3933056"/>
          <a:ext cx="2380264" cy="504056"/>
        </p:xfrm>
        <a:graphic>
          <a:graphicData uri="http://schemas.openxmlformats.org/presentationml/2006/ole">
            <p:oleObj spid="_x0000_s7170" name="Equation" r:id="rId3" imgW="1079280" imgH="228600" progId="Equation.DSMT4">
              <p:embed/>
            </p:oleObj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6354763" y="3716338"/>
          <a:ext cx="1331912" cy="615950"/>
        </p:xfrm>
        <a:graphic>
          <a:graphicData uri="http://schemas.openxmlformats.org/presentationml/2006/ole">
            <p:oleObj spid="_x0000_s7171" name="Equation" r:id="rId4" imgW="850680" imgH="393480" progId="Equation.DSMT4">
              <p:embed/>
            </p:oleObj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5580112" y="4365104"/>
          <a:ext cx="2278071" cy="432048"/>
        </p:xfrm>
        <a:graphic>
          <a:graphicData uri="http://schemas.openxmlformats.org/presentationml/2006/ole">
            <p:oleObj spid="_x0000_s7172" name="Equation" r:id="rId5" imgW="1473120" imgH="279360" progId="Equation.DSMT4">
              <p:embed/>
            </p:oleObj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4368800" y="1917700"/>
          <a:ext cx="914400" cy="198438"/>
        </p:xfrm>
        <a:graphic>
          <a:graphicData uri="http://schemas.openxmlformats.org/presentationml/2006/ole">
            <p:oleObj spid="_x0000_s7173" name="Equation" r:id="rId6" imgW="914400" imgH="198720" progId="Equation.DSMT4">
              <p:embed/>
            </p:oleObj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179511" y="5229200"/>
          <a:ext cx="8514203" cy="1296144"/>
        </p:xfrm>
        <a:graphic>
          <a:graphicData uri="http://schemas.openxmlformats.org/presentationml/2006/ole">
            <p:oleObj spid="_x0000_s7174" name="Equation" r:id="rId7" imgW="4673520" imgH="711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075240" cy="708688"/>
          </a:xfrm>
        </p:spPr>
        <p:txBody>
          <a:bodyPr>
            <a:normAutofit/>
          </a:bodyPr>
          <a:lstStyle/>
          <a:p>
            <a:r>
              <a:rPr lang="hr-HR" sz="3000" dirty="0" err="1" smtClean="0"/>
              <a:t>Magneto</a:t>
            </a:r>
            <a:r>
              <a:rPr lang="hr-HR" sz="3000" dirty="0" smtClean="0"/>
              <a:t>-optička stupica (MOT)</a:t>
            </a:r>
            <a:endParaRPr lang="hr-HR" sz="3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264812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96752"/>
            <a:ext cx="356432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412776"/>
            <a:ext cx="2927675" cy="3370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niOkvir 6"/>
          <p:cNvSpPr txBox="1"/>
          <p:nvPr/>
        </p:nvSpPr>
        <p:spPr>
          <a:xfrm>
            <a:off x="5220072" y="3933056"/>
            <a:ext cx="3923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Slika 7. </a:t>
            </a:r>
            <a:r>
              <a:rPr lang="pl-PL" dirty="0" smtClean="0"/>
              <a:t>Mehanizam MOT-a za prijelaz J </a:t>
            </a:r>
            <a:r>
              <a:rPr lang="pl-PL" dirty="0" smtClean="0"/>
              <a:t>=0 u </a:t>
            </a:r>
            <a:r>
              <a:rPr lang="pl-PL" dirty="0" smtClean="0"/>
              <a:t>J = 1. U gradijentu magnetskog </a:t>
            </a:r>
            <a:r>
              <a:rPr lang="pl-PL" dirty="0" smtClean="0"/>
              <a:t>polja </a:t>
            </a:r>
            <a:r>
              <a:rPr lang="hr-HR" dirty="0" err="1" smtClean="0"/>
              <a:t>Zeemanovo</a:t>
            </a:r>
            <a:r>
              <a:rPr lang="hr-HR" dirty="0" smtClean="0"/>
              <a:t> </a:t>
            </a:r>
            <a:r>
              <a:rPr lang="hr-HR" dirty="0" smtClean="0"/>
              <a:t>cijepanje nivoa ovisi o </a:t>
            </a:r>
            <a:r>
              <a:rPr lang="hr-HR" dirty="0" smtClean="0"/>
              <a:t>položaju atoma</a:t>
            </a:r>
            <a:r>
              <a:rPr lang="hr-HR" dirty="0" smtClean="0"/>
              <a:t>. Prema izbornim pravilima, </a:t>
            </a:r>
            <a:r>
              <a:rPr lang="hr-HR" dirty="0" smtClean="0"/>
              <a:t>cirkularno polarizirane </a:t>
            </a:r>
            <a:r>
              <a:rPr lang="hr-HR" dirty="0" smtClean="0"/>
              <a:t>suprotno </a:t>
            </a:r>
            <a:r>
              <a:rPr lang="hr-HR" dirty="0" smtClean="0"/>
              <a:t>propagirajuće laserske </a:t>
            </a:r>
            <a:r>
              <a:rPr lang="hr-HR" dirty="0" smtClean="0"/>
              <a:t>zrake induciraju prijelaz pri </a:t>
            </a:r>
            <a:r>
              <a:rPr lang="hr-HR" dirty="0" smtClean="0"/>
              <a:t>čemu</a:t>
            </a:r>
            <a:endParaRPr lang="hr-HR" dirty="0" smtClean="0"/>
          </a:p>
          <a:p>
            <a:r>
              <a:rPr lang="hr-HR" dirty="0" smtClean="0"/>
              <a:t>se javlja sila </a:t>
            </a:r>
            <a:r>
              <a:rPr lang="hr-HR" dirty="0" err="1" smtClean="0"/>
              <a:t>harmoničkog</a:t>
            </a:r>
            <a:r>
              <a:rPr lang="hr-HR" dirty="0" smtClean="0"/>
              <a:t> </a:t>
            </a:r>
            <a:r>
              <a:rPr lang="hr-HR" dirty="0" smtClean="0"/>
              <a:t>karaktera </a:t>
            </a:r>
            <a:r>
              <a:rPr lang="hr-HR" dirty="0" smtClean="0"/>
              <a:t>koja vra</a:t>
            </a:r>
            <a:r>
              <a:rPr lang="hr-HR" dirty="0" smtClean="0"/>
              <a:t>ć</a:t>
            </a:r>
            <a:r>
              <a:rPr lang="hr-HR" dirty="0" smtClean="0"/>
              <a:t>a </a:t>
            </a:r>
            <a:r>
              <a:rPr lang="hr-HR" dirty="0" smtClean="0"/>
              <a:t>atome u centar </a:t>
            </a:r>
            <a:r>
              <a:rPr lang="hr-HR" dirty="0" smtClean="0"/>
              <a:t>stupice [2]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179512" y="177281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Slika 5. </a:t>
            </a:r>
            <a:r>
              <a:rPr lang="hr-HR" dirty="0" err="1" smtClean="0"/>
              <a:t>Kvadrupolno</a:t>
            </a:r>
            <a:r>
              <a:rPr lang="hr-HR" dirty="0" smtClean="0"/>
              <a:t> magnetsko polje [2]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2843808" y="4941168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Slika 6. </a:t>
            </a:r>
            <a:r>
              <a:rPr lang="hr-HR" dirty="0" smtClean="0"/>
              <a:t>Konfiguracija MOT-a za zarobljavanje hladnih atoma [2]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08912" cy="720080"/>
          </a:xfrm>
        </p:spPr>
        <p:txBody>
          <a:bodyPr>
            <a:normAutofit/>
          </a:bodyPr>
          <a:lstStyle/>
          <a:p>
            <a:r>
              <a:rPr lang="hr-HR" sz="3000" dirty="0" err="1" smtClean="0"/>
              <a:t>Hiperfina</a:t>
            </a:r>
            <a:r>
              <a:rPr lang="hr-HR" sz="3000" dirty="0" smtClean="0"/>
              <a:t> struktura </a:t>
            </a:r>
            <a:r>
              <a:rPr lang="hr-HR" sz="3000" baseline="30000" dirty="0" smtClean="0"/>
              <a:t>87</a:t>
            </a:r>
            <a:r>
              <a:rPr lang="hr-HR" sz="3000" dirty="0" smtClean="0"/>
              <a:t>Rb atoma</a:t>
            </a:r>
            <a:endParaRPr lang="hr-HR" sz="3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389120"/>
          </a:xfrm>
        </p:spPr>
        <p:txBody>
          <a:bodyPr/>
          <a:lstStyle/>
          <a:p>
            <a:r>
              <a:rPr lang="hr-HR" sz="2200" dirty="0" smtClean="0"/>
              <a:t>Dva relevantna rezonantna prijelaza:</a:t>
            </a:r>
          </a:p>
          <a:p>
            <a:pPr lvl="2"/>
            <a:r>
              <a:rPr lang="hr-HR" dirty="0" smtClean="0"/>
              <a:t>D1 na 795 nm:</a:t>
            </a:r>
          </a:p>
          <a:p>
            <a:pPr lvl="2"/>
            <a:r>
              <a:rPr lang="hr-HR" dirty="0" smtClean="0"/>
              <a:t>D2 na 780.2 nm:</a:t>
            </a:r>
            <a:endParaRPr lang="hr-HR" dirty="0" smtClean="0"/>
          </a:p>
          <a:p>
            <a:pPr lvl="2">
              <a:buNone/>
            </a:pPr>
            <a:endParaRPr lang="hr-HR" dirty="0" smtClean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3131840" y="1628800"/>
          <a:ext cx="1512168" cy="432048"/>
        </p:xfrm>
        <a:graphic>
          <a:graphicData uri="http://schemas.openxmlformats.org/presentationml/2006/ole">
            <p:oleObj spid="_x0000_s9218" name="Equation" r:id="rId3" imgW="799920" imgH="228600" progId="Equation.DSMT4">
              <p:embed/>
            </p:oleObj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4716016" y="1628800"/>
          <a:ext cx="2184400" cy="431800"/>
        </p:xfrm>
        <a:graphic>
          <a:graphicData uri="http://schemas.openxmlformats.org/presentationml/2006/ole">
            <p:oleObj spid="_x0000_s9219" name="Equation" r:id="rId4" imgW="1218960" imgH="241200" progId="Equation.DSMT4">
              <p:embed/>
            </p:oleObj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3419872" y="1988840"/>
          <a:ext cx="1872209" cy="457200"/>
        </p:xfrm>
        <a:graphic>
          <a:graphicData uri="http://schemas.openxmlformats.org/presentationml/2006/ole">
            <p:oleObj spid="_x0000_s9220" name="Equation" r:id="rId5" imgW="812520" imgH="228600" progId="Equation.DSMT4">
              <p:embed/>
            </p:oleObj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5292080" y="1988840"/>
          <a:ext cx="2088232" cy="450868"/>
        </p:xfrm>
        <a:graphic>
          <a:graphicData uri="http://schemas.openxmlformats.org/presentationml/2006/ole">
            <p:oleObj spid="_x0000_s9221" name="Equation" r:id="rId6" imgW="1117440" imgH="241200" progId="Equation.DSMT4">
              <p:embed/>
            </p:oleObj>
          </a:graphicData>
        </a:graphic>
      </p:graphicFrame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2420888"/>
            <a:ext cx="4752528" cy="337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2492896"/>
            <a:ext cx="2592288" cy="396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niOkvir 10"/>
          <p:cNvSpPr txBox="1"/>
          <p:nvPr/>
        </p:nvSpPr>
        <p:spPr>
          <a:xfrm>
            <a:off x="3275856" y="5733256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Slike 8. i 9. </a:t>
            </a:r>
            <a:r>
              <a:rPr lang="hr-HR" dirty="0" err="1" smtClean="0"/>
              <a:t>Hiperfina</a:t>
            </a:r>
            <a:r>
              <a:rPr lang="hr-HR" dirty="0" smtClean="0"/>
              <a:t> struktura </a:t>
            </a:r>
            <a:r>
              <a:rPr lang="hr-HR" baseline="30000" dirty="0" smtClean="0"/>
              <a:t>87</a:t>
            </a:r>
            <a:r>
              <a:rPr lang="hr-HR" dirty="0" smtClean="0"/>
              <a:t> </a:t>
            </a:r>
            <a:r>
              <a:rPr lang="hr-HR" dirty="0" err="1" smtClean="0"/>
              <a:t>Rb</a:t>
            </a:r>
            <a:r>
              <a:rPr lang="hr-HR" dirty="0" smtClean="0"/>
              <a:t> sa označenim </a:t>
            </a:r>
          </a:p>
          <a:p>
            <a:r>
              <a:rPr lang="hr-HR" dirty="0" smtClean="0"/>
              <a:t>p</a:t>
            </a:r>
            <a:r>
              <a:rPr lang="hr-HR" dirty="0" smtClean="0"/>
              <a:t>rijelazima; Cijepanje magnetskih </a:t>
            </a:r>
            <a:r>
              <a:rPr lang="hr-HR" dirty="0" err="1" smtClean="0"/>
              <a:t>podnivoa</a:t>
            </a:r>
            <a:r>
              <a:rPr lang="hr-HR" dirty="0" smtClean="0"/>
              <a:t> u ovisnosti o pomaku od centra stupice [2]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91264" cy="636680"/>
          </a:xfrm>
        </p:spPr>
        <p:txBody>
          <a:bodyPr>
            <a:normAutofit/>
          </a:bodyPr>
          <a:lstStyle/>
          <a:p>
            <a:r>
              <a:rPr lang="hr-HR" sz="3000" dirty="0" smtClean="0"/>
              <a:t>Eksperimentalni postav</a:t>
            </a:r>
            <a:endParaRPr lang="hr-HR" sz="3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052736"/>
            <a:ext cx="8291264" cy="4911824"/>
          </a:xfrm>
        </p:spPr>
        <p:txBody>
          <a:bodyPr>
            <a:normAutofit/>
          </a:bodyPr>
          <a:lstStyle/>
          <a:p>
            <a:r>
              <a:rPr lang="hr-HR" sz="2200" dirty="0" smtClean="0"/>
              <a:t>Realizacija MOT-a: laserski i vakuumski sistem, staklene ćelije s </a:t>
            </a:r>
            <a:r>
              <a:rPr lang="hr-HR" sz="2200" dirty="0" err="1" smtClean="0"/>
              <a:t>rubidijevim</a:t>
            </a:r>
            <a:r>
              <a:rPr lang="hr-HR" sz="2200" dirty="0" smtClean="0"/>
              <a:t> </a:t>
            </a:r>
            <a:r>
              <a:rPr lang="hr-HR" sz="2200" dirty="0" err="1" smtClean="0"/>
              <a:t>dispenzerima</a:t>
            </a:r>
            <a:r>
              <a:rPr lang="hr-HR" sz="2200" dirty="0" smtClean="0"/>
              <a:t>, zavojnica za generiranje gradijenta magnetskog polja, optički elementi, detektori</a:t>
            </a:r>
            <a:endParaRPr lang="hr-HR" sz="22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140968"/>
            <a:ext cx="7776864" cy="345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niOkvir 5"/>
          <p:cNvSpPr txBox="1"/>
          <p:nvPr/>
        </p:nvSpPr>
        <p:spPr>
          <a:xfrm>
            <a:off x="467458" y="2348880"/>
            <a:ext cx="86765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/>
              <a:t>Slika 10. </a:t>
            </a:r>
            <a:r>
              <a:rPr lang="hr-HR" dirty="0" smtClean="0"/>
              <a:t>M </a:t>
            </a:r>
            <a:r>
              <a:rPr lang="hr-HR" dirty="0" smtClean="0"/>
              <a:t>-zrcalo</a:t>
            </a:r>
            <a:r>
              <a:rPr lang="hr-HR" dirty="0" smtClean="0"/>
              <a:t>, </a:t>
            </a:r>
            <a:r>
              <a:rPr lang="el-GR" i="1" dirty="0" smtClean="0"/>
              <a:t>λ/2 </a:t>
            </a:r>
            <a:r>
              <a:rPr lang="hr-HR" i="1" dirty="0" smtClean="0"/>
              <a:t>i </a:t>
            </a:r>
            <a:r>
              <a:rPr lang="el-GR" i="1" dirty="0" smtClean="0"/>
              <a:t>λ/4 - </a:t>
            </a:r>
            <a:r>
              <a:rPr lang="hr-HR" i="1" dirty="0" smtClean="0"/>
              <a:t>dvolomne pločice, BS - djelitelj snopa, PBS - polarizacijski</a:t>
            </a:r>
          </a:p>
          <a:p>
            <a:r>
              <a:rPr lang="hr-HR" dirty="0" smtClean="0"/>
              <a:t>djelitelj snopa, L - leća, F - </a:t>
            </a:r>
            <a:r>
              <a:rPr lang="hr-HR" dirty="0" err="1" smtClean="0"/>
              <a:t>filter</a:t>
            </a:r>
            <a:r>
              <a:rPr lang="hr-HR" dirty="0" smtClean="0"/>
              <a:t>, I - iris, S - </a:t>
            </a:r>
            <a:r>
              <a:rPr lang="hr-HR" dirty="0" err="1" smtClean="0"/>
              <a:t>stoper</a:t>
            </a:r>
            <a:r>
              <a:rPr lang="hr-HR" dirty="0" smtClean="0"/>
              <a:t>, AP - </a:t>
            </a:r>
            <a:r>
              <a:rPr lang="hr-HR" dirty="0" err="1" smtClean="0"/>
              <a:t>anamorfne</a:t>
            </a:r>
            <a:r>
              <a:rPr lang="hr-HR" dirty="0" smtClean="0"/>
              <a:t> prizme, FI -</a:t>
            </a:r>
          </a:p>
          <a:p>
            <a:r>
              <a:rPr lang="hr-HR" dirty="0" err="1" smtClean="0"/>
              <a:t>Faradayev</a:t>
            </a:r>
            <a:r>
              <a:rPr lang="hr-HR" dirty="0" smtClean="0"/>
              <a:t> izolator, PD - </a:t>
            </a:r>
            <a:r>
              <a:rPr lang="hr-HR" dirty="0" err="1" smtClean="0"/>
              <a:t>fotodioda</a:t>
            </a:r>
            <a:r>
              <a:rPr lang="hr-HR" dirty="0" smtClean="0"/>
              <a:t> [2]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435280" cy="636680"/>
          </a:xfrm>
        </p:spPr>
        <p:txBody>
          <a:bodyPr>
            <a:normAutofit/>
          </a:bodyPr>
          <a:lstStyle/>
          <a:p>
            <a:r>
              <a:rPr lang="hr-HR" sz="3000" dirty="0" err="1" smtClean="0"/>
              <a:t>Ekspermentalni</a:t>
            </a:r>
            <a:r>
              <a:rPr lang="hr-HR" sz="3000" dirty="0" smtClean="0"/>
              <a:t> postav</a:t>
            </a:r>
            <a:endParaRPr lang="hr-HR" sz="3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268760"/>
            <a:ext cx="8147248" cy="4767808"/>
          </a:xfrm>
        </p:spPr>
        <p:txBody>
          <a:bodyPr>
            <a:noAutofit/>
          </a:bodyPr>
          <a:lstStyle/>
          <a:p>
            <a:r>
              <a:rPr lang="hr-HR" sz="2200" dirty="0" smtClean="0"/>
              <a:t>Optički frekventni češalj dobiven pomoću </a:t>
            </a:r>
            <a:r>
              <a:rPr lang="hr-HR" sz="2200" i="1" dirty="0" smtClean="0"/>
              <a:t>Ti:</a:t>
            </a:r>
            <a:r>
              <a:rPr lang="hr-HR" sz="2200" i="1" dirty="0" err="1" smtClean="0"/>
              <a:t>sapphire</a:t>
            </a:r>
            <a:r>
              <a:rPr lang="hr-HR" sz="2200" i="1" dirty="0" smtClean="0"/>
              <a:t> </a:t>
            </a:r>
            <a:r>
              <a:rPr lang="hr-HR" sz="2200" dirty="0" smtClean="0"/>
              <a:t>lasera u režimu sinkroniziranih </a:t>
            </a:r>
            <a:r>
              <a:rPr lang="hr-HR" sz="2200" dirty="0" err="1" smtClean="0"/>
              <a:t>modova</a:t>
            </a:r>
            <a:r>
              <a:rPr lang="hr-HR" sz="2200" dirty="0" smtClean="0"/>
              <a:t> </a:t>
            </a:r>
          </a:p>
          <a:p>
            <a:r>
              <a:rPr lang="hr-HR" sz="2200" dirty="0" smtClean="0"/>
              <a:t>Trajanje pulsa 100 </a:t>
            </a:r>
            <a:r>
              <a:rPr lang="hr-HR" sz="2200" dirty="0" err="1" smtClean="0"/>
              <a:t>fs</a:t>
            </a:r>
            <a:r>
              <a:rPr lang="hr-HR" sz="2200" dirty="0" smtClean="0"/>
              <a:t>, frekvencija ponavljanja 80 </a:t>
            </a:r>
            <a:r>
              <a:rPr lang="hr-HR" sz="2200" dirty="0" err="1" smtClean="0"/>
              <a:t>MHz</a:t>
            </a:r>
            <a:endParaRPr lang="hr-HR" sz="2200" dirty="0" smtClean="0"/>
          </a:p>
          <a:p>
            <a:r>
              <a:rPr lang="hr-HR" sz="2200" dirty="0" err="1" smtClean="0"/>
              <a:t>Anvelopa</a:t>
            </a:r>
            <a:r>
              <a:rPr lang="hr-HR" sz="2200" dirty="0" smtClean="0"/>
              <a:t> frekventnog češlja u rasponu od 740-820 nm = 62 500 </a:t>
            </a:r>
            <a:r>
              <a:rPr lang="hr-HR" sz="2200" dirty="0" err="1" smtClean="0"/>
              <a:t>modova</a:t>
            </a:r>
            <a:r>
              <a:rPr lang="hr-HR" sz="2200" dirty="0" smtClean="0"/>
              <a:t> maksimalne snage 16 </a:t>
            </a:r>
            <a:r>
              <a:rPr lang="el-GR" sz="2200" dirty="0" smtClean="0"/>
              <a:t>μ</a:t>
            </a:r>
            <a:r>
              <a:rPr lang="hr-HR" sz="2200" dirty="0" smtClean="0"/>
              <a:t>W po modu</a:t>
            </a:r>
          </a:p>
          <a:p>
            <a:r>
              <a:rPr lang="hr-HR" sz="2200" dirty="0" smtClean="0"/>
              <a:t>FWHM na 795 nm iznosi 10 nm (5 </a:t>
            </a:r>
            <a:r>
              <a:rPr lang="hr-HR" sz="2200" dirty="0" err="1" smtClean="0"/>
              <a:t>THz</a:t>
            </a:r>
            <a:r>
              <a:rPr lang="hr-HR" sz="2200" dirty="0" smtClean="0"/>
              <a:t>)</a:t>
            </a:r>
          </a:p>
          <a:p>
            <a:r>
              <a:rPr lang="hr-HR" sz="2200" dirty="0" err="1" smtClean="0"/>
              <a:t>Drift</a:t>
            </a:r>
            <a:r>
              <a:rPr lang="hr-HR" sz="2200" dirty="0" smtClean="0"/>
              <a:t> moda 0.5 </a:t>
            </a:r>
            <a:r>
              <a:rPr lang="hr-HR" sz="2200" dirty="0" err="1" smtClean="0"/>
              <a:t>MHz</a:t>
            </a:r>
            <a:r>
              <a:rPr lang="hr-HR" sz="2200" dirty="0" smtClean="0"/>
              <a:t> u 3.5 minute akvizicijskog vremena</a:t>
            </a:r>
          </a:p>
          <a:p>
            <a:r>
              <a:rPr lang="hr-HR" sz="2200" dirty="0" smtClean="0"/>
              <a:t>Mjerenje </a:t>
            </a:r>
            <a:r>
              <a:rPr lang="hr-HR" sz="2200" dirty="0" err="1" smtClean="0"/>
              <a:t>radijativne</a:t>
            </a:r>
            <a:r>
              <a:rPr lang="hr-HR" sz="2200" dirty="0" smtClean="0"/>
              <a:t> sile snimanjem fluorescencije hladnog oblaka sa i bez FC pobude – CCD kamera sa vremenom ekspozicije 220 </a:t>
            </a:r>
            <a:r>
              <a:rPr lang="el-GR" sz="2200" dirty="0" smtClean="0"/>
              <a:t>μ</a:t>
            </a:r>
            <a:r>
              <a:rPr lang="hr-HR" sz="2200" dirty="0" smtClean="0"/>
              <a:t>s</a:t>
            </a:r>
          </a:p>
          <a:p>
            <a:r>
              <a:rPr lang="hr-HR" sz="2200" dirty="0" smtClean="0"/>
              <a:t>Laseri za hlađenje i naseljavanje </a:t>
            </a:r>
            <a:r>
              <a:rPr lang="hr-HR" sz="2200" dirty="0" err="1" smtClean="0"/>
              <a:t>diodni</a:t>
            </a:r>
            <a:r>
              <a:rPr lang="hr-HR" sz="2200" dirty="0" smtClean="0"/>
              <a:t> laseri (ECDL) snaga 50 0dnosno 10 mW</a:t>
            </a:r>
          </a:p>
          <a:p>
            <a:r>
              <a:rPr lang="hr-HR" sz="2200" dirty="0" smtClean="0"/>
              <a:t>Pomak lasera za hlađenje u crveno u odnosu na D2 rezonantni prijelaz za 3</a:t>
            </a:r>
            <a:r>
              <a:rPr lang="az-Cyrl-AZ" sz="2200" dirty="0" smtClean="0"/>
              <a:t>Г</a:t>
            </a:r>
            <a:r>
              <a:rPr lang="hr-HR" sz="2200" dirty="0" smtClean="0"/>
              <a:t> =              </a:t>
            </a:r>
            <a:r>
              <a:rPr lang="hr-HR" sz="2200" dirty="0" err="1" smtClean="0"/>
              <a:t>MHz</a:t>
            </a:r>
            <a:endParaRPr lang="hr-HR" sz="22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2627785" y="6126380"/>
          <a:ext cx="864096" cy="326956"/>
        </p:xfrm>
        <a:graphic>
          <a:graphicData uri="http://schemas.openxmlformats.org/presentationml/2006/ole">
            <p:oleObj spid="_x0000_s13314" name="Equation" r:id="rId3" imgW="46980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91264" cy="636680"/>
          </a:xfrm>
        </p:spPr>
        <p:txBody>
          <a:bodyPr>
            <a:normAutofit/>
          </a:bodyPr>
          <a:lstStyle/>
          <a:p>
            <a:r>
              <a:rPr lang="hr-HR" sz="3000" dirty="0" smtClean="0"/>
              <a:t>Eksperimentalni postav</a:t>
            </a:r>
            <a:endParaRPr lang="hr-HR" sz="3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304498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4664"/>
            <a:ext cx="33337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140968"/>
            <a:ext cx="2808312" cy="275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lika 7" descr="Slika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077072"/>
            <a:ext cx="4173034" cy="2088232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0" y="3645024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Slika 11. </a:t>
            </a:r>
            <a:r>
              <a:rPr lang="hr-HR" dirty="0" smtClean="0"/>
              <a:t>Vakuumska ćelija sa </a:t>
            </a:r>
            <a:r>
              <a:rPr lang="hr-HR" dirty="0" err="1" smtClean="0"/>
              <a:t>rubidijevim</a:t>
            </a:r>
            <a:r>
              <a:rPr lang="hr-HR" dirty="0" smtClean="0"/>
              <a:t> </a:t>
            </a:r>
            <a:r>
              <a:rPr lang="hr-HR" dirty="0" err="1" smtClean="0"/>
              <a:t>dispenzerima</a:t>
            </a:r>
            <a:r>
              <a:rPr lang="hr-HR" dirty="0" smtClean="0"/>
              <a:t> [2]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467544" y="6211669"/>
            <a:ext cx="3986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/>
              <a:t>Slika 12. </a:t>
            </a:r>
            <a:r>
              <a:rPr lang="hr-HR" dirty="0" smtClean="0"/>
              <a:t>Ti:</a:t>
            </a:r>
            <a:r>
              <a:rPr lang="hr-HR" dirty="0" err="1" smtClean="0"/>
              <a:t>sapphire</a:t>
            </a:r>
            <a:r>
              <a:rPr lang="hr-HR" dirty="0" smtClean="0"/>
              <a:t> laser za dobivanje </a:t>
            </a:r>
          </a:p>
          <a:p>
            <a:r>
              <a:rPr lang="hr-HR" dirty="0" smtClean="0"/>
              <a:t>frekventnog češlja [2]</a:t>
            </a:r>
            <a:endParaRPr lang="hr-HR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5220072" y="594928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Slika 13. </a:t>
            </a:r>
            <a:r>
              <a:rPr lang="hr-HR" dirty="0" smtClean="0"/>
              <a:t>Zavojnice u </a:t>
            </a:r>
          </a:p>
          <a:p>
            <a:r>
              <a:rPr lang="hr-HR" dirty="0" smtClean="0"/>
              <a:t>anti </a:t>
            </a:r>
            <a:r>
              <a:rPr lang="hr-HR" dirty="0" err="1" smtClean="0"/>
              <a:t>Helmholtzovoj</a:t>
            </a:r>
            <a:r>
              <a:rPr lang="hr-HR" dirty="0" smtClean="0"/>
              <a:t> konfiguraciji [2]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35280" cy="636680"/>
          </a:xfrm>
        </p:spPr>
        <p:txBody>
          <a:bodyPr>
            <a:normAutofit/>
          </a:bodyPr>
          <a:lstStyle/>
          <a:p>
            <a:r>
              <a:rPr lang="hr-HR" sz="3000" dirty="0" smtClean="0"/>
              <a:t>Karakteristike hladnog oblaka</a:t>
            </a:r>
            <a:endParaRPr lang="hr-HR" sz="3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120"/>
          </a:xfrm>
        </p:spPr>
        <p:txBody>
          <a:bodyPr>
            <a:normAutofit/>
          </a:bodyPr>
          <a:lstStyle/>
          <a:p>
            <a:r>
              <a:rPr lang="hr-HR" sz="2300" dirty="0" smtClean="0"/>
              <a:t>Za tipične uvjete rada MOT-a:</a:t>
            </a:r>
          </a:p>
          <a:p>
            <a:pPr>
              <a:buNone/>
            </a:pPr>
            <a:r>
              <a:rPr lang="hr-HR" sz="2300" dirty="0" smtClean="0"/>
              <a:t>                   snage lasera za hlađenje dobiveno:</a:t>
            </a:r>
          </a:p>
          <a:p>
            <a:pPr>
              <a:buNone/>
            </a:pPr>
            <a:r>
              <a:rPr lang="hr-HR" sz="2300" dirty="0" smtClean="0"/>
              <a:t>	</a:t>
            </a:r>
            <a:r>
              <a:rPr lang="hr-HR" sz="2300" dirty="0" smtClean="0"/>
              <a:t>						   atoma</a:t>
            </a:r>
          </a:p>
          <a:p>
            <a:r>
              <a:rPr lang="hr-HR" sz="2300" dirty="0" smtClean="0"/>
              <a:t>Konstanta opruge: </a:t>
            </a:r>
          </a:p>
          <a:p>
            <a:r>
              <a:rPr lang="hr-HR" sz="2300" dirty="0" smtClean="0"/>
              <a:t>LIF mjeren na pukotini širine 100 </a:t>
            </a:r>
            <a:r>
              <a:rPr lang="el-GR" sz="2300" dirty="0" smtClean="0"/>
              <a:t>μ</a:t>
            </a:r>
            <a:r>
              <a:rPr lang="hr-HR" sz="2300" dirty="0" smtClean="0"/>
              <a:t>m </a:t>
            </a:r>
            <a:r>
              <a:rPr lang="hr-HR" sz="2300" dirty="0" smtClean="0"/>
              <a:t>spektrometra</a:t>
            </a:r>
          </a:p>
          <a:p>
            <a:pPr>
              <a:buNone/>
            </a:pPr>
            <a:r>
              <a:rPr lang="hr-HR" sz="2300" dirty="0" smtClean="0"/>
              <a:t>    (</a:t>
            </a:r>
            <a:r>
              <a:rPr lang="hr-HR" sz="2300" dirty="0" err="1" smtClean="0"/>
              <a:t>Shamrock</a:t>
            </a:r>
            <a:r>
              <a:rPr lang="hr-HR" sz="2300" dirty="0" smtClean="0"/>
              <a:t> </a:t>
            </a:r>
            <a:r>
              <a:rPr lang="hr-HR" sz="2300" dirty="0" smtClean="0"/>
              <a:t>sr-303i) i CCD </a:t>
            </a:r>
            <a:r>
              <a:rPr lang="hr-HR" sz="2300" dirty="0" smtClean="0"/>
              <a:t>kamerom (</a:t>
            </a:r>
            <a:r>
              <a:rPr lang="hr-HR" sz="2300" dirty="0" err="1" smtClean="0"/>
              <a:t>Andor</a:t>
            </a:r>
            <a:r>
              <a:rPr lang="hr-HR" sz="2300" dirty="0" smtClean="0"/>
              <a:t> </a:t>
            </a:r>
            <a:r>
              <a:rPr lang="hr-HR" sz="2300" dirty="0" err="1" smtClean="0"/>
              <a:t>iDus</a:t>
            </a:r>
            <a:r>
              <a:rPr lang="hr-HR" sz="2300" dirty="0" smtClean="0"/>
              <a:t> </a:t>
            </a:r>
            <a:r>
              <a:rPr lang="pl-PL" sz="2300" dirty="0" smtClean="0"/>
              <a:t>420</a:t>
            </a:r>
            <a:r>
              <a:rPr lang="pl-PL" sz="2300" dirty="0" smtClean="0"/>
              <a:t>) </a:t>
            </a:r>
            <a:r>
              <a:rPr lang="pl-PL" sz="2300" dirty="0" smtClean="0"/>
              <a:t> u </a:t>
            </a:r>
            <a:r>
              <a:rPr lang="pl-PL" sz="2300" dirty="0" smtClean="0"/>
              <a:t>vremenu ekspozicije od 30 ms</a:t>
            </a:r>
            <a:r>
              <a:rPr lang="hr-HR" sz="2300" dirty="0" smtClean="0"/>
              <a:t> </a:t>
            </a:r>
            <a:endParaRPr lang="hr-HR" sz="23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4644008" y="1340768"/>
          <a:ext cx="1505199" cy="648072"/>
        </p:xfrm>
        <a:graphic>
          <a:graphicData uri="http://schemas.openxmlformats.org/presentationml/2006/ole">
            <p:oleObj spid="_x0000_s14338" name="Equation" r:id="rId3" imgW="914400" imgH="393480" progId="Equation.DSMT4">
              <p:embed/>
            </p:oleObj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6156176" y="1484784"/>
          <a:ext cx="1368152" cy="361399"/>
        </p:xfrm>
        <a:graphic>
          <a:graphicData uri="http://schemas.openxmlformats.org/presentationml/2006/ole">
            <p:oleObj spid="_x0000_s14339" name="Equation" r:id="rId4" imgW="672840" imgH="177480" progId="Equation.DSMT4">
              <p:embed/>
            </p:oleObj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539552" y="1916832"/>
          <a:ext cx="1388726" cy="360040"/>
        </p:xfrm>
        <a:graphic>
          <a:graphicData uri="http://schemas.openxmlformats.org/presentationml/2006/ole">
            <p:oleObj spid="_x0000_s14340" name="Equation" r:id="rId5" imgW="685800" imgH="177480" progId="Equation.DSMT4">
              <p:embed/>
            </p:oleObj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539553" y="2348880"/>
          <a:ext cx="2736304" cy="481108"/>
        </p:xfrm>
        <a:graphic>
          <a:graphicData uri="http://schemas.openxmlformats.org/presentationml/2006/ole">
            <p:oleObj spid="_x0000_s14341" name="Equation" r:id="rId6" imgW="1155600" imgH="203040" progId="Equation.DSMT4">
              <p:embed/>
            </p:oleObj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3779912" y="2276872"/>
          <a:ext cx="2160240" cy="443126"/>
        </p:xfrm>
        <a:graphic>
          <a:graphicData uri="http://schemas.openxmlformats.org/presentationml/2006/ole">
            <p:oleObj spid="_x0000_s14342" name="Equation" r:id="rId7" imgW="990360" imgH="203040" progId="Equation.DSMT4">
              <p:embed/>
            </p:oleObj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3707904" y="2699125"/>
          <a:ext cx="3528392" cy="508089"/>
        </p:xfrm>
        <a:graphic>
          <a:graphicData uri="http://schemas.openxmlformats.org/presentationml/2006/ole">
            <p:oleObj spid="_x0000_s14343" name="Equation" r:id="rId8" imgW="1587240" imgH="228600" progId="Equation.DSMT4">
              <p:embed/>
            </p:oleObj>
          </a:graphicData>
        </a:graphic>
      </p:graphicFrame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4509119"/>
            <a:ext cx="2880320" cy="215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72199" y="4293096"/>
            <a:ext cx="2372351" cy="23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kstniOkvir 11"/>
          <p:cNvSpPr txBox="1"/>
          <p:nvPr/>
        </p:nvSpPr>
        <p:spPr>
          <a:xfrm>
            <a:off x="3203848" y="5013176"/>
            <a:ext cx="33226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/>
              <a:t>Slike 14. i 15. </a:t>
            </a:r>
            <a:r>
              <a:rPr lang="hr-HR" dirty="0" smtClean="0"/>
              <a:t>Hladan oblak</a:t>
            </a:r>
          </a:p>
          <a:p>
            <a:r>
              <a:rPr lang="hr-HR" dirty="0" err="1" smtClean="0"/>
              <a:t>r</a:t>
            </a:r>
            <a:r>
              <a:rPr lang="hr-HR" dirty="0" err="1" smtClean="0"/>
              <a:t>ubidijevih</a:t>
            </a:r>
            <a:r>
              <a:rPr lang="hr-HR" dirty="0" smtClean="0"/>
              <a:t> atoma u MOT-u</a:t>
            </a:r>
          </a:p>
          <a:p>
            <a:r>
              <a:rPr lang="hr-HR" dirty="0" smtClean="0"/>
              <a:t>s</a:t>
            </a:r>
            <a:r>
              <a:rPr lang="hr-HR" dirty="0" smtClean="0"/>
              <a:t>nimljen web kamerom (lijevo).</a:t>
            </a:r>
          </a:p>
          <a:p>
            <a:r>
              <a:rPr lang="hr-HR" dirty="0" smtClean="0"/>
              <a:t>Desno je uvećan prikaz [2]</a:t>
            </a:r>
            <a:endParaRPr lang="hr-HR" dirty="0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7524328" y="1484784"/>
          <a:ext cx="1403648" cy="444869"/>
        </p:xfrm>
        <a:graphic>
          <a:graphicData uri="http://schemas.openxmlformats.org/presentationml/2006/ole">
            <p:oleObj spid="_x0000_s14346" name="Equation" r:id="rId11" imgW="69840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91264" cy="852704"/>
          </a:xfrm>
        </p:spPr>
        <p:txBody>
          <a:bodyPr>
            <a:normAutofit fontScale="90000"/>
          </a:bodyPr>
          <a:lstStyle/>
          <a:p>
            <a:r>
              <a:rPr lang="hr-HR" sz="3000" dirty="0" smtClean="0"/>
              <a:t>Tehnike mjerenja: laserski inducirana fluorescencija (LIF)</a:t>
            </a:r>
            <a:endParaRPr lang="hr-HR" sz="3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89120"/>
          </a:xfrm>
        </p:spPr>
        <p:txBody>
          <a:bodyPr>
            <a:normAutofit/>
          </a:bodyPr>
          <a:lstStyle/>
          <a:p>
            <a:r>
              <a:rPr lang="hr-HR" sz="2200" dirty="0" smtClean="0"/>
              <a:t>Relevantna mjerenja za:</a:t>
            </a:r>
          </a:p>
          <a:p>
            <a:pPr lvl="1"/>
            <a:r>
              <a:rPr lang="hr-HR" sz="2200" dirty="0" smtClean="0"/>
              <a:t> D1 rezonantni prijelaz na 795 nm = naseljenost stanja            pobuđenog frekventnim češljem proporcionalno </a:t>
            </a:r>
            <a:r>
              <a:rPr lang="hr-HR" sz="2200" dirty="0" err="1" smtClean="0"/>
              <a:t>radijativnoj</a:t>
            </a:r>
            <a:r>
              <a:rPr lang="hr-HR" sz="2200" dirty="0" smtClean="0"/>
              <a:t> sili</a:t>
            </a:r>
          </a:p>
          <a:p>
            <a:pPr lvl="1"/>
            <a:r>
              <a:rPr lang="hr-HR" sz="2200" dirty="0" smtClean="0"/>
              <a:t>D2 rezonantni prijelazu na 780.2 nm – naseljenost stanja             pobuđenog laserom za hlađenje</a:t>
            </a:r>
          </a:p>
          <a:p>
            <a:pPr lvl="1"/>
            <a:r>
              <a:rPr lang="hr-HR" sz="2200" dirty="0" smtClean="0"/>
              <a:t>Nezanemarivo </a:t>
            </a:r>
            <a:r>
              <a:rPr lang="hr-HR" sz="2200" dirty="0" err="1" smtClean="0"/>
              <a:t>pobuđenje</a:t>
            </a:r>
            <a:r>
              <a:rPr lang="hr-HR" sz="2200" dirty="0" smtClean="0"/>
              <a:t> prijelaza </a:t>
            </a:r>
          </a:p>
          <a:p>
            <a:pPr lvl="1">
              <a:buNone/>
            </a:pPr>
            <a:r>
              <a:rPr lang="hr-HR" sz="2200" dirty="0" smtClean="0"/>
              <a:t> </a:t>
            </a:r>
            <a:r>
              <a:rPr lang="hr-HR" sz="2200" dirty="0" smtClean="0"/>
              <a:t>  laserom za hlađenje zbog             - nužno uvesti laser za naseljavanje kako atomi ne bi izašli iz zatvorenog ciklusa </a:t>
            </a:r>
            <a:endParaRPr lang="hr-HR" sz="22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7740353" y="1772816"/>
          <a:ext cx="792088" cy="446198"/>
        </p:xfrm>
        <a:graphic>
          <a:graphicData uri="http://schemas.openxmlformats.org/presentationml/2006/ole">
            <p:oleObj spid="_x0000_s15362" name="Equation" r:id="rId3" imgW="406080" imgH="228600" progId="Equation.DSMT4">
              <p:embed/>
            </p:oleObj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8028384" y="2852936"/>
          <a:ext cx="680076" cy="437192"/>
        </p:xfrm>
        <a:graphic>
          <a:graphicData uri="http://schemas.openxmlformats.org/presentationml/2006/ole">
            <p:oleObj spid="_x0000_s15363" name="Equation" r:id="rId4" imgW="355320" imgH="228600" progId="Equation.DSMT4">
              <p:embed/>
            </p:oleObj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5580112" y="3645024"/>
          <a:ext cx="3168352" cy="379186"/>
        </p:xfrm>
        <a:graphic>
          <a:graphicData uri="http://schemas.openxmlformats.org/presentationml/2006/ole">
            <p:oleObj spid="_x0000_s15364" name="Equation" r:id="rId5" imgW="2019240" imgH="241200" progId="Equation.DSMT4">
              <p:embed/>
            </p:oleObj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4283968" y="4077072"/>
          <a:ext cx="745798" cy="360040"/>
        </p:xfrm>
        <a:graphic>
          <a:graphicData uri="http://schemas.openxmlformats.org/presentationml/2006/ole">
            <p:oleObj spid="_x0000_s15365" name="Equation" r:id="rId6" imgW="368280" imgH="177480" progId="Equation.DSMT4">
              <p:embed/>
            </p:oleObj>
          </a:graphicData>
        </a:graphic>
      </p:graphicFrame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4725144"/>
            <a:ext cx="1945904" cy="196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niOkvir 8"/>
          <p:cNvSpPr txBox="1"/>
          <p:nvPr/>
        </p:nvSpPr>
        <p:spPr>
          <a:xfrm>
            <a:off x="4211960" y="5373216"/>
            <a:ext cx="4248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Slika 16. </a:t>
            </a:r>
            <a:r>
              <a:rPr lang="hr-HR" dirty="0" smtClean="0"/>
              <a:t>Općenita shema tehnike laserski inducirane fluorescencije [2]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hr-HR" sz="3000" dirty="0" smtClean="0"/>
              <a:t>Interakcija </a:t>
            </a:r>
            <a:r>
              <a:rPr lang="hr-HR" sz="3000" dirty="0" err="1" smtClean="0"/>
              <a:t>femtosekundnog</a:t>
            </a:r>
            <a:r>
              <a:rPr lang="hr-HR" sz="3000" dirty="0" smtClean="0"/>
              <a:t> niza </a:t>
            </a:r>
            <a:r>
              <a:rPr lang="hr-HR" sz="3000" dirty="0" err="1" smtClean="0"/>
              <a:t>pulseva</a:t>
            </a:r>
            <a:r>
              <a:rPr lang="hr-HR" sz="3000" dirty="0" smtClean="0"/>
              <a:t> sa hladnim atomima </a:t>
            </a:r>
            <a:r>
              <a:rPr lang="hr-HR" sz="3000" baseline="30000" dirty="0" smtClean="0"/>
              <a:t>87</a:t>
            </a:r>
            <a:r>
              <a:rPr lang="hr-HR" sz="3000" dirty="0" smtClean="0"/>
              <a:t>Rb</a:t>
            </a:r>
            <a:endParaRPr lang="hr-HR" sz="30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3744416" cy="290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00807"/>
            <a:ext cx="4248472" cy="293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niOkvir 6"/>
          <p:cNvSpPr txBox="1"/>
          <p:nvPr/>
        </p:nvSpPr>
        <p:spPr>
          <a:xfrm>
            <a:off x="251520" y="4581128"/>
            <a:ext cx="490692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/>
              <a:t>Slika 17. </a:t>
            </a:r>
            <a:r>
              <a:rPr lang="hr-HR" dirty="0" smtClean="0"/>
              <a:t>Vremenska i frekventna</a:t>
            </a:r>
          </a:p>
          <a:p>
            <a:r>
              <a:rPr lang="hr-HR" dirty="0" smtClean="0"/>
              <a:t> reprezentacija triju konfiguracija </a:t>
            </a:r>
            <a:r>
              <a:rPr lang="hr-HR" dirty="0" err="1" smtClean="0"/>
              <a:t>fs</a:t>
            </a:r>
            <a:r>
              <a:rPr lang="hr-HR" dirty="0" smtClean="0"/>
              <a:t> </a:t>
            </a:r>
            <a:r>
              <a:rPr lang="hr-HR" dirty="0" err="1" smtClean="0"/>
              <a:t>pulseva</a:t>
            </a:r>
            <a:endParaRPr lang="hr-HR" dirty="0" smtClean="0"/>
          </a:p>
          <a:p>
            <a:pPr marL="342900" indent="-342900">
              <a:buAutoNum type="alphaLcParenR"/>
            </a:pPr>
            <a:r>
              <a:rPr lang="hr-HR" dirty="0" smtClean="0"/>
              <a:t>Jedan niz </a:t>
            </a:r>
            <a:r>
              <a:rPr lang="hr-HR" dirty="0" err="1" smtClean="0"/>
              <a:t>fs</a:t>
            </a:r>
            <a:r>
              <a:rPr lang="hr-HR" dirty="0" smtClean="0"/>
              <a:t> </a:t>
            </a:r>
            <a:r>
              <a:rPr lang="hr-HR" dirty="0" err="1" smtClean="0"/>
              <a:t>pulseva</a:t>
            </a:r>
            <a:r>
              <a:rPr lang="hr-HR" dirty="0" smtClean="0"/>
              <a:t> u jednom smjeru</a:t>
            </a:r>
          </a:p>
          <a:p>
            <a:pPr marL="342900" indent="-342900">
              <a:buAutoNum type="alphaLcParenR"/>
            </a:pPr>
            <a:r>
              <a:rPr lang="hr-HR" dirty="0" smtClean="0"/>
              <a:t>Dva niza </a:t>
            </a:r>
            <a:r>
              <a:rPr lang="hr-HR" dirty="0" err="1" smtClean="0"/>
              <a:t>suprotnopropagirajućih</a:t>
            </a:r>
            <a:endParaRPr lang="hr-HR" dirty="0" smtClean="0"/>
          </a:p>
          <a:p>
            <a:pPr marL="342900" indent="-342900"/>
            <a:r>
              <a:rPr lang="hr-HR" dirty="0" smtClean="0"/>
              <a:t> </a:t>
            </a:r>
            <a:r>
              <a:rPr lang="hr-HR" dirty="0" smtClean="0"/>
              <a:t>      </a:t>
            </a:r>
            <a:r>
              <a:rPr lang="hr-HR" dirty="0" err="1" smtClean="0"/>
              <a:t>fs</a:t>
            </a:r>
            <a:r>
              <a:rPr lang="hr-HR" dirty="0" smtClean="0"/>
              <a:t> </a:t>
            </a:r>
            <a:r>
              <a:rPr lang="hr-HR" dirty="0" err="1" smtClean="0"/>
              <a:t>pulseva</a:t>
            </a:r>
            <a:r>
              <a:rPr lang="hr-HR" dirty="0" smtClean="0"/>
              <a:t> koji su u fazi</a:t>
            </a:r>
          </a:p>
          <a:p>
            <a:pPr marL="342900" indent="-342900">
              <a:buAutoNum type="alphaLcParenR" startAt="3"/>
            </a:pPr>
            <a:r>
              <a:rPr lang="hr-HR" dirty="0" smtClean="0"/>
              <a:t>Dva niza suprotno-propagirajućih </a:t>
            </a:r>
            <a:r>
              <a:rPr lang="hr-HR" dirty="0" err="1" smtClean="0"/>
              <a:t>fs</a:t>
            </a:r>
            <a:r>
              <a:rPr lang="hr-HR" dirty="0" smtClean="0"/>
              <a:t> </a:t>
            </a:r>
            <a:r>
              <a:rPr lang="hr-HR" dirty="0" err="1" smtClean="0"/>
              <a:t>pulseva</a:t>
            </a:r>
            <a:endParaRPr lang="hr-HR" dirty="0" smtClean="0"/>
          </a:p>
          <a:p>
            <a:pPr marL="342900" indent="-342900"/>
            <a:r>
              <a:rPr lang="hr-HR" dirty="0" smtClean="0"/>
              <a:t> </a:t>
            </a:r>
            <a:r>
              <a:rPr lang="hr-HR" dirty="0" smtClean="0"/>
              <a:t>      koji su u </a:t>
            </a:r>
            <a:r>
              <a:rPr lang="hr-HR" dirty="0" err="1" smtClean="0"/>
              <a:t>protufazi</a:t>
            </a:r>
            <a:r>
              <a:rPr lang="hr-HR" dirty="0" smtClean="0"/>
              <a:t> [1]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5028001" y="4725144"/>
            <a:ext cx="4115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/>
              <a:t>Slika 18. </a:t>
            </a:r>
            <a:r>
              <a:rPr lang="hr-HR" dirty="0" smtClean="0"/>
              <a:t>Ovisnost </a:t>
            </a:r>
            <a:r>
              <a:rPr lang="hr-HR" dirty="0" err="1" smtClean="0"/>
              <a:t>radijativne</a:t>
            </a:r>
            <a:r>
              <a:rPr lang="hr-HR" dirty="0" smtClean="0"/>
              <a:t> sile</a:t>
            </a:r>
          </a:p>
          <a:p>
            <a:r>
              <a:rPr lang="hr-HR" dirty="0" smtClean="0"/>
              <a:t>o brzini atoma induciranoj frekventnim</a:t>
            </a:r>
          </a:p>
          <a:p>
            <a:r>
              <a:rPr lang="hr-HR" dirty="0" smtClean="0"/>
              <a:t>češljem [3]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75240" cy="636680"/>
          </a:xfrm>
        </p:spPr>
        <p:txBody>
          <a:bodyPr>
            <a:normAutofit/>
          </a:bodyPr>
          <a:lstStyle/>
          <a:p>
            <a:r>
              <a:rPr lang="hr-HR" sz="3000" dirty="0" smtClean="0"/>
              <a:t>Teorijski model računanja </a:t>
            </a:r>
            <a:r>
              <a:rPr lang="hr-HR" sz="3000" dirty="0" err="1" smtClean="0"/>
              <a:t>radijativne</a:t>
            </a:r>
            <a:r>
              <a:rPr lang="hr-HR" sz="3000" dirty="0" smtClean="0"/>
              <a:t> sile</a:t>
            </a:r>
            <a:endParaRPr lang="hr-HR" sz="30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4"/>
            <a:ext cx="506636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628800"/>
            <a:ext cx="40195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niOkvir 5"/>
          <p:cNvSpPr txBox="1"/>
          <p:nvPr/>
        </p:nvSpPr>
        <p:spPr>
          <a:xfrm>
            <a:off x="179512" y="4869160"/>
            <a:ext cx="51031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i="1" dirty="0" smtClean="0"/>
              <a:t>Slika 19. </a:t>
            </a:r>
            <a:r>
              <a:rPr lang="hr-HR" sz="1600" dirty="0" smtClean="0"/>
              <a:t>Pojava koherentnih efekata akumulacije</a:t>
            </a:r>
          </a:p>
          <a:p>
            <a:r>
              <a:rPr lang="hr-HR" sz="1600" dirty="0" smtClean="0"/>
              <a:t>n</a:t>
            </a:r>
            <a:r>
              <a:rPr lang="hr-HR" sz="1600" dirty="0" smtClean="0"/>
              <a:t>aseljenosti pobuđenog stanja s uspostavom </a:t>
            </a:r>
          </a:p>
          <a:p>
            <a:r>
              <a:rPr lang="hr-HR" sz="1600" dirty="0" smtClean="0"/>
              <a:t>s</a:t>
            </a:r>
            <a:r>
              <a:rPr lang="hr-HR" sz="1600" dirty="0" smtClean="0"/>
              <a:t>tacionarnog stanja nakon 10 </a:t>
            </a:r>
            <a:r>
              <a:rPr lang="hr-HR" sz="1600" dirty="0" err="1" smtClean="0"/>
              <a:t>pulseva</a:t>
            </a:r>
            <a:r>
              <a:rPr lang="hr-HR" sz="1600" dirty="0" smtClean="0"/>
              <a:t> za konfiguracije</a:t>
            </a:r>
          </a:p>
          <a:p>
            <a:pPr marL="342900" indent="-342900"/>
            <a:r>
              <a:rPr lang="hr-HR" sz="1600" dirty="0" smtClean="0"/>
              <a:t>a) i b). U konfiguraciji c) nema naseljenosti pobuđenog </a:t>
            </a:r>
          </a:p>
          <a:p>
            <a:pPr marL="342900" indent="-342900"/>
            <a:r>
              <a:rPr lang="hr-HR" sz="1600" dirty="0" smtClean="0"/>
              <a:t>s</a:t>
            </a:r>
            <a:r>
              <a:rPr lang="hr-HR" sz="1600" dirty="0" smtClean="0"/>
              <a:t>tanja zbog  </a:t>
            </a:r>
            <a:r>
              <a:rPr lang="hr-HR" sz="1600" i="1" dirty="0" err="1" smtClean="0"/>
              <a:t>pump</a:t>
            </a:r>
            <a:r>
              <a:rPr lang="hr-HR" sz="1600" i="1" dirty="0" smtClean="0"/>
              <a:t>-</a:t>
            </a:r>
            <a:r>
              <a:rPr lang="hr-HR" sz="1600" i="1" dirty="0" err="1" smtClean="0"/>
              <a:t>dump</a:t>
            </a:r>
            <a:r>
              <a:rPr lang="hr-HR" sz="1600" i="1" dirty="0" smtClean="0"/>
              <a:t> </a:t>
            </a:r>
            <a:r>
              <a:rPr lang="hr-HR" sz="1600" dirty="0" smtClean="0"/>
              <a:t>dinamike [1]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5592450" y="4653136"/>
            <a:ext cx="32742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i="1" dirty="0" smtClean="0"/>
              <a:t>Slika 20. </a:t>
            </a:r>
            <a:r>
              <a:rPr lang="hr-HR" sz="1600" dirty="0" smtClean="0"/>
              <a:t>Vremenska evolucija </a:t>
            </a:r>
          </a:p>
          <a:p>
            <a:r>
              <a:rPr lang="hr-HR" sz="1600" dirty="0" smtClean="0"/>
              <a:t>n</a:t>
            </a:r>
            <a:r>
              <a:rPr lang="hr-HR" sz="1600" dirty="0" smtClean="0"/>
              <a:t>aseljenosti pobuđenog stanja</a:t>
            </a:r>
          </a:p>
          <a:p>
            <a:r>
              <a:rPr lang="hr-HR" sz="1600" dirty="0" smtClean="0"/>
              <a:t>s postupkom nalaženja prenesenog</a:t>
            </a:r>
          </a:p>
          <a:p>
            <a:r>
              <a:rPr lang="hr-HR" sz="1600" dirty="0" smtClean="0"/>
              <a:t>i</a:t>
            </a:r>
            <a:r>
              <a:rPr lang="hr-HR" sz="1600" dirty="0" smtClean="0"/>
              <a:t>mpulsa n-tog pulsa na atom [2]</a:t>
            </a:r>
            <a:endParaRPr lang="hr-HR" sz="1600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5508104" y="5733256"/>
          <a:ext cx="1368152" cy="356094"/>
        </p:xfrm>
        <a:graphic>
          <a:graphicData uri="http://schemas.openxmlformats.org/presentationml/2006/ole">
            <p:oleObj spid="_x0000_s17412" name="Equation" r:id="rId6" imgW="927000" imgH="241200" progId="Equation.DSMT4">
              <p:embed/>
            </p:oleObj>
          </a:graphicData>
        </a:graphic>
      </p:graphicFrame>
      <p:sp>
        <p:nvSpPr>
          <p:cNvPr id="9" name="TekstniOkvir 8"/>
          <p:cNvSpPr txBox="1"/>
          <p:nvPr/>
        </p:nvSpPr>
        <p:spPr>
          <a:xfrm>
            <a:off x="5580112" y="5733256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                         i  sile </a:t>
            </a:r>
            <a:endParaRPr lang="hr-HR" sz="1600" dirty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/>
        </p:nvGraphicFramePr>
        <p:xfrm>
          <a:off x="7452320" y="5661248"/>
          <a:ext cx="1403648" cy="591900"/>
        </p:xfrm>
        <a:graphic>
          <a:graphicData uri="http://schemas.openxmlformats.org/presentationml/2006/ole">
            <p:oleObj spid="_x0000_s17413" name="Equation" r:id="rId7" imgW="1054080" imgH="4442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Hi-Tech-Colorful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07288" cy="564672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Sadržaj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395536" y="1412776"/>
            <a:ext cx="8363272" cy="4925144"/>
          </a:xfrm>
        </p:spPr>
        <p:txBody>
          <a:bodyPr>
            <a:normAutofit/>
          </a:bodyPr>
          <a:lstStyle/>
          <a:p>
            <a:r>
              <a:rPr lang="hr-HR" sz="2500" dirty="0" smtClean="0">
                <a:solidFill>
                  <a:schemeClr val="bg1"/>
                </a:solidFill>
              </a:rPr>
              <a:t>Optički frekventni češalj</a:t>
            </a:r>
          </a:p>
          <a:p>
            <a:r>
              <a:rPr lang="hr-HR" sz="2500" dirty="0" smtClean="0">
                <a:solidFill>
                  <a:schemeClr val="bg1"/>
                </a:solidFill>
              </a:rPr>
              <a:t>Dopplerov model hlađenja atoma</a:t>
            </a:r>
          </a:p>
          <a:p>
            <a:r>
              <a:rPr lang="hr-HR" sz="2500" dirty="0" err="1" smtClean="0">
                <a:solidFill>
                  <a:schemeClr val="bg1"/>
                </a:solidFill>
              </a:rPr>
              <a:t>Magneto</a:t>
            </a:r>
            <a:r>
              <a:rPr lang="hr-HR" sz="2500" dirty="0" smtClean="0">
                <a:solidFill>
                  <a:schemeClr val="bg1"/>
                </a:solidFill>
              </a:rPr>
              <a:t>-optička stupica</a:t>
            </a:r>
          </a:p>
          <a:p>
            <a:r>
              <a:rPr lang="hr-HR" sz="2500" dirty="0" err="1" smtClean="0">
                <a:solidFill>
                  <a:schemeClr val="bg1"/>
                </a:solidFill>
              </a:rPr>
              <a:t>Hiperfina</a:t>
            </a:r>
            <a:r>
              <a:rPr lang="hr-HR" sz="2500" dirty="0" smtClean="0">
                <a:solidFill>
                  <a:schemeClr val="bg1"/>
                </a:solidFill>
              </a:rPr>
              <a:t> struktura </a:t>
            </a:r>
            <a:r>
              <a:rPr lang="hr-HR" sz="2500" dirty="0" err="1" smtClean="0">
                <a:solidFill>
                  <a:schemeClr val="bg1"/>
                </a:solidFill>
              </a:rPr>
              <a:t>rubdijevih</a:t>
            </a:r>
            <a:r>
              <a:rPr lang="hr-HR" sz="2500" dirty="0" smtClean="0">
                <a:solidFill>
                  <a:schemeClr val="bg1"/>
                </a:solidFill>
              </a:rPr>
              <a:t> </a:t>
            </a:r>
            <a:r>
              <a:rPr lang="hr-HR" sz="2500" baseline="30000" dirty="0" smtClean="0">
                <a:solidFill>
                  <a:schemeClr val="bg1"/>
                </a:solidFill>
              </a:rPr>
              <a:t>87</a:t>
            </a:r>
            <a:r>
              <a:rPr lang="hr-HR" sz="2500" dirty="0" smtClean="0">
                <a:solidFill>
                  <a:schemeClr val="bg1"/>
                </a:solidFill>
              </a:rPr>
              <a:t>Rb  atoma</a:t>
            </a:r>
          </a:p>
          <a:p>
            <a:r>
              <a:rPr lang="hr-HR" sz="2500" dirty="0" smtClean="0">
                <a:solidFill>
                  <a:schemeClr val="bg1"/>
                </a:solidFill>
              </a:rPr>
              <a:t>Detekcija </a:t>
            </a:r>
            <a:r>
              <a:rPr lang="hr-HR" sz="2500" dirty="0" smtClean="0">
                <a:solidFill>
                  <a:schemeClr val="bg1"/>
                </a:solidFill>
              </a:rPr>
              <a:t>hladnih atoma laserski induciranom fluorescencijom (LIF)</a:t>
            </a:r>
          </a:p>
          <a:p>
            <a:r>
              <a:rPr lang="hr-HR" sz="2500" dirty="0" smtClean="0">
                <a:solidFill>
                  <a:schemeClr val="bg1"/>
                </a:solidFill>
              </a:rPr>
              <a:t>Interakcija </a:t>
            </a:r>
            <a:r>
              <a:rPr lang="hr-HR" sz="2500" dirty="0" smtClean="0">
                <a:solidFill>
                  <a:schemeClr val="bg1"/>
                </a:solidFill>
              </a:rPr>
              <a:t>hladnih atoma sa </a:t>
            </a:r>
            <a:r>
              <a:rPr lang="hr-HR" sz="2500" dirty="0" err="1" smtClean="0">
                <a:solidFill>
                  <a:schemeClr val="bg1"/>
                </a:solidFill>
              </a:rPr>
              <a:t>femtosekundnim</a:t>
            </a:r>
            <a:r>
              <a:rPr lang="hr-HR" sz="2500" dirty="0" smtClean="0">
                <a:solidFill>
                  <a:schemeClr val="bg1"/>
                </a:solidFill>
              </a:rPr>
              <a:t> laserskim zračenjem</a:t>
            </a:r>
          </a:p>
          <a:p>
            <a:r>
              <a:rPr lang="hr-HR" sz="2500" dirty="0" smtClean="0">
                <a:solidFill>
                  <a:schemeClr val="bg1"/>
                </a:solidFill>
              </a:rPr>
              <a:t>Rezultati – LIF i </a:t>
            </a:r>
            <a:r>
              <a:rPr lang="hr-HR" sz="2500" dirty="0" err="1" smtClean="0">
                <a:solidFill>
                  <a:schemeClr val="bg1"/>
                </a:solidFill>
              </a:rPr>
              <a:t>radijativna</a:t>
            </a:r>
            <a:r>
              <a:rPr lang="hr-HR" sz="2500" dirty="0" smtClean="0">
                <a:solidFill>
                  <a:schemeClr val="bg1"/>
                </a:solidFill>
              </a:rPr>
              <a:t> sila</a:t>
            </a:r>
          </a:p>
          <a:p>
            <a:r>
              <a:rPr lang="hr-HR" sz="2500" dirty="0" smtClean="0">
                <a:solidFill>
                  <a:schemeClr val="bg1"/>
                </a:solidFill>
              </a:rPr>
              <a:t>Diskusija</a:t>
            </a:r>
          </a:p>
          <a:p>
            <a:r>
              <a:rPr lang="hr-HR" sz="2500" dirty="0" smtClean="0">
                <a:solidFill>
                  <a:schemeClr val="bg1"/>
                </a:solidFill>
              </a:rPr>
              <a:t>Zaključak</a:t>
            </a:r>
          </a:p>
          <a:p>
            <a:endParaRPr lang="en-US" sz="2500" dirty="0" smtClean="0">
              <a:solidFill>
                <a:schemeClr val="bg1"/>
              </a:solidFill>
            </a:endParaRPr>
          </a:p>
          <a:p>
            <a:endParaRPr lang="hr-HR" sz="2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47248" cy="780696"/>
          </a:xfrm>
        </p:spPr>
        <p:txBody>
          <a:bodyPr>
            <a:normAutofit fontScale="90000"/>
          </a:bodyPr>
          <a:lstStyle/>
          <a:p>
            <a:r>
              <a:rPr lang="hr-HR" sz="3000" dirty="0" smtClean="0"/>
              <a:t/>
            </a:r>
            <a:br>
              <a:rPr lang="hr-HR" sz="3000" dirty="0" smtClean="0"/>
            </a:br>
            <a:r>
              <a:rPr lang="hr-HR" sz="3000" dirty="0" smtClean="0"/>
              <a:t>Eksperimentalno određivanje </a:t>
            </a:r>
            <a:r>
              <a:rPr lang="hr-HR" sz="3000" dirty="0" err="1" smtClean="0"/>
              <a:t>radijativne</a:t>
            </a:r>
            <a:r>
              <a:rPr lang="hr-HR" sz="3000" dirty="0" smtClean="0"/>
              <a:t> sile</a:t>
            </a:r>
            <a:endParaRPr lang="hr-HR" sz="30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933056"/>
            <a:ext cx="3672408" cy="276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59912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niOkvir 5"/>
          <p:cNvSpPr txBox="1"/>
          <p:nvPr/>
        </p:nvSpPr>
        <p:spPr>
          <a:xfrm>
            <a:off x="6160234" y="2132856"/>
            <a:ext cx="29837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/>
              <a:t>Slika 21. </a:t>
            </a:r>
            <a:r>
              <a:rPr lang="hr-HR" dirty="0" smtClean="0"/>
              <a:t>Shematski prikaz</a:t>
            </a:r>
          </a:p>
          <a:p>
            <a:r>
              <a:rPr lang="hr-HR" dirty="0" smtClean="0"/>
              <a:t>postava za mjerenje pomaka</a:t>
            </a:r>
          </a:p>
          <a:p>
            <a:r>
              <a:rPr lang="hr-HR" dirty="0" smtClean="0"/>
              <a:t>c</a:t>
            </a:r>
            <a:r>
              <a:rPr lang="hr-HR" dirty="0" smtClean="0"/>
              <a:t>entra mase oblaka [2]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4211960" y="5085184"/>
            <a:ext cx="43798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/>
              <a:t>Slika 22</a:t>
            </a:r>
            <a:r>
              <a:rPr lang="hr-HR" dirty="0" smtClean="0"/>
              <a:t>. Prostorna raspodjela gustoće</a:t>
            </a:r>
          </a:p>
          <a:p>
            <a:r>
              <a:rPr lang="hr-HR" dirty="0" smtClean="0"/>
              <a:t>a</a:t>
            </a:r>
            <a:r>
              <a:rPr lang="hr-HR" dirty="0" smtClean="0"/>
              <a:t>toma unutar oblaka dobivena mjerenjem </a:t>
            </a:r>
          </a:p>
          <a:p>
            <a:r>
              <a:rPr lang="hr-HR" dirty="0" smtClean="0"/>
              <a:t>f</a:t>
            </a:r>
            <a:r>
              <a:rPr lang="hr-HR" dirty="0" smtClean="0"/>
              <a:t>luorescencije oblaka [2]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19256" cy="636680"/>
          </a:xfrm>
        </p:spPr>
        <p:txBody>
          <a:bodyPr>
            <a:normAutofit/>
          </a:bodyPr>
          <a:lstStyle/>
          <a:p>
            <a:r>
              <a:rPr lang="hr-HR" sz="3000" dirty="0" smtClean="0"/>
              <a:t>Rezultati – LIF i </a:t>
            </a:r>
            <a:r>
              <a:rPr lang="hr-HR" sz="3000" dirty="0" err="1" smtClean="0"/>
              <a:t>radijativna</a:t>
            </a:r>
            <a:r>
              <a:rPr lang="hr-HR" sz="3000" dirty="0" smtClean="0"/>
              <a:t> sila</a:t>
            </a:r>
            <a:endParaRPr lang="hr-HR" sz="3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89120"/>
          </a:xfrm>
        </p:spPr>
        <p:txBody>
          <a:bodyPr>
            <a:normAutofit/>
          </a:bodyPr>
          <a:lstStyle/>
          <a:p>
            <a:r>
              <a:rPr lang="hr-HR" sz="2200" dirty="0" smtClean="0"/>
              <a:t>Konfiguracije 1  i 2</a:t>
            </a:r>
          </a:p>
          <a:p>
            <a:pPr>
              <a:buNone/>
            </a:pPr>
            <a:endParaRPr lang="hr-HR" sz="2200" dirty="0" smtClean="0"/>
          </a:p>
          <a:p>
            <a:pPr lvl="1"/>
            <a:r>
              <a:rPr lang="hr-HR" sz="2200" dirty="0" smtClean="0"/>
              <a:t>Za jedan niz </a:t>
            </a:r>
            <a:r>
              <a:rPr lang="hr-HR" sz="2200" dirty="0" err="1" smtClean="0"/>
              <a:t>fs</a:t>
            </a:r>
            <a:r>
              <a:rPr lang="hr-HR" sz="2200" dirty="0" smtClean="0"/>
              <a:t> </a:t>
            </a:r>
            <a:r>
              <a:rPr lang="hr-HR" sz="2200" dirty="0" err="1" smtClean="0"/>
              <a:t>pulseva</a:t>
            </a:r>
            <a:r>
              <a:rPr lang="hr-HR" sz="2200" dirty="0" smtClean="0"/>
              <a:t> izmjeren novi ravnotežni položaj oblaka                                     u smjeru upadne </a:t>
            </a:r>
            <a:r>
              <a:rPr lang="hr-HR" sz="2200" dirty="0" err="1" smtClean="0"/>
              <a:t>fs</a:t>
            </a:r>
            <a:r>
              <a:rPr lang="hr-HR" sz="2200" dirty="0" smtClean="0"/>
              <a:t> zrake</a:t>
            </a:r>
          </a:p>
          <a:p>
            <a:pPr lvl="1"/>
            <a:r>
              <a:rPr lang="hr-HR" sz="2200" dirty="0" smtClean="0"/>
              <a:t> intenzitet LIF-a na 795 nm manji od onog na 780.2 nm – uzrok u većem električnom dipolnom momentu prijelaza za D2 i većeg intenziteta lasera za hlađenje u odnosu na 1 </a:t>
            </a:r>
            <a:r>
              <a:rPr lang="hr-HR" sz="2200" dirty="0" err="1" smtClean="0"/>
              <a:t>mod</a:t>
            </a:r>
            <a:r>
              <a:rPr lang="hr-HR" sz="2200" dirty="0" smtClean="0"/>
              <a:t> frekventnog češlja</a:t>
            </a:r>
          </a:p>
          <a:p>
            <a:pPr lvl="1"/>
            <a:r>
              <a:rPr lang="hr-HR" sz="2200" dirty="0" smtClean="0"/>
              <a:t>Inducirana </a:t>
            </a:r>
            <a:r>
              <a:rPr lang="hr-HR" sz="2200" dirty="0" err="1" smtClean="0"/>
              <a:t>radijativna</a:t>
            </a:r>
            <a:r>
              <a:rPr lang="hr-HR" sz="2200" dirty="0" smtClean="0"/>
              <a:t> sila iznosa                                    pri intenzitetu moda 0.11 mW/cm</a:t>
            </a:r>
            <a:r>
              <a:rPr lang="hr-HR" sz="2200" baseline="30000" dirty="0" smtClean="0"/>
              <a:t>2</a:t>
            </a:r>
            <a:r>
              <a:rPr lang="hr-HR" sz="2200" dirty="0" smtClean="0"/>
              <a:t> jednaka onoj koju inducira kontinuirani laser intenziteta 0.35 mW/cm</a:t>
            </a:r>
            <a:r>
              <a:rPr lang="hr-HR" sz="2200" baseline="30000" dirty="0" smtClean="0"/>
              <a:t>2</a:t>
            </a:r>
            <a:endParaRPr lang="hr-HR" sz="2200" dirty="0" smtClean="0"/>
          </a:p>
          <a:p>
            <a:pPr lvl="1">
              <a:buNone/>
            </a:pPr>
            <a:endParaRPr lang="hr-HR" sz="2200" dirty="0" smtClean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2051720" y="2780928"/>
          <a:ext cx="2497778" cy="360040"/>
        </p:xfrm>
        <a:graphic>
          <a:graphicData uri="http://schemas.openxmlformats.org/presentationml/2006/ole">
            <p:oleObj spid="_x0000_s19458" name="Equation" r:id="rId3" imgW="1409400" imgH="203040" progId="Equation.DSMT4">
              <p:embed/>
            </p:oleObj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5292080" y="4509120"/>
          <a:ext cx="2280253" cy="360040"/>
        </p:xfrm>
        <a:graphic>
          <a:graphicData uri="http://schemas.openxmlformats.org/presentationml/2006/ole">
            <p:oleObj spid="_x0000_s19459" name="Equation" r:id="rId4" imgW="144756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91264" cy="780696"/>
          </a:xfrm>
        </p:spPr>
        <p:txBody>
          <a:bodyPr>
            <a:normAutofit/>
          </a:bodyPr>
          <a:lstStyle/>
          <a:p>
            <a:r>
              <a:rPr lang="hr-HR" sz="3000" dirty="0" smtClean="0"/>
              <a:t>Rezultati – LIF i </a:t>
            </a:r>
            <a:r>
              <a:rPr lang="hr-HR" sz="3000" dirty="0" err="1" smtClean="0"/>
              <a:t>radijativna</a:t>
            </a:r>
            <a:r>
              <a:rPr lang="hr-HR" sz="3000" dirty="0" smtClean="0"/>
              <a:t> sila</a:t>
            </a:r>
            <a:endParaRPr lang="hr-HR" sz="3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200" dirty="0" smtClean="0"/>
              <a:t>Konfiguracija 2</a:t>
            </a:r>
          </a:p>
          <a:p>
            <a:pPr>
              <a:buNone/>
            </a:pPr>
            <a:endParaRPr lang="hr-HR" sz="2200" dirty="0" smtClean="0"/>
          </a:p>
          <a:p>
            <a:pPr lvl="1"/>
            <a:r>
              <a:rPr lang="hr-HR" sz="2200" dirty="0" smtClean="0"/>
              <a:t>2 niza suprotno-propagirajućih </a:t>
            </a:r>
            <a:r>
              <a:rPr lang="hr-HR" sz="2200" dirty="0" err="1" smtClean="0"/>
              <a:t>fs</a:t>
            </a:r>
            <a:r>
              <a:rPr lang="hr-HR" sz="2200" dirty="0" smtClean="0"/>
              <a:t> </a:t>
            </a:r>
            <a:r>
              <a:rPr lang="hr-HR" sz="2200" dirty="0" err="1" smtClean="0"/>
              <a:t>pulseva</a:t>
            </a:r>
            <a:r>
              <a:rPr lang="hr-HR" sz="2200" dirty="0" smtClean="0"/>
              <a:t> s vremenskim pomakom 0.9 ns</a:t>
            </a:r>
          </a:p>
          <a:p>
            <a:pPr lvl="1"/>
            <a:r>
              <a:rPr lang="hr-HR" sz="2200" dirty="0" smtClean="0"/>
              <a:t>Snage lasera 250 mW generiraju zrake promjera 250 </a:t>
            </a:r>
            <a:r>
              <a:rPr lang="el-GR" sz="2200" dirty="0" smtClean="0"/>
              <a:t>μ</a:t>
            </a:r>
            <a:r>
              <a:rPr lang="hr-HR" sz="2200" dirty="0" smtClean="0"/>
              <a:t>m</a:t>
            </a:r>
          </a:p>
          <a:p>
            <a:pPr lvl="1"/>
            <a:r>
              <a:rPr lang="hr-HR" sz="2200" dirty="0" smtClean="0"/>
              <a:t>Sila na oblak nije uniformna!</a:t>
            </a:r>
          </a:p>
          <a:p>
            <a:pPr lvl="1"/>
            <a:r>
              <a:rPr lang="hr-HR" sz="2200" dirty="0" smtClean="0"/>
              <a:t>Nije izmjeren pomak centra mase – nema sile!</a:t>
            </a:r>
          </a:p>
          <a:p>
            <a:pPr lvl="1"/>
            <a:r>
              <a:rPr lang="hr-HR" sz="2200" dirty="0" smtClean="0"/>
              <a:t>LIF na 780.2 nm pokazuje nepromijenjen broj atoma u MOT-u dok je intenzitet na 795 nm dvostruko veći</a:t>
            </a:r>
          </a:p>
          <a:p>
            <a:pPr lvl="1"/>
            <a:r>
              <a:rPr lang="hr-HR" sz="2200" dirty="0" smtClean="0"/>
              <a:t>Nema </a:t>
            </a:r>
            <a:r>
              <a:rPr lang="hr-HR" sz="2200" dirty="0" err="1" smtClean="0"/>
              <a:t>radijativne</a:t>
            </a:r>
            <a:r>
              <a:rPr lang="hr-HR" sz="2200" dirty="0" smtClean="0"/>
              <a:t> sile – u skladu sa teorijom</a:t>
            </a:r>
            <a:endParaRPr lang="hr-H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6408712" cy="461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niOkvir 4"/>
          <p:cNvSpPr txBox="1"/>
          <p:nvPr/>
        </p:nvSpPr>
        <p:spPr>
          <a:xfrm>
            <a:off x="323528" y="537321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Slika 23. </a:t>
            </a:r>
            <a:r>
              <a:rPr lang="hr-HR" dirty="0" smtClean="0"/>
              <a:t>Raspodjela intenziteta fluorescencije (lijevo) i LIF spektar (desno) oblaka</a:t>
            </a:r>
          </a:p>
          <a:p>
            <a:r>
              <a:rPr lang="hr-HR" dirty="0" smtClean="0"/>
              <a:t>h</a:t>
            </a:r>
            <a:r>
              <a:rPr lang="hr-HR" dirty="0" smtClean="0"/>
              <a:t>ladnih atoma za slučajeve a) bez </a:t>
            </a:r>
            <a:r>
              <a:rPr lang="hr-HR" dirty="0" err="1" smtClean="0"/>
              <a:t>fs</a:t>
            </a:r>
            <a:r>
              <a:rPr lang="hr-HR" dirty="0" smtClean="0"/>
              <a:t> pobude, b) konfiguraciju 1, c) konfiguraciju 2,</a:t>
            </a:r>
          </a:p>
          <a:p>
            <a:r>
              <a:rPr lang="hr-HR" dirty="0" smtClean="0"/>
              <a:t>Zelena crtkana linija pokazuje položaj centra mase [1]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19256" cy="564672"/>
          </a:xfrm>
        </p:spPr>
        <p:txBody>
          <a:bodyPr>
            <a:normAutofit/>
          </a:bodyPr>
          <a:lstStyle/>
          <a:p>
            <a:r>
              <a:rPr lang="hr-HR" sz="3000" dirty="0" smtClean="0"/>
              <a:t>Rezultati – LIF i </a:t>
            </a:r>
            <a:r>
              <a:rPr lang="hr-HR" sz="3000" dirty="0" err="1" smtClean="0"/>
              <a:t>radijativna</a:t>
            </a:r>
            <a:r>
              <a:rPr lang="hr-HR" sz="3000" dirty="0" smtClean="0"/>
              <a:t> sila</a:t>
            </a:r>
            <a:endParaRPr lang="hr-HR" sz="3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56792"/>
            <a:ext cx="8219256" cy="4767808"/>
          </a:xfrm>
        </p:spPr>
        <p:txBody>
          <a:bodyPr>
            <a:normAutofit lnSpcReduction="10000"/>
          </a:bodyPr>
          <a:lstStyle/>
          <a:p>
            <a:r>
              <a:rPr lang="hr-HR" sz="2200" dirty="0" smtClean="0"/>
              <a:t>Konfiguracije 1 i 3</a:t>
            </a:r>
          </a:p>
          <a:p>
            <a:pPr>
              <a:buNone/>
            </a:pPr>
            <a:endParaRPr lang="hr-HR" sz="2200" dirty="0" smtClean="0"/>
          </a:p>
          <a:p>
            <a:pPr lvl="1"/>
            <a:r>
              <a:rPr lang="hr-HR" sz="2200" dirty="0" smtClean="0"/>
              <a:t>Za jedan niz </a:t>
            </a:r>
            <a:r>
              <a:rPr lang="hr-HR" sz="2200" dirty="0" err="1" smtClean="0"/>
              <a:t>fs</a:t>
            </a:r>
            <a:r>
              <a:rPr lang="hr-HR" sz="2200" dirty="0" smtClean="0"/>
              <a:t> </a:t>
            </a:r>
            <a:r>
              <a:rPr lang="hr-HR" sz="2200" dirty="0" err="1" smtClean="0"/>
              <a:t>pulseva</a:t>
            </a:r>
            <a:r>
              <a:rPr lang="hr-HR" sz="2200" dirty="0" smtClean="0"/>
              <a:t> promjera 2 mm uočena dvostruka manja naseljenost stanja na 780.2 nm u odnosu na istu konfiguraciju manjeg promjera zrake</a:t>
            </a:r>
          </a:p>
          <a:p>
            <a:pPr lvl="1"/>
            <a:r>
              <a:rPr lang="hr-HR" sz="2200" dirty="0" smtClean="0"/>
              <a:t>Gubitak atoma iz MOT-a difuzijom, optičkim pumpanjem i akceleracijom</a:t>
            </a:r>
          </a:p>
          <a:p>
            <a:pPr lvl="1"/>
            <a:r>
              <a:rPr lang="hr-HR" sz="2200" dirty="0" smtClean="0"/>
              <a:t>Pomak centra mase </a:t>
            </a:r>
          </a:p>
          <a:p>
            <a:pPr lvl="1"/>
            <a:r>
              <a:rPr lang="hr-HR" sz="2200" dirty="0" smtClean="0"/>
              <a:t>U </a:t>
            </a:r>
            <a:r>
              <a:rPr lang="hr-HR" sz="2200" dirty="0" err="1" smtClean="0"/>
              <a:t>retrorefleksivnoj</a:t>
            </a:r>
            <a:r>
              <a:rPr lang="hr-HR" sz="2200" dirty="0" smtClean="0"/>
              <a:t> konfiguraciji LIF na 780.2 nm nepromijenjen u odnosu na slučaj bez </a:t>
            </a:r>
            <a:r>
              <a:rPr lang="hr-HR" sz="2200" dirty="0" err="1" smtClean="0"/>
              <a:t>fs</a:t>
            </a:r>
            <a:r>
              <a:rPr lang="hr-HR" sz="2200" dirty="0" smtClean="0"/>
              <a:t> pobude, a LIF na 795 nm gotovo 0 (rezidualan signal)</a:t>
            </a:r>
          </a:p>
          <a:p>
            <a:pPr lvl="1"/>
            <a:r>
              <a:rPr lang="hr-HR" sz="2200" dirty="0" smtClean="0"/>
              <a:t>Nije izmjeren pomak centra mase – nema </a:t>
            </a:r>
            <a:r>
              <a:rPr lang="hr-HR" sz="2200" dirty="0" err="1" smtClean="0"/>
              <a:t>radijativne</a:t>
            </a:r>
            <a:r>
              <a:rPr lang="hr-HR" sz="2200" dirty="0" smtClean="0"/>
              <a:t> sile što nije u skladu s teorijom koja predviđa silu iznosa 4 puta manjeg od one u slučaju jedne </a:t>
            </a:r>
            <a:r>
              <a:rPr lang="hr-HR" sz="2200" dirty="0" err="1" smtClean="0"/>
              <a:t>fs</a:t>
            </a:r>
            <a:r>
              <a:rPr lang="hr-HR" sz="2200" dirty="0" smtClean="0"/>
              <a:t> zrake</a:t>
            </a:r>
          </a:p>
          <a:p>
            <a:pPr lvl="1"/>
            <a:endParaRPr lang="hr-HR" sz="22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3635896" y="3933056"/>
          <a:ext cx="2736304" cy="394422"/>
        </p:xfrm>
        <a:graphic>
          <a:graphicData uri="http://schemas.openxmlformats.org/presentationml/2006/ole">
            <p:oleObj spid="_x0000_s21506" name="Equation" r:id="rId3" imgW="140940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6552728" cy="545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niOkvir 4"/>
          <p:cNvSpPr txBox="1"/>
          <p:nvPr/>
        </p:nvSpPr>
        <p:spPr>
          <a:xfrm>
            <a:off x="539552" y="5657671"/>
            <a:ext cx="8604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Slika 24. </a:t>
            </a:r>
            <a:r>
              <a:rPr lang="hr-HR" dirty="0" smtClean="0"/>
              <a:t>Raspodjela intenziteta fluorescencije (lijevo) i LIF spektar (desno) oblaka</a:t>
            </a:r>
          </a:p>
          <a:p>
            <a:r>
              <a:rPr lang="hr-HR" dirty="0" smtClean="0"/>
              <a:t>hladnih atoma za slučajeve a) bez </a:t>
            </a:r>
            <a:r>
              <a:rPr lang="hr-HR" dirty="0" err="1" smtClean="0"/>
              <a:t>fs</a:t>
            </a:r>
            <a:r>
              <a:rPr lang="hr-HR" dirty="0" smtClean="0"/>
              <a:t> pobude, b) konfiguraciju 1, c) konfiguraciju </a:t>
            </a:r>
            <a:r>
              <a:rPr lang="hr-HR" dirty="0" smtClean="0"/>
              <a:t>3,</a:t>
            </a:r>
            <a:endParaRPr lang="hr-HR" dirty="0" smtClean="0"/>
          </a:p>
          <a:p>
            <a:r>
              <a:rPr lang="hr-HR" dirty="0" smtClean="0"/>
              <a:t>Zelena crtkana linija pokazuje položaj centra </a:t>
            </a:r>
            <a:r>
              <a:rPr lang="hr-HR" dirty="0" smtClean="0"/>
              <a:t>mase [1]</a:t>
            </a:r>
            <a:endParaRPr lang="hr-HR" dirty="0" smtClean="0"/>
          </a:p>
          <a:p>
            <a:r>
              <a:rPr lang="hr-HR" dirty="0" smtClean="0"/>
              <a:t>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19256" cy="636680"/>
          </a:xfrm>
        </p:spPr>
        <p:txBody>
          <a:bodyPr>
            <a:normAutofit/>
          </a:bodyPr>
          <a:lstStyle/>
          <a:p>
            <a:r>
              <a:rPr lang="hr-HR" sz="3000" dirty="0" smtClean="0"/>
              <a:t>Diskusija </a:t>
            </a:r>
            <a:endParaRPr lang="hr-HR" sz="3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89120"/>
          </a:xfrm>
        </p:spPr>
        <p:txBody>
          <a:bodyPr>
            <a:normAutofit/>
          </a:bodyPr>
          <a:lstStyle/>
          <a:p>
            <a:r>
              <a:rPr lang="hr-HR" sz="2200" dirty="0" smtClean="0"/>
              <a:t>Provedena eksperimentalna provjera izmjerenih </a:t>
            </a:r>
            <a:r>
              <a:rPr lang="hr-HR" sz="2200" dirty="0" err="1" smtClean="0"/>
              <a:t>radijativnih</a:t>
            </a:r>
            <a:r>
              <a:rPr lang="hr-HR" sz="2200" dirty="0" smtClean="0"/>
              <a:t> sila pomoću jedne </a:t>
            </a:r>
            <a:r>
              <a:rPr lang="hr-HR" sz="2200" dirty="0" err="1" smtClean="0"/>
              <a:t>fs</a:t>
            </a:r>
            <a:r>
              <a:rPr lang="hr-HR" sz="2200" dirty="0" smtClean="0"/>
              <a:t> zrake promjera 2 mm, snage 450 mW u vremenu ekspozicije CCD kamere od 220 </a:t>
            </a:r>
            <a:r>
              <a:rPr lang="el-GR" sz="2200" dirty="0" smtClean="0"/>
              <a:t>μ</a:t>
            </a:r>
            <a:r>
              <a:rPr lang="hr-HR" sz="2200" dirty="0" smtClean="0"/>
              <a:t>s</a:t>
            </a:r>
          </a:p>
          <a:p>
            <a:endParaRPr lang="hr-HR" sz="2200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41338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niOkvir 5"/>
          <p:cNvSpPr txBox="1"/>
          <p:nvPr/>
        </p:nvSpPr>
        <p:spPr>
          <a:xfrm>
            <a:off x="4436173" y="2780928"/>
            <a:ext cx="470782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/>
              <a:t>Slika 25. </a:t>
            </a:r>
            <a:r>
              <a:rPr lang="hr-HR" dirty="0" smtClean="0"/>
              <a:t>Raspodjela intenziteta </a:t>
            </a:r>
            <a:r>
              <a:rPr lang="hr-HR" dirty="0" smtClean="0"/>
              <a:t>fluorescencije</a:t>
            </a:r>
            <a:endParaRPr lang="hr-HR" dirty="0" smtClean="0"/>
          </a:p>
          <a:p>
            <a:r>
              <a:rPr lang="hr-HR" dirty="0" smtClean="0"/>
              <a:t>(lijevo) i vremenska evolucija centra mase</a:t>
            </a:r>
          </a:p>
          <a:p>
            <a:r>
              <a:rPr lang="pl-PL" dirty="0" smtClean="0"/>
              <a:t>oblaka hladnih atoma </a:t>
            </a:r>
            <a:r>
              <a:rPr lang="pl-PL" baseline="30000" dirty="0" smtClean="0"/>
              <a:t>87</a:t>
            </a:r>
            <a:r>
              <a:rPr lang="pl-PL" dirty="0" smtClean="0"/>
              <a:t>Rb </a:t>
            </a:r>
            <a:r>
              <a:rPr lang="pl-PL" dirty="0" smtClean="0"/>
              <a:t>(desno) za slu-</a:t>
            </a:r>
          </a:p>
          <a:p>
            <a:r>
              <a:rPr lang="hr-HR" dirty="0" smtClean="0"/>
              <a:t>čajeve </a:t>
            </a:r>
            <a:r>
              <a:rPr lang="hr-HR" dirty="0" smtClean="0"/>
              <a:t>a) bez </a:t>
            </a:r>
            <a:r>
              <a:rPr lang="hr-HR" dirty="0" err="1" smtClean="0"/>
              <a:t>fs</a:t>
            </a:r>
            <a:r>
              <a:rPr lang="hr-HR" dirty="0" smtClean="0"/>
              <a:t> pobude (plavi </a:t>
            </a:r>
            <a:r>
              <a:rPr lang="hr-HR" dirty="0" smtClean="0"/>
              <a:t>trokutići</a:t>
            </a:r>
            <a:r>
              <a:rPr lang="hr-HR" dirty="0" smtClean="0"/>
              <a:t>), b)</a:t>
            </a:r>
          </a:p>
          <a:p>
            <a:r>
              <a:rPr lang="hr-HR" dirty="0" smtClean="0"/>
              <a:t>pobuda jednim nizom </a:t>
            </a:r>
            <a:r>
              <a:rPr lang="hr-HR" dirty="0" err="1" smtClean="0"/>
              <a:t>fs</a:t>
            </a:r>
            <a:r>
              <a:rPr lang="hr-HR" dirty="0" smtClean="0"/>
              <a:t> </a:t>
            </a:r>
            <a:r>
              <a:rPr lang="hr-HR" dirty="0" err="1" smtClean="0"/>
              <a:t>pulseva</a:t>
            </a:r>
            <a:r>
              <a:rPr lang="hr-HR" dirty="0" smtClean="0"/>
              <a:t> (crni </a:t>
            </a:r>
            <a:r>
              <a:rPr lang="hr-HR" dirty="0" err="1" smtClean="0"/>
              <a:t>kru</a:t>
            </a:r>
            <a:r>
              <a:rPr lang="hr-HR" dirty="0" smtClean="0"/>
              <a:t>-</a:t>
            </a:r>
          </a:p>
          <a:p>
            <a:r>
              <a:rPr lang="pl-PL" dirty="0" smtClean="0"/>
              <a:t>žići) </a:t>
            </a:r>
            <a:r>
              <a:rPr lang="pl-PL" dirty="0" smtClean="0"/>
              <a:t>i c) pobuda u </a:t>
            </a:r>
            <a:r>
              <a:rPr lang="pl-PL" dirty="0" smtClean="0"/>
              <a:t>retrorefleksivnoj </a:t>
            </a:r>
            <a:r>
              <a:rPr lang="pl-PL" dirty="0" smtClean="0"/>
              <a:t>kon-</a:t>
            </a:r>
          </a:p>
          <a:p>
            <a:r>
              <a:rPr lang="pl-PL" dirty="0" smtClean="0"/>
              <a:t>guraciji (crveni </a:t>
            </a:r>
            <a:r>
              <a:rPr lang="pl-PL" dirty="0" smtClean="0"/>
              <a:t>kružići</a:t>
            </a:r>
            <a:r>
              <a:rPr lang="pl-PL" dirty="0" smtClean="0"/>
              <a:t>). Zelena crtkana</a:t>
            </a:r>
          </a:p>
          <a:p>
            <a:r>
              <a:rPr lang="pl-PL" dirty="0" smtClean="0"/>
              <a:t>linija lijevo pokazuje </a:t>
            </a:r>
            <a:r>
              <a:rPr lang="pl-PL" dirty="0" smtClean="0"/>
              <a:t>položaj </a:t>
            </a:r>
            <a:r>
              <a:rPr lang="pl-PL" dirty="0" smtClean="0"/>
              <a:t>centra mase</a:t>
            </a:r>
          </a:p>
          <a:p>
            <a:r>
              <a:rPr lang="pl-PL" dirty="0" smtClean="0"/>
              <a:t>oblaka, a crno crtkana linija desno pokazuje</a:t>
            </a:r>
          </a:p>
          <a:p>
            <a:r>
              <a:rPr lang="it-IT" dirty="0" smtClean="0"/>
              <a:t>o</a:t>
            </a:r>
            <a:r>
              <a:rPr lang="hr-HR" dirty="0" smtClean="0"/>
              <a:t>č</a:t>
            </a:r>
            <a:r>
              <a:rPr lang="it-IT" dirty="0" err="1" smtClean="0"/>
              <a:t>ekivani</a:t>
            </a:r>
            <a:r>
              <a:rPr lang="it-IT" dirty="0" smtClean="0"/>
              <a:t> polo</a:t>
            </a:r>
            <a:r>
              <a:rPr lang="hr-HR" dirty="0" smtClean="0"/>
              <a:t>ž</a:t>
            </a:r>
            <a:r>
              <a:rPr lang="it-IT" dirty="0" err="1" smtClean="0"/>
              <a:t>aj</a:t>
            </a:r>
            <a:r>
              <a:rPr lang="it-IT" dirty="0" smtClean="0"/>
              <a:t> </a:t>
            </a:r>
            <a:r>
              <a:rPr lang="it-IT" dirty="0" smtClean="0"/>
              <a:t>centra </a:t>
            </a:r>
            <a:r>
              <a:rPr lang="it-IT" dirty="0" err="1" smtClean="0"/>
              <a:t>mase</a:t>
            </a:r>
            <a:r>
              <a:rPr lang="it-IT" dirty="0" smtClean="0"/>
              <a:t> u </a:t>
            </a:r>
            <a:r>
              <a:rPr lang="it-IT" dirty="0" err="1" smtClean="0"/>
              <a:t>slu-</a:t>
            </a:r>
            <a:endParaRPr lang="it-IT" dirty="0" smtClean="0"/>
          </a:p>
          <a:p>
            <a:r>
              <a:rPr lang="hr-HR" dirty="0" smtClean="0"/>
              <a:t>čaju </a:t>
            </a:r>
            <a:r>
              <a:rPr lang="hr-HR" dirty="0" smtClean="0"/>
              <a:t>c</a:t>
            </a:r>
            <a:r>
              <a:rPr lang="hr-HR" dirty="0" smtClean="0"/>
              <a:t>) [1]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35280" cy="708688"/>
          </a:xfrm>
        </p:spPr>
        <p:txBody>
          <a:bodyPr>
            <a:normAutofit/>
          </a:bodyPr>
          <a:lstStyle/>
          <a:p>
            <a:r>
              <a:rPr lang="hr-HR" sz="3000" dirty="0" smtClean="0"/>
              <a:t>Diskusija</a:t>
            </a:r>
            <a:endParaRPr lang="hr-HR" sz="3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400600"/>
          </a:xfrm>
        </p:spPr>
        <p:txBody>
          <a:bodyPr>
            <a:normAutofit/>
          </a:bodyPr>
          <a:lstStyle/>
          <a:p>
            <a:r>
              <a:rPr lang="hr-HR" sz="2200" b="1" dirty="0" smtClean="0"/>
              <a:t>Konfiguracija 1</a:t>
            </a:r>
          </a:p>
          <a:p>
            <a:pPr lvl="1"/>
            <a:r>
              <a:rPr lang="hr-HR" sz="2200" dirty="0" smtClean="0"/>
              <a:t>Očekivano                           </a:t>
            </a:r>
            <a:r>
              <a:rPr lang="hr-HR" sz="2200" dirty="0" smtClean="0"/>
              <a:t>  što </a:t>
            </a:r>
            <a:r>
              <a:rPr lang="hr-HR" sz="2200" dirty="0" smtClean="0"/>
              <a:t>uz                          i</a:t>
            </a:r>
          </a:p>
          <a:p>
            <a:pPr lvl="1">
              <a:buNone/>
            </a:pPr>
            <a:r>
              <a:rPr lang="hr-HR" sz="2200" dirty="0" smtClean="0"/>
              <a:t>     daje</a:t>
            </a:r>
          </a:p>
          <a:p>
            <a:r>
              <a:rPr lang="hr-HR" sz="2200" b="1" dirty="0" smtClean="0"/>
              <a:t>Konfiguracija 2</a:t>
            </a:r>
          </a:p>
          <a:p>
            <a:pPr lvl="1"/>
            <a:r>
              <a:rPr lang="hr-HR" sz="2200" dirty="0" smtClean="0"/>
              <a:t>za n-ti puls iz pozitivnog x smjera prijenos impulsa             , </a:t>
            </a:r>
          </a:p>
          <a:p>
            <a:pPr lvl="1">
              <a:buNone/>
            </a:pPr>
            <a:r>
              <a:rPr lang="hr-HR" sz="2200" dirty="0" smtClean="0"/>
              <a:t>a iz negativnog x smjera                što uz                             daje </a:t>
            </a:r>
          </a:p>
          <a:p>
            <a:pPr lvl="1">
              <a:buNone/>
            </a:pPr>
            <a:r>
              <a:rPr lang="hr-HR" sz="2200" dirty="0" smtClean="0"/>
              <a:t>                    odnosno              što je potvrđeno eksperimentom</a:t>
            </a:r>
          </a:p>
          <a:p>
            <a:r>
              <a:rPr lang="hr-HR" sz="2200" b="1" dirty="0" smtClean="0"/>
              <a:t>Konfiguracija 3</a:t>
            </a:r>
          </a:p>
          <a:p>
            <a:pPr lvl="1"/>
            <a:r>
              <a:rPr lang="hr-HR" sz="2200" i="1" dirty="0" err="1" smtClean="0"/>
              <a:t>Pump</a:t>
            </a:r>
            <a:r>
              <a:rPr lang="hr-HR" sz="2200" i="1" dirty="0" smtClean="0"/>
              <a:t>-</a:t>
            </a:r>
            <a:r>
              <a:rPr lang="hr-HR" sz="2200" i="1" dirty="0" err="1" smtClean="0"/>
              <a:t>dump</a:t>
            </a:r>
            <a:r>
              <a:rPr lang="hr-HR" sz="2200" i="1" dirty="0" smtClean="0"/>
              <a:t> </a:t>
            </a:r>
            <a:r>
              <a:rPr lang="hr-HR" sz="2200" dirty="0" smtClean="0"/>
              <a:t>dinamika – za n-ti puls iz pozitivnog x smjera </a:t>
            </a:r>
          </a:p>
          <a:p>
            <a:pPr lvl="1">
              <a:buNone/>
            </a:pPr>
            <a:r>
              <a:rPr lang="hr-HR" sz="2200" i="1" dirty="0" smtClean="0"/>
              <a:t> </a:t>
            </a:r>
            <a:r>
              <a:rPr lang="hr-HR" sz="2200" i="1" dirty="0" smtClean="0"/>
              <a:t>                 </a:t>
            </a:r>
            <a:r>
              <a:rPr lang="hr-HR" sz="2200" dirty="0" smtClean="0"/>
              <a:t>zbog             i n+1 puls iz negativnog x smjera </a:t>
            </a:r>
          </a:p>
          <a:p>
            <a:pPr lvl="1">
              <a:buNone/>
            </a:pPr>
            <a:r>
              <a:rPr lang="hr-HR" sz="2200" i="1" dirty="0" smtClean="0"/>
              <a:t>	</a:t>
            </a:r>
            <a:r>
              <a:rPr lang="hr-HR" sz="2200" i="1" dirty="0" smtClean="0"/>
              <a:t>	</a:t>
            </a:r>
            <a:r>
              <a:rPr lang="hr-HR" sz="2200" i="1" dirty="0" smtClean="0"/>
              <a:t> </a:t>
            </a:r>
            <a:r>
              <a:rPr lang="hr-HR" sz="2200" i="1" dirty="0" smtClean="0"/>
              <a:t>           </a:t>
            </a:r>
            <a:r>
              <a:rPr lang="hr-HR" sz="2200" dirty="0" smtClean="0"/>
              <a:t>zbog              vrijedi                     </a:t>
            </a:r>
            <a:r>
              <a:rPr lang="hr-HR" sz="2200" dirty="0" err="1" smtClean="0"/>
              <a:t>tj</a:t>
            </a:r>
            <a:r>
              <a:rPr lang="hr-HR" sz="2200" dirty="0" smtClean="0"/>
              <a:t>.</a:t>
            </a:r>
          </a:p>
          <a:p>
            <a:pPr lvl="1">
              <a:buNone/>
            </a:pPr>
            <a:r>
              <a:rPr lang="hr-HR" sz="2200" dirty="0" smtClean="0"/>
              <a:t>što se objašnjava stimuliranom umjesto spontane emisije i to NIJE</a:t>
            </a:r>
          </a:p>
          <a:p>
            <a:pPr lvl="1">
              <a:buNone/>
            </a:pPr>
            <a:r>
              <a:rPr lang="hr-HR" sz="2200" dirty="0" smtClean="0"/>
              <a:t>o</a:t>
            </a:r>
            <a:r>
              <a:rPr lang="hr-HR" sz="2200" dirty="0" smtClean="0"/>
              <a:t>paženo u eksperimentu </a:t>
            </a:r>
            <a:endParaRPr lang="hr-HR" sz="2200" i="1" dirty="0" smtClean="0"/>
          </a:p>
          <a:p>
            <a:pPr lvl="1">
              <a:buNone/>
            </a:pPr>
            <a:endParaRPr lang="hr-HR" sz="2200" dirty="0" smtClean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2411760" y="1484784"/>
          <a:ext cx="1757843" cy="720080"/>
        </p:xfrm>
        <a:graphic>
          <a:graphicData uri="http://schemas.openxmlformats.org/presentationml/2006/ole">
            <p:oleObj spid="_x0000_s24578" name="Equation" r:id="rId3" imgW="1054080" imgH="431640" progId="Equation.DSMT4">
              <p:embed/>
            </p:oleObj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4932040" y="1556792"/>
          <a:ext cx="1772668" cy="648072"/>
        </p:xfrm>
        <a:graphic>
          <a:graphicData uri="http://schemas.openxmlformats.org/presentationml/2006/ole">
            <p:oleObj spid="_x0000_s24579" name="Equation" r:id="rId4" imgW="1180800" imgH="431640" progId="Equation.DSMT4">
              <p:embed/>
            </p:oleObj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6948264" y="1628800"/>
          <a:ext cx="1728192" cy="432048"/>
        </p:xfrm>
        <a:graphic>
          <a:graphicData uri="http://schemas.openxmlformats.org/presentationml/2006/ole">
            <p:oleObj spid="_x0000_s24580" name="Equation" r:id="rId5" imgW="965160" imgH="241200" progId="Equation.DSMT4">
              <p:embed/>
            </p:oleObj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1547665" y="2049170"/>
          <a:ext cx="1728192" cy="443725"/>
        </p:xfrm>
        <a:graphic>
          <a:graphicData uri="http://schemas.openxmlformats.org/presentationml/2006/ole">
            <p:oleObj spid="_x0000_s24581" name="Equation" r:id="rId6" imgW="939600" imgH="241200" progId="Equation.DSMT4">
              <p:embed/>
            </p:oleObj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7092280" y="2924944"/>
          <a:ext cx="725223" cy="376042"/>
        </p:xfrm>
        <a:graphic>
          <a:graphicData uri="http://schemas.openxmlformats.org/presentationml/2006/ole">
            <p:oleObj spid="_x0000_s24582" name="Equation" r:id="rId7" imgW="342720" imgH="177480" progId="Equation.DSMT4">
              <p:embed/>
            </p:oleObj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/>
        </p:nvGraphicFramePr>
        <p:xfrm>
          <a:off x="3635896" y="3284984"/>
          <a:ext cx="936104" cy="385455"/>
        </p:xfrm>
        <a:graphic>
          <a:graphicData uri="http://schemas.openxmlformats.org/presentationml/2006/ole">
            <p:oleObj spid="_x0000_s24583" name="Equation" r:id="rId8" imgW="431640" imgH="177480" progId="Equation.DSMT4">
              <p:embed/>
            </p:oleObj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/>
        </p:nvGraphicFramePr>
        <p:xfrm>
          <a:off x="5508104" y="3284984"/>
          <a:ext cx="1728192" cy="426437"/>
        </p:xfrm>
        <a:graphic>
          <a:graphicData uri="http://schemas.openxmlformats.org/presentationml/2006/ole">
            <p:oleObj spid="_x0000_s24584" name="Equation" r:id="rId9" imgW="977760" imgH="241200" progId="Equation.DSMT4">
              <p:embed/>
            </p:oleObj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/>
        </p:nvGraphicFramePr>
        <p:xfrm>
          <a:off x="539552" y="3645024"/>
          <a:ext cx="1440160" cy="398814"/>
        </p:xfrm>
        <a:graphic>
          <a:graphicData uri="http://schemas.openxmlformats.org/presentationml/2006/ole">
            <p:oleObj spid="_x0000_s24585" name="Equation" r:id="rId10" imgW="825480" imgH="228600" progId="Equation.DSMT4">
              <p:embed/>
            </p:oleObj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3203848" y="3684301"/>
          <a:ext cx="792088" cy="432048"/>
        </p:xfrm>
        <a:graphic>
          <a:graphicData uri="http://schemas.openxmlformats.org/presentationml/2006/ole">
            <p:oleObj spid="_x0000_s24586" name="Equation" r:id="rId11" imgW="419040" imgH="228600" progId="Equation.DSMT4">
              <p:embed/>
            </p:oleObj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/>
        </p:nvGraphicFramePr>
        <p:xfrm>
          <a:off x="683568" y="4869160"/>
          <a:ext cx="1114229" cy="432048"/>
        </p:xfrm>
        <a:graphic>
          <a:graphicData uri="http://schemas.openxmlformats.org/presentationml/2006/ole">
            <p:oleObj spid="_x0000_s24587" name="Equation" r:id="rId12" imgW="622080" imgH="241200" progId="Equation.DSMT4">
              <p:embed/>
            </p:oleObj>
          </a:graphicData>
        </a:graphic>
      </p:graphicFrame>
      <p:graphicFrame>
        <p:nvGraphicFramePr>
          <p:cNvPr id="24589" name="Object 13"/>
          <p:cNvGraphicFramePr>
            <a:graphicFrameLocks noChangeAspect="1"/>
          </p:cNvGraphicFramePr>
          <p:nvPr/>
        </p:nvGraphicFramePr>
        <p:xfrm>
          <a:off x="2555776" y="4906570"/>
          <a:ext cx="720080" cy="374099"/>
        </p:xfrm>
        <a:graphic>
          <a:graphicData uri="http://schemas.openxmlformats.org/presentationml/2006/ole">
            <p:oleObj spid="_x0000_s24589" name="Equation" r:id="rId13" imgW="342720" imgH="177480" progId="Equation.DSMT4">
              <p:embed/>
            </p:oleObj>
          </a:graphicData>
        </a:graphic>
      </p:graphicFrame>
      <p:graphicFrame>
        <p:nvGraphicFramePr>
          <p:cNvPr id="24590" name="Object 14"/>
          <p:cNvGraphicFramePr>
            <a:graphicFrameLocks noChangeAspect="1"/>
          </p:cNvGraphicFramePr>
          <p:nvPr/>
        </p:nvGraphicFramePr>
        <p:xfrm>
          <a:off x="683568" y="5301208"/>
          <a:ext cx="1224136" cy="414651"/>
        </p:xfrm>
        <a:graphic>
          <a:graphicData uri="http://schemas.openxmlformats.org/presentationml/2006/ole">
            <p:oleObj spid="_x0000_s24590" name="Equation" r:id="rId14" imgW="711000" imgH="241200" progId="Equation.DSMT4">
              <p:embed/>
            </p:oleObj>
          </a:graphicData>
        </a:graphic>
      </p:graphicFrame>
      <p:graphicFrame>
        <p:nvGraphicFramePr>
          <p:cNvPr id="24591" name="Object 15"/>
          <p:cNvGraphicFramePr>
            <a:graphicFrameLocks noChangeAspect="1"/>
          </p:cNvGraphicFramePr>
          <p:nvPr/>
        </p:nvGraphicFramePr>
        <p:xfrm>
          <a:off x="2699792" y="5373216"/>
          <a:ext cx="761113" cy="313196"/>
        </p:xfrm>
        <a:graphic>
          <a:graphicData uri="http://schemas.openxmlformats.org/presentationml/2006/ole">
            <p:oleObj spid="_x0000_s24591" name="Equation" r:id="rId15" imgW="431640" imgH="177480" progId="Equation.DSMT4">
              <p:embed/>
            </p:oleObj>
          </a:graphicData>
        </a:graphic>
      </p:graphicFrame>
      <p:graphicFrame>
        <p:nvGraphicFramePr>
          <p:cNvPr id="19" name="Objekt 18"/>
          <p:cNvGraphicFramePr>
            <a:graphicFrameLocks noChangeAspect="1"/>
          </p:cNvGraphicFramePr>
          <p:nvPr/>
        </p:nvGraphicFramePr>
        <p:xfrm>
          <a:off x="4427984" y="5301208"/>
          <a:ext cx="1224137" cy="379905"/>
        </p:xfrm>
        <a:graphic>
          <a:graphicData uri="http://schemas.openxmlformats.org/presentationml/2006/ole">
            <p:oleObj spid="_x0000_s24592" name="Equation" r:id="rId16" imgW="736560" imgH="228600" progId="Equation.DSMT4">
              <p:embed/>
            </p:oleObj>
          </a:graphicData>
        </a:graphic>
      </p:graphicFrame>
      <p:graphicFrame>
        <p:nvGraphicFramePr>
          <p:cNvPr id="20" name="Objekt 19"/>
          <p:cNvGraphicFramePr>
            <a:graphicFrameLocks noChangeAspect="1"/>
          </p:cNvGraphicFramePr>
          <p:nvPr/>
        </p:nvGraphicFramePr>
        <p:xfrm>
          <a:off x="6084168" y="5229200"/>
          <a:ext cx="2160240" cy="612068"/>
        </p:xfrm>
        <a:graphic>
          <a:graphicData uri="http://schemas.openxmlformats.org/presentationml/2006/ole">
            <p:oleObj spid="_x0000_s24593" name="Equation" r:id="rId17" imgW="152388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63272" cy="636680"/>
          </a:xfrm>
        </p:spPr>
        <p:txBody>
          <a:bodyPr>
            <a:normAutofit/>
          </a:bodyPr>
          <a:lstStyle/>
          <a:p>
            <a:r>
              <a:rPr lang="hr-HR" sz="3000" dirty="0" smtClean="0"/>
              <a:t>	Teorija				Eksperiment</a:t>
            </a:r>
            <a:endParaRPr lang="hr-HR" sz="30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628800"/>
            <a:ext cx="4248472" cy="375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407624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noženje 5"/>
          <p:cNvSpPr/>
          <p:nvPr/>
        </p:nvSpPr>
        <p:spPr>
          <a:xfrm>
            <a:off x="7956376" y="4365104"/>
            <a:ext cx="720080" cy="57606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/>
          <p:cNvSpPr txBox="1"/>
          <p:nvPr/>
        </p:nvSpPr>
        <p:spPr>
          <a:xfrm>
            <a:off x="755576" y="5733256"/>
            <a:ext cx="3631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/>
              <a:t>Slika 26. </a:t>
            </a:r>
            <a:r>
              <a:rPr lang="hr-HR" dirty="0" smtClean="0"/>
              <a:t>Teorijski očekivani </a:t>
            </a:r>
          </a:p>
          <a:p>
            <a:r>
              <a:rPr lang="hr-HR" dirty="0" smtClean="0"/>
              <a:t>rezultati mjerenih konfiguracija [1]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4932040" y="5661248"/>
            <a:ext cx="37183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/>
              <a:t>Slika </a:t>
            </a:r>
            <a:r>
              <a:rPr lang="hr-HR" i="1" dirty="0" smtClean="0"/>
              <a:t>27. </a:t>
            </a:r>
            <a:r>
              <a:rPr lang="hr-HR" dirty="0" smtClean="0"/>
              <a:t>Eksperimentalno dobiveni </a:t>
            </a:r>
            <a:endParaRPr lang="hr-HR" dirty="0" smtClean="0"/>
          </a:p>
          <a:p>
            <a:r>
              <a:rPr lang="hr-HR" dirty="0" smtClean="0"/>
              <a:t>rezultati mjerenih </a:t>
            </a:r>
            <a:r>
              <a:rPr lang="hr-HR" dirty="0" smtClean="0"/>
              <a:t>konfiguracija [1]</a:t>
            </a: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75240" cy="636680"/>
          </a:xfrm>
        </p:spPr>
        <p:txBody>
          <a:bodyPr>
            <a:normAutofit/>
          </a:bodyPr>
          <a:lstStyle/>
          <a:p>
            <a:r>
              <a:rPr lang="hr-HR" sz="3000" dirty="0" smtClean="0"/>
              <a:t>Zaključak</a:t>
            </a:r>
            <a:endParaRPr lang="hr-HR" sz="3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1484784"/>
            <a:ext cx="8280920" cy="4968552"/>
          </a:xfrm>
        </p:spPr>
        <p:txBody>
          <a:bodyPr>
            <a:normAutofit lnSpcReduction="10000"/>
          </a:bodyPr>
          <a:lstStyle/>
          <a:p>
            <a:r>
              <a:rPr lang="it-IT" sz="2000" dirty="0" err="1" smtClean="0"/>
              <a:t>Cilj</a:t>
            </a:r>
            <a:r>
              <a:rPr lang="it-IT" sz="2000" dirty="0" smtClean="0"/>
              <a:t> </a:t>
            </a:r>
            <a:r>
              <a:rPr lang="it-IT" sz="2000" dirty="0" err="1" smtClean="0"/>
              <a:t>ovog</a:t>
            </a:r>
            <a:r>
              <a:rPr lang="it-IT" sz="2000" dirty="0" smtClean="0"/>
              <a:t> </a:t>
            </a:r>
            <a:r>
              <a:rPr lang="it-IT" sz="2000" dirty="0" err="1" smtClean="0"/>
              <a:t>eksperimenta</a:t>
            </a:r>
            <a:r>
              <a:rPr lang="it-IT" sz="2000" dirty="0" smtClean="0"/>
              <a:t> bio </a:t>
            </a:r>
            <a:r>
              <a:rPr lang="it-IT" sz="2000" dirty="0" err="1" smtClean="0"/>
              <a:t>je</a:t>
            </a:r>
            <a:r>
              <a:rPr lang="it-IT" sz="2000" dirty="0" smtClean="0"/>
              <a:t> </a:t>
            </a:r>
            <a:r>
              <a:rPr lang="it-IT" sz="2000" dirty="0" err="1" smtClean="0"/>
              <a:t>ispitati</a:t>
            </a:r>
            <a:r>
              <a:rPr lang="it-IT" sz="2000" dirty="0" smtClean="0"/>
              <a:t> </a:t>
            </a:r>
            <a:r>
              <a:rPr lang="it-IT" sz="2000" dirty="0" err="1" smtClean="0"/>
              <a:t>interakciju</a:t>
            </a:r>
            <a:r>
              <a:rPr lang="hr-HR" sz="2000" dirty="0" smtClean="0"/>
              <a:t> niza </a:t>
            </a:r>
            <a:r>
              <a:rPr lang="hr-HR" sz="2000" dirty="0" err="1" smtClean="0"/>
              <a:t>fs</a:t>
            </a:r>
            <a:r>
              <a:rPr lang="hr-HR" sz="2000" dirty="0" smtClean="0"/>
              <a:t> </a:t>
            </a:r>
            <a:r>
              <a:rPr lang="hr-HR" sz="2000" dirty="0" err="1" smtClean="0"/>
              <a:t>pulseva</a:t>
            </a:r>
            <a:r>
              <a:rPr lang="hr-HR" sz="2000" dirty="0" smtClean="0"/>
              <a:t> u 3 </a:t>
            </a:r>
            <a:r>
              <a:rPr lang="hr-HR" sz="2000" dirty="0" smtClean="0"/>
              <a:t>različite konfiguracije sa </a:t>
            </a:r>
            <a:r>
              <a:rPr lang="hr-HR" sz="2000" dirty="0" smtClean="0"/>
              <a:t>oblakom hladnih </a:t>
            </a:r>
            <a:r>
              <a:rPr lang="hr-HR" sz="2000" baseline="30000" dirty="0" smtClean="0"/>
              <a:t>87</a:t>
            </a:r>
            <a:r>
              <a:rPr lang="hr-HR" sz="2000" dirty="0" smtClean="0"/>
              <a:t>Rb atoma postavljenih </a:t>
            </a:r>
            <a:r>
              <a:rPr lang="hr-HR" sz="2000" dirty="0" smtClean="0"/>
              <a:t>u </a:t>
            </a:r>
            <a:r>
              <a:rPr lang="it-IT" sz="2000" dirty="0" err="1" smtClean="0"/>
              <a:t>magneto-opti</a:t>
            </a:r>
            <a:r>
              <a:rPr lang="hr-HR" sz="2000" dirty="0" smtClean="0"/>
              <a:t>č</a:t>
            </a:r>
            <a:r>
              <a:rPr lang="it-IT" sz="2000" dirty="0" err="1" smtClean="0"/>
              <a:t>koj</a:t>
            </a:r>
            <a:r>
              <a:rPr lang="it-IT" sz="2000" dirty="0" smtClean="0"/>
              <a:t> </a:t>
            </a:r>
            <a:r>
              <a:rPr lang="it-IT" sz="2000" dirty="0" err="1" smtClean="0"/>
              <a:t>stupici</a:t>
            </a:r>
            <a:r>
              <a:rPr lang="it-IT" sz="2000" dirty="0" smtClean="0"/>
              <a:t> te </a:t>
            </a:r>
            <a:r>
              <a:rPr lang="it-IT" sz="2000" dirty="0" err="1" smtClean="0"/>
              <a:t>kvantitativno</a:t>
            </a:r>
            <a:r>
              <a:rPr lang="it-IT" sz="2000" dirty="0" smtClean="0"/>
              <a:t> </a:t>
            </a:r>
            <a:r>
              <a:rPr lang="it-IT" sz="2000" dirty="0" err="1" smtClean="0"/>
              <a:t>procijeniti</a:t>
            </a:r>
            <a:r>
              <a:rPr lang="hr-HR" sz="2000" dirty="0" smtClean="0"/>
              <a:t> </a:t>
            </a:r>
            <a:r>
              <a:rPr lang="it-IT" sz="2000" dirty="0" err="1" smtClean="0"/>
              <a:t>iznos</a:t>
            </a:r>
            <a:r>
              <a:rPr lang="it-IT" sz="2000" dirty="0" smtClean="0"/>
              <a:t> </a:t>
            </a:r>
            <a:r>
              <a:rPr lang="it-IT" sz="2000" dirty="0" smtClean="0"/>
              <a:t>FC </a:t>
            </a:r>
            <a:r>
              <a:rPr lang="it-IT" sz="2000" dirty="0" err="1" smtClean="0"/>
              <a:t>inducirane</a:t>
            </a:r>
            <a:r>
              <a:rPr lang="it-IT" sz="2000" dirty="0" smtClean="0"/>
              <a:t> </a:t>
            </a:r>
            <a:r>
              <a:rPr lang="it-IT" sz="2000" dirty="0" err="1" smtClean="0"/>
              <a:t>radijativne</a:t>
            </a:r>
            <a:r>
              <a:rPr lang="it-IT" sz="2000" dirty="0" smtClean="0"/>
              <a:t> </a:t>
            </a:r>
            <a:r>
              <a:rPr lang="it-IT" sz="2000" dirty="0" err="1" smtClean="0"/>
              <a:t>sile</a:t>
            </a:r>
            <a:r>
              <a:rPr lang="it-IT" sz="2000" dirty="0" smtClean="0"/>
              <a:t> i </a:t>
            </a:r>
            <a:r>
              <a:rPr lang="it-IT" sz="2000" dirty="0" err="1" smtClean="0"/>
              <a:t>usporediti</a:t>
            </a:r>
            <a:r>
              <a:rPr lang="hr-HR" sz="2000" dirty="0" smtClean="0"/>
              <a:t> je </a:t>
            </a:r>
            <a:r>
              <a:rPr lang="hr-HR" sz="2000" dirty="0" smtClean="0"/>
              <a:t>sa </a:t>
            </a:r>
            <a:r>
              <a:rPr lang="hr-HR" sz="2000" dirty="0" smtClean="0"/>
              <a:t>slučajem </a:t>
            </a:r>
            <a:r>
              <a:rPr lang="hr-HR" sz="2000" dirty="0" err="1" smtClean="0"/>
              <a:t>cw</a:t>
            </a:r>
            <a:r>
              <a:rPr lang="hr-HR" sz="2000" dirty="0" smtClean="0"/>
              <a:t> </a:t>
            </a:r>
            <a:r>
              <a:rPr lang="hr-HR" sz="2000" dirty="0" smtClean="0"/>
              <a:t>lasera</a:t>
            </a:r>
          </a:p>
          <a:p>
            <a:r>
              <a:rPr lang="hr-HR" sz="2000" dirty="0" smtClean="0"/>
              <a:t>Laserski induciranom fluorescencijom pokazano slaganje naseljenosti pobuđenog stanja </a:t>
            </a:r>
            <a:r>
              <a:rPr lang="hr-HR" sz="2000" baseline="30000" dirty="0" smtClean="0"/>
              <a:t>87</a:t>
            </a:r>
            <a:r>
              <a:rPr lang="hr-HR" sz="2000" dirty="0" smtClean="0"/>
              <a:t>Rb sa teorijskim modelom na temelju optičkih </a:t>
            </a:r>
            <a:r>
              <a:rPr lang="hr-HR" sz="2000" dirty="0" err="1" smtClean="0"/>
              <a:t>Blochovih</a:t>
            </a:r>
            <a:r>
              <a:rPr lang="hr-HR" sz="2000" dirty="0" smtClean="0"/>
              <a:t> jednadžbi</a:t>
            </a:r>
          </a:p>
          <a:p>
            <a:r>
              <a:rPr lang="hr-HR" sz="2000" dirty="0" smtClean="0"/>
              <a:t>Teorijski model </a:t>
            </a:r>
            <a:r>
              <a:rPr lang="hr-HR" sz="2000" dirty="0" err="1" smtClean="0"/>
              <a:t>radijativne</a:t>
            </a:r>
            <a:r>
              <a:rPr lang="hr-HR" sz="2000" dirty="0" smtClean="0"/>
              <a:t> sile potvrđen mjerenjem pomaka centra mase oblaka u konfiguracijama 1 i 2 dok je neslaganje opaženo u </a:t>
            </a:r>
            <a:r>
              <a:rPr lang="hr-HR" sz="2000" dirty="0" err="1" smtClean="0"/>
              <a:t>retrorefleksivnoj</a:t>
            </a:r>
            <a:r>
              <a:rPr lang="hr-HR" sz="2000" dirty="0" smtClean="0"/>
              <a:t> konfiguraciji</a:t>
            </a:r>
          </a:p>
          <a:p>
            <a:r>
              <a:rPr lang="hr-HR" sz="2000" dirty="0" smtClean="0"/>
              <a:t>Otvoreno pitanje kompleksne veze unutarnje dinamike atoma i klasičnog pomaka centra mase – </a:t>
            </a:r>
            <a:r>
              <a:rPr lang="hr-HR" sz="2000" i="1" dirty="0" err="1" smtClean="0"/>
              <a:t>entagelment</a:t>
            </a:r>
            <a:r>
              <a:rPr lang="hr-HR" sz="2000" dirty="0" smtClean="0"/>
              <a:t>: ukupan prijenos impulsa nije jednostavno suma pojedinih impulsa </a:t>
            </a:r>
          </a:p>
          <a:p>
            <a:r>
              <a:rPr lang="hr-HR" sz="2000" dirty="0" smtClean="0"/>
              <a:t>Moguće primjene frekventnog češlja za kemijske reakcije na niskim temperaturama, istovremeno hlađenje više atomskih sustava, </a:t>
            </a:r>
            <a:r>
              <a:rPr lang="hr-HR" sz="2000" dirty="0" err="1" smtClean="0"/>
              <a:t>nedestruktivno</a:t>
            </a:r>
            <a:r>
              <a:rPr lang="hr-HR" sz="2000" dirty="0" smtClean="0"/>
              <a:t> slikanje Bose-Einsteinovog kondenzata</a:t>
            </a:r>
            <a:endParaRPr lang="hr-HR" sz="20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5220072" y="5013176"/>
          <a:ext cx="3429550" cy="288032"/>
        </p:xfrm>
        <a:graphic>
          <a:graphicData uri="http://schemas.openxmlformats.org/presentationml/2006/ole">
            <p:oleObj spid="_x0000_s25602" name="Equation" r:id="rId3" imgW="196848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91264" cy="636680"/>
          </a:xfrm>
        </p:spPr>
        <p:txBody>
          <a:bodyPr>
            <a:normAutofit/>
          </a:bodyPr>
          <a:lstStyle/>
          <a:p>
            <a:r>
              <a:rPr lang="hr-HR" sz="3000" dirty="0" smtClean="0"/>
              <a:t>Cilj i motivacija eksperimenta</a:t>
            </a:r>
            <a:endParaRPr lang="hr-HR" sz="3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389120"/>
          </a:xfrm>
        </p:spPr>
        <p:txBody>
          <a:bodyPr>
            <a:normAutofit/>
          </a:bodyPr>
          <a:lstStyle/>
          <a:p>
            <a:r>
              <a:rPr lang="hr-HR" sz="2000" dirty="0" smtClean="0"/>
              <a:t>Ispituje se dinamika hladnog oblaka </a:t>
            </a:r>
            <a:r>
              <a:rPr lang="hr-HR" sz="2000" baseline="30000" dirty="0" smtClean="0"/>
              <a:t>87 </a:t>
            </a:r>
            <a:r>
              <a:rPr lang="hr-HR" sz="2000" dirty="0" err="1" smtClean="0"/>
              <a:t>Rb</a:t>
            </a:r>
            <a:r>
              <a:rPr lang="hr-HR" sz="2000" dirty="0" smtClean="0"/>
              <a:t> atoma pobuđenih sa optičkim frekventnim češljem (FC) kroz 3 konfiguracije</a:t>
            </a:r>
          </a:p>
          <a:p>
            <a:r>
              <a:rPr lang="hr-HR" sz="2000" dirty="0" smtClean="0"/>
              <a:t>Cilj kvantitativno procijeniti iznos FC inducirane </a:t>
            </a:r>
            <a:r>
              <a:rPr lang="hr-HR" sz="2000" dirty="0" err="1" smtClean="0"/>
              <a:t>radijativne</a:t>
            </a:r>
            <a:r>
              <a:rPr lang="hr-HR" sz="2000" dirty="0" smtClean="0"/>
              <a:t> sile kao potencijalnog rješenja za istovremeno hlađenje više atomskih sustava</a:t>
            </a:r>
          </a:p>
          <a:p>
            <a:r>
              <a:rPr lang="hr-HR" sz="2000" dirty="0" smtClean="0"/>
              <a:t>Usporediti ima li razlike u induciranoj sili pobudom sa kontinuiranim u odnosu na </a:t>
            </a:r>
            <a:r>
              <a:rPr lang="hr-HR" sz="2000" dirty="0" err="1" smtClean="0"/>
              <a:t>pulsno</a:t>
            </a:r>
            <a:r>
              <a:rPr lang="hr-HR" sz="2000" dirty="0" smtClean="0"/>
              <a:t> zračenje</a:t>
            </a:r>
            <a:endParaRPr lang="hr-HR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147470"/>
            <a:ext cx="3672408" cy="371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niOkvir 4"/>
          <p:cNvSpPr txBox="1"/>
          <p:nvPr/>
        </p:nvSpPr>
        <p:spPr>
          <a:xfrm>
            <a:off x="1187624" y="3573016"/>
            <a:ext cx="38884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Slika 1.</a:t>
            </a:r>
            <a:r>
              <a:rPr lang="hr-HR" dirty="0" smtClean="0"/>
              <a:t> </a:t>
            </a:r>
            <a:r>
              <a:rPr lang="nn-NO" dirty="0" smtClean="0"/>
              <a:t>Mjerene konguracije nizova fs </a:t>
            </a:r>
            <a:r>
              <a:rPr lang="nn-NO" dirty="0" smtClean="0"/>
              <a:t>pulseva</a:t>
            </a:r>
            <a:r>
              <a:rPr lang="hr-HR" dirty="0" smtClean="0"/>
              <a:t> koji </a:t>
            </a:r>
            <a:r>
              <a:rPr lang="hr-HR" dirty="0" err="1" smtClean="0"/>
              <a:t>interagiraju</a:t>
            </a:r>
            <a:r>
              <a:rPr lang="hr-HR" dirty="0" smtClean="0"/>
              <a:t> sa hladnim </a:t>
            </a:r>
            <a:r>
              <a:rPr lang="hr-HR" dirty="0" smtClean="0"/>
              <a:t>oblakom </a:t>
            </a:r>
            <a:r>
              <a:rPr lang="hr-HR" baseline="30000" dirty="0" smtClean="0"/>
              <a:t>87</a:t>
            </a:r>
            <a:r>
              <a:rPr lang="hr-HR" dirty="0" smtClean="0"/>
              <a:t>Rb  atoma.</a:t>
            </a:r>
          </a:p>
          <a:p>
            <a:r>
              <a:rPr lang="hr-HR" dirty="0" smtClean="0"/>
              <a:t> </a:t>
            </a:r>
            <a:r>
              <a:rPr lang="hr-HR" dirty="0" smtClean="0"/>
              <a:t>1. </a:t>
            </a:r>
            <a:r>
              <a:rPr lang="hr-HR" dirty="0" err="1" smtClean="0"/>
              <a:t>konguracija</a:t>
            </a:r>
            <a:r>
              <a:rPr lang="hr-HR" dirty="0" smtClean="0"/>
              <a:t>: niz </a:t>
            </a:r>
            <a:r>
              <a:rPr lang="hr-HR" dirty="0" err="1" smtClean="0"/>
              <a:t>fs</a:t>
            </a:r>
            <a:r>
              <a:rPr lang="hr-HR" dirty="0" smtClean="0"/>
              <a:t> </a:t>
            </a:r>
            <a:r>
              <a:rPr lang="hr-HR" dirty="0" err="1" smtClean="0"/>
              <a:t>pulseva</a:t>
            </a:r>
            <a:r>
              <a:rPr lang="hr-HR" dirty="0" smtClean="0"/>
              <a:t> </a:t>
            </a:r>
            <a:r>
              <a:rPr lang="hr-HR" dirty="0" smtClean="0"/>
              <a:t>u jednom </a:t>
            </a:r>
            <a:r>
              <a:rPr lang="hr-HR" dirty="0" smtClean="0"/>
              <a:t>smjeru, </a:t>
            </a:r>
            <a:endParaRPr lang="hr-HR" dirty="0" smtClean="0"/>
          </a:p>
          <a:p>
            <a:r>
              <a:rPr lang="hr-HR" dirty="0" smtClean="0"/>
              <a:t>2</a:t>
            </a:r>
            <a:r>
              <a:rPr lang="hr-HR" dirty="0" smtClean="0"/>
              <a:t>. </a:t>
            </a:r>
            <a:r>
              <a:rPr lang="hr-HR" dirty="0" err="1" smtClean="0"/>
              <a:t>konguracija</a:t>
            </a:r>
            <a:r>
              <a:rPr lang="hr-HR" dirty="0" smtClean="0"/>
              <a:t>: dva </a:t>
            </a:r>
            <a:r>
              <a:rPr lang="hr-HR" dirty="0" smtClean="0"/>
              <a:t>niza suprotno propagirajućih </a:t>
            </a:r>
            <a:r>
              <a:rPr lang="hr-HR" dirty="0" err="1" smtClean="0"/>
              <a:t>fs</a:t>
            </a:r>
            <a:r>
              <a:rPr lang="hr-HR" dirty="0" smtClean="0"/>
              <a:t> </a:t>
            </a:r>
            <a:r>
              <a:rPr lang="hr-HR" dirty="0" err="1" smtClean="0"/>
              <a:t>pulseva</a:t>
            </a:r>
            <a:r>
              <a:rPr lang="hr-HR" dirty="0" smtClean="0"/>
              <a:t> koji </a:t>
            </a:r>
            <a:r>
              <a:rPr lang="hr-HR" dirty="0" smtClean="0"/>
              <a:t>su </a:t>
            </a:r>
            <a:r>
              <a:rPr lang="pl-PL" dirty="0" smtClean="0"/>
              <a:t>u </a:t>
            </a:r>
            <a:r>
              <a:rPr lang="pl-PL" dirty="0" smtClean="0"/>
              <a:t>fazi, </a:t>
            </a:r>
            <a:endParaRPr lang="pl-PL" dirty="0" smtClean="0"/>
          </a:p>
          <a:p>
            <a:r>
              <a:rPr lang="pl-PL" dirty="0" smtClean="0"/>
              <a:t>3. konguracija</a:t>
            </a:r>
            <a:r>
              <a:rPr lang="pl-PL" dirty="0" smtClean="0"/>
              <a:t>: dva niza </a:t>
            </a:r>
            <a:r>
              <a:rPr lang="pl-PL" dirty="0" smtClean="0"/>
              <a:t>suprotno </a:t>
            </a:r>
            <a:r>
              <a:rPr lang="hr-HR" dirty="0" smtClean="0"/>
              <a:t>propagirajućih </a:t>
            </a:r>
            <a:r>
              <a:rPr lang="hr-HR" dirty="0" err="1" smtClean="0"/>
              <a:t>fs</a:t>
            </a:r>
            <a:r>
              <a:rPr lang="hr-HR" dirty="0" smtClean="0"/>
              <a:t> pulsova koji su u </a:t>
            </a:r>
            <a:r>
              <a:rPr lang="hr-HR" dirty="0" err="1" smtClean="0"/>
              <a:t>protufazi</a:t>
            </a:r>
            <a:r>
              <a:rPr lang="hr-HR" dirty="0" smtClean="0"/>
              <a:t> [2]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47248" cy="636680"/>
          </a:xfrm>
        </p:spPr>
        <p:txBody>
          <a:bodyPr>
            <a:normAutofit/>
          </a:bodyPr>
          <a:lstStyle/>
          <a:p>
            <a:r>
              <a:rPr lang="hr-HR" sz="3000" dirty="0" smtClean="0"/>
              <a:t>Literatura</a:t>
            </a:r>
            <a:endParaRPr lang="hr-HR" sz="3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89120"/>
          </a:xfrm>
        </p:spPr>
        <p:txBody>
          <a:bodyPr>
            <a:normAutofit/>
          </a:bodyPr>
          <a:lstStyle/>
          <a:p>
            <a:r>
              <a:rPr lang="hr-HR" sz="2200" dirty="0" smtClean="0"/>
              <a:t>[1] </a:t>
            </a:r>
            <a:r>
              <a:rPr lang="en-US" sz="2200" dirty="0" err="1" smtClean="0"/>
              <a:t>G.Kregar</a:t>
            </a:r>
            <a:r>
              <a:rPr lang="en-US" sz="2200" dirty="0" smtClean="0"/>
              <a:t>, N. </a:t>
            </a:r>
            <a:r>
              <a:rPr lang="hr-HR" sz="2200" dirty="0" err="1" smtClean="0"/>
              <a:t>Ša</a:t>
            </a:r>
            <a:r>
              <a:rPr lang="en-US" sz="2200" dirty="0" err="1" smtClean="0"/>
              <a:t>nti</a:t>
            </a:r>
            <a:r>
              <a:rPr lang="hr-HR" sz="2200" dirty="0" smtClean="0"/>
              <a:t>ć</a:t>
            </a:r>
            <a:r>
              <a:rPr lang="en-US" sz="2200" dirty="0" smtClean="0"/>
              <a:t>, </a:t>
            </a:r>
            <a:r>
              <a:rPr lang="en-US" sz="2200" dirty="0" smtClean="0"/>
              <a:t>D. </a:t>
            </a:r>
            <a:r>
              <a:rPr lang="en-US" sz="2200" dirty="0" err="1" smtClean="0"/>
              <a:t>Aumiler</a:t>
            </a:r>
            <a:r>
              <a:rPr lang="en-US" sz="2200" dirty="0" smtClean="0"/>
              <a:t>, H. </a:t>
            </a:r>
            <a:r>
              <a:rPr lang="en-US" sz="2200" dirty="0" err="1" smtClean="0"/>
              <a:t>Buljan</a:t>
            </a:r>
            <a:r>
              <a:rPr lang="en-US" sz="2200" dirty="0" smtClean="0"/>
              <a:t>, T. Ban, </a:t>
            </a:r>
            <a:r>
              <a:rPr lang="hr-HR" sz="2200" dirty="0" smtClean="0"/>
              <a:t>“</a:t>
            </a:r>
            <a:r>
              <a:rPr lang="en-US" sz="2200" dirty="0" smtClean="0"/>
              <a:t>Frequency-comb </a:t>
            </a:r>
            <a:r>
              <a:rPr lang="en-US" sz="2200" dirty="0" smtClean="0"/>
              <a:t>induced </a:t>
            </a:r>
            <a:r>
              <a:rPr lang="en-US" sz="2200" dirty="0" err="1" smtClean="0"/>
              <a:t>radiative</a:t>
            </a:r>
            <a:r>
              <a:rPr lang="en-US" sz="2200" dirty="0" smtClean="0"/>
              <a:t> </a:t>
            </a:r>
            <a:r>
              <a:rPr lang="en-US" sz="2200" dirty="0" smtClean="0"/>
              <a:t>force</a:t>
            </a:r>
            <a:r>
              <a:rPr lang="hr-HR" sz="2200" dirty="0" smtClean="0"/>
              <a:t> </a:t>
            </a:r>
            <a:r>
              <a:rPr lang="en-US" sz="2200" dirty="0" smtClean="0"/>
              <a:t>on </a:t>
            </a:r>
            <a:r>
              <a:rPr lang="en-US" sz="2200" dirty="0" smtClean="0"/>
              <a:t>cold rubidium </a:t>
            </a:r>
            <a:r>
              <a:rPr lang="en-US" sz="2200" dirty="0" smtClean="0"/>
              <a:t>atoms</a:t>
            </a:r>
            <a:r>
              <a:rPr lang="hr-HR" sz="2200" dirty="0" smtClean="0"/>
              <a:t>”</a:t>
            </a:r>
            <a:r>
              <a:rPr lang="en-US" sz="2200" dirty="0" smtClean="0"/>
              <a:t>, </a:t>
            </a:r>
            <a:r>
              <a:rPr lang="en-US" sz="2200" i="1" dirty="0" smtClean="0"/>
              <a:t>Phys. Rev. A 89, 053421 2014</a:t>
            </a:r>
            <a:r>
              <a:rPr lang="en-US" sz="2200" i="1" dirty="0" smtClean="0"/>
              <a:t>.</a:t>
            </a:r>
            <a:endParaRPr lang="hr-HR" sz="2200" i="1" dirty="0" smtClean="0"/>
          </a:p>
          <a:p>
            <a:r>
              <a:rPr lang="hr-HR" sz="2200" dirty="0" smtClean="0"/>
              <a:t>[2] G</a:t>
            </a:r>
            <a:r>
              <a:rPr lang="hr-HR" sz="2200" dirty="0" smtClean="0"/>
              <a:t>. </a:t>
            </a:r>
            <a:r>
              <a:rPr lang="hr-HR" sz="2200" dirty="0" err="1" smtClean="0"/>
              <a:t>Kregar</a:t>
            </a:r>
            <a:r>
              <a:rPr lang="hr-HR" sz="2200" dirty="0" smtClean="0"/>
              <a:t>, </a:t>
            </a:r>
            <a:r>
              <a:rPr lang="hr-HR" sz="2200" dirty="0" smtClean="0"/>
              <a:t>“Utjecaj </a:t>
            </a:r>
            <a:r>
              <a:rPr lang="hr-HR" sz="2200" dirty="0" smtClean="0"/>
              <a:t>vanjskog koherentnog </a:t>
            </a:r>
            <a:r>
              <a:rPr lang="hr-HR" sz="2200" dirty="0" smtClean="0"/>
              <a:t>zračenja </a:t>
            </a:r>
            <a:r>
              <a:rPr lang="hr-HR" sz="2200" dirty="0" smtClean="0"/>
              <a:t>na </a:t>
            </a:r>
            <a:r>
              <a:rPr lang="hr-HR" sz="2200" dirty="0" err="1" smtClean="0"/>
              <a:t>rubidijeve</a:t>
            </a:r>
            <a:r>
              <a:rPr lang="hr-HR" sz="2200" dirty="0" smtClean="0"/>
              <a:t> atome u </a:t>
            </a:r>
            <a:r>
              <a:rPr lang="hr-HR" sz="2200" dirty="0" err="1" smtClean="0"/>
              <a:t>magneto</a:t>
            </a:r>
            <a:r>
              <a:rPr lang="hr-HR" sz="2200" dirty="0" smtClean="0"/>
              <a:t>-opti</a:t>
            </a:r>
            <a:r>
              <a:rPr lang="hr-HR" sz="2200" dirty="0" smtClean="0"/>
              <a:t>č</a:t>
            </a:r>
            <a:r>
              <a:rPr lang="hr-HR" sz="2200" dirty="0" smtClean="0"/>
              <a:t>koj </a:t>
            </a:r>
            <a:r>
              <a:rPr lang="it-IT" sz="2200" dirty="0" err="1" smtClean="0"/>
              <a:t>stupici</a:t>
            </a:r>
            <a:r>
              <a:rPr lang="hr-HR" sz="2200" dirty="0" smtClean="0"/>
              <a:t>”</a:t>
            </a:r>
            <a:r>
              <a:rPr lang="it-IT" sz="2200" dirty="0" smtClean="0"/>
              <a:t>, </a:t>
            </a:r>
            <a:r>
              <a:rPr lang="it-IT" sz="2200" i="1" dirty="0" err="1" smtClean="0"/>
              <a:t>disertacija</a:t>
            </a:r>
            <a:r>
              <a:rPr lang="it-IT" sz="2200" i="1" dirty="0" smtClean="0"/>
              <a:t>, UNIZG, PMF, 2014</a:t>
            </a:r>
            <a:r>
              <a:rPr lang="it-IT" sz="2200" i="1" dirty="0" smtClean="0"/>
              <a:t>.</a:t>
            </a:r>
            <a:endParaRPr lang="hr-HR" sz="2200" i="1" dirty="0" smtClean="0"/>
          </a:p>
          <a:p>
            <a:r>
              <a:rPr lang="hr-HR" sz="2200" dirty="0" smtClean="0"/>
              <a:t>[3] </a:t>
            </a:r>
            <a:r>
              <a:rPr lang="en-US" sz="2200" dirty="0" smtClean="0"/>
              <a:t>D</a:t>
            </a:r>
            <a:r>
              <a:rPr lang="en-US" sz="2200" dirty="0" smtClean="0"/>
              <a:t>. </a:t>
            </a:r>
            <a:r>
              <a:rPr lang="en-US" sz="2200" dirty="0" err="1" smtClean="0"/>
              <a:t>Aumiler</a:t>
            </a:r>
            <a:r>
              <a:rPr lang="en-US" sz="2200" dirty="0" smtClean="0"/>
              <a:t>, T. Ban, </a:t>
            </a:r>
            <a:r>
              <a:rPr lang="hr-HR" sz="2200" dirty="0" smtClean="0"/>
              <a:t>“</a:t>
            </a:r>
            <a:r>
              <a:rPr lang="en-US" sz="2200" dirty="0" smtClean="0"/>
              <a:t>Simultaneous </a:t>
            </a:r>
            <a:r>
              <a:rPr lang="en-US" sz="2200" dirty="0" smtClean="0"/>
              <a:t>laser cooling of multiple atomic species using an </a:t>
            </a:r>
            <a:r>
              <a:rPr lang="en-US" sz="2200" dirty="0" smtClean="0"/>
              <a:t>optical</a:t>
            </a:r>
            <a:r>
              <a:rPr lang="hr-HR" sz="2200" dirty="0" smtClean="0"/>
              <a:t> </a:t>
            </a:r>
            <a:r>
              <a:rPr lang="en-US" sz="2200" dirty="0" smtClean="0"/>
              <a:t>frequency comb</a:t>
            </a:r>
            <a:r>
              <a:rPr lang="hr-HR" sz="2200" dirty="0" smtClean="0"/>
              <a:t>”</a:t>
            </a:r>
            <a:r>
              <a:rPr lang="en-US" sz="2200" dirty="0" smtClean="0"/>
              <a:t>, </a:t>
            </a:r>
            <a:r>
              <a:rPr lang="en-US" sz="2200" i="1" dirty="0" smtClean="0"/>
              <a:t>Phys. Rev. A 85, 063412 2012</a:t>
            </a:r>
            <a:r>
              <a:rPr lang="en-US" sz="2200" i="1" dirty="0" smtClean="0"/>
              <a:t>.</a:t>
            </a:r>
            <a:endParaRPr lang="hr-HR" sz="2200" i="1" dirty="0" smtClean="0"/>
          </a:p>
          <a:p>
            <a:r>
              <a:rPr lang="hr-HR" sz="2200" dirty="0" smtClean="0"/>
              <a:t>[4] D</a:t>
            </a:r>
            <a:r>
              <a:rPr lang="hr-HR" sz="2200" dirty="0" smtClean="0"/>
              <a:t>. </a:t>
            </a:r>
            <a:r>
              <a:rPr lang="hr-HR" sz="2200" dirty="0" err="1" smtClean="0"/>
              <a:t>Aumiler</a:t>
            </a:r>
            <a:r>
              <a:rPr lang="hr-HR" sz="2200" dirty="0" smtClean="0"/>
              <a:t>, </a:t>
            </a:r>
            <a:r>
              <a:rPr lang="hr-HR" sz="2200" dirty="0" smtClean="0"/>
              <a:t>“Rezonantna </a:t>
            </a:r>
            <a:r>
              <a:rPr lang="hr-HR" sz="2200" dirty="0" smtClean="0"/>
              <a:t>interakcija atoma i molekula s </a:t>
            </a:r>
            <a:r>
              <a:rPr lang="hr-HR" sz="2200" dirty="0" err="1" smtClean="0"/>
              <a:t>femtosekundnim</a:t>
            </a:r>
            <a:r>
              <a:rPr lang="hr-HR" sz="2200" dirty="0" smtClean="0"/>
              <a:t> laserskim </a:t>
            </a:r>
            <a:r>
              <a:rPr lang="hr-HR" sz="2200" dirty="0" smtClean="0"/>
              <a:t>frekventnim češljem”, </a:t>
            </a:r>
            <a:r>
              <a:rPr lang="hr-HR" sz="2200" i="1" dirty="0" smtClean="0"/>
              <a:t>disertacija, UNIZG, PMF. 2006.</a:t>
            </a:r>
            <a:endParaRPr lang="hr-HR" sz="2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19256" cy="996720"/>
          </a:xfrm>
        </p:spPr>
        <p:txBody>
          <a:bodyPr>
            <a:normAutofit/>
          </a:bodyPr>
          <a:lstStyle/>
          <a:p>
            <a:r>
              <a:rPr lang="hr-HR" sz="3000" dirty="0" smtClean="0"/>
              <a:t>Optički frekventni češalj</a:t>
            </a:r>
            <a:endParaRPr lang="hr-HR" sz="3000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467544" y="1340768"/>
            <a:ext cx="8136904" cy="3672408"/>
          </a:xfrm>
        </p:spPr>
        <p:txBody>
          <a:bodyPr>
            <a:normAutofit/>
          </a:bodyPr>
          <a:lstStyle/>
          <a:p>
            <a:r>
              <a:rPr lang="hr-HR" sz="2200" dirty="0" smtClean="0"/>
              <a:t>niz fazno spregnutih </a:t>
            </a:r>
            <a:r>
              <a:rPr lang="hr-HR" sz="2200" dirty="0" err="1" smtClean="0"/>
              <a:t>femtosekundnih</a:t>
            </a:r>
            <a:r>
              <a:rPr lang="hr-HR" sz="2200" dirty="0" smtClean="0"/>
              <a:t> </a:t>
            </a:r>
            <a:r>
              <a:rPr lang="hr-HR" sz="2200" dirty="0" err="1" smtClean="0"/>
              <a:t>pulseva</a:t>
            </a:r>
            <a:r>
              <a:rPr lang="hr-HR" sz="2200" dirty="0" smtClean="0"/>
              <a:t> u frekventnoj </a:t>
            </a:r>
            <a:r>
              <a:rPr lang="hr-HR" sz="2200" dirty="0" smtClean="0"/>
              <a:t>domeni                             </a:t>
            </a:r>
            <a:endParaRPr lang="hr-HR" sz="2200" dirty="0" smtClean="0"/>
          </a:p>
          <a:p>
            <a:r>
              <a:rPr lang="hr-HR" sz="2200" i="1" dirty="0" smtClean="0"/>
              <a:t>Prednosti</a:t>
            </a:r>
            <a:r>
              <a:rPr lang="hr-HR" sz="2200" dirty="0" smtClean="0"/>
              <a:t>: istovremeno korištenje velikog broja kontinuiranih lasera </a:t>
            </a:r>
            <a:r>
              <a:rPr lang="hr-HR" sz="2200" dirty="0" err="1" smtClean="0"/>
              <a:t>različith</a:t>
            </a:r>
            <a:r>
              <a:rPr lang="hr-HR" sz="2200" dirty="0" smtClean="0"/>
              <a:t> frekvencija</a:t>
            </a:r>
          </a:p>
          <a:p>
            <a:r>
              <a:rPr lang="hr-HR" sz="2200" i="1" dirty="0" smtClean="0"/>
              <a:t>Mane</a:t>
            </a:r>
            <a:r>
              <a:rPr lang="hr-HR" sz="2200" dirty="0" smtClean="0"/>
              <a:t>:    nužna frekventna stabilizacija </a:t>
            </a:r>
            <a:r>
              <a:rPr lang="hr-HR" sz="2200" dirty="0" err="1" smtClean="0"/>
              <a:t>modova</a:t>
            </a:r>
            <a:endParaRPr lang="hr-HR" sz="2200" dirty="0" smtClean="0"/>
          </a:p>
          <a:p>
            <a:pPr lvl="4">
              <a:buNone/>
            </a:pPr>
            <a:r>
              <a:rPr lang="hr-HR" sz="2200" dirty="0" smtClean="0"/>
              <a:t>mali intenzitet pojedinih </a:t>
            </a:r>
            <a:r>
              <a:rPr lang="hr-HR" sz="2200" dirty="0" err="1" smtClean="0"/>
              <a:t>modova</a:t>
            </a:r>
            <a:endParaRPr lang="hr-HR" sz="2200" dirty="0"/>
          </a:p>
        </p:txBody>
      </p:sp>
      <p:pic>
        <p:nvPicPr>
          <p:cNvPr id="6" name="Slika 5" descr="pul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789040"/>
            <a:ext cx="4063153" cy="2913739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4716016" y="3861048"/>
            <a:ext cx="3563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Slika 1.</a:t>
            </a:r>
            <a:r>
              <a:rPr lang="hr-HR" dirty="0" smtClean="0"/>
              <a:t> </a:t>
            </a:r>
            <a:r>
              <a:rPr lang="hr-HR" dirty="0" err="1" smtClean="0"/>
              <a:t>Femtosekundni</a:t>
            </a:r>
            <a:r>
              <a:rPr lang="hr-HR" dirty="0" smtClean="0"/>
              <a:t> </a:t>
            </a:r>
            <a:r>
              <a:rPr lang="hr-HR" dirty="0" err="1" smtClean="0"/>
              <a:t>pulsevi</a:t>
            </a:r>
            <a:r>
              <a:rPr lang="hr-HR" dirty="0" smtClean="0"/>
              <a:t> u vremenskoj </a:t>
            </a:r>
            <a:r>
              <a:rPr lang="hr-HR" dirty="0" smtClean="0"/>
              <a:t>i </a:t>
            </a:r>
            <a:r>
              <a:rPr lang="it-IT" dirty="0" err="1" smtClean="0"/>
              <a:t>frekventnoj</a:t>
            </a:r>
            <a:r>
              <a:rPr lang="it-IT" dirty="0" smtClean="0"/>
              <a:t> </a:t>
            </a:r>
            <a:r>
              <a:rPr lang="it-IT" dirty="0" err="1" smtClean="0"/>
              <a:t>domeni</a:t>
            </a:r>
            <a:r>
              <a:rPr lang="it-IT" dirty="0" smtClean="0"/>
              <a:t> sa </a:t>
            </a:r>
            <a:r>
              <a:rPr lang="it-IT" dirty="0" err="1" smtClean="0"/>
              <a:t>relevantnim</a:t>
            </a:r>
            <a:r>
              <a:rPr lang="it-IT" dirty="0" smtClean="0"/>
              <a:t> </a:t>
            </a:r>
            <a:r>
              <a:rPr lang="it-IT" dirty="0" err="1" smtClean="0"/>
              <a:t>parametrima</a:t>
            </a:r>
            <a:r>
              <a:rPr lang="it-IT" dirty="0" smtClean="0"/>
              <a:t>:</a:t>
            </a:r>
          </a:p>
          <a:p>
            <a:r>
              <a:rPr lang="hr-HR" dirty="0" smtClean="0"/>
              <a:t>period ponavljanja </a:t>
            </a:r>
            <a:r>
              <a:rPr lang="hr-HR" dirty="0" smtClean="0"/>
              <a:t>T</a:t>
            </a:r>
            <a:r>
              <a:rPr lang="hr-HR" baseline="-25000" dirty="0" smtClean="0"/>
              <a:t>R</a:t>
            </a:r>
            <a:r>
              <a:rPr lang="hr-HR" dirty="0" smtClean="0"/>
              <a:t> </a:t>
            </a:r>
            <a:r>
              <a:rPr lang="hr-HR" dirty="0" smtClean="0"/>
              <a:t>= 10 ns,</a:t>
            </a:r>
          </a:p>
          <a:p>
            <a:r>
              <a:rPr lang="hr-HR" dirty="0" err="1" smtClean="0">
                <a:latin typeface="Calibri"/>
              </a:rPr>
              <a:t>φ</a:t>
            </a:r>
            <a:r>
              <a:rPr lang="hr-HR" baseline="-25000" dirty="0" err="1" smtClean="0">
                <a:latin typeface="Calibri"/>
              </a:rPr>
              <a:t>R</a:t>
            </a:r>
            <a:r>
              <a:rPr lang="hr-HR" dirty="0" smtClean="0"/>
              <a:t> </a:t>
            </a:r>
            <a:r>
              <a:rPr lang="hr-HR" dirty="0" smtClean="0"/>
              <a:t>fazni pomak amplitude </a:t>
            </a:r>
            <a:r>
              <a:rPr lang="hr-HR" dirty="0" smtClean="0"/>
              <a:t>električnog polja pulsa</a:t>
            </a:r>
            <a:r>
              <a:rPr lang="hr-HR" dirty="0" smtClean="0"/>
              <a:t>, period trajanja pulsa </a:t>
            </a:r>
            <a:r>
              <a:rPr lang="el-GR" dirty="0" smtClean="0">
                <a:latin typeface="Calibri"/>
              </a:rPr>
              <a:t>τ</a:t>
            </a:r>
            <a:r>
              <a:rPr lang="hr-HR" baseline="-25000" dirty="0" smtClean="0">
                <a:latin typeface="Calibri"/>
              </a:rPr>
              <a:t>p</a:t>
            </a:r>
            <a:r>
              <a:rPr lang="hr-HR" dirty="0" smtClean="0"/>
              <a:t> </a:t>
            </a:r>
            <a:r>
              <a:rPr lang="hr-HR" dirty="0" smtClean="0"/>
              <a:t>= 100 </a:t>
            </a:r>
            <a:r>
              <a:rPr lang="hr-HR" dirty="0" err="1" smtClean="0"/>
              <a:t>fs</a:t>
            </a:r>
            <a:r>
              <a:rPr lang="hr-HR" dirty="0" smtClean="0"/>
              <a:t> [4]</a:t>
            </a:r>
            <a:endParaRPr lang="hr-HR" dirty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/>
        </p:nvGraphicFramePr>
        <p:xfrm>
          <a:off x="1835696" y="1700808"/>
          <a:ext cx="1872208" cy="443418"/>
        </p:xfrm>
        <a:graphic>
          <a:graphicData uri="http://schemas.openxmlformats.org/presentationml/2006/ole">
            <p:oleObj spid="_x0000_s26626" name="Equation" r:id="rId4" imgW="965160" imgH="228600" progId="Equation.DSMT4">
              <p:embed/>
            </p:oleObj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/>
        </p:nvGraphicFramePr>
        <p:xfrm>
          <a:off x="4788024" y="5970332"/>
          <a:ext cx="2664296" cy="389473"/>
        </p:xfrm>
        <a:graphic>
          <a:graphicData uri="http://schemas.openxmlformats.org/presentationml/2006/ole">
            <p:oleObj spid="_x0000_s26627" name="Equation" r:id="rId5" imgW="1562040" imgH="228600" progId="Equation.DSMT4">
              <p:embed/>
            </p:oleObj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/>
        </p:nvGraphicFramePr>
        <p:xfrm>
          <a:off x="4788024" y="6309320"/>
          <a:ext cx="3024336" cy="385720"/>
        </p:xfrm>
        <a:graphic>
          <a:graphicData uri="http://schemas.openxmlformats.org/presentationml/2006/ole">
            <p:oleObj spid="_x0000_s26628" name="Equation" r:id="rId6" imgW="179064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35280" cy="564672"/>
          </a:xfrm>
        </p:spPr>
        <p:txBody>
          <a:bodyPr>
            <a:normAutofit/>
          </a:bodyPr>
          <a:lstStyle/>
          <a:p>
            <a:r>
              <a:rPr lang="hr-HR" sz="3000" dirty="0" smtClean="0"/>
              <a:t>Dopplerov model hlađenja atoma</a:t>
            </a:r>
            <a:endParaRPr lang="hr-HR" sz="3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Prijenos momenta impulsa sa fotona na atom u ciklusima apsorpcije i spontane emisije</a:t>
            </a:r>
          </a:p>
          <a:p>
            <a:r>
              <a:rPr lang="hr-HR" sz="2000" dirty="0" smtClean="0"/>
              <a:t>Rezonantna interakcija atoma s laserskim zračenjem = RADIJATIVNA SILA</a:t>
            </a:r>
          </a:p>
          <a:p>
            <a:r>
              <a:rPr lang="hr-HR" sz="2000" dirty="0" smtClean="0"/>
              <a:t>Teorijski model: stacionaran atom s 2 energijska stanja – osnovno i pobuđeno</a:t>
            </a:r>
          </a:p>
          <a:p>
            <a:endParaRPr lang="hr-HR" sz="2000" dirty="0" smtClean="0"/>
          </a:p>
          <a:p>
            <a:endParaRPr lang="hr-HR" sz="2000" dirty="0" smtClean="0"/>
          </a:p>
          <a:p>
            <a:pPr>
              <a:buNone/>
            </a:pPr>
            <a:r>
              <a:rPr lang="hr-HR" sz="2000" dirty="0" smtClean="0"/>
              <a:t>							formalizam matrice</a:t>
            </a:r>
          </a:p>
          <a:p>
            <a:pPr>
              <a:buNone/>
            </a:pPr>
            <a:r>
              <a:rPr lang="hr-HR" sz="2000" dirty="0" smtClean="0"/>
              <a:t>	</a:t>
            </a:r>
            <a:r>
              <a:rPr lang="hr-HR" sz="2000" dirty="0" smtClean="0"/>
              <a:t>						gustoće</a:t>
            </a:r>
            <a:endParaRPr lang="hr-HR" sz="2000" dirty="0" smtClean="0"/>
          </a:p>
          <a:p>
            <a:endParaRPr lang="hr-HR" sz="2000" dirty="0" smtClean="0"/>
          </a:p>
          <a:p>
            <a:endParaRPr lang="hr-HR" sz="20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899592" y="3789040"/>
          <a:ext cx="2469451" cy="792088"/>
        </p:xfrm>
        <a:graphic>
          <a:graphicData uri="http://schemas.openxmlformats.org/presentationml/2006/ole">
            <p:oleObj spid="_x0000_s1026" name="Equation" r:id="rId3" imgW="1346040" imgH="431640" progId="Equation.DSMT4">
              <p:embed/>
            </p:oleObj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755576" y="5445224"/>
          <a:ext cx="4789487" cy="585787"/>
        </p:xfrm>
        <a:graphic>
          <a:graphicData uri="http://schemas.openxmlformats.org/presentationml/2006/ole">
            <p:oleObj spid="_x0000_s1027" name="Equation" r:id="rId4" imgW="2171520" imgH="266400" progId="Equation.DSMT4">
              <p:embed/>
            </p:oleObj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6228184" y="3861048"/>
          <a:ext cx="2184243" cy="504056"/>
        </p:xfrm>
        <a:graphic>
          <a:graphicData uri="http://schemas.openxmlformats.org/presentationml/2006/ole">
            <p:oleObj spid="_x0000_s1028" name="Equation" r:id="rId5" imgW="990360" imgH="228600" progId="Equation.DSMT4">
              <p:embed/>
            </p:oleObj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899592" y="4725144"/>
          <a:ext cx="2707539" cy="504056"/>
        </p:xfrm>
        <a:graphic>
          <a:graphicData uri="http://schemas.openxmlformats.org/presentationml/2006/ole">
            <p:oleObj spid="_x0000_s1029" name="Equation" r:id="rId6" imgW="1218960" imgH="241200" progId="Equation.DSMT4">
              <p:embed/>
            </p:oleObj>
          </a:graphicData>
        </a:graphic>
      </p:graphicFrame>
      <p:cxnSp>
        <p:nvCxnSpPr>
          <p:cNvPr id="9" name="Ravni poveznik 8"/>
          <p:cNvCxnSpPr/>
          <p:nvPr/>
        </p:nvCxnSpPr>
        <p:spPr>
          <a:xfrm>
            <a:off x="5796136" y="3861048"/>
            <a:ext cx="0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kt 9"/>
          <p:cNvGraphicFramePr>
            <a:graphicFrameLocks noChangeAspect="1"/>
          </p:cNvGraphicFramePr>
          <p:nvPr/>
        </p:nvGraphicFramePr>
        <p:xfrm>
          <a:off x="6084168" y="5373216"/>
          <a:ext cx="2095812" cy="1008112"/>
        </p:xfrm>
        <a:graphic>
          <a:graphicData uri="http://schemas.openxmlformats.org/presentationml/2006/ole">
            <p:oleObj spid="_x0000_s1030" name="Equation" r:id="rId7" imgW="1002960" imgH="482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19256" cy="636680"/>
          </a:xfrm>
        </p:spPr>
        <p:txBody>
          <a:bodyPr>
            <a:normAutofit/>
          </a:bodyPr>
          <a:lstStyle/>
          <a:p>
            <a:r>
              <a:rPr lang="hr-HR" sz="3000" dirty="0" smtClean="0"/>
              <a:t>Dopplerov model hlađenja atoma</a:t>
            </a:r>
            <a:endParaRPr lang="hr-HR" sz="3000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467543" y="1556792"/>
          <a:ext cx="1865240" cy="792088"/>
        </p:xfrm>
        <a:graphic>
          <a:graphicData uri="http://schemas.openxmlformats.org/presentationml/2006/ole">
            <p:oleObj spid="_x0000_s2052" name="Equation" r:id="rId3" imgW="927000" imgH="393480" progId="Equation.DSMT4">
              <p:embed/>
            </p:oleObj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467544" y="2420888"/>
          <a:ext cx="3542576" cy="2448272"/>
        </p:xfrm>
        <a:graphic>
          <a:graphicData uri="http://schemas.openxmlformats.org/presentationml/2006/ole">
            <p:oleObj spid="_x0000_s2053" name="Equation" r:id="rId4" imgW="2425680" imgH="1676160" progId="Equation.DSMT4">
              <p:embed/>
            </p:oleObj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5796136" y="1484784"/>
          <a:ext cx="1950478" cy="1512168"/>
        </p:xfrm>
        <a:graphic>
          <a:graphicData uri="http://schemas.openxmlformats.org/presentationml/2006/ole">
            <p:oleObj spid="_x0000_s2054" name="Equation" r:id="rId5" imgW="1130040" imgH="876240" progId="Equation.DSMT4">
              <p:embed/>
            </p:oleObj>
          </a:graphicData>
        </a:graphic>
      </p:graphicFrame>
      <p:cxnSp>
        <p:nvCxnSpPr>
          <p:cNvPr id="11" name="Ravni poveznik 10"/>
          <p:cNvCxnSpPr/>
          <p:nvPr/>
        </p:nvCxnSpPr>
        <p:spPr>
          <a:xfrm>
            <a:off x="395536" y="2420888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395536" y="2420888"/>
            <a:ext cx="0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15"/>
          <p:cNvCxnSpPr/>
          <p:nvPr/>
        </p:nvCxnSpPr>
        <p:spPr>
          <a:xfrm>
            <a:off x="395536" y="4941168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ni poveznik 25"/>
          <p:cNvCxnSpPr/>
          <p:nvPr/>
        </p:nvCxnSpPr>
        <p:spPr>
          <a:xfrm>
            <a:off x="3995936" y="2420888"/>
            <a:ext cx="0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niOkvir 27"/>
          <p:cNvSpPr txBox="1"/>
          <p:nvPr/>
        </p:nvSpPr>
        <p:spPr>
          <a:xfrm>
            <a:off x="179512" y="5229200"/>
            <a:ext cx="43204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500" dirty="0" smtClean="0"/>
              <a:t>Optičke </a:t>
            </a:r>
            <a:r>
              <a:rPr lang="hr-HR" sz="2500" dirty="0" err="1" smtClean="0"/>
              <a:t>Blochove</a:t>
            </a:r>
            <a:r>
              <a:rPr lang="hr-HR" sz="2500" dirty="0" smtClean="0"/>
              <a:t> jednadžbe</a:t>
            </a:r>
            <a:endParaRPr lang="hr-HR" sz="2500" dirty="0"/>
          </a:p>
        </p:txBody>
      </p:sp>
      <p:graphicFrame>
        <p:nvGraphicFramePr>
          <p:cNvPr id="29" name="Objekt 28"/>
          <p:cNvGraphicFramePr>
            <a:graphicFrameLocks noChangeAspect="1"/>
          </p:cNvGraphicFramePr>
          <p:nvPr/>
        </p:nvGraphicFramePr>
        <p:xfrm>
          <a:off x="5292080" y="3501008"/>
          <a:ext cx="2682681" cy="1224136"/>
        </p:xfrm>
        <a:graphic>
          <a:graphicData uri="http://schemas.openxmlformats.org/presentationml/2006/ole">
            <p:oleObj spid="_x0000_s2055" name="Equation" r:id="rId6" imgW="1307880" imgH="596880" progId="Equation.DSMT4">
              <p:embed/>
            </p:oleObj>
          </a:graphicData>
        </a:graphic>
      </p:graphicFrame>
      <p:graphicFrame>
        <p:nvGraphicFramePr>
          <p:cNvPr id="30" name="Objekt 29"/>
          <p:cNvGraphicFramePr>
            <a:graphicFrameLocks noChangeAspect="1"/>
          </p:cNvGraphicFramePr>
          <p:nvPr/>
        </p:nvGraphicFramePr>
        <p:xfrm>
          <a:off x="5796135" y="5517232"/>
          <a:ext cx="1988221" cy="1008112"/>
        </p:xfrm>
        <a:graphic>
          <a:graphicData uri="http://schemas.openxmlformats.org/presentationml/2006/ole">
            <p:oleObj spid="_x0000_s2056" name="Equation" r:id="rId7" imgW="901440" imgH="457200" progId="Equation.DSMT4">
              <p:embed/>
            </p:oleObj>
          </a:graphicData>
        </a:graphic>
      </p:graphicFrame>
      <p:sp>
        <p:nvSpPr>
          <p:cNvPr id="31" name="TekstniOkvir 30"/>
          <p:cNvSpPr txBox="1"/>
          <p:nvPr/>
        </p:nvSpPr>
        <p:spPr>
          <a:xfrm>
            <a:off x="5436096" y="5085184"/>
            <a:ext cx="241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/>
              <a:t>Saturacijski</a:t>
            </a:r>
            <a:r>
              <a:rPr lang="hr-HR" dirty="0" smtClean="0"/>
              <a:t> parametar</a:t>
            </a:r>
            <a:endParaRPr lang="hr-HR" dirty="0"/>
          </a:p>
        </p:txBody>
      </p:sp>
      <p:cxnSp>
        <p:nvCxnSpPr>
          <p:cNvPr id="33" name="Ravni poveznik 32"/>
          <p:cNvCxnSpPr/>
          <p:nvPr/>
        </p:nvCxnSpPr>
        <p:spPr>
          <a:xfrm>
            <a:off x="5004048" y="3501008"/>
            <a:ext cx="0" cy="122413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vni poveznik 34"/>
          <p:cNvCxnSpPr/>
          <p:nvPr/>
        </p:nvCxnSpPr>
        <p:spPr>
          <a:xfrm>
            <a:off x="5004048" y="4725144"/>
            <a:ext cx="331236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ni poveznik 36"/>
          <p:cNvCxnSpPr/>
          <p:nvPr/>
        </p:nvCxnSpPr>
        <p:spPr>
          <a:xfrm>
            <a:off x="5004048" y="3501008"/>
            <a:ext cx="331236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vni poveznik 39"/>
          <p:cNvCxnSpPr/>
          <p:nvPr/>
        </p:nvCxnSpPr>
        <p:spPr>
          <a:xfrm>
            <a:off x="8316416" y="3501008"/>
            <a:ext cx="0" cy="122413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kstniOkvir 41"/>
          <p:cNvSpPr txBox="1"/>
          <p:nvPr/>
        </p:nvSpPr>
        <p:spPr>
          <a:xfrm>
            <a:off x="4716016" y="1916832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err="1" smtClean="0"/>
              <a:t>detuning</a:t>
            </a:r>
            <a:endParaRPr lang="hr-HR" i="1" dirty="0"/>
          </a:p>
        </p:txBody>
      </p:sp>
      <p:graphicFrame>
        <p:nvGraphicFramePr>
          <p:cNvPr id="43" name="Objekt 42"/>
          <p:cNvGraphicFramePr>
            <a:graphicFrameLocks noChangeAspect="1"/>
          </p:cNvGraphicFramePr>
          <p:nvPr/>
        </p:nvGraphicFramePr>
        <p:xfrm>
          <a:off x="704850" y="5949950"/>
          <a:ext cx="3125788" cy="407988"/>
        </p:xfrm>
        <a:graphic>
          <a:graphicData uri="http://schemas.openxmlformats.org/presentationml/2006/ole">
            <p:oleObj spid="_x0000_s2057" name="Equation" r:id="rId8" imgW="156204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47248" cy="636680"/>
          </a:xfrm>
        </p:spPr>
        <p:txBody>
          <a:bodyPr>
            <a:normAutofit/>
          </a:bodyPr>
          <a:lstStyle/>
          <a:p>
            <a:r>
              <a:rPr lang="hr-HR" sz="3000" dirty="0" smtClean="0"/>
              <a:t>Dopplerov model hlađenja</a:t>
            </a:r>
            <a:endParaRPr lang="hr-HR" sz="30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539553" y="1628800"/>
          <a:ext cx="2880319" cy="771109"/>
        </p:xfrm>
        <a:graphic>
          <a:graphicData uri="http://schemas.openxmlformats.org/presentationml/2006/ole">
            <p:oleObj spid="_x0000_s3074" name="Equation" r:id="rId3" imgW="1612800" imgH="431640" progId="Equation.DSMT4">
              <p:embed/>
            </p:oleObj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4572000" y="1700808"/>
          <a:ext cx="3744416" cy="1135404"/>
        </p:xfrm>
        <a:graphic>
          <a:graphicData uri="http://schemas.openxmlformats.org/presentationml/2006/ole">
            <p:oleObj spid="_x0000_s3075" name="Equation" r:id="rId4" imgW="1968480" imgH="596880" progId="Equation.DSMT4">
              <p:embed/>
            </p:oleObj>
          </a:graphicData>
        </a:graphic>
      </p:graphicFrame>
      <p:sp>
        <p:nvSpPr>
          <p:cNvPr id="6" name="TekstniOkvir 5"/>
          <p:cNvSpPr txBox="1"/>
          <p:nvPr/>
        </p:nvSpPr>
        <p:spPr>
          <a:xfrm>
            <a:off x="611560" y="2492896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dirty="0" err="1" smtClean="0"/>
              <a:t>Ehrenfestov</a:t>
            </a:r>
            <a:r>
              <a:rPr lang="hr-HR" sz="2200" dirty="0" smtClean="0"/>
              <a:t> teorem</a:t>
            </a:r>
            <a:endParaRPr lang="hr-HR" sz="2200" dirty="0"/>
          </a:p>
        </p:txBody>
      </p:sp>
      <p:cxnSp>
        <p:nvCxnSpPr>
          <p:cNvPr id="8" name="Ravni poveznik 7"/>
          <p:cNvCxnSpPr/>
          <p:nvPr/>
        </p:nvCxnSpPr>
        <p:spPr>
          <a:xfrm>
            <a:off x="4283968" y="1556792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/>
          <p:cNvCxnSpPr/>
          <p:nvPr/>
        </p:nvCxnSpPr>
        <p:spPr>
          <a:xfrm>
            <a:off x="4283968" y="1556792"/>
            <a:ext cx="41044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4283968" y="2924944"/>
            <a:ext cx="41044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/>
          <p:cNvCxnSpPr/>
          <p:nvPr/>
        </p:nvCxnSpPr>
        <p:spPr>
          <a:xfrm>
            <a:off x="8388424" y="1556792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niOkvir 20"/>
          <p:cNvSpPr txBox="1"/>
          <p:nvPr/>
        </p:nvSpPr>
        <p:spPr>
          <a:xfrm>
            <a:off x="5220072" y="2996952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dirty="0" smtClean="0"/>
              <a:t>Sila hlađenja</a:t>
            </a:r>
            <a:endParaRPr lang="hr-HR" sz="2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581128"/>
            <a:ext cx="485510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kstniOkvir 22"/>
          <p:cNvSpPr txBox="1"/>
          <p:nvPr/>
        </p:nvSpPr>
        <p:spPr>
          <a:xfrm>
            <a:off x="5724128" y="4941168"/>
            <a:ext cx="30243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Slika 2. </a:t>
            </a:r>
            <a:r>
              <a:rPr lang="hr-HR" dirty="0" smtClean="0"/>
              <a:t>Sila </a:t>
            </a:r>
            <a:r>
              <a:rPr lang="hr-HR" dirty="0" smtClean="0"/>
              <a:t>hlađenja </a:t>
            </a:r>
            <a:r>
              <a:rPr lang="hr-HR" dirty="0" smtClean="0"/>
              <a:t>F usporava atome koji se</a:t>
            </a:r>
          </a:p>
          <a:p>
            <a:r>
              <a:rPr lang="hr-HR" dirty="0" smtClean="0"/>
              <a:t>gibaju ususret laserskoj zraci uslijed rezonantne</a:t>
            </a:r>
          </a:p>
          <a:p>
            <a:r>
              <a:rPr lang="hr-HR" dirty="0" smtClean="0"/>
              <a:t>apsorpcije </a:t>
            </a:r>
            <a:r>
              <a:rPr lang="hr-HR" dirty="0" smtClean="0"/>
              <a:t>fotona [2]</a:t>
            </a:r>
            <a:endParaRPr lang="hr-HR" dirty="0"/>
          </a:p>
        </p:txBody>
      </p:sp>
      <p:sp>
        <p:nvSpPr>
          <p:cNvPr id="24" name="TekstniOkvir 23"/>
          <p:cNvSpPr txBox="1"/>
          <p:nvPr/>
        </p:nvSpPr>
        <p:spPr>
          <a:xfrm>
            <a:off x="179512" y="4005064"/>
            <a:ext cx="552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Za slučaj </a:t>
            </a:r>
            <a:r>
              <a:rPr lang="hr-HR" dirty="0" err="1" smtClean="0"/>
              <a:t>nestacionarnih</a:t>
            </a:r>
            <a:r>
              <a:rPr lang="hr-HR" dirty="0" smtClean="0"/>
              <a:t> atoma, korekcija </a:t>
            </a:r>
            <a:r>
              <a:rPr lang="hr-HR" i="1" dirty="0" err="1" smtClean="0"/>
              <a:t>detuning</a:t>
            </a:r>
            <a:r>
              <a:rPr lang="hr-HR" i="1" dirty="0" smtClean="0"/>
              <a:t>-a: </a:t>
            </a:r>
            <a:endParaRPr lang="hr-HR" dirty="0"/>
          </a:p>
        </p:txBody>
      </p:sp>
      <p:graphicFrame>
        <p:nvGraphicFramePr>
          <p:cNvPr id="25" name="Objekt 24"/>
          <p:cNvGraphicFramePr>
            <a:graphicFrameLocks noChangeAspect="1"/>
          </p:cNvGraphicFramePr>
          <p:nvPr/>
        </p:nvGraphicFramePr>
        <p:xfrm>
          <a:off x="5940152" y="3861048"/>
          <a:ext cx="2106234" cy="648072"/>
        </p:xfrm>
        <a:graphic>
          <a:graphicData uri="http://schemas.openxmlformats.org/presentationml/2006/ole">
            <p:oleObj spid="_x0000_s3077" name="Equation" r:id="rId6" imgW="82548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35280" cy="708688"/>
          </a:xfrm>
        </p:spPr>
        <p:txBody>
          <a:bodyPr>
            <a:normAutofit/>
          </a:bodyPr>
          <a:lstStyle/>
          <a:p>
            <a:r>
              <a:rPr lang="hr-HR" sz="3000" dirty="0" smtClean="0"/>
              <a:t>Optička melasa</a:t>
            </a:r>
            <a:endParaRPr lang="hr-HR" sz="3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389120"/>
          </a:xfrm>
        </p:spPr>
        <p:txBody>
          <a:bodyPr>
            <a:normAutofit/>
          </a:bodyPr>
          <a:lstStyle/>
          <a:p>
            <a:r>
              <a:rPr lang="hr-HR" sz="2200" dirty="0" smtClean="0"/>
              <a:t>Za usporavanje atoma plina čije brzine slijede Maxwell-</a:t>
            </a:r>
            <a:r>
              <a:rPr lang="hr-HR" sz="2200" dirty="0" err="1" smtClean="0"/>
              <a:t>Boltzmannovu</a:t>
            </a:r>
            <a:r>
              <a:rPr lang="hr-HR" sz="2200" dirty="0" smtClean="0"/>
              <a:t> raspodjelu nužna 3 </a:t>
            </a:r>
            <a:r>
              <a:rPr lang="hr-HR" sz="2200" dirty="0" err="1" smtClean="0"/>
              <a:t>ortogonalna</a:t>
            </a:r>
            <a:r>
              <a:rPr lang="hr-HR" sz="2200" dirty="0" smtClean="0"/>
              <a:t> para laserskih zraka</a:t>
            </a:r>
            <a:endParaRPr lang="hr-HR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24943"/>
            <a:ext cx="2293044" cy="235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591476"/>
            <a:ext cx="5544616" cy="304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niOkvir 5"/>
          <p:cNvSpPr txBox="1"/>
          <p:nvPr/>
        </p:nvSpPr>
        <p:spPr>
          <a:xfrm>
            <a:off x="179558" y="5661248"/>
            <a:ext cx="89644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/>
              <a:t>Slika 3.  </a:t>
            </a:r>
            <a:r>
              <a:rPr lang="hr-HR" dirty="0" smtClean="0"/>
              <a:t>a) 3 </a:t>
            </a:r>
            <a:r>
              <a:rPr lang="hr-HR" dirty="0" err="1" smtClean="0"/>
              <a:t>ortogonalna</a:t>
            </a:r>
            <a:r>
              <a:rPr lang="hr-HR" dirty="0" smtClean="0"/>
              <a:t> para laserskih zraka nužna za usporavanje atoma [2]</a:t>
            </a:r>
          </a:p>
          <a:p>
            <a:r>
              <a:rPr lang="hr-HR" dirty="0" smtClean="0"/>
              <a:t>b) Za stacionaran atom </a:t>
            </a:r>
            <a:r>
              <a:rPr lang="hr-HR" dirty="0" err="1" smtClean="0"/>
              <a:t>rezultantna</a:t>
            </a:r>
            <a:r>
              <a:rPr lang="hr-HR" dirty="0" smtClean="0"/>
              <a:t> sila 0 uslijed raspršenja</a:t>
            </a:r>
          </a:p>
          <a:p>
            <a:r>
              <a:rPr lang="hr-HR" dirty="0" smtClean="0"/>
              <a:t>c) Dopplerov efekt uzrokuje više raspršenja u smjeru suprotnom od brzine gibanja atoma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91264" cy="636680"/>
          </a:xfrm>
        </p:spPr>
        <p:txBody>
          <a:bodyPr>
            <a:normAutofit/>
          </a:bodyPr>
          <a:lstStyle/>
          <a:p>
            <a:r>
              <a:rPr lang="hr-HR" sz="3000" dirty="0" smtClean="0"/>
              <a:t>Optička melasa</a:t>
            </a:r>
            <a:endParaRPr lang="hr-HR" sz="3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84784"/>
            <a:ext cx="8147248" cy="4839816"/>
          </a:xfrm>
        </p:spPr>
        <p:txBody>
          <a:bodyPr>
            <a:normAutofit/>
          </a:bodyPr>
          <a:lstStyle/>
          <a:p>
            <a:r>
              <a:rPr lang="hr-HR" sz="2200" dirty="0" smtClean="0"/>
              <a:t>Za 1 par suprotno propagirajućih laserskih zraka ukupna sila </a:t>
            </a:r>
          </a:p>
          <a:p>
            <a:endParaRPr lang="hr-HR" sz="2200" dirty="0" smtClean="0"/>
          </a:p>
          <a:p>
            <a:endParaRPr lang="hr-HR" sz="2200" dirty="0" smtClean="0"/>
          </a:p>
          <a:p>
            <a:r>
              <a:rPr lang="hr-HR" sz="2200" dirty="0" smtClean="0"/>
              <a:t>u režimu malih brzina </a:t>
            </a:r>
          </a:p>
          <a:p>
            <a:pPr>
              <a:buNone/>
            </a:pPr>
            <a:r>
              <a:rPr lang="hr-HR" sz="2200" dirty="0" smtClean="0"/>
              <a:t> </a:t>
            </a:r>
            <a:endParaRPr lang="hr-HR" sz="22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3131840" y="1916832"/>
          <a:ext cx="4896544" cy="1027400"/>
        </p:xfrm>
        <a:graphic>
          <a:graphicData uri="http://schemas.openxmlformats.org/presentationml/2006/ole">
            <p:oleObj spid="_x0000_s6146" name="Equation" r:id="rId3" imgW="2844720" imgH="596880" progId="Equation.DSMT4">
              <p:embed/>
            </p:oleObj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5004048" y="2996952"/>
          <a:ext cx="3456384" cy="1264531"/>
        </p:xfrm>
        <a:graphic>
          <a:graphicData uri="http://schemas.openxmlformats.org/presentationml/2006/ole">
            <p:oleObj spid="_x0000_s6147" name="Equation" r:id="rId4" imgW="2082600" imgH="761760" progId="Equation.DSMT4">
              <p:embed/>
            </p:oleObj>
          </a:graphicData>
        </a:graphic>
      </p:graphicFrame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19" y="3861048"/>
            <a:ext cx="4752527" cy="284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niOkvir 7"/>
          <p:cNvSpPr txBox="1"/>
          <p:nvPr/>
        </p:nvSpPr>
        <p:spPr>
          <a:xfrm>
            <a:off x="5364088" y="4869160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Slika 4. </a:t>
            </a:r>
            <a:r>
              <a:rPr lang="hr-HR" dirty="0" smtClean="0"/>
              <a:t>Sila hlađenja kao funkcija brzine u tehnici optičke melase za </a:t>
            </a:r>
            <a:r>
              <a:rPr lang="hr-HR" i="1" dirty="0" err="1" smtClean="0"/>
              <a:t>detuning</a:t>
            </a:r>
            <a:endParaRPr lang="hr-HR" i="1" dirty="0" smtClean="0"/>
          </a:p>
          <a:p>
            <a:r>
              <a:rPr lang="hr-HR" i="1" dirty="0" smtClean="0"/>
              <a:t> </a:t>
            </a:r>
            <a:r>
              <a:rPr lang="hr-HR" i="1" dirty="0" smtClean="0"/>
              <a:t>             </a:t>
            </a:r>
            <a:r>
              <a:rPr lang="hr-HR" dirty="0" smtClean="0"/>
              <a:t>[2]</a:t>
            </a:r>
            <a:endParaRPr lang="hr-HR" i="1" dirty="0" smtClean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5508104" y="5733257"/>
          <a:ext cx="536576" cy="504056"/>
        </p:xfrm>
        <a:graphic>
          <a:graphicData uri="http://schemas.openxmlformats.org/presentationml/2006/ole">
            <p:oleObj spid="_x0000_s6149" name="Equation" r:id="rId6" imgW="41904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2132</TotalTime>
  <Words>1908</Words>
  <Application>Microsoft Office PowerPoint</Application>
  <PresentationFormat>Prikaz na zaslonu (4:3)</PresentationFormat>
  <Paragraphs>220</Paragraphs>
  <Slides>30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30</vt:i4>
      </vt:variant>
    </vt:vector>
  </HeadingPairs>
  <TitlesOfParts>
    <vt:vector size="32" baseType="lpstr">
      <vt:lpstr>Tijek</vt:lpstr>
      <vt:lpstr>MathType 6.0 Equation</vt:lpstr>
      <vt:lpstr>Radijativna sila na hladne rubidijeve 87Rb atome inducirana optičkim frekventnim češljem</vt:lpstr>
      <vt:lpstr>Sadržaj</vt:lpstr>
      <vt:lpstr>Cilj i motivacija eksperimenta</vt:lpstr>
      <vt:lpstr>Optički frekventni češalj</vt:lpstr>
      <vt:lpstr>Dopplerov model hlađenja atoma</vt:lpstr>
      <vt:lpstr>Dopplerov model hlađenja atoma</vt:lpstr>
      <vt:lpstr>Dopplerov model hlađenja</vt:lpstr>
      <vt:lpstr>Optička melasa</vt:lpstr>
      <vt:lpstr>Optička melasa</vt:lpstr>
      <vt:lpstr>Magneto-optička stupica (MOT) </vt:lpstr>
      <vt:lpstr>Magneto-optička stupica (MOT)</vt:lpstr>
      <vt:lpstr>Hiperfina struktura 87Rb atoma</vt:lpstr>
      <vt:lpstr>Eksperimentalni postav</vt:lpstr>
      <vt:lpstr>Ekspermentalni postav</vt:lpstr>
      <vt:lpstr>Eksperimentalni postav</vt:lpstr>
      <vt:lpstr>Karakteristike hladnog oblaka</vt:lpstr>
      <vt:lpstr>Tehnike mjerenja: laserski inducirana fluorescencija (LIF)</vt:lpstr>
      <vt:lpstr>Interakcija femtosekundnog niza pulseva sa hladnim atomima 87Rb</vt:lpstr>
      <vt:lpstr>Teorijski model računanja radijativne sile</vt:lpstr>
      <vt:lpstr> Eksperimentalno određivanje radijativne sile</vt:lpstr>
      <vt:lpstr>Rezultati – LIF i radijativna sila</vt:lpstr>
      <vt:lpstr>Rezultati – LIF i radijativna sila</vt:lpstr>
      <vt:lpstr>Slajd 23</vt:lpstr>
      <vt:lpstr>Rezultati – LIF i radijativna sila</vt:lpstr>
      <vt:lpstr>Slajd 25</vt:lpstr>
      <vt:lpstr>Diskusija </vt:lpstr>
      <vt:lpstr>Diskusija</vt:lpstr>
      <vt:lpstr> Teorija    Eksperiment</vt:lpstr>
      <vt:lpstr>Zaključak</vt:lpstr>
      <vt:lpstr>Literatura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Radijativna sila na hladne rubidijeve 87Rb atome inducirana optičkim frekventnim češljem</dc:title>
  <dc:creator>Kristijan Car</dc:creator>
  <cp:lastModifiedBy>Kristijan Car</cp:lastModifiedBy>
  <cp:revision>145</cp:revision>
  <dcterms:created xsi:type="dcterms:W3CDTF">2016-01-28T11:38:13Z</dcterms:created>
  <dcterms:modified xsi:type="dcterms:W3CDTF">2016-01-30T21:08:50Z</dcterms:modified>
</cp:coreProperties>
</file>