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8" r:id="rId4"/>
    <p:sldId id="270" r:id="rId5"/>
    <p:sldId id="259" r:id="rId6"/>
    <p:sldId id="269" r:id="rId7"/>
    <p:sldId id="271" r:id="rId8"/>
    <p:sldId id="258" r:id="rId9"/>
    <p:sldId id="272" r:id="rId10"/>
    <p:sldId id="284" r:id="rId11"/>
    <p:sldId id="278" r:id="rId12"/>
    <p:sldId id="273" r:id="rId13"/>
    <p:sldId id="274" r:id="rId14"/>
    <p:sldId id="275" r:id="rId15"/>
    <p:sldId id="283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CC0"/>
    <a:srgbClr val="F5C927"/>
    <a:srgbClr val="F5EC41"/>
    <a:srgbClr val="FFCB37"/>
    <a:srgbClr val="000E76"/>
    <a:srgbClr val="FBDEC1"/>
    <a:srgbClr val="FDE3ED"/>
    <a:srgbClr val="F7D1DF"/>
    <a:srgbClr val="0C105C"/>
    <a:srgbClr val="12F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80" d="100"/>
          <a:sy n="80" d="100"/>
        </p:scale>
        <p:origin x="-8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9A440-85A0-4764-B8C2-64D4E91513FB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2D220-8F2D-4EB6-A4C1-1AFF2BBE3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5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2D220-8F2D-4EB6-A4C1-1AFF2BBE3B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65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2D220-8F2D-4EB6-A4C1-1AFF2BBE3B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65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2D220-8F2D-4EB6-A4C1-1AFF2BBE3B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65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1221-57B1-402D-9EC3-05DA8F86B1A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3B63-13A5-465F-85D1-A5BFD840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7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1221-57B1-402D-9EC3-05DA8F86B1A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3B63-13A5-465F-85D1-A5BFD840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8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1221-57B1-402D-9EC3-05DA8F86B1A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3B63-13A5-465F-85D1-A5BFD840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4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1221-57B1-402D-9EC3-05DA8F86B1A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3B63-13A5-465F-85D1-A5BFD840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8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1221-57B1-402D-9EC3-05DA8F86B1A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3B63-13A5-465F-85D1-A5BFD840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2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1221-57B1-402D-9EC3-05DA8F86B1A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3B63-13A5-465F-85D1-A5BFD840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1221-57B1-402D-9EC3-05DA8F86B1A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3B63-13A5-465F-85D1-A5BFD840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12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1221-57B1-402D-9EC3-05DA8F86B1A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3B63-13A5-465F-85D1-A5BFD840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2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1221-57B1-402D-9EC3-05DA8F86B1A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3B63-13A5-465F-85D1-A5BFD840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0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1221-57B1-402D-9EC3-05DA8F86B1A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3B63-13A5-465F-85D1-A5BFD840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1221-57B1-402D-9EC3-05DA8F86B1A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3B63-13A5-465F-85D1-A5BFD840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2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11221-57B1-402D-9EC3-05DA8F86B1A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F3B63-13A5-465F-85D1-A5BFD840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6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10" Type="http://schemas.openxmlformats.org/officeDocument/2006/relationships/image" Target="../media/image10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6004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/>
              <a:t>Irradiation of polymer foil using single MeV-energy heavy 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381000" y="-27421"/>
            <a:ext cx="10210800" cy="1430819"/>
          </a:xfrm>
          <a:prstGeom prst="rect">
            <a:avLst/>
          </a:prstGeom>
          <a:solidFill>
            <a:srgbClr val="FCE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304800" y="5134335"/>
            <a:ext cx="9677400" cy="4343400"/>
          </a:xfrm>
          <a:prstGeom prst="rect">
            <a:avLst/>
          </a:prstGeom>
          <a:solidFill>
            <a:srgbClr val="FCE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445245"/>
            <a:ext cx="8382000" cy="1267354"/>
          </a:xfrm>
        </p:spPr>
        <p:txBody>
          <a:bodyPr>
            <a:normAutofit/>
          </a:bodyPr>
          <a:lstStyle/>
          <a:p>
            <a:r>
              <a:rPr lang="hr-HR" sz="3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hr-HR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aboratory for ion beam interactions</a:t>
            </a:r>
          </a:p>
          <a:p>
            <a:r>
              <a:rPr lang="hr-HR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Ruđer Bošković Institute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3717035"/>
            <a:ext cx="533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/>
              <a:t>Nora Reinić</a:t>
            </a:r>
            <a:endParaRPr lang="hr-HR" b="1" dirty="0"/>
          </a:p>
          <a:p>
            <a:pPr algn="ctr"/>
            <a:r>
              <a:rPr lang="hr-HR" sz="3200" dirty="0" smtClean="0"/>
              <a:t>Supervisor: Georgios Provatas</a:t>
            </a:r>
            <a:endParaRPr lang="en-US" sz="32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81000" y="212364"/>
            <a:ext cx="8382000" cy="137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Seminar in Research in Physics</a:t>
            </a:r>
          </a:p>
          <a:p>
            <a:r>
              <a:rPr lang="hr-HR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a.y. 2021/22</a:t>
            </a:r>
          </a:p>
        </p:txBody>
      </p:sp>
    </p:spTree>
    <p:extLst>
      <p:ext uri="{BB962C8B-B14F-4D97-AF65-F5344CB8AC3E}">
        <p14:creationId xmlns:p14="http://schemas.microsoft.com/office/powerpoint/2010/main" val="56156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 flipV="1">
            <a:off x="4728513" y="4788763"/>
            <a:ext cx="925982" cy="809625"/>
          </a:xfrm>
          <a:custGeom>
            <a:avLst/>
            <a:gdLst>
              <a:gd name="connsiteX0" fmla="*/ 0 w 791039"/>
              <a:gd name="connsiteY0" fmla="*/ 809625 h 809625"/>
              <a:gd name="connsiteX1" fmla="*/ 9525 w 791039"/>
              <a:gd name="connsiteY1" fmla="*/ 638175 h 809625"/>
              <a:gd name="connsiteX2" fmla="*/ 38100 w 791039"/>
              <a:gd name="connsiteY2" fmla="*/ 609600 h 809625"/>
              <a:gd name="connsiteX3" fmla="*/ 114300 w 791039"/>
              <a:gd name="connsiteY3" fmla="*/ 628650 h 809625"/>
              <a:gd name="connsiteX4" fmla="*/ 190500 w 791039"/>
              <a:gd name="connsiteY4" fmla="*/ 638175 h 809625"/>
              <a:gd name="connsiteX5" fmla="*/ 304800 w 791039"/>
              <a:gd name="connsiteY5" fmla="*/ 628650 h 809625"/>
              <a:gd name="connsiteX6" fmla="*/ 333375 w 791039"/>
              <a:gd name="connsiteY6" fmla="*/ 619125 h 809625"/>
              <a:gd name="connsiteX7" fmla="*/ 352425 w 791039"/>
              <a:gd name="connsiteY7" fmla="*/ 590550 h 809625"/>
              <a:gd name="connsiteX8" fmla="*/ 381000 w 791039"/>
              <a:gd name="connsiteY8" fmla="*/ 561975 h 809625"/>
              <a:gd name="connsiteX9" fmla="*/ 409575 w 791039"/>
              <a:gd name="connsiteY9" fmla="*/ 514350 h 809625"/>
              <a:gd name="connsiteX10" fmla="*/ 428625 w 791039"/>
              <a:gd name="connsiteY10" fmla="*/ 457200 h 809625"/>
              <a:gd name="connsiteX11" fmla="*/ 447675 w 791039"/>
              <a:gd name="connsiteY11" fmla="*/ 428625 h 809625"/>
              <a:gd name="connsiteX12" fmla="*/ 466725 w 791039"/>
              <a:gd name="connsiteY12" fmla="*/ 361950 h 809625"/>
              <a:gd name="connsiteX13" fmla="*/ 476250 w 791039"/>
              <a:gd name="connsiteY13" fmla="*/ 333375 h 809625"/>
              <a:gd name="connsiteX14" fmla="*/ 485775 w 791039"/>
              <a:gd name="connsiteY14" fmla="*/ 295275 h 809625"/>
              <a:gd name="connsiteX15" fmla="*/ 504825 w 791039"/>
              <a:gd name="connsiteY15" fmla="*/ 238125 h 809625"/>
              <a:gd name="connsiteX16" fmla="*/ 533400 w 791039"/>
              <a:gd name="connsiteY16" fmla="*/ 104775 h 809625"/>
              <a:gd name="connsiteX17" fmla="*/ 561975 w 791039"/>
              <a:gd name="connsiteY17" fmla="*/ 95250 h 809625"/>
              <a:gd name="connsiteX18" fmla="*/ 600075 w 791039"/>
              <a:gd name="connsiteY18" fmla="*/ 104775 h 809625"/>
              <a:gd name="connsiteX19" fmla="*/ 647700 w 791039"/>
              <a:gd name="connsiteY19" fmla="*/ 114300 h 809625"/>
              <a:gd name="connsiteX20" fmla="*/ 676275 w 791039"/>
              <a:gd name="connsiteY20" fmla="*/ 123825 h 809625"/>
              <a:gd name="connsiteX21" fmla="*/ 762000 w 791039"/>
              <a:gd name="connsiteY21" fmla="*/ 114300 h 809625"/>
              <a:gd name="connsiteX22" fmla="*/ 790575 w 791039"/>
              <a:gd name="connsiteY22" fmla="*/ 19050 h 809625"/>
              <a:gd name="connsiteX23" fmla="*/ 790575 w 791039"/>
              <a:gd name="connsiteY23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91039" h="809625">
                <a:moveTo>
                  <a:pt x="0" y="809625"/>
                </a:moveTo>
                <a:cubicBezTo>
                  <a:pt x="3175" y="752475"/>
                  <a:pt x="-1185" y="694402"/>
                  <a:pt x="9525" y="638175"/>
                </a:cubicBezTo>
                <a:cubicBezTo>
                  <a:pt x="12045" y="624943"/>
                  <a:pt x="24685" y="610820"/>
                  <a:pt x="38100" y="609600"/>
                </a:cubicBezTo>
                <a:cubicBezTo>
                  <a:pt x="64174" y="607230"/>
                  <a:pt x="88320" y="625403"/>
                  <a:pt x="114300" y="628650"/>
                </a:cubicBezTo>
                <a:lnTo>
                  <a:pt x="190500" y="638175"/>
                </a:lnTo>
                <a:cubicBezTo>
                  <a:pt x="228600" y="635000"/>
                  <a:pt x="266903" y="633703"/>
                  <a:pt x="304800" y="628650"/>
                </a:cubicBezTo>
                <a:cubicBezTo>
                  <a:pt x="314752" y="627323"/>
                  <a:pt x="325535" y="625397"/>
                  <a:pt x="333375" y="619125"/>
                </a:cubicBezTo>
                <a:cubicBezTo>
                  <a:pt x="342314" y="611974"/>
                  <a:pt x="345096" y="599344"/>
                  <a:pt x="352425" y="590550"/>
                </a:cubicBezTo>
                <a:cubicBezTo>
                  <a:pt x="361049" y="580202"/>
                  <a:pt x="372918" y="572751"/>
                  <a:pt x="381000" y="561975"/>
                </a:cubicBezTo>
                <a:cubicBezTo>
                  <a:pt x="392108" y="547164"/>
                  <a:pt x="401914" y="531204"/>
                  <a:pt x="409575" y="514350"/>
                </a:cubicBezTo>
                <a:cubicBezTo>
                  <a:pt x="417884" y="496069"/>
                  <a:pt x="417486" y="473908"/>
                  <a:pt x="428625" y="457200"/>
                </a:cubicBezTo>
                <a:cubicBezTo>
                  <a:pt x="434975" y="447675"/>
                  <a:pt x="442555" y="438864"/>
                  <a:pt x="447675" y="428625"/>
                </a:cubicBezTo>
                <a:cubicBezTo>
                  <a:pt x="455288" y="413400"/>
                  <a:pt x="462656" y="376192"/>
                  <a:pt x="466725" y="361950"/>
                </a:cubicBezTo>
                <a:cubicBezTo>
                  <a:pt x="469483" y="352296"/>
                  <a:pt x="473492" y="343029"/>
                  <a:pt x="476250" y="333375"/>
                </a:cubicBezTo>
                <a:cubicBezTo>
                  <a:pt x="479846" y="320788"/>
                  <a:pt x="482013" y="307814"/>
                  <a:pt x="485775" y="295275"/>
                </a:cubicBezTo>
                <a:cubicBezTo>
                  <a:pt x="491545" y="276041"/>
                  <a:pt x="504825" y="238125"/>
                  <a:pt x="504825" y="238125"/>
                </a:cubicBezTo>
                <a:cubicBezTo>
                  <a:pt x="507292" y="210991"/>
                  <a:pt x="497540" y="133463"/>
                  <a:pt x="533400" y="104775"/>
                </a:cubicBezTo>
                <a:cubicBezTo>
                  <a:pt x="541240" y="98503"/>
                  <a:pt x="552450" y="98425"/>
                  <a:pt x="561975" y="95250"/>
                </a:cubicBezTo>
                <a:cubicBezTo>
                  <a:pt x="574675" y="98425"/>
                  <a:pt x="587296" y="101935"/>
                  <a:pt x="600075" y="104775"/>
                </a:cubicBezTo>
                <a:cubicBezTo>
                  <a:pt x="615879" y="108287"/>
                  <a:pt x="631994" y="110373"/>
                  <a:pt x="647700" y="114300"/>
                </a:cubicBezTo>
                <a:cubicBezTo>
                  <a:pt x="657440" y="116735"/>
                  <a:pt x="666750" y="120650"/>
                  <a:pt x="676275" y="123825"/>
                </a:cubicBezTo>
                <a:cubicBezTo>
                  <a:pt x="704850" y="120650"/>
                  <a:pt x="737744" y="129736"/>
                  <a:pt x="762000" y="114300"/>
                </a:cubicBezTo>
                <a:cubicBezTo>
                  <a:pt x="766737" y="111286"/>
                  <a:pt x="788210" y="33243"/>
                  <a:pt x="790575" y="19050"/>
                </a:cubicBezTo>
                <a:cubicBezTo>
                  <a:pt x="791619" y="12786"/>
                  <a:pt x="790575" y="6350"/>
                  <a:pt x="790575" y="0"/>
                </a:cubicBez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 rot="19548647" flipV="1">
            <a:off x="1410611" y="4742886"/>
            <a:ext cx="2368714" cy="1163434"/>
          </a:xfrm>
          <a:custGeom>
            <a:avLst/>
            <a:gdLst>
              <a:gd name="connsiteX0" fmla="*/ 0 w 791039"/>
              <a:gd name="connsiteY0" fmla="*/ 809625 h 809625"/>
              <a:gd name="connsiteX1" fmla="*/ 9525 w 791039"/>
              <a:gd name="connsiteY1" fmla="*/ 638175 h 809625"/>
              <a:gd name="connsiteX2" fmla="*/ 38100 w 791039"/>
              <a:gd name="connsiteY2" fmla="*/ 609600 h 809625"/>
              <a:gd name="connsiteX3" fmla="*/ 114300 w 791039"/>
              <a:gd name="connsiteY3" fmla="*/ 628650 h 809625"/>
              <a:gd name="connsiteX4" fmla="*/ 190500 w 791039"/>
              <a:gd name="connsiteY4" fmla="*/ 638175 h 809625"/>
              <a:gd name="connsiteX5" fmla="*/ 304800 w 791039"/>
              <a:gd name="connsiteY5" fmla="*/ 628650 h 809625"/>
              <a:gd name="connsiteX6" fmla="*/ 333375 w 791039"/>
              <a:gd name="connsiteY6" fmla="*/ 619125 h 809625"/>
              <a:gd name="connsiteX7" fmla="*/ 352425 w 791039"/>
              <a:gd name="connsiteY7" fmla="*/ 590550 h 809625"/>
              <a:gd name="connsiteX8" fmla="*/ 381000 w 791039"/>
              <a:gd name="connsiteY8" fmla="*/ 561975 h 809625"/>
              <a:gd name="connsiteX9" fmla="*/ 409575 w 791039"/>
              <a:gd name="connsiteY9" fmla="*/ 514350 h 809625"/>
              <a:gd name="connsiteX10" fmla="*/ 428625 w 791039"/>
              <a:gd name="connsiteY10" fmla="*/ 457200 h 809625"/>
              <a:gd name="connsiteX11" fmla="*/ 447675 w 791039"/>
              <a:gd name="connsiteY11" fmla="*/ 428625 h 809625"/>
              <a:gd name="connsiteX12" fmla="*/ 466725 w 791039"/>
              <a:gd name="connsiteY12" fmla="*/ 361950 h 809625"/>
              <a:gd name="connsiteX13" fmla="*/ 476250 w 791039"/>
              <a:gd name="connsiteY13" fmla="*/ 333375 h 809625"/>
              <a:gd name="connsiteX14" fmla="*/ 485775 w 791039"/>
              <a:gd name="connsiteY14" fmla="*/ 295275 h 809625"/>
              <a:gd name="connsiteX15" fmla="*/ 504825 w 791039"/>
              <a:gd name="connsiteY15" fmla="*/ 238125 h 809625"/>
              <a:gd name="connsiteX16" fmla="*/ 533400 w 791039"/>
              <a:gd name="connsiteY16" fmla="*/ 104775 h 809625"/>
              <a:gd name="connsiteX17" fmla="*/ 561975 w 791039"/>
              <a:gd name="connsiteY17" fmla="*/ 95250 h 809625"/>
              <a:gd name="connsiteX18" fmla="*/ 600075 w 791039"/>
              <a:gd name="connsiteY18" fmla="*/ 104775 h 809625"/>
              <a:gd name="connsiteX19" fmla="*/ 647700 w 791039"/>
              <a:gd name="connsiteY19" fmla="*/ 114300 h 809625"/>
              <a:gd name="connsiteX20" fmla="*/ 676275 w 791039"/>
              <a:gd name="connsiteY20" fmla="*/ 123825 h 809625"/>
              <a:gd name="connsiteX21" fmla="*/ 762000 w 791039"/>
              <a:gd name="connsiteY21" fmla="*/ 114300 h 809625"/>
              <a:gd name="connsiteX22" fmla="*/ 790575 w 791039"/>
              <a:gd name="connsiteY22" fmla="*/ 19050 h 809625"/>
              <a:gd name="connsiteX23" fmla="*/ 790575 w 791039"/>
              <a:gd name="connsiteY23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91039" h="809625">
                <a:moveTo>
                  <a:pt x="0" y="809625"/>
                </a:moveTo>
                <a:cubicBezTo>
                  <a:pt x="3175" y="752475"/>
                  <a:pt x="-1185" y="694402"/>
                  <a:pt x="9525" y="638175"/>
                </a:cubicBezTo>
                <a:cubicBezTo>
                  <a:pt x="12045" y="624943"/>
                  <a:pt x="24685" y="610820"/>
                  <a:pt x="38100" y="609600"/>
                </a:cubicBezTo>
                <a:cubicBezTo>
                  <a:pt x="64174" y="607230"/>
                  <a:pt x="88320" y="625403"/>
                  <a:pt x="114300" y="628650"/>
                </a:cubicBezTo>
                <a:lnTo>
                  <a:pt x="190500" y="638175"/>
                </a:lnTo>
                <a:cubicBezTo>
                  <a:pt x="228600" y="635000"/>
                  <a:pt x="266903" y="633703"/>
                  <a:pt x="304800" y="628650"/>
                </a:cubicBezTo>
                <a:cubicBezTo>
                  <a:pt x="314752" y="627323"/>
                  <a:pt x="325535" y="625397"/>
                  <a:pt x="333375" y="619125"/>
                </a:cubicBezTo>
                <a:cubicBezTo>
                  <a:pt x="342314" y="611974"/>
                  <a:pt x="345096" y="599344"/>
                  <a:pt x="352425" y="590550"/>
                </a:cubicBezTo>
                <a:cubicBezTo>
                  <a:pt x="361049" y="580202"/>
                  <a:pt x="372918" y="572751"/>
                  <a:pt x="381000" y="561975"/>
                </a:cubicBezTo>
                <a:cubicBezTo>
                  <a:pt x="392108" y="547164"/>
                  <a:pt x="401914" y="531204"/>
                  <a:pt x="409575" y="514350"/>
                </a:cubicBezTo>
                <a:cubicBezTo>
                  <a:pt x="417884" y="496069"/>
                  <a:pt x="417486" y="473908"/>
                  <a:pt x="428625" y="457200"/>
                </a:cubicBezTo>
                <a:cubicBezTo>
                  <a:pt x="434975" y="447675"/>
                  <a:pt x="442555" y="438864"/>
                  <a:pt x="447675" y="428625"/>
                </a:cubicBezTo>
                <a:cubicBezTo>
                  <a:pt x="455288" y="413400"/>
                  <a:pt x="462656" y="376192"/>
                  <a:pt x="466725" y="361950"/>
                </a:cubicBezTo>
                <a:cubicBezTo>
                  <a:pt x="469483" y="352296"/>
                  <a:pt x="473492" y="343029"/>
                  <a:pt x="476250" y="333375"/>
                </a:cubicBezTo>
                <a:cubicBezTo>
                  <a:pt x="479846" y="320788"/>
                  <a:pt x="482013" y="307814"/>
                  <a:pt x="485775" y="295275"/>
                </a:cubicBezTo>
                <a:cubicBezTo>
                  <a:pt x="491545" y="276041"/>
                  <a:pt x="504825" y="238125"/>
                  <a:pt x="504825" y="238125"/>
                </a:cubicBezTo>
                <a:cubicBezTo>
                  <a:pt x="507292" y="210991"/>
                  <a:pt x="497540" y="133463"/>
                  <a:pt x="533400" y="104775"/>
                </a:cubicBezTo>
                <a:cubicBezTo>
                  <a:pt x="541240" y="98503"/>
                  <a:pt x="552450" y="98425"/>
                  <a:pt x="561975" y="95250"/>
                </a:cubicBezTo>
                <a:cubicBezTo>
                  <a:pt x="574675" y="98425"/>
                  <a:pt x="587296" y="101935"/>
                  <a:pt x="600075" y="104775"/>
                </a:cubicBezTo>
                <a:cubicBezTo>
                  <a:pt x="615879" y="108287"/>
                  <a:pt x="631994" y="110373"/>
                  <a:pt x="647700" y="114300"/>
                </a:cubicBezTo>
                <a:cubicBezTo>
                  <a:pt x="657440" y="116735"/>
                  <a:pt x="666750" y="120650"/>
                  <a:pt x="676275" y="123825"/>
                </a:cubicBezTo>
                <a:cubicBezTo>
                  <a:pt x="704850" y="120650"/>
                  <a:pt x="737744" y="129736"/>
                  <a:pt x="762000" y="114300"/>
                </a:cubicBezTo>
                <a:cubicBezTo>
                  <a:pt x="766737" y="111286"/>
                  <a:pt x="788210" y="33243"/>
                  <a:pt x="790575" y="19050"/>
                </a:cubicBezTo>
                <a:cubicBezTo>
                  <a:pt x="791619" y="12786"/>
                  <a:pt x="790575" y="6350"/>
                  <a:pt x="790575" y="0"/>
                </a:cubicBez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flipV="1">
            <a:off x="4728513" y="4788763"/>
            <a:ext cx="925982" cy="809625"/>
          </a:xfrm>
          <a:custGeom>
            <a:avLst/>
            <a:gdLst>
              <a:gd name="connsiteX0" fmla="*/ 0 w 791039"/>
              <a:gd name="connsiteY0" fmla="*/ 809625 h 809625"/>
              <a:gd name="connsiteX1" fmla="*/ 9525 w 791039"/>
              <a:gd name="connsiteY1" fmla="*/ 638175 h 809625"/>
              <a:gd name="connsiteX2" fmla="*/ 38100 w 791039"/>
              <a:gd name="connsiteY2" fmla="*/ 609600 h 809625"/>
              <a:gd name="connsiteX3" fmla="*/ 114300 w 791039"/>
              <a:gd name="connsiteY3" fmla="*/ 628650 h 809625"/>
              <a:gd name="connsiteX4" fmla="*/ 190500 w 791039"/>
              <a:gd name="connsiteY4" fmla="*/ 638175 h 809625"/>
              <a:gd name="connsiteX5" fmla="*/ 304800 w 791039"/>
              <a:gd name="connsiteY5" fmla="*/ 628650 h 809625"/>
              <a:gd name="connsiteX6" fmla="*/ 333375 w 791039"/>
              <a:gd name="connsiteY6" fmla="*/ 619125 h 809625"/>
              <a:gd name="connsiteX7" fmla="*/ 352425 w 791039"/>
              <a:gd name="connsiteY7" fmla="*/ 590550 h 809625"/>
              <a:gd name="connsiteX8" fmla="*/ 381000 w 791039"/>
              <a:gd name="connsiteY8" fmla="*/ 561975 h 809625"/>
              <a:gd name="connsiteX9" fmla="*/ 409575 w 791039"/>
              <a:gd name="connsiteY9" fmla="*/ 514350 h 809625"/>
              <a:gd name="connsiteX10" fmla="*/ 428625 w 791039"/>
              <a:gd name="connsiteY10" fmla="*/ 457200 h 809625"/>
              <a:gd name="connsiteX11" fmla="*/ 447675 w 791039"/>
              <a:gd name="connsiteY11" fmla="*/ 428625 h 809625"/>
              <a:gd name="connsiteX12" fmla="*/ 466725 w 791039"/>
              <a:gd name="connsiteY12" fmla="*/ 361950 h 809625"/>
              <a:gd name="connsiteX13" fmla="*/ 476250 w 791039"/>
              <a:gd name="connsiteY13" fmla="*/ 333375 h 809625"/>
              <a:gd name="connsiteX14" fmla="*/ 485775 w 791039"/>
              <a:gd name="connsiteY14" fmla="*/ 295275 h 809625"/>
              <a:gd name="connsiteX15" fmla="*/ 504825 w 791039"/>
              <a:gd name="connsiteY15" fmla="*/ 238125 h 809625"/>
              <a:gd name="connsiteX16" fmla="*/ 533400 w 791039"/>
              <a:gd name="connsiteY16" fmla="*/ 104775 h 809625"/>
              <a:gd name="connsiteX17" fmla="*/ 561975 w 791039"/>
              <a:gd name="connsiteY17" fmla="*/ 95250 h 809625"/>
              <a:gd name="connsiteX18" fmla="*/ 600075 w 791039"/>
              <a:gd name="connsiteY18" fmla="*/ 104775 h 809625"/>
              <a:gd name="connsiteX19" fmla="*/ 647700 w 791039"/>
              <a:gd name="connsiteY19" fmla="*/ 114300 h 809625"/>
              <a:gd name="connsiteX20" fmla="*/ 676275 w 791039"/>
              <a:gd name="connsiteY20" fmla="*/ 123825 h 809625"/>
              <a:gd name="connsiteX21" fmla="*/ 762000 w 791039"/>
              <a:gd name="connsiteY21" fmla="*/ 114300 h 809625"/>
              <a:gd name="connsiteX22" fmla="*/ 790575 w 791039"/>
              <a:gd name="connsiteY22" fmla="*/ 19050 h 809625"/>
              <a:gd name="connsiteX23" fmla="*/ 790575 w 791039"/>
              <a:gd name="connsiteY23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91039" h="809625">
                <a:moveTo>
                  <a:pt x="0" y="809625"/>
                </a:moveTo>
                <a:cubicBezTo>
                  <a:pt x="3175" y="752475"/>
                  <a:pt x="-1185" y="694402"/>
                  <a:pt x="9525" y="638175"/>
                </a:cubicBezTo>
                <a:cubicBezTo>
                  <a:pt x="12045" y="624943"/>
                  <a:pt x="24685" y="610820"/>
                  <a:pt x="38100" y="609600"/>
                </a:cubicBezTo>
                <a:cubicBezTo>
                  <a:pt x="64174" y="607230"/>
                  <a:pt x="88320" y="625403"/>
                  <a:pt x="114300" y="628650"/>
                </a:cubicBezTo>
                <a:lnTo>
                  <a:pt x="190500" y="638175"/>
                </a:lnTo>
                <a:cubicBezTo>
                  <a:pt x="228600" y="635000"/>
                  <a:pt x="266903" y="633703"/>
                  <a:pt x="304800" y="628650"/>
                </a:cubicBezTo>
                <a:cubicBezTo>
                  <a:pt x="314752" y="627323"/>
                  <a:pt x="325535" y="625397"/>
                  <a:pt x="333375" y="619125"/>
                </a:cubicBezTo>
                <a:cubicBezTo>
                  <a:pt x="342314" y="611974"/>
                  <a:pt x="345096" y="599344"/>
                  <a:pt x="352425" y="590550"/>
                </a:cubicBezTo>
                <a:cubicBezTo>
                  <a:pt x="361049" y="580202"/>
                  <a:pt x="372918" y="572751"/>
                  <a:pt x="381000" y="561975"/>
                </a:cubicBezTo>
                <a:cubicBezTo>
                  <a:pt x="392108" y="547164"/>
                  <a:pt x="401914" y="531204"/>
                  <a:pt x="409575" y="514350"/>
                </a:cubicBezTo>
                <a:cubicBezTo>
                  <a:pt x="417884" y="496069"/>
                  <a:pt x="417486" y="473908"/>
                  <a:pt x="428625" y="457200"/>
                </a:cubicBezTo>
                <a:cubicBezTo>
                  <a:pt x="434975" y="447675"/>
                  <a:pt x="442555" y="438864"/>
                  <a:pt x="447675" y="428625"/>
                </a:cubicBezTo>
                <a:cubicBezTo>
                  <a:pt x="455288" y="413400"/>
                  <a:pt x="462656" y="376192"/>
                  <a:pt x="466725" y="361950"/>
                </a:cubicBezTo>
                <a:cubicBezTo>
                  <a:pt x="469483" y="352296"/>
                  <a:pt x="473492" y="343029"/>
                  <a:pt x="476250" y="333375"/>
                </a:cubicBezTo>
                <a:cubicBezTo>
                  <a:pt x="479846" y="320788"/>
                  <a:pt x="482013" y="307814"/>
                  <a:pt x="485775" y="295275"/>
                </a:cubicBezTo>
                <a:cubicBezTo>
                  <a:pt x="491545" y="276041"/>
                  <a:pt x="504825" y="238125"/>
                  <a:pt x="504825" y="238125"/>
                </a:cubicBezTo>
                <a:cubicBezTo>
                  <a:pt x="507292" y="210991"/>
                  <a:pt x="497540" y="133463"/>
                  <a:pt x="533400" y="104775"/>
                </a:cubicBezTo>
                <a:cubicBezTo>
                  <a:pt x="541240" y="98503"/>
                  <a:pt x="552450" y="98425"/>
                  <a:pt x="561975" y="95250"/>
                </a:cubicBezTo>
                <a:cubicBezTo>
                  <a:pt x="574675" y="98425"/>
                  <a:pt x="587296" y="101935"/>
                  <a:pt x="600075" y="104775"/>
                </a:cubicBezTo>
                <a:cubicBezTo>
                  <a:pt x="615879" y="108287"/>
                  <a:pt x="631994" y="110373"/>
                  <a:pt x="647700" y="114300"/>
                </a:cubicBezTo>
                <a:cubicBezTo>
                  <a:pt x="657440" y="116735"/>
                  <a:pt x="666750" y="120650"/>
                  <a:pt x="676275" y="123825"/>
                </a:cubicBezTo>
                <a:cubicBezTo>
                  <a:pt x="704850" y="120650"/>
                  <a:pt x="737744" y="129736"/>
                  <a:pt x="762000" y="114300"/>
                </a:cubicBezTo>
                <a:cubicBezTo>
                  <a:pt x="766737" y="111286"/>
                  <a:pt x="788210" y="33243"/>
                  <a:pt x="790575" y="19050"/>
                </a:cubicBezTo>
                <a:cubicBezTo>
                  <a:pt x="791619" y="12786"/>
                  <a:pt x="790575" y="6350"/>
                  <a:pt x="790575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3143106" y="2598883"/>
            <a:ext cx="600075" cy="1381125"/>
          </a:xfrm>
          <a:custGeom>
            <a:avLst/>
            <a:gdLst>
              <a:gd name="connsiteX0" fmla="*/ 0 w 600075"/>
              <a:gd name="connsiteY0" fmla="*/ 0 h 1381125"/>
              <a:gd name="connsiteX1" fmla="*/ 295275 w 600075"/>
              <a:gd name="connsiteY1" fmla="*/ 9525 h 1381125"/>
              <a:gd name="connsiteX2" fmla="*/ 390525 w 600075"/>
              <a:gd name="connsiteY2" fmla="*/ 28575 h 1381125"/>
              <a:gd name="connsiteX3" fmla="*/ 457200 w 600075"/>
              <a:gd name="connsiteY3" fmla="*/ 57150 h 1381125"/>
              <a:gd name="connsiteX4" fmla="*/ 514350 w 600075"/>
              <a:gd name="connsiteY4" fmla="*/ 104775 h 1381125"/>
              <a:gd name="connsiteX5" fmla="*/ 523875 w 600075"/>
              <a:gd name="connsiteY5" fmla="*/ 133350 h 1381125"/>
              <a:gd name="connsiteX6" fmla="*/ 504825 w 600075"/>
              <a:gd name="connsiteY6" fmla="*/ 266700 h 1381125"/>
              <a:gd name="connsiteX7" fmla="*/ 485775 w 600075"/>
              <a:gd name="connsiteY7" fmla="*/ 342900 h 1381125"/>
              <a:gd name="connsiteX8" fmla="*/ 447675 w 600075"/>
              <a:gd name="connsiteY8" fmla="*/ 438150 h 1381125"/>
              <a:gd name="connsiteX9" fmla="*/ 438150 w 600075"/>
              <a:gd name="connsiteY9" fmla="*/ 466725 h 1381125"/>
              <a:gd name="connsiteX10" fmla="*/ 390525 w 600075"/>
              <a:gd name="connsiteY10" fmla="*/ 523875 h 1381125"/>
              <a:gd name="connsiteX11" fmla="*/ 342900 w 600075"/>
              <a:gd name="connsiteY11" fmla="*/ 628650 h 1381125"/>
              <a:gd name="connsiteX12" fmla="*/ 323850 w 600075"/>
              <a:gd name="connsiteY12" fmla="*/ 666750 h 1381125"/>
              <a:gd name="connsiteX13" fmla="*/ 314325 w 600075"/>
              <a:gd name="connsiteY13" fmla="*/ 695325 h 1381125"/>
              <a:gd name="connsiteX14" fmla="*/ 285750 w 600075"/>
              <a:gd name="connsiteY14" fmla="*/ 742950 h 1381125"/>
              <a:gd name="connsiteX15" fmla="*/ 276225 w 600075"/>
              <a:gd name="connsiteY15" fmla="*/ 790575 h 1381125"/>
              <a:gd name="connsiteX16" fmla="*/ 257175 w 600075"/>
              <a:gd name="connsiteY16" fmla="*/ 904875 h 1381125"/>
              <a:gd name="connsiteX17" fmla="*/ 247650 w 600075"/>
              <a:gd name="connsiteY17" fmla="*/ 933450 h 1381125"/>
              <a:gd name="connsiteX18" fmla="*/ 247650 w 600075"/>
              <a:gd name="connsiteY18" fmla="*/ 1133475 h 1381125"/>
              <a:gd name="connsiteX19" fmla="*/ 266700 w 600075"/>
              <a:gd name="connsiteY19" fmla="*/ 1190625 h 1381125"/>
              <a:gd name="connsiteX20" fmla="*/ 304800 w 600075"/>
              <a:gd name="connsiteY20" fmla="*/ 1219200 h 1381125"/>
              <a:gd name="connsiteX21" fmla="*/ 333375 w 600075"/>
              <a:gd name="connsiteY21" fmla="*/ 1247775 h 1381125"/>
              <a:gd name="connsiteX22" fmla="*/ 371475 w 600075"/>
              <a:gd name="connsiteY22" fmla="*/ 1266825 h 1381125"/>
              <a:gd name="connsiteX23" fmla="*/ 409575 w 600075"/>
              <a:gd name="connsiteY23" fmla="*/ 1295400 h 1381125"/>
              <a:gd name="connsiteX24" fmla="*/ 485775 w 600075"/>
              <a:gd name="connsiteY24" fmla="*/ 1323975 h 1381125"/>
              <a:gd name="connsiteX25" fmla="*/ 523875 w 600075"/>
              <a:gd name="connsiteY25" fmla="*/ 1352550 h 1381125"/>
              <a:gd name="connsiteX26" fmla="*/ 561975 w 600075"/>
              <a:gd name="connsiteY26" fmla="*/ 1362075 h 1381125"/>
              <a:gd name="connsiteX27" fmla="*/ 590550 w 600075"/>
              <a:gd name="connsiteY27" fmla="*/ 1371600 h 1381125"/>
              <a:gd name="connsiteX28" fmla="*/ 600075 w 600075"/>
              <a:gd name="connsiteY28" fmla="*/ 1381125 h 138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0075" h="1381125">
                <a:moveTo>
                  <a:pt x="0" y="0"/>
                </a:moveTo>
                <a:cubicBezTo>
                  <a:pt x="98425" y="3175"/>
                  <a:pt x="196942" y="4210"/>
                  <a:pt x="295275" y="9525"/>
                </a:cubicBezTo>
                <a:cubicBezTo>
                  <a:pt x="325072" y="11136"/>
                  <a:pt x="360983" y="21189"/>
                  <a:pt x="390525" y="28575"/>
                </a:cubicBezTo>
                <a:cubicBezTo>
                  <a:pt x="462264" y="76401"/>
                  <a:pt x="371090" y="20246"/>
                  <a:pt x="457200" y="57150"/>
                </a:cubicBezTo>
                <a:cubicBezTo>
                  <a:pt x="480407" y="67096"/>
                  <a:pt x="497186" y="87611"/>
                  <a:pt x="514350" y="104775"/>
                </a:cubicBezTo>
                <a:cubicBezTo>
                  <a:pt x="517525" y="114300"/>
                  <a:pt x="523875" y="123310"/>
                  <a:pt x="523875" y="133350"/>
                </a:cubicBezTo>
                <a:cubicBezTo>
                  <a:pt x="523875" y="257869"/>
                  <a:pt x="522453" y="202066"/>
                  <a:pt x="504825" y="266700"/>
                </a:cubicBezTo>
                <a:cubicBezTo>
                  <a:pt x="497936" y="291959"/>
                  <a:pt x="495499" y="318591"/>
                  <a:pt x="485775" y="342900"/>
                </a:cubicBezTo>
                <a:cubicBezTo>
                  <a:pt x="473075" y="374650"/>
                  <a:pt x="458489" y="405709"/>
                  <a:pt x="447675" y="438150"/>
                </a:cubicBezTo>
                <a:cubicBezTo>
                  <a:pt x="444500" y="447675"/>
                  <a:pt x="442640" y="457745"/>
                  <a:pt x="438150" y="466725"/>
                </a:cubicBezTo>
                <a:cubicBezTo>
                  <a:pt x="424889" y="493247"/>
                  <a:pt x="411591" y="502809"/>
                  <a:pt x="390525" y="523875"/>
                </a:cubicBezTo>
                <a:cubicBezTo>
                  <a:pt x="360932" y="612655"/>
                  <a:pt x="386129" y="550837"/>
                  <a:pt x="342900" y="628650"/>
                </a:cubicBezTo>
                <a:cubicBezTo>
                  <a:pt x="336004" y="641062"/>
                  <a:pt x="329443" y="653699"/>
                  <a:pt x="323850" y="666750"/>
                </a:cubicBezTo>
                <a:cubicBezTo>
                  <a:pt x="319895" y="675978"/>
                  <a:pt x="318815" y="686345"/>
                  <a:pt x="314325" y="695325"/>
                </a:cubicBezTo>
                <a:cubicBezTo>
                  <a:pt x="306046" y="711884"/>
                  <a:pt x="295275" y="727075"/>
                  <a:pt x="285750" y="742950"/>
                </a:cubicBezTo>
                <a:cubicBezTo>
                  <a:pt x="282575" y="758825"/>
                  <a:pt x="278887" y="774606"/>
                  <a:pt x="276225" y="790575"/>
                </a:cubicBezTo>
                <a:cubicBezTo>
                  <a:pt x="268160" y="838962"/>
                  <a:pt x="268399" y="859980"/>
                  <a:pt x="257175" y="904875"/>
                </a:cubicBezTo>
                <a:cubicBezTo>
                  <a:pt x="254740" y="914615"/>
                  <a:pt x="250825" y="923925"/>
                  <a:pt x="247650" y="933450"/>
                </a:cubicBezTo>
                <a:cubicBezTo>
                  <a:pt x="234830" y="1023189"/>
                  <a:pt x="230556" y="1019516"/>
                  <a:pt x="247650" y="1133475"/>
                </a:cubicBezTo>
                <a:cubicBezTo>
                  <a:pt x="250629" y="1153333"/>
                  <a:pt x="250636" y="1178577"/>
                  <a:pt x="266700" y="1190625"/>
                </a:cubicBezTo>
                <a:cubicBezTo>
                  <a:pt x="279400" y="1200150"/>
                  <a:pt x="292747" y="1208869"/>
                  <a:pt x="304800" y="1219200"/>
                </a:cubicBezTo>
                <a:cubicBezTo>
                  <a:pt x="315027" y="1227966"/>
                  <a:pt x="322414" y="1239945"/>
                  <a:pt x="333375" y="1247775"/>
                </a:cubicBezTo>
                <a:cubicBezTo>
                  <a:pt x="344929" y="1256028"/>
                  <a:pt x="359434" y="1259300"/>
                  <a:pt x="371475" y="1266825"/>
                </a:cubicBezTo>
                <a:cubicBezTo>
                  <a:pt x="384937" y="1275239"/>
                  <a:pt x="396113" y="1286986"/>
                  <a:pt x="409575" y="1295400"/>
                </a:cubicBezTo>
                <a:cubicBezTo>
                  <a:pt x="442781" y="1316154"/>
                  <a:pt x="449207" y="1314833"/>
                  <a:pt x="485775" y="1323975"/>
                </a:cubicBezTo>
                <a:cubicBezTo>
                  <a:pt x="498475" y="1333500"/>
                  <a:pt x="509676" y="1345450"/>
                  <a:pt x="523875" y="1352550"/>
                </a:cubicBezTo>
                <a:cubicBezTo>
                  <a:pt x="535584" y="1358404"/>
                  <a:pt x="549388" y="1358479"/>
                  <a:pt x="561975" y="1362075"/>
                </a:cubicBezTo>
                <a:cubicBezTo>
                  <a:pt x="571629" y="1364833"/>
                  <a:pt x="581570" y="1367110"/>
                  <a:pt x="590550" y="1371600"/>
                </a:cubicBezTo>
                <a:cubicBezTo>
                  <a:pt x="594566" y="1373608"/>
                  <a:pt x="596900" y="1377950"/>
                  <a:pt x="600075" y="1381125"/>
                </a:cubicBez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143106" y="2598292"/>
            <a:ext cx="600075" cy="1381125"/>
          </a:xfrm>
          <a:custGeom>
            <a:avLst/>
            <a:gdLst>
              <a:gd name="connsiteX0" fmla="*/ 0 w 600075"/>
              <a:gd name="connsiteY0" fmla="*/ 0 h 1381125"/>
              <a:gd name="connsiteX1" fmla="*/ 295275 w 600075"/>
              <a:gd name="connsiteY1" fmla="*/ 9525 h 1381125"/>
              <a:gd name="connsiteX2" fmla="*/ 390525 w 600075"/>
              <a:gd name="connsiteY2" fmla="*/ 28575 h 1381125"/>
              <a:gd name="connsiteX3" fmla="*/ 457200 w 600075"/>
              <a:gd name="connsiteY3" fmla="*/ 57150 h 1381125"/>
              <a:gd name="connsiteX4" fmla="*/ 514350 w 600075"/>
              <a:gd name="connsiteY4" fmla="*/ 104775 h 1381125"/>
              <a:gd name="connsiteX5" fmla="*/ 523875 w 600075"/>
              <a:gd name="connsiteY5" fmla="*/ 133350 h 1381125"/>
              <a:gd name="connsiteX6" fmla="*/ 504825 w 600075"/>
              <a:gd name="connsiteY6" fmla="*/ 266700 h 1381125"/>
              <a:gd name="connsiteX7" fmla="*/ 485775 w 600075"/>
              <a:gd name="connsiteY7" fmla="*/ 342900 h 1381125"/>
              <a:gd name="connsiteX8" fmla="*/ 447675 w 600075"/>
              <a:gd name="connsiteY8" fmla="*/ 438150 h 1381125"/>
              <a:gd name="connsiteX9" fmla="*/ 438150 w 600075"/>
              <a:gd name="connsiteY9" fmla="*/ 466725 h 1381125"/>
              <a:gd name="connsiteX10" fmla="*/ 390525 w 600075"/>
              <a:gd name="connsiteY10" fmla="*/ 523875 h 1381125"/>
              <a:gd name="connsiteX11" fmla="*/ 342900 w 600075"/>
              <a:gd name="connsiteY11" fmla="*/ 628650 h 1381125"/>
              <a:gd name="connsiteX12" fmla="*/ 323850 w 600075"/>
              <a:gd name="connsiteY12" fmla="*/ 666750 h 1381125"/>
              <a:gd name="connsiteX13" fmla="*/ 314325 w 600075"/>
              <a:gd name="connsiteY13" fmla="*/ 695325 h 1381125"/>
              <a:gd name="connsiteX14" fmla="*/ 285750 w 600075"/>
              <a:gd name="connsiteY14" fmla="*/ 742950 h 1381125"/>
              <a:gd name="connsiteX15" fmla="*/ 276225 w 600075"/>
              <a:gd name="connsiteY15" fmla="*/ 790575 h 1381125"/>
              <a:gd name="connsiteX16" fmla="*/ 257175 w 600075"/>
              <a:gd name="connsiteY16" fmla="*/ 904875 h 1381125"/>
              <a:gd name="connsiteX17" fmla="*/ 247650 w 600075"/>
              <a:gd name="connsiteY17" fmla="*/ 933450 h 1381125"/>
              <a:gd name="connsiteX18" fmla="*/ 247650 w 600075"/>
              <a:gd name="connsiteY18" fmla="*/ 1133475 h 1381125"/>
              <a:gd name="connsiteX19" fmla="*/ 266700 w 600075"/>
              <a:gd name="connsiteY19" fmla="*/ 1190625 h 1381125"/>
              <a:gd name="connsiteX20" fmla="*/ 304800 w 600075"/>
              <a:gd name="connsiteY20" fmla="*/ 1219200 h 1381125"/>
              <a:gd name="connsiteX21" fmla="*/ 333375 w 600075"/>
              <a:gd name="connsiteY21" fmla="*/ 1247775 h 1381125"/>
              <a:gd name="connsiteX22" fmla="*/ 371475 w 600075"/>
              <a:gd name="connsiteY22" fmla="*/ 1266825 h 1381125"/>
              <a:gd name="connsiteX23" fmla="*/ 409575 w 600075"/>
              <a:gd name="connsiteY23" fmla="*/ 1295400 h 1381125"/>
              <a:gd name="connsiteX24" fmla="*/ 485775 w 600075"/>
              <a:gd name="connsiteY24" fmla="*/ 1323975 h 1381125"/>
              <a:gd name="connsiteX25" fmla="*/ 523875 w 600075"/>
              <a:gd name="connsiteY25" fmla="*/ 1352550 h 1381125"/>
              <a:gd name="connsiteX26" fmla="*/ 561975 w 600075"/>
              <a:gd name="connsiteY26" fmla="*/ 1362075 h 1381125"/>
              <a:gd name="connsiteX27" fmla="*/ 590550 w 600075"/>
              <a:gd name="connsiteY27" fmla="*/ 1371600 h 1381125"/>
              <a:gd name="connsiteX28" fmla="*/ 600075 w 600075"/>
              <a:gd name="connsiteY28" fmla="*/ 1381125 h 138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0075" h="1381125">
                <a:moveTo>
                  <a:pt x="0" y="0"/>
                </a:moveTo>
                <a:cubicBezTo>
                  <a:pt x="98425" y="3175"/>
                  <a:pt x="196942" y="4210"/>
                  <a:pt x="295275" y="9525"/>
                </a:cubicBezTo>
                <a:cubicBezTo>
                  <a:pt x="325072" y="11136"/>
                  <a:pt x="360983" y="21189"/>
                  <a:pt x="390525" y="28575"/>
                </a:cubicBezTo>
                <a:cubicBezTo>
                  <a:pt x="462264" y="76401"/>
                  <a:pt x="371090" y="20246"/>
                  <a:pt x="457200" y="57150"/>
                </a:cubicBezTo>
                <a:cubicBezTo>
                  <a:pt x="480407" y="67096"/>
                  <a:pt x="497186" y="87611"/>
                  <a:pt x="514350" y="104775"/>
                </a:cubicBezTo>
                <a:cubicBezTo>
                  <a:pt x="517525" y="114300"/>
                  <a:pt x="523875" y="123310"/>
                  <a:pt x="523875" y="133350"/>
                </a:cubicBezTo>
                <a:cubicBezTo>
                  <a:pt x="523875" y="257869"/>
                  <a:pt x="522453" y="202066"/>
                  <a:pt x="504825" y="266700"/>
                </a:cubicBezTo>
                <a:cubicBezTo>
                  <a:pt x="497936" y="291959"/>
                  <a:pt x="495499" y="318591"/>
                  <a:pt x="485775" y="342900"/>
                </a:cubicBezTo>
                <a:cubicBezTo>
                  <a:pt x="473075" y="374650"/>
                  <a:pt x="458489" y="405709"/>
                  <a:pt x="447675" y="438150"/>
                </a:cubicBezTo>
                <a:cubicBezTo>
                  <a:pt x="444500" y="447675"/>
                  <a:pt x="442640" y="457745"/>
                  <a:pt x="438150" y="466725"/>
                </a:cubicBezTo>
                <a:cubicBezTo>
                  <a:pt x="424889" y="493247"/>
                  <a:pt x="411591" y="502809"/>
                  <a:pt x="390525" y="523875"/>
                </a:cubicBezTo>
                <a:cubicBezTo>
                  <a:pt x="360932" y="612655"/>
                  <a:pt x="386129" y="550837"/>
                  <a:pt x="342900" y="628650"/>
                </a:cubicBezTo>
                <a:cubicBezTo>
                  <a:pt x="336004" y="641062"/>
                  <a:pt x="329443" y="653699"/>
                  <a:pt x="323850" y="666750"/>
                </a:cubicBezTo>
                <a:cubicBezTo>
                  <a:pt x="319895" y="675978"/>
                  <a:pt x="318815" y="686345"/>
                  <a:pt x="314325" y="695325"/>
                </a:cubicBezTo>
                <a:cubicBezTo>
                  <a:pt x="306046" y="711884"/>
                  <a:pt x="295275" y="727075"/>
                  <a:pt x="285750" y="742950"/>
                </a:cubicBezTo>
                <a:cubicBezTo>
                  <a:pt x="282575" y="758825"/>
                  <a:pt x="278887" y="774606"/>
                  <a:pt x="276225" y="790575"/>
                </a:cubicBezTo>
                <a:cubicBezTo>
                  <a:pt x="268160" y="838962"/>
                  <a:pt x="268399" y="859980"/>
                  <a:pt x="257175" y="904875"/>
                </a:cubicBezTo>
                <a:cubicBezTo>
                  <a:pt x="254740" y="914615"/>
                  <a:pt x="250825" y="923925"/>
                  <a:pt x="247650" y="933450"/>
                </a:cubicBezTo>
                <a:cubicBezTo>
                  <a:pt x="234830" y="1023189"/>
                  <a:pt x="230556" y="1019516"/>
                  <a:pt x="247650" y="1133475"/>
                </a:cubicBezTo>
                <a:cubicBezTo>
                  <a:pt x="250629" y="1153333"/>
                  <a:pt x="250636" y="1178577"/>
                  <a:pt x="266700" y="1190625"/>
                </a:cubicBezTo>
                <a:cubicBezTo>
                  <a:pt x="279400" y="1200150"/>
                  <a:pt x="292747" y="1208869"/>
                  <a:pt x="304800" y="1219200"/>
                </a:cubicBezTo>
                <a:cubicBezTo>
                  <a:pt x="315027" y="1227966"/>
                  <a:pt x="322414" y="1239945"/>
                  <a:pt x="333375" y="1247775"/>
                </a:cubicBezTo>
                <a:cubicBezTo>
                  <a:pt x="344929" y="1256028"/>
                  <a:pt x="359434" y="1259300"/>
                  <a:pt x="371475" y="1266825"/>
                </a:cubicBezTo>
                <a:cubicBezTo>
                  <a:pt x="384937" y="1275239"/>
                  <a:pt x="396113" y="1286986"/>
                  <a:pt x="409575" y="1295400"/>
                </a:cubicBezTo>
                <a:cubicBezTo>
                  <a:pt x="442781" y="1316154"/>
                  <a:pt x="449207" y="1314833"/>
                  <a:pt x="485775" y="1323975"/>
                </a:cubicBezTo>
                <a:cubicBezTo>
                  <a:pt x="498475" y="1333500"/>
                  <a:pt x="509676" y="1345450"/>
                  <a:pt x="523875" y="1352550"/>
                </a:cubicBezTo>
                <a:cubicBezTo>
                  <a:pt x="535584" y="1358404"/>
                  <a:pt x="549388" y="1358479"/>
                  <a:pt x="561975" y="1362075"/>
                </a:cubicBezTo>
                <a:cubicBezTo>
                  <a:pt x="571629" y="1364833"/>
                  <a:pt x="581570" y="1367110"/>
                  <a:pt x="590550" y="1371600"/>
                </a:cubicBezTo>
                <a:cubicBezTo>
                  <a:pt x="594566" y="1373608"/>
                  <a:pt x="596900" y="1377950"/>
                  <a:pt x="600075" y="138112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19548647" flipV="1">
            <a:off x="1410611" y="4738254"/>
            <a:ext cx="2368714" cy="1163434"/>
          </a:xfrm>
          <a:custGeom>
            <a:avLst/>
            <a:gdLst>
              <a:gd name="connsiteX0" fmla="*/ 0 w 791039"/>
              <a:gd name="connsiteY0" fmla="*/ 809625 h 809625"/>
              <a:gd name="connsiteX1" fmla="*/ 9525 w 791039"/>
              <a:gd name="connsiteY1" fmla="*/ 638175 h 809625"/>
              <a:gd name="connsiteX2" fmla="*/ 38100 w 791039"/>
              <a:gd name="connsiteY2" fmla="*/ 609600 h 809625"/>
              <a:gd name="connsiteX3" fmla="*/ 114300 w 791039"/>
              <a:gd name="connsiteY3" fmla="*/ 628650 h 809625"/>
              <a:gd name="connsiteX4" fmla="*/ 190500 w 791039"/>
              <a:gd name="connsiteY4" fmla="*/ 638175 h 809625"/>
              <a:gd name="connsiteX5" fmla="*/ 304800 w 791039"/>
              <a:gd name="connsiteY5" fmla="*/ 628650 h 809625"/>
              <a:gd name="connsiteX6" fmla="*/ 333375 w 791039"/>
              <a:gd name="connsiteY6" fmla="*/ 619125 h 809625"/>
              <a:gd name="connsiteX7" fmla="*/ 352425 w 791039"/>
              <a:gd name="connsiteY7" fmla="*/ 590550 h 809625"/>
              <a:gd name="connsiteX8" fmla="*/ 381000 w 791039"/>
              <a:gd name="connsiteY8" fmla="*/ 561975 h 809625"/>
              <a:gd name="connsiteX9" fmla="*/ 409575 w 791039"/>
              <a:gd name="connsiteY9" fmla="*/ 514350 h 809625"/>
              <a:gd name="connsiteX10" fmla="*/ 428625 w 791039"/>
              <a:gd name="connsiteY10" fmla="*/ 457200 h 809625"/>
              <a:gd name="connsiteX11" fmla="*/ 447675 w 791039"/>
              <a:gd name="connsiteY11" fmla="*/ 428625 h 809625"/>
              <a:gd name="connsiteX12" fmla="*/ 466725 w 791039"/>
              <a:gd name="connsiteY12" fmla="*/ 361950 h 809625"/>
              <a:gd name="connsiteX13" fmla="*/ 476250 w 791039"/>
              <a:gd name="connsiteY13" fmla="*/ 333375 h 809625"/>
              <a:gd name="connsiteX14" fmla="*/ 485775 w 791039"/>
              <a:gd name="connsiteY14" fmla="*/ 295275 h 809625"/>
              <a:gd name="connsiteX15" fmla="*/ 504825 w 791039"/>
              <a:gd name="connsiteY15" fmla="*/ 238125 h 809625"/>
              <a:gd name="connsiteX16" fmla="*/ 533400 w 791039"/>
              <a:gd name="connsiteY16" fmla="*/ 104775 h 809625"/>
              <a:gd name="connsiteX17" fmla="*/ 561975 w 791039"/>
              <a:gd name="connsiteY17" fmla="*/ 95250 h 809625"/>
              <a:gd name="connsiteX18" fmla="*/ 600075 w 791039"/>
              <a:gd name="connsiteY18" fmla="*/ 104775 h 809625"/>
              <a:gd name="connsiteX19" fmla="*/ 647700 w 791039"/>
              <a:gd name="connsiteY19" fmla="*/ 114300 h 809625"/>
              <a:gd name="connsiteX20" fmla="*/ 676275 w 791039"/>
              <a:gd name="connsiteY20" fmla="*/ 123825 h 809625"/>
              <a:gd name="connsiteX21" fmla="*/ 762000 w 791039"/>
              <a:gd name="connsiteY21" fmla="*/ 114300 h 809625"/>
              <a:gd name="connsiteX22" fmla="*/ 790575 w 791039"/>
              <a:gd name="connsiteY22" fmla="*/ 19050 h 809625"/>
              <a:gd name="connsiteX23" fmla="*/ 790575 w 791039"/>
              <a:gd name="connsiteY23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91039" h="809625">
                <a:moveTo>
                  <a:pt x="0" y="809625"/>
                </a:moveTo>
                <a:cubicBezTo>
                  <a:pt x="3175" y="752475"/>
                  <a:pt x="-1185" y="694402"/>
                  <a:pt x="9525" y="638175"/>
                </a:cubicBezTo>
                <a:cubicBezTo>
                  <a:pt x="12045" y="624943"/>
                  <a:pt x="24685" y="610820"/>
                  <a:pt x="38100" y="609600"/>
                </a:cubicBezTo>
                <a:cubicBezTo>
                  <a:pt x="64174" y="607230"/>
                  <a:pt x="88320" y="625403"/>
                  <a:pt x="114300" y="628650"/>
                </a:cubicBezTo>
                <a:lnTo>
                  <a:pt x="190500" y="638175"/>
                </a:lnTo>
                <a:cubicBezTo>
                  <a:pt x="228600" y="635000"/>
                  <a:pt x="266903" y="633703"/>
                  <a:pt x="304800" y="628650"/>
                </a:cubicBezTo>
                <a:cubicBezTo>
                  <a:pt x="314752" y="627323"/>
                  <a:pt x="325535" y="625397"/>
                  <a:pt x="333375" y="619125"/>
                </a:cubicBezTo>
                <a:cubicBezTo>
                  <a:pt x="342314" y="611974"/>
                  <a:pt x="345096" y="599344"/>
                  <a:pt x="352425" y="590550"/>
                </a:cubicBezTo>
                <a:cubicBezTo>
                  <a:pt x="361049" y="580202"/>
                  <a:pt x="372918" y="572751"/>
                  <a:pt x="381000" y="561975"/>
                </a:cubicBezTo>
                <a:cubicBezTo>
                  <a:pt x="392108" y="547164"/>
                  <a:pt x="401914" y="531204"/>
                  <a:pt x="409575" y="514350"/>
                </a:cubicBezTo>
                <a:cubicBezTo>
                  <a:pt x="417884" y="496069"/>
                  <a:pt x="417486" y="473908"/>
                  <a:pt x="428625" y="457200"/>
                </a:cubicBezTo>
                <a:cubicBezTo>
                  <a:pt x="434975" y="447675"/>
                  <a:pt x="442555" y="438864"/>
                  <a:pt x="447675" y="428625"/>
                </a:cubicBezTo>
                <a:cubicBezTo>
                  <a:pt x="455288" y="413400"/>
                  <a:pt x="462656" y="376192"/>
                  <a:pt x="466725" y="361950"/>
                </a:cubicBezTo>
                <a:cubicBezTo>
                  <a:pt x="469483" y="352296"/>
                  <a:pt x="473492" y="343029"/>
                  <a:pt x="476250" y="333375"/>
                </a:cubicBezTo>
                <a:cubicBezTo>
                  <a:pt x="479846" y="320788"/>
                  <a:pt x="482013" y="307814"/>
                  <a:pt x="485775" y="295275"/>
                </a:cubicBezTo>
                <a:cubicBezTo>
                  <a:pt x="491545" y="276041"/>
                  <a:pt x="504825" y="238125"/>
                  <a:pt x="504825" y="238125"/>
                </a:cubicBezTo>
                <a:cubicBezTo>
                  <a:pt x="507292" y="210991"/>
                  <a:pt x="497540" y="133463"/>
                  <a:pt x="533400" y="104775"/>
                </a:cubicBezTo>
                <a:cubicBezTo>
                  <a:pt x="541240" y="98503"/>
                  <a:pt x="552450" y="98425"/>
                  <a:pt x="561975" y="95250"/>
                </a:cubicBezTo>
                <a:cubicBezTo>
                  <a:pt x="574675" y="98425"/>
                  <a:pt x="587296" y="101935"/>
                  <a:pt x="600075" y="104775"/>
                </a:cubicBezTo>
                <a:cubicBezTo>
                  <a:pt x="615879" y="108287"/>
                  <a:pt x="631994" y="110373"/>
                  <a:pt x="647700" y="114300"/>
                </a:cubicBezTo>
                <a:cubicBezTo>
                  <a:pt x="657440" y="116735"/>
                  <a:pt x="666750" y="120650"/>
                  <a:pt x="676275" y="123825"/>
                </a:cubicBezTo>
                <a:cubicBezTo>
                  <a:pt x="704850" y="120650"/>
                  <a:pt x="737744" y="129736"/>
                  <a:pt x="762000" y="114300"/>
                </a:cubicBezTo>
                <a:cubicBezTo>
                  <a:pt x="766737" y="111286"/>
                  <a:pt x="788210" y="33243"/>
                  <a:pt x="790575" y="19050"/>
                </a:cubicBezTo>
                <a:cubicBezTo>
                  <a:pt x="791619" y="12786"/>
                  <a:pt x="790575" y="6350"/>
                  <a:pt x="790575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50699" y="5319971"/>
            <a:ext cx="927030" cy="685904"/>
            <a:chOff x="7347181" y="2311248"/>
            <a:chExt cx="1487738" cy="1100769"/>
          </a:xfrm>
        </p:grpSpPr>
        <p:sp>
          <p:nvSpPr>
            <p:cNvPr id="11" name="Rectangle 10"/>
            <p:cNvSpPr/>
            <p:nvPr/>
          </p:nvSpPr>
          <p:spPr>
            <a:xfrm>
              <a:off x="7823257" y="2997152"/>
              <a:ext cx="238038" cy="21978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47181" y="2311248"/>
              <a:ext cx="1190190" cy="685904"/>
            </a:xfrm>
            <a:prstGeom prst="rect">
              <a:avLst/>
            </a:prstGeom>
            <a:noFill/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7704238" y="3235190"/>
              <a:ext cx="476076" cy="0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8049028" y="3136006"/>
              <a:ext cx="434515" cy="255042"/>
            </a:xfrm>
            <a:custGeom>
              <a:avLst/>
              <a:gdLst>
                <a:gd name="connsiteX0" fmla="*/ 0 w 420624"/>
                <a:gd name="connsiteY0" fmla="*/ 0 h 246888"/>
                <a:gd name="connsiteX1" fmla="*/ 292608 w 420624"/>
                <a:gd name="connsiteY1" fmla="*/ 36576 h 246888"/>
                <a:gd name="connsiteX2" fmla="*/ 54864 w 420624"/>
                <a:gd name="connsiteY2" fmla="*/ 192024 h 246888"/>
                <a:gd name="connsiteX3" fmla="*/ 420624 w 420624"/>
                <a:gd name="connsiteY3" fmla="*/ 246888 h 24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624" h="246888">
                  <a:moveTo>
                    <a:pt x="0" y="0"/>
                  </a:moveTo>
                  <a:cubicBezTo>
                    <a:pt x="141732" y="2286"/>
                    <a:pt x="283464" y="4572"/>
                    <a:pt x="292608" y="36576"/>
                  </a:cubicBezTo>
                  <a:cubicBezTo>
                    <a:pt x="301752" y="68580"/>
                    <a:pt x="33528" y="156972"/>
                    <a:pt x="54864" y="192024"/>
                  </a:cubicBezTo>
                  <a:cubicBezTo>
                    <a:pt x="76200" y="227076"/>
                    <a:pt x="248412" y="236982"/>
                    <a:pt x="420624" y="246888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418352" y="3302776"/>
              <a:ext cx="416567" cy="10924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-381000" y="-205355"/>
            <a:ext cx="10210800" cy="1272468"/>
          </a:xfrm>
          <a:prstGeom prst="rect">
            <a:avLst/>
          </a:prstGeom>
          <a:solidFill>
            <a:srgbClr val="FCE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32419" y="202912"/>
            <a:ext cx="6279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/>
              <a:t>Experimental method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" r="44724" b="19035"/>
          <a:stretch/>
        </p:blipFill>
        <p:spPr>
          <a:xfrm>
            <a:off x="944959" y="1545843"/>
            <a:ext cx="2331642" cy="2594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95" y="3630696"/>
            <a:ext cx="1197967" cy="1873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92" t="53112" r="6748" b="19969"/>
          <a:stretch/>
        </p:blipFill>
        <p:spPr>
          <a:xfrm>
            <a:off x="377474" y="4926782"/>
            <a:ext cx="1188679" cy="13421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72" y="1049734"/>
            <a:ext cx="2827438" cy="28274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72" y="1049734"/>
            <a:ext cx="2827438" cy="282743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72" y="1049734"/>
            <a:ext cx="2827438" cy="2827438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-1246307" y="2622502"/>
            <a:ext cx="3929404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31319" y="2533059"/>
            <a:ext cx="178885" cy="17888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79685" y="2520853"/>
            <a:ext cx="178885" cy="17888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387268" y="2533058"/>
            <a:ext cx="178885" cy="17888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482048" y="2520853"/>
            <a:ext cx="178885" cy="17888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660933" y="2402444"/>
            <a:ext cx="45719" cy="39287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18" y="1049733"/>
            <a:ext cx="2833091" cy="283309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495128" y="1640123"/>
            <a:ext cx="1958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Transmitted ion triggers the detector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918175" y="5504306"/>
            <a:ext cx="1576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Tells the beam scanner to switch to the next position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732263" y="3946977"/>
            <a:ext cx="1958638" cy="92333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It takes a few seconds to scan the entire area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090057" y="1216244"/>
            <a:ext cx="192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Target chamber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40982" y="4672664"/>
            <a:ext cx="1781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Beam scanner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5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4" grpId="0" animBg="1"/>
      <p:bldP spid="44" grpId="1" animBg="1"/>
      <p:bldP spid="16" grpId="0" animBg="1"/>
      <p:bldP spid="16" grpId="1" animBg="1"/>
      <p:bldP spid="30" grpId="0" animBg="1"/>
      <p:bldP spid="30" grpId="1" animBg="1"/>
      <p:bldP spid="30" grpId="2" animBg="1"/>
      <p:bldP spid="30" grpId="3" animBg="1"/>
      <p:bldP spid="32" grpId="0" animBg="1"/>
      <p:bldP spid="32" grpId="1" animBg="1"/>
      <p:bldP spid="32" grpId="2" animBg="1"/>
      <p:bldP spid="32" grpId="3" animBg="1"/>
      <p:bldP spid="33" grpId="0" animBg="1"/>
      <p:bldP spid="33" grpId="1" animBg="1"/>
      <p:bldP spid="33" grpId="2" animBg="1"/>
      <p:bldP spid="33" grpId="3" animBg="1"/>
      <p:bldP spid="34" grpId="0" animBg="1"/>
      <p:bldP spid="34" grpId="1" animBg="1"/>
      <p:bldP spid="34" grpId="2" animBg="1"/>
      <p:bldP spid="34" grpId="3" animBg="1"/>
      <p:bldP spid="40" grpId="0" animBg="1"/>
      <p:bldP spid="40" grpId="1" animBg="1"/>
      <p:bldP spid="40" grpId="2" animBg="1"/>
      <p:bldP spid="40" grpId="3" animBg="1"/>
      <p:bldP spid="42" grpId="0"/>
      <p:bldP spid="48" grpId="0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-381000" y="-205355"/>
            <a:ext cx="10210800" cy="1272468"/>
          </a:xfrm>
          <a:prstGeom prst="rect">
            <a:avLst/>
          </a:prstGeom>
          <a:solidFill>
            <a:srgbClr val="FCE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432419" y="202912"/>
            <a:ext cx="6279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/>
              <a:t>Experimental method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1173187" y="2137956"/>
            <a:ext cx="7056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How do we </a:t>
            </a:r>
            <a:r>
              <a:rPr lang="hr-HR" b="1" dirty="0" smtClean="0"/>
              <a:t>know </a:t>
            </a:r>
            <a:r>
              <a:rPr lang="hr-HR" b="1" dirty="0"/>
              <a:t>the ions will pass through the foil, not stop in it?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75508" y="2622502"/>
            <a:ext cx="1785817" cy="369332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SRIM software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3077" y="3438418"/>
            <a:ext cx="3953281" cy="1257936"/>
            <a:chOff x="273079" y="3035169"/>
            <a:chExt cx="3953280" cy="1257936"/>
          </a:xfrm>
        </p:grpSpPr>
        <p:sp>
          <p:nvSpPr>
            <p:cNvPr id="18" name="Rectangle 17"/>
            <p:cNvSpPr/>
            <p:nvPr/>
          </p:nvSpPr>
          <p:spPr>
            <a:xfrm>
              <a:off x="424297" y="3035169"/>
              <a:ext cx="3802062" cy="1257936"/>
            </a:xfrm>
            <a:prstGeom prst="rect">
              <a:avLst/>
            </a:prstGeom>
            <a:solidFill>
              <a:srgbClr val="FCECC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079" y="3429000"/>
              <a:ext cx="1418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b="1" dirty="0" smtClean="0"/>
                <a:t>Input</a:t>
              </a:r>
              <a:r>
                <a:rPr lang="hr-HR" dirty="0"/>
                <a:t>: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04429" y="3207990"/>
              <a:ext cx="27219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hr-HR" dirty="0" smtClean="0"/>
                <a:t>ion </a:t>
              </a:r>
              <a:r>
                <a:rPr lang="hr-HR" dirty="0"/>
                <a:t>species and </a:t>
              </a:r>
              <a:r>
                <a:rPr lang="hr-HR" dirty="0" smtClean="0"/>
                <a:t>energy</a:t>
              </a:r>
            </a:p>
            <a:p>
              <a:pPr marL="285750" indent="-285750">
                <a:buFontTx/>
                <a:buChar char="-"/>
              </a:pPr>
              <a:r>
                <a:rPr lang="hr-HR" dirty="0" smtClean="0"/>
                <a:t>target </a:t>
              </a:r>
              <a:r>
                <a:rPr lang="hr-HR" dirty="0"/>
                <a:t>composition and </a:t>
              </a:r>
              <a:r>
                <a:rPr lang="hr-HR" dirty="0" smtClean="0"/>
                <a:t>width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4297" y="5157210"/>
            <a:ext cx="4032489" cy="1257936"/>
            <a:chOff x="4975250" y="3035169"/>
            <a:chExt cx="4032489" cy="1257936"/>
          </a:xfrm>
        </p:grpSpPr>
        <p:sp>
          <p:nvSpPr>
            <p:cNvPr id="35" name="Rectangle 34"/>
            <p:cNvSpPr/>
            <p:nvPr/>
          </p:nvSpPr>
          <p:spPr>
            <a:xfrm>
              <a:off x="4975250" y="3035169"/>
              <a:ext cx="3802062" cy="1257936"/>
            </a:xfrm>
            <a:prstGeom prst="rect">
              <a:avLst/>
            </a:prstGeom>
            <a:solidFill>
              <a:srgbClr val="FCECC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04053" y="3429000"/>
              <a:ext cx="11233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b="1" dirty="0" smtClean="0"/>
                <a:t>Output</a:t>
              </a:r>
              <a:r>
                <a:rPr lang="hr-HR" dirty="0" smtClean="0"/>
                <a:t>: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69782" y="3035169"/>
              <a:ext cx="29379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hr-HR" dirty="0" smtClean="0"/>
                <a:t>simulations </a:t>
              </a:r>
              <a:r>
                <a:rPr lang="hr-HR" dirty="0"/>
                <a:t>of </a:t>
              </a:r>
              <a:r>
                <a:rPr lang="hr-HR" dirty="0" smtClean="0"/>
                <a:t>the ion target interactions</a:t>
              </a:r>
              <a:endParaRPr lang="hr-HR" dirty="0"/>
            </a:p>
            <a:p>
              <a:pPr marL="285750" indent="-285750">
                <a:buFontTx/>
                <a:buChar char="-"/>
              </a:pPr>
              <a:r>
                <a:rPr lang="hr-HR" dirty="0" smtClean="0"/>
                <a:t>stopping ranges</a:t>
              </a:r>
            </a:p>
            <a:p>
              <a:pPr marL="285750" indent="-285750">
                <a:buFontTx/>
                <a:buChar char="-"/>
              </a:pPr>
              <a:r>
                <a:rPr lang="hr-HR" dirty="0" smtClean="0"/>
                <a:t>stopping power</a:t>
              </a:r>
              <a:endParaRPr lang="en-US" dirty="0"/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36752" y="2046432"/>
            <a:ext cx="1056827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105" y="3774642"/>
            <a:ext cx="3143248" cy="293795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57973" y="1067113"/>
            <a:ext cx="6912839" cy="923330"/>
            <a:chOff x="1173188" y="1067113"/>
            <a:chExt cx="6912839" cy="923330"/>
          </a:xfrm>
        </p:grpSpPr>
        <p:grpSp>
          <p:nvGrpSpPr>
            <p:cNvPr id="12" name="Group 11"/>
            <p:cNvGrpSpPr/>
            <p:nvPr/>
          </p:nvGrpSpPr>
          <p:grpSpPr>
            <a:xfrm>
              <a:off x="3074217" y="1067113"/>
              <a:ext cx="5011810" cy="923330"/>
              <a:chOff x="3823108" y="1067113"/>
              <a:chExt cx="5011810" cy="92333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823108" y="1183770"/>
                <a:ext cx="15553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dirty="0" smtClean="0"/>
                  <a:t>20 MeV carbon ions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991493" y="1067113"/>
                <a:ext cx="184342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dirty="0" smtClean="0"/>
                  <a:t>6 </a:t>
                </a:r>
                <a:r>
                  <a:rPr lang="el-GR" dirty="0"/>
                  <a:t>μ</a:t>
                </a:r>
                <a:r>
                  <a:rPr lang="en-US" dirty="0" smtClean="0"/>
                  <a:t>m</a:t>
                </a:r>
                <a:r>
                  <a:rPr lang="hr-HR" dirty="0" smtClean="0"/>
                  <a:t> thin polycarbonate foil </a:t>
                </a:r>
                <a:endParaRPr lang="en-US" dirty="0"/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30" r="50064" b="53542"/>
              <a:stretch/>
            </p:blipFill>
            <p:spPr>
              <a:xfrm>
                <a:off x="6483267" y="1201688"/>
                <a:ext cx="670809" cy="583460"/>
              </a:xfrm>
              <a:prstGeom prst="rect">
                <a:avLst/>
              </a:prstGeom>
            </p:spPr>
          </p:pic>
          <p:sp>
            <p:nvSpPr>
              <p:cNvPr id="28" name="Oval 27"/>
              <p:cNvSpPr/>
              <p:nvPr/>
            </p:nvSpPr>
            <p:spPr>
              <a:xfrm>
                <a:off x="5263283" y="1363657"/>
                <a:ext cx="245581" cy="245581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795514" y="1301781"/>
                <a:ext cx="3894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dirty="0" smtClean="0"/>
                  <a:t>+</a:t>
                </a:r>
                <a:endParaRPr lang="en-US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173188" y="1331458"/>
              <a:ext cx="1728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 smtClean="0"/>
                <a:t>We used:</a:t>
              </a:r>
              <a:endParaRPr lang="en-US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484932" y="3128311"/>
            <a:ext cx="346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Stopping ranges for different ion species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3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28600" y="5560459"/>
            <a:ext cx="10210800" cy="1382568"/>
          </a:xfrm>
          <a:prstGeom prst="rect">
            <a:avLst/>
          </a:prstGeom>
          <a:solidFill>
            <a:srgbClr val="FCE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-829860" y="8261891"/>
            <a:ext cx="10496017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-381000" y="-205355"/>
            <a:ext cx="10210800" cy="1272468"/>
          </a:xfrm>
          <a:prstGeom prst="rect">
            <a:avLst/>
          </a:prstGeom>
          <a:solidFill>
            <a:srgbClr val="FCE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432419" y="202912"/>
            <a:ext cx="6279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/>
              <a:t>Experimental method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043571" y="1101030"/>
            <a:ext cx="7056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/>
              <a:t>Chemical etching recipe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42759" y="2737716"/>
            <a:ext cx="3053171" cy="1477328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 smtClean="0"/>
              <a:t>200 mL KOH solution (n = 3 mol/L)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heat to 50 </a:t>
            </a:r>
            <a:r>
              <a:rPr lang="en-US" dirty="0"/>
              <a:t>°</a:t>
            </a:r>
            <a:r>
              <a:rPr lang="hr-HR" dirty="0" smtClean="0"/>
              <a:t>C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put the foil in the solution for 40 min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26" y="1758397"/>
            <a:ext cx="2569287" cy="345642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5560459"/>
            <a:ext cx="1056827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4296" y="5893447"/>
            <a:ext cx="829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After the etching, the foil was left to dry for several days and then examined with optical microscope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41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-381000" y="4243867"/>
            <a:ext cx="10210800" cy="2614133"/>
          </a:xfrm>
          <a:prstGeom prst="rect">
            <a:avLst/>
          </a:prstGeom>
          <a:solidFill>
            <a:srgbClr val="FCE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-829860" y="8261891"/>
            <a:ext cx="10496017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-381000" y="-205355"/>
            <a:ext cx="10210800" cy="1272468"/>
          </a:xfrm>
          <a:prstGeom prst="rect">
            <a:avLst/>
          </a:prstGeom>
          <a:solidFill>
            <a:srgbClr val="FCE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432419" y="202912"/>
            <a:ext cx="6279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/>
              <a:t>Results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41135" y="1067113"/>
            <a:ext cx="7661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We irradiated 6 spots on a foil with different</a:t>
            </a:r>
          </a:p>
          <a:p>
            <a:pPr algn="ctr"/>
            <a:r>
              <a:rPr lang="hr-HR" dirty="0" smtClean="0"/>
              <a:t>scanning parameters: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485589" y="1713444"/>
            <a:ext cx="1" cy="27538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094899" y="1700790"/>
            <a:ext cx="1540486" cy="34564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136261" y="1700790"/>
            <a:ext cx="8641050" cy="2368193"/>
            <a:chOff x="136261" y="1816004"/>
            <a:chExt cx="8641050" cy="2368193"/>
          </a:xfrm>
        </p:grpSpPr>
        <p:grpSp>
          <p:nvGrpSpPr>
            <p:cNvPr id="34" name="Group 33"/>
            <p:cNvGrpSpPr/>
            <p:nvPr/>
          </p:nvGrpSpPr>
          <p:grpSpPr>
            <a:xfrm>
              <a:off x="136261" y="1816004"/>
              <a:ext cx="8641050" cy="2368193"/>
              <a:chOff x="136261" y="1982519"/>
              <a:chExt cx="8641050" cy="2368193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36261" y="2365958"/>
                <a:ext cx="195863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dirty="0" smtClean="0"/>
                  <a:t>Scanned area dimensions:</a:t>
                </a:r>
              </a:p>
              <a:p>
                <a:pPr algn="ctr"/>
                <a:endParaRPr lang="hr-HR" dirty="0" smtClean="0"/>
              </a:p>
              <a:p>
                <a:pPr algn="ctr"/>
                <a:r>
                  <a:rPr lang="hr-HR" b="1" dirty="0" smtClean="0"/>
                  <a:t>(</a:t>
                </a:r>
                <a:r>
                  <a:rPr lang="en-US" b="1" dirty="0" smtClean="0"/>
                  <a:t>213</a:t>
                </a:r>
                <a:r>
                  <a:rPr lang="hr-HR" b="1" dirty="0" smtClean="0"/>
                  <a:t> </a:t>
                </a:r>
                <a:r>
                  <a:rPr lang="en-US" b="1" dirty="0" smtClean="0"/>
                  <a:t>±</a:t>
                </a:r>
                <a:r>
                  <a:rPr lang="hr-HR" b="1" dirty="0" smtClean="0"/>
                  <a:t> 5) </a:t>
                </a:r>
                <a:r>
                  <a:rPr lang="el-GR" b="1" dirty="0"/>
                  <a:t>μ</a:t>
                </a:r>
                <a:r>
                  <a:rPr lang="en-US" b="1" dirty="0" smtClean="0"/>
                  <a:t>m</a:t>
                </a:r>
                <a:endParaRPr lang="hr-HR" b="1" dirty="0" smtClean="0"/>
              </a:p>
              <a:p>
                <a:pPr algn="ctr"/>
                <a:r>
                  <a:rPr lang="hr-HR" dirty="0"/>
                  <a:t>o</a:t>
                </a:r>
                <a:r>
                  <a:rPr lang="hr-HR" dirty="0" smtClean="0"/>
                  <a:t>r</a:t>
                </a:r>
              </a:p>
              <a:p>
                <a:pPr algn="ctr"/>
                <a:r>
                  <a:rPr lang="hr-HR" b="1" dirty="0" smtClean="0"/>
                  <a:t>(426 </a:t>
                </a:r>
                <a:r>
                  <a:rPr lang="en-US" b="1" dirty="0"/>
                  <a:t>±</a:t>
                </a:r>
                <a:r>
                  <a:rPr lang="hr-HR" b="1" dirty="0"/>
                  <a:t> </a:t>
                </a:r>
                <a:r>
                  <a:rPr lang="hr-HR" b="1" dirty="0" smtClean="0"/>
                  <a:t>5) </a:t>
                </a:r>
                <a:r>
                  <a:rPr lang="el-GR" b="1" dirty="0"/>
                  <a:t>μ</a:t>
                </a:r>
                <a:r>
                  <a:rPr lang="en-US" b="1" dirty="0"/>
                  <a:t>m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535074" y="2392074"/>
                <a:ext cx="190103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dirty="0" smtClean="0"/>
                  <a:t>Number of ions per </a:t>
                </a:r>
                <a:r>
                  <a:rPr lang="hr-HR" dirty="0" smtClean="0"/>
                  <a:t>spot:</a:t>
                </a:r>
                <a:endParaRPr lang="hr-HR" dirty="0" smtClean="0"/>
              </a:p>
              <a:p>
                <a:pPr algn="ctr"/>
                <a:endParaRPr lang="hr-HR" dirty="0" smtClean="0"/>
              </a:p>
              <a:p>
                <a:pPr algn="ctr"/>
                <a:r>
                  <a:rPr lang="hr-HR" b="1" dirty="0" smtClean="0"/>
                  <a:t>1 </a:t>
                </a:r>
                <a:r>
                  <a:rPr lang="hr-HR" b="1" dirty="0" smtClean="0"/>
                  <a:t>ion/spot</a:t>
                </a:r>
              </a:p>
              <a:p>
                <a:pPr algn="ctr"/>
                <a:r>
                  <a:rPr lang="hr-HR" dirty="0" smtClean="0"/>
                  <a:t>or</a:t>
                </a:r>
                <a:endParaRPr lang="hr-HR" dirty="0" smtClean="0"/>
              </a:p>
              <a:p>
                <a:pPr algn="ctr"/>
                <a:r>
                  <a:rPr lang="hr-HR" b="1" dirty="0" smtClean="0"/>
                  <a:t>2 </a:t>
                </a:r>
                <a:r>
                  <a:rPr lang="hr-HR" b="1" dirty="0" smtClean="0"/>
                  <a:t>ions/spot</a:t>
                </a:r>
                <a:endParaRPr lang="en-US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588245" y="2392074"/>
                <a:ext cx="13249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dirty="0" smtClean="0"/>
                  <a:t>Order of scanning:</a:t>
                </a:r>
                <a:endParaRPr lang="en-US" dirty="0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6077988" y="3256179"/>
                <a:ext cx="2699323" cy="1094533"/>
                <a:chOff x="5954568" y="3140965"/>
                <a:chExt cx="2699323" cy="1094533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3191"/>
                <a:stretch/>
              </p:blipFill>
              <p:spPr>
                <a:xfrm>
                  <a:off x="5954568" y="3140965"/>
                  <a:ext cx="1124845" cy="1094533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0000"/>
                <a:stretch/>
              </p:blipFill>
              <p:spPr>
                <a:xfrm>
                  <a:off x="7452350" y="3140965"/>
                  <a:ext cx="1201541" cy="1094533"/>
                </a:xfrm>
                <a:prstGeom prst="rect">
                  <a:avLst/>
                </a:prstGeom>
              </p:spPr>
            </p:pic>
            <p:sp>
              <p:nvSpPr>
                <p:cNvPr id="4" name="TextBox 3"/>
                <p:cNvSpPr txBox="1"/>
                <p:nvPr/>
              </p:nvSpPr>
              <p:spPr>
                <a:xfrm>
                  <a:off x="6962690" y="3449318"/>
                  <a:ext cx="5760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hr-HR" dirty="0" smtClean="0"/>
                    <a:t>or</a:t>
                  </a:r>
                  <a:endParaRPr lang="en-US" dirty="0"/>
                </a:p>
              </p:txBody>
            </p:sp>
          </p:grpSp>
          <p:cxnSp>
            <p:nvCxnSpPr>
              <p:cNvPr id="17" name="Straight Arrow Connector 16"/>
              <p:cNvCxnSpPr/>
              <p:nvPr/>
            </p:nvCxnSpPr>
            <p:spPr>
              <a:xfrm>
                <a:off x="5378498" y="1982519"/>
                <a:ext cx="1209747" cy="288035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1864471" y="3196954"/>
                <a:ext cx="9073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dirty="0"/>
                  <a:t>l</a:t>
                </a:r>
                <a:r>
                  <a:rPr lang="hr-HR" dirty="0" smtClean="0"/>
                  <a:t>onger side length</a:t>
                </a:r>
                <a:endParaRPr lang="en-US" dirty="0"/>
              </a:p>
            </p:txBody>
          </p:sp>
          <p:sp>
            <p:nvSpPr>
              <p:cNvPr id="26" name="Right Brace 25"/>
              <p:cNvSpPr/>
              <p:nvPr/>
            </p:nvSpPr>
            <p:spPr>
              <a:xfrm>
                <a:off x="1806864" y="3256179"/>
                <a:ext cx="152726" cy="806498"/>
              </a:xfrm>
              <a:prstGeom prst="rightBrace">
                <a:avLst>
                  <a:gd name="adj1" fmla="val 33280"/>
                  <a:gd name="adj2" fmla="val 50000"/>
                </a:avLst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66689" y="2219253"/>
              <a:ext cx="1440175" cy="691284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99091" y="2219253"/>
              <a:ext cx="1779407" cy="691284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530637" y="2219253"/>
              <a:ext cx="1440175" cy="691284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0" y="4235498"/>
            <a:ext cx="1056827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41134" y="4316997"/>
            <a:ext cx="7661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Finding the pores with optical microscope – </a:t>
            </a:r>
            <a:r>
              <a:rPr lang="hr-HR" b="1" dirty="0" smtClean="0"/>
              <a:t>wasn’t easy</a:t>
            </a:r>
            <a:endParaRPr lang="en-US" b="1" dirty="0"/>
          </a:p>
        </p:txBody>
      </p:sp>
      <p:grpSp>
        <p:nvGrpSpPr>
          <p:cNvPr id="48" name="Group 47"/>
          <p:cNvGrpSpPr/>
          <p:nvPr/>
        </p:nvGrpSpPr>
        <p:grpSpPr>
          <a:xfrm>
            <a:off x="1899973" y="4822806"/>
            <a:ext cx="5344054" cy="646331"/>
            <a:chOff x="1742055" y="5026534"/>
            <a:chExt cx="5344054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1742055" y="5026534"/>
              <a:ext cx="1512184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 smtClean="0"/>
                <a:t>Foil diameter:</a:t>
              </a:r>
            </a:p>
            <a:p>
              <a:pPr algn="ctr"/>
              <a:r>
                <a:rPr lang="hr-HR" b="1" dirty="0" smtClean="0"/>
                <a:t>1.5 cm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85588" y="5026534"/>
              <a:ext cx="2600521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 smtClean="0"/>
                <a:t>Irradiated area surface:</a:t>
              </a:r>
            </a:p>
            <a:p>
              <a:pPr algn="ctr"/>
              <a:r>
                <a:rPr lang="hr-HR" b="1" dirty="0" smtClean="0"/>
                <a:t>&lt; 1 x 1 </a:t>
              </a:r>
              <a:r>
                <a:rPr lang="en-US" b="1" dirty="0"/>
                <a:t>mm</a:t>
              </a:r>
              <a:r>
                <a:rPr lang="en-US" b="1" baseline="30000" dirty="0"/>
                <a:t>2</a:t>
              </a:r>
              <a:r>
                <a:rPr lang="hr-HR" b="1" dirty="0" smtClean="0"/>
                <a:t> </a:t>
              </a:r>
              <a:endParaRPr lang="en-US" b="1" dirty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3477467" y="5349699"/>
              <a:ext cx="864105" cy="0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659477" y="6218028"/>
            <a:ext cx="1825047" cy="379357"/>
            <a:chOff x="1825241" y="6045207"/>
            <a:chExt cx="1825047" cy="379357"/>
          </a:xfrm>
        </p:grpSpPr>
        <p:sp>
          <p:nvSpPr>
            <p:cNvPr id="38" name="TextBox 37"/>
            <p:cNvSpPr txBox="1"/>
            <p:nvPr/>
          </p:nvSpPr>
          <p:spPr>
            <a:xfrm>
              <a:off x="2114994" y="6055232"/>
              <a:ext cx="1535294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 smtClean="0"/>
                <a:t>folds on foil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825241" y="6045207"/>
              <a:ext cx="2880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/>
                <a:t>+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431679" y="5641958"/>
            <a:ext cx="4280643" cy="388089"/>
            <a:chOff x="3947420" y="5906708"/>
            <a:chExt cx="2928860" cy="646331"/>
          </a:xfrm>
        </p:grpSpPr>
        <p:sp>
          <p:nvSpPr>
            <p:cNvPr id="37" name="TextBox 36"/>
            <p:cNvSpPr txBox="1"/>
            <p:nvPr/>
          </p:nvSpPr>
          <p:spPr>
            <a:xfrm>
              <a:off x="4168751" y="5906708"/>
              <a:ext cx="2707529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 smtClean="0"/>
                <a:t>other minor damages on the foil surface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947420" y="5906708"/>
              <a:ext cx="2880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/>
                <a:t>+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363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/>
          <p:nvPr/>
        </p:nvCxnSpPr>
        <p:spPr>
          <a:xfrm>
            <a:off x="-829860" y="8261891"/>
            <a:ext cx="10496017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-381000" y="-205355"/>
            <a:ext cx="10210800" cy="1272468"/>
          </a:xfrm>
          <a:prstGeom prst="rect">
            <a:avLst/>
          </a:prstGeom>
          <a:solidFill>
            <a:srgbClr val="FCE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432419" y="202912"/>
            <a:ext cx="6279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/>
              <a:t>Results</a:t>
            </a:r>
            <a:endParaRPr lang="en-US" sz="3200" dirty="0"/>
          </a:p>
        </p:txBody>
      </p:sp>
      <p:pic>
        <p:nvPicPr>
          <p:cNvPr id="2" name="Picture 1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31" y="4022551"/>
            <a:ext cx="3409026" cy="2556770"/>
          </a:xfrm>
          <a:prstGeom prst="rect">
            <a:avLst/>
          </a:prstGeom>
        </p:spPr>
      </p:pic>
      <p:pic>
        <p:nvPicPr>
          <p:cNvPr id="3" name="Picture 2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36" y="4022551"/>
            <a:ext cx="3409027" cy="2556770"/>
          </a:xfrm>
          <a:prstGeom prst="rect">
            <a:avLst/>
          </a:prstGeom>
        </p:spPr>
      </p:pic>
      <p:pic>
        <p:nvPicPr>
          <p:cNvPr id="8" name="Picture 7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22" y="1226237"/>
            <a:ext cx="3411841" cy="2558881"/>
          </a:xfrm>
          <a:prstGeom prst="rect">
            <a:avLst/>
          </a:prstGeom>
        </p:spPr>
      </p:pic>
      <p:pic>
        <p:nvPicPr>
          <p:cNvPr id="9" name="Picture 8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31" y="1226237"/>
            <a:ext cx="3390377" cy="25588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580" y="1331458"/>
            <a:ext cx="5472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10x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88381" y="1331458"/>
            <a:ext cx="5472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10x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15580" y="4120284"/>
            <a:ext cx="5472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4</a:t>
            </a:r>
            <a:r>
              <a:rPr lang="hr-HR" dirty="0" smtClean="0"/>
              <a:t>0x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509957" y="4120284"/>
            <a:ext cx="5472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6</a:t>
            </a:r>
            <a:r>
              <a:rPr lang="hr-HR" dirty="0" smtClean="0"/>
              <a:t>0x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063738" y="3544214"/>
            <a:ext cx="3277834" cy="227338"/>
            <a:chOff x="999836" y="3601821"/>
            <a:chExt cx="3277834" cy="345642"/>
          </a:xfrm>
        </p:grpSpPr>
        <p:grpSp>
          <p:nvGrpSpPr>
            <p:cNvPr id="18" name="Group 17"/>
            <p:cNvGrpSpPr/>
            <p:nvPr/>
          </p:nvGrpSpPr>
          <p:grpSpPr>
            <a:xfrm>
              <a:off x="999836" y="3601821"/>
              <a:ext cx="547266" cy="345642"/>
              <a:chOff x="1432419" y="3025751"/>
              <a:chExt cx="547266" cy="345642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1432419" y="3025751"/>
                <a:ext cx="0" cy="3456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979685" y="3025751"/>
                <a:ext cx="0" cy="3456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1547102" y="3601821"/>
              <a:ext cx="547266" cy="345642"/>
              <a:chOff x="1432419" y="3025751"/>
              <a:chExt cx="547266" cy="345642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1432419" y="3025751"/>
                <a:ext cx="0" cy="3456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979685" y="3025751"/>
                <a:ext cx="0" cy="3456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>
              <a:off x="2094368" y="3601821"/>
              <a:ext cx="547266" cy="345642"/>
              <a:chOff x="1432419" y="3025751"/>
              <a:chExt cx="547266" cy="345642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432419" y="3025751"/>
                <a:ext cx="0" cy="3456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979685" y="3025751"/>
                <a:ext cx="0" cy="3456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2641634" y="3601821"/>
              <a:ext cx="547266" cy="345642"/>
              <a:chOff x="1432419" y="3025751"/>
              <a:chExt cx="547266" cy="345642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1432419" y="3025751"/>
                <a:ext cx="0" cy="3456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979685" y="3025751"/>
                <a:ext cx="0" cy="3456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3188900" y="3601821"/>
              <a:ext cx="547266" cy="345642"/>
              <a:chOff x="1432419" y="3025751"/>
              <a:chExt cx="547266" cy="345642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1432419" y="3025751"/>
                <a:ext cx="0" cy="3456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979685" y="3025751"/>
                <a:ext cx="0" cy="3456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3730404" y="3601821"/>
              <a:ext cx="547266" cy="345642"/>
              <a:chOff x="1432419" y="3025751"/>
              <a:chExt cx="547266" cy="345642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1432419" y="3025751"/>
                <a:ext cx="0" cy="3456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979685" y="3025751"/>
                <a:ext cx="0" cy="3456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/>
          <p:cNvGrpSpPr/>
          <p:nvPr/>
        </p:nvGrpSpPr>
        <p:grpSpPr>
          <a:xfrm>
            <a:off x="4802428" y="3544214"/>
            <a:ext cx="3277834" cy="227338"/>
            <a:chOff x="999836" y="3601821"/>
            <a:chExt cx="3277834" cy="345642"/>
          </a:xfrm>
        </p:grpSpPr>
        <p:grpSp>
          <p:nvGrpSpPr>
            <p:cNvPr id="44" name="Group 43"/>
            <p:cNvGrpSpPr/>
            <p:nvPr/>
          </p:nvGrpSpPr>
          <p:grpSpPr>
            <a:xfrm>
              <a:off x="999836" y="3601821"/>
              <a:ext cx="547266" cy="345642"/>
              <a:chOff x="1432419" y="3025751"/>
              <a:chExt cx="547266" cy="345642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1432419" y="3025751"/>
                <a:ext cx="0" cy="3456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979685" y="3025751"/>
                <a:ext cx="0" cy="3456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1547102" y="3601821"/>
              <a:ext cx="547266" cy="345642"/>
              <a:chOff x="1432419" y="3025751"/>
              <a:chExt cx="547266" cy="345642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1432419" y="3025751"/>
                <a:ext cx="0" cy="3456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1979685" y="3025751"/>
                <a:ext cx="0" cy="3456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2094368" y="3601821"/>
              <a:ext cx="547266" cy="345642"/>
              <a:chOff x="1432419" y="3025751"/>
              <a:chExt cx="547266" cy="345642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1432419" y="3025751"/>
                <a:ext cx="0" cy="3456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1979685" y="3025751"/>
                <a:ext cx="0" cy="3456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2641634" y="3601821"/>
              <a:ext cx="547266" cy="345642"/>
              <a:chOff x="1432419" y="3025751"/>
              <a:chExt cx="547266" cy="345642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1432419" y="3025751"/>
                <a:ext cx="0" cy="3456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979685" y="3025751"/>
                <a:ext cx="0" cy="3456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/>
            <p:cNvGrpSpPr/>
            <p:nvPr/>
          </p:nvGrpSpPr>
          <p:grpSpPr>
            <a:xfrm>
              <a:off x="3188900" y="3601821"/>
              <a:ext cx="547266" cy="345642"/>
              <a:chOff x="1432419" y="3025751"/>
              <a:chExt cx="547266" cy="345642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1432419" y="3025751"/>
                <a:ext cx="0" cy="3456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979685" y="3025751"/>
                <a:ext cx="0" cy="3456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>
              <a:off x="3730404" y="3601821"/>
              <a:ext cx="547266" cy="345642"/>
              <a:chOff x="1432419" y="3025751"/>
              <a:chExt cx="547266" cy="345642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1432419" y="3025751"/>
                <a:ext cx="0" cy="3456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979685" y="3025751"/>
                <a:ext cx="0" cy="3456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20"/>
          <p:cNvGrpSpPr/>
          <p:nvPr/>
        </p:nvGrpSpPr>
        <p:grpSpPr>
          <a:xfrm>
            <a:off x="1589162" y="6366957"/>
            <a:ext cx="2176340" cy="212364"/>
            <a:chOff x="1763404" y="3808738"/>
            <a:chExt cx="2176340" cy="345642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1763404" y="3808738"/>
              <a:ext cx="0" cy="3456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939744" y="3808738"/>
              <a:ext cx="0" cy="3456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4801291" y="6360777"/>
            <a:ext cx="3263073" cy="218544"/>
            <a:chOff x="4801291" y="3601821"/>
            <a:chExt cx="3263073" cy="345642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801291" y="3601821"/>
              <a:ext cx="0" cy="3456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444226" y="3601821"/>
              <a:ext cx="0" cy="3456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8064364" y="3601821"/>
              <a:ext cx="0" cy="3456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1000366" y="3754900"/>
            <a:ext cx="743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10 </a:t>
            </a:r>
            <a:r>
              <a:rPr lang="el-GR" sz="1400" dirty="0"/>
              <a:t>μ</a:t>
            </a:r>
            <a:r>
              <a:rPr lang="en-US" sz="1400" dirty="0"/>
              <a:t>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267720" y="6577643"/>
            <a:ext cx="743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10 </a:t>
            </a:r>
            <a:r>
              <a:rPr lang="el-GR" sz="1400" dirty="0"/>
              <a:t>μ</a:t>
            </a:r>
            <a:r>
              <a:rPr lang="en-US" sz="1400" dirty="0"/>
              <a:t>m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802429" y="6577643"/>
            <a:ext cx="1654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/>
              <a:t>5 </a:t>
            </a:r>
            <a:r>
              <a:rPr lang="el-GR" sz="1400" dirty="0"/>
              <a:t>μ</a:t>
            </a:r>
            <a:r>
              <a:rPr lang="en-US" sz="1400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5363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/>
          <p:nvPr/>
        </p:nvCxnSpPr>
        <p:spPr>
          <a:xfrm>
            <a:off x="-829860" y="8261891"/>
            <a:ext cx="10496017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-381000" y="-205355"/>
            <a:ext cx="10210800" cy="1272468"/>
          </a:xfrm>
          <a:prstGeom prst="rect">
            <a:avLst/>
          </a:prstGeom>
          <a:solidFill>
            <a:srgbClr val="FCE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432419" y="194303"/>
            <a:ext cx="6279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/>
              <a:t>Conclusion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131825" y="1124720"/>
            <a:ext cx="288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The results are satysfactory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98148" y="1470362"/>
            <a:ext cx="4262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- we </a:t>
            </a:r>
            <a:r>
              <a:rPr lang="hr-HR" dirty="0"/>
              <a:t>succesully created the pores and they were arranged in a regular pattern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2189066"/>
            <a:ext cx="9143999" cy="4668934"/>
          </a:xfrm>
          <a:prstGeom prst="rect">
            <a:avLst/>
          </a:prstGeom>
          <a:solidFill>
            <a:srgbClr val="FCE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4899" y="2219253"/>
            <a:ext cx="501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Possible improvements: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23126" y="4926782"/>
            <a:ext cx="3817625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e</a:t>
            </a:r>
            <a:r>
              <a:rPr lang="hr-HR" dirty="0" smtClean="0"/>
              <a:t>ach</a:t>
            </a:r>
            <a:r>
              <a:rPr lang="en-US" dirty="0" smtClean="0"/>
              <a:t> </a:t>
            </a:r>
            <a:r>
              <a:rPr lang="en-US" dirty="0"/>
              <a:t>irradiated area should </a:t>
            </a:r>
            <a:r>
              <a:rPr lang="en-US" dirty="0" smtClean="0"/>
              <a:t>be</a:t>
            </a:r>
            <a:r>
              <a:rPr lang="hr-HR" dirty="0" smtClean="0"/>
              <a:t> </a:t>
            </a:r>
            <a:r>
              <a:rPr lang="en-US" dirty="0" smtClean="0"/>
              <a:t>marked </a:t>
            </a:r>
            <a:r>
              <a:rPr lang="en-US" dirty="0"/>
              <a:t>during the </a:t>
            </a:r>
            <a:r>
              <a:rPr lang="en-US" dirty="0" smtClean="0"/>
              <a:t>scanning</a:t>
            </a:r>
            <a:r>
              <a:rPr lang="hr-HR" dirty="0" smtClean="0"/>
              <a:t> with</a:t>
            </a:r>
            <a:r>
              <a:rPr lang="en-US" dirty="0" smtClean="0"/>
              <a:t>, </a:t>
            </a:r>
            <a:r>
              <a:rPr lang="en-US" dirty="0"/>
              <a:t>for example,</a:t>
            </a:r>
          </a:p>
          <a:p>
            <a:pPr algn="ctr"/>
            <a:r>
              <a:rPr lang="en-US" dirty="0"/>
              <a:t>a </a:t>
            </a:r>
            <a:r>
              <a:rPr lang="en-US" dirty="0" smtClean="0"/>
              <a:t>big</a:t>
            </a:r>
            <a:r>
              <a:rPr lang="hr-HR" dirty="0" smtClean="0"/>
              <a:t>ger</a:t>
            </a:r>
            <a:r>
              <a:rPr lang="en-US" dirty="0" smtClean="0"/>
              <a:t>, </a:t>
            </a:r>
            <a:r>
              <a:rPr lang="en-US" dirty="0"/>
              <a:t>easily noticeable </a:t>
            </a:r>
            <a:r>
              <a:rPr lang="en-US" dirty="0" smtClean="0"/>
              <a:t>damage </a:t>
            </a:r>
            <a:r>
              <a:rPr lang="en-US" dirty="0"/>
              <a:t>focused </a:t>
            </a:r>
            <a:r>
              <a:rPr lang="hr-HR" dirty="0" smtClean="0"/>
              <a:t>next to it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7545" y="2680109"/>
            <a:ext cx="3398813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even </a:t>
            </a:r>
            <a:r>
              <a:rPr lang="en-US" dirty="0"/>
              <a:t>the very small damages of the foil surface are clearly visible</a:t>
            </a:r>
            <a:r>
              <a:rPr lang="hr-HR" dirty="0"/>
              <a:t> </a:t>
            </a:r>
            <a:r>
              <a:rPr lang="en-US" dirty="0"/>
              <a:t>under the microscope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4917642" y="2678491"/>
            <a:ext cx="3456419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b</a:t>
            </a:r>
            <a:r>
              <a:rPr lang="en-US" dirty="0" smtClean="0"/>
              <a:t>e </a:t>
            </a:r>
            <a:r>
              <a:rPr lang="en-US" dirty="0"/>
              <a:t>more careful </a:t>
            </a:r>
            <a:r>
              <a:rPr lang="hr-HR" dirty="0" smtClean="0"/>
              <a:t>with</a:t>
            </a:r>
            <a:r>
              <a:rPr lang="en-US" dirty="0" smtClean="0"/>
              <a:t> </a:t>
            </a:r>
            <a:r>
              <a:rPr lang="en-US" dirty="0"/>
              <a:t>handling the foil, </a:t>
            </a:r>
            <a:r>
              <a:rPr lang="en-US" dirty="0" smtClean="0"/>
              <a:t>trying</a:t>
            </a:r>
            <a:r>
              <a:rPr lang="hr-HR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minimize the contact with the surrounding </a:t>
            </a:r>
            <a:r>
              <a:rPr lang="en-US" dirty="0" smtClean="0"/>
              <a:t>surfaces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00366" y="3832249"/>
            <a:ext cx="3225992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small folds significantly</a:t>
            </a:r>
          </a:p>
          <a:p>
            <a:pPr algn="ctr"/>
            <a:r>
              <a:rPr lang="en-US" dirty="0" smtClean="0"/>
              <a:t>alter </a:t>
            </a:r>
            <a:r>
              <a:rPr lang="en-US" dirty="0"/>
              <a:t>the image under the </a:t>
            </a:r>
            <a:r>
              <a:rPr lang="en-US" dirty="0" smtClean="0"/>
              <a:t>microscope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4917642" y="3832249"/>
            <a:ext cx="3823109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more care should be devoted to fixating and stretching the</a:t>
            </a:r>
          </a:p>
          <a:p>
            <a:pPr algn="ctr"/>
            <a:r>
              <a:rPr lang="en-US" dirty="0"/>
              <a:t>foil over a sample holder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3868" y="5041996"/>
            <a:ext cx="403249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it could not be recognized</a:t>
            </a:r>
          </a:p>
          <a:p>
            <a:pPr algn="ctr"/>
            <a:r>
              <a:rPr lang="en-US" dirty="0"/>
              <a:t>which of the observed pores correspond to which of the </a:t>
            </a:r>
            <a:r>
              <a:rPr lang="en-US" dirty="0" smtClean="0"/>
              <a:t>six</a:t>
            </a:r>
            <a:r>
              <a:rPr lang="hr-HR" dirty="0" smtClean="0"/>
              <a:t> </a:t>
            </a:r>
            <a:r>
              <a:rPr lang="en-US" dirty="0" smtClean="0"/>
              <a:t>scanned </a:t>
            </a:r>
            <a:r>
              <a:rPr lang="en-US" dirty="0"/>
              <a:t>regions.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360542" y="3140965"/>
            <a:ext cx="441886" cy="529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379860" y="5502852"/>
            <a:ext cx="441886" cy="529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379860" y="4293105"/>
            <a:ext cx="441886" cy="529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29170" y="6309350"/>
            <a:ext cx="7085661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u</a:t>
            </a:r>
            <a:r>
              <a:rPr lang="hr-HR" dirty="0" smtClean="0"/>
              <a:t>se heavier ions for bigger irradiation damage and better defined pores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54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/>
          <p:nvPr/>
        </p:nvCxnSpPr>
        <p:spPr>
          <a:xfrm>
            <a:off x="-829860" y="8261891"/>
            <a:ext cx="10496017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-381000" y="-205356"/>
            <a:ext cx="10210800" cy="7063355"/>
          </a:xfrm>
          <a:prstGeom prst="rect">
            <a:avLst/>
          </a:prstGeom>
          <a:solidFill>
            <a:srgbClr val="FCE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432419" y="2644170"/>
            <a:ext cx="6279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/>
              <a:t>The end</a:t>
            </a:r>
          </a:p>
          <a:p>
            <a:pPr algn="ctr"/>
            <a:endParaRPr lang="hr-HR" sz="3200" dirty="0"/>
          </a:p>
          <a:p>
            <a:pPr algn="ctr"/>
            <a:r>
              <a:rPr lang="hr-HR" sz="3200" dirty="0" smtClean="0"/>
              <a:t>Thank you for attention!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63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81000" y="-76200"/>
            <a:ext cx="10210800" cy="1143000"/>
          </a:xfrm>
          <a:prstGeom prst="rect">
            <a:avLst/>
          </a:prstGeom>
          <a:solidFill>
            <a:srgbClr val="FCE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72000" y="1377625"/>
            <a:ext cx="230428" cy="288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>
            <a:off x="-561158" y="5041996"/>
            <a:ext cx="1056827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32419" y="202912"/>
            <a:ext cx="6279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/>
              <a:t>Brief summary of the experiment</a:t>
            </a:r>
            <a:endParaRPr lang="en-US" sz="3200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942759" y="3602036"/>
            <a:ext cx="1034484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0" r="50064" b="53542"/>
          <a:stretch/>
        </p:blipFill>
        <p:spPr>
          <a:xfrm>
            <a:off x="2034472" y="3057341"/>
            <a:ext cx="1221034" cy="106203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1" t="50000" r="44167" b="6458"/>
          <a:stretch/>
        </p:blipFill>
        <p:spPr>
          <a:xfrm>
            <a:off x="3672129" y="3140965"/>
            <a:ext cx="1187906" cy="99536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 t="24792" r="14271" b="28958"/>
          <a:stretch/>
        </p:blipFill>
        <p:spPr>
          <a:xfrm>
            <a:off x="7024903" y="3097993"/>
            <a:ext cx="1521980" cy="136793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79" t="35208" r="15938" b="24583"/>
          <a:stretch/>
        </p:blipFill>
        <p:spPr>
          <a:xfrm>
            <a:off x="5436105" y="2748609"/>
            <a:ext cx="694742" cy="713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16" r="68482" b="45417"/>
          <a:stretch/>
        </p:blipFill>
        <p:spPr>
          <a:xfrm>
            <a:off x="-497416" y="3265246"/>
            <a:ext cx="1606468" cy="7433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83094" y="3372882"/>
            <a:ext cx="350949" cy="748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330855" y="3479246"/>
            <a:ext cx="245581" cy="24558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09052" y="1641565"/>
            <a:ext cx="2419494" cy="923330"/>
          </a:xfrm>
          <a:prstGeom prst="rect">
            <a:avLst/>
          </a:prstGeom>
          <a:solidFill>
            <a:srgbClr val="FCECC0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1. Irradiation of the foil with single ions from the ion beam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43790" y="3417370"/>
                <a:ext cx="11700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⟹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790" y="3417370"/>
                <a:ext cx="1170023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45368" y="5501234"/>
            <a:ext cx="2571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Ions pass through the foil and create permanent damage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012434" y="1816004"/>
            <a:ext cx="1460597" cy="646331"/>
          </a:xfrm>
          <a:prstGeom prst="rect">
            <a:avLst/>
          </a:prstGeom>
          <a:solidFill>
            <a:srgbClr val="FCECC0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2</a:t>
            </a:r>
            <a:r>
              <a:rPr lang="hr-HR" dirty="0" smtClean="0"/>
              <a:t>. Chemical etching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69782" y="5362734"/>
            <a:ext cx="2839607" cy="1200329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FINAL PRODUCT:</a:t>
            </a:r>
          </a:p>
          <a:p>
            <a:pPr algn="ctr"/>
            <a:r>
              <a:rPr lang="hr-HR" dirty="0" smtClean="0"/>
              <a:t>a foil with </a:t>
            </a:r>
            <a:r>
              <a:rPr lang="el-GR" dirty="0"/>
              <a:t>μ</a:t>
            </a:r>
            <a:r>
              <a:rPr lang="en-US" dirty="0" smtClean="0"/>
              <a:t>m</a:t>
            </a:r>
            <a:r>
              <a:rPr lang="hr-HR" dirty="0" smtClean="0"/>
              <a:t>-sized pores arranged in rectangular pattern</a:t>
            </a:r>
            <a:endParaRPr lang="en-US" dirty="0"/>
          </a:p>
        </p:txBody>
      </p:sp>
      <p:cxnSp>
        <p:nvCxnSpPr>
          <p:cNvPr id="83" name="Straight Arrow Connector 82"/>
          <p:cNvCxnSpPr/>
          <p:nvPr/>
        </p:nvCxnSpPr>
        <p:spPr>
          <a:xfrm flipV="1">
            <a:off x="4954827" y="3678861"/>
            <a:ext cx="1806239" cy="1349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707116" y="3992416"/>
            <a:ext cx="165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polymer foil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115580" y="3140965"/>
            <a:ext cx="69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ion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36261" y="3947463"/>
            <a:ext cx="184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Ion beam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477467" y="5663019"/>
            <a:ext cx="2310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Etching enchances that damage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13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6444520" y="2219253"/>
            <a:ext cx="2563219" cy="2219372"/>
            <a:chOff x="6357817" y="2304161"/>
            <a:chExt cx="2563219" cy="221937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817" y="2304161"/>
              <a:ext cx="2563219" cy="2219372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 flipV="1">
              <a:off x="6847184" y="2649803"/>
              <a:ext cx="1555389" cy="122411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6473031" y="4869175"/>
            <a:ext cx="2361887" cy="1754326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Specifically in polymers:</a:t>
            </a:r>
          </a:p>
          <a:p>
            <a:pPr algn="ctr"/>
            <a:r>
              <a:rPr lang="en-US" dirty="0"/>
              <a:t>electron collisions can </a:t>
            </a:r>
            <a:r>
              <a:rPr lang="en-US" dirty="0" smtClean="0"/>
              <a:t>cause</a:t>
            </a:r>
            <a:r>
              <a:rPr lang="hr-HR" dirty="0" smtClean="0"/>
              <a:t> </a:t>
            </a:r>
            <a:r>
              <a:rPr lang="en-US" dirty="0" smtClean="0"/>
              <a:t>breaking </a:t>
            </a:r>
            <a:r>
              <a:rPr lang="en-US" dirty="0"/>
              <a:t>or linking of the long chain molecules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381000" y="-205355"/>
            <a:ext cx="10210800" cy="1272468"/>
          </a:xfrm>
          <a:prstGeom prst="rect">
            <a:avLst/>
          </a:prstGeom>
          <a:solidFill>
            <a:srgbClr val="FCE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59598" y="1101030"/>
            <a:ext cx="662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What happens when an ion passes through a dielectric solid?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32419" y="202912"/>
            <a:ext cx="6279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/>
              <a:t>Theoretical background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8654" y="1527969"/>
            <a:ext cx="460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1.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01397" y="1527969"/>
            <a:ext cx="51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2.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184996" y="1561886"/>
            <a:ext cx="51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3.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8654" y="4696354"/>
            <a:ext cx="51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4</a:t>
            </a:r>
            <a:r>
              <a:rPr lang="hr-HR" b="1" dirty="0" smtClean="0"/>
              <a:t>.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9938" y="4038987"/>
                <a:ext cx="13770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≈</m:t>
                        </m:r>
                        <m:r>
                          <a:rPr lang="hr-HR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10</m:t>
                        </m:r>
                      </m:e>
                      <m:sup>
                        <m:r>
                          <a:rPr lang="hr-HR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−17</m:t>
                        </m:r>
                      </m:sup>
                    </m:sSup>
                    <m:r>
                      <a:rPr lang="hr-HR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hr-HR" dirty="0" smtClean="0">
                    <a:solidFill>
                      <a:schemeClr val="bg1"/>
                    </a:solidFill>
                  </a:rPr>
                  <a:t>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38" y="4038987"/>
                <a:ext cx="1377021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707895" y="4062677"/>
                <a:ext cx="12673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≈</m:t>
                        </m:r>
                        <m:r>
                          <a:rPr lang="hr-HR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hr-HR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−14</m:t>
                        </m:r>
                      </m:sup>
                    </m:sSup>
                  </m:oMath>
                </a14:m>
                <a:r>
                  <a:rPr lang="hr-HR" dirty="0" smtClean="0">
                    <a:solidFill>
                      <a:schemeClr val="bg1"/>
                    </a:solidFill>
                  </a:rPr>
                  <a:t> 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895" y="4062677"/>
                <a:ext cx="1267354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362253" y="1596927"/>
            <a:ext cx="1953544" cy="646331"/>
          </a:xfrm>
          <a:prstGeom prst="rect">
            <a:avLst/>
          </a:prstGeom>
          <a:solidFill>
            <a:srgbClr val="FCECC0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Electron collision cascade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39510" y="4753961"/>
            <a:ext cx="1335472" cy="646331"/>
          </a:xfrm>
          <a:prstGeom prst="rect">
            <a:avLst/>
          </a:prstGeom>
          <a:solidFill>
            <a:srgbClr val="FCECC0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Relaxation of defects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91" t="15574" r="13437" b="19281"/>
          <a:stretch/>
        </p:blipFill>
        <p:spPr>
          <a:xfrm>
            <a:off x="2376499" y="4716706"/>
            <a:ext cx="2137894" cy="19958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115631" y="4154201"/>
                <a:ext cx="15464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≈</m:t>
                        </m:r>
                        <m:r>
                          <a:rPr lang="hr-HR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hr-HR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−12</m:t>
                        </m:r>
                      </m:sup>
                    </m:sSup>
                  </m:oMath>
                </a14:m>
                <a:r>
                  <a:rPr lang="hr-HR" dirty="0" smtClean="0">
                    <a:solidFill>
                      <a:schemeClr val="bg1"/>
                    </a:solidFill>
                  </a:rPr>
                  <a:t> 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631" y="4154201"/>
                <a:ext cx="1546466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3419860" y="2363201"/>
            <a:ext cx="1964976" cy="1699476"/>
            <a:chOff x="3419860" y="2363201"/>
            <a:chExt cx="1964976" cy="169947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83" t="14564" r="39062" b="20175"/>
            <a:stretch/>
          </p:blipFill>
          <p:spPr>
            <a:xfrm>
              <a:off x="3419860" y="2363201"/>
              <a:ext cx="1964976" cy="1699476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3535074" y="2622502"/>
              <a:ext cx="1670603" cy="132496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3535074" y="2458647"/>
              <a:ext cx="815993" cy="682318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453617" y="3212939"/>
              <a:ext cx="867274" cy="718305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4399179" y="5270806"/>
            <a:ext cx="1728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A cylindrically shaped</a:t>
            </a:r>
            <a:r>
              <a:rPr lang="hr-HR" b="1" dirty="0" smtClean="0"/>
              <a:t> track core</a:t>
            </a:r>
            <a:r>
              <a:rPr lang="hr-HR" dirty="0" smtClean="0"/>
              <a:t> is formed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97117" y="5445245"/>
                <a:ext cx="12673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≈</m:t>
                        </m:r>
                        <m:r>
                          <a:rPr lang="hr-HR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hr-HR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hr-HR" dirty="0" smtClean="0">
                    <a:solidFill>
                      <a:schemeClr val="bg1"/>
                    </a:solidFill>
                  </a:rPr>
                  <a:t> 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17" y="5445245"/>
                <a:ext cx="1267354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5339171" y="3947463"/>
            <a:ext cx="160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region full of point defects!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10" y="1585576"/>
            <a:ext cx="2037402" cy="646331"/>
          </a:xfrm>
          <a:prstGeom prst="rect">
            <a:avLst/>
          </a:prstGeom>
          <a:solidFill>
            <a:srgbClr val="FCECC0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Direct ion-target interaction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20891" y="2494634"/>
            <a:ext cx="1316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Coulomb explosion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551319" y="3140965"/>
            <a:ext cx="864105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Left Brace 41"/>
          <p:cNvSpPr/>
          <p:nvPr/>
        </p:nvSpPr>
        <p:spPr>
          <a:xfrm rot="19241926">
            <a:off x="6680710" y="3269320"/>
            <a:ext cx="302290" cy="1239766"/>
          </a:xfrm>
          <a:prstGeom prst="leftBrace">
            <a:avLst>
              <a:gd name="adj1" fmla="val 23031"/>
              <a:gd name="adj2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36261" y="5790887"/>
            <a:ext cx="2217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- the defects tend to aggregate along the ion’s trajectory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90289" y="1596927"/>
            <a:ext cx="1958638" cy="646331"/>
          </a:xfrm>
          <a:prstGeom prst="rect">
            <a:avLst/>
          </a:prstGeom>
          <a:solidFill>
            <a:srgbClr val="FCECC0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Atomic collision cascade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4" t="16055" r="23508" b="16672"/>
          <a:stretch/>
        </p:blipFill>
        <p:spPr>
          <a:xfrm>
            <a:off x="597117" y="2449681"/>
            <a:ext cx="1857497" cy="1618289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flipV="1">
            <a:off x="753186" y="2764537"/>
            <a:ext cx="1324961" cy="11476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41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8" grpId="0"/>
      <p:bldP spid="9" grpId="0"/>
      <p:bldP spid="17" grpId="0"/>
      <p:bldP spid="19" grpId="0"/>
      <p:bldP spid="13" grpId="0" animBg="1"/>
      <p:bldP spid="23" grpId="0" animBg="1"/>
      <p:bldP spid="36" grpId="0"/>
      <p:bldP spid="38" grpId="0"/>
      <p:bldP spid="11" grpId="0" animBg="1"/>
      <p:bldP spid="15" grpId="0"/>
      <p:bldP spid="42" grpId="0" animBg="1"/>
      <p:bldP spid="5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81000" y="-205355"/>
            <a:ext cx="10210800" cy="1272468"/>
          </a:xfrm>
          <a:prstGeom prst="rect">
            <a:avLst/>
          </a:prstGeom>
          <a:solidFill>
            <a:srgbClr val="FCE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32419" y="202912"/>
            <a:ext cx="6279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/>
              <a:t>Theoretical background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96522" y="1181411"/>
            <a:ext cx="492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latent tracks </a:t>
            </a:r>
            <a:r>
              <a:rPr lang="hr-HR" dirty="0" smtClean="0"/>
              <a:t>– permanent tracks of aggregated defects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31"/>
          <a:stretch/>
        </p:blipFill>
        <p:spPr>
          <a:xfrm>
            <a:off x="349467" y="2564895"/>
            <a:ext cx="4107319" cy="39172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654" y="2161646"/>
            <a:ext cx="195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r</a:t>
            </a:r>
            <a:r>
              <a:rPr lang="hr-HR" dirty="0" smtClean="0"/>
              <a:t>adial cut through a track: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06846" y="2737716"/>
            <a:ext cx="1901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TRACK CORE</a:t>
            </a:r>
          </a:p>
          <a:p>
            <a:pPr algn="ctr"/>
            <a:r>
              <a:rPr lang="hr-HR" dirty="0"/>
              <a:t>a</a:t>
            </a:r>
            <a:r>
              <a:rPr lang="hr-HR" dirty="0" smtClean="0"/>
              <a:t>tomic collision cascade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90820" y="5178386"/>
            <a:ext cx="2577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CHEMICALLY ACTIVE REGION</a:t>
            </a:r>
          </a:p>
          <a:p>
            <a:pPr algn="ctr"/>
            <a:r>
              <a:rPr lang="hr-HR" dirty="0"/>
              <a:t>s</a:t>
            </a:r>
            <a:r>
              <a:rPr lang="hr-HR" dirty="0" smtClean="0"/>
              <a:t>pecific for polymers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49239" y="3941985"/>
            <a:ext cx="2073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TRACK HALO</a:t>
            </a:r>
          </a:p>
          <a:p>
            <a:pPr algn="ctr"/>
            <a:r>
              <a:rPr lang="hr-HR" dirty="0" smtClean="0"/>
              <a:t>electronic collision cascade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24" t="18795" r="30626" b="67346"/>
          <a:stretch/>
        </p:blipFill>
        <p:spPr>
          <a:xfrm>
            <a:off x="4772091" y="2853843"/>
            <a:ext cx="907893" cy="542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3" t="38733" r="30580" b="50000"/>
          <a:stretch/>
        </p:blipFill>
        <p:spPr>
          <a:xfrm>
            <a:off x="4789805" y="4153588"/>
            <a:ext cx="832164" cy="4413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6" t="58185" r="29479" b="28928"/>
          <a:stretch/>
        </p:blipFill>
        <p:spPr>
          <a:xfrm>
            <a:off x="4744821" y="5387638"/>
            <a:ext cx="962025" cy="5048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70813" y="2940639"/>
            <a:ext cx="83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10 nm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913206" y="5401959"/>
            <a:ext cx="100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100 nm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855599" y="4153588"/>
            <a:ext cx="1036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1000 nm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2947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>
            <a:off x="0" y="2564895"/>
            <a:ext cx="964141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-381000" y="-205355"/>
            <a:ext cx="10210800" cy="1272468"/>
          </a:xfrm>
          <a:prstGeom prst="rect">
            <a:avLst/>
          </a:prstGeom>
          <a:solidFill>
            <a:srgbClr val="FCE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432419" y="202912"/>
            <a:ext cx="6279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/>
              <a:t>Theoretical background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1259598" y="1101030"/>
            <a:ext cx="662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How do we know if an ion will create latent tracks?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" y="1703987"/>
            <a:ext cx="249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Important quantity: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32856" y="1643183"/>
            <a:ext cx="3456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= energy loss per unit length of path,  dE/dx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" y="2680109"/>
            <a:ext cx="549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Nuclear stopping </a:t>
            </a:r>
            <a:r>
              <a:rPr lang="hr-HR" b="1" dirty="0" smtClean="0"/>
              <a:t>power </a:t>
            </a:r>
            <a:r>
              <a:rPr lang="hr-HR" dirty="0" smtClean="0"/>
              <a:t>–</a:t>
            </a:r>
            <a:r>
              <a:rPr lang="hr-HR" b="1" dirty="0" smtClean="0"/>
              <a:t> </a:t>
            </a:r>
            <a:r>
              <a:rPr lang="hr-HR" dirty="0" smtClean="0"/>
              <a:t>ion-nuclei interactions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0" y="4696354"/>
            <a:ext cx="5205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Electronic stopping </a:t>
            </a:r>
            <a:r>
              <a:rPr lang="hr-HR" b="1" dirty="0" smtClean="0"/>
              <a:t>power </a:t>
            </a:r>
            <a:r>
              <a:rPr lang="hr-HR" dirty="0" smtClean="0"/>
              <a:t>– ion-electron interactions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498148" y="1703987"/>
            <a:ext cx="1958638" cy="369332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STOPPING </a:t>
            </a:r>
            <a:r>
              <a:rPr lang="hr-HR" b="1" dirty="0" smtClean="0"/>
              <a:t>POWER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9082" y="3103812"/>
            <a:ext cx="4723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 smtClean="0"/>
              <a:t>dominant </a:t>
            </a:r>
            <a:r>
              <a:rPr lang="hr-HR" dirty="0" smtClean="0"/>
              <a:t>for </a:t>
            </a:r>
            <a:r>
              <a:rPr lang="hr-HR" b="1" dirty="0" smtClean="0"/>
              <a:t>small ion </a:t>
            </a:r>
            <a:r>
              <a:rPr lang="hr-HR" b="1" dirty="0" smtClean="0"/>
              <a:t>energies</a:t>
            </a:r>
            <a:endParaRPr lang="hr-HR" b="1" dirty="0" smtClean="0"/>
          </a:p>
          <a:p>
            <a:pPr marL="285750" indent="-285750">
              <a:buFontTx/>
              <a:buChar char="-"/>
            </a:pPr>
            <a:r>
              <a:rPr lang="hr-HR" dirty="0"/>
              <a:t>c</a:t>
            </a:r>
            <a:r>
              <a:rPr lang="hr-HR" dirty="0" smtClean="0"/>
              <a:t>ausing abrupt changes in ion’s trajectory</a:t>
            </a:r>
          </a:p>
          <a:p>
            <a:pPr marL="285750" indent="-285750">
              <a:buFontTx/>
              <a:buChar char="-"/>
            </a:pPr>
            <a:r>
              <a:rPr lang="hr-HR" dirty="0"/>
              <a:t>c</a:t>
            </a:r>
            <a:r>
              <a:rPr lang="hr-HR" dirty="0" smtClean="0"/>
              <a:t>auses only </a:t>
            </a:r>
            <a:r>
              <a:rPr lang="hr-HR" b="1" dirty="0" smtClean="0"/>
              <a:t>short tracks </a:t>
            </a:r>
            <a:r>
              <a:rPr lang="hr-HR" dirty="0" smtClean="0"/>
              <a:t>because </a:t>
            </a:r>
            <a:r>
              <a:rPr lang="hr-HR" dirty="0" smtClean="0"/>
              <a:t>the ion stops very soon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9082" y="5120057"/>
            <a:ext cx="3802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 smtClean="0"/>
              <a:t>dominant </a:t>
            </a:r>
            <a:r>
              <a:rPr lang="hr-HR" dirty="0" smtClean="0"/>
              <a:t>for </a:t>
            </a:r>
            <a:r>
              <a:rPr lang="hr-HR" b="1" dirty="0" smtClean="0"/>
              <a:t>large ion energies</a:t>
            </a:r>
          </a:p>
          <a:p>
            <a:pPr marL="285750" indent="-285750">
              <a:buFontTx/>
              <a:buChar char="-"/>
            </a:pPr>
            <a:r>
              <a:rPr lang="hr-HR" dirty="0"/>
              <a:t>s</a:t>
            </a:r>
            <a:r>
              <a:rPr lang="hr-HR" dirty="0" smtClean="0"/>
              <a:t>lows down the ion smoothly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can cause formation of </a:t>
            </a:r>
            <a:r>
              <a:rPr lang="hr-HR" b="1" dirty="0" smtClean="0"/>
              <a:t>latent tracks</a:t>
            </a:r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5205677" y="2955193"/>
            <a:ext cx="3398840" cy="3411764"/>
            <a:chOff x="5205677" y="2955193"/>
            <a:chExt cx="3398840" cy="341176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5677" y="2955193"/>
              <a:ext cx="3398840" cy="341176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357817" y="3313786"/>
              <a:ext cx="12097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600" dirty="0"/>
                <a:t>n</a:t>
              </a:r>
              <a:r>
                <a:rPr lang="hr-HR" sz="1600" dirty="0" smtClean="0"/>
                <a:t>uclear</a:t>
              </a:r>
            </a:p>
            <a:p>
              <a:r>
                <a:rPr lang="hr-HR" sz="1600" dirty="0" smtClean="0"/>
                <a:t>electronic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022699" y="3774642"/>
              <a:ext cx="33511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022699" y="3486607"/>
              <a:ext cx="33511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950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20" grpId="0"/>
      <p:bldP spid="35" grpId="0"/>
      <p:bldP spid="24" grpId="0" animBg="1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381000" y="-205355"/>
            <a:ext cx="10210800" cy="1272468"/>
          </a:xfrm>
          <a:prstGeom prst="rect">
            <a:avLst/>
          </a:prstGeom>
          <a:solidFill>
            <a:srgbClr val="FCE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432419" y="202912"/>
            <a:ext cx="6279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/>
              <a:t>Theoretical background</a:t>
            </a:r>
            <a:endParaRPr lang="en-US" sz="32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3" y="2046432"/>
            <a:ext cx="8007373" cy="44023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6008" y="1297541"/>
            <a:ext cx="645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Electronic stopping power curves computed with SRIM software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786183" y="3128311"/>
                <a:ext cx="35716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hr-HR" b="1" dirty="0" smtClean="0"/>
                  <a:t> we need heavy ions of MeV energies!</a:t>
                </a:r>
                <a:endParaRPr lang="en-US" b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183" y="3128311"/>
                <a:ext cx="3571634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449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-393483" y="5963708"/>
            <a:ext cx="10210800" cy="1097090"/>
          </a:xfrm>
          <a:prstGeom prst="rect">
            <a:avLst/>
          </a:prstGeom>
          <a:solidFill>
            <a:srgbClr val="FCE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-381000" y="-205355"/>
            <a:ext cx="10210800" cy="1272468"/>
          </a:xfrm>
          <a:prstGeom prst="rect">
            <a:avLst/>
          </a:prstGeom>
          <a:solidFill>
            <a:srgbClr val="FCE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432419" y="202912"/>
            <a:ext cx="6279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/>
              <a:t>Theoretical background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1259598" y="1101030"/>
            <a:ext cx="662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The latent tracks are too small, what do we do?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04646" y="1677100"/>
            <a:ext cx="2534708" cy="369332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CHEMICAL ETCHING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55755" y="1677100"/>
                <a:ext cx="5472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/>
                          <a:ea typeface="Cambria Math"/>
                        </a:rPr>
                        <m:t>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55" y="1677100"/>
                <a:ext cx="54726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5" t="33750" r="15665" b="23125"/>
          <a:stretch/>
        </p:blipFill>
        <p:spPr>
          <a:xfrm>
            <a:off x="3982436" y="2564895"/>
            <a:ext cx="2721023" cy="27662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31"/>
          <a:stretch/>
        </p:blipFill>
        <p:spPr>
          <a:xfrm>
            <a:off x="882986" y="2852930"/>
            <a:ext cx="2536874" cy="24194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362" y="2392074"/>
            <a:ext cx="331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Chemically very active regions!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91650" y="1677100"/>
            <a:ext cx="115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nm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84996" y="1677100"/>
            <a:ext cx="132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μ</a:t>
            </a:r>
            <a:r>
              <a:rPr lang="en-US" dirty="0"/>
              <a:t>m</a:t>
            </a:r>
            <a:r>
              <a:rPr lang="hr-HR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83372" y="1677100"/>
                <a:ext cx="5472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/>
                          <a:ea typeface="Cambria Math"/>
                        </a:rPr>
                        <m:t>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372" y="1677100"/>
                <a:ext cx="54726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1738267" y="1816004"/>
            <a:ext cx="126204" cy="12620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279529" y="1643183"/>
            <a:ext cx="439629" cy="43962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59004" y="5099603"/>
            <a:ext cx="530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Immersing the irradiated material in a suitable solution triggers the chemical reactions along the latent track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03458" y="3416346"/>
                <a:ext cx="23618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hr-HR" dirty="0" smtClean="0"/>
                  <a:t> the damaged</a:t>
                </a:r>
              </a:p>
              <a:p>
                <a:pPr algn="ctr"/>
                <a:r>
                  <a:rPr lang="hr-HR" dirty="0" smtClean="0"/>
                  <a:t>zones get disolved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458" y="3416346"/>
                <a:ext cx="2361887" cy="646331"/>
              </a:xfrm>
              <a:prstGeom prst="rect">
                <a:avLst/>
              </a:prstGeom>
              <a:blipFill rotWithShape="1">
                <a:blip r:embed="rId7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456786" y="2872505"/>
            <a:ext cx="190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KOH/NaOH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-561158" y="5963708"/>
            <a:ext cx="1056827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047" y="6055232"/>
            <a:ext cx="8929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POLYMERS: the damaged area extends radially further in comparison to other dielectrics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79685" y="6400874"/>
                <a:ext cx="48389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hr-HR" dirty="0" smtClean="0"/>
                  <a:t> ideal for etching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685" y="6400874"/>
                <a:ext cx="4838988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39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19" grpId="0"/>
      <p:bldP spid="21" grpId="0" animBg="1"/>
      <p:bldP spid="22" grpId="0" animBg="1"/>
      <p:bldP spid="9" grpId="0"/>
      <p:bldP spid="10" grpId="0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/>
          <p:nvPr/>
        </p:nvCxnSpPr>
        <p:spPr>
          <a:xfrm>
            <a:off x="-829860" y="8261891"/>
            <a:ext cx="10496017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-381000" y="-205355"/>
            <a:ext cx="10210800" cy="1272468"/>
          </a:xfrm>
          <a:prstGeom prst="rect">
            <a:avLst/>
          </a:prstGeom>
          <a:solidFill>
            <a:srgbClr val="FCE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432419" y="202912"/>
            <a:ext cx="6279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/>
              <a:t>Experimental method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81903" y="1273851"/>
            <a:ext cx="818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Ruđer Bošković Institute – Laboratory for ion beam interactions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853" y="2338916"/>
            <a:ext cx="9820010" cy="33943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083" y="1758397"/>
            <a:ext cx="4415318" cy="646331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There are two </a:t>
            </a:r>
            <a:r>
              <a:rPr lang="hr-HR" dirty="0"/>
              <a:t>(and one more in the making)</a:t>
            </a:r>
            <a:endParaRPr lang="en-US" dirty="0"/>
          </a:p>
          <a:p>
            <a:pPr algn="ctr"/>
            <a:r>
              <a:rPr lang="hr-HR" dirty="0" smtClean="0"/>
              <a:t> tandem accelerators in the facility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71155" y="5501234"/>
            <a:ext cx="2694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m</a:t>
            </a:r>
            <a:r>
              <a:rPr lang="en-US" dirty="0" err="1" smtClean="0"/>
              <a:t>ultiple</a:t>
            </a:r>
            <a:r>
              <a:rPr lang="en-US" dirty="0" smtClean="0"/>
              <a:t> </a:t>
            </a:r>
            <a:r>
              <a:rPr lang="en-US" dirty="0"/>
              <a:t>experimental beam lines with </a:t>
            </a:r>
            <a:r>
              <a:rPr lang="en-US" dirty="0" smtClean="0"/>
              <a:t>different</a:t>
            </a:r>
            <a:r>
              <a:rPr lang="hr-HR" dirty="0" smtClean="0"/>
              <a:t> </a:t>
            </a:r>
            <a:r>
              <a:rPr lang="en-US" dirty="0" smtClean="0"/>
              <a:t>purposes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4296" y="3117275"/>
            <a:ext cx="1267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ion source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64471" y="4510879"/>
            <a:ext cx="288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6.0 MV EN Tandem Van de Graaf accelerator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05979" y="1873611"/>
            <a:ext cx="200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in reality this is not a straight line, there are magnets directing the beam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431171" y="3089407"/>
            <a:ext cx="283103" cy="512414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52506" y="2771633"/>
            <a:ext cx="190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a</a:t>
            </a:r>
            <a:r>
              <a:rPr lang="hr-HR" dirty="0" smtClean="0"/>
              <a:t>ccelerator</a:t>
            </a:r>
            <a:endParaRPr lang="en-US" dirty="0"/>
          </a:p>
        </p:txBody>
      </p:sp>
      <p:sp>
        <p:nvSpPr>
          <p:cNvPr id="14" name="Left Brace 13"/>
          <p:cNvSpPr/>
          <p:nvPr/>
        </p:nvSpPr>
        <p:spPr>
          <a:xfrm rot="16200000">
            <a:off x="7596367" y="4379516"/>
            <a:ext cx="288035" cy="1843424"/>
          </a:xfrm>
          <a:prstGeom prst="leftBrace">
            <a:avLst>
              <a:gd name="adj1" fmla="val 74471"/>
              <a:gd name="adj2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21215709">
            <a:off x="7264861" y="3300429"/>
            <a:ext cx="190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ion microprobe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8" t="37400" b="31300"/>
          <a:stretch/>
        </p:blipFill>
        <p:spPr>
          <a:xfrm>
            <a:off x="481903" y="5388696"/>
            <a:ext cx="5062356" cy="130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3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1" grpId="0"/>
      <p:bldP spid="14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42" y="1812885"/>
            <a:ext cx="5392240" cy="1788936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>
            <a:off x="-829860" y="8261891"/>
            <a:ext cx="10496017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-381000" y="-205355"/>
            <a:ext cx="10210800" cy="1272468"/>
          </a:xfrm>
          <a:prstGeom prst="rect">
            <a:avLst/>
          </a:prstGeom>
          <a:solidFill>
            <a:srgbClr val="FCE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432419" y="202912"/>
            <a:ext cx="6279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/>
              <a:t>Experimental method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124720"/>
            <a:ext cx="9122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/>
              <a:t>Ion microprobe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6689" y="4267797"/>
            <a:ext cx="2765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Two operational modes: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04646" y="4152583"/>
            <a:ext cx="2477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HIGH CURRENT MODE</a:t>
            </a:r>
          </a:p>
          <a:p>
            <a:pPr algn="ctr"/>
            <a:r>
              <a:rPr lang="hr-HR" dirty="0" smtClean="0"/>
              <a:t>1-1000 pA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2603" y="4165237"/>
            <a:ext cx="2304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LOW CURRENT MODE</a:t>
            </a:r>
          </a:p>
          <a:p>
            <a:pPr algn="ctr"/>
            <a:r>
              <a:rPr lang="hr-HR" dirty="0" smtClean="0"/>
              <a:t>&lt; 1 fA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27389" y="4152583"/>
            <a:ext cx="2649922" cy="646331"/>
          </a:xfrm>
          <a:prstGeom prst="rect">
            <a:avLst/>
          </a:prstGeom>
          <a:noFill/>
          <a:ln>
            <a:solidFill>
              <a:srgbClr val="F5C9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34043" y="5709590"/>
            <a:ext cx="2189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Scanning pattern: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402" y="5180517"/>
            <a:ext cx="3363734" cy="1532082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-676835" y="5041996"/>
            <a:ext cx="1056827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-381000" y="3889856"/>
            <a:ext cx="1056827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5252499" y="2511742"/>
            <a:ext cx="1188527" cy="638894"/>
            <a:chOff x="8088160" y="2792628"/>
            <a:chExt cx="1188527" cy="638894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8088160" y="3131182"/>
              <a:ext cx="251998" cy="30034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8153350" y="2792628"/>
              <a:ext cx="11233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600" dirty="0" smtClean="0"/>
                <a:t>detectors</a:t>
              </a:r>
              <a:endParaRPr lang="en-US" sz="16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900148" y="1673414"/>
            <a:ext cx="2277297" cy="742905"/>
            <a:chOff x="5048250" y="1285875"/>
            <a:chExt cx="3849593" cy="1255823"/>
          </a:xfrm>
        </p:grpSpPr>
        <p:grpSp>
          <p:nvGrpSpPr>
            <p:cNvPr id="22" name="Group 21"/>
            <p:cNvGrpSpPr/>
            <p:nvPr/>
          </p:nvGrpSpPr>
          <p:grpSpPr>
            <a:xfrm>
              <a:off x="7970813" y="1302921"/>
              <a:ext cx="927030" cy="685904"/>
              <a:chOff x="7347181" y="2311248"/>
              <a:chExt cx="1487738" cy="1100769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7823257" y="2997152"/>
                <a:ext cx="238038" cy="21978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347181" y="2311248"/>
                <a:ext cx="1190190" cy="685904"/>
              </a:xfrm>
              <a:prstGeom prst="rect">
                <a:avLst/>
              </a:prstGeom>
              <a:noFill/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7704238" y="3235190"/>
                <a:ext cx="476076" cy="0"/>
              </a:xfrm>
              <a:prstGeom prst="line">
                <a:avLst/>
              </a:prstGeom>
              <a:ln w="571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Freeform 25"/>
              <p:cNvSpPr/>
              <p:nvPr/>
            </p:nvSpPr>
            <p:spPr>
              <a:xfrm>
                <a:off x="8049028" y="3136006"/>
                <a:ext cx="434515" cy="255042"/>
              </a:xfrm>
              <a:custGeom>
                <a:avLst/>
                <a:gdLst>
                  <a:gd name="connsiteX0" fmla="*/ 0 w 420624"/>
                  <a:gd name="connsiteY0" fmla="*/ 0 h 246888"/>
                  <a:gd name="connsiteX1" fmla="*/ 292608 w 420624"/>
                  <a:gd name="connsiteY1" fmla="*/ 36576 h 246888"/>
                  <a:gd name="connsiteX2" fmla="*/ 54864 w 420624"/>
                  <a:gd name="connsiteY2" fmla="*/ 192024 h 246888"/>
                  <a:gd name="connsiteX3" fmla="*/ 420624 w 420624"/>
                  <a:gd name="connsiteY3" fmla="*/ 246888 h 246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624" h="246888">
                    <a:moveTo>
                      <a:pt x="0" y="0"/>
                    </a:moveTo>
                    <a:cubicBezTo>
                      <a:pt x="141732" y="2286"/>
                      <a:pt x="283464" y="4572"/>
                      <a:pt x="292608" y="36576"/>
                    </a:cubicBezTo>
                    <a:cubicBezTo>
                      <a:pt x="301752" y="68580"/>
                      <a:pt x="33528" y="156972"/>
                      <a:pt x="54864" y="192024"/>
                    </a:cubicBezTo>
                    <a:cubicBezTo>
                      <a:pt x="76200" y="227076"/>
                      <a:pt x="248412" y="236982"/>
                      <a:pt x="420624" y="246888"/>
                    </a:cubicBezTo>
                  </a:path>
                </a:pathLst>
              </a:cu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8418352" y="3302776"/>
                <a:ext cx="416567" cy="10924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Freeform 19"/>
            <p:cNvSpPr/>
            <p:nvPr/>
          </p:nvSpPr>
          <p:spPr>
            <a:xfrm>
              <a:off x="5048250" y="1285875"/>
              <a:ext cx="2914650" cy="809625"/>
            </a:xfrm>
            <a:custGeom>
              <a:avLst/>
              <a:gdLst>
                <a:gd name="connsiteX0" fmla="*/ 0 w 2914650"/>
                <a:gd name="connsiteY0" fmla="*/ 809625 h 809625"/>
                <a:gd name="connsiteX1" fmla="*/ 352425 w 2914650"/>
                <a:gd name="connsiteY1" fmla="*/ 581025 h 809625"/>
                <a:gd name="connsiteX2" fmla="*/ 400050 w 2914650"/>
                <a:gd name="connsiteY2" fmla="*/ 542925 h 809625"/>
                <a:gd name="connsiteX3" fmla="*/ 428625 w 2914650"/>
                <a:gd name="connsiteY3" fmla="*/ 514350 h 809625"/>
                <a:gd name="connsiteX4" fmla="*/ 495300 w 2914650"/>
                <a:gd name="connsiteY4" fmla="*/ 485775 h 809625"/>
                <a:gd name="connsiteX5" fmla="*/ 561975 w 2914650"/>
                <a:gd name="connsiteY5" fmla="*/ 447675 h 809625"/>
                <a:gd name="connsiteX6" fmla="*/ 600075 w 2914650"/>
                <a:gd name="connsiteY6" fmla="*/ 409575 h 809625"/>
                <a:gd name="connsiteX7" fmla="*/ 628650 w 2914650"/>
                <a:gd name="connsiteY7" fmla="*/ 390525 h 809625"/>
                <a:gd name="connsiteX8" fmla="*/ 666750 w 2914650"/>
                <a:gd name="connsiteY8" fmla="*/ 361950 h 809625"/>
                <a:gd name="connsiteX9" fmla="*/ 695325 w 2914650"/>
                <a:gd name="connsiteY9" fmla="*/ 342900 h 809625"/>
                <a:gd name="connsiteX10" fmla="*/ 723900 w 2914650"/>
                <a:gd name="connsiteY10" fmla="*/ 304800 h 809625"/>
                <a:gd name="connsiteX11" fmla="*/ 790575 w 2914650"/>
                <a:gd name="connsiteY11" fmla="*/ 276225 h 809625"/>
                <a:gd name="connsiteX12" fmla="*/ 838200 w 2914650"/>
                <a:gd name="connsiteY12" fmla="*/ 247650 h 809625"/>
                <a:gd name="connsiteX13" fmla="*/ 876300 w 2914650"/>
                <a:gd name="connsiteY13" fmla="*/ 228600 h 809625"/>
                <a:gd name="connsiteX14" fmla="*/ 904875 w 2914650"/>
                <a:gd name="connsiteY14" fmla="*/ 209550 h 809625"/>
                <a:gd name="connsiteX15" fmla="*/ 981075 w 2914650"/>
                <a:gd name="connsiteY15" fmla="*/ 190500 h 809625"/>
                <a:gd name="connsiteX16" fmla="*/ 1009650 w 2914650"/>
                <a:gd name="connsiteY16" fmla="*/ 180975 h 809625"/>
                <a:gd name="connsiteX17" fmla="*/ 1085850 w 2914650"/>
                <a:gd name="connsiteY17" fmla="*/ 161925 h 809625"/>
                <a:gd name="connsiteX18" fmla="*/ 1343025 w 2914650"/>
                <a:gd name="connsiteY18" fmla="*/ 171450 h 809625"/>
                <a:gd name="connsiteX19" fmla="*/ 1400175 w 2914650"/>
                <a:gd name="connsiteY19" fmla="*/ 180975 h 809625"/>
                <a:gd name="connsiteX20" fmla="*/ 1476375 w 2914650"/>
                <a:gd name="connsiteY20" fmla="*/ 190500 h 809625"/>
                <a:gd name="connsiteX21" fmla="*/ 1609725 w 2914650"/>
                <a:gd name="connsiteY21" fmla="*/ 180975 h 809625"/>
                <a:gd name="connsiteX22" fmla="*/ 1762125 w 2914650"/>
                <a:gd name="connsiteY22" fmla="*/ 161925 h 809625"/>
                <a:gd name="connsiteX23" fmla="*/ 1838325 w 2914650"/>
                <a:gd name="connsiteY23" fmla="*/ 133350 h 809625"/>
                <a:gd name="connsiteX24" fmla="*/ 1905000 w 2914650"/>
                <a:gd name="connsiteY24" fmla="*/ 104775 h 809625"/>
                <a:gd name="connsiteX25" fmla="*/ 1933575 w 2914650"/>
                <a:gd name="connsiteY25" fmla="*/ 85725 h 809625"/>
                <a:gd name="connsiteX26" fmla="*/ 1971675 w 2914650"/>
                <a:gd name="connsiteY26" fmla="*/ 57150 h 809625"/>
                <a:gd name="connsiteX27" fmla="*/ 2047875 w 2914650"/>
                <a:gd name="connsiteY27" fmla="*/ 19050 h 809625"/>
                <a:gd name="connsiteX28" fmla="*/ 2105025 w 2914650"/>
                <a:gd name="connsiteY28" fmla="*/ 0 h 809625"/>
                <a:gd name="connsiteX29" fmla="*/ 2152650 w 2914650"/>
                <a:gd name="connsiteY29" fmla="*/ 9525 h 809625"/>
                <a:gd name="connsiteX30" fmla="*/ 2162175 w 2914650"/>
                <a:gd name="connsiteY30" fmla="*/ 47625 h 809625"/>
                <a:gd name="connsiteX31" fmla="*/ 2143125 w 2914650"/>
                <a:gd name="connsiteY31" fmla="*/ 200025 h 809625"/>
                <a:gd name="connsiteX32" fmla="*/ 2171700 w 2914650"/>
                <a:gd name="connsiteY32" fmla="*/ 314325 h 809625"/>
                <a:gd name="connsiteX33" fmla="*/ 2200275 w 2914650"/>
                <a:gd name="connsiteY33" fmla="*/ 323850 h 809625"/>
                <a:gd name="connsiteX34" fmla="*/ 2228850 w 2914650"/>
                <a:gd name="connsiteY34" fmla="*/ 342900 h 809625"/>
                <a:gd name="connsiteX35" fmla="*/ 2466975 w 2914650"/>
                <a:gd name="connsiteY35" fmla="*/ 361950 h 809625"/>
                <a:gd name="connsiteX36" fmla="*/ 2562225 w 2914650"/>
                <a:gd name="connsiteY36" fmla="*/ 381000 h 809625"/>
                <a:gd name="connsiteX37" fmla="*/ 2914650 w 2914650"/>
                <a:gd name="connsiteY37" fmla="*/ 3905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914650" h="809625">
                  <a:moveTo>
                    <a:pt x="0" y="809625"/>
                  </a:moveTo>
                  <a:cubicBezTo>
                    <a:pt x="117475" y="733425"/>
                    <a:pt x="243084" y="668498"/>
                    <a:pt x="352425" y="581025"/>
                  </a:cubicBezTo>
                  <a:cubicBezTo>
                    <a:pt x="368300" y="568325"/>
                    <a:pt x="384750" y="556312"/>
                    <a:pt x="400050" y="542925"/>
                  </a:cubicBezTo>
                  <a:cubicBezTo>
                    <a:pt x="410187" y="534055"/>
                    <a:pt x="417664" y="522180"/>
                    <a:pt x="428625" y="514350"/>
                  </a:cubicBezTo>
                  <a:cubicBezTo>
                    <a:pt x="460215" y="491785"/>
                    <a:pt x="464208" y="499100"/>
                    <a:pt x="495300" y="485775"/>
                  </a:cubicBezTo>
                  <a:cubicBezTo>
                    <a:pt x="513317" y="478053"/>
                    <a:pt x="546032" y="461341"/>
                    <a:pt x="561975" y="447675"/>
                  </a:cubicBezTo>
                  <a:cubicBezTo>
                    <a:pt x="575612" y="435986"/>
                    <a:pt x="586438" y="421264"/>
                    <a:pt x="600075" y="409575"/>
                  </a:cubicBezTo>
                  <a:cubicBezTo>
                    <a:pt x="608767" y="402125"/>
                    <a:pt x="619335" y="397179"/>
                    <a:pt x="628650" y="390525"/>
                  </a:cubicBezTo>
                  <a:cubicBezTo>
                    <a:pt x="641568" y="381298"/>
                    <a:pt x="653832" y="371177"/>
                    <a:pt x="666750" y="361950"/>
                  </a:cubicBezTo>
                  <a:cubicBezTo>
                    <a:pt x="676065" y="355296"/>
                    <a:pt x="687230" y="350995"/>
                    <a:pt x="695325" y="342900"/>
                  </a:cubicBezTo>
                  <a:cubicBezTo>
                    <a:pt x="706550" y="331675"/>
                    <a:pt x="712675" y="316025"/>
                    <a:pt x="723900" y="304800"/>
                  </a:cubicBezTo>
                  <a:cubicBezTo>
                    <a:pt x="745826" y="282874"/>
                    <a:pt x="761428" y="283512"/>
                    <a:pt x="790575" y="276225"/>
                  </a:cubicBezTo>
                  <a:cubicBezTo>
                    <a:pt x="806450" y="266700"/>
                    <a:pt x="822016" y="256641"/>
                    <a:pt x="838200" y="247650"/>
                  </a:cubicBezTo>
                  <a:cubicBezTo>
                    <a:pt x="850612" y="240754"/>
                    <a:pt x="863972" y="235645"/>
                    <a:pt x="876300" y="228600"/>
                  </a:cubicBezTo>
                  <a:cubicBezTo>
                    <a:pt x="886239" y="222920"/>
                    <a:pt x="894117" y="213462"/>
                    <a:pt x="904875" y="209550"/>
                  </a:cubicBezTo>
                  <a:cubicBezTo>
                    <a:pt x="929480" y="200603"/>
                    <a:pt x="956237" y="198779"/>
                    <a:pt x="981075" y="190500"/>
                  </a:cubicBezTo>
                  <a:cubicBezTo>
                    <a:pt x="990600" y="187325"/>
                    <a:pt x="999964" y="183617"/>
                    <a:pt x="1009650" y="180975"/>
                  </a:cubicBezTo>
                  <a:cubicBezTo>
                    <a:pt x="1034909" y="174086"/>
                    <a:pt x="1085850" y="161925"/>
                    <a:pt x="1085850" y="161925"/>
                  </a:cubicBezTo>
                  <a:cubicBezTo>
                    <a:pt x="1171575" y="165100"/>
                    <a:pt x="1257398" y="166261"/>
                    <a:pt x="1343025" y="171450"/>
                  </a:cubicBezTo>
                  <a:cubicBezTo>
                    <a:pt x="1362302" y="172618"/>
                    <a:pt x="1381056" y="178244"/>
                    <a:pt x="1400175" y="180975"/>
                  </a:cubicBezTo>
                  <a:cubicBezTo>
                    <a:pt x="1425515" y="184595"/>
                    <a:pt x="1450975" y="187325"/>
                    <a:pt x="1476375" y="190500"/>
                  </a:cubicBezTo>
                  <a:cubicBezTo>
                    <a:pt x="1520825" y="187325"/>
                    <a:pt x="1565383" y="185409"/>
                    <a:pt x="1609725" y="180975"/>
                  </a:cubicBezTo>
                  <a:cubicBezTo>
                    <a:pt x="1660666" y="175881"/>
                    <a:pt x="1762125" y="161925"/>
                    <a:pt x="1762125" y="161925"/>
                  </a:cubicBezTo>
                  <a:cubicBezTo>
                    <a:pt x="1826985" y="140305"/>
                    <a:pt x="1747210" y="167518"/>
                    <a:pt x="1838325" y="133350"/>
                  </a:cubicBezTo>
                  <a:cubicBezTo>
                    <a:pt x="1877183" y="118778"/>
                    <a:pt x="1862427" y="129103"/>
                    <a:pt x="1905000" y="104775"/>
                  </a:cubicBezTo>
                  <a:cubicBezTo>
                    <a:pt x="1914939" y="99095"/>
                    <a:pt x="1924260" y="92379"/>
                    <a:pt x="1933575" y="85725"/>
                  </a:cubicBezTo>
                  <a:cubicBezTo>
                    <a:pt x="1946493" y="76498"/>
                    <a:pt x="1957963" y="65149"/>
                    <a:pt x="1971675" y="57150"/>
                  </a:cubicBezTo>
                  <a:cubicBezTo>
                    <a:pt x="1996205" y="42841"/>
                    <a:pt x="2020934" y="28030"/>
                    <a:pt x="2047875" y="19050"/>
                  </a:cubicBezTo>
                  <a:lnTo>
                    <a:pt x="2105025" y="0"/>
                  </a:lnTo>
                  <a:cubicBezTo>
                    <a:pt x="2120900" y="3175"/>
                    <a:pt x="2140213" y="-839"/>
                    <a:pt x="2152650" y="9525"/>
                  </a:cubicBezTo>
                  <a:cubicBezTo>
                    <a:pt x="2162707" y="17906"/>
                    <a:pt x="2162175" y="34534"/>
                    <a:pt x="2162175" y="47625"/>
                  </a:cubicBezTo>
                  <a:cubicBezTo>
                    <a:pt x="2162175" y="93412"/>
                    <a:pt x="2150968" y="152970"/>
                    <a:pt x="2143125" y="200025"/>
                  </a:cubicBezTo>
                  <a:cubicBezTo>
                    <a:pt x="2146411" y="229596"/>
                    <a:pt x="2139690" y="288717"/>
                    <a:pt x="2171700" y="314325"/>
                  </a:cubicBezTo>
                  <a:cubicBezTo>
                    <a:pt x="2179540" y="320597"/>
                    <a:pt x="2191295" y="319360"/>
                    <a:pt x="2200275" y="323850"/>
                  </a:cubicBezTo>
                  <a:cubicBezTo>
                    <a:pt x="2210514" y="328970"/>
                    <a:pt x="2217517" y="341281"/>
                    <a:pt x="2228850" y="342900"/>
                  </a:cubicBezTo>
                  <a:cubicBezTo>
                    <a:pt x="2307678" y="354161"/>
                    <a:pt x="2466975" y="361950"/>
                    <a:pt x="2466975" y="361950"/>
                  </a:cubicBezTo>
                  <a:cubicBezTo>
                    <a:pt x="2495769" y="369148"/>
                    <a:pt x="2533533" y="379665"/>
                    <a:pt x="2562225" y="381000"/>
                  </a:cubicBezTo>
                  <a:cubicBezTo>
                    <a:pt x="2679616" y="386460"/>
                    <a:pt x="2914650" y="390525"/>
                    <a:pt x="2914650" y="390525"/>
                  </a:cubicBez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316062" y="1732073"/>
              <a:ext cx="791039" cy="809625"/>
            </a:xfrm>
            <a:custGeom>
              <a:avLst/>
              <a:gdLst>
                <a:gd name="connsiteX0" fmla="*/ 0 w 791039"/>
                <a:gd name="connsiteY0" fmla="*/ 809625 h 809625"/>
                <a:gd name="connsiteX1" fmla="*/ 9525 w 791039"/>
                <a:gd name="connsiteY1" fmla="*/ 638175 h 809625"/>
                <a:gd name="connsiteX2" fmla="*/ 38100 w 791039"/>
                <a:gd name="connsiteY2" fmla="*/ 609600 h 809625"/>
                <a:gd name="connsiteX3" fmla="*/ 114300 w 791039"/>
                <a:gd name="connsiteY3" fmla="*/ 628650 h 809625"/>
                <a:gd name="connsiteX4" fmla="*/ 190500 w 791039"/>
                <a:gd name="connsiteY4" fmla="*/ 638175 h 809625"/>
                <a:gd name="connsiteX5" fmla="*/ 304800 w 791039"/>
                <a:gd name="connsiteY5" fmla="*/ 628650 h 809625"/>
                <a:gd name="connsiteX6" fmla="*/ 333375 w 791039"/>
                <a:gd name="connsiteY6" fmla="*/ 619125 h 809625"/>
                <a:gd name="connsiteX7" fmla="*/ 352425 w 791039"/>
                <a:gd name="connsiteY7" fmla="*/ 590550 h 809625"/>
                <a:gd name="connsiteX8" fmla="*/ 381000 w 791039"/>
                <a:gd name="connsiteY8" fmla="*/ 561975 h 809625"/>
                <a:gd name="connsiteX9" fmla="*/ 409575 w 791039"/>
                <a:gd name="connsiteY9" fmla="*/ 514350 h 809625"/>
                <a:gd name="connsiteX10" fmla="*/ 428625 w 791039"/>
                <a:gd name="connsiteY10" fmla="*/ 457200 h 809625"/>
                <a:gd name="connsiteX11" fmla="*/ 447675 w 791039"/>
                <a:gd name="connsiteY11" fmla="*/ 428625 h 809625"/>
                <a:gd name="connsiteX12" fmla="*/ 466725 w 791039"/>
                <a:gd name="connsiteY12" fmla="*/ 361950 h 809625"/>
                <a:gd name="connsiteX13" fmla="*/ 476250 w 791039"/>
                <a:gd name="connsiteY13" fmla="*/ 333375 h 809625"/>
                <a:gd name="connsiteX14" fmla="*/ 485775 w 791039"/>
                <a:gd name="connsiteY14" fmla="*/ 295275 h 809625"/>
                <a:gd name="connsiteX15" fmla="*/ 504825 w 791039"/>
                <a:gd name="connsiteY15" fmla="*/ 238125 h 809625"/>
                <a:gd name="connsiteX16" fmla="*/ 533400 w 791039"/>
                <a:gd name="connsiteY16" fmla="*/ 104775 h 809625"/>
                <a:gd name="connsiteX17" fmla="*/ 561975 w 791039"/>
                <a:gd name="connsiteY17" fmla="*/ 95250 h 809625"/>
                <a:gd name="connsiteX18" fmla="*/ 600075 w 791039"/>
                <a:gd name="connsiteY18" fmla="*/ 104775 h 809625"/>
                <a:gd name="connsiteX19" fmla="*/ 647700 w 791039"/>
                <a:gd name="connsiteY19" fmla="*/ 114300 h 809625"/>
                <a:gd name="connsiteX20" fmla="*/ 676275 w 791039"/>
                <a:gd name="connsiteY20" fmla="*/ 123825 h 809625"/>
                <a:gd name="connsiteX21" fmla="*/ 762000 w 791039"/>
                <a:gd name="connsiteY21" fmla="*/ 114300 h 809625"/>
                <a:gd name="connsiteX22" fmla="*/ 790575 w 791039"/>
                <a:gd name="connsiteY22" fmla="*/ 19050 h 809625"/>
                <a:gd name="connsiteX23" fmla="*/ 790575 w 791039"/>
                <a:gd name="connsiteY23" fmla="*/ 0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91039" h="809625">
                  <a:moveTo>
                    <a:pt x="0" y="809625"/>
                  </a:moveTo>
                  <a:cubicBezTo>
                    <a:pt x="3175" y="752475"/>
                    <a:pt x="-1185" y="694402"/>
                    <a:pt x="9525" y="638175"/>
                  </a:cubicBezTo>
                  <a:cubicBezTo>
                    <a:pt x="12045" y="624943"/>
                    <a:pt x="24685" y="610820"/>
                    <a:pt x="38100" y="609600"/>
                  </a:cubicBezTo>
                  <a:cubicBezTo>
                    <a:pt x="64174" y="607230"/>
                    <a:pt x="88320" y="625403"/>
                    <a:pt x="114300" y="628650"/>
                  </a:cubicBezTo>
                  <a:lnTo>
                    <a:pt x="190500" y="638175"/>
                  </a:lnTo>
                  <a:cubicBezTo>
                    <a:pt x="228600" y="635000"/>
                    <a:pt x="266903" y="633703"/>
                    <a:pt x="304800" y="628650"/>
                  </a:cubicBezTo>
                  <a:cubicBezTo>
                    <a:pt x="314752" y="627323"/>
                    <a:pt x="325535" y="625397"/>
                    <a:pt x="333375" y="619125"/>
                  </a:cubicBezTo>
                  <a:cubicBezTo>
                    <a:pt x="342314" y="611974"/>
                    <a:pt x="345096" y="599344"/>
                    <a:pt x="352425" y="590550"/>
                  </a:cubicBezTo>
                  <a:cubicBezTo>
                    <a:pt x="361049" y="580202"/>
                    <a:pt x="372918" y="572751"/>
                    <a:pt x="381000" y="561975"/>
                  </a:cubicBezTo>
                  <a:cubicBezTo>
                    <a:pt x="392108" y="547164"/>
                    <a:pt x="401914" y="531204"/>
                    <a:pt x="409575" y="514350"/>
                  </a:cubicBezTo>
                  <a:cubicBezTo>
                    <a:pt x="417884" y="496069"/>
                    <a:pt x="417486" y="473908"/>
                    <a:pt x="428625" y="457200"/>
                  </a:cubicBezTo>
                  <a:cubicBezTo>
                    <a:pt x="434975" y="447675"/>
                    <a:pt x="442555" y="438864"/>
                    <a:pt x="447675" y="428625"/>
                  </a:cubicBezTo>
                  <a:cubicBezTo>
                    <a:pt x="455288" y="413400"/>
                    <a:pt x="462656" y="376192"/>
                    <a:pt x="466725" y="361950"/>
                  </a:cubicBezTo>
                  <a:cubicBezTo>
                    <a:pt x="469483" y="352296"/>
                    <a:pt x="473492" y="343029"/>
                    <a:pt x="476250" y="333375"/>
                  </a:cubicBezTo>
                  <a:cubicBezTo>
                    <a:pt x="479846" y="320788"/>
                    <a:pt x="482013" y="307814"/>
                    <a:pt x="485775" y="295275"/>
                  </a:cubicBezTo>
                  <a:cubicBezTo>
                    <a:pt x="491545" y="276041"/>
                    <a:pt x="504825" y="238125"/>
                    <a:pt x="504825" y="238125"/>
                  </a:cubicBezTo>
                  <a:cubicBezTo>
                    <a:pt x="507292" y="210991"/>
                    <a:pt x="497540" y="133463"/>
                    <a:pt x="533400" y="104775"/>
                  </a:cubicBezTo>
                  <a:cubicBezTo>
                    <a:pt x="541240" y="98503"/>
                    <a:pt x="552450" y="98425"/>
                    <a:pt x="561975" y="95250"/>
                  </a:cubicBezTo>
                  <a:cubicBezTo>
                    <a:pt x="574675" y="98425"/>
                    <a:pt x="587296" y="101935"/>
                    <a:pt x="600075" y="104775"/>
                  </a:cubicBezTo>
                  <a:cubicBezTo>
                    <a:pt x="615879" y="108287"/>
                    <a:pt x="631994" y="110373"/>
                    <a:pt x="647700" y="114300"/>
                  </a:cubicBezTo>
                  <a:cubicBezTo>
                    <a:pt x="657440" y="116735"/>
                    <a:pt x="666750" y="120650"/>
                    <a:pt x="676275" y="123825"/>
                  </a:cubicBezTo>
                  <a:cubicBezTo>
                    <a:pt x="704850" y="120650"/>
                    <a:pt x="737744" y="129736"/>
                    <a:pt x="762000" y="114300"/>
                  </a:cubicBezTo>
                  <a:cubicBezTo>
                    <a:pt x="766737" y="111286"/>
                    <a:pt x="788210" y="33243"/>
                    <a:pt x="790575" y="19050"/>
                  </a:cubicBezTo>
                  <a:cubicBezTo>
                    <a:pt x="791619" y="12786"/>
                    <a:pt x="790575" y="6350"/>
                    <a:pt x="790575" y="0"/>
                  </a:cubicBez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0" t="9097" r="4046" b="28474"/>
          <a:stretch/>
        </p:blipFill>
        <p:spPr>
          <a:xfrm>
            <a:off x="6670147" y="1376748"/>
            <a:ext cx="2247347" cy="22250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52350" y="5761892"/>
            <a:ext cx="146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32 x 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5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5725</TotalTime>
  <Words>872</Words>
  <Application>Microsoft Office PowerPoint</Application>
  <PresentationFormat>On-screen Show (4:3)</PresentationFormat>
  <Paragraphs>183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Irradiation of polymer foil using single MeV-energy heavy 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362</cp:revision>
  <dcterms:created xsi:type="dcterms:W3CDTF">2020-02-01T18:40:08Z</dcterms:created>
  <dcterms:modified xsi:type="dcterms:W3CDTF">2022-01-27T16:42:04Z</dcterms:modified>
</cp:coreProperties>
</file>