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10.png"/><Relationship Id="rId10" Type="http://schemas.openxmlformats.org/officeDocument/2006/relationships/image" Target="../media/image76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0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3" Type="http://schemas.openxmlformats.org/officeDocument/2006/relationships/image" Target="../media/image107.png"/><Relationship Id="rId1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10" Type="http://schemas.openxmlformats.org/officeDocument/2006/relationships/image" Target="../media/image31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10.png"/><Relationship Id="rId10" Type="http://schemas.openxmlformats.org/officeDocument/2006/relationships/image" Target="../media/image47.png"/><Relationship Id="rId4" Type="http://schemas.openxmlformats.org/officeDocument/2006/relationships/image" Target="../media/image400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F492-A7AD-54C4-C6BB-375C3DA41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Kvantne korekcije entropije crne rupe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F3EAE-CCD2-587E-EE6D-4553D209D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Axel Hrelja</a:t>
            </a:r>
          </a:p>
          <a:p>
            <a:r>
              <a:rPr lang="hr-HR" dirty="0"/>
              <a:t>mentor: dr. sc. Tajron Jurić</a:t>
            </a:r>
          </a:p>
        </p:txBody>
      </p:sp>
    </p:spTree>
    <p:extLst>
      <p:ext uri="{BB962C8B-B14F-4D97-AF65-F5344CB8AC3E}">
        <p14:creationId xmlns:p14="http://schemas.microsoft.com/office/powerpoint/2010/main" val="1606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285F0-CACC-C92C-72A6-447829E4723D}"/>
                  </a:ext>
                </a:extLst>
              </p:cNvPr>
              <p:cNvSpPr txBox="1"/>
              <p:nvPr/>
            </p:nvSpPr>
            <p:spPr>
              <a:xfrm>
                <a:off x="3987134" y="655528"/>
                <a:ext cx="3317447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285F0-CACC-C92C-72A6-447829E4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34" y="655528"/>
                <a:ext cx="3317447" cy="624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6077A-AAEA-9AD3-940B-60831474CBA6}"/>
                  </a:ext>
                </a:extLst>
              </p:cNvPr>
              <p:cNvSpPr txBox="1"/>
              <p:nvPr/>
            </p:nvSpPr>
            <p:spPr>
              <a:xfrm>
                <a:off x="2962783" y="1519128"/>
                <a:ext cx="5366148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d>
                                        <m:d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ℓ+</m:t>
                                          </m:r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6077A-AAEA-9AD3-940B-60831474C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83" y="1519128"/>
                <a:ext cx="5366148" cy="627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F2D9B0-857C-E0A4-98EA-FD0EB97C85BB}"/>
                  </a:ext>
                </a:extLst>
              </p:cNvPr>
              <p:cNvSpPr txBox="1"/>
              <p:nvPr/>
            </p:nvSpPr>
            <p:spPr>
              <a:xfrm>
                <a:off x="2636315" y="2284182"/>
                <a:ext cx="601908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F2D9B0-857C-E0A4-98EA-FD0EB97C8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15" y="2284182"/>
                <a:ext cx="6019084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CBEF30-87EB-1388-36DC-52854BF25199}"/>
                  </a:ext>
                </a:extLst>
              </p:cNvPr>
              <p:cNvSpPr txBox="1"/>
              <p:nvPr/>
            </p:nvSpPr>
            <p:spPr>
              <a:xfrm>
                <a:off x="3846934" y="3211604"/>
                <a:ext cx="3597843" cy="663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m:rPr>
                                      <m:brk m:alnAt="15"/>
                                    </m:r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nary>
                                <m:naryPr>
                                  <m:sub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CBEF30-87EB-1388-36DC-52854BF25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34" y="3211604"/>
                <a:ext cx="3597843" cy="663515"/>
              </a:xfrm>
              <a:prstGeom prst="rect">
                <a:avLst/>
              </a:prstGeom>
              <a:blipFill>
                <a:blip r:embed="rId5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662B13-35AF-F1E7-4D39-6433DB64BBC7}"/>
                  </a:ext>
                </a:extLst>
              </p:cNvPr>
              <p:cNvSpPr txBox="1"/>
              <p:nvPr/>
            </p:nvSpPr>
            <p:spPr>
              <a:xfrm>
                <a:off x="2141788" y="4174550"/>
                <a:ext cx="700813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662B13-35AF-F1E7-4D39-6433DB64B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788" y="4174550"/>
                <a:ext cx="7008137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AAF8E9-87A6-90CE-E892-93F98031E6D1}"/>
                  </a:ext>
                </a:extLst>
              </p:cNvPr>
              <p:cNvSpPr txBox="1"/>
              <p:nvPr/>
            </p:nvSpPr>
            <p:spPr>
              <a:xfrm>
                <a:off x="6145320" y="5137495"/>
                <a:ext cx="2183611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AAF8E9-87A6-90CE-E892-93F98031E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20" y="5137495"/>
                <a:ext cx="2183611" cy="7555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1CD5CF-73A8-8A17-941E-E3F8380A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432" y="5338872"/>
            <a:ext cx="4272567" cy="383603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hr-HR" dirty="0"/>
              <a:t>Viši redovi WKB aproksimacije</a:t>
            </a:r>
          </a:p>
        </p:txBody>
      </p:sp>
    </p:spTree>
    <p:extLst>
      <p:ext uri="{BB962C8B-B14F-4D97-AF65-F5344CB8AC3E}">
        <p14:creationId xmlns:p14="http://schemas.microsoft.com/office/powerpoint/2010/main" val="343042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88821C-4CD8-0F25-6671-AA1F8D4A8E9A}"/>
                  </a:ext>
                </a:extLst>
              </p:cNvPr>
              <p:cNvSpPr txBox="1"/>
              <p:nvPr/>
            </p:nvSpPr>
            <p:spPr>
              <a:xfrm>
                <a:off x="2355390" y="2042606"/>
                <a:ext cx="7481215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hr-H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′′(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88821C-4CD8-0F25-6671-AA1F8D4A8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390" y="2042606"/>
                <a:ext cx="7481215" cy="6323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7F8E0-3D13-7533-87CF-1C9E133A7F94}"/>
                  </a:ext>
                </a:extLst>
              </p:cNvPr>
              <p:cNvSpPr txBox="1"/>
              <p:nvPr/>
            </p:nvSpPr>
            <p:spPr>
              <a:xfrm>
                <a:off x="5334668" y="544416"/>
                <a:ext cx="15226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7F8E0-3D13-7533-87CF-1C9E133A7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668" y="544416"/>
                <a:ext cx="1522661" cy="276999"/>
              </a:xfrm>
              <a:prstGeom prst="rect">
                <a:avLst/>
              </a:prstGeom>
              <a:blipFill>
                <a:blip r:embed="rId3"/>
                <a:stretch>
                  <a:fillRect l="-2800" r="-4800" b="-347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74BBE-EDAA-C0CB-1D7F-C013E9723DB8}"/>
                  </a:ext>
                </a:extLst>
              </p:cNvPr>
              <p:cNvSpPr txBox="1"/>
              <p:nvPr/>
            </p:nvSpPr>
            <p:spPr>
              <a:xfrm>
                <a:off x="3499742" y="1104205"/>
                <a:ext cx="5192512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74BBE-EDAA-C0CB-1D7F-C013E972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742" y="1104205"/>
                <a:ext cx="5192512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66504-25BB-4325-193D-C8765AA28794}"/>
                  </a:ext>
                </a:extLst>
              </p:cNvPr>
              <p:cNvSpPr txBox="1"/>
              <p:nvPr/>
            </p:nvSpPr>
            <p:spPr>
              <a:xfrm>
                <a:off x="898909" y="3680587"/>
                <a:ext cx="1963550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066504-25BB-4325-193D-C8765AA2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09" y="3680587"/>
                <a:ext cx="1963550" cy="755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A0D12-DCAC-3613-47C5-DC5F6FD22BC9}"/>
                  </a:ext>
                </a:extLst>
              </p:cNvPr>
              <p:cNvSpPr txBox="1"/>
              <p:nvPr/>
            </p:nvSpPr>
            <p:spPr>
              <a:xfrm>
                <a:off x="3100224" y="3735571"/>
                <a:ext cx="5930085" cy="66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2ℓ+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A0D12-DCAC-3613-47C5-DC5F6FD2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24" y="3735571"/>
                <a:ext cx="5930085" cy="666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2EA555-CFB2-8003-5663-E3E570BBB90A}"/>
                  </a:ext>
                </a:extLst>
              </p:cNvPr>
              <p:cNvSpPr txBox="1"/>
              <p:nvPr/>
            </p:nvSpPr>
            <p:spPr>
              <a:xfrm>
                <a:off x="9467368" y="3769971"/>
                <a:ext cx="2125389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ℓ+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!ℓ!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2EA555-CFB2-8003-5663-E3E570BB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68" y="3769971"/>
                <a:ext cx="2125389" cy="576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9F005B-77F7-4F22-459C-E135DD510ADA}"/>
                  </a:ext>
                </a:extLst>
              </p:cNvPr>
              <p:cNvSpPr txBox="1"/>
              <p:nvPr/>
            </p:nvSpPr>
            <p:spPr>
              <a:xfrm>
                <a:off x="5833993" y="4522515"/>
                <a:ext cx="2739276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9F005B-77F7-4F22-459C-E135DD51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93" y="4522515"/>
                <a:ext cx="2739276" cy="604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7E321-CF03-24A8-A345-D11D23FAEA0D}"/>
                  </a:ext>
                </a:extLst>
              </p:cNvPr>
              <p:cNvSpPr txBox="1"/>
              <p:nvPr/>
            </p:nvSpPr>
            <p:spPr>
              <a:xfrm>
                <a:off x="3289343" y="5571472"/>
                <a:ext cx="1187889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7E321-CF03-24A8-A345-D11D23FAE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43" y="5571472"/>
                <a:ext cx="1187889" cy="7555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E21C2-85FB-A057-042B-92257B0E2877}"/>
                  </a:ext>
                </a:extLst>
              </p:cNvPr>
              <p:cNvSpPr txBox="1"/>
              <p:nvPr/>
            </p:nvSpPr>
            <p:spPr>
              <a:xfrm>
                <a:off x="1139609" y="5571472"/>
                <a:ext cx="1215781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E21C2-85FB-A057-042B-92257B0E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09" y="5571472"/>
                <a:ext cx="1215781" cy="7555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04E83-65AB-3FE1-9E7A-3ACEFC59E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0677" y="2947622"/>
                <a:ext cx="10240668" cy="701710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hr-HR" dirty="0"/>
                  <a:t>Sve funkcije vezane uz više redove WKB aproksimacije se mogu napisati preko početne,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04E83-65AB-3FE1-9E7A-3ACEFC59E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677" y="2947622"/>
                <a:ext cx="10240668" cy="701710"/>
              </a:xfr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0DD465-DA76-8753-CD5E-6051BE79996B}"/>
                  </a:ext>
                </a:extLst>
              </p:cNvPr>
              <p:cNvSpPr txBox="1"/>
              <p:nvPr/>
            </p:nvSpPr>
            <p:spPr>
              <a:xfrm>
                <a:off x="5686907" y="5600454"/>
                <a:ext cx="221278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0DD465-DA76-8753-CD5E-6051BE799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907" y="5600454"/>
                <a:ext cx="2212785" cy="7265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163A59-C1E1-2B7C-82F6-A72E128C1C83}"/>
                  </a:ext>
                </a:extLst>
              </p:cNvPr>
              <p:cNvSpPr txBox="1"/>
              <p:nvPr/>
            </p:nvSpPr>
            <p:spPr>
              <a:xfrm>
                <a:off x="9077101" y="5677046"/>
                <a:ext cx="1452962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𝜕𝛽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163A59-C1E1-2B7C-82F6-A72E128C1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101" y="5677046"/>
                <a:ext cx="1452962" cy="5733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EDF2BEE-0FAA-C4E5-B912-E973B3727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663" y="4654960"/>
                <a:ext cx="10240668" cy="701710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>
                  <a:buFont typeface="Wingdings 2" charset="2"/>
                  <a:buNone/>
                </a:pPr>
                <a:r>
                  <a:rPr lang="hr-HR" dirty="0"/>
                  <a:t>Zahtjevom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r-HR" b="0" i="1" smtClean="0">
                        <a:latin typeface="Cambria Math" panose="02040503050406030204" pitchFamily="18" charset="0"/>
                      </a:rPr>
                      <m:t>≥0 →</m:t>
                    </m:r>
                    <m:sSubSup>
                      <m:sSub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EDF2BEE-0FAA-C4E5-B912-E973B372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3" y="4654960"/>
                <a:ext cx="10240668" cy="7017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1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7DD414-310E-87EA-DCDF-FBE4FB0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25356"/>
            <a:ext cx="10353762" cy="970450"/>
          </a:xfrm>
        </p:spPr>
        <p:txBody>
          <a:bodyPr/>
          <a:lstStyle/>
          <a:p>
            <a:r>
              <a:rPr lang="hr-HR" dirty="0"/>
              <a:t>Entropija do 4. reda za 4D crnu rupu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5822F-A011-EB95-5989-125619B7DC8D}"/>
                  </a:ext>
                </a:extLst>
              </p:cNvPr>
              <p:cNvSpPr txBox="1"/>
              <p:nvPr/>
            </p:nvSpPr>
            <p:spPr>
              <a:xfrm>
                <a:off x="1590661" y="2618983"/>
                <a:ext cx="3731919" cy="777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ℓ+1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5822F-A011-EB95-5989-125619B7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61" y="2618983"/>
                <a:ext cx="3731919" cy="777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CA0749-3257-D0BB-88A8-95FDE7A76D7B}"/>
                  </a:ext>
                </a:extLst>
              </p:cNvPr>
              <p:cNvSpPr txBox="1"/>
              <p:nvPr/>
            </p:nvSpPr>
            <p:spPr>
              <a:xfrm>
                <a:off x="6175127" y="2685173"/>
                <a:ext cx="4426212" cy="66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CA0749-3257-D0BB-88A8-95FDE7A76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27" y="2685173"/>
                <a:ext cx="4426212" cy="666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869A1-6B09-362C-0DFE-FDA491CA6472}"/>
                  </a:ext>
                </a:extLst>
              </p:cNvPr>
              <p:cNvSpPr txBox="1"/>
              <p:nvPr/>
            </p:nvSpPr>
            <p:spPr>
              <a:xfrm>
                <a:off x="2507450" y="3893980"/>
                <a:ext cx="2815130" cy="655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869A1-6B09-362C-0DFE-FDA491CA6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50" y="3893980"/>
                <a:ext cx="2815130" cy="65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0CE8C8-4415-F8FC-7877-6BB2FEB59F37}"/>
                  </a:ext>
                </a:extLst>
              </p:cNvPr>
              <p:cNvSpPr txBox="1"/>
              <p:nvPr/>
            </p:nvSpPr>
            <p:spPr>
              <a:xfrm>
                <a:off x="6175127" y="3893980"/>
                <a:ext cx="2767830" cy="655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0CE8C8-4415-F8FC-7877-6BB2FEB59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27" y="3893980"/>
                <a:ext cx="2767830" cy="655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203C3-59DF-6157-C016-C8086FB402CF}"/>
                  </a:ext>
                </a:extLst>
              </p:cNvPr>
              <p:cNvSpPr txBox="1"/>
              <p:nvPr/>
            </p:nvSpPr>
            <p:spPr>
              <a:xfrm>
                <a:off x="3350352" y="5192219"/>
                <a:ext cx="4797156" cy="629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203C3-59DF-6157-C016-C8086FB4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2" y="5192219"/>
                <a:ext cx="4797156" cy="629403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50DE122-9328-5FE4-17CC-21DEC19FF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955" y="1258715"/>
                <a:ext cx="11055442" cy="970450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Računamo entropiju do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r-HR" dirty="0"/>
                  <a:t>. reda za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r-HR" dirty="0"/>
                  <a:t>-dimenzionalnu crnu rupu (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dirty="0"/>
                  <a:t>), uz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hr-HR" dirty="0"/>
                  <a:t>te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:r>
                  <a:rPr lang="hr-HR" dirty="0"/>
                  <a:t>Nulti red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50DE122-9328-5FE4-17CC-21DEC19FF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955" y="1258715"/>
                <a:ext cx="11055442" cy="970450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20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BE57-CB7C-5072-8225-DF5B68735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69923"/>
            <a:ext cx="10353762" cy="449277"/>
          </a:xfrm>
        </p:spPr>
        <p:txBody>
          <a:bodyPr/>
          <a:lstStyle/>
          <a:p>
            <a:r>
              <a:rPr lang="hr-HR" dirty="0"/>
              <a:t>Drugi 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3F9732-7763-B7D4-462F-4F7241DB980E}"/>
                  </a:ext>
                </a:extLst>
              </p:cNvPr>
              <p:cNvSpPr txBox="1"/>
              <p:nvPr/>
            </p:nvSpPr>
            <p:spPr>
              <a:xfrm>
                <a:off x="3112946" y="1203158"/>
                <a:ext cx="5533749" cy="725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3F9732-7763-B7D4-462F-4F7241DB9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46" y="1203158"/>
                <a:ext cx="5533749" cy="725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18E49-DD68-C54E-E108-7E583A2EAB23}"/>
                  </a:ext>
                </a:extLst>
              </p:cNvPr>
              <p:cNvSpPr txBox="1"/>
              <p:nvPr/>
            </p:nvSpPr>
            <p:spPr>
              <a:xfrm>
                <a:off x="1825423" y="2328465"/>
                <a:ext cx="3007117" cy="400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318E49-DD68-C54E-E108-7E583A2E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23" y="2328465"/>
                <a:ext cx="3007117" cy="400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BBCD2C-91ED-8911-033A-85663D518F21}"/>
                  </a:ext>
                </a:extLst>
              </p:cNvPr>
              <p:cNvSpPr txBox="1"/>
              <p:nvPr/>
            </p:nvSpPr>
            <p:spPr>
              <a:xfrm>
                <a:off x="4592441" y="2436325"/>
                <a:ext cx="300711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BBCD2C-91ED-8911-033A-85663D518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41" y="2436325"/>
                <a:ext cx="3007117" cy="276999"/>
              </a:xfrm>
              <a:prstGeom prst="rect">
                <a:avLst/>
              </a:prstGeom>
              <a:blipFill>
                <a:blip r:embed="rId4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C79DCD-FA48-E27C-1764-ABAA11EEDF96}"/>
                  </a:ext>
                </a:extLst>
              </p:cNvPr>
              <p:cNvSpPr txBox="1"/>
              <p:nvPr/>
            </p:nvSpPr>
            <p:spPr>
              <a:xfrm>
                <a:off x="7359459" y="2261075"/>
                <a:ext cx="3007117" cy="535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C79DCD-FA48-E27C-1764-ABAA11EE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59" y="2261075"/>
                <a:ext cx="3007117" cy="535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3A921C-1F0A-35B3-77C8-80FACAC7AB78}"/>
                  </a:ext>
                </a:extLst>
              </p:cNvPr>
              <p:cNvSpPr txBox="1"/>
              <p:nvPr/>
            </p:nvSpPr>
            <p:spPr>
              <a:xfrm>
                <a:off x="903248" y="3161138"/>
                <a:ext cx="1844351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3A921C-1F0A-35B3-77C8-80FACAC7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8" y="3161138"/>
                <a:ext cx="1844351" cy="535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A72196-6C40-CD4A-5080-E1A542C69AE7}"/>
                  </a:ext>
                </a:extLst>
              </p:cNvPr>
              <p:cNvSpPr txBox="1"/>
              <p:nvPr/>
            </p:nvSpPr>
            <p:spPr>
              <a:xfrm>
                <a:off x="3277990" y="3158430"/>
                <a:ext cx="4321568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A72196-6C40-CD4A-5080-E1A542C69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90" y="3158430"/>
                <a:ext cx="4321568" cy="604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54CFC-7D35-611C-3174-51D432710E22}"/>
                  </a:ext>
                </a:extLst>
              </p:cNvPr>
              <p:cNvSpPr txBox="1"/>
              <p:nvPr/>
            </p:nvSpPr>
            <p:spPr>
              <a:xfrm>
                <a:off x="8129949" y="3158430"/>
                <a:ext cx="3372141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54CFC-7D35-611C-3174-51D43271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49" y="3158430"/>
                <a:ext cx="3372141" cy="6043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4593ED-F21E-6899-304F-85A7A780B8FE}"/>
                  </a:ext>
                </a:extLst>
              </p:cNvPr>
              <p:cNvSpPr txBox="1"/>
              <p:nvPr/>
            </p:nvSpPr>
            <p:spPr>
              <a:xfrm>
                <a:off x="1244040" y="4188117"/>
                <a:ext cx="3007117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𝜕𝜀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4593ED-F21E-6899-304F-85A7A780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40" y="4188117"/>
                <a:ext cx="3007117" cy="576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3A277D-BB97-779E-46B4-465E45451AAB}"/>
                  </a:ext>
                </a:extLst>
              </p:cNvPr>
              <p:cNvSpPr txBox="1"/>
              <p:nvPr/>
            </p:nvSpPr>
            <p:spPr>
              <a:xfrm>
                <a:off x="4592440" y="4133686"/>
                <a:ext cx="3007117" cy="604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3A277D-BB97-779E-46B4-465E4545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40" y="4133686"/>
                <a:ext cx="3007117" cy="6049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626D3F-5C66-B925-C97C-E4F267E428F6}"/>
                  </a:ext>
                </a:extLst>
              </p:cNvPr>
              <p:cNvSpPr txBox="1"/>
              <p:nvPr/>
            </p:nvSpPr>
            <p:spPr>
              <a:xfrm>
                <a:off x="7830006" y="4061202"/>
                <a:ext cx="3007117" cy="6218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626D3F-5C66-B925-C97C-E4F267E4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06" y="4061202"/>
                <a:ext cx="3007117" cy="6218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E00710-AD4B-A778-FE51-8AA5D41877B4}"/>
                  </a:ext>
                </a:extLst>
              </p:cNvPr>
              <p:cNvSpPr txBox="1"/>
              <p:nvPr/>
            </p:nvSpPr>
            <p:spPr>
              <a:xfrm>
                <a:off x="3976667" y="5108330"/>
                <a:ext cx="4238661" cy="66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E00710-AD4B-A778-FE51-8AA5D4187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67" y="5108330"/>
                <a:ext cx="4238661" cy="666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4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DCE4ED-F35C-490D-6D77-C7C52202DD3B}"/>
                  </a:ext>
                </a:extLst>
              </p:cNvPr>
              <p:cNvSpPr txBox="1"/>
              <p:nvPr/>
            </p:nvSpPr>
            <p:spPr>
              <a:xfrm>
                <a:off x="1831171" y="718388"/>
                <a:ext cx="8024440" cy="670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𝑑𝑡𝑓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𝑑𝑏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DCE4ED-F35C-490D-6D77-C7C52202D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71" y="718388"/>
                <a:ext cx="8024440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12AB9F-8CB4-4CB1-C166-853059855B53}"/>
                  </a:ext>
                </a:extLst>
              </p:cNvPr>
              <p:cNvSpPr txBox="1"/>
              <p:nvPr/>
            </p:nvSpPr>
            <p:spPr>
              <a:xfrm>
                <a:off x="1263459" y="1829665"/>
                <a:ext cx="3007117" cy="535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12AB9F-8CB4-4CB1-C166-853059855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59" y="1829665"/>
                <a:ext cx="3007117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7F5C8-E0BA-09D3-F297-9735D114D538}"/>
                  </a:ext>
                </a:extLst>
              </p:cNvPr>
              <p:cNvSpPr txBox="1"/>
              <p:nvPr/>
            </p:nvSpPr>
            <p:spPr>
              <a:xfrm>
                <a:off x="4798703" y="1764487"/>
                <a:ext cx="4238661" cy="666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97F5C8-E0BA-09D3-F297-9735D114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03" y="1764487"/>
                <a:ext cx="4238661" cy="666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AB130A-FC3C-07F9-6656-B1DDAAF466A3}"/>
                  </a:ext>
                </a:extLst>
              </p:cNvPr>
              <p:cNvSpPr txBox="1"/>
              <p:nvPr/>
            </p:nvSpPr>
            <p:spPr>
              <a:xfrm>
                <a:off x="-133927" y="3068115"/>
                <a:ext cx="12459854" cy="676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𝜕𝜀</m:t>
                                      </m:r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AB130A-FC3C-07F9-6656-B1DDAAF46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927" y="3068115"/>
                <a:ext cx="12459854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416D89-88E9-594D-F7CB-DD5526D0FF0E}"/>
                  </a:ext>
                </a:extLst>
              </p:cNvPr>
              <p:cNvSpPr txBox="1"/>
              <p:nvPr/>
            </p:nvSpPr>
            <p:spPr>
              <a:xfrm>
                <a:off x="3341937" y="4447693"/>
                <a:ext cx="5298630" cy="61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416D89-88E9-594D-F7CB-DD5526D0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37" y="4447693"/>
                <a:ext cx="5298630" cy="619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85422E-D332-DE83-9753-DDF49691F69C}"/>
              </a:ext>
            </a:extLst>
          </p:cNvPr>
          <p:cNvCxnSpPr/>
          <p:nvPr/>
        </p:nvCxnSpPr>
        <p:spPr>
          <a:xfrm flipV="1">
            <a:off x="7371239" y="4260396"/>
            <a:ext cx="711200" cy="1246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1D2F9E-774F-E4FD-6E7F-FEF3838F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237" y="5725427"/>
            <a:ext cx="4787526" cy="449277"/>
          </a:xfrm>
        </p:spPr>
        <p:txBody>
          <a:bodyPr>
            <a:normAutofit fontScale="85000" lnSpcReduction="10000"/>
          </a:bodyPr>
          <a:lstStyle/>
          <a:p>
            <a:pPr marL="36900" indent="0">
              <a:buNone/>
            </a:pPr>
            <a:r>
              <a:rPr lang="hr-HR" dirty="0"/>
              <a:t>WKB aproksimacija ne radi na točkama obrata!</a:t>
            </a:r>
          </a:p>
        </p:txBody>
      </p:sp>
    </p:spTree>
    <p:extLst>
      <p:ext uri="{BB962C8B-B14F-4D97-AF65-F5344CB8AC3E}">
        <p14:creationId xmlns:p14="http://schemas.microsoft.com/office/powerpoint/2010/main" val="318425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C5A522-3E68-DA1E-1998-F11E368D5A52}"/>
                  </a:ext>
                </a:extLst>
              </p:cNvPr>
              <p:cNvSpPr txBox="1"/>
              <p:nvPr/>
            </p:nvSpPr>
            <p:spPr>
              <a:xfrm>
                <a:off x="2814414" y="1419179"/>
                <a:ext cx="5836278" cy="679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C5A522-3E68-DA1E-1998-F11E368D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414" y="1419179"/>
                <a:ext cx="5836278" cy="6798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F6CD6-DD1F-013B-B9A9-87A48E4BC8FE}"/>
                  </a:ext>
                </a:extLst>
              </p:cNvPr>
              <p:cNvSpPr txBox="1"/>
              <p:nvPr/>
            </p:nvSpPr>
            <p:spPr>
              <a:xfrm>
                <a:off x="2938840" y="2845871"/>
                <a:ext cx="5587427" cy="655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F6CD6-DD1F-013B-B9A9-87A48E4BC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40" y="2845871"/>
                <a:ext cx="5587427" cy="65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45E65-1441-BB83-5AE2-02906CACE100}"/>
                  </a:ext>
                </a:extLst>
              </p:cNvPr>
              <p:cNvSpPr txBox="1"/>
              <p:nvPr/>
            </p:nvSpPr>
            <p:spPr>
              <a:xfrm>
                <a:off x="3437780" y="4248197"/>
                <a:ext cx="4192814" cy="632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145E65-1441-BB83-5AE2-02906CAC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80" y="4248197"/>
                <a:ext cx="4192814" cy="632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3A6AF3-5070-3022-9030-EED3B45A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435" y="5438821"/>
            <a:ext cx="8729910" cy="632417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hr-HR" dirty="0"/>
              <a:t>Doprinos entropiji od viših WKB modova ima isti oblik kao i doprinos vodećeg</a:t>
            </a:r>
          </a:p>
        </p:txBody>
      </p:sp>
    </p:spTree>
    <p:extLst>
      <p:ext uri="{BB962C8B-B14F-4D97-AF65-F5344CB8AC3E}">
        <p14:creationId xmlns:p14="http://schemas.microsoft.com/office/powerpoint/2010/main" val="339836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7071-C11B-81E3-F2AE-7CD48B3F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40" y="785964"/>
            <a:ext cx="10353762" cy="417194"/>
          </a:xfrm>
        </p:spPr>
        <p:txBody>
          <a:bodyPr/>
          <a:lstStyle/>
          <a:p>
            <a:r>
              <a:rPr lang="hr-HR" dirty="0"/>
              <a:t>Četvrti 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2F921B-2C4D-22BC-78DE-2A399DC47559}"/>
                  </a:ext>
                </a:extLst>
              </p:cNvPr>
              <p:cNvSpPr txBox="1"/>
              <p:nvPr/>
            </p:nvSpPr>
            <p:spPr>
              <a:xfrm>
                <a:off x="1229580" y="1251284"/>
                <a:ext cx="9444081" cy="725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2F921B-2C4D-22BC-78DE-2A399DC4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80" y="1251284"/>
                <a:ext cx="9444081" cy="725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41B44-6556-4155-7E62-B19D4BA0ACAC}"/>
                  </a:ext>
                </a:extLst>
              </p:cNvPr>
              <p:cNvSpPr txBox="1"/>
              <p:nvPr/>
            </p:nvSpPr>
            <p:spPr>
              <a:xfrm>
                <a:off x="774740" y="2291480"/>
                <a:ext cx="5533749" cy="679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2ℓ+1</m:t>
                              </m:r>
                            </m:e>
                          </m:d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41B44-6556-4155-7E62-B19D4BA0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40" y="2291480"/>
                <a:ext cx="5533749" cy="679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861530-059E-F5C5-BEF7-28A3F539B0BB}"/>
                  </a:ext>
                </a:extLst>
              </p:cNvPr>
              <p:cNvSpPr txBox="1"/>
              <p:nvPr/>
            </p:nvSpPr>
            <p:spPr>
              <a:xfrm>
                <a:off x="-133927" y="3068115"/>
                <a:ext cx="12459854" cy="2296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16ℏ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32ℏ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64ℏ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945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861530-059E-F5C5-BEF7-28A3F539B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927" y="3068115"/>
                <a:ext cx="12459854" cy="2296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BF423-3929-86F8-2FFC-0E8EC4BE9E6B}"/>
                  </a:ext>
                </a:extLst>
              </p:cNvPr>
              <p:cNvSpPr txBox="1"/>
              <p:nvPr/>
            </p:nvSpPr>
            <p:spPr>
              <a:xfrm>
                <a:off x="575086" y="5640201"/>
                <a:ext cx="3501120" cy="679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EBF423-3929-86F8-2FFC-0E8EC4BE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6" y="5640201"/>
                <a:ext cx="3501120" cy="679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B51B94-47B0-D252-8CEC-AC6BDC901DE3}"/>
                  </a:ext>
                </a:extLst>
              </p:cNvPr>
              <p:cNvSpPr txBox="1"/>
              <p:nvPr/>
            </p:nvSpPr>
            <p:spPr>
              <a:xfrm>
                <a:off x="4201059" y="5678613"/>
                <a:ext cx="4157850" cy="679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B51B94-47B0-D252-8CEC-AC6BDC90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59" y="5678613"/>
                <a:ext cx="4157850" cy="679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0C14A8-68B8-5867-2FBC-DEE4B1FA1B4C}"/>
                  </a:ext>
                </a:extLst>
              </p:cNvPr>
              <p:cNvSpPr txBox="1"/>
              <p:nvPr/>
            </p:nvSpPr>
            <p:spPr>
              <a:xfrm>
                <a:off x="7701272" y="5880046"/>
                <a:ext cx="3501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0C14A8-68B8-5867-2FBC-DEE4B1FA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72" y="5880046"/>
                <a:ext cx="3501120" cy="276999"/>
              </a:xfrm>
              <a:prstGeom prst="rect">
                <a:avLst/>
              </a:prstGeom>
              <a:blipFill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14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4C1D0-D015-219C-2936-6CE5A4ECDDE1}"/>
                  </a:ext>
                </a:extLst>
              </p:cNvPr>
              <p:cNvSpPr txBox="1"/>
              <p:nvPr/>
            </p:nvSpPr>
            <p:spPr>
              <a:xfrm>
                <a:off x="3181056" y="1157575"/>
                <a:ext cx="46353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4C1D0-D015-219C-2936-6CE5A4EC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56" y="1157575"/>
                <a:ext cx="4635391" cy="276999"/>
              </a:xfrm>
              <a:prstGeom prst="rect">
                <a:avLst/>
              </a:prstGeom>
              <a:blipFill>
                <a:blip r:embed="rId2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1E63A-F315-09C1-2D49-CBA7B837A4DE}"/>
                  </a:ext>
                </a:extLst>
              </p:cNvPr>
              <p:cNvSpPr txBox="1"/>
              <p:nvPr/>
            </p:nvSpPr>
            <p:spPr>
              <a:xfrm>
                <a:off x="3181056" y="1919576"/>
                <a:ext cx="4635391" cy="6324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1E63A-F315-09C1-2D49-CBA7B837A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56" y="1919576"/>
                <a:ext cx="4635391" cy="632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C3BF8C-50B1-A2F6-6EC4-2846F48D644D}"/>
                  </a:ext>
                </a:extLst>
              </p:cNvPr>
              <p:cNvSpPr txBox="1"/>
              <p:nvPr/>
            </p:nvSpPr>
            <p:spPr>
              <a:xfrm>
                <a:off x="1417901" y="3111524"/>
                <a:ext cx="4635391" cy="631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C3BF8C-50B1-A2F6-6EC4-2846F48D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1" y="3111524"/>
                <a:ext cx="4635391" cy="631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9EBC06E8-7655-34F2-48B2-42A75A6D64E5}"/>
              </a:ext>
            </a:extLst>
          </p:cNvPr>
          <p:cNvSpPr/>
          <p:nvPr/>
        </p:nvSpPr>
        <p:spPr>
          <a:xfrm>
            <a:off x="5010727" y="3277539"/>
            <a:ext cx="1309862" cy="342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0EA382-1B58-B5AA-3C6D-469C1829064E}"/>
                  </a:ext>
                </a:extLst>
              </p:cNvPr>
              <p:cNvSpPr txBox="1"/>
              <p:nvPr/>
            </p:nvSpPr>
            <p:spPr>
              <a:xfrm>
                <a:off x="5665658" y="3145572"/>
                <a:ext cx="3032254" cy="5631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0EA382-1B58-B5AA-3C6D-469C18290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58" y="3145572"/>
                <a:ext cx="3032254" cy="563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BC855C0-B877-E980-AF68-D1F80DB45F5F}"/>
              </a:ext>
            </a:extLst>
          </p:cNvPr>
          <p:cNvSpPr/>
          <p:nvPr/>
        </p:nvSpPr>
        <p:spPr>
          <a:xfrm>
            <a:off x="3891983" y="1914141"/>
            <a:ext cx="569181" cy="6472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5EBF1C-4A8D-05C4-0A0F-9156EEADFEB3}"/>
                  </a:ext>
                </a:extLst>
              </p:cNvPr>
              <p:cNvSpPr txBox="1"/>
              <p:nvPr/>
            </p:nvSpPr>
            <p:spPr>
              <a:xfrm>
                <a:off x="3181055" y="4336301"/>
                <a:ext cx="4635391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𝑃𝑙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5EBF1C-4A8D-05C4-0A0F-9156EEAD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55" y="4336301"/>
                <a:ext cx="4635391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DE1DBF-43F0-DAC5-65FF-7CF9C6CA5428}"/>
                  </a:ext>
                </a:extLst>
              </p:cNvPr>
              <p:cNvSpPr txBox="1"/>
              <p:nvPr/>
            </p:nvSpPr>
            <p:spPr>
              <a:xfrm>
                <a:off x="3181055" y="5306213"/>
                <a:ext cx="4635391" cy="560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DE1DBF-43F0-DAC5-65FF-7CF9C6CA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55" y="5306213"/>
                <a:ext cx="4635391" cy="560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95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6913-82A3-4C32-6D38-A7919E0B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Entropija za Scwharzschildovu crnu rupu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999AC-D362-C82C-431C-0538CFB4AFD2}"/>
                  </a:ext>
                </a:extLst>
              </p:cNvPr>
              <p:cNvSpPr txBox="1"/>
              <p:nvPr/>
            </p:nvSpPr>
            <p:spPr>
              <a:xfrm>
                <a:off x="3458146" y="2202899"/>
                <a:ext cx="4635391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999AC-D362-C82C-431C-0538CFB4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6" y="2202899"/>
                <a:ext cx="4635391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6A4AAD-21AC-D329-99FC-CF9D9634ED13}"/>
                  </a:ext>
                </a:extLst>
              </p:cNvPr>
              <p:cNvSpPr txBox="1"/>
              <p:nvPr/>
            </p:nvSpPr>
            <p:spPr>
              <a:xfrm>
                <a:off x="3458144" y="3052926"/>
                <a:ext cx="4635391" cy="582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6A4AAD-21AC-D329-99FC-CF9D9634E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4" y="3052926"/>
                <a:ext cx="4635391" cy="58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C4DFB2-B9B1-009B-F416-752ED085949A}"/>
                  </a:ext>
                </a:extLst>
              </p:cNvPr>
              <p:cNvSpPr txBox="1"/>
              <p:nvPr/>
            </p:nvSpPr>
            <p:spPr>
              <a:xfrm>
                <a:off x="3458145" y="3964606"/>
                <a:ext cx="4635391" cy="587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C4DFB2-B9B1-009B-F416-752ED085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5" y="3964606"/>
                <a:ext cx="4635391" cy="587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D26D1-5B8E-5B8A-E528-B3F0529F6E98}"/>
                  </a:ext>
                </a:extLst>
              </p:cNvPr>
              <p:cNvSpPr txBox="1"/>
              <p:nvPr/>
            </p:nvSpPr>
            <p:spPr>
              <a:xfrm>
                <a:off x="3458144" y="4878881"/>
                <a:ext cx="4635391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𝑃𝑙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D26D1-5B8E-5B8A-E528-B3F0529F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44" y="4878881"/>
                <a:ext cx="4635391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54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5D7D-1F77-2F47-21A7-1D3BCAE8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Entropija za BTZ crnu rupu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67FDA-B28A-A9D6-55DC-E869ED53A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515951"/>
              </a:xfrm>
            </p:spPr>
            <p:txBody>
              <a:bodyPr/>
              <a:lstStyle/>
              <a:p>
                <a:r>
                  <a:rPr lang="hr-HR" dirty="0"/>
                  <a:t>BTZ crna rupa je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(1+2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-dimenzionalna osnosimetrična crna rupa</a:t>
                </a: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Nerotirajuća: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67FDA-B28A-A9D6-55DC-E869ED53A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5159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B0D3D5-0B9B-3882-E77C-C61D6E4C3BD5}"/>
                  </a:ext>
                </a:extLst>
              </p:cNvPr>
              <p:cNvSpPr txBox="1"/>
              <p:nvPr/>
            </p:nvSpPr>
            <p:spPr>
              <a:xfrm>
                <a:off x="3178476" y="2243232"/>
                <a:ext cx="5824400" cy="367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B0D3D5-0B9B-3882-E77C-C61D6E4C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76" y="2243232"/>
                <a:ext cx="5824400" cy="367345"/>
              </a:xfrm>
              <a:prstGeom prst="rect">
                <a:avLst/>
              </a:prstGeom>
              <a:blipFill>
                <a:blip r:embed="rId3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C052F-65DF-4D91-7CB3-C9FE66CED33E}"/>
                  </a:ext>
                </a:extLst>
              </p:cNvPr>
              <p:cNvSpPr txBox="1"/>
              <p:nvPr/>
            </p:nvSpPr>
            <p:spPr>
              <a:xfrm>
                <a:off x="290890" y="2785425"/>
                <a:ext cx="5824400" cy="876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num>
                                        <m:den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1C052F-65DF-4D91-7CB3-C9FE66CED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0" y="2785425"/>
                <a:ext cx="5824400" cy="876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DF4E-4966-8704-9003-C40700CA7F65}"/>
                  </a:ext>
                </a:extLst>
              </p:cNvPr>
              <p:cNvSpPr txBox="1"/>
              <p:nvPr/>
            </p:nvSpPr>
            <p:spPr>
              <a:xfrm>
                <a:off x="3203090" y="3090347"/>
                <a:ext cx="5824400" cy="287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/2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6DF4E-4966-8704-9003-C40700CA7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90" y="3090347"/>
                <a:ext cx="5824400" cy="287643"/>
              </a:xfrm>
              <a:prstGeom prst="rect">
                <a:avLst/>
              </a:prstGeom>
              <a:blipFill>
                <a:blip r:embed="rId5"/>
                <a:stretch>
                  <a:fillRect t="-6383" b="-361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E20E6-7D42-7618-8583-C8A709EBDDFC}"/>
                  </a:ext>
                </a:extLst>
              </p:cNvPr>
              <p:cNvSpPr txBox="1"/>
              <p:nvPr/>
            </p:nvSpPr>
            <p:spPr>
              <a:xfrm>
                <a:off x="6321630" y="3111593"/>
                <a:ext cx="3825894" cy="287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E20E6-7D42-7618-8583-C8A709EB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30" y="3111593"/>
                <a:ext cx="3825894" cy="287643"/>
              </a:xfrm>
              <a:prstGeom prst="rect">
                <a:avLst/>
              </a:prstGeom>
              <a:blipFill>
                <a:blip r:embed="rId6"/>
                <a:stretch>
                  <a:fillRect t="-2083" b="-41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62676-8255-97B1-0682-519A520085D8}"/>
                  </a:ext>
                </a:extLst>
              </p:cNvPr>
              <p:cNvSpPr txBox="1"/>
              <p:nvPr/>
            </p:nvSpPr>
            <p:spPr>
              <a:xfrm>
                <a:off x="3944946" y="4044710"/>
                <a:ext cx="3825894" cy="1187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hr-H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hr-H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hr-H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𝐽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hr-HR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𝑀𝑙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62676-8255-97B1-0682-519A5200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46" y="4044710"/>
                <a:ext cx="3825894" cy="1187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1CAEF-A833-CAF8-3815-26641E322089}"/>
                  </a:ext>
                </a:extLst>
              </p:cNvPr>
              <p:cNvSpPr txBox="1"/>
              <p:nvPr/>
            </p:nvSpPr>
            <p:spPr>
              <a:xfrm>
                <a:off x="2610819" y="5760114"/>
                <a:ext cx="26682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1CAEF-A833-CAF8-3815-26641E322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19" y="5760114"/>
                <a:ext cx="2668254" cy="276999"/>
              </a:xfrm>
              <a:prstGeom prst="rect">
                <a:avLst/>
              </a:prstGeom>
              <a:blipFill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0533F9-BC57-AF17-92DC-95AE2482F38A}"/>
                  </a:ext>
                </a:extLst>
              </p:cNvPr>
              <p:cNvSpPr txBox="1"/>
              <p:nvPr/>
            </p:nvSpPr>
            <p:spPr>
              <a:xfrm>
                <a:off x="4447385" y="5760114"/>
                <a:ext cx="26682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_=0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0533F9-BC57-AF17-92DC-95AE2482F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85" y="5760114"/>
                <a:ext cx="2668254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6C110-ECA6-BD21-6FDD-50A92BA57930}"/>
                  </a:ext>
                </a:extLst>
              </p:cNvPr>
              <p:cNvSpPr txBox="1"/>
              <p:nvPr/>
            </p:nvSpPr>
            <p:spPr>
              <a:xfrm>
                <a:off x="6523344" y="5765927"/>
                <a:ext cx="26682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96C110-ECA6-BD21-6FDD-50A92BA57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44" y="5765927"/>
                <a:ext cx="2668254" cy="276999"/>
              </a:xfrm>
              <a:prstGeom prst="rect">
                <a:avLst/>
              </a:prstGeom>
              <a:blipFill>
                <a:blip r:embed="rId10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12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B1F2-B266-20EE-A383-A77D6144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910A2-C317-7967-2DE9-348308127B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515951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Crne rupe: dijelovi prostorvremena iz kojeg ni objekti ni svjetlost, ne mogu izaći, neovisno o brzini kojom se gibaju</a:t>
                </a:r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Stacionarne crne rupe su opisane s 3 parametra: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Motivacija za uvođenje termodinamičkih zakona: upad materije u crnu rupu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910A2-C317-7967-2DE9-348308127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5159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73933-7FE1-AB37-DC81-299D9214482C}"/>
                  </a:ext>
                </a:extLst>
              </p:cNvPr>
              <p:cNvSpPr txBox="1"/>
              <p:nvPr/>
            </p:nvSpPr>
            <p:spPr>
              <a:xfrm>
                <a:off x="4592926" y="2558112"/>
                <a:ext cx="299549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73933-7FE1-AB37-DC81-299D92144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26" y="2558112"/>
                <a:ext cx="2995499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3D3D9-9EBA-32DA-6B26-0C6BFDCDDA46}"/>
                  </a:ext>
                </a:extLst>
              </p:cNvPr>
              <p:cNvSpPr txBox="1"/>
              <p:nvPr/>
            </p:nvSpPr>
            <p:spPr>
              <a:xfrm>
                <a:off x="3745347" y="3277440"/>
                <a:ext cx="5476948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𝑀𝐺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𝑀𝐺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13D3D9-9EBA-32DA-6B26-0C6BFDCD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47" y="3277440"/>
                <a:ext cx="5476948" cy="67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1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E14424-E6A9-19FE-541D-33068D8D0D58}"/>
                  </a:ext>
                </a:extLst>
              </p:cNvPr>
              <p:cNvSpPr txBox="1"/>
              <p:nvPr/>
            </p:nvSpPr>
            <p:spPr>
              <a:xfrm>
                <a:off x="5635236" y="828510"/>
                <a:ext cx="26682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E14424-E6A9-19FE-541D-33068D8D0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36" y="828510"/>
                <a:ext cx="2668254" cy="276999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2AA0B1-D169-C1CA-CA2F-A8D3E2323B96}"/>
                  </a:ext>
                </a:extLst>
              </p:cNvPr>
              <p:cNvSpPr txBox="1"/>
              <p:nvPr/>
            </p:nvSpPr>
            <p:spPr>
              <a:xfrm>
                <a:off x="3701236" y="863291"/>
                <a:ext cx="26682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2AA0B1-D169-C1CA-CA2F-A8D3E2323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36" y="863291"/>
                <a:ext cx="2668254" cy="276999"/>
              </a:xfrm>
              <a:prstGeom prst="rect">
                <a:avLst/>
              </a:prstGeom>
              <a:blipFill>
                <a:blip r:embed="rId4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6A2C1-A292-FF51-E406-B1E983368DD0}"/>
                  </a:ext>
                </a:extLst>
              </p:cNvPr>
              <p:cNvSpPr txBox="1"/>
              <p:nvPr/>
            </p:nvSpPr>
            <p:spPr>
              <a:xfrm>
                <a:off x="4634960" y="1555017"/>
                <a:ext cx="2668254" cy="676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86A2C1-A292-FF51-E406-B1E983368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60" y="1555017"/>
                <a:ext cx="2668254" cy="676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B1DC20-6F5E-25C3-6BDF-26D46FDD2AC5}"/>
                  </a:ext>
                </a:extLst>
              </p:cNvPr>
              <p:cNvSpPr txBox="1"/>
              <p:nvPr/>
            </p:nvSpPr>
            <p:spPr>
              <a:xfrm>
                <a:off x="7859659" y="775222"/>
                <a:ext cx="266825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B1DC20-6F5E-25C3-6BDF-26D46FDD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9" y="775222"/>
                <a:ext cx="2668254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4BF1A1-04FB-7222-D36D-AF82189E0C1F}"/>
                  </a:ext>
                </a:extLst>
              </p:cNvPr>
              <p:cNvSpPr txBox="1"/>
              <p:nvPr/>
            </p:nvSpPr>
            <p:spPr>
              <a:xfrm>
                <a:off x="1290019" y="775222"/>
                <a:ext cx="2668254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4BF1A1-04FB-7222-D36D-AF82189E0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19" y="775222"/>
                <a:ext cx="2668254" cy="5204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41F33F-47CB-2596-A373-AEC845DD9AA2}"/>
                  </a:ext>
                </a:extLst>
              </p:cNvPr>
              <p:cNvSpPr txBox="1"/>
              <p:nvPr/>
            </p:nvSpPr>
            <p:spPr>
              <a:xfrm>
                <a:off x="5257660" y="3726128"/>
                <a:ext cx="1676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41F33F-47CB-2596-A373-AEC845DD9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60" y="3726128"/>
                <a:ext cx="1676677" cy="276999"/>
              </a:xfrm>
              <a:prstGeom prst="rect">
                <a:avLst/>
              </a:prstGeom>
              <a:blipFill>
                <a:blip r:embed="rId12"/>
                <a:stretch>
                  <a:fillRect l="-2536" r="-1087" b="-347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B56FAC-0DA9-1DAC-2948-F323D9EC5217}"/>
                  </a:ext>
                </a:extLst>
              </p:cNvPr>
              <p:cNvSpPr txBox="1"/>
              <p:nvPr/>
            </p:nvSpPr>
            <p:spPr>
              <a:xfrm>
                <a:off x="1958590" y="2374780"/>
                <a:ext cx="8821800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=ℏ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32 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B56FAC-0DA9-1DAC-2948-F323D9EC5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590" y="2374780"/>
                <a:ext cx="8821800" cy="8917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D0BB3-F51B-1731-D5B2-C93FA823E5B3}"/>
                  </a:ext>
                </a:extLst>
              </p:cNvPr>
              <p:cNvSpPr txBox="1"/>
              <p:nvPr/>
            </p:nvSpPr>
            <p:spPr>
              <a:xfrm>
                <a:off x="2103614" y="4462756"/>
                <a:ext cx="7984770" cy="1378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b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32 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b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hr-HR" dirty="0"/>
                                <m:t>+ 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func>
                                <m:func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  <m:sup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CD0BB3-F51B-1731-D5B2-C93FA823E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14" y="4462756"/>
                <a:ext cx="7984770" cy="13780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1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D0A3-047A-2174-EB8C-14DF0C81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Entropija sprege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BD170-5717-BD35-9891-A4327B2D7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/>
                  <a:t>Čisto vakumsko stanje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hr-HR" dirty="0"/>
                  <a:t>kvantnog sistema definiranog unutar područja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Uvodimo plohu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hr-HR" dirty="0"/>
                  <a:t> koja dijeli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r-HR" dirty="0"/>
                  <a:t> na dva disjunktna podprostora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r-HR" dirty="0"/>
                  <a:t> 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hr-HR" b="0" dirty="0"/>
              </a:p>
              <a:p>
                <a:endParaRPr lang="hr-HR" b="0" dirty="0"/>
              </a:p>
              <a:p>
                <a:r>
                  <a:rPr lang="hr-HR" dirty="0"/>
                  <a:t>Kvantni sistem = unija dva podsistema</a:t>
                </a:r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&gt; =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nary>
                  </m:oMath>
                </a14:m>
                <a:endParaRPr lang="hr-HR" dirty="0"/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func>
                          <m:func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BD170-5717-BD35-9891-A4327B2D7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7E5020D-05A2-9A58-A409-82C954D136BE}"/>
              </a:ext>
            </a:extLst>
          </p:cNvPr>
          <p:cNvSpPr/>
          <p:nvPr/>
        </p:nvSpPr>
        <p:spPr>
          <a:xfrm>
            <a:off x="7361381" y="3583709"/>
            <a:ext cx="3278910" cy="26646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2ACBA8-74A7-F13A-B889-63544F190B91}"/>
              </a:ext>
            </a:extLst>
          </p:cNvPr>
          <p:cNvSpPr/>
          <p:nvPr/>
        </p:nvSpPr>
        <p:spPr>
          <a:xfrm>
            <a:off x="8608291" y="4553527"/>
            <a:ext cx="1505527" cy="10621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7B0F23-16A0-B1F0-2F68-9478B8377416}"/>
                  </a:ext>
                </a:extLst>
              </p:cNvPr>
              <p:cNvSpPr txBox="1"/>
              <p:nvPr/>
            </p:nvSpPr>
            <p:spPr>
              <a:xfrm>
                <a:off x="8855334" y="3269718"/>
                <a:ext cx="2910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7B0F23-16A0-B1F0-2F68-9478B837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334" y="3269718"/>
                <a:ext cx="291004" cy="276999"/>
              </a:xfrm>
              <a:prstGeom prst="rect">
                <a:avLst/>
              </a:prstGeom>
              <a:blipFill>
                <a:blip r:embed="rId3"/>
                <a:stretch>
                  <a:fillRect l="-6383" r="-6383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768188-85B9-409F-E0AA-2DC9094B5632}"/>
                  </a:ext>
                </a:extLst>
              </p:cNvPr>
              <p:cNvSpPr txBox="1"/>
              <p:nvPr/>
            </p:nvSpPr>
            <p:spPr>
              <a:xfrm>
                <a:off x="8802255" y="4500508"/>
                <a:ext cx="2910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768188-85B9-409F-E0AA-2DC9094B5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255" y="4500508"/>
                <a:ext cx="291004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60F8E7-F196-9F0A-D6EC-F1CF943AA47A}"/>
                  </a:ext>
                </a:extLst>
              </p:cNvPr>
              <p:cNvSpPr txBox="1"/>
              <p:nvPr/>
            </p:nvSpPr>
            <p:spPr>
              <a:xfrm>
                <a:off x="7936316" y="4500509"/>
                <a:ext cx="2910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60F8E7-F196-9F0A-D6EC-F1CF943AA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16" y="4500509"/>
                <a:ext cx="291004" cy="276999"/>
              </a:xfrm>
              <a:prstGeom prst="rect">
                <a:avLst/>
              </a:prstGeom>
              <a:blipFill>
                <a:blip r:embed="rId5"/>
                <a:stretch>
                  <a:fillRect l="-4167" r="-2083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CFB2C2-C647-CA1B-11F2-AAC57A7B3919}"/>
                  </a:ext>
                </a:extLst>
              </p:cNvPr>
              <p:cNvSpPr txBox="1"/>
              <p:nvPr/>
            </p:nvSpPr>
            <p:spPr>
              <a:xfrm>
                <a:off x="9288303" y="4805356"/>
                <a:ext cx="2910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hr-HR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CFB2C2-C647-CA1B-11F2-AAC57A7B3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303" y="4805356"/>
                <a:ext cx="291004" cy="276999"/>
              </a:xfrm>
              <a:prstGeom prst="rect">
                <a:avLst/>
              </a:prstGeom>
              <a:blipFill>
                <a:blip r:embed="rId6"/>
                <a:stretch>
                  <a:fillRect l="-4255" r="-2128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3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40435-3F10-6FB1-EEEC-2DF56BA72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991" y="1484746"/>
                <a:ext cx="10353762" cy="42417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&gt;&lt;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hr-HR" dirty="0"/>
                  <a:t>			za čisto stanje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:endParaRPr lang="hr-H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hr-HR" b="0" dirty="0"/>
              </a:p>
              <a:p>
                <a:pPr marL="36900" indent="0">
                  <a:buNone/>
                </a:pPr>
                <a:r>
                  <a:rPr lang="hr-HR" b="0" dirty="0"/>
                  <a:t>	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 entropija sprege! </a:t>
                </a:r>
              </a:p>
              <a:p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Entropija sprege za sistem u čistom stanju nije ekstenzivna veličina</a:t>
                </a:r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40435-3F10-6FB1-EEEC-2DF56BA72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991" y="1484746"/>
                <a:ext cx="10353762" cy="42417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FB44A58B-2A95-5116-B8DC-6BD7C2093F65}"/>
              </a:ext>
            </a:extLst>
          </p:cNvPr>
          <p:cNvSpPr/>
          <p:nvPr/>
        </p:nvSpPr>
        <p:spPr>
          <a:xfrm>
            <a:off x="3859102" y="1620980"/>
            <a:ext cx="445043" cy="203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4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83974-EEB0-DBD9-5528-E19D9F950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108365"/>
                <a:ext cx="10353762" cy="4682836"/>
              </a:xfrm>
            </p:spPr>
            <p:txBody>
              <a:bodyPr/>
              <a:lstStyle/>
              <a:p>
                <a:r>
                  <a:rPr lang="hr-HR" dirty="0"/>
                  <a:t>Primjena na crnim rupama: entropiju crne rupe možemo izračunati tako da izračunamo entropiju izvan nje </a:t>
                </a:r>
              </a:p>
              <a:p>
                <a:endParaRPr lang="hr-HR" dirty="0"/>
              </a:p>
              <a:p>
                <a:r>
                  <a:rPr lang="hr-HR" dirty="0"/>
                  <a:t>Glavni doprinos entropije dolazi od samog horizonta crne rupe</a:t>
                </a:r>
              </a:p>
              <a:p>
                <a:endParaRPr lang="hr-HR" dirty="0"/>
              </a:p>
              <a:p>
                <a:r>
                  <a:rPr lang="hr-HR" dirty="0"/>
                  <a:t>Schwarzschildova crna rupa:		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𝑃𝑙</m:t>
                                    </m:r>
                                  </m:sub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Ista struktura UV divergencije kao i entropija dobivena </a:t>
                </a:r>
                <a:r>
                  <a:rPr lang="hr-HR" i="1" dirty="0"/>
                  <a:t>brick wall </a:t>
                </a:r>
                <a:r>
                  <a:rPr lang="hr-HR" dirty="0"/>
                  <a:t>metodom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F83974-EEB0-DBD9-5528-E19D9F950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108365"/>
                <a:ext cx="10353762" cy="46828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042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F789-EF10-B056-C378-AC3CE48B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88E66-9786-D814-7D35-4FC15FFF6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2" cy="4973151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Uveli smo </a:t>
                </a:r>
                <a:r>
                  <a:rPr lang="hr-HR" i="1" dirty="0"/>
                  <a:t>brick wall</a:t>
                </a:r>
                <a:r>
                  <a:rPr lang="hr-HR" dirty="0"/>
                  <a:t> oko horizonta Schwarzschildove crne rupe kako bismo odrezali divergenciju gustoče stanja na horizontu</a:t>
                </a:r>
              </a:p>
              <a:p>
                <a:r>
                  <a:rPr lang="hr-HR" i="1" dirty="0"/>
                  <a:t>Brick wall</a:t>
                </a:r>
                <a:r>
                  <a:rPr lang="hr-HR" dirty="0"/>
                  <a:t>  je svojstvo horizonta same crne rupe</a:t>
                </a:r>
              </a:p>
              <a:p>
                <a:r>
                  <a:rPr lang="hr-HR" dirty="0"/>
                  <a:t>Horizont daje glavni doprinos kvantnim svojstvima crne rupe</a:t>
                </a:r>
              </a:p>
              <a:p>
                <a:r>
                  <a:rPr lang="hr-HR" dirty="0"/>
                  <a:t>Odredili smo korekciju entropije do 4. reda u WKB aproksimaciji</a:t>
                </a:r>
              </a:p>
              <a:p>
                <a:r>
                  <a:rPr lang="hr-HR" dirty="0"/>
                  <a:t>Doprisnos entropiji od viših WKB modova ima istu strukturu kao doprinos vodećeg moda. </a:t>
                </a:r>
              </a:p>
              <a:p>
                <a:r>
                  <a:rPr lang="hr-HR" dirty="0"/>
                  <a:t>Entropija Swcharzschidlove crne rupe iznosi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𝑃𝑙</m:t>
                                    </m:r>
                                  </m:sub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hr-HR" dirty="0"/>
              </a:p>
              <a:p>
                <a:r>
                  <a:rPr lang="hr-HR" dirty="0"/>
                  <a:t>Entropija nerotirajuće BTZ crne rupe ima oblik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r>
                  <a:rPr lang="hr-HR" dirty="0"/>
                  <a:t>Korekcije entropije od </a:t>
                </a:r>
                <a:r>
                  <a:rPr lang="hr-HR" i="1" dirty="0"/>
                  <a:t>brick wall</a:t>
                </a:r>
                <a:r>
                  <a:rPr lang="hr-HR" dirty="0"/>
                  <a:t> metode imaju istu UV strukturu kao i one dobivene putem sprezanja stupnjeva slobode</a:t>
                </a:r>
                <a:endParaRPr lang="hr-HR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88E66-9786-D814-7D35-4FC15FFF6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2" cy="49731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6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5324E-DCC8-A04C-317F-84AB166B5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119" y="1193519"/>
                <a:ext cx="10353762" cy="4996873"/>
              </a:xfrm>
            </p:spPr>
            <p:txBody>
              <a:bodyPr/>
              <a:lstStyle/>
              <a:p>
                <a:pPr marL="36900" indent="0">
                  <a:buNone/>
                </a:pPr>
                <a:r>
                  <a:rPr lang="hr-HR" dirty="0"/>
                  <a:t>Zakoni mehanike crnih rupa</a:t>
                </a:r>
              </a:p>
              <a:p>
                <a:pPr marL="36900" indent="0">
                  <a:buNone/>
                </a:pPr>
                <a:endParaRPr lang="hr-HR" dirty="0"/>
              </a:p>
              <a:p>
                <a:r>
                  <a:rPr lang="hr-HR" dirty="0"/>
                  <a:t>0. Za stacionarnu crnu rupu vrijedi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1.</a:t>
                </a:r>
              </a:p>
              <a:p>
                <a:endParaRPr lang="hr-HR" dirty="0"/>
              </a:p>
              <a:p>
                <a:r>
                  <a:rPr lang="hr-HR" dirty="0"/>
                  <a:t>2.</a:t>
                </a:r>
              </a:p>
              <a:p>
                <a:endParaRPr lang="hr-HR" dirty="0"/>
              </a:p>
              <a:p>
                <a:r>
                  <a:rPr lang="hr-HR" dirty="0"/>
                  <a:t>3. Nema fizikalnog procesa koji u konačno mnogo operacija može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hr-HR" dirty="0"/>
                  <a:t> smanjiti na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5324E-DCC8-A04C-317F-84AB166B5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119" y="1193519"/>
                <a:ext cx="10353762" cy="49968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4E76C9-30D9-4D42-2281-443481FA3591}"/>
                  </a:ext>
                </a:extLst>
              </p:cNvPr>
              <p:cNvSpPr txBox="1"/>
              <p:nvPr/>
            </p:nvSpPr>
            <p:spPr>
              <a:xfrm>
                <a:off x="1735871" y="2954575"/>
                <a:ext cx="193610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𝑑𝑀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𝑑𝐽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4E76C9-30D9-4D42-2281-443481FA3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71" y="2954575"/>
                <a:ext cx="1936106" cy="474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9C6E4-C27B-9783-1DEE-167CFAA1C32F}"/>
                  </a:ext>
                </a:extLst>
              </p:cNvPr>
              <p:cNvSpPr txBox="1"/>
              <p:nvPr/>
            </p:nvSpPr>
            <p:spPr>
              <a:xfrm>
                <a:off x="1874417" y="3778304"/>
                <a:ext cx="76206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9C6E4-C27B-9783-1DEE-167CFAA1C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417" y="3778304"/>
                <a:ext cx="762068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46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24435-9754-C4D5-A9BC-072A5A52D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endParaRPr lang="hr-HR" dirty="0"/>
              </a:p>
              <a:p>
                <a:r>
                  <a:rPr lang="hr-HR" dirty="0"/>
                  <a:t>Schwarzschildova crna rupa:</a:t>
                </a:r>
              </a:p>
              <a:p>
                <a:endParaRPr lang="hr-HR" dirty="0"/>
              </a:p>
              <a:p>
                <a:r>
                  <a:rPr lang="hr-HR" dirty="0"/>
                  <a:t>Važnost entropije: uvid u mikroskopsku strukturu gravitacije</a:t>
                </a:r>
              </a:p>
              <a:p>
                <a:endParaRPr lang="hr-HR" dirty="0"/>
              </a:p>
              <a:p>
                <a:r>
                  <a:rPr lang="hr-HR" dirty="0"/>
                  <a:t>Broj energijskih nivoa dostupnih čestici blizu horizonta crne rupe divergira </a:t>
                </a:r>
              </a:p>
              <a:p>
                <a:endParaRPr lang="hr-HR" dirty="0"/>
              </a:p>
              <a:p>
                <a:r>
                  <a:rPr lang="hr-HR" dirty="0"/>
                  <a:t>Kvantna teorija polja: UV divergencija na horizontu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r-H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potrebno regularizirati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24435-9754-C4D5-A9BC-072A5A52D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EBB74ED-44D6-87CD-8874-A1EF14B5463E}"/>
              </a:ext>
            </a:extLst>
          </p:cNvPr>
          <p:cNvSpPr/>
          <p:nvPr/>
        </p:nvSpPr>
        <p:spPr>
          <a:xfrm>
            <a:off x="1934260" y="947686"/>
            <a:ext cx="665019" cy="9232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C531A0-2543-65CB-2A62-9698E87B5C3D}"/>
                  </a:ext>
                </a:extLst>
              </p:cNvPr>
              <p:cNvSpPr txBox="1"/>
              <p:nvPr/>
            </p:nvSpPr>
            <p:spPr>
              <a:xfrm>
                <a:off x="1301762" y="1593949"/>
                <a:ext cx="1930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   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𝑝𝑑𝑉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C531A0-2543-65CB-2A62-9698E87B5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62" y="1593949"/>
                <a:ext cx="1930016" cy="276999"/>
              </a:xfrm>
              <a:prstGeom prst="rect">
                <a:avLst/>
              </a:prstGeom>
              <a:blipFill>
                <a:blip r:embed="rId3"/>
                <a:stretch>
                  <a:fillRect l="-2532" r="-4114" b="-347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DA605-A9CE-DBE0-0D76-8390410D366C}"/>
                  </a:ext>
                </a:extLst>
              </p:cNvPr>
              <p:cNvSpPr txBox="1"/>
              <p:nvPr/>
            </p:nvSpPr>
            <p:spPr>
              <a:xfrm>
                <a:off x="4000775" y="696532"/>
                <a:ext cx="88383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DA605-A9CE-DBE0-0D76-8390410D3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75" y="696532"/>
                <a:ext cx="883832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7A73D-5127-F6D1-2AF1-512E8DF32005}"/>
                  </a:ext>
                </a:extLst>
              </p:cNvPr>
              <p:cNvSpPr txBox="1"/>
              <p:nvPr/>
            </p:nvSpPr>
            <p:spPr>
              <a:xfrm>
                <a:off x="5860666" y="1138255"/>
                <a:ext cx="1158972" cy="591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7A73D-5127-F6D1-2AF1-512E8DF3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66" y="1138255"/>
                <a:ext cx="1158972" cy="5913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E2092-F2C2-7E85-A641-2044787B8346}"/>
                  </a:ext>
                </a:extLst>
              </p:cNvPr>
              <p:cNvSpPr txBox="1"/>
              <p:nvPr/>
            </p:nvSpPr>
            <p:spPr>
              <a:xfrm>
                <a:off x="1301762" y="959521"/>
                <a:ext cx="193610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𝑑𝑀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𝑑𝐽</m:t>
                      </m:r>
                    </m:oMath>
                  </m:oMathPara>
                </a14:m>
                <a:endParaRPr lang="hr-H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E2092-F2C2-7E85-A641-2044787B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62" y="959521"/>
                <a:ext cx="1936106" cy="474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24BDDC10-BAF1-8DC3-D368-F989132DBED3}"/>
              </a:ext>
            </a:extLst>
          </p:cNvPr>
          <p:cNvSpPr/>
          <p:nvPr/>
        </p:nvSpPr>
        <p:spPr>
          <a:xfrm>
            <a:off x="3713017" y="1272336"/>
            <a:ext cx="1509059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D90A56-5473-EBA3-C069-B71B62DC2A1D}"/>
                  </a:ext>
                </a:extLst>
              </p:cNvPr>
              <p:cNvSpPr txBox="1"/>
              <p:nvPr/>
            </p:nvSpPr>
            <p:spPr>
              <a:xfrm>
                <a:off x="7995697" y="1196733"/>
                <a:ext cx="946669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D90A56-5473-EBA3-C069-B71B62DC2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97" y="1196733"/>
                <a:ext cx="946669" cy="287964"/>
              </a:xfrm>
              <a:prstGeom prst="rect">
                <a:avLst/>
              </a:prstGeom>
              <a:blipFill>
                <a:blip r:embed="rId7"/>
                <a:stretch>
                  <a:fillRect l="-5161" r="-5806" b="-187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7EE42-A6DE-BDBA-E519-1D0C039B4CAB}"/>
                  </a:ext>
                </a:extLst>
              </p:cNvPr>
              <p:cNvSpPr txBox="1"/>
              <p:nvPr/>
            </p:nvSpPr>
            <p:spPr>
              <a:xfrm>
                <a:off x="5281180" y="2028138"/>
                <a:ext cx="1500924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37EE42-A6DE-BDBA-E519-1D0C039B4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80" y="2028138"/>
                <a:ext cx="1500924" cy="519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A2074A-003D-029C-A347-D1160CAA979E}"/>
                  </a:ext>
                </a:extLst>
              </p:cNvPr>
              <p:cNvSpPr txBox="1"/>
              <p:nvPr/>
            </p:nvSpPr>
            <p:spPr>
              <a:xfrm>
                <a:off x="8542922" y="3152001"/>
                <a:ext cx="1319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A2074A-003D-029C-A347-D1160CAA9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22" y="3152001"/>
                <a:ext cx="1319399" cy="276999"/>
              </a:xfrm>
              <a:prstGeom prst="rect">
                <a:avLst/>
              </a:prstGeom>
              <a:blipFill>
                <a:blip r:embed="rId9"/>
                <a:stretch>
                  <a:fillRect l="-3226" b="-173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84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48CB-F5C9-4CC7-DB88-215E88A1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Brick wall metoda za Schwarzschildovu crnu rupu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5A2A-8DFD-93BA-A8A6-25F4AF8B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1673072"/>
          </a:xfrm>
        </p:spPr>
        <p:txBody>
          <a:bodyPr>
            <a:normAutofit/>
          </a:bodyPr>
          <a:lstStyle/>
          <a:p>
            <a:r>
              <a:rPr lang="hr-HR" dirty="0"/>
              <a:t>Razmatramo kvantna polja koja propagiraju unutar fiksne pozadine crne rupe</a:t>
            </a:r>
          </a:p>
          <a:p>
            <a:endParaRPr lang="hr-HR" dirty="0"/>
          </a:p>
          <a:p>
            <a:r>
              <a:rPr lang="hr-HR" dirty="0"/>
              <a:t>Određujemo broj mogućih mikrostanja brick wall metodom</a:t>
            </a:r>
          </a:p>
          <a:p>
            <a:endParaRPr lang="hr-HR" dirty="0"/>
          </a:p>
          <a:p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6FA96F-D251-34F9-F58C-D1944FF19C3E}"/>
                  </a:ext>
                </a:extLst>
              </p:cNvPr>
              <p:cNvSpPr txBox="1"/>
              <p:nvPr/>
            </p:nvSpPr>
            <p:spPr>
              <a:xfrm>
                <a:off x="1206059" y="3467859"/>
                <a:ext cx="3842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6FA96F-D251-34F9-F58C-D1944FF19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59" y="3467859"/>
                <a:ext cx="3842975" cy="276999"/>
              </a:xfrm>
              <a:prstGeom prst="rect">
                <a:avLst/>
              </a:prstGeom>
              <a:blipFill>
                <a:blip r:embed="rId2"/>
                <a:stretch>
                  <a:fillRect l="-952" r="-794" b="-177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8087B-66AC-757F-FB3A-443141024362}"/>
                  </a:ext>
                </a:extLst>
              </p:cNvPr>
              <p:cNvSpPr txBox="1"/>
              <p:nvPr/>
            </p:nvSpPr>
            <p:spPr>
              <a:xfrm>
                <a:off x="1206059" y="4471508"/>
                <a:ext cx="820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box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8087B-66AC-757F-FB3A-44314102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59" y="4471508"/>
                <a:ext cx="820738" cy="276999"/>
              </a:xfrm>
              <a:prstGeom prst="rect">
                <a:avLst/>
              </a:prstGeom>
              <a:blipFill>
                <a:blip r:embed="rId3"/>
                <a:stretch>
                  <a:fillRect l="-4478" r="-5970"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C5DAF-AF78-CE87-3BD1-03F8F1F92765}"/>
                  </a:ext>
                </a:extLst>
              </p:cNvPr>
              <p:cNvSpPr txBox="1"/>
              <p:nvPr/>
            </p:nvSpPr>
            <p:spPr>
              <a:xfrm>
                <a:off x="2880510" y="4317993"/>
                <a:ext cx="2500493" cy="585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box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5C5DAF-AF78-CE87-3BD1-03F8F1F9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10" y="4317993"/>
                <a:ext cx="2500493" cy="585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33A02-B912-DB7C-3910-E4EAE54B1593}"/>
                  </a:ext>
                </a:extLst>
              </p:cNvPr>
              <p:cNvSpPr txBox="1"/>
              <p:nvPr/>
            </p:nvSpPr>
            <p:spPr>
              <a:xfrm>
                <a:off x="1206059" y="5475157"/>
                <a:ext cx="263867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𝑖𝐸𝑡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/ℏ</m:t>
                          </m:r>
                        </m:sup>
                      </m:sSup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33A02-B912-DB7C-3910-E4EAE54B1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59" y="5475157"/>
                <a:ext cx="2638671" cy="287323"/>
              </a:xfrm>
              <a:prstGeom prst="rect">
                <a:avLst/>
              </a:prstGeom>
              <a:blipFill>
                <a:blip r:embed="rId5"/>
                <a:stretch>
                  <a:fillRect l="-1617" t="-6383" b="-212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1FFCA9E-5B49-A2B2-6A18-1CEDC8462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8848" y="3467859"/>
            <a:ext cx="5286375" cy="18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63D636-CE07-C87A-88ED-D3D10E34A669}"/>
                  </a:ext>
                </a:extLst>
              </p:cNvPr>
              <p:cNvSpPr txBox="1"/>
              <p:nvPr/>
            </p:nvSpPr>
            <p:spPr>
              <a:xfrm>
                <a:off x="6013033" y="3651789"/>
                <a:ext cx="283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63D636-CE07-C87A-88ED-D3D10E34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33" y="3651789"/>
                <a:ext cx="283603" cy="276999"/>
              </a:xfrm>
              <a:prstGeom prst="rect">
                <a:avLst/>
              </a:prstGeom>
              <a:blipFill>
                <a:blip r:embed="rId7"/>
                <a:stretch>
                  <a:fillRect l="-10638" r="-6383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7AC87-8A7E-8681-61C8-1FFF8010A69E}"/>
                  </a:ext>
                </a:extLst>
              </p:cNvPr>
              <p:cNvSpPr txBox="1"/>
              <p:nvPr/>
            </p:nvSpPr>
            <p:spPr>
              <a:xfrm>
                <a:off x="6621657" y="3678761"/>
                <a:ext cx="191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7AC87-8A7E-8681-61C8-1FFF8010A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57" y="3678761"/>
                <a:ext cx="191527" cy="276999"/>
              </a:xfrm>
              <a:prstGeom prst="rect">
                <a:avLst/>
              </a:prstGeom>
              <a:blipFill>
                <a:blip r:embed="rId8"/>
                <a:stretch>
                  <a:fillRect l="-28125" r="-25000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29085B-4F3C-D05E-6515-B61D239CBAD6}"/>
                  </a:ext>
                </a:extLst>
              </p:cNvPr>
              <p:cNvSpPr txBox="1"/>
              <p:nvPr/>
            </p:nvSpPr>
            <p:spPr>
              <a:xfrm>
                <a:off x="10016996" y="3683629"/>
                <a:ext cx="187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29085B-4F3C-D05E-6515-B61D239CB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996" y="3683629"/>
                <a:ext cx="187487" cy="276999"/>
              </a:xfrm>
              <a:prstGeom prst="rect">
                <a:avLst/>
              </a:prstGeom>
              <a:blipFill>
                <a:blip r:embed="rId9"/>
                <a:stretch>
                  <a:fillRect l="-25806" r="-25806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7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98665-8B0A-E3FF-6497-5716B131C7D3}"/>
                  </a:ext>
                </a:extLst>
              </p:cNvPr>
              <p:cNvSpPr txBox="1"/>
              <p:nvPr/>
            </p:nvSpPr>
            <p:spPr>
              <a:xfrm>
                <a:off x="1241537" y="1080072"/>
                <a:ext cx="4511235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ℓ+1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98665-8B0A-E3FF-6497-5716B131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37" y="1080072"/>
                <a:ext cx="4511235" cy="624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DFA8F-DA01-9042-295C-8A30EEA13641}"/>
                  </a:ext>
                </a:extLst>
              </p:cNvPr>
              <p:cNvSpPr txBox="1"/>
              <p:nvPr/>
            </p:nvSpPr>
            <p:spPr>
              <a:xfrm>
                <a:off x="7327752" y="1142867"/>
                <a:ext cx="182418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DFA8F-DA01-9042-295C-8A30EEA13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52" y="1142867"/>
                <a:ext cx="182418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24DBF-89BB-958F-FE25-DFED15C9FAAA}"/>
                  </a:ext>
                </a:extLst>
              </p:cNvPr>
              <p:cNvSpPr txBox="1"/>
              <p:nvPr/>
            </p:nvSpPr>
            <p:spPr>
              <a:xfrm>
                <a:off x="4285800" y="2277650"/>
                <a:ext cx="293394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m:rPr>
                                      <m:brk m:alnAt="15"/>
                                    </m:r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nary>
                                <m:naryPr>
                                  <m:sub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hr-HR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24DBF-89BB-958F-FE25-DFED15C9F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00" y="2277650"/>
                <a:ext cx="2933944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24E14-E261-32D2-A0A4-42A5BB5E2CBD}"/>
                  </a:ext>
                </a:extLst>
              </p:cNvPr>
              <p:cNvSpPr txBox="1"/>
              <p:nvPr/>
            </p:nvSpPr>
            <p:spPr>
              <a:xfrm>
                <a:off x="1262217" y="3523836"/>
                <a:ext cx="2549737" cy="463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den>
                        </m:f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ℓ+1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hr-HR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024E14-E261-32D2-A0A4-42A5BB5E2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17" y="3523836"/>
                <a:ext cx="2549737" cy="463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0A4D3-A6E1-F3EE-8833-D31389F6B88E}"/>
                  </a:ext>
                </a:extLst>
              </p:cNvPr>
              <p:cNvSpPr txBox="1"/>
              <p:nvPr/>
            </p:nvSpPr>
            <p:spPr>
              <a:xfrm>
                <a:off x="5018660" y="3647785"/>
                <a:ext cx="734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0A4D3-A6E1-F3EE-8833-D31389F6B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660" y="3647785"/>
                <a:ext cx="734112" cy="276999"/>
              </a:xfrm>
              <a:prstGeom prst="rect">
                <a:avLst/>
              </a:prstGeom>
              <a:blipFill>
                <a:blip r:embed="rId6"/>
                <a:stretch>
                  <a:fillRect l="-7438" t="-2174" r="-6612" b="-130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29ABD-1E33-6569-FF8C-6B6FD9401CBF}"/>
                  </a:ext>
                </a:extLst>
              </p:cNvPr>
              <p:cNvSpPr txBox="1"/>
              <p:nvPr/>
            </p:nvSpPr>
            <p:spPr>
              <a:xfrm>
                <a:off x="6907497" y="3452945"/>
                <a:ext cx="2631939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29ABD-1E33-6569-FF8C-6B6FD940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97" y="3452945"/>
                <a:ext cx="2631939" cy="604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D02A0-CE33-559B-6AB2-08E9B6F61624}"/>
                  </a:ext>
                </a:extLst>
              </p:cNvPr>
              <p:cNvSpPr txBox="1"/>
              <p:nvPr/>
            </p:nvSpPr>
            <p:spPr>
              <a:xfrm>
                <a:off x="6907497" y="4448794"/>
                <a:ext cx="2700483" cy="655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,ℓ,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D02A0-CE33-559B-6AB2-08E9B6F61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97" y="4448794"/>
                <a:ext cx="2700483" cy="655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A36A55-FB23-3F16-EADA-58265127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35" y="2374824"/>
            <a:ext cx="10353762" cy="3224303"/>
          </a:xfrm>
        </p:spPr>
        <p:txBody>
          <a:bodyPr>
            <a:normAutofit/>
          </a:bodyPr>
          <a:lstStyle/>
          <a:p>
            <a:r>
              <a:rPr lang="hr-HR" dirty="0"/>
              <a:t>WKB approksimacija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Bohr-Sommerfeldovo pravilo za kvantizaciju</a:t>
            </a:r>
          </a:p>
        </p:txBody>
      </p:sp>
    </p:spTree>
    <p:extLst>
      <p:ext uri="{BB962C8B-B14F-4D97-AF65-F5344CB8AC3E}">
        <p14:creationId xmlns:p14="http://schemas.microsoft.com/office/powerpoint/2010/main" val="68908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9742B-5326-6B76-798E-864A6EE17753}"/>
                  </a:ext>
                </a:extLst>
              </p:cNvPr>
              <p:cNvSpPr txBox="1"/>
              <p:nvPr/>
            </p:nvSpPr>
            <p:spPr>
              <a:xfrm>
                <a:off x="1411860" y="493733"/>
                <a:ext cx="2077043" cy="78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ℓ=0</m:t>
                          </m:r>
                        </m:sub>
                        <m:sup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9742B-5326-6B76-798E-864A6EE1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60" y="493733"/>
                <a:ext cx="2077043" cy="789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507F5738-647E-4E94-141D-07AB8A355C75}"/>
              </a:ext>
            </a:extLst>
          </p:cNvPr>
          <p:cNvSpPr/>
          <p:nvPr/>
        </p:nvSpPr>
        <p:spPr>
          <a:xfrm>
            <a:off x="4516582" y="726976"/>
            <a:ext cx="1717964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C622-594B-0085-8F76-AD6A9BD3344F}"/>
                  </a:ext>
                </a:extLst>
              </p:cNvPr>
              <p:cNvSpPr txBox="1"/>
              <p:nvPr/>
            </p:nvSpPr>
            <p:spPr>
              <a:xfrm>
                <a:off x="7078369" y="571801"/>
                <a:ext cx="4658005" cy="63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2ℓ+1</m:t>
                                  </m:r>
                                </m:e>
                              </m:d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,ℓ,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C622-594B-0085-8F76-AD6A9BD33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69" y="571801"/>
                <a:ext cx="4658005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6AD3ED-B9D2-417F-D7F1-B2A811325B97}"/>
                  </a:ext>
                </a:extLst>
              </p:cNvPr>
              <p:cNvSpPr txBox="1"/>
              <p:nvPr/>
            </p:nvSpPr>
            <p:spPr>
              <a:xfrm>
                <a:off x="2255403" y="1659072"/>
                <a:ext cx="1357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6AD3ED-B9D2-417F-D7F1-B2A811325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403" y="1659072"/>
                <a:ext cx="1357808" cy="276999"/>
              </a:xfrm>
              <a:prstGeom prst="rect">
                <a:avLst/>
              </a:prstGeom>
              <a:blipFill>
                <a:blip r:embed="rId4"/>
                <a:stretch>
                  <a:fillRect l="-1794" r="-2691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EB8675-80D3-E6C4-30AA-10EB9BC35B30}"/>
                  </a:ext>
                </a:extLst>
              </p:cNvPr>
              <p:cNvSpPr txBox="1"/>
              <p:nvPr/>
            </p:nvSpPr>
            <p:spPr>
              <a:xfrm>
                <a:off x="4293604" y="1643614"/>
                <a:ext cx="308110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sup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r-H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hr-HR" dirty="0"/>
                  <a:t>+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𝐺𝑀</m:t>
                        </m:r>
                      </m:sup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EB8675-80D3-E6C4-30AA-10EB9BC35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04" y="1643614"/>
                <a:ext cx="3081100" cy="377667"/>
              </a:xfrm>
              <a:prstGeom prst="rect">
                <a:avLst/>
              </a:prstGeom>
              <a:blipFill>
                <a:blip r:embed="rId6"/>
                <a:stretch>
                  <a:fillRect l="-16206" t="-141935" r="-1383" b="-2225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7F79C318-295E-111C-FC96-8D6566B192FF}"/>
              </a:ext>
            </a:extLst>
          </p:cNvPr>
          <p:cNvSpPr/>
          <p:nvPr/>
        </p:nvSpPr>
        <p:spPr>
          <a:xfrm rot="5400000">
            <a:off x="5756505" y="1963947"/>
            <a:ext cx="180225" cy="49876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9135793-18E0-638E-7C50-F1F322E51953}"/>
              </a:ext>
            </a:extLst>
          </p:cNvPr>
          <p:cNvSpPr/>
          <p:nvPr/>
        </p:nvSpPr>
        <p:spPr>
          <a:xfrm rot="5400000">
            <a:off x="6787480" y="1716221"/>
            <a:ext cx="168213" cy="100623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F050D-51C1-8FE3-E6C1-B62F9689E4DF}"/>
                  </a:ext>
                </a:extLst>
              </p:cNvPr>
              <p:cNvSpPr txBox="1"/>
              <p:nvPr/>
            </p:nvSpPr>
            <p:spPr>
              <a:xfrm>
                <a:off x="5533456" y="2407435"/>
                <a:ext cx="641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F050D-51C1-8FE3-E6C1-B62F9689E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456" y="2407435"/>
                <a:ext cx="641971" cy="276999"/>
              </a:xfrm>
              <a:prstGeom prst="rect">
                <a:avLst/>
              </a:prstGeom>
              <a:blipFill>
                <a:blip r:embed="rId7"/>
                <a:stretch>
                  <a:fillRect l="-8571" r="-7619" b="-1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86F95-2888-99BF-BCFA-B8ED9D8059A1}"/>
                  </a:ext>
                </a:extLst>
              </p:cNvPr>
              <p:cNvSpPr txBox="1"/>
              <p:nvPr/>
            </p:nvSpPr>
            <p:spPr>
              <a:xfrm>
                <a:off x="6316399" y="2407435"/>
                <a:ext cx="9978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≫2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𝐺𝑀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986F95-2888-99BF-BCFA-B8ED9D805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99" y="2407435"/>
                <a:ext cx="997837" cy="276999"/>
              </a:xfrm>
              <a:prstGeom prst="rect">
                <a:avLst/>
              </a:prstGeom>
              <a:blipFill>
                <a:blip r:embed="rId8"/>
                <a:stretch>
                  <a:fillRect l="-4268" r="-4878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9CFEBC-89D7-5FD6-A894-A0353FF6DC68}"/>
                  </a:ext>
                </a:extLst>
              </p:cNvPr>
              <p:cNvSpPr txBox="1"/>
              <p:nvPr/>
            </p:nvSpPr>
            <p:spPr>
              <a:xfrm>
                <a:off x="4646712" y="3109231"/>
                <a:ext cx="272799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9CFEBC-89D7-5FD6-A894-A0353FF6D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712" y="3109231"/>
                <a:ext cx="2727990" cy="5558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D71396-96AE-073A-E232-054048D5D671}"/>
                  </a:ext>
                </a:extLst>
              </p:cNvPr>
              <p:cNvSpPr txBox="1"/>
              <p:nvPr/>
            </p:nvSpPr>
            <p:spPr>
              <a:xfrm>
                <a:off x="1621808" y="4199709"/>
                <a:ext cx="202786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p>
                              </m:s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D71396-96AE-073A-E232-054048D5D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08" y="4199709"/>
                <a:ext cx="2027863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94D89812-F0F8-80FA-D8D7-B0B9EDDECC02}"/>
              </a:ext>
            </a:extLst>
          </p:cNvPr>
          <p:cNvSpPr/>
          <p:nvPr/>
        </p:nvSpPr>
        <p:spPr>
          <a:xfrm>
            <a:off x="4378036" y="4379568"/>
            <a:ext cx="1717964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694E31-DDE3-38F5-84E3-0CC07C430A88}"/>
                  </a:ext>
                </a:extLst>
              </p:cNvPr>
              <p:cNvSpPr txBox="1"/>
              <p:nvPr/>
            </p:nvSpPr>
            <p:spPr>
              <a:xfrm>
                <a:off x="6824365" y="4207302"/>
                <a:ext cx="2784608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694E31-DDE3-38F5-84E3-0CC07C43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65" y="4207302"/>
                <a:ext cx="2784608" cy="6758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802D21-679C-0F89-8B51-293354885A09}"/>
              </a:ext>
            </a:extLst>
          </p:cNvPr>
          <p:cNvCxnSpPr/>
          <p:nvPr/>
        </p:nvCxnSpPr>
        <p:spPr>
          <a:xfrm flipV="1">
            <a:off x="9067800" y="4052986"/>
            <a:ext cx="541173" cy="10199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3AA2FC-9B5C-D747-91EE-1C69AEC66E1E}"/>
                  </a:ext>
                </a:extLst>
              </p:cNvPr>
              <p:cNvSpPr txBox="1"/>
              <p:nvPr/>
            </p:nvSpPr>
            <p:spPr>
              <a:xfrm>
                <a:off x="2592074" y="5131163"/>
                <a:ext cx="1057597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𝜕𝛽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3AA2FC-9B5C-D747-91EE-1C69AEC66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74" y="5131163"/>
                <a:ext cx="1057597" cy="5733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7AC8E7-0C2C-D486-B949-656C7608BE0D}"/>
              </a:ext>
            </a:extLst>
          </p:cNvPr>
          <p:cNvSpPr/>
          <p:nvPr/>
        </p:nvSpPr>
        <p:spPr>
          <a:xfrm>
            <a:off x="4378036" y="5334187"/>
            <a:ext cx="1717964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7D8B3C-BD6A-1297-E3D3-4478B581B6BC}"/>
                  </a:ext>
                </a:extLst>
              </p:cNvPr>
              <p:cNvSpPr txBox="1"/>
              <p:nvPr/>
            </p:nvSpPr>
            <p:spPr>
              <a:xfrm>
                <a:off x="6815318" y="5157850"/>
                <a:ext cx="1690014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7D8B3C-BD6A-1297-E3D3-4478B581B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18" y="5157850"/>
                <a:ext cx="1690014" cy="6024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01F56-210F-AD5E-27B2-8283A68A1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343" y="3611369"/>
            <a:ext cx="2617621" cy="1191865"/>
          </a:xfrm>
        </p:spPr>
        <p:txBody>
          <a:bodyPr/>
          <a:lstStyle/>
          <a:p>
            <a:pPr marL="36900" indent="0">
              <a:buNone/>
            </a:pPr>
            <a:r>
              <a:rPr lang="hr-HR" dirty="0"/>
              <a:t>Doprinos vakuuma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C926604-5C1E-27FC-0A1D-76F3A57E8C90}"/>
              </a:ext>
            </a:extLst>
          </p:cNvPr>
          <p:cNvSpPr txBox="1">
            <a:spLocks/>
          </p:cNvSpPr>
          <p:nvPr/>
        </p:nvSpPr>
        <p:spPr>
          <a:xfrm>
            <a:off x="1067914" y="2338908"/>
            <a:ext cx="4529322" cy="11918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hr-HR" dirty="0"/>
              <a:t>Dominiraju članovi koji divergiraju za</a:t>
            </a:r>
          </a:p>
        </p:txBody>
      </p:sp>
    </p:spTree>
    <p:extLst>
      <p:ext uri="{BB962C8B-B14F-4D97-AF65-F5344CB8AC3E}">
        <p14:creationId xmlns:p14="http://schemas.microsoft.com/office/powerpoint/2010/main" val="23370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7" grpId="0"/>
      <p:bldP spid="5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23CA3-7E90-CA27-8BAB-E5CA878D6227}"/>
                  </a:ext>
                </a:extLst>
              </p:cNvPr>
              <p:cNvSpPr txBox="1"/>
              <p:nvPr/>
            </p:nvSpPr>
            <p:spPr>
              <a:xfrm>
                <a:off x="7681679" y="1037480"/>
                <a:ext cx="121667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720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23CA3-7E90-CA27-8BAB-E5CA878D6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679" y="1037480"/>
                <a:ext cx="1216679" cy="525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88DB6E-6C22-69CF-B1C3-6488A586426C}"/>
                  </a:ext>
                </a:extLst>
              </p:cNvPr>
              <p:cNvSpPr txBox="1"/>
              <p:nvPr/>
            </p:nvSpPr>
            <p:spPr>
              <a:xfrm>
                <a:off x="2309713" y="1019242"/>
                <a:ext cx="1690014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88DB6E-6C22-69CF-B1C3-6488A586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13" y="1019242"/>
                <a:ext cx="1690014" cy="60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43DB5C7D-6D27-3607-D8AF-2565B0126798}"/>
              </a:ext>
            </a:extLst>
          </p:cNvPr>
          <p:cNvSpPr/>
          <p:nvPr/>
        </p:nvSpPr>
        <p:spPr>
          <a:xfrm>
            <a:off x="4755430" y="1141911"/>
            <a:ext cx="2170546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E92FD5-AE4A-A143-F629-7D0A4582C415}"/>
                  </a:ext>
                </a:extLst>
              </p:cNvPr>
              <p:cNvSpPr txBox="1"/>
              <p:nvPr/>
            </p:nvSpPr>
            <p:spPr>
              <a:xfrm>
                <a:off x="4630884" y="452787"/>
                <a:ext cx="224818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E92FD5-AE4A-A143-F629-7D0A4582C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84" y="452787"/>
                <a:ext cx="2248180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306B61-2399-7A34-57E4-05275433EAC9}"/>
                  </a:ext>
                </a:extLst>
              </p:cNvPr>
              <p:cNvSpPr txBox="1"/>
              <p:nvPr/>
            </p:nvSpPr>
            <p:spPr>
              <a:xfrm>
                <a:off x="3644878" y="2153215"/>
                <a:ext cx="4391650" cy="10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sub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𝐺𝑀</m:t>
                                      </m:r>
                                    </m:num>
                                    <m:den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nary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306B61-2399-7A34-57E4-05275433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78" y="2153215"/>
                <a:ext cx="4391650" cy="10391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C797C92-4F0E-9FF0-E4CD-F42B4725F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461" y="3782168"/>
                <a:ext cx="10353762" cy="2038352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Invarijantna udaljenost ne ovisi o veličini crne rupe, time interpretiramo da je zid svojstvo horizonta crne rupe</a:t>
                </a:r>
              </a:p>
              <a:p>
                <a:endParaRPr lang="hr-HR" dirty="0"/>
              </a:p>
              <a:p>
                <a:r>
                  <a:rPr lang="hr-HR" dirty="0"/>
                  <a:t>Entropija je opisana doprinosom blizu horizonta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dirty="0"/>
                  <a:t> horizont daje kvantna svojstva crnoj rupi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C797C92-4F0E-9FF0-E4CD-F42B4725F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461" y="3782168"/>
                <a:ext cx="10353762" cy="2038352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65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2BB2-FB12-C81D-DCAA-28E1E222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/>
              <a:t>Brick wall </a:t>
            </a:r>
            <a:r>
              <a:rPr lang="hr-HR" dirty="0"/>
              <a:t>metoda za više redove WKB aproksimacije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581D5-EA81-D790-0D56-060AA9509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hr-HR" dirty="0"/>
                  <a:t>-dimenzionalno statičko sfernosimetrično prostorvrijeme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581D5-EA81-D790-0D56-060AA9509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F1A6B7-A6E0-C9DC-E9CE-988AF727C1F5}"/>
                  </a:ext>
                </a:extLst>
              </p:cNvPr>
              <p:cNvSpPr txBox="1"/>
              <p:nvPr/>
            </p:nvSpPr>
            <p:spPr>
              <a:xfrm>
                <a:off x="1188516" y="2413697"/>
                <a:ext cx="3462807" cy="604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F1A6B7-A6E0-C9DC-E9CE-988AF727C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16" y="2413697"/>
                <a:ext cx="3462807" cy="604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EF3B-B763-C80F-5959-A2CF7BF21AF3}"/>
                  </a:ext>
                </a:extLst>
              </p:cNvPr>
              <p:cNvSpPr txBox="1"/>
              <p:nvPr/>
            </p:nvSpPr>
            <p:spPr>
              <a:xfrm>
                <a:off x="5223625" y="2300482"/>
                <a:ext cx="196701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2EF3B-B763-C80F-5959-A2CF7BF2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25" y="2300482"/>
                <a:ext cx="1967013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487BCD-4D04-5009-2D09-00363520C2E6}"/>
                  </a:ext>
                </a:extLst>
              </p:cNvPr>
              <p:cNvSpPr txBox="1"/>
              <p:nvPr/>
            </p:nvSpPr>
            <p:spPr>
              <a:xfrm>
                <a:off x="7762941" y="2300482"/>
                <a:ext cx="1878078" cy="680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487BCD-4D04-5009-2D09-00363520C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941" y="2300482"/>
                <a:ext cx="1878078" cy="680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885AFF-481B-14EE-EA35-128BF90BD39C}"/>
                  </a:ext>
                </a:extLst>
              </p:cNvPr>
              <p:cNvSpPr txBox="1"/>
              <p:nvPr/>
            </p:nvSpPr>
            <p:spPr>
              <a:xfrm>
                <a:off x="1203184" y="3266497"/>
                <a:ext cx="476425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885AFF-481B-14EE-EA35-128BF90BD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84" y="3266497"/>
                <a:ext cx="4764253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92692-1CDC-279E-855E-4D78A5BF001C}"/>
                  </a:ext>
                </a:extLst>
              </p:cNvPr>
              <p:cNvSpPr txBox="1"/>
              <p:nvPr/>
            </p:nvSpPr>
            <p:spPr>
              <a:xfrm>
                <a:off x="7993166" y="3365130"/>
                <a:ext cx="139506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92692-1CDC-279E-855E-4D78A5BF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66" y="3365130"/>
                <a:ext cx="1395062" cy="818366"/>
              </a:xfrm>
              <a:prstGeom prst="rect">
                <a:avLst/>
              </a:prstGeom>
              <a:blipFill>
                <a:blip r:embed="rId7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90F885A1-711B-561C-BBD2-8914588F1316}"/>
              </a:ext>
            </a:extLst>
          </p:cNvPr>
          <p:cNvSpPr/>
          <p:nvPr/>
        </p:nvSpPr>
        <p:spPr>
          <a:xfrm>
            <a:off x="6224565" y="3759656"/>
            <a:ext cx="1303431" cy="32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619504-EF46-7C0E-A22A-69EC84E5625D}"/>
                  </a:ext>
                </a:extLst>
              </p:cNvPr>
              <p:cNvSpPr txBox="1"/>
              <p:nvPr/>
            </p:nvSpPr>
            <p:spPr>
              <a:xfrm>
                <a:off x="1223574" y="5168123"/>
                <a:ext cx="1705019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□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619504-EF46-7C0E-A22A-69EC84E5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74" y="5168123"/>
                <a:ext cx="1705019" cy="6279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CDB1E5-9AF2-055E-D61D-E288B2352E76}"/>
                  </a:ext>
                </a:extLst>
              </p:cNvPr>
              <p:cNvSpPr txBox="1"/>
              <p:nvPr/>
            </p:nvSpPr>
            <p:spPr>
              <a:xfrm>
                <a:off x="3758558" y="5168123"/>
                <a:ext cx="3472938" cy="731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𝑖𝐸𝑡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CDB1E5-9AF2-055E-D61D-E288B235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58" y="5168123"/>
                <a:ext cx="3472938" cy="7312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75FB4F-D036-6D70-B824-A12FC1CCB00E}"/>
                  </a:ext>
                </a:extLst>
              </p:cNvPr>
              <p:cNvSpPr txBox="1"/>
              <p:nvPr/>
            </p:nvSpPr>
            <p:spPr>
              <a:xfrm>
                <a:off x="7993166" y="5314412"/>
                <a:ext cx="188352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75FB4F-D036-6D70-B824-A12FC1CC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66" y="5314412"/>
                <a:ext cx="1883529" cy="335413"/>
              </a:xfrm>
              <a:prstGeom prst="rect">
                <a:avLst/>
              </a:prstGeom>
              <a:blipFill>
                <a:blip r:embed="rId10"/>
                <a:stretch>
                  <a:fillRect l="-2265" b="-2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CD64DC-E877-791C-4B2C-605BE32CABA0}"/>
                  </a:ext>
                </a:extLst>
              </p:cNvPr>
              <p:cNvSpPr txBox="1"/>
              <p:nvPr/>
            </p:nvSpPr>
            <p:spPr>
              <a:xfrm>
                <a:off x="1223574" y="3938342"/>
                <a:ext cx="47438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CD64DC-E877-791C-4B2C-605BE32C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74" y="3938342"/>
                <a:ext cx="4743863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8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702</TotalTime>
  <Words>1303</Words>
  <Application>Microsoft Office PowerPoint</Application>
  <PresentationFormat>Widescreen</PresentationFormat>
  <Paragraphs>229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Calisto MT</vt:lpstr>
      <vt:lpstr>Cambria Math</vt:lpstr>
      <vt:lpstr>Wingdings 2</vt:lpstr>
      <vt:lpstr>Slate</vt:lpstr>
      <vt:lpstr>Kvantne korekcije entropije crne rupe</vt:lpstr>
      <vt:lpstr>Uvod</vt:lpstr>
      <vt:lpstr>PowerPoint Presentation</vt:lpstr>
      <vt:lpstr>PowerPoint Presentation</vt:lpstr>
      <vt:lpstr>Brick wall metoda za Schwarzschildovu crnu rupu</vt:lpstr>
      <vt:lpstr>PowerPoint Presentation</vt:lpstr>
      <vt:lpstr>PowerPoint Presentation</vt:lpstr>
      <vt:lpstr>PowerPoint Presentation</vt:lpstr>
      <vt:lpstr>Brick wall metoda za više redove WKB aproksimacije</vt:lpstr>
      <vt:lpstr>PowerPoint Presentation</vt:lpstr>
      <vt:lpstr>PowerPoint Presentation</vt:lpstr>
      <vt:lpstr>Entropija do 4. reda za 4D crnu rupu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Entropija za Scwharzschildovu crnu rupu</vt:lpstr>
      <vt:lpstr>Entropija za BTZ crnu rupu</vt:lpstr>
      <vt:lpstr>PowerPoint Presentation</vt:lpstr>
      <vt:lpstr>Entropija sprege</vt:lpstr>
      <vt:lpstr>PowerPoint Presentation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Kvantne korekcije entropije crne rupe</dc:title>
  <dc:creator>Axel Hrelja</dc:creator>
  <cp:lastModifiedBy>Axel Hrelja</cp:lastModifiedBy>
  <cp:revision>25</cp:revision>
  <dcterms:created xsi:type="dcterms:W3CDTF">2023-01-25T13:38:36Z</dcterms:created>
  <dcterms:modified xsi:type="dcterms:W3CDTF">2023-01-26T20:42:21Z</dcterms:modified>
</cp:coreProperties>
</file>