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71" r:id="rId6"/>
    <p:sldId id="259" r:id="rId7"/>
    <p:sldId id="272" r:id="rId8"/>
    <p:sldId id="273" r:id="rId9"/>
    <p:sldId id="260" r:id="rId10"/>
    <p:sldId id="274" r:id="rId11"/>
    <p:sldId id="261" r:id="rId12"/>
    <p:sldId id="275" r:id="rId13"/>
    <p:sldId id="276" r:id="rId14"/>
    <p:sldId id="277" r:id="rId15"/>
    <p:sldId id="264" r:id="rId16"/>
    <p:sldId id="262" r:id="rId17"/>
  </p:sldIdLst>
  <p:sldSz cx="9144000" cy="5143500" type="screen16x9"/>
  <p:notesSz cx="6858000" cy="9144000"/>
  <p:embeddedFontLst>
    <p:embeddedFont>
      <p:font typeface="Anybody" panose="020B0604020202020204" charset="-18"/>
      <p:regular r:id="rId19"/>
      <p:bold r:id="rId20"/>
      <p:italic r:id="rId21"/>
      <p:boldItalic r:id="rId22"/>
    </p:embeddedFont>
    <p:embeddedFont>
      <p:font typeface="Nunito Light" pitchFamily="2" charset="-18"/>
      <p:regular r:id="rId23"/>
      <p: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Zadana sekcija" id="{82F20CF3-E6F8-4FF6-B90A-17F1AF2BC2EC}">
          <p14:sldIdLst>
            <p14:sldId id="256"/>
            <p14:sldId id="257"/>
            <p14:sldId id="258"/>
            <p14:sldId id="270"/>
            <p14:sldId id="271"/>
            <p14:sldId id="259"/>
            <p14:sldId id="272"/>
            <p14:sldId id="273"/>
            <p14:sldId id="260"/>
            <p14:sldId id="274"/>
            <p14:sldId id="261"/>
            <p14:sldId id="275"/>
            <p14:sldId id="276"/>
            <p14:sldId id="277"/>
            <p14:sldId id="264"/>
            <p14:sldId id="262"/>
          </p14:sldIdLst>
        </p14:section>
        <p14:section name="Sekcija bez naslova" id="{BEE027C6-C185-4BAC-9BBF-73F91E38A3D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A750D1-8135-467E-8212-9030225340CA}">
  <a:tblStyle styleId="{7FA750D1-8135-467E-8212-9030225340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4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806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680dddf6eb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2680dddf6eb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680dddf6eb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2680dddf6eb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606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680dddf6eb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2680dddf6eb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392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115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26e1a3756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26e1a3756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26e1a3756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26e1a3756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241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26e1a3756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26e1a3756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186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483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329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24225" y="1615050"/>
            <a:ext cx="6895800" cy="19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057549"/>
            <a:ext cx="6576000" cy="17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71" name="Google Shape;371;p11"/>
          <p:cNvSpPr txBox="1">
            <a:spLocks noGrp="1"/>
          </p:cNvSpPr>
          <p:nvPr>
            <p:ph type="subTitle" idx="1"/>
          </p:nvPr>
        </p:nvSpPr>
        <p:spPr>
          <a:xfrm>
            <a:off x="1284000" y="2774099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72" name="Google Shape;372;p11"/>
          <p:cNvGrpSpPr/>
          <p:nvPr/>
        </p:nvGrpSpPr>
        <p:grpSpPr>
          <a:xfrm>
            <a:off x="-2134075" y="270738"/>
            <a:ext cx="11043500" cy="6113838"/>
            <a:chOff x="-2134075" y="270738"/>
            <a:chExt cx="11043500" cy="6113838"/>
          </a:xfrm>
        </p:grpSpPr>
        <p:sp>
          <p:nvSpPr>
            <p:cNvPr id="373" name="Google Shape;373;p11"/>
            <p:cNvSpPr/>
            <p:nvPr/>
          </p:nvSpPr>
          <p:spPr>
            <a:xfrm>
              <a:off x="-2134075" y="3689675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374" name="Google Shape;374;p11"/>
            <p:cNvGrpSpPr/>
            <p:nvPr/>
          </p:nvGrpSpPr>
          <p:grpSpPr>
            <a:xfrm>
              <a:off x="8792725" y="270738"/>
              <a:ext cx="116700" cy="2245222"/>
              <a:chOff x="245250" y="2629538"/>
              <a:chExt cx="116700" cy="2245222"/>
            </a:xfrm>
          </p:grpSpPr>
          <p:sp>
            <p:nvSpPr>
              <p:cNvPr id="375" name="Google Shape;375;p11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76" name="Google Shape;376;p11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77" name="Google Shape;377;p11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78" name="Google Shape;378;p11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79" name="Google Shape;379;p11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80" name="Google Shape;380;p11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81" name="Google Shape;381;p11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82" name="Google Shape;382;p11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383" name="Google Shape;383;p11"/>
            <p:cNvGrpSpPr/>
            <p:nvPr/>
          </p:nvGrpSpPr>
          <p:grpSpPr>
            <a:xfrm rot="10800000">
              <a:off x="361950" y="4728425"/>
              <a:ext cx="2606788" cy="292646"/>
              <a:chOff x="5823975" y="3462600"/>
              <a:chExt cx="2606788" cy="292646"/>
            </a:xfrm>
          </p:grpSpPr>
          <p:sp>
            <p:nvSpPr>
              <p:cNvPr id="384" name="Google Shape;384;p11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85" name="Google Shape;385;p11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86" name="Google Shape;386;p11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87" name="Google Shape;387;p11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88" name="Google Shape;388;p11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89" name="Google Shape;389;p11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0" name="Google Shape;390;p11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1" name="Google Shape;391;p11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2" name="Google Shape;392;p11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3" name="Google Shape;393;p11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4" name="Google Shape;394;p11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5" name="Google Shape;395;p11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6" name="Google Shape;396;p11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7" name="Google Shape;397;p11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8" name="Google Shape;398;p11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3" name="Google Shape;403;p11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4" name="Google Shape;404;p11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5" name="Google Shape;405;p11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6" name="Google Shape;406;p11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9" name="Google Shape;409;p11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10" name="Google Shape;410;p11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11" name="Google Shape;411;p11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12" name="Google Shape;412;p11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13" name="Google Shape;413;p11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3"/>
          <p:cNvSpPr txBox="1">
            <a:spLocks noGrp="1"/>
          </p:cNvSpPr>
          <p:nvPr>
            <p:ph type="subTitle" idx="1"/>
          </p:nvPr>
        </p:nvSpPr>
        <p:spPr>
          <a:xfrm>
            <a:off x="1242200" y="1323875"/>
            <a:ext cx="6673200" cy="18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3"/>
          <p:cNvGrpSpPr/>
          <p:nvPr/>
        </p:nvGrpSpPr>
        <p:grpSpPr>
          <a:xfrm>
            <a:off x="-2134075" y="270754"/>
            <a:ext cx="11043500" cy="4604005"/>
            <a:chOff x="-2134075" y="270754"/>
            <a:chExt cx="11043500" cy="4604005"/>
          </a:xfrm>
        </p:grpSpPr>
        <p:sp>
          <p:nvSpPr>
            <p:cNvPr id="419" name="Google Shape;419;p13"/>
            <p:cNvSpPr/>
            <p:nvPr/>
          </p:nvSpPr>
          <p:spPr>
            <a:xfrm>
              <a:off x="-2134075" y="1963525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0" name="Google Shape;420;p13"/>
            <p:cNvGrpSpPr/>
            <p:nvPr/>
          </p:nvGrpSpPr>
          <p:grpSpPr>
            <a:xfrm>
              <a:off x="8792725" y="2629538"/>
              <a:ext cx="116700" cy="2245222"/>
              <a:chOff x="245250" y="2629538"/>
              <a:chExt cx="116700" cy="2245222"/>
            </a:xfrm>
          </p:grpSpPr>
          <p:sp>
            <p:nvSpPr>
              <p:cNvPr id="421" name="Google Shape;421;p13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9" name="Google Shape;429;p13"/>
            <p:cNvGrpSpPr/>
            <p:nvPr/>
          </p:nvGrpSpPr>
          <p:grpSpPr>
            <a:xfrm rot="5400000">
              <a:off x="-941450" y="1427825"/>
              <a:ext cx="2606788" cy="292646"/>
              <a:chOff x="5823975" y="3462600"/>
              <a:chExt cx="2606788" cy="292646"/>
            </a:xfrm>
          </p:grpSpPr>
          <p:sp>
            <p:nvSpPr>
              <p:cNvPr id="430" name="Google Shape;430;p13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3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3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3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3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3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3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3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3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3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3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3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3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3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3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3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3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3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3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3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3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3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3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3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3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3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14"/>
          <p:cNvSpPr txBox="1">
            <a:spLocks noGrp="1"/>
          </p:cNvSpPr>
          <p:nvPr>
            <p:ph type="subTitle" idx="1"/>
          </p:nvPr>
        </p:nvSpPr>
        <p:spPr>
          <a:xfrm>
            <a:off x="3914400" y="1489363"/>
            <a:ext cx="45096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3" name="Google Shape;463;p14"/>
          <p:cNvGrpSpPr/>
          <p:nvPr/>
        </p:nvGrpSpPr>
        <p:grpSpPr>
          <a:xfrm>
            <a:off x="-2134075" y="270738"/>
            <a:ext cx="11043500" cy="6113838"/>
            <a:chOff x="-2134075" y="270738"/>
            <a:chExt cx="11043500" cy="6113838"/>
          </a:xfrm>
        </p:grpSpPr>
        <p:sp>
          <p:nvSpPr>
            <p:cNvPr id="464" name="Google Shape;464;p14"/>
            <p:cNvSpPr/>
            <p:nvPr/>
          </p:nvSpPr>
          <p:spPr>
            <a:xfrm>
              <a:off x="-2134075" y="3689675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5" name="Google Shape;465;p14"/>
            <p:cNvGrpSpPr/>
            <p:nvPr/>
          </p:nvGrpSpPr>
          <p:grpSpPr>
            <a:xfrm>
              <a:off x="8792725" y="270738"/>
              <a:ext cx="116700" cy="2245222"/>
              <a:chOff x="245250" y="2629538"/>
              <a:chExt cx="116700" cy="2245222"/>
            </a:xfrm>
          </p:grpSpPr>
          <p:sp>
            <p:nvSpPr>
              <p:cNvPr id="466" name="Google Shape;466;p14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4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4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4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4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4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4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4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4" name="Google Shape;474;p14"/>
            <p:cNvGrpSpPr/>
            <p:nvPr/>
          </p:nvGrpSpPr>
          <p:grpSpPr>
            <a:xfrm rot="10800000">
              <a:off x="361950" y="4728425"/>
              <a:ext cx="2606788" cy="292646"/>
              <a:chOff x="5823975" y="3462600"/>
              <a:chExt cx="2606788" cy="292646"/>
            </a:xfrm>
          </p:grpSpPr>
          <p:sp>
            <p:nvSpPr>
              <p:cNvPr id="475" name="Google Shape;475;p14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4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4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4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4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4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4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4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4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4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4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4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4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4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4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4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4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4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4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4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4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4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4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4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4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4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4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4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4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4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5" name="Google Shape;505;p14"/>
          <p:cNvSpPr txBox="1">
            <a:spLocks noGrp="1"/>
          </p:cNvSpPr>
          <p:nvPr>
            <p:ph type="subTitle" idx="2"/>
          </p:nvPr>
        </p:nvSpPr>
        <p:spPr>
          <a:xfrm>
            <a:off x="3914400" y="2507338"/>
            <a:ext cx="4509600" cy="16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6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5"/>
          <p:cNvSpPr txBox="1">
            <a:spLocks noGrp="1"/>
          </p:cNvSpPr>
          <p:nvPr>
            <p:ph type="subTitle" idx="1"/>
          </p:nvPr>
        </p:nvSpPr>
        <p:spPr>
          <a:xfrm>
            <a:off x="726775" y="1787900"/>
            <a:ext cx="4613100" cy="22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15"/>
          <p:cNvSpPr/>
          <p:nvPr/>
        </p:nvSpPr>
        <p:spPr>
          <a:xfrm>
            <a:off x="8583175" y="805350"/>
            <a:ext cx="2694900" cy="269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15"/>
          <p:cNvGrpSpPr/>
          <p:nvPr/>
        </p:nvGrpSpPr>
        <p:grpSpPr>
          <a:xfrm>
            <a:off x="245250" y="539488"/>
            <a:ext cx="116700" cy="2245222"/>
            <a:chOff x="245250" y="2629538"/>
            <a:chExt cx="116700" cy="2245222"/>
          </a:xfrm>
        </p:grpSpPr>
        <p:sp>
          <p:nvSpPr>
            <p:cNvPr id="511" name="Google Shape;511;p15"/>
            <p:cNvSpPr/>
            <p:nvPr/>
          </p:nvSpPr>
          <p:spPr>
            <a:xfrm>
              <a:off x="245250" y="4149913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245250" y="4453986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245250" y="4758059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245250" y="3845838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245250" y="3541763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245250" y="3237688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245250" y="2933613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245250" y="2629538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519;p15"/>
          <p:cNvGrpSpPr/>
          <p:nvPr/>
        </p:nvGrpSpPr>
        <p:grpSpPr>
          <a:xfrm rot="-5400000">
            <a:off x="7489325" y="3425025"/>
            <a:ext cx="2606788" cy="292646"/>
            <a:chOff x="5823975" y="3462600"/>
            <a:chExt cx="2606788" cy="292646"/>
          </a:xfrm>
        </p:grpSpPr>
        <p:sp>
          <p:nvSpPr>
            <p:cNvPr id="520" name="Google Shape;520;p15"/>
            <p:cNvSpPr/>
            <p:nvPr/>
          </p:nvSpPr>
          <p:spPr>
            <a:xfrm rot="5400000">
              <a:off x="8361163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5"/>
            <p:cNvSpPr/>
            <p:nvPr/>
          </p:nvSpPr>
          <p:spPr>
            <a:xfrm rot="5400000">
              <a:off x="8361163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5"/>
            <p:cNvSpPr/>
            <p:nvPr/>
          </p:nvSpPr>
          <p:spPr>
            <a:xfrm rot="5400000">
              <a:off x="8179936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5"/>
            <p:cNvSpPr/>
            <p:nvPr/>
          </p:nvSpPr>
          <p:spPr>
            <a:xfrm rot="5400000">
              <a:off x="8179936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5"/>
            <p:cNvSpPr/>
            <p:nvPr/>
          </p:nvSpPr>
          <p:spPr>
            <a:xfrm rot="5400000">
              <a:off x="7998708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5"/>
            <p:cNvSpPr/>
            <p:nvPr/>
          </p:nvSpPr>
          <p:spPr>
            <a:xfrm rot="5400000">
              <a:off x="7998708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5"/>
            <p:cNvSpPr/>
            <p:nvPr/>
          </p:nvSpPr>
          <p:spPr>
            <a:xfrm rot="5400000">
              <a:off x="7817480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5"/>
            <p:cNvSpPr/>
            <p:nvPr/>
          </p:nvSpPr>
          <p:spPr>
            <a:xfrm rot="5400000">
              <a:off x="7817480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5"/>
            <p:cNvSpPr/>
            <p:nvPr/>
          </p:nvSpPr>
          <p:spPr>
            <a:xfrm rot="5400000">
              <a:off x="7636252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5"/>
            <p:cNvSpPr/>
            <p:nvPr/>
          </p:nvSpPr>
          <p:spPr>
            <a:xfrm rot="5400000">
              <a:off x="7636252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5"/>
            <p:cNvSpPr/>
            <p:nvPr/>
          </p:nvSpPr>
          <p:spPr>
            <a:xfrm rot="5400000">
              <a:off x="7455025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5"/>
            <p:cNvSpPr/>
            <p:nvPr/>
          </p:nvSpPr>
          <p:spPr>
            <a:xfrm rot="5400000">
              <a:off x="7455025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5"/>
            <p:cNvSpPr/>
            <p:nvPr/>
          </p:nvSpPr>
          <p:spPr>
            <a:xfrm rot="5400000">
              <a:off x="7273797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5"/>
            <p:cNvSpPr/>
            <p:nvPr/>
          </p:nvSpPr>
          <p:spPr>
            <a:xfrm rot="5400000">
              <a:off x="7273797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5"/>
            <p:cNvSpPr/>
            <p:nvPr/>
          </p:nvSpPr>
          <p:spPr>
            <a:xfrm rot="5400000">
              <a:off x="7092569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5"/>
            <p:cNvSpPr/>
            <p:nvPr/>
          </p:nvSpPr>
          <p:spPr>
            <a:xfrm rot="5400000">
              <a:off x="7092569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 rot="5400000">
              <a:off x="6911341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 rot="5400000">
              <a:off x="6911341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 rot="5400000">
              <a:off x="6730114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 rot="5400000">
              <a:off x="6730114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 rot="5400000">
              <a:off x="6548886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5"/>
            <p:cNvSpPr/>
            <p:nvPr/>
          </p:nvSpPr>
          <p:spPr>
            <a:xfrm rot="5400000">
              <a:off x="6548886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5"/>
            <p:cNvSpPr/>
            <p:nvPr/>
          </p:nvSpPr>
          <p:spPr>
            <a:xfrm rot="5400000">
              <a:off x="6367658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5"/>
            <p:cNvSpPr/>
            <p:nvPr/>
          </p:nvSpPr>
          <p:spPr>
            <a:xfrm rot="5400000">
              <a:off x="6367658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5"/>
            <p:cNvSpPr/>
            <p:nvPr/>
          </p:nvSpPr>
          <p:spPr>
            <a:xfrm rot="5400000">
              <a:off x="6186430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5"/>
            <p:cNvSpPr/>
            <p:nvPr/>
          </p:nvSpPr>
          <p:spPr>
            <a:xfrm rot="5400000">
              <a:off x="6186430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5"/>
            <p:cNvSpPr/>
            <p:nvPr/>
          </p:nvSpPr>
          <p:spPr>
            <a:xfrm rot="5400000">
              <a:off x="6005203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5"/>
            <p:cNvSpPr/>
            <p:nvPr/>
          </p:nvSpPr>
          <p:spPr>
            <a:xfrm rot="5400000">
              <a:off x="6005203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5"/>
            <p:cNvSpPr/>
            <p:nvPr/>
          </p:nvSpPr>
          <p:spPr>
            <a:xfrm rot="5400000">
              <a:off x="5823975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5"/>
            <p:cNvSpPr/>
            <p:nvPr/>
          </p:nvSpPr>
          <p:spPr>
            <a:xfrm rot="5400000">
              <a:off x="5823975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6"/>
          <p:cNvSpPr txBox="1">
            <a:spLocks noGrp="1"/>
          </p:cNvSpPr>
          <p:nvPr>
            <p:ph type="title"/>
          </p:nvPr>
        </p:nvSpPr>
        <p:spPr>
          <a:xfrm>
            <a:off x="2347938" y="67752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16"/>
          <p:cNvSpPr txBox="1">
            <a:spLocks noGrp="1"/>
          </p:cNvSpPr>
          <p:nvPr>
            <p:ph type="subTitle" idx="1"/>
          </p:nvPr>
        </p:nvSpPr>
        <p:spPr>
          <a:xfrm>
            <a:off x="2347900" y="17209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6"/>
          <p:cNvSpPr txBox="1"/>
          <p:nvPr/>
        </p:nvSpPr>
        <p:spPr>
          <a:xfrm>
            <a:off x="1568150" y="3504775"/>
            <a:ext cx="6007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200" b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content by 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Swetha Tandri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54" name="Google Shape;554;p16"/>
          <p:cNvGrpSpPr/>
          <p:nvPr/>
        </p:nvGrpSpPr>
        <p:grpSpPr>
          <a:xfrm>
            <a:off x="0" y="136575"/>
            <a:ext cx="8430763" cy="4884496"/>
            <a:chOff x="0" y="136575"/>
            <a:chExt cx="8430763" cy="4884496"/>
          </a:xfrm>
        </p:grpSpPr>
        <p:sp>
          <p:nvSpPr>
            <p:cNvPr id="555" name="Google Shape;555;p16"/>
            <p:cNvSpPr/>
            <p:nvPr/>
          </p:nvSpPr>
          <p:spPr>
            <a:xfrm rot="-5400000">
              <a:off x="3043050" y="-2906475"/>
              <a:ext cx="268500" cy="6354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6" name="Google Shape;556;p16"/>
            <p:cNvGrpSpPr/>
            <p:nvPr/>
          </p:nvGrpSpPr>
          <p:grpSpPr>
            <a:xfrm>
              <a:off x="5823975" y="4728425"/>
              <a:ext cx="2606788" cy="292646"/>
              <a:chOff x="5823975" y="3462600"/>
              <a:chExt cx="2606788" cy="292646"/>
            </a:xfrm>
          </p:grpSpPr>
          <p:sp>
            <p:nvSpPr>
              <p:cNvPr id="557" name="Google Shape;557;p16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6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6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6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6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6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6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6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6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6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6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6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6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6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6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6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6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16"/>
            <p:cNvGrpSpPr/>
            <p:nvPr/>
          </p:nvGrpSpPr>
          <p:grpSpPr>
            <a:xfrm>
              <a:off x="116475" y="2358788"/>
              <a:ext cx="490949" cy="2245222"/>
              <a:chOff x="624100" y="1857475"/>
              <a:chExt cx="490949" cy="2245222"/>
            </a:xfrm>
          </p:grpSpPr>
          <p:sp>
            <p:nvSpPr>
              <p:cNvPr id="588" name="Google Shape;588;p16"/>
              <p:cNvSpPr/>
              <p:nvPr/>
            </p:nvSpPr>
            <p:spPr>
              <a:xfrm>
                <a:off x="624100" y="3377850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6"/>
              <p:cNvSpPr/>
              <p:nvPr/>
            </p:nvSpPr>
            <p:spPr>
              <a:xfrm>
                <a:off x="998349" y="3377850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6"/>
              <p:cNvSpPr/>
              <p:nvPr/>
            </p:nvSpPr>
            <p:spPr>
              <a:xfrm>
                <a:off x="624100" y="368192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6"/>
              <p:cNvSpPr/>
              <p:nvPr/>
            </p:nvSpPr>
            <p:spPr>
              <a:xfrm>
                <a:off x="998349" y="368192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6"/>
              <p:cNvSpPr/>
              <p:nvPr/>
            </p:nvSpPr>
            <p:spPr>
              <a:xfrm>
                <a:off x="624100" y="3985997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6"/>
              <p:cNvSpPr/>
              <p:nvPr/>
            </p:nvSpPr>
            <p:spPr>
              <a:xfrm>
                <a:off x="998349" y="3985997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6"/>
              <p:cNvSpPr/>
              <p:nvPr/>
            </p:nvSpPr>
            <p:spPr>
              <a:xfrm>
                <a:off x="624100" y="3073775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6"/>
              <p:cNvSpPr/>
              <p:nvPr/>
            </p:nvSpPr>
            <p:spPr>
              <a:xfrm>
                <a:off x="998349" y="3073775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6"/>
              <p:cNvSpPr/>
              <p:nvPr/>
            </p:nvSpPr>
            <p:spPr>
              <a:xfrm>
                <a:off x="624100" y="2769700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6"/>
              <p:cNvSpPr/>
              <p:nvPr/>
            </p:nvSpPr>
            <p:spPr>
              <a:xfrm>
                <a:off x="998349" y="2769700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6"/>
              <p:cNvSpPr/>
              <p:nvPr/>
            </p:nvSpPr>
            <p:spPr>
              <a:xfrm>
                <a:off x="624100" y="2465625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6"/>
              <p:cNvSpPr/>
              <p:nvPr/>
            </p:nvSpPr>
            <p:spPr>
              <a:xfrm>
                <a:off x="998349" y="2465625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6"/>
              <p:cNvSpPr/>
              <p:nvPr/>
            </p:nvSpPr>
            <p:spPr>
              <a:xfrm>
                <a:off x="624100" y="2161550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6"/>
              <p:cNvSpPr/>
              <p:nvPr/>
            </p:nvSpPr>
            <p:spPr>
              <a:xfrm>
                <a:off x="998349" y="2161550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6"/>
              <p:cNvSpPr/>
              <p:nvPr/>
            </p:nvSpPr>
            <p:spPr>
              <a:xfrm>
                <a:off x="624100" y="1857475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6"/>
              <p:cNvSpPr/>
              <p:nvPr/>
            </p:nvSpPr>
            <p:spPr>
              <a:xfrm>
                <a:off x="998349" y="1857475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17"/>
          <p:cNvGrpSpPr/>
          <p:nvPr/>
        </p:nvGrpSpPr>
        <p:grpSpPr>
          <a:xfrm>
            <a:off x="-2134075" y="270738"/>
            <a:ext cx="11043500" cy="6113838"/>
            <a:chOff x="-2134075" y="270738"/>
            <a:chExt cx="11043500" cy="6113838"/>
          </a:xfrm>
        </p:grpSpPr>
        <p:sp>
          <p:nvSpPr>
            <p:cNvPr id="606" name="Google Shape;606;p17"/>
            <p:cNvSpPr/>
            <p:nvPr/>
          </p:nvSpPr>
          <p:spPr>
            <a:xfrm>
              <a:off x="-2134075" y="3689675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7"/>
            <p:cNvGrpSpPr/>
            <p:nvPr/>
          </p:nvGrpSpPr>
          <p:grpSpPr>
            <a:xfrm>
              <a:off x="8792725" y="270738"/>
              <a:ext cx="116700" cy="2245222"/>
              <a:chOff x="245250" y="2629538"/>
              <a:chExt cx="116700" cy="2245222"/>
            </a:xfrm>
          </p:grpSpPr>
          <p:sp>
            <p:nvSpPr>
              <p:cNvPr id="608" name="Google Shape;608;p17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7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7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7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7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7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7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7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6" name="Google Shape;616;p17"/>
            <p:cNvGrpSpPr/>
            <p:nvPr/>
          </p:nvGrpSpPr>
          <p:grpSpPr>
            <a:xfrm rot="10800000">
              <a:off x="361950" y="4728425"/>
              <a:ext cx="2606788" cy="292646"/>
              <a:chOff x="5823975" y="3462600"/>
              <a:chExt cx="2606788" cy="292646"/>
            </a:xfrm>
          </p:grpSpPr>
          <p:sp>
            <p:nvSpPr>
              <p:cNvPr id="617" name="Google Shape;617;p17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7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7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7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7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7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7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7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7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7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7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7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7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7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7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7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7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7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7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7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7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7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7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7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7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7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7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7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7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7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18"/>
          <p:cNvGrpSpPr/>
          <p:nvPr/>
        </p:nvGrpSpPr>
        <p:grpSpPr>
          <a:xfrm>
            <a:off x="245250" y="270754"/>
            <a:ext cx="11032825" cy="4604005"/>
            <a:chOff x="245250" y="270754"/>
            <a:chExt cx="11032825" cy="4604005"/>
          </a:xfrm>
        </p:grpSpPr>
        <p:sp>
          <p:nvSpPr>
            <p:cNvPr id="649" name="Google Shape;649;p18"/>
            <p:cNvSpPr/>
            <p:nvPr/>
          </p:nvSpPr>
          <p:spPr>
            <a:xfrm>
              <a:off x="8583175" y="1580125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0" name="Google Shape;650;p18"/>
            <p:cNvGrpSpPr/>
            <p:nvPr/>
          </p:nvGrpSpPr>
          <p:grpSpPr>
            <a:xfrm>
              <a:off x="245250" y="2629538"/>
              <a:ext cx="116700" cy="2245222"/>
              <a:chOff x="245250" y="2629538"/>
              <a:chExt cx="116700" cy="2245222"/>
            </a:xfrm>
          </p:grpSpPr>
          <p:sp>
            <p:nvSpPr>
              <p:cNvPr id="651" name="Google Shape;651;p18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8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8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8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8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8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8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8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9" name="Google Shape;659;p18"/>
            <p:cNvGrpSpPr/>
            <p:nvPr/>
          </p:nvGrpSpPr>
          <p:grpSpPr>
            <a:xfrm rot="-5400000">
              <a:off x="7489325" y="1427825"/>
              <a:ext cx="2606788" cy="292646"/>
              <a:chOff x="5823975" y="3462600"/>
              <a:chExt cx="2606788" cy="292646"/>
            </a:xfrm>
          </p:grpSpPr>
          <p:sp>
            <p:nvSpPr>
              <p:cNvPr id="660" name="Google Shape;660;p18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8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8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8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8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8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8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8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8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8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8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8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8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8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8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8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8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8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8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8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8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8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8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8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8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8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8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8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8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8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1291500" y="2079575"/>
            <a:ext cx="50676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title" idx="2" hasCustomPrompt="1"/>
          </p:nvPr>
        </p:nvSpPr>
        <p:spPr>
          <a:xfrm>
            <a:off x="1291500" y="101292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291500" y="374172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-2134075" y="270738"/>
            <a:ext cx="11043500" cy="6113838"/>
            <a:chOff x="-2134075" y="270738"/>
            <a:chExt cx="11043500" cy="6113838"/>
          </a:xfrm>
        </p:grpSpPr>
        <p:sp>
          <p:nvSpPr>
            <p:cNvPr id="15" name="Google Shape;15;p3"/>
            <p:cNvSpPr/>
            <p:nvPr/>
          </p:nvSpPr>
          <p:spPr>
            <a:xfrm>
              <a:off x="-2134075" y="3689675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6" name="Google Shape;16;p3"/>
            <p:cNvGrpSpPr/>
            <p:nvPr/>
          </p:nvGrpSpPr>
          <p:grpSpPr>
            <a:xfrm>
              <a:off x="8792725" y="270738"/>
              <a:ext cx="116700" cy="2245222"/>
              <a:chOff x="245250" y="2629538"/>
              <a:chExt cx="116700" cy="2245222"/>
            </a:xfrm>
          </p:grpSpPr>
          <p:sp>
            <p:nvSpPr>
              <p:cNvPr id="17" name="Google Shape;17;p3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Google Shape;18;p3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Google Shape;19;p3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0" name="Google Shape;20;p3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Google Shape;21;p3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5" name="Google Shape;25;p3"/>
            <p:cNvGrpSpPr/>
            <p:nvPr/>
          </p:nvGrpSpPr>
          <p:grpSpPr>
            <a:xfrm rot="10800000">
              <a:off x="361950" y="4728425"/>
              <a:ext cx="2606788" cy="292646"/>
              <a:chOff x="5823975" y="3462600"/>
              <a:chExt cx="2606788" cy="292646"/>
            </a:xfrm>
          </p:grpSpPr>
          <p:sp>
            <p:nvSpPr>
              <p:cNvPr id="26" name="Google Shape;26;p3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11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9" name="Google Shape;59;p4"/>
          <p:cNvGrpSpPr/>
          <p:nvPr/>
        </p:nvGrpSpPr>
        <p:grpSpPr>
          <a:xfrm flipH="1">
            <a:off x="-2127300" y="270738"/>
            <a:ext cx="10903375" cy="4750334"/>
            <a:chOff x="361950" y="270738"/>
            <a:chExt cx="10903375" cy="4750334"/>
          </a:xfrm>
        </p:grpSpPr>
        <p:sp>
          <p:nvSpPr>
            <p:cNvPr id="60" name="Google Shape;60;p4"/>
            <p:cNvSpPr/>
            <p:nvPr/>
          </p:nvSpPr>
          <p:spPr>
            <a:xfrm>
              <a:off x="8570425" y="1603750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61;p4"/>
            <p:cNvGrpSpPr/>
            <p:nvPr/>
          </p:nvGrpSpPr>
          <p:grpSpPr>
            <a:xfrm>
              <a:off x="8792725" y="270738"/>
              <a:ext cx="116700" cy="2245222"/>
              <a:chOff x="245250" y="2629538"/>
              <a:chExt cx="116700" cy="2245222"/>
            </a:xfrm>
          </p:grpSpPr>
          <p:sp>
            <p:nvSpPr>
              <p:cNvPr id="62" name="Google Shape;62;p4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4"/>
            <p:cNvGrpSpPr/>
            <p:nvPr/>
          </p:nvGrpSpPr>
          <p:grpSpPr>
            <a:xfrm rot="10800000">
              <a:off x="361950" y="4728425"/>
              <a:ext cx="2606788" cy="292646"/>
              <a:chOff x="5823975" y="3462600"/>
              <a:chExt cx="2606788" cy="292646"/>
            </a:xfrm>
          </p:grpSpPr>
          <p:sp>
            <p:nvSpPr>
              <p:cNvPr id="71" name="Google Shape;71;p4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1"/>
          </p:nvPr>
        </p:nvSpPr>
        <p:spPr>
          <a:xfrm>
            <a:off x="5055284" y="36952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subTitle" idx="2"/>
          </p:nvPr>
        </p:nvSpPr>
        <p:spPr>
          <a:xfrm>
            <a:off x="1583300" y="36952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3"/>
          </p:nvPr>
        </p:nvSpPr>
        <p:spPr>
          <a:xfrm>
            <a:off x="50552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sz="2400" b="1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sz="2400" b="1">
                <a:latin typeface="Anybody"/>
                <a:ea typeface="Anybody"/>
                <a:cs typeface="Anybody"/>
                <a:sym typeface="Anybod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sz="2400" b="1">
                <a:latin typeface="Anybody"/>
                <a:ea typeface="Anybody"/>
                <a:cs typeface="Anybody"/>
                <a:sym typeface="Anybod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sz="2400" b="1">
                <a:latin typeface="Anybody"/>
                <a:ea typeface="Anybody"/>
                <a:cs typeface="Anybody"/>
                <a:sym typeface="Anybod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sz="2400" b="1">
                <a:latin typeface="Anybody"/>
                <a:ea typeface="Anybody"/>
                <a:cs typeface="Anybody"/>
                <a:sym typeface="Anybod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sz="2400" b="1">
                <a:latin typeface="Anybody"/>
                <a:ea typeface="Anybody"/>
                <a:cs typeface="Anybody"/>
                <a:sym typeface="Anybod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sz="2400" b="1">
                <a:latin typeface="Anybody"/>
                <a:ea typeface="Anybody"/>
                <a:cs typeface="Anybody"/>
                <a:sym typeface="Anybod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sz="2400" b="1">
                <a:latin typeface="Anybody"/>
                <a:ea typeface="Anybody"/>
                <a:cs typeface="Anybody"/>
                <a:sym typeface="Anybod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sz="2400" b="1"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4"/>
          </p:nvPr>
        </p:nvSpPr>
        <p:spPr>
          <a:xfrm>
            <a:off x="15830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sz="2400" b="1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sz="2400" b="1">
                <a:latin typeface="Anybody"/>
                <a:ea typeface="Anybody"/>
                <a:cs typeface="Anybody"/>
                <a:sym typeface="Anybod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sz="2400" b="1">
                <a:latin typeface="Anybody"/>
                <a:ea typeface="Anybody"/>
                <a:cs typeface="Anybody"/>
                <a:sym typeface="Anybod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sz="2400" b="1">
                <a:latin typeface="Anybody"/>
                <a:ea typeface="Anybody"/>
                <a:cs typeface="Anybody"/>
                <a:sym typeface="Anybod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sz="2400" b="1">
                <a:latin typeface="Anybody"/>
                <a:ea typeface="Anybody"/>
                <a:cs typeface="Anybody"/>
                <a:sym typeface="Anybod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sz="2400" b="1">
                <a:latin typeface="Anybody"/>
                <a:ea typeface="Anybody"/>
                <a:cs typeface="Anybody"/>
                <a:sym typeface="Anybod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sz="2400" b="1">
                <a:latin typeface="Anybody"/>
                <a:ea typeface="Anybody"/>
                <a:cs typeface="Anybody"/>
                <a:sym typeface="Anybod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sz="2400" b="1">
                <a:latin typeface="Anybody"/>
                <a:ea typeface="Anybody"/>
                <a:cs typeface="Anybody"/>
                <a:sym typeface="Anybod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sz="2400" b="1"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endParaRPr/>
          </a:p>
        </p:txBody>
      </p:sp>
      <p:grpSp>
        <p:nvGrpSpPr>
          <p:cNvPr id="107" name="Google Shape;107;p5"/>
          <p:cNvGrpSpPr/>
          <p:nvPr/>
        </p:nvGrpSpPr>
        <p:grpSpPr>
          <a:xfrm>
            <a:off x="245250" y="270754"/>
            <a:ext cx="11032825" cy="4604005"/>
            <a:chOff x="245250" y="270754"/>
            <a:chExt cx="11032825" cy="4604005"/>
          </a:xfrm>
        </p:grpSpPr>
        <p:sp>
          <p:nvSpPr>
            <p:cNvPr id="108" name="Google Shape;108;p5"/>
            <p:cNvSpPr/>
            <p:nvPr/>
          </p:nvSpPr>
          <p:spPr>
            <a:xfrm>
              <a:off x="8583175" y="1580125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09;p5"/>
            <p:cNvGrpSpPr/>
            <p:nvPr/>
          </p:nvGrpSpPr>
          <p:grpSpPr>
            <a:xfrm>
              <a:off x="245250" y="2629538"/>
              <a:ext cx="116700" cy="2245222"/>
              <a:chOff x="245250" y="2629538"/>
              <a:chExt cx="116700" cy="2245222"/>
            </a:xfrm>
          </p:grpSpPr>
          <p:sp>
            <p:nvSpPr>
              <p:cNvPr id="110" name="Google Shape;110;p5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5"/>
            <p:cNvGrpSpPr/>
            <p:nvPr/>
          </p:nvGrpSpPr>
          <p:grpSpPr>
            <a:xfrm rot="-5400000">
              <a:off x="7489325" y="1427825"/>
              <a:ext cx="2606788" cy="292646"/>
              <a:chOff x="5823975" y="3462600"/>
              <a:chExt cx="2606788" cy="292646"/>
            </a:xfrm>
          </p:grpSpPr>
          <p:sp>
            <p:nvSpPr>
              <p:cNvPr id="119" name="Google Shape;119;p5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6"/>
          <p:cNvGrpSpPr/>
          <p:nvPr/>
        </p:nvGrpSpPr>
        <p:grpSpPr>
          <a:xfrm>
            <a:off x="245250" y="270754"/>
            <a:ext cx="11032825" cy="4604005"/>
            <a:chOff x="245250" y="270754"/>
            <a:chExt cx="11032825" cy="4604005"/>
          </a:xfrm>
        </p:grpSpPr>
        <p:sp>
          <p:nvSpPr>
            <p:cNvPr id="151" name="Google Shape;151;p6"/>
            <p:cNvSpPr/>
            <p:nvPr/>
          </p:nvSpPr>
          <p:spPr>
            <a:xfrm>
              <a:off x="8583175" y="1580125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" name="Google Shape;152;p6"/>
            <p:cNvGrpSpPr/>
            <p:nvPr/>
          </p:nvGrpSpPr>
          <p:grpSpPr>
            <a:xfrm>
              <a:off x="245250" y="2629538"/>
              <a:ext cx="116700" cy="2245222"/>
              <a:chOff x="245250" y="2629538"/>
              <a:chExt cx="116700" cy="2245222"/>
            </a:xfrm>
          </p:grpSpPr>
          <p:sp>
            <p:nvSpPr>
              <p:cNvPr id="153" name="Google Shape;153;p6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6"/>
            <p:cNvGrpSpPr/>
            <p:nvPr/>
          </p:nvGrpSpPr>
          <p:grpSpPr>
            <a:xfrm rot="-5400000">
              <a:off x="7489325" y="1427825"/>
              <a:ext cx="2606788" cy="292646"/>
              <a:chOff x="5823975" y="3462600"/>
              <a:chExt cx="2606788" cy="292646"/>
            </a:xfrm>
          </p:grpSpPr>
          <p:sp>
            <p:nvSpPr>
              <p:cNvPr id="162" name="Google Shape;162;p6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2" name="Google Shape;192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612">
          <p15:clr>
            <a:srgbClr val="E46962"/>
          </p15:clr>
        </p15:guide>
        <p15:guide id="2" pos="136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"/>
          <p:cNvSpPr txBox="1">
            <a:spLocks noGrp="1"/>
          </p:cNvSpPr>
          <p:nvPr>
            <p:ph type="subTitle" idx="1"/>
          </p:nvPr>
        </p:nvSpPr>
        <p:spPr>
          <a:xfrm>
            <a:off x="1945350" y="1624100"/>
            <a:ext cx="5260200" cy="18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96" name="Google Shape;196;p7"/>
          <p:cNvGrpSpPr/>
          <p:nvPr/>
        </p:nvGrpSpPr>
        <p:grpSpPr>
          <a:xfrm>
            <a:off x="0" y="861400"/>
            <a:ext cx="10758050" cy="4111963"/>
            <a:chOff x="0" y="861400"/>
            <a:chExt cx="10758050" cy="4111963"/>
          </a:xfrm>
        </p:grpSpPr>
        <p:sp>
          <p:nvSpPr>
            <p:cNvPr id="197" name="Google Shape;197;p7"/>
            <p:cNvSpPr/>
            <p:nvPr/>
          </p:nvSpPr>
          <p:spPr>
            <a:xfrm rot="-5400000">
              <a:off x="2906550" y="1426700"/>
              <a:ext cx="541500" cy="6354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" name="Google Shape;198;p7"/>
            <p:cNvGrpSpPr/>
            <p:nvPr/>
          </p:nvGrpSpPr>
          <p:grpSpPr>
            <a:xfrm rot="5400000">
              <a:off x="6758000" y="3300600"/>
              <a:ext cx="738738" cy="2606788"/>
              <a:chOff x="1365575" y="1126950"/>
              <a:chExt cx="738738" cy="2606788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1365575" y="112695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1588621" y="112695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1811667" y="112695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034713" y="112695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1365575" y="1308178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1588621" y="1308178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1811667" y="1308178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034713" y="1308178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1365575" y="1489405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1588621" y="1489405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1811667" y="1489405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034713" y="1489405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1365575" y="1670633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1588621" y="1670633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1811667" y="1670633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2034713" y="1670633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7"/>
              <p:cNvSpPr/>
              <p:nvPr/>
            </p:nvSpPr>
            <p:spPr>
              <a:xfrm>
                <a:off x="1365575" y="1851861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1588621" y="1851861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1811667" y="1851861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2034713" y="1851861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1365575" y="2033089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7"/>
              <p:cNvSpPr/>
              <p:nvPr/>
            </p:nvSpPr>
            <p:spPr>
              <a:xfrm>
                <a:off x="1588621" y="2033089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7"/>
              <p:cNvSpPr/>
              <p:nvPr/>
            </p:nvSpPr>
            <p:spPr>
              <a:xfrm>
                <a:off x="1811667" y="2033089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2034713" y="2033089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1365575" y="221431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1588621" y="221431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1811667" y="221431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2034713" y="221431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>
                <a:off x="1365575" y="2395544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7"/>
              <p:cNvSpPr/>
              <p:nvPr/>
            </p:nvSpPr>
            <p:spPr>
              <a:xfrm>
                <a:off x="1588621" y="2395544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7"/>
              <p:cNvSpPr/>
              <p:nvPr/>
            </p:nvSpPr>
            <p:spPr>
              <a:xfrm>
                <a:off x="1811667" y="2395544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>
                <a:off x="2034713" y="2395544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>
                <a:off x="1365575" y="2576772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7"/>
              <p:cNvSpPr/>
              <p:nvPr/>
            </p:nvSpPr>
            <p:spPr>
              <a:xfrm>
                <a:off x="1588621" y="2576772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7"/>
              <p:cNvSpPr/>
              <p:nvPr/>
            </p:nvSpPr>
            <p:spPr>
              <a:xfrm>
                <a:off x="1811667" y="2576772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>
                <a:off x="2034713" y="2576772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>
                <a:off x="1365575" y="27580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7"/>
              <p:cNvSpPr/>
              <p:nvPr/>
            </p:nvSpPr>
            <p:spPr>
              <a:xfrm>
                <a:off x="1588621" y="27580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>
                <a:off x="1811667" y="27580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>
                <a:off x="2034713" y="27580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1365575" y="2939227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1588621" y="2939227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1811667" y="2939227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7"/>
              <p:cNvSpPr/>
              <p:nvPr/>
            </p:nvSpPr>
            <p:spPr>
              <a:xfrm>
                <a:off x="2034713" y="2939227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>
                <a:off x="1365575" y="3120455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1588621" y="3120455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1811667" y="3120455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2034713" y="3120455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>
                <a:off x="1365575" y="3301683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7"/>
              <p:cNvSpPr/>
              <p:nvPr/>
            </p:nvSpPr>
            <p:spPr>
              <a:xfrm>
                <a:off x="1588621" y="3301683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1811667" y="3301683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2034713" y="3301683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365575" y="3482911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1588621" y="3482911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1811667" y="3482911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2034713" y="3482911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365575" y="3664138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>
                <a:off x="1588621" y="3664138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>
                <a:off x="1811667" y="3664138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7"/>
              <p:cNvSpPr/>
              <p:nvPr/>
            </p:nvSpPr>
            <p:spPr>
              <a:xfrm>
                <a:off x="2034713" y="3664138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9" name="Google Shape;259;p7"/>
            <p:cNvSpPr/>
            <p:nvPr/>
          </p:nvSpPr>
          <p:spPr>
            <a:xfrm>
              <a:off x="8063150" y="861400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" name="Google Shape;260;p7"/>
            <p:cNvGrpSpPr/>
            <p:nvPr/>
          </p:nvGrpSpPr>
          <p:grpSpPr>
            <a:xfrm>
              <a:off x="467750" y="1449138"/>
              <a:ext cx="490949" cy="2245222"/>
              <a:chOff x="624100" y="1857475"/>
              <a:chExt cx="490949" cy="2245222"/>
            </a:xfrm>
          </p:grpSpPr>
          <p:sp>
            <p:nvSpPr>
              <p:cNvPr id="261" name="Google Shape;261;p7"/>
              <p:cNvSpPr/>
              <p:nvPr/>
            </p:nvSpPr>
            <p:spPr>
              <a:xfrm>
                <a:off x="624100" y="3377850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>
                <a:off x="998349" y="3377850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624100" y="368192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7"/>
              <p:cNvSpPr/>
              <p:nvPr/>
            </p:nvSpPr>
            <p:spPr>
              <a:xfrm>
                <a:off x="998349" y="368192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7"/>
              <p:cNvSpPr/>
              <p:nvPr/>
            </p:nvSpPr>
            <p:spPr>
              <a:xfrm>
                <a:off x="624100" y="3985997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998349" y="3985997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624100" y="3073775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998349" y="3073775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>
                <a:off x="624100" y="2769700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7"/>
              <p:cNvSpPr/>
              <p:nvPr/>
            </p:nvSpPr>
            <p:spPr>
              <a:xfrm>
                <a:off x="998349" y="2769700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7"/>
              <p:cNvSpPr/>
              <p:nvPr/>
            </p:nvSpPr>
            <p:spPr>
              <a:xfrm>
                <a:off x="624100" y="2465625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998349" y="2465625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624100" y="2161550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998349" y="2161550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624100" y="1857475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998349" y="1857475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"/>
          <p:cNvSpPr txBox="1">
            <a:spLocks noGrp="1"/>
          </p:cNvSpPr>
          <p:nvPr>
            <p:ph type="title"/>
          </p:nvPr>
        </p:nvSpPr>
        <p:spPr>
          <a:xfrm>
            <a:off x="1768550" y="13071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79" name="Google Shape;279;p8"/>
          <p:cNvGrpSpPr/>
          <p:nvPr/>
        </p:nvGrpSpPr>
        <p:grpSpPr>
          <a:xfrm>
            <a:off x="245250" y="270754"/>
            <a:ext cx="11032825" cy="4604005"/>
            <a:chOff x="245250" y="270754"/>
            <a:chExt cx="11032825" cy="4604005"/>
          </a:xfrm>
        </p:grpSpPr>
        <p:sp>
          <p:nvSpPr>
            <p:cNvPr id="280" name="Google Shape;280;p8"/>
            <p:cNvSpPr/>
            <p:nvPr/>
          </p:nvSpPr>
          <p:spPr>
            <a:xfrm>
              <a:off x="8583175" y="1580125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" name="Google Shape;281;p8"/>
            <p:cNvGrpSpPr/>
            <p:nvPr/>
          </p:nvGrpSpPr>
          <p:grpSpPr>
            <a:xfrm>
              <a:off x="245250" y="2629538"/>
              <a:ext cx="116700" cy="2245222"/>
              <a:chOff x="245250" y="2629538"/>
              <a:chExt cx="116700" cy="2245222"/>
            </a:xfrm>
          </p:grpSpPr>
          <p:sp>
            <p:nvSpPr>
              <p:cNvPr id="282" name="Google Shape;282;p8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8"/>
            <p:cNvGrpSpPr/>
            <p:nvPr/>
          </p:nvGrpSpPr>
          <p:grpSpPr>
            <a:xfrm rot="-5400000">
              <a:off x="7489325" y="1427825"/>
              <a:ext cx="2606788" cy="292646"/>
              <a:chOff x="5823975" y="3462600"/>
              <a:chExt cx="2606788" cy="292646"/>
            </a:xfrm>
          </p:grpSpPr>
          <p:sp>
            <p:nvSpPr>
              <p:cNvPr id="291" name="Google Shape;291;p8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8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8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8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8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8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8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8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8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"/>
          <p:cNvSpPr txBox="1">
            <a:spLocks noGrp="1"/>
          </p:cNvSpPr>
          <p:nvPr>
            <p:ph type="title"/>
          </p:nvPr>
        </p:nvSpPr>
        <p:spPr>
          <a:xfrm>
            <a:off x="2135550" y="16554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4" name="Google Shape;324;p9"/>
          <p:cNvGrpSpPr/>
          <p:nvPr/>
        </p:nvGrpSpPr>
        <p:grpSpPr>
          <a:xfrm>
            <a:off x="-2134075" y="270738"/>
            <a:ext cx="11043500" cy="6113838"/>
            <a:chOff x="-2134075" y="270738"/>
            <a:chExt cx="11043500" cy="6113838"/>
          </a:xfrm>
        </p:grpSpPr>
        <p:sp>
          <p:nvSpPr>
            <p:cNvPr id="325" name="Google Shape;325;p9"/>
            <p:cNvSpPr/>
            <p:nvPr/>
          </p:nvSpPr>
          <p:spPr>
            <a:xfrm>
              <a:off x="-2134075" y="3689675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9"/>
            <p:cNvGrpSpPr/>
            <p:nvPr/>
          </p:nvGrpSpPr>
          <p:grpSpPr>
            <a:xfrm>
              <a:off x="8792725" y="270738"/>
              <a:ext cx="116700" cy="2245222"/>
              <a:chOff x="245250" y="2629538"/>
              <a:chExt cx="116700" cy="2245222"/>
            </a:xfrm>
          </p:grpSpPr>
          <p:sp>
            <p:nvSpPr>
              <p:cNvPr id="327" name="Google Shape;327;p9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9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9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9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9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9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9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9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" name="Google Shape;335;p9"/>
            <p:cNvGrpSpPr/>
            <p:nvPr/>
          </p:nvGrpSpPr>
          <p:grpSpPr>
            <a:xfrm rot="10800000">
              <a:off x="361950" y="4728425"/>
              <a:ext cx="2606788" cy="292646"/>
              <a:chOff x="5823975" y="3462600"/>
              <a:chExt cx="2606788" cy="292646"/>
            </a:xfrm>
          </p:grpSpPr>
          <p:sp>
            <p:nvSpPr>
              <p:cNvPr id="336" name="Google Shape;336;p9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9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9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9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9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9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9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9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9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9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9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9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9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9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9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9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9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9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9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9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9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9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9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9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0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368" name="Google Shape;368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a.com/products/instruments/optical-profilers/profilm3d#options" TargetMode="External"/><Relationship Id="rId7" Type="http://schemas.openxmlformats.org/officeDocument/2006/relationships/hyperlink" Target="https://www.nanoscience.com/techniques/scanning-electron-microscopy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rofilmonline.com/" TargetMode="External"/><Relationship Id="rId5" Type="http://schemas.openxmlformats.org/officeDocument/2006/relationships/hyperlink" Target="https://www.rp-photonics.com/optical_profilometers.html" TargetMode="External"/><Relationship Id="rId4" Type="http://schemas.openxmlformats.org/officeDocument/2006/relationships/hyperlink" Target="https://www.britannica.com/technology/scanning-electron-microscop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2"/>
          <p:cNvSpPr txBox="1">
            <a:spLocks noGrp="1"/>
          </p:cNvSpPr>
          <p:nvPr>
            <p:ph type="ctrTitle"/>
          </p:nvPr>
        </p:nvSpPr>
        <p:spPr>
          <a:xfrm>
            <a:off x="1476622" y="1075415"/>
            <a:ext cx="6895800" cy="16765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/>
              <a:t>Računalno kontrolirana mikro-obrada materijala </a:t>
            </a:r>
            <a:r>
              <a:rPr lang="hr-HR" sz="3200" dirty="0" err="1"/>
              <a:t>pulsnom</a:t>
            </a:r>
            <a:r>
              <a:rPr lang="hr-HR" sz="3200" dirty="0"/>
              <a:t> laserskom ablacijom</a:t>
            </a:r>
            <a:endParaRPr sz="3200" dirty="0"/>
          </a:p>
        </p:txBody>
      </p:sp>
      <p:sp>
        <p:nvSpPr>
          <p:cNvPr id="701" name="Google Shape;701;p22"/>
          <p:cNvSpPr/>
          <p:nvPr/>
        </p:nvSpPr>
        <p:spPr>
          <a:xfrm>
            <a:off x="-419100" y="3067225"/>
            <a:ext cx="2694900" cy="269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2" name="Google Shape;702;p22"/>
          <p:cNvGrpSpPr/>
          <p:nvPr/>
        </p:nvGrpSpPr>
        <p:grpSpPr>
          <a:xfrm>
            <a:off x="343850" y="1126950"/>
            <a:ext cx="738738" cy="2606788"/>
            <a:chOff x="1365575" y="1126950"/>
            <a:chExt cx="738738" cy="2606788"/>
          </a:xfrm>
        </p:grpSpPr>
        <p:sp>
          <p:nvSpPr>
            <p:cNvPr id="703" name="Google Shape;703;p22"/>
            <p:cNvSpPr/>
            <p:nvPr/>
          </p:nvSpPr>
          <p:spPr>
            <a:xfrm>
              <a:off x="1365575" y="112695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2"/>
            <p:cNvSpPr/>
            <p:nvPr/>
          </p:nvSpPr>
          <p:spPr>
            <a:xfrm>
              <a:off x="1588621" y="112695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2"/>
            <p:cNvSpPr/>
            <p:nvPr/>
          </p:nvSpPr>
          <p:spPr>
            <a:xfrm>
              <a:off x="1811667" y="112695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2"/>
            <p:cNvSpPr/>
            <p:nvPr/>
          </p:nvSpPr>
          <p:spPr>
            <a:xfrm>
              <a:off x="2034713" y="112695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2"/>
            <p:cNvSpPr/>
            <p:nvPr/>
          </p:nvSpPr>
          <p:spPr>
            <a:xfrm>
              <a:off x="1365575" y="1308178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2"/>
            <p:cNvSpPr/>
            <p:nvPr/>
          </p:nvSpPr>
          <p:spPr>
            <a:xfrm>
              <a:off x="1588621" y="1308178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2"/>
            <p:cNvSpPr/>
            <p:nvPr/>
          </p:nvSpPr>
          <p:spPr>
            <a:xfrm>
              <a:off x="1811667" y="1308178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2"/>
            <p:cNvSpPr/>
            <p:nvPr/>
          </p:nvSpPr>
          <p:spPr>
            <a:xfrm>
              <a:off x="2034713" y="1308178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2"/>
            <p:cNvSpPr/>
            <p:nvPr/>
          </p:nvSpPr>
          <p:spPr>
            <a:xfrm>
              <a:off x="1365575" y="1489405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2"/>
            <p:cNvSpPr/>
            <p:nvPr/>
          </p:nvSpPr>
          <p:spPr>
            <a:xfrm>
              <a:off x="1588621" y="1489405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1811667" y="1489405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2"/>
            <p:cNvSpPr/>
            <p:nvPr/>
          </p:nvSpPr>
          <p:spPr>
            <a:xfrm>
              <a:off x="2034713" y="1489405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1365575" y="1670633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1588621" y="1670633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>
              <a:off x="1811667" y="1670633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2"/>
            <p:cNvSpPr/>
            <p:nvPr/>
          </p:nvSpPr>
          <p:spPr>
            <a:xfrm>
              <a:off x="2034713" y="1670633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1365575" y="1851861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1588621" y="1851861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1811667" y="1851861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2034713" y="1851861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1365575" y="2033089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1588621" y="2033089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1811667" y="2033089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2"/>
            <p:cNvSpPr/>
            <p:nvPr/>
          </p:nvSpPr>
          <p:spPr>
            <a:xfrm>
              <a:off x="2034713" y="2033089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2"/>
            <p:cNvSpPr/>
            <p:nvPr/>
          </p:nvSpPr>
          <p:spPr>
            <a:xfrm>
              <a:off x="1365575" y="221431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1588621" y="221431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1811667" y="221431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2"/>
            <p:cNvSpPr/>
            <p:nvPr/>
          </p:nvSpPr>
          <p:spPr>
            <a:xfrm>
              <a:off x="2034713" y="221431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1365575" y="2395544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1588621" y="2395544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1811667" y="2395544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2034713" y="2395544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1365575" y="2576772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1588621" y="2576772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1811667" y="2576772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>
              <a:off x="2034713" y="2576772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>
              <a:off x="1365575" y="27580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1588621" y="27580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1811667" y="27580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2034713" y="27580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1365575" y="2939227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1588621" y="2939227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1811667" y="2939227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2034713" y="2939227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1365575" y="3120455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1588621" y="3120455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1811667" y="3120455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2034713" y="3120455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1365575" y="3301683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2"/>
            <p:cNvSpPr/>
            <p:nvPr/>
          </p:nvSpPr>
          <p:spPr>
            <a:xfrm>
              <a:off x="1588621" y="3301683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1811667" y="3301683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2034713" y="3301683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1365575" y="3482911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1588621" y="3482911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2"/>
            <p:cNvSpPr/>
            <p:nvPr/>
          </p:nvSpPr>
          <p:spPr>
            <a:xfrm>
              <a:off x="1811667" y="3482911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2"/>
            <p:cNvSpPr/>
            <p:nvPr/>
          </p:nvSpPr>
          <p:spPr>
            <a:xfrm>
              <a:off x="2034713" y="3482911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2"/>
            <p:cNvSpPr/>
            <p:nvPr/>
          </p:nvSpPr>
          <p:spPr>
            <a:xfrm>
              <a:off x="1365575" y="3664138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2"/>
            <p:cNvSpPr/>
            <p:nvPr/>
          </p:nvSpPr>
          <p:spPr>
            <a:xfrm>
              <a:off x="1588621" y="3664138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1811667" y="3664138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2"/>
            <p:cNvSpPr/>
            <p:nvPr/>
          </p:nvSpPr>
          <p:spPr>
            <a:xfrm>
              <a:off x="2034713" y="3664138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22"/>
          <p:cNvSpPr/>
          <p:nvPr/>
        </p:nvSpPr>
        <p:spPr>
          <a:xfrm rot="-5400000">
            <a:off x="5695875" y="-2637800"/>
            <a:ext cx="541500" cy="635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4" name="Google Shape;764;p22"/>
          <p:cNvGrpSpPr/>
          <p:nvPr/>
        </p:nvGrpSpPr>
        <p:grpSpPr>
          <a:xfrm>
            <a:off x="6817075" y="3879150"/>
            <a:ext cx="1613697" cy="724847"/>
            <a:chOff x="6817075" y="3879150"/>
            <a:chExt cx="1613697" cy="724847"/>
          </a:xfrm>
        </p:grpSpPr>
        <p:sp>
          <p:nvSpPr>
            <p:cNvPr id="765" name="Google Shape;765;p22"/>
            <p:cNvSpPr/>
            <p:nvPr/>
          </p:nvSpPr>
          <p:spPr>
            <a:xfrm>
              <a:off x="7191325" y="3879150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2"/>
            <p:cNvSpPr/>
            <p:nvPr/>
          </p:nvSpPr>
          <p:spPr>
            <a:xfrm>
              <a:off x="7565574" y="3879150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7939823" y="3879150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2"/>
            <p:cNvSpPr/>
            <p:nvPr/>
          </p:nvSpPr>
          <p:spPr>
            <a:xfrm>
              <a:off x="8314072" y="3879150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2"/>
            <p:cNvSpPr/>
            <p:nvPr/>
          </p:nvSpPr>
          <p:spPr>
            <a:xfrm>
              <a:off x="7191325" y="4183223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2"/>
            <p:cNvSpPr/>
            <p:nvPr/>
          </p:nvSpPr>
          <p:spPr>
            <a:xfrm>
              <a:off x="7565574" y="4183223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7939823" y="4183223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8314072" y="4183223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2"/>
            <p:cNvSpPr/>
            <p:nvPr/>
          </p:nvSpPr>
          <p:spPr>
            <a:xfrm>
              <a:off x="7191325" y="4487297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2"/>
            <p:cNvSpPr/>
            <p:nvPr/>
          </p:nvSpPr>
          <p:spPr>
            <a:xfrm>
              <a:off x="7565574" y="4487297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2"/>
            <p:cNvSpPr/>
            <p:nvPr/>
          </p:nvSpPr>
          <p:spPr>
            <a:xfrm>
              <a:off x="7939823" y="4487297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2"/>
            <p:cNvSpPr/>
            <p:nvPr/>
          </p:nvSpPr>
          <p:spPr>
            <a:xfrm>
              <a:off x="8314072" y="4487297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2"/>
            <p:cNvSpPr/>
            <p:nvPr/>
          </p:nvSpPr>
          <p:spPr>
            <a:xfrm>
              <a:off x="6817075" y="3879150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2"/>
            <p:cNvSpPr/>
            <p:nvPr/>
          </p:nvSpPr>
          <p:spPr>
            <a:xfrm>
              <a:off x="6817075" y="4183223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6817075" y="4487297"/>
              <a:ext cx="116700" cy="11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F1B47A32-D1F8-8006-6109-27F05F8E3961}"/>
              </a:ext>
            </a:extLst>
          </p:cNvPr>
          <p:cNvSpPr txBox="1"/>
          <p:nvPr/>
        </p:nvSpPr>
        <p:spPr>
          <a:xfrm>
            <a:off x="2429246" y="3275373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>
                <a:latin typeface="Anybody" panose="020B0604020202020204" charset="-18"/>
              </a:rPr>
              <a:t>Karla Filipović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3C8185B-BF37-8E67-B16E-B73852A1B600}"/>
              </a:ext>
            </a:extLst>
          </p:cNvPr>
          <p:cNvSpPr txBox="1"/>
          <p:nvPr/>
        </p:nvSpPr>
        <p:spPr>
          <a:xfrm>
            <a:off x="2431143" y="3760308"/>
            <a:ext cx="4281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nybody" panose="020B0604020202020204" charset="-18"/>
              </a:rPr>
              <a:t>Mentor : doc. dr. sc. Vedran </a:t>
            </a:r>
            <a:r>
              <a:rPr lang="hr-HR" dirty="0" err="1">
                <a:latin typeface="Anybody" panose="020B0604020202020204" charset="-18"/>
              </a:rPr>
              <a:t>Đerek</a:t>
            </a:r>
            <a:endParaRPr lang="hr-HR" dirty="0">
              <a:latin typeface="Anybody" panose="020B0604020202020204" charset="-18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423D659-95EC-F6D2-12A4-C776470EB7A3}"/>
              </a:ext>
            </a:extLst>
          </p:cNvPr>
          <p:cNvSpPr txBox="1"/>
          <p:nvPr/>
        </p:nvSpPr>
        <p:spPr>
          <a:xfrm>
            <a:off x="2429246" y="4117965"/>
            <a:ext cx="421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nybody" panose="020B0604020202020204" charset="-18"/>
              </a:rPr>
              <a:t>Fizički odsjek, Prirodoslovno-matematički fakultet, Zagreb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E27FB5A1-4A9C-DF09-8194-39FECFE99224}"/>
              </a:ext>
            </a:extLst>
          </p:cNvPr>
          <p:cNvSpPr txBox="1"/>
          <p:nvPr/>
        </p:nvSpPr>
        <p:spPr>
          <a:xfrm>
            <a:off x="6516915" y="2194763"/>
            <a:ext cx="17852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Podatci dobiveni </a:t>
            </a:r>
            <a:r>
              <a:rPr lang="hr-HR" dirty="0" err="1"/>
              <a:t>profilometrom</a:t>
            </a:r>
            <a:r>
              <a:rPr lang="hr-HR" dirty="0"/>
              <a:t> na 30% postavci </a:t>
            </a:r>
            <a:r>
              <a:rPr lang="hr-HR" dirty="0" err="1"/>
              <a:t>atenuatora</a:t>
            </a:r>
            <a:r>
              <a:rPr lang="hr-HR" dirty="0"/>
              <a:t> s 1, 5, 6 i 10 </a:t>
            </a:r>
            <a:r>
              <a:rPr lang="hr-HR" dirty="0" err="1"/>
              <a:t>pulseva</a:t>
            </a:r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6A46C0C-2128-B934-0A45-F3F166CEA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14" y="742088"/>
            <a:ext cx="5767856" cy="4074902"/>
          </a:xfrm>
          <a:prstGeom prst="rect">
            <a:avLst/>
          </a:prstGeom>
        </p:spPr>
      </p:pic>
      <p:sp>
        <p:nvSpPr>
          <p:cNvPr id="6" name="Google Shape;811;p26">
            <a:extLst>
              <a:ext uri="{FF2B5EF4-FFF2-40B4-BE49-F238E27FC236}">
                <a16:creationId xmlns:a16="http://schemas.microsoft.com/office/drawing/2014/main" id="{E079E4DD-9346-039F-DDF3-15768EF03D43}"/>
              </a:ext>
            </a:extLst>
          </p:cNvPr>
          <p:cNvSpPr txBox="1">
            <a:spLocks/>
          </p:cNvSpPr>
          <p:nvPr/>
        </p:nvSpPr>
        <p:spPr>
          <a:xfrm>
            <a:off x="313601" y="169388"/>
            <a:ext cx="330045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hr-HR" sz="2800"/>
              <a:t>Uzorci na siliciju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23921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7"/>
          <p:cNvSpPr txBox="1">
            <a:spLocks noGrp="1"/>
          </p:cNvSpPr>
          <p:nvPr>
            <p:ph type="title"/>
          </p:nvPr>
        </p:nvSpPr>
        <p:spPr>
          <a:xfrm>
            <a:off x="926044" y="87701"/>
            <a:ext cx="336822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/>
              <a:t>Analiza kratera</a:t>
            </a:r>
            <a:endParaRPr sz="2800" dirty="0"/>
          </a:p>
        </p:txBody>
      </p:sp>
      <p:sp>
        <p:nvSpPr>
          <p:cNvPr id="823" name="Google Shape;823;p27"/>
          <p:cNvSpPr txBox="1">
            <a:spLocks noGrp="1"/>
          </p:cNvSpPr>
          <p:nvPr>
            <p:ph type="subTitle" idx="1"/>
          </p:nvPr>
        </p:nvSpPr>
        <p:spPr>
          <a:xfrm>
            <a:off x="5315255" y="1364572"/>
            <a:ext cx="2418716" cy="2414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Ovisnost </a:t>
            </a:r>
            <a:r>
              <a:rPr lang="hr-HR" dirty="0" err="1"/>
              <a:t>ablatiranog</a:t>
            </a:r>
            <a:r>
              <a:rPr lang="hr-HR" dirty="0"/>
              <a:t> volumena, promjera i dubine kratera o postavci </a:t>
            </a:r>
            <a:r>
              <a:rPr lang="hr-HR" dirty="0" err="1"/>
              <a:t>atenuatora</a:t>
            </a:r>
            <a:endParaRPr lang="hr-H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Porastom energije pulsa dobivamo dublje kratera većeg promjera te je </a:t>
            </a:r>
            <a:r>
              <a:rPr lang="hr-HR" dirty="0" err="1"/>
              <a:t>ablatirano</a:t>
            </a:r>
            <a:r>
              <a:rPr lang="hr-HR" dirty="0"/>
              <a:t> više volumena</a:t>
            </a:r>
          </a:p>
        </p:txBody>
      </p:sp>
      <p:pic>
        <p:nvPicPr>
          <p:cNvPr id="3" name="Slika 2" descr="Slika na kojoj se prikazuje tekst, snimka zaslona, crta, paralelno&#10;&#10;Opis je automatski generiran">
            <a:extLst>
              <a:ext uri="{FF2B5EF4-FFF2-40B4-BE49-F238E27FC236}">
                <a16:creationId xmlns:a16="http://schemas.microsoft.com/office/drawing/2014/main" id="{A76356FE-AAF7-92C1-E87C-D621D37C1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09" y="660401"/>
            <a:ext cx="3941046" cy="4483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7"/>
          <p:cNvSpPr txBox="1">
            <a:spLocks noGrp="1"/>
          </p:cNvSpPr>
          <p:nvPr>
            <p:ph type="title"/>
          </p:nvPr>
        </p:nvSpPr>
        <p:spPr>
          <a:xfrm>
            <a:off x="957942" y="87194"/>
            <a:ext cx="330045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/>
              <a:t>Analiza kratera</a:t>
            </a:r>
            <a:endParaRPr sz="2800" dirty="0"/>
          </a:p>
        </p:txBody>
      </p:sp>
      <p:sp>
        <p:nvSpPr>
          <p:cNvPr id="823" name="Google Shape;823;p27"/>
          <p:cNvSpPr txBox="1">
            <a:spLocks noGrp="1"/>
          </p:cNvSpPr>
          <p:nvPr>
            <p:ph type="subTitle" idx="1"/>
          </p:nvPr>
        </p:nvSpPr>
        <p:spPr>
          <a:xfrm>
            <a:off x="5300741" y="1292402"/>
            <a:ext cx="2418716" cy="2558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Ovisnost </a:t>
            </a:r>
            <a:r>
              <a:rPr lang="hr-HR" dirty="0" err="1"/>
              <a:t>ablatiranog</a:t>
            </a:r>
            <a:r>
              <a:rPr lang="hr-HR" dirty="0"/>
              <a:t> volumena, promjera i dubine kratera o broju </a:t>
            </a:r>
            <a:r>
              <a:rPr lang="hr-HR" dirty="0" err="1"/>
              <a:t>pulseva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Iznosi </a:t>
            </a:r>
            <a:r>
              <a:rPr lang="hr-HR" dirty="0" err="1"/>
              <a:t>ablatiranog</a:t>
            </a:r>
            <a:r>
              <a:rPr lang="hr-HR" dirty="0"/>
              <a:t> volumena i dubine jednoliko rastu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Promjer je približno konstantan za različiti broj </a:t>
            </a:r>
            <a:r>
              <a:rPr lang="hr-HR" dirty="0" err="1"/>
              <a:t>pulseva</a:t>
            </a:r>
            <a:endParaRPr lang="hr-H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4" name="Slika 3" descr="Slika na kojoj se prikazuje tekst, snimka zaslona, crta, paralelno&#10;&#10;Opis je automatski generiran">
            <a:extLst>
              <a:ext uri="{FF2B5EF4-FFF2-40B4-BE49-F238E27FC236}">
                <a16:creationId xmlns:a16="http://schemas.microsoft.com/office/drawing/2014/main" id="{DA1188AE-9740-4C9A-BCFA-5FA1F55A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57" y="652637"/>
            <a:ext cx="3940629" cy="448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98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7"/>
          <p:cNvSpPr txBox="1">
            <a:spLocks noGrp="1"/>
          </p:cNvSpPr>
          <p:nvPr>
            <p:ph type="title"/>
          </p:nvPr>
        </p:nvSpPr>
        <p:spPr>
          <a:xfrm>
            <a:off x="972456" y="94957"/>
            <a:ext cx="322560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/>
              <a:t>Analiza kratera</a:t>
            </a:r>
            <a:endParaRPr sz="2800" dirty="0"/>
          </a:p>
        </p:txBody>
      </p:sp>
      <p:sp>
        <p:nvSpPr>
          <p:cNvPr id="823" name="Google Shape;823;p27"/>
          <p:cNvSpPr txBox="1">
            <a:spLocks noGrp="1"/>
          </p:cNvSpPr>
          <p:nvPr>
            <p:ph type="subTitle" idx="1"/>
          </p:nvPr>
        </p:nvSpPr>
        <p:spPr>
          <a:xfrm>
            <a:off x="5278970" y="1444348"/>
            <a:ext cx="2571716" cy="28913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Ovisnost </a:t>
            </a:r>
            <a:r>
              <a:rPr lang="hr-HR" dirty="0" err="1"/>
              <a:t>ablatiranog</a:t>
            </a:r>
            <a:r>
              <a:rPr lang="hr-HR" dirty="0"/>
              <a:t> volumena, promjera i dubine kratera o broju </a:t>
            </a:r>
            <a:r>
              <a:rPr lang="hr-HR" dirty="0" err="1"/>
              <a:t>pulseva</a:t>
            </a:r>
            <a:r>
              <a:rPr lang="hr-HR" dirty="0"/>
              <a:t> na siliciju za 30 % postavku </a:t>
            </a:r>
            <a:r>
              <a:rPr lang="hr-HR" dirty="0" err="1"/>
              <a:t>atenuatora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Iznosi </a:t>
            </a:r>
            <a:r>
              <a:rPr lang="hr-HR" dirty="0" err="1"/>
              <a:t>ablatiranog</a:t>
            </a:r>
            <a:r>
              <a:rPr lang="hr-HR" dirty="0"/>
              <a:t> volumena su tri reda veličine manji u usporedbi sa staklom, dok su postignute dubine usporedive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4" name="Slika 3" descr="Slika na kojoj se prikazuje tekst, crta, snimka zaslona, paralelno&#10;&#10;Opis je automatski generiran">
            <a:extLst>
              <a:ext uri="{FF2B5EF4-FFF2-40B4-BE49-F238E27FC236}">
                <a16:creationId xmlns:a16="http://schemas.microsoft.com/office/drawing/2014/main" id="{13DAC797-B17B-013F-3D74-097B0015A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72" y="645886"/>
            <a:ext cx="4000969" cy="448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30"/>
          <p:cNvSpPr txBox="1">
            <a:spLocks noGrp="1"/>
          </p:cNvSpPr>
          <p:nvPr>
            <p:ph type="title"/>
          </p:nvPr>
        </p:nvSpPr>
        <p:spPr>
          <a:xfrm>
            <a:off x="856343" y="664821"/>
            <a:ext cx="25109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Zaključak</a:t>
            </a:r>
            <a:endParaRPr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C7CD813-15AC-7675-7999-1D3905958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429658"/>
            <a:ext cx="7901486" cy="3142342"/>
          </a:xfrm>
        </p:spPr>
        <p:txBody>
          <a:bodyPr/>
          <a:lstStyle/>
          <a:p>
            <a:r>
              <a:rPr lang="hr-HR" dirty="0"/>
              <a:t>Ukratko </a:t>
            </a:r>
            <a:r>
              <a:rPr lang="hr-HR"/>
              <a:t>smo objasnili proces </a:t>
            </a:r>
            <a:r>
              <a:rPr lang="hr-HR" dirty="0"/>
              <a:t>laserske ablacija za </a:t>
            </a:r>
            <a:r>
              <a:rPr lang="hr-HR" dirty="0" err="1"/>
              <a:t>nanosekundne</a:t>
            </a:r>
            <a:r>
              <a:rPr lang="hr-HR" dirty="0"/>
              <a:t> </a:t>
            </a:r>
            <a:r>
              <a:rPr lang="hr-HR" dirty="0" err="1"/>
              <a:t>pulseve</a:t>
            </a:r>
            <a:r>
              <a:rPr lang="hr-HR" dirty="0"/>
              <a:t> intenziteta većeg od 10</a:t>
            </a:r>
            <a:r>
              <a:rPr lang="hr-HR" baseline="30000" dirty="0"/>
              <a:t>9  </a:t>
            </a:r>
            <a:r>
              <a:rPr lang="hr-HR" dirty="0"/>
              <a:t>W/cm</a:t>
            </a:r>
            <a:r>
              <a:rPr lang="hr-HR" baseline="30000" dirty="0"/>
              <a:t>2  </a:t>
            </a:r>
          </a:p>
          <a:p>
            <a:r>
              <a:rPr lang="hr-HR" dirty="0"/>
              <a:t>Napisan je kod za računalnu kontrolu pomičnog postolja i Q-prekidača </a:t>
            </a:r>
            <a:r>
              <a:rPr lang="hr-HR" dirty="0" err="1"/>
              <a:t>pulsnog</a:t>
            </a:r>
            <a:r>
              <a:rPr lang="hr-HR" dirty="0"/>
              <a:t> lasera</a:t>
            </a:r>
          </a:p>
          <a:p>
            <a:r>
              <a:rPr lang="hr-HR" dirty="0"/>
              <a:t>Proizvedeni su uzorci na komadima </a:t>
            </a:r>
            <a:r>
              <a:rPr lang="hr-HR" dirty="0" err="1"/>
              <a:t>borosilikanog</a:t>
            </a:r>
            <a:r>
              <a:rPr lang="hr-HR" dirty="0"/>
              <a:t> stakla i silicija</a:t>
            </a:r>
          </a:p>
          <a:p>
            <a:r>
              <a:rPr lang="hr-HR" dirty="0"/>
              <a:t>Uzorci su promatrani pod </a:t>
            </a:r>
            <a:r>
              <a:rPr lang="hr-HR" dirty="0" err="1"/>
              <a:t>pretražnim</a:t>
            </a:r>
            <a:r>
              <a:rPr lang="hr-HR" dirty="0"/>
              <a:t> </a:t>
            </a:r>
            <a:r>
              <a:rPr lang="hr-HR" dirty="0" err="1"/>
              <a:t>elektornskim</a:t>
            </a:r>
            <a:r>
              <a:rPr lang="hr-HR" dirty="0"/>
              <a:t> mikroskopom i </a:t>
            </a:r>
            <a:r>
              <a:rPr lang="hr-HR" dirty="0" err="1"/>
              <a:t>profilometrom</a:t>
            </a:r>
            <a:endParaRPr lang="hr-HR" dirty="0"/>
          </a:p>
          <a:p>
            <a:r>
              <a:rPr lang="hr-HR" dirty="0"/>
              <a:t>Dobiveni krateri su široki nekoliko stotina mikrometara i duboki nekoliko mikrometara</a:t>
            </a:r>
          </a:p>
          <a:p>
            <a:r>
              <a:rPr lang="hr-HR" dirty="0"/>
              <a:t>Iznosi </a:t>
            </a:r>
            <a:r>
              <a:rPr lang="hr-HR" dirty="0" err="1"/>
              <a:t>ablatiranog</a:t>
            </a:r>
            <a:r>
              <a:rPr lang="hr-HR" dirty="0"/>
              <a:t> volumena i dubine rastu s porastom energije i broja </a:t>
            </a:r>
            <a:r>
              <a:rPr lang="hr-HR" dirty="0" err="1"/>
              <a:t>pulseva</a:t>
            </a:r>
            <a:r>
              <a:rPr lang="hr-HR" dirty="0"/>
              <a:t> za oba materijala</a:t>
            </a:r>
          </a:p>
          <a:p>
            <a:r>
              <a:rPr lang="hr-HR" dirty="0"/>
              <a:t>Promjer kratera raste s porastom energije te je približno stalan za različit broj </a:t>
            </a:r>
            <a:r>
              <a:rPr lang="hr-HR" dirty="0" err="1"/>
              <a:t>pulseva</a:t>
            </a:r>
            <a:endParaRPr lang="hr-HR" dirty="0"/>
          </a:p>
          <a:p>
            <a:r>
              <a:rPr lang="hr-HR" dirty="0"/>
              <a:t>Krateri na staklu su glatki za sve energije pulsa, dok su na siliciju vrlo hrapavi za veće energije te postaju glađi prema nižim energijama</a:t>
            </a:r>
          </a:p>
          <a:p>
            <a:pPr marL="139700" indent="0">
              <a:buNone/>
            </a:pPr>
            <a:endParaRPr lang="hr-HR" baseline="30000" dirty="0"/>
          </a:p>
          <a:p>
            <a:pPr marL="139700" indent="0">
              <a:buNone/>
            </a:pPr>
            <a:endParaRPr lang="hr-HR" baseline="30000" dirty="0"/>
          </a:p>
        </p:txBody>
      </p:sp>
    </p:spTree>
    <p:extLst>
      <p:ext uri="{BB962C8B-B14F-4D97-AF65-F5344CB8AC3E}">
        <p14:creationId xmlns:p14="http://schemas.microsoft.com/office/powerpoint/2010/main" val="448486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30"/>
          <p:cNvSpPr txBox="1">
            <a:spLocks noGrp="1"/>
          </p:cNvSpPr>
          <p:nvPr>
            <p:ph type="body" idx="1"/>
          </p:nvPr>
        </p:nvSpPr>
        <p:spPr>
          <a:xfrm>
            <a:off x="524057" y="643253"/>
            <a:ext cx="4047943" cy="4422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</a:pPr>
            <a:r>
              <a:rPr lang="en-US" sz="1100" dirty="0"/>
              <a:t>[1] D. Zhang and L. Guan. 4.06 - Laser Ablation. In Comprehensive Materials Processing, page 125. Elsevier, (2014). </a:t>
            </a:r>
            <a:endParaRPr lang="hr-HR" sz="1100" dirty="0"/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</a:pPr>
            <a:r>
              <a:rPr lang="hr-HR" sz="1100" dirty="0"/>
              <a:t>[2] X. J. </a:t>
            </a:r>
            <a:r>
              <a:rPr lang="hr-HR" sz="1100" dirty="0" err="1"/>
              <a:t>Zeng</a:t>
            </a:r>
            <a:r>
              <a:rPr lang="hr-HR" sz="1100" dirty="0"/>
              <a:t>, X. Mao, R. </a:t>
            </a:r>
            <a:r>
              <a:rPr lang="hr-HR" sz="1100" dirty="0" err="1"/>
              <a:t>Greif</a:t>
            </a:r>
            <a:r>
              <a:rPr lang="hr-HR" sz="1100" dirty="0"/>
              <a:t>, </a:t>
            </a:r>
            <a:r>
              <a:rPr lang="hr-HR" sz="1100" dirty="0" err="1"/>
              <a:t>and</a:t>
            </a:r>
            <a:r>
              <a:rPr lang="hr-HR" sz="1100" dirty="0"/>
              <a:t> R. E. </a:t>
            </a:r>
            <a:r>
              <a:rPr lang="hr-HR" sz="1100" dirty="0" err="1"/>
              <a:t>Russo</a:t>
            </a:r>
            <a:r>
              <a:rPr lang="hr-HR" sz="1100" dirty="0"/>
              <a:t>. </a:t>
            </a:r>
            <a:r>
              <a:rPr lang="hr-HR" sz="1100" dirty="0" err="1"/>
              <a:t>Ultraviolet</a:t>
            </a:r>
            <a:r>
              <a:rPr lang="hr-HR" sz="1100" dirty="0"/>
              <a:t> </a:t>
            </a:r>
            <a:r>
              <a:rPr lang="hr-HR" sz="1100" dirty="0" err="1"/>
              <a:t>femtosecond</a:t>
            </a:r>
            <a:r>
              <a:rPr lang="hr-HR" sz="1100" dirty="0"/>
              <a:t> </a:t>
            </a:r>
            <a:r>
              <a:rPr lang="hr-HR" sz="1100" dirty="0" err="1"/>
              <a:t>and</a:t>
            </a:r>
            <a:r>
              <a:rPr lang="hr-HR" sz="1100" dirty="0"/>
              <a:t> </a:t>
            </a:r>
            <a:r>
              <a:rPr lang="hr-HR" sz="1100" dirty="0" err="1"/>
              <a:t>nanosecond</a:t>
            </a:r>
            <a:r>
              <a:rPr lang="hr-HR" sz="1100" dirty="0"/>
              <a:t> laser </a:t>
            </a:r>
            <a:r>
              <a:rPr lang="hr-HR" sz="1100" dirty="0" err="1"/>
              <a:t>ablation</a:t>
            </a:r>
            <a:r>
              <a:rPr lang="hr-HR" sz="1100" dirty="0"/>
              <a:t> </a:t>
            </a:r>
            <a:r>
              <a:rPr lang="hr-HR" sz="1100" dirty="0" err="1"/>
              <a:t>of</a:t>
            </a:r>
            <a:r>
              <a:rPr lang="hr-HR" sz="1100" dirty="0"/>
              <a:t> </a:t>
            </a:r>
            <a:r>
              <a:rPr lang="hr-HR" sz="1100" dirty="0" err="1"/>
              <a:t>silicon</a:t>
            </a:r>
            <a:r>
              <a:rPr lang="hr-HR" sz="1100" dirty="0"/>
              <a:t>: </a:t>
            </a:r>
            <a:r>
              <a:rPr lang="hr-HR" sz="1100" dirty="0" err="1"/>
              <a:t>ablation</a:t>
            </a:r>
            <a:r>
              <a:rPr lang="hr-HR" sz="1100" dirty="0"/>
              <a:t> </a:t>
            </a:r>
            <a:r>
              <a:rPr lang="hr-HR" sz="1100" dirty="0" err="1"/>
              <a:t>efficiency</a:t>
            </a:r>
            <a:r>
              <a:rPr lang="hr-HR" sz="1100" dirty="0"/>
              <a:t> </a:t>
            </a:r>
            <a:r>
              <a:rPr lang="hr-HR" sz="1100" dirty="0" err="1"/>
              <a:t>and</a:t>
            </a:r>
            <a:r>
              <a:rPr lang="hr-HR" sz="1100" dirty="0"/>
              <a:t> laser-</a:t>
            </a:r>
            <a:r>
              <a:rPr lang="hr-HR" sz="1100" dirty="0" err="1"/>
              <a:t>induced</a:t>
            </a:r>
            <a:r>
              <a:rPr lang="hr-HR" sz="1100" dirty="0"/>
              <a:t> </a:t>
            </a:r>
            <a:r>
              <a:rPr lang="hr-HR" sz="1100" dirty="0" err="1"/>
              <a:t>plasma</a:t>
            </a:r>
            <a:r>
              <a:rPr lang="hr-HR" sz="1100" dirty="0"/>
              <a:t> </a:t>
            </a:r>
            <a:r>
              <a:rPr lang="hr-HR" sz="1100" dirty="0" err="1"/>
              <a:t>expansion</a:t>
            </a:r>
            <a:r>
              <a:rPr lang="hr-HR" sz="1100" dirty="0"/>
              <a:t>. In </a:t>
            </a:r>
            <a:r>
              <a:rPr lang="hr-HR" sz="1100" dirty="0" err="1"/>
              <a:t>High</a:t>
            </a:r>
            <a:r>
              <a:rPr lang="hr-HR" sz="1100" dirty="0"/>
              <a:t>-Power Laser </a:t>
            </a:r>
            <a:r>
              <a:rPr lang="hr-HR" sz="1100" dirty="0" err="1"/>
              <a:t>Ablation</a:t>
            </a:r>
            <a:r>
              <a:rPr lang="hr-HR" sz="1100" dirty="0"/>
              <a:t> V, </a:t>
            </a:r>
            <a:r>
              <a:rPr lang="hr-HR" sz="1100" dirty="0" err="1"/>
              <a:t>volume</a:t>
            </a:r>
            <a:r>
              <a:rPr lang="hr-HR" sz="1100" dirty="0"/>
              <a:t> 5448, </a:t>
            </a:r>
            <a:r>
              <a:rPr lang="hr-HR" sz="1100" dirty="0" err="1"/>
              <a:t>pages</a:t>
            </a:r>
            <a:r>
              <a:rPr lang="hr-HR" sz="1100" dirty="0"/>
              <a:t> 1150–1158. SPIE, (2004). </a:t>
            </a: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</a:pPr>
            <a:r>
              <a:rPr lang="hr-HR" sz="1100" dirty="0"/>
              <a:t>[3] M. </a:t>
            </a:r>
            <a:r>
              <a:rPr lang="hr-HR" sz="1100" dirty="0" err="1"/>
              <a:t>Shaheen</a:t>
            </a:r>
            <a:r>
              <a:rPr lang="hr-HR" sz="1100" dirty="0"/>
              <a:t>, J. </a:t>
            </a:r>
            <a:r>
              <a:rPr lang="hr-HR" sz="1100" dirty="0" err="1"/>
              <a:t>Gagno</a:t>
            </a:r>
            <a:r>
              <a:rPr lang="hr-HR" sz="1100" dirty="0"/>
              <a:t>, </a:t>
            </a:r>
            <a:r>
              <a:rPr lang="hr-HR" sz="1100" dirty="0" err="1"/>
              <a:t>and</a:t>
            </a:r>
            <a:r>
              <a:rPr lang="hr-HR" sz="1100" dirty="0"/>
              <a:t> B. </a:t>
            </a:r>
            <a:r>
              <a:rPr lang="hr-HR" sz="1100" dirty="0" err="1"/>
              <a:t>Fryer</a:t>
            </a:r>
            <a:r>
              <a:rPr lang="hr-HR" sz="1100" dirty="0"/>
              <a:t>. </a:t>
            </a:r>
            <a:r>
              <a:rPr lang="hr-HR" sz="1100" dirty="0" err="1"/>
              <a:t>Femtosecond</a:t>
            </a:r>
            <a:r>
              <a:rPr lang="hr-HR" sz="1100" dirty="0"/>
              <a:t> (</a:t>
            </a:r>
            <a:r>
              <a:rPr lang="hr-HR" sz="1100" dirty="0" err="1"/>
              <a:t>fs</a:t>
            </a:r>
            <a:r>
              <a:rPr lang="hr-HR" sz="1100" dirty="0"/>
              <a:t>) </a:t>
            </a:r>
            <a:r>
              <a:rPr lang="hr-HR" sz="1100" dirty="0" err="1"/>
              <a:t>lasers</a:t>
            </a:r>
            <a:r>
              <a:rPr lang="hr-HR" sz="1100" dirty="0"/>
              <a:t> </a:t>
            </a:r>
            <a:r>
              <a:rPr lang="hr-HR" sz="1100" dirty="0" err="1"/>
              <a:t>coupled</a:t>
            </a:r>
            <a:r>
              <a:rPr lang="hr-HR" sz="1100" dirty="0"/>
              <a:t> </a:t>
            </a:r>
            <a:r>
              <a:rPr lang="hr-HR" sz="1100" dirty="0" err="1"/>
              <a:t>with</a:t>
            </a:r>
            <a:r>
              <a:rPr lang="hr-HR" sz="1100" dirty="0"/>
              <a:t> </a:t>
            </a:r>
            <a:r>
              <a:rPr lang="hr-HR" sz="1100" dirty="0" err="1"/>
              <a:t>modern</a:t>
            </a:r>
            <a:r>
              <a:rPr lang="hr-HR" sz="1100" dirty="0"/>
              <a:t> ICPMS </a:t>
            </a:r>
            <a:r>
              <a:rPr lang="hr-HR" sz="1100" dirty="0" err="1"/>
              <a:t>instruments</a:t>
            </a:r>
            <a:r>
              <a:rPr lang="hr-HR" sz="1100" dirty="0"/>
              <a:t> provide </a:t>
            </a:r>
            <a:r>
              <a:rPr lang="hr-HR" sz="1100" dirty="0" err="1"/>
              <a:t>new</a:t>
            </a:r>
            <a:r>
              <a:rPr lang="hr-HR" sz="1100" dirty="0"/>
              <a:t> </a:t>
            </a:r>
            <a:r>
              <a:rPr lang="hr-HR" sz="1100" dirty="0" err="1"/>
              <a:t>and</a:t>
            </a:r>
            <a:r>
              <a:rPr lang="hr-HR" sz="1100" dirty="0"/>
              <a:t> </a:t>
            </a:r>
            <a:r>
              <a:rPr lang="hr-HR" sz="1100" dirty="0" err="1"/>
              <a:t>improved</a:t>
            </a:r>
            <a:r>
              <a:rPr lang="hr-HR" sz="1100" dirty="0"/>
              <a:t> </a:t>
            </a:r>
            <a:r>
              <a:rPr lang="hr-HR" sz="1100" dirty="0" err="1"/>
              <a:t>potential</a:t>
            </a:r>
            <a:r>
              <a:rPr lang="hr-HR" sz="1100" dirty="0"/>
              <a:t> for </a:t>
            </a:r>
            <a:r>
              <a:rPr lang="hr-HR" sz="1100" dirty="0" err="1"/>
              <a:t>in</a:t>
            </a:r>
            <a:r>
              <a:rPr lang="hr-HR" sz="1100" dirty="0"/>
              <a:t> situ </a:t>
            </a:r>
            <a:r>
              <a:rPr lang="hr-HR" sz="1100" dirty="0" err="1"/>
              <a:t>elemental</a:t>
            </a:r>
            <a:r>
              <a:rPr lang="hr-HR" sz="1100" dirty="0"/>
              <a:t> </a:t>
            </a:r>
            <a:r>
              <a:rPr lang="hr-HR" sz="1100" dirty="0" err="1"/>
              <a:t>and</a:t>
            </a:r>
            <a:r>
              <a:rPr lang="hr-HR" sz="1100" dirty="0"/>
              <a:t> </a:t>
            </a:r>
            <a:r>
              <a:rPr lang="hr-HR" sz="1100" dirty="0" err="1"/>
              <a:t>isotopic</a:t>
            </a:r>
            <a:r>
              <a:rPr lang="hr-HR" sz="1100" dirty="0"/>
              <a:t> </a:t>
            </a:r>
            <a:r>
              <a:rPr lang="hr-HR" sz="1100" dirty="0" err="1"/>
              <a:t>analyses</a:t>
            </a:r>
            <a:r>
              <a:rPr lang="hr-HR" sz="1100" dirty="0"/>
              <a:t> </a:t>
            </a:r>
            <a:r>
              <a:rPr lang="hr-HR" sz="1100" dirty="0" err="1"/>
              <a:t>in</a:t>
            </a:r>
            <a:r>
              <a:rPr lang="hr-HR" sz="1100" dirty="0"/>
              <a:t> </a:t>
            </a:r>
            <a:r>
              <a:rPr lang="hr-HR" sz="1100" dirty="0" err="1"/>
              <a:t>the</a:t>
            </a:r>
            <a:r>
              <a:rPr lang="hr-HR" sz="1100" dirty="0"/>
              <a:t> </a:t>
            </a:r>
            <a:r>
              <a:rPr lang="hr-HR" sz="1100" dirty="0" err="1"/>
              <a:t>geosciences</a:t>
            </a:r>
            <a:r>
              <a:rPr lang="hr-HR" sz="1100" dirty="0"/>
              <a:t>. Chemical </a:t>
            </a:r>
            <a:r>
              <a:rPr lang="hr-HR" sz="1100" dirty="0" err="1"/>
              <a:t>Geology</a:t>
            </a:r>
            <a:r>
              <a:rPr lang="hr-HR" sz="1100" dirty="0"/>
              <a:t>, 330-331:263–267, (2012). </a:t>
            </a: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</a:pPr>
            <a:r>
              <a:rPr lang="hr-HR" sz="1100" dirty="0"/>
              <a:t>[4] K. C. Mills </a:t>
            </a:r>
            <a:r>
              <a:rPr lang="hr-HR" sz="1100" dirty="0" err="1"/>
              <a:t>and</a:t>
            </a:r>
            <a:r>
              <a:rPr lang="hr-HR" sz="1100" dirty="0"/>
              <a:t> L. </a:t>
            </a:r>
            <a:r>
              <a:rPr lang="hr-HR" sz="1100" dirty="0" err="1"/>
              <a:t>Courtney</a:t>
            </a:r>
            <a:r>
              <a:rPr lang="hr-HR" sz="1100" dirty="0"/>
              <a:t>. </a:t>
            </a:r>
            <a:r>
              <a:rPr lang="hr-HR" sz="1100" dirty="0" err="1"/>
              <a:t>Thermophysical</a:t>
            </a:r>
            <a:r>
              <a:rPr lang="hr-HR" sz="1100" dirty="0"/>
              <a:t> </a:t>
            </a:r>
            <a:r>
              <a:rPr lang="hr-HR" sz="1100" dirty="0" err="1"/>
              <a:t>properties</a:t>
            </a:r>
            <a:r>
              <a:rPr lang="hr-HR" sz="1100" dirty="0"/>
              <a:t> </a:t>
            </a:r>
            <a:r>
              <a:rPr lang="hr-HR" sz="1100" dirty="0" err="1"/>
              <a:t>of</a:t>
            </a:r>
            <a:r>
              <a:rPr lang="hr-HR" sz="1100" dirty="0"/>
              <a:t> </a:t>
            </a:r>
            <a:r>
              <a:rPr lang="hr-HR" sz="1100" dirty="0" err="1"/>
              <a:t>silicon</a:t>
            </a:r>
            <a:r>
              <a:rPr lang="hr-HR" sz="1100" dirty="0"/>
              <a:t>. ISIJ </a:t>
            </a:r>
            <a:r>
              <a:rPr lang="hr-HR" sz="1100" dirty="0" err="1"/>
              <a:t>international</a:t>
            </a:r>
            <a:r>
              <a:rPr lang="hr-HR" sz="1100" dirty="0"/>
              <a:t>, 40(</a:t>
            </a:r>
            <a:r>
              <a:rPr lang="hr-HR" sz="1100" dirty="0" err="1"/>
              <a:t>Suppl</a:t>
            </a:r>
            <a:r>
              <a:rPr lang="hr-HR" sz="1100" dirty="0"/>
              <a:t>):S136, (2000). </a:t>
            </a: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</a:pPr>
            <a:r>
              <a:rPr lang="hr-HR" sz="1100" dirty="0"/>
              <a:t>[5] A. Ben-</a:t>
            </a:r>
            <a:r>
              <a:rPr lang="hr-HR" sz="1100" dirty="0" err="1"/>
              <a:t>Yakar</a:t>
            </a:r>
            <a:r>
              <a:rPr lang="hr-HR" sz="1100" dirty="0"/>
              <a:t>, A. </a:t>
            </a:r>
            <a:r>
              <a:rPr lang="hr-HR" sz="1100" dirty="0" err="1"/>
              <a:t>Harkin</a:t>
            </a:r>
            <a:r>
              <a:rPr lang="hr-HR" sz="1100" dirty="0"/>
              <a:t>, J. </a:t>
            </a:r>
            <a:r>
              <a:rPr lang="hr-HR" sz="1100" dirty="0" err="1"/>
              <a:t>Ashmore</a:t>
            </a:r>
            <a:r>
              <a:rPr lang="hr-HR" sz="1100" dirty="0"/>
              <a:t>, R. </a:t>
            </a:r>
            <a:r>
              <a:rPr lang="hr-HR" sz="1100" dirty="0" err="1"/>
              <a:t>Byer</a:t>
            </a:r>
            <a:r>
              <a:rPr lang="hr-HR" sz="1100" dirty="0"/>
              <a:t>, </a:t>
            </a:r>
            <a:r>
              <a:rPr lang="hr-HR" sz="1100" dirty="0" err="1"/>
              <a:t>and</a:t>
            </a:r>
            <a:r>
              <a:rPr lang="hr-HR" sz="1100" dirty="0"/>
              <a:t> H. Stone. </a:t>
            </a:r>
            <a:r>
              <a:rPr lang="hr-HR" sz="1100" dirty="0" err="1"/>
              <a:t>Thermal</a:t>
            </a:r>
            <a:r>
              <a:rPr lang="hr-HR" sz="1100" dirty="0"/>
              <a:t> </a:t>
            </a:r>
            <a:r>
              <a:rPr lang="hr-HR" sz="1100" dirty="0" err="1"/>
              <a:t>and</a:t>
            </a:r>
            <a:r>
              <a:rPr lang="hr-HR" sz="1100" dirty="0"/>
              <a:t> fluid </a:t>
            </a:r>
            <a:r>
              <a:rPr lang="hr-HR" sz="1100" dirty="0" err="1"/>
              <a:t>processes</a:t>
            </a:r>
            <a:r>
              <a:rPr lang="hr-HR" sz="1100" dirty="0"/>
              <a:t> </a:t>
            </a:r>
            <a:r>
              <a:rPr lang="hr-HR" sz="1100" dirty="0" err="1"/>
              <a:t>of</a:t>
            </a:r>
            <a:r>
              <a:rPr lang="hr-HR" sz="1100" dirty="0"/>
              <a:t> a </a:t>
            </a:r>
            <a:r>
              <a:rPr lang="hr-HR" sz="1100" dirty="0" err="1"/>
              <a:t>thin</a:t>
            </a:r>
            <a:r>
              <a:rPr lang="hr-HR" sz="1100" dirty="0"/>
              <a:t> </a:t>
            </a:r>
            <a:r>
              <a:rPr lang="hr-HR" sz="1100" dirty="0" err="1"/>
              <a:t>melt</a:t>
            </a:r>
            <a:r>
              <a:rPr lang="hr-HR" sz="1100" dirty="0"/>
              <a:t> zone </a:t>
            </a:r>
            <a:r>
              <a:rPr lang="hr-HR" sz="1100" dirty="0" err="1"/>
              <a:t>during</a:t>
            </a:r>
            <a:r>
              <a:rPr lang="hr-HR" sz="1100" dirty="0"/>
              <a:t> </a:t>
            </a:r>
            <a:r>
              <a:rPr lang="hr-HR" sz="1100" dirty="0" err="1"/>
              <a:t>femtosecond</a:t>
            </a:r>
            <a:r>
              <a:rPr lang="hr-HR" sz="1100" dirty="0"/>
              <a:t> laser </a:t>
            </a:r>
            <a:r>
              <a:rPr lang="hr-HR" sz="1100" dirty="0" err="1"/>
              <a:t>ablation</a:t>
            </a:r>
            <a:r>
              <a:rPr lang="hr-HR" sz="1100" dirty="0"/>
              <a:t> </a:t>
            </a:r>
            <a:r>
              <a:rPr lang="hr-HR" sz="1100" dirty="0" err="1"/>
              <a:t>of</a:t>
            </a:r>
            <a:r>
              <a:rPr lang="hr-HR" sz="1100" dirty="0"/>
              <a:t> </a:t>
            </a:r>
            <a:r>
              <a:rPr lang="hr-HR" sz="1100" dirty="0" err="1"/>
              <a:t>glass</a:t>
            </a:r>
            <a:r>
              <a:rPr lang="hr-HR" sz="1100" dirty="0"/>
              <a:t>: </a:t>
            </a:r>
            <a:r>
              <a:rPr lang="hr-HR" sz="1100" dirty="0" err="1"/>
              <a:t>The</a:t>
            </a:r>
            <a:r>
              <a:rPr lang="hr-HR" sz="1100" dirty="0"/>
              <a:t> </a:t>
            </a:r>
            <a:r>
              <a:rPr lang="hr-HR" sz="1100" dirty="0" err="1"/>
              <a:t>formation</a:t>
            </a:r>
            <a:r>
              <a:rPr lang="hr-HR" sz="1100" dirty="0"/>
              <a:t> </a:t>
            </a:r>
            <a:r>
              <a:rPr lang="hr-HR" sz="1100" dirty="0" err="1"/>
              <a:t>of</a:t>
            </a:r>
            <a:r>
              <a:rPr lang="hr-HR" sz="1100" dirty="0"/>
              <a:t> </a:t>
            </a:r>
            <a:r>
              <a:rPr lang="hr-HR" sz="1100" dirty="0" err="1"/>
              <a:t>rims</a:t>
            </a:r>
            <a:r>
              <a:rPr lang="hr-HR" sz="1100" dirty="0"/>
              <a:t> </a:t>
            </a:r>
            <a:r>
              <a:rPr lang="hr-HR" sz="1100" dirty="0" err="1"/>
              <a:t>by</a:t>
            </a:r>
            <a:r>
              <a:rPr lang="hr-HR" sz="1100" dirty="0"/>
              <a:t> single laser </a:t>
            </a:r>
            <a:r>
              <a:rPr lang="hr-HR" sz="1100" dirty="0" err="1"/>
              <a:t>pulses</a:t>
            </a:r>
            <a:r>
              <a:rPr lang="hr-HR" sz="1100" dirty="0"/>
              <a:t>. J. </a:t>
            </a:r>
            <a:r>
              <a:rPr lang="hr-HR" sz="1100" dirty="0" err="1"/>
              <a:t>Phys</a:t>
            </a:r>
            <a:r>
              <a:rPr lang="hr-HR" sz="1100" dirty="0"/>
              <a:t>. D: </a:t>
            </a:r>
            <a:r>
              <a:rPr lang="hr-HR" sz="1100" dirty="0" err="1"/>
              <a:t>Appl</a:t>
            </a:r>
            <a:r>
              <a:rPr lang="hr-HR" sz="1100" dirty="0"/>
              <a:t>. </a:t>
            </a:r>
            <a:r>
              <a:rPr lang="hr-HR" sz="1100" dirty="0" err="1"/>
              <a:t>Phys</a:t>
            </a:r>
            <a:r>
              <a:rPr lang="hr-HR" sz="1100" dirty="0"/>
              <a:t>, 40:1452, (2007). </a:t>
            </a: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</a:pPr>
            <a:r>
              <a:rPr lang="hr-HR" sz="1100" dirty="0"/>
              <a:t>[6] R. E. </a:t>
            </a:r>
            <a:r>
              <a:rPr lang="hr-HR" sz="1100" dirty="0" err="1"/>
              <a:t>Russo</a:t>
            </a:r>
            <a:r>
              <a:rPr lang="hr-HR" sz="1100" dirty="0"/>
              <a:t>. Laser </a:t>
            </a:r>
            <a:r>
              <a:rPr lang="hr-HR" sz="1100" dirty="0" err="1"/>
              <a:t>ablation</a:t>
            </a:r>
            <a:r>
              <a:rPr lang="hr-HR" sz="1100" dirty="0"/>
              <a:t>. Applied </a:t>
            </a:r>
            <a:r>
              <a:rPr lang="hr-HR" sz="1100" dirty="0" err="1"/>
              <a:t>Spectroscopy</a:t>
            </a:r>
            <a:r>
              <a:rPr lang="hr-HR" sz="1100" dirty="0"/>
              <a:t>, 49(9):14A–28A, (1995).</a:t>
            </a: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957" name="Google Shape;957;p30"/>
          <p:cNvSpPr txBox="1">
            <a:spLocks noGrp="1"/>
          </p:cNvSpPr>
          <p:nvPr>
            <p:ph type="title"/>
          </p:nvPr>
        </p:nvSpPr>
        <p:spPr>
          <a:xfrm>
            <a:off x="524057" y="174307"/>
            <a:ext cx="27997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Literatura</a:t>
            </a:r>
            <a:endParaRPr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BB449DEB-57F5-9DEB-60A7-FB0D85A9B1F6}"/>
              </a:ext>
            </a:extLst>
          </p:cNvPr>
          <p:cNvSpPr txBox="1"/>
          <p:nvPr/>
        </p:nvSpPr>
        <p:spPr>
          <a:xfrm>
            <a:off x="4572000" y="747007"/>
            <a:ext cx="452845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</a:pP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[7] L.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Rihakova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H.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Chmelickova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Laser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micromachining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glass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silicon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ceramics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Advances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Materials Science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2015:1–6, (2015).</a:t>
            </a: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</a:pP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[8] Mark Fox. A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student’s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guide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atomic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physics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chapter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Supplementary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notes,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pages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21–22. Cambridge University Press, (2018). </a:t>
            </a: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</a:pP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[9] J. Henson.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TRLi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Series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User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Manual.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Litron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Lasers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Ltd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., (2018). </a:t>
            </a: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</a:pP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[10] P. De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Groot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X. C. de Lega, R. Su, J.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Coupland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R.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Leach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Fourier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optics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modelling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coherence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scanning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interferometers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In Applied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Optical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Metrology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IV, 11817,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page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2. SPIE, (2021).</a:t>
            </a: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</a:pP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[11]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Filmetrics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Profilm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3D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Optical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Profilometer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KLA Corporation. URL 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https://www.kla.com/products/instruments/optical-profilers/profilm3d#options</a:t>
            </a:r>
            <a:endParaRPr lang="hr-HR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</a:pP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[12] B. J. Ford, D. C. Joy,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S.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Bradbury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Scanning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electron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microscope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Encyclopedia Britannica, (2023). URL 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https://www.britannica.com/technology/scanning-electron-microscope</a:t>
            </a:r>
            <a:endParaRPr lang="hr-HR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</a:pP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[13] R.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Paschotta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Optical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profilometers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RP </a:t>
            </a:r>
            <a:r>
              <a:rPr lang="hr-HR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Photonics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Encyclopedia, (2019). URL </a:t>
            </a:r>
            <a:r>
              <a:rPr lang="hr-HR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https://www.rp-photonics.com/optical_profilometers.html</a:t>
            </a:r>
            <a:endParaRPr lang="hr-HR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</a:pP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[14] URL 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6"/>
              </a:rPr>
              <a:t>https://www.profilmonline.com/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hr-HR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</a:pP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[15] Scanning electron microscopy. URL 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7"/>
              </a:rPr>
              <a:t>https://www.nanoscience.com/techniques/ scanning-electron-microscopy/. </a:t>
            </a:r>
            <a:endParaRPr lang="hr-HR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8"/>
          <p:cNvSpPr txBox="1">
            <a:spLocks noGrp="1"/>
          </p:cNvSpPr>
          <p:nvPr>
            <p:ph type="title"/>
          </p:nvPr>
        </p:nvSpPr>
        <p:spPr>
          <a:xfrm>
            <a:off x="1847194" y="1587200"/>
            <a:ext cx="4448100" cy="2091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 dirty="0"/>
              <a:t>Hvala na pažnji!</a:t>
            </a:r>
            <a:endParaRPr sz="5400" dirty="0"/>
          </a:p>
        </p:txBody>
      </p:sp>
      <p:sp>
        <p:nvSpPr>
          <p:cNvPr id="836" name="Google Shape;836;p28"/>
          <p:cNvSpPr/>
          <p:nvPr/>
        </p:nvSpPr>
        <p:spPr>
          <a:xfrm>
            <a:off x="7454400" y="861400"/>
            <a:ext cx="2694900" cy="269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741F67DC-1DA0-A837-BE5B-67F7E7079497}"/>
              </a:ext>
            </a:extLst>
          </p:cNvPr>
          <p:cNvSpPr/>
          <p:nvPr/>
        </p:nvSpPr>
        <p:spPr>
          <a:xfrm>
            <a:off x="1600150" y="3556300"/>
            <a:ext cx="5943600" cy="7438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30047953-D32C-CBE5-0952-2D61C61E53B6}"/>
              </a:ext>
            </a:extLst>
          </p:cNvPr>
          <p:cNvSpPr/>
          <p:nvPr/>
        </p:nvSpPr>
        <p:spPr>
          <a:xfrm>
            <a:off x="319314" y="1074057"/>
            <a:ext cx="769257" cy="3120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84" name="Google Shape;784;p23"/>
          <p:cNvSpPr txBox="1">
            <a:spLocks noGrp="1"/>
          </p:cNvSpPr>
          <p:nvPr>
            <p:ph type="title"/>
          </p:nvPr>
        </p:nvSpPr>
        <p:spPr>
          <a:xfrm>
            <a:off x="212000" y="241958"/>
            <a:ext cx="45414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Laserska ablacija</a:t>
            </a:r>
            <a:endParaRPr dirty="0"/>
          </a:p>
        </p:txBody>
      </p:sp>
      <p:sp>
        <p:nvSpPr>
          <p:cNvPr id="785" name="Google Shape;785;p23"/>
          <p:cNvSpPr txBox="1">
            <a:spLocks noGrp="1"/>
          </p:cNvSpPr>
          <p:nvPr>
            <p:ph type="subTitle" idx="1"/>
          </p:nvPr>
        </p:nvSpPr>
        <p:spPr>
          <a:xfrm>
            <a:off x="102615" y="902606"/>
            <a:ext cx="4124734" cy="3366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/>
              <a:t>Proces uklanjanja materijala ozračivanjem površine laserskom zrakom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/>
              <a:t>Koristi se za bušenje, graviranje ili rezanje materijala, proizvodnju </a:t>
            </a:r>
            <a:r>
              <a:rPr lang="hr-HR" dirty="0" err="1"/>
              <a:t>nanočestica</a:t>
            </a:r>
            <a:r>
              <a:rPr lang="hr-HR" dirty="0"/>
              <a:t> ili pripremu površine na </a:t>
            </a:r>
            <a:r>
              <a:rPr lang="hr-HR" dirty="0" err="1"/>
              <a:t>mikrometarskoj</a:t>
            </a:r>
            <a:r>
              <a:rPr lang="hr-HR" dirty="0"/>
              <a:t> skali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/>
              <a:t>Koristimo </a:t>
            </a:r>
            <a:r>
              <a:rPr lang="hr-HR" dirty="0" err="1"/>
              <a:t>pulseve</a:t>
            </a:r>
            <a:r>
              <a:rPr lang="hr-HR" dirty="0"/>
              <a:t> duljine 5-6 </a:t>
            </a:r>
            <a:r>
              <a:rPr lang="hr-HR" dirty="0" err="1"/>
              <a:t>ns</a:t>
            </a:r>
            <a:r>
              <a:rPr lang="hr-HR" dirty="0"/>
              <a:t> i intenziteta većeg od 10</a:t>
            </a:r>
            <a:r>
              <a:rPr lang="hr-HR" baseline="30000" dirty="0"/>
              <a:t>9  </a:t>
            </a:r>
            <a:r>
              <a:rPr lang="hr-HR" dirty="0"/>
              <a:t>W/cm</a:t>
            </a:r>
            <a:r>
              <a:rPr lang="hr-HR" baseline="30000" dirty="0"/>
              <a:t>2 </a:t>
            </a:r>
            <a:endParaRPr lang="hr-H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/>
              <a:t>Interakcija zrake i materijala uključuje:</a:t>
            </a:r>
          </a:p>
          <a:p>
            <a:pPr marL="1200150" lvl="2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/>
              <a:t>Zagrijavanje</a:t>
            </a:r>
          </a:p>
          <a:p>
            <a:pPr marL="1200150" lvl="2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/>
              <a:t>Taljenje</a:t>
            </a:r>
          </a:p>
          <a:p>
            <a:pPr marL="1200150" lvl="2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/>
              <a:t>Isparavanje</a:t>
            </a:r>
          </a:p>
          <a:p>
            <a:pPr marL="1200150" lvl="2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/>
              <a:t>Izbacivanje atoma, iona i molekula</a:t>
            </a:r>
          </a:p>
          <a:p>
            <a:pPr marL="1200150" lvl="2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/>
              <a:t>Šok valove</a:t>
            </a:r>
          </a:p>
          <a:p>
            <a:pPr marL="1200150" lvl="2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/>
              <a:t>Stvaranje i ekspanziju plazme</a:t>
            </a:r>
          </a:p>
          <a:p>
            <a:pPr marL="285750" indent="-285750" algn="l"/>
            <a:endParaRPr dirty="0"/>
          </a:p>
        </p:txBody>
      </p:sp>
      <p:pic>
        <p:nvPicPr>
          <p:cNvPr id="3" name="Slika 2" descr="Slika na kojoj se prikazuje tekst, snimka zaslona, dijagram, crta&#10;&#10;Opis je automatski generiran">
            <a:extLst>
              <a:ext uri="{FF2B5EF4-FFF2-40B4-BE49-F238E27FC236}">
                <a16:creationId xmlns:a16="http://schemas.microsoft.com/office/drawing/2014/main" id="{9D163CF9-66E1-9AAE-DAD4-88E0DA8C7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735" y="902606"/>
            <a:ext cx="4704650" cy="3222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4"/>
          <p:cNvSpPr txBox="1">
            <a:spLocks noGrp="1"/>
          </p:cNvSpPr>
          <p:nvPr>
            <p:ph type="title"/>
          </p:nvPr>
        </p:nvSpPr>
        <p:spPr>
          <a:xfrm>
            <a:off x="133960" y="293075"/>
            <a:ext cx="60146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Eksperimentalni postav</a:t>
            </a:r>
            <a:endParaRPr dirty="0"/>
          </a:p>
        </p:txBody>
      </p:sp>
      <p:sp>
        <p:nvSpPr>
          <p:cNvPr id="794" name="Google Shape;794;p24"/>
          <p:cNvSpPr txBox="1">
            <a:spLocks noGrp="1"/>
          </p:cNvSpPr>
          <p:nvPr>
            <p:ph type="subTitle" idx="4294967295"/>
          </p:nvPr>
        </p:nvSpPr>
        <p:spPr>
          <a:xfrm>
            <a:off x="4366063" y="3496645"/>
            <a:ext cx="411900" cy="3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x</a:t>
            </a:r>
            <a:endParaRPr b="1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F50C2D71-A7FF-06F3-4589-2D25B2D52E96}"/>
              </a:ext>
            </a:extLst>
          </p:cNvPr>
          <p:cNvSpPr/>
          <p:nvPr/>
        </p:nvSpPr>
        <p:spPr>
          <a:xfrm>
            <a:off x="704538" y="1206709"/>
            <a:ext cx="7457606" cy="3512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Slika 2" descr="Slika na kojoj se prikazuje tekst, snimka zaslona, skeč, dizajn">
            <a:extLst>
              <a:ext uri="{FF2B5EF4-FFF2-40B4-BE49-F238E27FC236}">
                <a16:creationId xmlns:a16="http://schemas.microsoft.com/office/drawing/2014/main" id="{9266225B-3065-9139-33D8-566023A72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9" y="1272455"/>
            <a:ext cx="7313629" cy="3288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34807D0B-5FD5-8592-07CA-49DB9642F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641" y="2764187"/>
            <a:ext cx="5418042" cy="2160927"/>
          </a:xfrm>
          <a:prstGeom prst="rect">
            <a:avLst/>
          </a:prstGeom>
          <a:ln>
            <a:solidFill>
              <a:schemeClr val="tx2">
                <a:lumMod val="65000"/>
              </a:schemeClr>
            </a:solidFill>
          </a:ln>
        </p:spPr>
      </p:pic>
      <p:sp>
        <p:nvSpPr>
          <p:cNvPr id="790" name="Google Shape;790;p24"/>
          <p:cNvSpPr txBox="1">
            <a:spLocks noGrp="1"/>
          </p:cNvSpPr>
          <p:nvPr>
            <p:ph type="title"/>
          </p:nvPr>
        </p:nvSpPr>
        <p:spPr>
          <a:xfrm>
            <a:off x="133960" y="293075"/>
            <a:ext cx="60146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Eksperimentalni postav</a:t>
            </a:r>
            <a:endParaRPr dirty="0"/>
          </a:p>
        </p:txBody>
      </p:sp>
      <p:pic>
        <p:nvPicPr>
          <p:cNvPr id="5" name="Slika 4" descr="Slika na kojoj se prikazuje stroj, elektronika, elektroničko inženjerstvo, u dvorani&#10;&#10;Opis je automatski generiran">
            <a:extLst>
              <a:ext uri="{FF2B5EF4-FFF2-40B4-BE49-F238E27FC236}">
                <a16:creationId xmlns:a16="http://schemas.microsoft.com/office/drawing/2014/main" id="{F798A24C-9DFE-16B6-E8C0-C5F7D83A0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17" y="1134704"/>
            <a:ext cx="3459473" cy="3590991"/>
          </a:xfrm>
          <a:prstGeom prst="rect">
            <a:avLst/>
          </a:prstGeom>
        </p:spPr>
      </p:pic>
      <p:pic>
        <p:nvPicPr>
          <p:cNvPr id="3" name="Slika 2" descr="Slika na kojoj se prikazuje tekst, Font, snimka zaslona, dijagram&#10;&#10;Opis je automatski generiran">
            <a:extLst>
              <a:ext uri="{FF2B5EF4-FFF2-40B4-BE49-F238E27FC236}">
                <a16:creationId xmlns:a16="http://schemas.microsoft.com/office/drawing/2014/main" id="{F60D5F04-47AD-519D-62FD-5739D6150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641" y="981854"/>
            <a:ext cx="2375177" cy="1782333"/>
          </a:xfrm>
          <a:prstGeom prst="rect">
            <a:avLst/>
          </a:prstGeom>
          <a:ln>
            <a:solidFill>
              <a:schemeClr val="tx2">
                <a:lumMod val="65000"/>
              </a:schemeClr>
            </a:solidFill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00B30A2-1CFB-ED3A-5993-5ADF192D2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1442" y="981855"/>
            <a:ext cx="3064241" cy="1782333"/>
          </a:xfrm>
          <a:prstGeom prst="rect">
            <a:avLst/>
          </a:prstGeom>
          <a:ln>
            <a:solidFill>
              <a:schemeClr val="tx2">
                <a:lumMod val="65000"/>
              </a:schemeClr>
            </a:solidFill>
          </a:ln>
        </p:spPr>
      </p:pic>
      <p:pic>
        <p:nvPicPr>
          <p:cNvPr id="4" name="Slika 3" descr="Slika na kojoj se prikazuje tekst, snimka zaslona, crta, radnja&#10;&#10;Opis je automatski generiran">
            <a:extLst>
              <a:ext uri="{FF2B5EF4-FFF2-40B4-BE49-F238E27FC236}">
                <a16:creationId xmlns:a16="http://schemas.microsoft.com/office/drawing/2014/main" id="{3B4979B8-9D15-9C8A-D357-9B1872B61E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709" y="1134704"/>
            <a:ext cx="4765924" cy="3597959"/>
          </a:xfrm>
          <a:prstGeom prst="rect">
            <a:avLst/>
          </a:prstGeom>
          <a:ln>
            <a:solidFill>
              <a:schemeClr val="tx2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137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4"/>
          <p:cNvSpPr txBox="1">
            <a:spLocks noGrp="1"/>
          </p:cNvSpPr>
          <p:nvPr>
            <p:ph type="subTitle" idx="4294967295"/>
          </p:nvPr>
        </p:nvSpPr>
        <p:spPr>
          <a:xfrm>
            <a:off x="243481" y="1062793"/>
            <a:ext cx="8327205" cy="14228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hr-HR" dirty="0"/>
              <a:t>Optički beskontaktni </a:t>
            </a:r>
            <a:r>
              <a:rPr lang="hr-HR" dirty="0" err="1"/>
              <a:t>profilometar</a:t>
            </a:r>
            <a:r>
              <a:rPr lang="hr-HR" dirty="0"/>
              <a:t> s </a:t>
            </a:r>
            <a:r>
              <a:rPr lang="hr-HR" dirty="0" err="1"/>
              <a:t>Mirau</a:t>
            </a:r>
            <a:r>
              <a:rPr lang="hr-HR" dirty="0"/>
              <a:t> objektivom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/>
              <a:t>Objektiv </a:t>
            </a:r>
            <a:r>
              <a:rPr lang="hr-HR" dirty="0" err="1"/>
              <a:t>Nikon</a:t>
            </a:r>
            <a:r>
              <a:rPr lang="hr-HR" dirty="0"/>
              <a:t> 10x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 err="1"/>
              <a:t>Profilm</a:t>
            </a:r>
            <a:r>
              <a:rPr lang="hr-HR" dirty="0"/>
              <a:t> Online aplikacija</a:t>
            </a:r>
          </a:p>
          <a:p>
            <a:pPr marL="285750" indent="-285750"/>
            <a:r>
              <a:rPr lang="hr-HR" dirty="0" err="1"/>
              <a:t>Pretražni</a:t>
            </a:r>
            <a:r>
              <a:rPr lang="hr-HR" dirty="0"/>
              <a:t> elektronski mikroskop (SEM)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r-HR" dirty="0"/>
              <a:t>Detektor sekundarnih elektrona</a:t>
            </a:r>
          </a:p>
          <a:p>
            <a:pPr marL="457200" lvl="1" indent="0">
              <a:buNone/>
            </a:pP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6F100D9-BD37-721C-3344-A5F321C4B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741" y="2498317"/>
            <a:ext cx="1998805" cy="264518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BA63587-E082-FFC2-BC53-DFD43F558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375" y="2492875"/>
            <a:ext cx="2667486" cy="264518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75E355C-B339-0402-A9FA-13CFDE66F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95902"/>
            <a:ext cx="2872741" cy="2640340"/>
          </a:xfrm>
          <a:prstGeom prst="rect">
            <a:avLst/>
          </a:prstGeom>
        </p:spPr>
      </p:pic>
      <p:pic>
        <p:nvPicPr>
          <p:cNvPr id="10" name="Slika 9" descr="Slika na kojoj se prikazuje u dvorani, Medicinska oprema, znanstveni instrument, mikroskop&#10;&#10;Opis je automatski generiran">
            <a:extLst>
              <a:ext uri="{FF2B5EF4-FFF2-40B4-BE49-F238E27FC236}">
                <a16:creationId xmlns:a16="http://schemas.microsoft.com/office/drawing/2014/main" id="{59C91B9C-8826-740D-8AA4-46C714E15B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8862" y="2508469"/>
            <a:ext cx="1616282" cy="2627773"/>
          </a:xfrm>
          <a:prstGeom prst="rect">
            <a:avLst/>
          </a:prstGeom>
        </p:spPr>
      </p:pic>
      <p:sp>
        <p:nvSpPr>
          <p:cNvPr id="7" name="Google Shape;790;p24">
            <a:extLst>
              <a:ext uri="{FF2B5EF4-FFF2-40B4-BE49-F238E27FC236}">
                <a16:creationId xmlns:a16="http://schemas.microsoft.com/office/drawing/2014/main" id="{BF9B2E81-B468-4F02-D15A-D0947F25D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960" y="293075"/>
            <a:ext cx="60146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Eksperimentalni postav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618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5"/>
          <p:cNvSpPr txBox="1">
            <a:spLocks noGrp="1"/>
          </p:cNvSpPr>
          <p:nvPr>
            <p:ph type="title"/>
          </p:nvPr>
        </p:nvSpPr>
        <p:spPr>
          <a:xfrm>
            <a:off x="159656" y="243191"/>
            <a:ext cx="25170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Rezultati</a:t>
            </a:r>
            <a:endParaRPr dirty="0"/>
          </a:p>
        </p:txBody>
      </p:sp>
      <p:sp>
        <p:nvSpPr>
          <p:cNvPr id="801" name="Google Shape;801;p25"/>
          <p:cNvSpPr txBox="1">
            <a:spLocks noGrp="1"/>
          </p:cNvSpPr>
          <p:nvPr>
            <p:ph type="subTitle" idx="1"/>
          </p:nvPr>
        </p:nvSpPr>
        <p:spPr>
          <a:xfrm>
            <a:off x="6139541" y="2344245"/>
            <a:ext cx="2394859" cy="1291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/>
              <a:t>Proizvedeni uzorci na komadima silicija i </a:t>
            </a:r>
            <a:r>
              <a:rPr lang="hr-HR" sz="1600" dirty="0" err="1"/>
              <a:t>borosilikatnog</a:t>
            </a:r>
            <a:r>
              <a:rPr lang="hr-HR" sz="1600" dirty="0"/>
              <a:t> stakla</a:t>
            </a:r>
            <a:endParaRPr sz="1600" dirty="0"/>
          </a:p>
        </p:txBody>
      </p:sp>
      <p:pic>
        <p:nvPicPr>
          <p:cNvPr id="11" name="Slika 10" descr="Slika na kojoj se prikazuje tekst, elektronika&#10;&#10;Opis je automatski generiran">
            <a:extLst>
              <a:ext uri="{FF2B5EF4-FFF2-40B4-BE49-F238E27FC236}">
                <a16:creationId xmlns:a16="http://schemas.microsoft.com/office/drawing/2014/main" id="{4BCDD726-461C-C88A-6D1E-EE116B2F0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85" y="892629"/>
            <a:ext cx="5672744" cy="39519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5"/>
          <p:cNvSpPr txBox="1">
            <a:spLocks noGrp="1"/>
          </p:cNvSpPr>
          <p:nvPr>
            <p:ph type="title"/>
          </p:nvPr>
        </p:nvSpPr>
        <p:spPr>
          <a:xfrm>
            <a:off x="72571" y="141591"/>
            <a:ext cx="6335486" cy="642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/>
              <a:t>Uzorci na </a:t>
            </a:r>
            <a:r>
              <a:rPr lang="hr-HR" sz="2800" dirty="0" err="1"/>
              <a:t>borosilikatnom</a:t>
            </a:r>
            <a:r>
              <a:rPr lang="hr-HR" sz="2800" dirty="0"/>
              <a:t> staklu</a:t>
            </a:r>
            <a:endParaRPr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2702CE3-75B8-B65D-C592-1ED98CD5B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085"/>
            <a:ext cx="9144000" cy="2932407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2A7AD56E-5E23-7B1C-78CF-989195A9FDA2}"/>
              </a:ext>
            </a:extLst>
          </p:cNvPr>
          <p:cNvSpPr txBox="1"/>
          <p:nvPr/>
        </p:nvSpPr>
        <p:spPr>
          <a:xfrm>
            <a:off x="1095830" y="4340379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417x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3FDBE24-1DEA-81A5-5A0F-2579AC73BED5}"/>
              </a:ext>
            </a:extLst>
          </p:cNvPr>
          <p:cNvSpPr txBox="1"/>
          <p:nvPr/>
        </p:nvSpPr>
        <p:spPr>
          <a:xfrm>
            <a:off x="4005944" y="4340378"/>
            <a:ext cx="740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1540x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1EED3BC-5418-FF1D-322E-57EC98B0D672}"/>
              </a:ext>
            </a:extLst>
          </p:cNvPr>
          <p:cNvSpPr txBox="1"/>
          <p:nvPr/>
        </p:nvSpPr>
        <p:spPr>
          <a:xfrm>
            <a:off x="7503887" y="4340378"/>
            <a:ext cx="740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3530x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3F775DB-AA20-8959-1635-E6F35703995F}"/>
              </a:ext>
            </a:extLst>
          </p:cNvPr>
          <p:cNvSpPr txBox="1"/>
          <p:nvPr/>
        </p:nvSpPr>
        <p:spPr>
          <a:xfrm>
            <a:off x="72571" y="994229"/>
            <a:ext cx="8505372" cy="311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SEM slika kratera proizvedenog s 4 pulsa na 55% postavci </a:t>
            </a:r>
            <a:r>
              <a:rPr lang="hr-HR" dirty="0" err="1"/>
              <a:t>atenuatora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668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5"/>
          <p:cNvSpPr txBox="1">
            <a:spLocks noGrp="1"/>
          </p:cNvSpPr>
          <p:nvPr>
            <p:ph type="subTitle" idx="1"/>
          </p:nvPr>
        </p:nvSpPr>
        <p:spPr>
          <a:xfrm>
            <a:off x="5834742" y="1738951"/>
            <a:ext cx="2795035" cy="16655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Podatci dobiveni </a:t>
            </a:r>
            <a:r>
              <a:rPr lang="hr-HR" dirty="0" err="1"/>
              <a:t>profilometrom</a:t>
            </a:r>
            <a:r>
              <a:rPr lang="hr-HR" dirty="0"/>
              <a:t> na 80% postavci </a:t>
            </a:r>
            <a:r>
              <a:rPr lang="hr-HR" dirty="0" err="1"/>
              <a:t>atenuatora</a:t>
            </a:r>
            <a:r>
              <a:rPr lang="hr-HR" dirty="0"/>
              <a:t> s 2, 4 i 8 </a:t>
            </a:r>
            <a:r>
              <a:rPr lang="hr-HR" dirty="0" err="1"/>
              <a:t>pulseva</a:t>
            </a:r>
            <a:endParaRPr lang="hr-H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Sloj </a:t>
            </a:r>
            <a:r>
              <a:rPr lang="hr-HR" dirty="0" err="1"/>
              <a:t>ablatiranog</a:t>
            </a:r>
            <a:r>
              <a:rPr lang="hr-HR" dirty="0"/>
              <a:t> materijala debljine oko 100 nm</a:t>
            </a:r>
            <a:endParaRPr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DCEE550-F6A5-540F-AE9C-365B820FB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95" y="807470"/>
            <a:ext cx="5327776" cy="3528560"/>
          </a:xfrm>
          <a:prstGeom prst="rect">
            <a:avLst/>
          </a:prstGeom>
        </p:spPr>
      </p:pic>
      <p:sp>
        <p:nvSpPr>
          <p:cNvPr id="5" name="Google Shape;800;p25">
            <a:extLst>
              <a:ext uri="{FF2B5EF4-FFF2-40B4-BE49-F238E27FC236}">
                <a16:creationId xmlns:a16="http://schemas.microsoft.com/office/drawing/2014/main" id="{627FCA5A-63DE-46E6-E772-F9135D40273E}"/>
              </a:ext>
            </a:extLst>
          </p:cNvPr>
          <p:cNvSpPr txBox="1">
            <a:spLocks/>
          </p:cNvSpPr>
          <p:nvPr/>
        </p:nvSpPr>
        <p:spPr>
          <a:xfrm>
            <a:off x="72571" y="141591"/>
            <a:ext cx="6335486" cy="6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sz="35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hr-HR" sz="2800" dirty="0"/>
              <a:t>Uzorci na </a:t>
            </a:r>
            <a:r>
              <a:rPr lang="hr-HR" sz="2800" dirty="0" err="1"/>
              <a:t>borosilikatnom</a:t>
            </a:r>
            <a:r>
              <a:rPr lang="hr-HR" sz="2800" dirty="0"/>
              <a:t> staklu</a:t>
            </a:r>
          </a:p>
        </p:txBody>
      </p:sp>
    </p:spTree>
    <p:extLst>
      <p:ext uri="{BB962C8B-B14F-4D97-AF65-F5344CB8AC3E}">
        <p14:creationId xmlns:p14="http://schemas.microsoft.com/office/powerpoint/2010/main" val="13440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6"/>
          <p:cNvSpPr txBox="1">
            <a:spLocks noGrp="1"/>
          </p:cNvSpPr>
          <p:nvPr>
            <p:ph type="title"/>
          </p:nvPr>
        </p:nvSpPr>
        <p:spPr>
          <a:xfrm>
            <a:off x="313601" y="169388"/>
            <a:ext cx="330045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/>
              <a:t>Uzorci na siliciju</a:t>
            </a:r>
            <a:endParaRPr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5CC68E-17D4-7CE5-BE14-DB5B0360C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515" y="701024"/>
            <a:ext cx="6327546" cy="443574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6400612B-8FFD-0399-FC8B-8F98A27659C3}"/>
              </a:ext>
            </a:extLst>
          </p:cNvPr>
          <p:cNvSpPr txBox="1"/>
          <p:nvPr/>
        </p:nvSpPr>
        <p:spPr>
          <a:xfrm>
            <a:off x="483371" y="1016000"/>
            <a:ext cx="2256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SEM slike kratera na siliciju za 100 % i 60% postavku </a:t>
            </a:r>
            <a:r>
              <a:rPr lang="hr-HR" dirty="0" err="1"/>
              <a:t>atenuatora</a:t>
            </a:r>
            <a:r>
              <a:rPr lang="hr-HR" dirty="0"/>
              <a:t> i 1 puls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0015C1C-6D0A-E9F5-3647-6E10153B07C0}"/>
              </a:ext>
            </a:extLst>
          </p:cNvPr>
          <p:cNvSpPr txBox="1"/>
          <p:nvPr/>
        </p:nvSpPr>
        <p:spPr>
          <a:xfrm>
            <a:off x="483371" y="2367358"/>
            <a:ext cx="236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Povećanja 84x, 354x i 506x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A7DB46F-F895-8717-AF94-44E5E8052042}"/>
              </a:ext>
            </a:extLst>
          </p:cNvPr>
          <p:cNvSpPr txBox="1"/>
          <p:nvPr/>
        </p:nvSpPr>
        <p:spPr>
          <a:xfrm>
            <a:off x="432572" y="4536091"/>
            <a:ext cx="242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Povećanja 384x, 1550x i 3550x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ow to Multiply Matrices by Slidesgo">
  <a:themeElements>
    <a:clrScheme name="Simple Light">
      <a:dk1>
        <a:srgbClr val="333333"/>
      </a:dk1>
      <a:lt1>
        <a:srgbClr val="F5F5F5"/>
      </a:lt1>
      <a:dk2>
        <a:srgbClr val="E6B93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952</Words>
  <Application>Microsoft Office PowerPoint</Application>
  <PresentationFormat>Prikaz na zaslonu (16:9)</PresentationFormat>
  <Paragraphs>76</Paragraphs>
  <Slides>16</Slides>
  <Notes>16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Anybody</vt:lpstr>
      <vt:lpstr>Nunito Light</vt:lpstr>
      <vt:lpstr>Arial</vt:lpstr>
      <vt:lpstr>Anaheim</vt:lpstr>
      <vt:lpstr>Roboto</vt:lpstr>
      <vt:lpstr>How to Multiply Matrices by Slidesgo</vt:lpstr>
      <vt:lpstr>Računalno kontrolirana mikro-obrada materijala pulsnom laserskom ablacijom</vt:lpstr>
      <vt:lpstr>Laserska ablacija</vt:lpstr>
      <vt:lpstr>Eksperimentalni postav</vt:lpstr>
      <vt:lpstr>Eksperimentalni postav</vt:lpstr>
      <vt:lpstr>Eksperimentalni postav</vt:lpstr>
      <vt:lpstr>Rezultati</vt:lpstr>
      <vt:lpstr>Uzorci na borosilikatnom staklu</vt:lpstr>
      <vt:lpstr>PowerPoint prezentacija</vt:lpstr>
      <vt:lpstr>Uzorci na siliciju</vt:lpstr>
      <vt:lpstr>PowerPoint prezentacija</vt:lpstr>
      <vt:lpstr>Analiza kratera</vt:lpstr>
      <vt:lpstr>Analiza kratera</vt:lpstr>
      <vt:lpstr>Analiza kratera</vt:lpstr>
      <vt:lpstr>Zaključak</vt:lpstr>
      <vt:lpstr>Literatura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Računalno kontrolirana mikro-obrada materijala pulsnom laserskom ablacijom</dc:title>
  <dc:creator>Karla Filipović</dc:creator>
  <cp:lastModifiedBy>Karla Filipović</cp:lastModifiedBy>
  <cp:revision>19</cp:revision>
  <dcterms:modified xsi:type="dcterms:W3CDTF">2024-01-21T15:12:05Z</dcterms:modified>
</cp:coreProperties>
</file>