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7" r:id="rId9"/>
    <p:sldId id="268" r:id="rId10"/>
    <p:sldId id="262" r:id="rId11"/>
    <p:sldId id="264" r:id="rId12"/>
    <p:sldId id="263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18" autoAdjust="0"/>
  </p:normalViewPr>
  <p:slideViewPr>
    <p:cSldViewPr snapToGrid="0">
      <p:cViewPr varScale="1">
        <p:scale>
          <a:sx n="76" d="100"/>
          <a:sy n="76" d="100"/>
        </p:scale>
        <p:origin x="9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DA5C-3DC3-4958-BBAA-A3547B5CBF62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262A-08C3-4911-8130-40F59C5093E0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3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DA5C-3DC3-4958-BBAA-A3547B5CBF62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262A-08C3-4911-8130-40F59C509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439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DA5C-3DC3-4958-BBAA-A3547B5CBF62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262A-08C3-4911-8130-40F59C509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515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DA5C-3DC3-4958-BBAA-A3547B5CBF62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262A-08C3-4911-8130-40F59C509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154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DA5C-3DC3-4958-BBAA-A3547B5CBF62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262A-08C3-4911-8130-40F59C5093E0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6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DA5C-3DC3-4958-BBAA-A3547B5CBF62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262A-08C3-4911-8130-40F59C509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768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DA5C-3DC3-4958-BBAA-A3547B5CBF62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262A-08C3-4911-8130-40F59C509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025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DA5C-3DC3-4958-BBAA-A3547B5CBF62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262A-08C3-4911-8130-40F59C509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182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DA5C-3DC3-4958-BBAA-A3547B5CBF62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262A-08C3-4911-8130-40F59C509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755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FF2DA5C-3DC3-4958-BBAA-A3547B5CBF62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26262A-08C3-4911-8130-40F59C509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435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DA5C-3DC3-4958-BBAA-A3547B5CBF62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262A-08C3-4911-8130-40F59C5093E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784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FF2DA5C-3DC3-4958-BBAA-A3547B5CBF62}" type="datetimeFigureOut">
              <a:rPr lang="hr-HR" smtClean="0"/>
              <a:t>26.1.2023.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326262A-08C3-4911-8130-40F59C5093E0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26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irb.hr/Zavodi/Zavod-za-eksperimentalnu-fiziku/Laboratorij-za-interakcije-ionskih-snopova/Clanci/Akceleratori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n.wikipedia.org/wiki/Caesium-137#/media/File:Cs-137-decay.sv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mmons.wikimedia.org/wiki/File:Cobalt-60m-decay.sv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hysics.nist.gov/PhysRefData/XrayMassCoef/tab4.htm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E9E659-B0A4-7A70-82F1-BC72DF18FE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Odziv </a:t>
            </a:r>
            <a:r>
              <a:rPr lang="hr-HR" dirty="0" err="1"/>
              <a:t>termoluminiscentnih</a:t>
            </a:r>
            <a:r>
              <a:rPr lang="hr-HR" dirty="0"/>
              <a:t> dozimetara u snopu iona litija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4E84320-171C-B49F-E0D1-D0C8B30EF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43427"/>
          </a:xfrm>
        </p:spPr>
        <p:txBody>
          <a:bodyPr>
            <a:normAutofit lnSpcReduction="10000"/>
          </a:bodyPr>
          <a:lstStyle/>
          <a:p>
            <a:r>
              <a:rPr lang="hr-HR" sz="2000" dirty="0"/>
              <a:t>Mercedes Horvat</a:t>
            </a:r>
          </a:p>
          <a:p>
            <a:r>
              <a:rPr lang="hr-HR" sz="2000" dirty="0"/>
              <a:t>Mentorica: dr.sc. Marija Majer</a:t>
            </a:r>
          </a:p>
          <a:p>
            <a:r>
              <a:rPr lang="hr-HR" sz="2000" dirty="0"/>
              <a:t>Laboratorij za radijacijsku kemiju i dozimetriju</a:t>
            </a:r>
          </a:p>
          <a:p>
            <a:r>
              <a:rPr lang="hr-HR" sz="2000" dirty="0"/>
              <a:t>Institut </a:t>
            </a:r>
            <a:r>
              <a:rPr lang="hr-HR" sz="2000" dirty="0" err="1"/>
              <a:t>ruđer</a:t>
            </a:r>
            <a:r>
              <a:rPr lang="hr-HR" sz="2000" dirty="0"/>
              <a:t> </a:t>
            </a:r>
            <a:r>
              <a:rPr lang="hr-HR" sz="2000" dirty="0" err="1"/>
              <a:t>bošković</a:t>
            </a:r>
            <a:r>
              <a:rPr lang="hr-HR" sz="2000" dirty="0"/>
              <a:t>, </a:t>
            </a:r>
            <a:r>
              <a:rPr lang="hr-HR" sz="2000" dirty="0" err="1"/>
              <a:t>bijenička</a:t>
            </a:r>
            <a:r>
              <a:rPr lang="hr-HR" sz="2000" dirty="0"/>
              <a:t> cesta 54, </a:t>
            </a:r>
            <a:r>
              <a:rPr lang="hr-HR" sz="2000" dirty="0" err="1"/>
              <a:t>zagreb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791130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334D697-9359-C4BA-EDB5-DC2EDB5B4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1" y="435028"/>
            <a:ext cx="3084844" cy="20462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r-HR" sz="3600" dirty="0">
                <a:solidFill>
                  <a:srgbClr val="FFFFFF"/>
                </a:solidFill>
              </a:rPr>
              <a:t>Zračenje ionima: </a:t>
            </a:r>
            <a:br>
              <a:rPr lang="hr-HR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Tandem Van de Graff </a:t>
            </a:r>
            <a:r>
              <a:rPr lang="en-US" sz="3600" dirty="0" err="1">
                <a:solidFill>
                  <a:srgbClr val="FFFFFF"/>
                </a:solidFill>
              </a:rPr>
              <a:t>akcelerator</a:t>
            </a:r>
            <a:endParaRPr lang="en-US" sz="36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zervirano mjesto sadržaja 5">
                <a:extLst>
                  <a:ext uri="{FF2B5EF4-FFF2-40B4-BE49-F238E27FC236}">
                    <a16:creationId xmlns:a16="http://schemas.microsoft.com/office/drawing/2014/main" id="{1EAD9C69-54B2-7FCB-DB82-FFFD0A995A9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92371" y="2653800"/>
                <a:ext cx="3084844" cy="3335519"/>
              </a:xfrm>
            </p:spPr>
            <p:txBody>
              <a:bodyPr vert="horz" lIns="0" tIns="45720" rIns="0" bIns="45720" rtlCol="0">
                <a:normAutofit lnSpcReduction="10000"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sz="19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9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9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  <m:e>
                        <m:sSup>
                          <m:sSupPr>
                            <m:ctrlPr>
                              <a:rPr lang="en-US" sz="19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𝑳𝒊</m:t>
                            </m:r>
                          </m:e>
                          <m:sup>
                            <m:r>
                              <a:rPr lang="en-US" sz="19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9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sPre>
                  </m:oMath>
                </a14:m>
                <a:r>
                  <a:rPr lang="en-US" sz="1900" b="1" dirty="0">
                    <a:solidFill>
                      <a:srgbClr val="FFFFFF"/>
                    </a:solidFill>
                  </a:rPr>
                  <a:t> </a:t>
                </a:r>
                <a:r>
                  <a:rPr lang="en-US" sz="1900" b="1" dirty="0" err="1">
                    <a:solidFill>
                      <a:srgbClr val="FFFFFF"/>
                    </a:solidFill>
                  </a:rPr>
                  <a:t>energije</a:t>
                </a:r>
                <a:r>
                  <a:rPr lang="en-US" sz="1900" b="1" dirty="0">
                    <a:solidFill>
                      <a:srgbClr val="FFFFFF"/>
                    </a:solidFill>
                  </a:rPr>
                  <a:t> 12 MeV</a:t>
                </a:r>
                <a:endParaRPr lang="hr-HR" sz="1900" b="1" dirty="0">
                  <a:solidFill>
                    <a:srgbClr val="FFFFFF"/>
                  </a:solidFill>
                </a:endParaRPr>
              </a:p>
              <a:p>
                <a:pPr lvl="1"/>
                <a:r>
                  <a:rPr lang="hr-HR" sz="1900" dirty="0">
                    <a:solidFill>
                      <a:srgbClr val="FFFFFF"/>
                    </a:solidFill>
                  </a:rPr>
                  <a:t>12 TLD-ova  (po 3):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9,91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hr-HR" sz="1900" dirty="0">
                  <a:solidFill>
                    <a:srgbClr val="FFFFFF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hr-HR" sz="19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,50</m:t>
                    </m:r>
                    <m:r>
                      <a:rPr lang="hr-HR" sz="19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hr-HR" sz="1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1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hr-HR" sz="1900" dirty="0">
                  <a:solidFill>
                    <a:srgbClr val="FFFFFF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hr-HR" sz="19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,02</m:t>
                    </m:r>
                    <m:r>
                      <a:rPr lang="hr-HR" sz="19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hr-HR" sz="1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1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hr-HR" sz="1900" dirty="0">
                  <a:solidFill>
                    <a:srgbClr val="FFFFFF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hr-HR" sz="19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,28</m:t>
                    </m:r>
                    <m:r>
                      <a:rPr lang="hr-HR" sz="19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hr-HR" sz="1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19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hr-HR" sz="1900" dirty="0">
                  <a:solidFill>
                    <a:srgbClr val="FFFFFF"/>
                  </a:solidFill>
                </a:endParaRPr>
              </a:p>
              <a:p>
                <a:pPr marL="292608" lvl="1" indent="0">
                  <a:buNone/>
                </a:pPr>
                <a:endParaRPr lang="en-US" sz="1900" i="1" dirty="0">
                  <a:solidFill>
                    <a:srgbClr val="FFFFFF"/>
                  </a:solidFill>
                </a:endParaRPr>
              </a:p>
              <a:p>
                <a:pPr marL="285750" indent="-285750">
                  <a:buFont typeface="Calibri" panose="020F050202020403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1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1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100" b="1" dirty="0">
                    <a:solidFill>
                      <a:srgbClr val="FFFFFF"/>
                    </a:solidFill>
                  </a:rPr>
                  <a:t> </a:t>
                </a:r>
                <a:r>
                  <a:rPr lang="en-US" sz="2100" b="1" dirty="0" err="1">
                    <a:solidFill>
                      <a:srgbClr val="FFFFFF"/>
                    </a:solidFill>
                  </a:rPr>
                  <a:t>energije</a:t>
                </a:r>
                <a:r>
                  <a:rPr lang="en-US" sz="2100" b="1" dirty="0">
                    <a:solidFill>
                      <a:srgbClr val="FFFFFF"/>
                    </a:solidFill>
                  </a:rPr>
                  <a:t> 2 MeV  </a:t>
                </a:r>
                <a:endParaRPr lang="hr-HR" sz="2100" b="1" dirty="0">
                  <a:solidFill>
                    <a:srgbClr val="FFFFFF"/>
                  </a:solidFill>
                </a:endParaRPr>
              </a:p>
              <a:p>
                <a:pPr marL="292608" lvl="1" indent="0">
                  <a:buNone/>
                </a:pPr>
                <a:r>
                  <a:rPr lang="hr-HR" sz="1900" b="1" dirty="0">
                    <a:solidFill>
                      <a:srgbClr val="FFFFFF"/>
                    </a:solidFill>
                  </a:rPr>
                  <a:t>* </a:t>
                </a:r>
                <a:r>
                  <a:rPr lang="hr-HR" sz="1900" dirty="0">
                    <a:solidFill>
                      <a:srgbClr val="FFFFFF"/>
                    </a:solidFill>
                  </a:rPr>
                  <a:t>preuzeta prethodno napravljena mjerenja</a:t>
                </a:r>
                <a:endParaRPr lang="en-US" sz="1900" b="1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6" name="Rezervirano mjesto sadržaja 5">
                <a:extLst>
                  <a:ext uri="{FF2B5EF4-FFF2-40B4-BE49-F238E27FC236}">
                    <a16:creationId xmlns:a16="http://schemas.microsoft.com/office/drawing/2014/main" id="{1EAD9C69-54B2-7FCB-DB82-FFFD0A995A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92371" y="2653800"/>
                <a:ext cx="3084844" cy="3335519"/>
              </a:xfrm>
              <a:blipFill>
                <a:blip r:embed="rId2"/>
                <a:stretch>
                  <a:fillRect l="-5534" t="-2377" b="-73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B566758-16C9-A4D3-D267-51DBAD1F3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4" t="15303" r="23223" b="8311"/>
          <a:stretch/>
        </p:blipFill>
        <p:spPr>
          <a:xfrm rot="5400000">
            <a:off x="6176863" y="739840"/>
            <a:ext cx="3380954" cy="5698068"/>
          </a:xfrm>
          <a:prstGeom prst="rect">
            <a:avLst/>
          </a:prstGeom>
        </p:spPr>
      </p:pic>
      <p:grpSp>
        <p:nvGrpSpPr>
          <p:cNvPr id="3" name="Grupa 2">
            <a:extLst>
              <a:ext uri="{FF2B5EF4-FFF2-40B4-BE49-F238E27FC236}">
                <a16:creationId xmlns:a16="http://schemas.microsoft.com/office/drawing/2014/main" id="{4886B333-A3DC-67B7-D621-F6EEB8F726A0}"/>
              </a:ext>
            </a:extLst>
          </p:cNvPr>
          <p:cNvGrpSpPr/>
          <p:nvPr/>
        </p:nvGrpSpPr>
        <p:grpSpPr>
          <a:xfrm>
            <a:off x="4692884" y="1737845"/>
            <a:ext cx="6798082" cy="4458626"/>
            <a:chOff x="4742017" y="1661498"/>
            <a:chExt cx="6798082" cy="4458626"/>
          </a:xfrm>
        </p:grpSpPr>
        <p:pic>
          <p:nvPicPr>
            <p:cNvPr id="9" name="Rezervirano mjesto sadržaja 8">
              <a:extLst>
                <a:ext uri="{FF2B5EF4-FFF2-40B4-BE49-F238E27FC236}">
                  <a16:creationId xmlns:a16="http://schemas.microsoft.com/office/drawing/2014/main" id="{E723168C-DC3A-B9E5-0C34-1929FA97FB32}"/>
                </a:ext>
              </a:extLst>
            </p:cNvPr>
            <p:cNvPicPr>
              <a:picLocks noGrp="1" noChangeAspect="1"/>
            </p:cNvPicPr>
            <p:nvPr>
              <p:ph sz="half" idx="2"/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2017" y="1661498"/>
              <a:ext cx="6798082" cy="3535003"/>
            </a:xfrm>
            <a:prstGeom prst="rect">
              <a:avLst/>
            </a:prstGeom>
          </p:spPr>
        </p:pic>
        <p:sp>
          <p:nvSpPr>
            <p:cNvPr id="11" name="TekstniOkvir 10">
              <a:extLst>
                <a:ext uri="{FF2B5EF4-FFF2-40B4-BE49-F238E27FC236}">
                  <a16:creationId xmlns:a16="http://schemas.microsoft.com/office/drawing/2014/main" id="{DCAD198E-3AF9-C39C-D5D4-FA15AFD35730}"/>
                </a:ext>
              </a:extLst>
            </p:cNvPr>
            <p:cNvSpPr txBox="1">
              <a:spLocks/>
            </p:cNvSpPr>
            <p:nvPr/>
          </p:nvSpPr>
          <p:spPr>
            <a:xfrm>
              <a:off x="8027599" y="5858514"/>
              <a:ext cx="35125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100" dirty="0"/>
                <a:t>*Preuzeto sa </a:t>
              </a:r>
              <a:r>
                <a:rPr lang="hr-HR" sz="1100" dirty="0">
                  <a:hlinkClick r:id="rId5"/>
                </a:rPr>
                <a:t>Akceleratori - Institut Ruđer Bošković (irb.hr)</a:t>
              </a:r>
              <a:endParaRPr lang="hr-HR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19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>
            <a:extLst>
              <a:ext uri="{FF2B5EF4-FFF2-40B4-BE49-F238E27FC236}">
                <a16:creationId xmlns:a16="http://schemas.microsoft.com/office/drawing/2014/main" id="{541AF604-96EB-3FE5-F692-883F87897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Zračenje ionima: </a:t>
            </a:r>
            <a:br>
              <a:rPr lang="hr-HR" dirty="0"/>
            </a:br>
            <a:r>
              <a:rPr lang="hr-HR" dirty="0"/>
              <a:t>Određivanje doze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zervirano mjesto sadržaja 13">
                <a:extLst>
                  <a:ext uri="{FF2B5EF4-FFF2-40B4-BE49-F238E27FC236}">
                    <a16:creationId xmlns:a16="http://schemas.microsoft.com/office/drawing/2014/main" id="{7F037D63-5E84-493A-6823-6FF03D84324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 Doseg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  <m:e>
                        <m:sSup>
                          <m:sSupPr>
                            <m:ctrlPr>
                              <a:rPr lang="hr-H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𝐿𝑖</m:t>
                            </m:r>
                          </m:e>
                          <m:sup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</m:sup>
                        </m:sSup>
                      </m:e>
                    </m:sPre>
                    <m:r>
                      <a:rPr lang="hr-HR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hr-H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hr-HR" dirty="0"/>
                  <a:t>&lt; debljina TLD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hr-HR" b="0" i="1" smtClean="0">
                        <a:latin typeface="Cambria Math" panose="02040503050406030204" pitchFamily="18" charset="0"/>
                      </a:rPr>
                      <m:t>=1.602</m:t>
                    </m:r>
                    <m:r>
                      <a:rPr lang="hr-H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hr-H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d>
                      <m:dPr>
                        <m:begChr m:val="["/>
                        <m:endChr m:val="]"/>
                        <m:ctrlP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𝐺𝑦</m:t>
                        </m:r>
                      </m:e>
                    </m:d>
                  </m:oMath>
                </a14:m>
                <a:endParaRPr lang="hr-HR" dirty="0"/>
              </a:p>
            </p:txBody>
          </p:sp>
        </mc:Choice>
        <mc:Fallback>
          <p:sp>
            <p:nvSpPr>
              <p:cNvPr id="14" name="Rezervirano mjesto sadržaja 13">
                <a:extLst>
                  <a:ext uri="{FF2B5EF4-FFF2-40B4-BE49-F238E27FC236}">
                    <a16:creationId xmlns:a16="http://schemas.microsoft.com/office/drawing/2014/main" id="{7F037D63-5E84-493A-6823-6FF03D8432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6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Rezervirano mjesto sadržaja 4" descr="Slika na kojoj se prikazuje stol&#10;&#10;Opis je automatski generiran">
            <a:extLst>
              <a:ext uri="{FF2B5EF4-FFF2-40B4-BE49-F238E27FC236}">
                <a16:creationId xmlns:a16="http://schemas.microsoft.com/office/drawing/2014/main" id="{414D0536-E9F7-B72B-6BAA-409C3EABCE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4158320"/>
            <a:ext cx="5973764" cy="1924642"/>
          </a:xfrm>
        </p:spPr>
      </p:pic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8FB48805-1C4E-CCD1-D7C0-BDAE05692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935" y="286603"/>
            <a:ext cx="4293627" cy="34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69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B633D9-67A9-7B67-6D3F-3CB096767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Rezultati: mjerenje na fotonima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847858A-B772-10F8-A308-AEDFDEB0C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1" y="2156955"/>
            <a:ext cx="5173402" cy="3880051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E8D3C44-8B3D-64B5-8E9E-A8EEB0A06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28" y="1828800"/>
            <a:ext cx="5610941" cy="42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61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70464D-5B97-66A1-3375-7A04EFF31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Rezultati: mjerenje na fotonima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B485E49A-5C3B-CD92-1FE1-3F20FC794C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005608"/>
            <a:ext cx="4938712" cy="3704034"/>
          </a:xfrm>
        </p:spPr>
      </p:pic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AE396E6E-B9EB-7968-61D1-88313261F2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6"/>
          <a:stretch/>
        </p:blipFill>
        <p:spPr>
          <a:xfrm>
            <a:off x="6246743" y="2135117"/>
            <a:ext cx="5397144" cy="3576042"/>
          </a:xfrm>
        </p:spPr>
      </p:pic>
    </p:spTree>
    <p:extLst>
      <p:ext uri="{BB962C8B-B14F-4D97-AF65-F5344CB8AC3E}">
        <p14:creationId xmlns:p14="http://schemas.microsoft.com/office/powerpoint/2010/main" val="414624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E1575B-F43B-43C2-2072-85C7E1CBD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Rezultati: Usporedba </a:t>
            </a:r>
          </a:p>
        </p:txBody>
      </p:sp>
      <p:pic>
        <p:nvPicPr>
          <p:cNvPr id="13" name="Rezervirano mjesto sadržaja 12">
            <a:extLst>
              <a:ext uri="{FF2B5EF4-FFF2-40B4-BE49-F238E27FC236}">
                <a16:creationId xmlns:a16="http://schemas.microsoft.com/office/drawing/2014/main" id="{484F2476-E492-A072-605A-43245994C8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1753294"/>
            <a:ext cx="5274340" cy="3955754"/>
          </a:xfrm>
        </p:spPr>
      </p:pic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345A17F9-3EB2-5FD0-D783-157707E98B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1753887"/>
            <a:ext cx="5274340" cy="3955755"/>
          </a:xfrm>
        </p:spPr>
      </p:pic>
    </p:spTree>
    <p:extLst>
      <p:ext uri="{BB962C8B-B14F-4D97-AF65-F5344CB8AC3E}">
        <p14:creationId xmlns:p14="http://schemas.microsoft.com/office/powerpoint/2010/main" val="1852741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11902F-5FC8-41F1-34D4-00FF957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Dodatno mjerenje na protonima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zervirano mjesto sadržaja 3">
                <a:extLst>
                  <a:ext uri="{FF2B5EF4-FFF2-40B4-BE49-F238E27FC236}">
                    <a16:creationId xmlns:a16="http://schemas.microsoft.com/office/drawing/2014/main" id="{7A929FE4-FEDA-5FE1-6CD3-E8C244F24C6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6MV Tandem Van de </a:t>
                </a:r>
                <a:r>
                  <a:rPr lang="hr-HR" dirty="0" err="1"/>
                  <a:t>Graff</a:t>
                </a:r>
                <a:r>
                  <a:rPr lang="hr-HR" dirty="0"/>
                  <a:t> akcelerator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Protoni energije 2 </a:t>
                </a:r>
                <a:r>
                  <a:rPr lang="hr-HR" dirty="0" err="1"/>
                  <a:t>MeV</a:t>
                </a: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Izmjena u očitavanju: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hr-HR" dirty="0"/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hr-H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350</m:t>
                        </m:r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hr-HR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hr-HR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dirty="0"/>
                  <a:t>Stopa zagrijavanja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hr-HR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hr-HR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hr-HR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dirty="0"/>
                  <a:t>Vrijeme očitavanja = 55s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 err="1"/>
                  <a:t>Visokotemperaturni</a:t>
                </a:r>
                <a:r>
                  <a:rPr lang="hr-HR" dirty="0"/>
                  <a:t> vrh - HTR</a:t>
                </a:r>
                <a:br>
                  <a:rPr lang="hr-HR" dirty="0"/>
                </a:br>
                <a:r>
                  <a:rPr lang="hr-HR" dirty="0"/>
                  <a:t>(</a:t>
                </a:r>
                <a:r>
                  <a:rPr lang="hr-HR" dirty="0" err="1"/>
                  <a:t>eng.High</a:t>
                </a:r>
                <a:r>
                  <a:rPr lang="hr-HR" dirty="0"/>
                  <a:t> temperature </a:t>
                </a:r>
                <a:r>
                  <a:rPr lang="hr-HR" dirty="0" err="1"/>
                  <a:t>region</a:t>
                </a:r>
                <a:r>
                  <a:rPr lang="hr-HR" dirty="0"/>
                  <a:t>)</a:t>
                </a:r>
              </a:p>
            </p:txBody>
          </p:sp>
        </mc:Choice>
        <mc:Fallback xmlns="">
          <p:sp>
            <p:nvSpPr>
              <p:cNvPr id="4" name="Rezervirano mjesto sadržaja 3">
                <a:extLst>
                  <a:ext uri="{FF2B5EF4-FFF2-40B4-BE49-F238E27FC236}">
                    <a16:creationId xmlns:a16="http://schemas.microsoft.com/office/drawing/2014/main" id="{7A929FE4-FEDA-5FE1-6CD3-E8C244F24C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6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7F267EB1-E8CE-D652-9E45-A8375B1D6C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006204"/>
            <a:ext cx="4937125" cy="3702843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2FB93D7-3915-8FBB-B9D5-540EC880FCC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64694"/>
            <a:ext cx="4935600" cy="37044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7434673-1839-3704-DA62-7F586014B77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164694"/>
            <a:ext cx="4939200" cy="370440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75CE8AC-C21D-562B-495F-CC4F97F22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322" y="2083882"/>
            <a:ext cx="4939200" cy="37044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B4D439B-FCC6-7046-53C7-90A92A484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80" y="2187794"/>
            <a:ext cx="4939200" cy="37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7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97434673-1839-3704-DA62-7F586014B77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164694"/>
            <a:ext cx="4935600" cy="37044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C11902F-5FC8-41F1-34D4-00FF9570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zervirano mjesto sadržaja 3">
                <a:extLst>
                  <a:ext uri="{FF2B5EF4-FFF2-40B4-BE49-F238E27FC236}">
                    <a16:creationId xmlns:a16="http://schemas.microsoft.com/office/drawing/2014/main" id="{7A929FE4-FEDA-5FE1-6CD3-E8C244F24C6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097278" y="1845733"/>
                <a:ext cx="4937760" cy="4271287"/>
              </a:xfrm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Fotoni: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dirty="0" err="1"/>
                  <a:t>Predgrijavanje</a:t>
                </a:r>
                <a:r>
                  <a:rPr lang="hr-H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hr-HR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hr-HR" b="0" i="1" smtClean="0">
                        <a:latin typeface="Cambria Math" panose="02040503050406030204" pitchFamily="18" charset="0"/>
                      </a:rPr>
                      <m:t>/20</m:t>
                    </m:r>
                    <m:r>
                      <a:rPr lang="hr-HR" b="0" i="1" smtClean="0">
                        <a:latin typeface="Cambria Math" panose="02040503050406030204" pitchFamily="18" charset="0"/>
                      </a:rPr>
                      <m:t>𝑚𝑖𝑛</m:t>
                    </m:r>
                  </m:oMath>
                </a14:m>
                <a:r>
                  <a:rPr lang="hr-HR" dirty="0"/>
                  <a:t> </a:t>
                </a:r>
                <a:r>
                  <a:rPr lang="hr-HR" sz="2400" dirty="0">
                    <a:solidFill>
                      <a:schemeClr val="accent1"/>
                    </a:solidFill>
                    <a:sym typeface="Webdings" panose="05030102010509060703" pitchFamily="18" charset="2"/>
                  </a:rPr>
                  <a:t></a:t>
                </a:r>
                <a:endParaRPr lang="hr-HR" sz="2400" dirty="0">
                  <a:solidFill>
                    <a:schemeClr val="accent1"/>
                  </a:solidFill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dirty="0"/>
                  <a:t>Linearna ovisnost odziva o dozi </a:t>
                </a:r>
                <a:r>
                  <a:rPr lang="hr-HR" sz="2400" dirty="0">
                    <a:solidFill>
                      <a:schemeClr val="accent1"/>
                    </a:solidFill>
                    <a:sym typeface="Webdings" panose="05030102010509060703" pitchFamily="18" charset="2"/>
                  </a:rPr>
                  <a:t></a:t>
                </a:r>
                <a:endParaRPr lang="hr-HR" sz="2400" dirty="0"/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Protoni: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hr-H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hr-H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hr-H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350</m:t>
                        </m:r>
                      </m:e>
                      <m:sup>
                        <m:r>
                          <a:rPr lang="hr-H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hr-H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dirty="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hr-HR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HTR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hr-HR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Ioni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hr-H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PrePr>
                      <m:sub>
                        <m:r>
                          <a:rPr lang="hr-H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</m:sub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𝐿𝑖</m:t>
                        </m:r>
                      </m:e>
                    </m:sPre>
                  </m:oMath>
                </a14:m>
                <a:r>
                  <a:rPr lang="hr-HR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hr-H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270</m:t>
                        </m:r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hr-HR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hr-HR" dirty="0"/>
                  <a:t> </a:t>
                </a:r>
                <a:r>
                  <a:rPr lang="hr-HR" dirty="0">
                    <a:solidFill>
                      <a:srgbClr val="FF0000"/>
                    </a:solidFill>
                    <a:sym typeface="Webdings" panose="05030102010509060703" pitchFamily="18" charset="2"/>
                  </a:rPr>
                  <a:t>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dirty="0">
                    <a:solidFill>
                      <a:schemeClr val="tx1"/>
                    </a:solidFill>
                    <a:sym typeface="Webdings" panose="05030102010509060703" pitchFamily="18" charset="2"/>
                  </a:rPr>
                  <a:t>HTR za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hr-H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hr-H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hr-H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350</m:t>
                        </m:r>
                      </m:e>
                      <m:sup>
                        <m:r>
                          <a:rPr lang="hr-H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hr-H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dirty="0">
                    <a:solidFill>
                      <a:schemeClr val="tx1"/>
                    </a:solidFill>
                    <a:sym typeface="Webdings" panose="05030102010509060703" pitchFamily="18" charset="2"/>
                  </a:rPr>
                  <a:t>?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hr-HR" dirty="0">
                  <a:solidFill>
                    <a:srgbClr val="FF0000"/>
                  </a:solidFill>
                  <a:sym typeface="Webdings" panose="05030102010509060703" pitchFamily="18" charset="2"/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hr-HR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4" name="Rezervirano mjesto sadržaja 3">
                <a:extLst>
                  <a:ext uri="{FF2B5EF4-FFF2-40B4-BE49-F238E27FC236}">
                    <a16:creationId xmlns:a16="http://schemas.microsoft.com/office/drawing/2014/main" id="{7A929FE4-FEDA-5FE1-6CD3-E8C244F24C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97278" y="1845733"/>
                <a:ext cx="4937760" cy="4271287"/>
              </a:xfrm>
              <a:blipFill>
                <a:blip r:embed="rId3"/>
                <a:stretch>
                  <a:fillRect l="-283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0884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>
            <a:extLst>
              <a:ext uri="{FF2B5EF4-FFF2-40B4-BE49-F238E27FC236}">
                <a16:creationId xmlns:a16="http://schemas.microsoft.com/office/drawing/2014/main" id="{C24E6CA4-0CD0-1FE4-6811-CB2F81C2A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3575298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833537-F359-3D9D-CBCB-E90DE1A9B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Dozimetrija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EFC24AB2-0394-D81E-74D3-84849722B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4504734" cy="4023360"/>
              </a:xfrm>
            </p:spPr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endParaRPr lang="hr-HR" sz="19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1900" dirty="0"/>
                  <a:t>DOZIMETRIJSKI SUSTAV=DOZIMETAR+ČITAČ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1900" dirty="0"/>
                  <a:t>Dozimetrijske veličine: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sz="1900" dirty="0" err="1"/>
                  <a:t>Kerma</a:t>
                </a:r>
                <a:r>
                  <a:rPr lang="hr-HR" sz="1900" dirty="0"/>
                  <a:t> </a:t>
                </a:r>
                <a14:m>
                  <m:oMath xmlns:m="http://schemas.openxmlformats.org/officeDocument/2006/math">
                    <m:r>
                      <a:rPr lang="hr-HR" sz="19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hr-HR" sz="19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r-HR" sz="1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19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̅"/>
                            <m:ctrlPr>
                              <a:rPr lang="hr-HR" sz="19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hr-HR" sz="1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19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hr-HR" sz="19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sub>
                            </m:sSub>
                          </m:e>
                        </m:acc>
                      </m:num>
                      <m:den>
                        <m:r>
                          <a:rPr lang="hr-HR" sz="1900" b="0" i="1" smtClean="0">
                            <a:latin typeface="Cambria Math" panose="02040503050406030204" pitchFamily="18" charset="0"/>
                          </a:rPr>
                          <m:t>𝑑𝑚</m:t>
                        </m:r>
                      </m:den>
                    </m:f>
                    <m:r>
                      <a:rPr lang="hr-HR" sz="1900" b="0" i="1" smtClean="0">
                        <a:latin typeface="Cambria Math" panose="02040503050406030204" pitchFamily="18" charset="0"/>
                      </a:rPr>
                      <m:t>   </m:t>
                    </m:r>
                    <m:d>
                      <m:dPr>
                        <m:begChr m:val="["/>
                        <m:endChr m:val="]"/>
                        <m:ctrlPr>
                          <a:rPr lang="hr-HR" sz="19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hr-HR" sz="1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r-HR" sz="19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hr-HR" sz="1900" b="0" i="1" smtClean="0">
                                <a:latin typeface="Cambria Math" panose="02040503050406030204" pitchFamily="18" charset="0"/>
                              </a:rPr>
                              <m:t>𝑘𝑔</m:t>
                            </m:r>
                          </m:den>
                        </m:f>
                        <m:r>
                          <a:rPr lang="hr-HR" sz="19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hr-HR" sz="19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</m:oMath>
                </a14:m>
                <a:endParaRPr lang="hr-HR" sz="1900" b="0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sz="1900" dirty="0"/>
                  <a:t>Apsorbirana doza   </a:t>
                </a:r>
                <a14:m>
                  <m:oMath xmlns:m="http://schemas.openxmlformats.org/officeDocument/2006/math">
                    <m:r>
                      <a:rPr lang="hr-HR" sz="19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hr-HR" sz="19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r-HR" sz="1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19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̅"/>
                            <m:ctrlPr>
                              <a:rPr lang="hr-HR" sz="19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hr-HR" sz="19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19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hr-HR" sz="1900" b="0" i="1" smtClean="0">
                                    <a:latin typeface="Cambria Math" panose="02040503050406030204" pitchFamily="18" charset="0"/>
                                  </a:rPr>
                                  <m:t>𝑎𝑏</m:t>
                                </m:r>
                              </m:sub>
                            </m:sSub>
                          </m:e>
                        </m:acc>
                      </m:num>
                      <m:den>
                        <m:r>
                          <a:rPr lang="hr-HR" sz="1900" b="0" i="1" smtClean="0">
                            <a:latin typeface="Cambria Math" panose="02040503050406030204" pitchFamily="18" charset="0"/>
                          </a:rPr>
                          <m:t>𝑑𝑚</m:t>
                        </m:r>
                      </m:den>
                    </m:f>
                    <m:r>
                      <a:rPr lang="hr-HR" sz="1900" b="0" i="1" smtClean="0">
                        <a:latin typeface="Cambria Math" panose="02040503050406030204" pitchFamily="18" charset="0"/>
                      </a:rPr>
                      <m:t>    </m:t>
                    </m:r>
                    <m:d>
                      <m:dPr>
                        <m:begChr m:val="["/>
                        <m:endChr m:val="]"/>
                        <m:ctrlPr>
                          <a:rPr lang="hr-HR" sz="19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hr-HR" sz="19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r-HR" sz="19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hr-HR" sz="1900" b="0" i="1" smtClean="0">
                                <a:latin typeface="Cambria Math" panose="02040503050406030204" pitchFamily="18" charset="0"/>
                              </a:rPr>
                              <m:t>𝑘𝑔</m:t>
                            </m:r>
                          </m:den>
                        </m:f>
                        <m:r>
                          <a:rPr lang="hr-HR" sz="19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hr-HR" sz="1900" b="0" i="1" smtClean="0">
                            <a:latin typeface="Cambria Math" panose="02040503050406030204" pitchFamily="18" charset="0"/>
                          </a:rPr>
                          <m:t>𝐺𝑦</m:t>
                        </m:r>
                      </m:e>
                    </m:d>
                  </m:oMath>
                </a14:m>
                <a:endParaRPr lang="hr-HR" sz="1900" b="0" dirty="0"/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hr-HR" sz="19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1900" dirty="0"/>
                  <a:t>CPE </a:t>
                </a:r>
                <a:r>
                  <a:rPr lang="hr-HR" sz="19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hr-HR" sz="19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𝐷</m:t>
                    </m:r>
                    <m:r>
                      <a:rPr lang="hr-HR" sz="19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hr-HR" sz="19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hr-HR" sz="19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𝐾</m:t>
                        </m:r>
                      </m:e>
                      <m:sub>
                        <m:r>
                          <a:rPr lang="hr-HR" sz="19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</m:t>
                        </m:r>
                      </m:sub>
                    </m:sSub>
                    <m:r>
                      <a:rPr lang="hr-HR" sz="19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hr-HR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𝜓</m:t>
                    </m:r>
                    <m:d>
                      <m:dPr>
                        <m:ctrlPr>
                          <a:rPr lang="hr-H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hr-HR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hr-HR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hr-HR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hr-HR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𝑒𝑛</m:t>
                                </m:r>
                              </m:sub>
                            </m:sSub>
                          </m:num>
                          <m:den>
                            <m:r>
                              <a:rPr lang="hr-HR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𝜌</m:t>
                            </m:r>
                          </m:den>
                        </m:f>
                      </m:e>
                    </m:d>
                  </m:oMath>
                </a14:m>
                <a:r>
                  <a:rPr lang="hr-HR" sz="1900" dirty="0"/>
                  <a:t>  </a:t>
                </a:r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EFC24AB2-0394-D81E-74D3-84849722B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4504734" cy="4023360"/>
              </a:xfrm>
              <a:blipFill>
                <a:blip r:embed="rId2"/>
                <a:stretch>
                  <a:fillRect l="-297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a 6">
            <a:extLst>
              <a:ext uri="{FF2B5EF4-FFF2-40B4-BE49-F238E27FC236}">
                <a16:creationId xmlns:a16="http://schemas.microsoft.com/office/drawing/2014/main" id="{5EBCC44C-52D2-20A6-14C4-676CE340C1F7}"/>
              </a:ext>
            </a:extLst>
          </p:cNvPr>
          <p:cNvGrpSpPr/>
          <p:nvPr/>
        </p:nvGrpSpPr>
        <p:grpSpPr>
          <a:xfrm>
            <a:off x="5805894" y="1011981"/>
            <a:ext cx="6317264" cy="5332087"/>
            <a:chOff x="5805894" y="1011981"/>
            <a:chExt cx="6317264" cy="5332087"/>
          </a:xfrm>
        </p:grpSpPr>
        <p:pic>
          <p:nvPicPr>
            <p:cNvPr id="5" name="Slika 4">
              <a:extLst>
                <a:ext uri="{FF2B5EF4-FFF2-40B4-BE49-F238E27FC236}">
                  <a16:creationId xmlns:a16="http://schemas.microsoft.com/office/drawing/2014/main" id="{91787719-26C2-95AF-D356-AC89BA1B4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894" y="1011981"/>
              <a:ext cx="6117565" cy="4639384"/>
            </a:xfrm>
            <a:prstGeom prst="rect">
              <a:avLst/>
            </a:prstGeom>
          </p:spPr>
        </p:pic>
        <p:sp>
          <p:nvSpPr>
            <p:cNvPr id="6" name="TekstniOkvir 5">
              <a:extLst>
                <a:ext uri="{FF2B5EF4-FFF2-40B4-BE49-F238E27FC236}">
                  <a16:creationId xmlns:a16="http://schemas.microsoft.com/office/drawing/2014/main" id="{57228805-AFCC-07A7-7ECD-E9993AE87C42}"/>
                </a:ext>
              </a:extLst>
            </p:cNvPr>
            <p:cNvSpPr txBox="1"/>
            <p:nvPr/>
          </p:nvSpPr>
          <p:spPr>
            <a:xfrm>
              <a:off x="6096000" y="5743904"/>
              <a:ext cx="602715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100" dirty="0"/>
                <a:t>*Preuzeto iz 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A. </a:t>
              </a:r>
              <a:r>
                <a:rPr lang="hr-HR" sz="1100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Kaiser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, J. </a:t>
              </a:r>
              <a:r>
                <a:rPr lang="hr-HR" sz="1100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Eley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, N. </a:t>
              </a:r>
              <a:r>
                <a:rPr lang="hr-HR" sz="1100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Onyeuku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, S. Rice, C. Wright, N. </a:t>
              </a:r>
              <a:r>
                <a:rPr lang="hr-HR" sz="1100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McGovern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, M. </a:t>
              </a:r>
              <a:r>
                <a:rPr lang="hr-HR" sz="1100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Sank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, M. </a:t>
              </a:r>
              <a:r>
                <a:rPr lang="hr-HR" sz="1100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Zhu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, Z. </a:t>
              </a:r>
              <a:r>
                <a:rPr lang="hr-HR" sz="1100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Vujaskovic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, C. Simone, </a:t>
              </a:r>
              <a:r>
                <a:rPr lang="hr-HR" sz="1100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and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 A. </a:t>
              </a:r>
              <a:r>
                <a:rPr lang="hr-HR" sz="1100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Hussain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, </a:t>
              </a:r>
              <a:r>
                <a:rPr lang="hr-HR" sz="1100" i="1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“Proton </a:t>
              </a:r>
              <a:r>
                <a:rPr lang="hr-HR" sz="1100" i="1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therapy</a:t>
              </a:r>
              <a:r>
                <a:rPr lang="hr-HR" sz="1100" i="1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 </a:t>
              </a:r>
              <a:r>
                <a:rPr lang="hr-HR" sz="1100" i="1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delivery</a:t>
              </a:r>
              <a:r>
                <a:rPr lang="hr-HR" sz="1100" i="1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 </a:t>
              </a:r>
              <a:r>
                <a:rPr lang="hr-HR" sz="1100" i="1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and</a:t>
              </a:r>
              <a:r>
                <a:rPr lang="hr-HR" sz="1100" i="1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 </a:t>
              </a:r>
              <a:r>
                <a:rPr lang="hr-HR" sz="1100" i="1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its</a:t>
              </a:r>
              <a:r>
                <a:rPr lang="hr-HR" sz="1100" i="1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 </a:t>
              </a:r>
              <a:r>
                <a:rPr lang="hr-HR" sz="1100" i="1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clinical</a:t>
              </a:r>
              <a:r>
                <a:rPr lang="hr-HR" sz="1100" i="1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 </a:t>
              </a:r>
              <a:r>
                <a:rPr lang="hr-HR" sz="1100" i="1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application</a:t>
              </a:r>
              <a:r>
                <a:rPr lang="hr-HR" sz="1100" i="1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 </a:t>
              </a:r>
              <a:r>
                <a:rPr lang="hr-HR" sz="1100" i="1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in</a:t>
              </a:r>
              <a:r>
                <a:rPr lang="hr-HR" sz="1100" i="1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 </a:t>
              </a:r>
              <a:r>
                <a:rPr lang="hr-HR" sz="1100" i="1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select</a:t>
              </a:r>
              <a:r>
                <a:rPr lang="hr-HR" sz="1100" i="1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 </a:t>
              </a:r>
              <a:r>
                <a:rPr lang="hr-HR" sz="1100" i="1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solid</a:t>
              </a:r>
              <a:r>
                <a:rPr lang="hr-HR" sz="1100" i="1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 tumor </a:t>
              </a:r>
              <a:r>
                <a:rPr lang="hr-HR" sz="1100" i="1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malignancies</a:t>
              </a:r>
              <a:r>
                <a:rPr lang="hr-HR" sz="1100" i="1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,” 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Journal </a:t>
              </a:r>
              <a:r>
                <a:rPr lang="hr-HR" sz="1100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of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 </a:t>
              </a:r>
              <a:r>
                <a:rPr lang="hr-HR" sz="1100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Visualized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 </a:t>
              </a:r>
              <a:r>
                <a:rPr lang="hr-HR" sz="1100" dirty="0" err="1">
                  <a:solidFill>
                    <a:srgbClr val="6C757D"/>
                  </a:solidFill>
                  <a:latin typeface="Nunito Sans" panose="020B0604020202020204" pitchFamily="2" charset="-18"/>
                </a:rPr>
                <a:t>Experiments</a:t>
              </a:r>
              <a:r>
                <a:rPr lang="hr-HR" sz="1100" dirty="0">
                  <a:solidFill>
                    <a:srgbClr val="6C757D"/>
                  </a:solidFill>
                  <a:latin typeface="Nunito Sans" panose="020B0604020202020204" pitchFamily="2" charset="-18"/>
                </a:rPr>
                <a:t>, 02 2019.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204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8E15EE-F39C-2236-07A4-F2D3742D7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Luminiscencija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F7C204E-A2D0-B5D1-E76C-CC5939D16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42" y="1846263"/>
            <a:ext cx="6679241" cy="4022725"/>
          </a:xfr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9ADBF5EE-A7F3-BCF2-D0F3-A64721C8A93E}"/>
              </a:ext>
            </a:extLst>
          </p:cNvPr>
          <p:cNvSpPr txBox="1"/>
          <p:nvPr/>
        </p:nvSpPr>
        <p:spPr>
          <a:xfrm>
            <a:off x="570271" y="5757663"/>
            <a:ext cx="116217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latin typeface="Nunito Sans" panose="020B0604020202020204" pitchFamily="2" charset="-18"/>
              </a:rPr>
              <a:t>*Preuzeto iz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Zeljka Knežević, L.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Stolarczyk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, I.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Bessieres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, J. M.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Bordy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,  S. Miljanić,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and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P.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Olko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, “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Photon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dosimetry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methods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outside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the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target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volume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in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radiation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therapy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: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Optically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stimulated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luminescence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(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osl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),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thermoluminescence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(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tl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)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and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radiophotoluminescence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(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rpl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)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dosimetry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,” </a:t>
            </a:r>
            <a:r>
              <a:rPr lang="hr-HR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Radiation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Me</a:t>
            </a:r>
            <a:r>
              <a:rPr lang="en-US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asurements</a:t>
            </a:r>
            <a:r>
              <a:rPr lang="en-US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, vol. 57, pp. 9–18, 2013. Proceedings of the Workshop: Dosimetry for Second Cancer Risk Estimation EURADOS Annual Meeting Vienna 2012. </a:t>
            </a:r>
            <a:endParaRPr lang="hr-HR" sz="1100" dirty="0">
              <a:solidFill>
                <a:srgbClr val="6C757D"/>
              </a:solidFill>
              <a:latin typeface="Nunito Sans" panose="020B06040202020202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88821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66E93D-0641-E3CA-5400-668A5A61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Termoluminiscentna</a:t>
            </a:r>
            <a:r>
              <a:rPr lang="hr-HR" dirty="0"/>
              <a:t> dozimetrija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1CE79057-13A4-33BD-32F7-4063CAC898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6480679" cy="4023360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endParaRPr lang="hr-HR" sz="19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1900" dirty="0" err="1"/>
                  <a:t>Termoluminiscentni</a:t>
                </a:r>
                <a:r>
                  <a:rPr lang="hr-HR" sz="1900" dirty="0"/>
                  <a:t> dozimetri (TLD) – pasivni dozimetri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1900" dirty="0"/>
                  <a:t>Očitanje </a:t>
                </a:r>
                <a:r>
                  <a:rPr lang="hr-HR" sz="1900" dirty="0">
                    <a:sym typeface="Wingdings" panose="05000000000000000000" pitchFamily="2" charset="2"/>
                  </a:rPr>
                  <a:t> Krivulja isijavanja (eng. </a:t>
                </a:r>
                <a:r>
                  <a:rPr lang="hr-HR" sz="1900" dirty="0" err="1">
                    <a:sym typeface="Wingdings" panose="05000000000000000000" pitchFamily="2" charset="2"/>
                  </a:rPr>
                  <a:t>Glow</a:t>
                </a:r>
                <a:r>
                  <a:rPr lang="hr-HR" sz="1900" dirty="0">
                    <a:sym typeface="Wingdings" panose="05000000000000000000" pitchFamily="2" charset="2"/>
                  </a:rPr>
                  <a:t> </a:t>
                </a:r>
                <a:r>
                  <a:rPr lang="hr-HR" sz="1900" dirty="0" err="1">
                    <a:sym typeface="Wingdings" panose="05000000000000000000" pitchFamily="2" charset="2"/>
                  </a:rPr>
                  <a:t>curve</a:t>
                </a:r>
                <a:r>
                  <a:rPr lang="hr-HR" sz="1900" dirty="0">
                    <a:sym typeface="Wingdings" panose="05000000000000000000" pitchFamily="2" charset="2"/>
                  </a:rPr>
                  <a:t>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1900" dirty="0">
                    <a:sym typeface="Wingdings" panose="05000000000000000000" pitchFamily="2" charset="2"/>
                  </a:rPr>
                  <a:t>Mjerni ciklus: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sz="1900" dirty="0" err="1">
                    <a:sym typeface="Wingdings" panose="05000000000000000000" pitchFamily="2" charset="2"/>
                  </a:rPr>
                  <a:t>Aniliranje</a:t>
                </a:r>
                <a:endParaRPr lang="hr-HR" sz="1900" dirty="0">
                  <a:sym typeface="Wingdings" panose="05000000000000000000" pitchFamily="2" charset="2"/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sz="1900" dirty="0">
                    <a:sym typeface="Wingdings" panose="05000000000000000000" pitchFamily="2" charset="2"/>
                  </a:rPr>
                  <a:t>Ozračivanje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sz="1900" dirty="0" err="1">
                    <a:sym typeface="Wingdings" panose="05000000000000000000" pitchFamily="2" charset="2"/>
                  </a:rPr>
                  <a:t>Predgrijavanje</a:t>
                </a:r>
                <a:endParaRPr lang="hr-HR" sz="1900" dirty="0">
                  <a:sym typeface="Wingdings" panose="05000000000000000000" pitchFamily="2" charset="2"/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sz="1900" dirty="0">
                    <a:sym typeface="Wingdings" panose="05000000000000000000" pitchFamily="2" charset="2"/>
                  </a:rPr>
                  <a:t>Očitavanje</a:t>
                </a:r>
                <a:endParaRPr lang="hr-HR" sz="19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sz="1900" dirty="0"/>
                  <a:t>Individualna osjetljivost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r-H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hr-H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hr-H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den>
                    </m:f>
                  </m:oMath>
                </a14:m>
                <a:endParaRPr lang="hr-HR" dirty="0"/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1CE79057-13A4-33BD-32F7-4063CAC898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6480679" cy="4023360"/>
              </a:xfrm>
              <a:blipFill>
                <a:blip r:embed="rId2"/>
                <a:stretch>
                  <a:fillRect l="-207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Slika 6">
            <a:extLst>
              <a:ext uri="{FF2B5EF4-FFF2-40B4-BE49-F238E27FC236}">
                <a16:creationId xmlns:a16="http://schemas.microsoft.com/office/drawing/2014/main" id="{1A81EC78-4277-5716-AEEA-93E3FBC0E0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/>
          <a:stretch/>
        </p:blipFill>
        <p:spPr>
          <a:xfrm>
            <a:off x="6096000" y="2743200"/>
            <a:ext cx="6063497" cy="2958898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638D6E7-63B0-DC5F-833C-4120D5C0A483}"/>
              </a:ext>
            </a:extLst>
          </p:cNvPr>
          <p:cNvSpPr txBox="1"/>
          <p:nvPr/>
        </p:nvSpPr>
        <p:spPr>
          <a:xfrm>
            <a:off x="6230617" y="5869094"/>
            <a:ext cx="57942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*Preuzeto iz </a:t>
            </a:r>
            <a:r>
              <a:rPr lang="en-US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A. McKinlay., </a:t>
            </a:r>
            <a:r>
              <a:rPr lang="en-US" sz="1100" i="1" dirty="0">
                <a:solidFill>
                  <a:srgbClr val="6C757D"/>
                </a:solidFill>
                <a:latin typeface="Nunito Sans" panose="020B0604020202020204" pitchFamily="2" charset="-18"/>
              </a:rPr>
              <a:t>Thermoluminescence Dosimetry-Medical Physics Handbooks 5.</a:t>
            </a:r>
            <a:r>
              <a:rPr lang="en-US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Bristol: Adam </a:t>
            </a:r>
            <a:r>
              <a:rPr lang="en-US" sz="1100" dirty="0" err="1">
                <a:solidFill>
                  <a:srgbClr val="6C757D"/>
                </a:solidFill>
                <a:latin typeface="Nunito Sans" panose="020B0604020202020204" pitchFamily="2" charset="-18"/>
              </a:rPr>
              <a:t>Hilger</a:t>
            </a:r>
            <a:r>
              <a:rPr lang="en-US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 Ltd., 1981.</a:t>
            </a:r>
            <a:endParaRPr lang="hr-HR" sz="1100" dirty="0">
              <a:solidFill>
                <a:srgbClr val="6C757D"/>
              </a:solidFill>
              <a:latin typeface="Nunito Sans" panose="020B06040202020202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3496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FEF960-63E5-90E0-F82D-B1B860229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Eksperimentalna metoda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086C0130-AE2B-DA61-BAFD-F808AE55F9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Dozimetrijski sustav:</a:t>
                </a:r>
              </a:p>
              <a:p>
                <a:pPr marL="0" indent="0">
                  <a:buNone/>
                </a:pPr>
                <a:r>
                  <a:rPr lang="hr-HR" dirty="0"/>
                  <a:t>	Dozimetri: </a:t>
                </a:r>
                <a:r>
                  <a:rPr lang="hr-HR" dirty="0" err="1"/>
                  <a:t>LiF:Mg,Ti</a:t>
                </a:r>
                <a:r>
                  <a:rPr lang="hr-HR" dirty="0"/>
                  <a:t> (TLD 700)</a:t>
                </a:r>
              </a:p>
              <a:p>
                <a:pPr marL="0" indent="0">
                  <a:buNone/>
                </a:pPr>
                <a:r>
                  <a:rPr lang="hr-HR" dirty="0"/>
                  <a:t>	Čitač: </a:t>
                </a:r>
                <a:r>
                  <a:rPr lang="hr-HR" dirty="0" err="1"/>
                  <a:t>Toledo</a:t>
                </a:r>
                <a:r>
                  <a:rPr lang="hr-HR" dirty="0"/>
                  <a:t> 654, </a:t>
                </a:r>
                <a:r>
                  <a:rPr lang="hr-HR" dirty="0" err="1"/>
                  <a:t>Vinten</a:t>
                </a: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hr-HR" dirty="0"/>
                  <a:t>Mjerni ciklus: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dirty="0" err="1"/>
                  <a:t>Aniliranje</a:t>
                </a:r>
                <a:r>
                  <a:rPr lang="hr-HR" dirty="0"/>
                  <a:t> 400</a:t>
                </a:r>
                <a:r>
                  <a:rPr lang="hr-HR" baseline="30000" dirty="0"/>
                  <a:t>o</a:t>
                </a:r>
                <a:r>
                  <a:rPr lang="hr-HR" dirty="0"/>
                  <a:t>/1h+100</a:t>
                </a:r>
                <a:r>
                  <a:rPr lang="hr-HR" baseline="30000" dirty="0"/>
                  <a:t>o</a:t>
                </a:r>
                <a:r>
                  <a:rPr lang="hr-HR" dirty="0"/>
                  <a:t>C/2h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dirty="0"/>
                  <a:t>Zračenje (</a:t>
                </a:r>
                <a14:m>
                  <m:oMath xmlns:m="http://schemas.openxmlformats.org/officeDocument/2006/math">
                    <m:r>
                      <a:rPr lang="hr-H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hr-H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Pre>
                      <m:sPrePr>
                        <m:ctrlP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  <m:e>
                        <m:sSup>
                          <m:sSupPr>
                            <m:ctrlPr>
                              <a:rPr lang="hr-H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𝐿𝑖</m:t>
                            </m:r>
                          </m:e>
                          <m:sup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+3</m:t>
                            </m:r>
                          </m:sup>
                        </m:sSup>
                      </m:e>
                    </m:sPre>
                    <m:r>
                      <a:rPr lang="hr-HR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hr-H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hr-H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hr-HR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dirty="0" err="1"/>
                  <a:t>Predgrijavanje</a:t>
                </a:r>
                <a:r>
                  <a:rPr lang="hr-HR" dirty="0"/>
                  <a:t> 100</a:t>
                </a:r>
                <a:r>
                  <a:rPr lang="hr-HR" baseline="30000" dirty="0"/>
                  <a:t>o</a:t>
                </a:r>
                <a:r>
                  <a:rPr lang="hr-HR" dirty="0"/>
                  <a:t>C/20min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hr-HR" dirty="0"/>
                  <a:t>Očitavanje</a:t>
                </a:r>
              </a:p>
              <a:p>
                <a:pPr marL="384048" lvl="2" indent="0">
                  <a:buNone/>
                </a:pPr>
                <a:r>
                  <a:rPr lang="hr-HR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hr-HR" sz="18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hr-HR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r-HR" sz="1800" dirty="0"/>
                  <a:t> 270</a:t>
                </a:r>
                <a:r>
                  <a:rPr lang="hr-HR" sz="1800" baseline="30000" dirty="0"/>
                  <a:t>o</a:t>
                </a:r>
                <a:r>
                  <a:rPr lang="hr-HR" sz="1800" dirty="0"/>
                  <a:t>/35s</a:t>
                </a:r>
              </a:p>
              <a:p>
                <a:pPr marL="384048" lvl="2" indent="0">
                  <a:buNone/>
                </a:pPr>
                <a:r>
                  <a:rPr lang="hr-HR" sz="1800" dirty="0"/>
                  <a:t>	Stopa zagrijavanja = 10</a:t>
                </a:r>
                <a:r>
                  <a:rPr lang="hr-HR" sz="1800" baseline="30000" dirty="0"/>
                  <a:t>o</a:t>
                </a:r>
                <a:r>
                  <a:rPr lang="hr-HR" sz="1800" dirty="0"/>
                  <a:t>C/s</a:t>
                </a:r>
              </a:p>
              <a:p>
                <a:pPr marL="0" indent="0">
                  <a:buNone/>
                </a:pPr>
                <a:endParaRPr lang="hr-HR" dirty="0"/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086C0130-AE2B-DA61-BAFD-F808AE55F9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66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lika 4" descr="Slika na kojoj se prikazuje tekst, na zatvorenom&#10;&#10;Opis je automatski generiran">
            <a:extLst>
              <a:ext uri="{FF2B5EF4-FFF2-40B4-BE49-F238E27FC236}">
                <a16:creationId xmlns:a16="http://schemas.microsoft.com/office/drawing/2014/main" id="{B073E64C-5F73-1112-DC6A-13024F44C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28" y="3235299"/>
            <a:ext cx="4056346" cy="3042260"/>
          </a:xfrm>
          <a:prstGeom prst="rect">
            <a:avLst/>
          </a:prstGeom>
        </p:spPr>
      </p:pic>
      <p:pic>
        <p:nvPicPr>
          <p:cNvPr id="9" name="Slika 8" descr="Slika na kojoj se prikazuje tekst, na zatvorenom, zid&#10;&#10;Opis je automatski generiran">
            <a:extLst>
              <a:ext uri="{FF2B5EF4-FFF2-40B4-BE49-F238E27FC236}">
                <a16:creationId xmlns:a16="http://schemas.microsoft.com/office/drawing/2014/main" id="{C8636AF3-590E-01A6-FD67-5EB6A62483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6928" r="10015"/>
          <a:stretch/>
        </p:blipFill>
        <p:spPr>
          <a:xfrm rot="5400000">
            <a:off x="4577833" y="3523020"/>
            <a:ext cx="3036334" cy="247274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8501FA2-E994-D9A0-0380-8615B7793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29" y="121180"/>
            <a:ext cx="4056346" cy="304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84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E764A00-D2D3-678E-9B3E-34BE2C92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r-HR" sz="3300" dirty="0">
                <a:solidFill>
                  <a:srgbClr val="FFFFFF"/>
                </a:solidFill>
              </a:rPr>
              <a:t>Zračenje fotonima: </a:t>
            </a:r>
            <a:br>
              <a:rPr lang="hr-HR" sz="3300" dirty="0">
                <a:solidFill>
                  <a:srgbClr val="FFFFFF"/>
                </a:solidFill>
              </a:rPr>
            </a:br>
            <a:r>
              <a:rPr lang="en-US" sz="3300" dirty="0" err="1">
                <a:solidFill>
                  <a:srgbClr val="FFFFFF"/>
                </a:solidFill>
              </a:rPr>
              <a:t>Sekundarni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standardni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dozimetrijski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laboratorij</a:t>
            </a:r>
            <a:r>
              <a:rPr lang="en-US" sz="3300" dirty="0">
                <a:solidFill>
                  <a:srgbClr val="FFFFFF"/>
                </a:solidFill>
              </a:rPr>
              <a:t> (SSDL)</a:t>
            </a:r>
          </a:p>
        </p:txBody>
      </p:sp>
      <p:sp>
        <p:nvSpPr>
          <p:cNvPr id="35" name="Rezervirano mjesto sadržaja 3">
            <a:extLst>
              <a:ext uri="{FF2B5EF4-FFF2-40B4-BE49-F238E27FC236}">
                <a16:creationId xmlns:a16="http://schemas.microsoft.com/office/drawing/2014/main" id="{0C038F25-5380-00C8-D76A-672867624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370" y="2653800"/>
            <a:ext cx="3224223" cy="3335519"/>
          </a:xfrm>
        </p:spPr>
        <p:txBody>
          <a:bodyPr vert="horz" lIns="0" tIns="45720" rIns="0" bIns="45720" rtlCol="0">
            <a:normAutofit/>
          </a:bodyPr>
          <a:lstStyle/>
          <a:p>
            <a:pPr marL="201168" lvl="1" indent="0">
              <a:buClr>
                <a:schemeClr val="bg1"/>
              </a:buClr>
              <a:buNone/>
            </a:pPr>
            <a:endParaRPr lang="hr-HR" dirty="0">
              <a:solidFill>
                <a:srgbClr val="FFFFFF"/>
              </a:solidFill>
            </a:endParaRPr>
          </a:p>
          <a:p>
            <a:pPr marL="201168" lvl="1" indent="0">
              <a:buClr>
                <a:schemeClr val="bg1"/>
              </a:buClr>
              <a:buNone/>
            </a:pPr>
            <a:endParaRPr lang="hr-HR" dirty="0">
              <a:solidFill>
                <a:srgbClr val="FFFFFF"/>
              </a:solidFill>
            </a:endParaRP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hr-HR" dirty="0">
              <a:solidFill>
                <a:srgbClr val="FFFFFF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zervirano mjesto sadržaja 3">
            <a:extLst>
              <a:ext uri="{FF2B5EF4-FFF2-40B4-BE49-F238E27FC236}">
                <a16:creationId xmlns:a16="http://schemas.microsoft.com/office/drawing/2014/main" id="{F9F1DB69-E0BA-0A97-7906-ABF7100F19A4}"/>
              </a:ext>
            </a:extLst>
          </p:cNvPr>
          <p:cNvSpPr txBox="1">
            <a:spLocks/>
          </p:cNvSpPr>
          <p:nvPr/>
        </p:nvSpPr>
        <p:spPr>
          <a:xfrm>
            <a:off x="486684" y="2541111"/>
            <a:ext cx="3224223" cy="3335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hr-HR" dirty="0">
              <a:solidFill>
                <a:srgbClr val="FFFFFF"/>
              </a:solidFill>
            </a:endParaRP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r-HR" sz="1900" dirty="0">
                <a:solidFill>
                  <a:srgbClr val="FFFFFF"/>
                </a:solidFill>
              </a:rPr>
              <a:t>TLD-ovi u držaču od pleksiglasa (CPE)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hr-HR" sz="1900" dirty="0">
              <a:solidFill>
                <a:srgbClr val="FFFFFF"/>
              </a:solidFill>
            </a:endParaRP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r-HR" sz="1900" dirty="0">
                <a:solidFill>
                  <a:srgbClr val="FFFFFF"/>
                </a:solidFill>
              </a:rPr>
              <a:t>Držač </a:t>
            </a:r>
            <a:r>
              <a:rPr lang="hr-HR" sz="1900" dirty="0" err="1">
                <a:solidFill>
                  <a:srgbClr val="FFFFFF"/>
                </a:solidFill>
              </a:rPr>
              <a:t>zaljepljen</a:t>
            </a:r>
            <a:r>
              <a:rPr lang="hr-HR" sz="1900" dirty="0">
                <a:solidFill>
                  <a:srgbClr val="FFFFFF"/>
                </a:solidFill>
              </a:rPr>
              <a:t> na kocku stiropora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hr-HR" sz="1900" dirty="0">
              <a:solidFill>
                <a:srgbClr val="FFFFFF"/>
              </a:solidFill>
            </a:endParaRP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r-HR" sz="1900" dirty="0">
                <a:solidFill>
                  <a:srgbClr val="FFFFFF"/>
                </a:solidFill>
              </a:rPr>
              <a:t>1m od izvora</a:t>
            </a:r>
          </a:p>
          <a:p>
            <a:pPr marL="201168" lvl="1" indent="0">
              <a:buClr>
                <a:schemeClr val="bg1"/>
              </a:buClr>
              <a:buFont typeface="Calibri" pitchFamily="34" charset="0"/>
              <a:buNone/>
            </a:pPr>
            <a:endParaRPr lang="hr-HR" dirty="0">
              <a:solidFill>
                <a:srgbClr val="FFFFFF"/>
              </a:solidFill>
            </a:endParaRP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hr-HR" dirty="0">
              <a:solidFill>
                <a:srgbClr val="FFFFFF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67C7114-756B-6600-247B-CBA47474D1BD}"/>
              </a:ext>
            </a:extLst>
          </p:cNvPr>
          <p:cNvSpPr txBox="1"/>
          <p:nvPr/>
        </p:nvSpPr>
        <p:spPr>
          <a:xfrm>
            <a:off x="5253025" y="6307221"/>
            <a:ext cx="6444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1100" dirty="0"/>
              <a:t>* Preuzeto iz </a:t>
            </a:r>
            <a:r>
              <a:rPr lang="hr-HR" sz="1100" dirty="0">
                <a:solidFill>
                  <a:srgbClr val="6C757D"/>
                </a:solidFill>
                <a:latin typeface="Nunito Sans" panose="020B0604020202020204" pitchFamily="2" charset="-18"/>
              </a:rPr>
              <a:t>Vekić, B., Ban, R. i Miljanić, S. </a:t>
            </a:r>
            <a:r>
              <a:rPr lang="hr-HR" sz="1100" b="0" i="0" dirty="0">
                <a:solidFill>
                  <a:srgbClr val="6C757D"/>
                </a:solidFill>
                <a:effectLst/>
                <a:latin typeface="Nunito Sans" panose="020B0604020202020204" pitchFamily="2" charset="-18"/>
              </a:rPr>
              <a:t>(2006). Sekundarni standardni dozimetrijski laboratorij Instituta "Ruđer Bošković", Zagreb. </a:t>
            </a:r>
            <a:r>
              <a:rPr lang="hr-HR" sz="1100" b="0" i="1" dirty="0">
                <a:solidFill>
                  <a:srgbClr val="6C757D"/>
                </a:solidFill>
                <a:effectLst/>
                <a:latin typeface="Nunito Sans" panose="020B0604020202020204" pitchFamily="2" charset="-18"/>
              </a:rPr>
              <a:t>Arhiv za higijenu rada i toksikologiju, 57</a:t>
            </a:r>
            <a:r>
              <a:rPr lang="hr-HR" sz="1100" b="0" i="0" dirty="0">
                <a:solidFill>
                  <a:srgbClr val="6C757D"/>
                </a:solidFill>
                <a:effectLst/>
                <a:latin typeface="Nunito Sans" panose="020B0604020202020204" pitchFamily="2" charset="-18"/>
              </a:rPr>
              <a:t> (2), 189-194. </a:t>
            </a:r>
            <a:endParaRPr lang="hr-HR" sz="1100" dirty="0"/>
          </a:p>
        </p:txBody>
      </p:sp>
      <p:pic>
        <p:nvPicPr>
          <p:cNvPr id="4" name="Slika 3" descr="Slika na kojoj se prikazuje na zatvorenom&#10;&#10;Opis je automatski generiran">
            <a:extLst>
              <a:ext uri="{FF2B5EF4-FFF2-40B4-BE49-F238E27FC236}">
                <a16:creationId xmlns:a16="http://schemas.microsoft.com/office/drawing/2014/main" id="{9702088D-2C84-A938-AA4F-B247EE7F3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6" t="26441" r="32514" b="20371"/>
          <a:stretch/>
        </p:blipFill>
        <p:spPr>
          <a:xfrm>
            <a:off x="6093157" y="1724683"/>
            <a:ext cx="3843148" cy="3838441"/>
          </a:xfrm>
          <a:prstGeom prst="rect">
            <a:avLst/>
          </a:prstGeom>
        </p:spPr>
      </p:pic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62ECEAC8-AB3C-A6F5-3673-FA99518906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71" y="613275"/>
            <a:ext cx="587141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7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E764A00-D2D3-678E-9B3E-34BE2C92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r-HR" sz="3300" dirty="0">
                <a:solidFill>
                  <a:srgbClr val="FFFFFF"/>
                </a:solidFill>
              </a:rPr>
              <a:t>Zračenje fotonima: </a:t>
            </a:r>
            <a:br>
              <a:rPr lang="hr-HR" sz="3300" dirty="0">
                <a:solidFill>
                  <a:srgbClr val="FFFFFF"/>
                </a:solidFill>
              </a:rPr>
            </a:br>
            <a:r>
              <a:rPr lang="en-US" sz="3300" dirty="0" err="1">
                <a:solidFill>
                  <a:srgbClr val="FFFFFF"/>
                </a:solidFill>
              </a:rPr>
              <a:t>Sekundarni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standardni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dozimetrijski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laboratorij</a:t>
            </a:r>
            <a:r>
              <a:rPr lang="en-US" sz="3300" dirty="0">
                <a:solidFill>
                  <a:srgbClr val="FFFFFF"/>
                </a:solidFill>
              </a:rPr>
              <a:t> (SSDL)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zervirano mjesto sadržaja 3">
                <a:extLst>
                  <a:ext uri="{FF2B5EF4-FFF2-40B4-BE49-F238E27FC236}">
                    <a16:creationId xmlns:a16="http://schemas.microsoft.com/office/drawing/2014/main" id="{0C038F25-5380-00C8-D76A-672867624FC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92370" y="2653800"/>
                <a:ext cx="3224223" cy="3335519"/>
              </a:xfrm>
            </p:spPr>
            <p:txBody>
              <a:bodyPr vert="horz" lIns="0" tIns="45720" rIns="0" bIns="45720" rtlCol="0">
                <a:normAutofit/>
              </a:bodyPr>
              <a:lstStyle/>
              <a:p>
                <a:pPr marL="0" indent="0">
                  <a:buNone/>
                </a:pPr>
                <a:endParaRPr lang="hr-HR" dirty="0">
                  <a:solidFill>
                    <a:srgbClr val="FFFFFF"/>
                  </a:solidFill>
                </a:endParaRPr>
              </a:p>
              <a:p>
                <a:pPr marL="0" indent="0">
                  <a:buClr>
                    <a:schemeClr val="bg1"/>
                  </a:buClr>
                  <a:buNone/>
                </a:pPr>
                <a:r>
                  <a:rPr lang="hr-HR" sz="2200" b="1" dirty="0">
                    <a:solidFill>
                      <a:srgbClr val="FFFFFF"/>
                    </a:solidFill>
                  </a:rPr>
                  <a:t>Izvor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hr-HR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hr-HR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hr-HR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𝟏𝟑𝟕</m:t>
                        </m:r>
                      </m:sup>
                      <m:e>
                        <m:r>
                          <a:rPr lang="hr-HR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𝑪𝒔</m:t>
                        </m:r>
                      </m:e>
                    </m:sPre>
                  </m:oMath>
                </a14:m>
                <a:r>
                  <a:rPr lang="hr-HR" sz="2200" b="1" dirty="0">
                    <a:solidFill>
                      <a:srgbClr val="FFFFFF"/>
                    </a:solidFill>
                  </a:rPr>
                  <a:t> </a:t>
                </a:r>
              </a:p>
              <a:p>
                <a:pPr lvl="1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9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=0.66 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endParaRPr lang="hr-HR" sz="1900" dirty="0">
                  <a:solidFill>
                    <a:srgbClr val="FFFFFF"/>
                  </a:solidFill>
                </a:endParaRPr>
              </a:p>
              <a:p>
                <a:pPr lvl="1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sz="19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𝑟𝑎𝑡𝑒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=37.84 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𝑚𝐺𝑦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hr-HR" sz="1900" dirty="0">
                  <a:solidFill>
                    <a:srgbClr val="FFFFFF"/>
                  </a:solidFill>
                </a:endParaRPr>
              </a:p>
              <a:p>
                <a:pPr lvl="1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hr-HR" sz="1900" dirty="0">
                  <a:solidFill>
                    <a:srgbClr val="FFFFFF"/>
                  </a:solidFill>
                </a:endParaRPr>
              </a:p>
              <a:p>
                <a:pPr lvl="1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hr-HR" sz="1900" dirty="0">
                    <a:solidFill>
                      <a:srgbClr val="FFFFFF"/>
                    </a:solidFill>
                  </a:rPr>
                  <a:t>Određivanje individualne osjetljivosti -  ozračeni svi TLD  </a:t>
                </a:r>
                <a:r>
                  <a:rPr lang="hr-HR" sz="1900" dirty="0">
                    <a:solidFill>
                      <a:srgbClr val="FFFFFF"/>
                    </a:solidFill>
                    <a:sym typeface="Wingdings" panose="05000000000000000000" pitchFamily="2" charset="2"/>
                  </a:rPr>
                  <a:t>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9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=5 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𝑚𝐺𝑦</m:t>
                    </m:r>
                  </m:oMath>
                </a14:m>
                <a:endParaRPr lang="hr-HR" sz="1900" dirty="0">
                  <a:solidFill>
                    <a:srgbClr val="FFFFFF"/>
                  </a:solidFill>
                </a:endParaRPr>
              </a:p>
              <a:p>
                <a:pPr marL="201168" lvl="1" indent="0">
                  <a:buClr>
                    <a:schemeClr val="bg1"/>
                  </a:buClr>
                  <a:buNone/>
                </a:pPr>
                <a:endParaRPr lang="hr-HR" dirty="0">
                  <a:solidFill>
                    <a:srgbClr val="FFFFFF"/>
                  </a:solidFill>
                </a:endParaRPr>
              </a:p>
              <a:p>
                <a:pPr marL="201168" lvl="1" indent="0">
                  <a:buClr>
                    <a:schemeClr val="bg1"/>
                  </a:buClr>
                  <a:buNone/>
                </a:pPr>
                <a:endParaRPr lang="hr-HR" dirty="0">
                  <a:solidFill>
                    <a:srgbClr val="FFFFFF"/>
                  </a:solidFill>
                </a:endParaRPr>
              </a:p>
              <a:p>
                <a:pPr lvl="1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hr-HR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5" name="Rezervirano mjesto sadržaja 3">
                <a:extLst>
                  <a:ext uri="{FF2B5EF4-FFF2-40B4-BE49-F238E27FC236}">
                    <a16:creationId xmlns:a16="http://schemas.microsoft.com/office/drawing/2014/main" id="{0C038F25-5380-00C8-D76A-672867624F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92370" y="2653800"/>
                <a:ext cx="3224223" cy="3335519"/>
              </a:xfrm>
              <a:blipFill>
                <a:blip r:embed="rId2"/>
                <a:stretch>
                  <a:fillRect l="-529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8F32B657-4386-2E09-A912-CBC3631B90BE}"/>
              </a:ext>
            </a:extLst>
          </p:cNvPr>
          <p:cNvGrpSpPr/>
          <p:nvPr/>
        </p:nvGrpSpPr>
        <p:grpSpPr>
          <a:xfrm>
            <a:off x="4770523" y="1737359"/>
            <a:ext cx="6925839" cy="4597945"/>
            <a:chOff x="4770523" y="1737359"/>
            <a:chExt cx="6925839" cy="4597945"/>
          </a:xfrm>
        </p:grpSpPr>
        <p:pic>
          <p:nvPicPr>
            <p:cNvPr id="10" name="Slika 9">
              <a:extLst>
                <a:ext uri="{FF2B5EF4-FFF2-40B4-BE49-F238E27FC236}">
                  <a16:creationId xmlns:a16="http://schemas.microsoft.com/office/drawing/2014/main" id="{C1ED384D-9780-B12A-4A97-231396FC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0523" y="1737359"/>
              <a:ext cx="6634800" cy="3669874"/>
            </a:xfrm>
            <a:prstGeom prst="rect">
              <a:avLst/>
            </a:prstGeom>
          </p:spPr>
        </p:pic>
        <p:sp>
          <p:nvSpPr>
            <p:cNvPr id="11" name="TekstniOkvir 10">
              <a:extLst>
                <a:ext uri="{FF2B5EF4-FFF2-40B4-BE49-F238E27FC236}">
                  <a16:creationId xmlns:a16="http://schemas.microsoft.com/office/drawing/2014/main" id="{F18B7759-F08D-B534-9EC9-5C5B14A68CE8}"/>
                </a:ext>
              </a:extLst>
            </p:cNvPr>
            <p:cNvSpPr txBox="1"/>
            <p:nvPr/>
          </p:nvSpPr>
          <p:spPr>
            <a:xfrm>
              <a:off x="8087923" y="6073694"/>
              <a:ext cx="36084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100" dirty="0"/>
                <a:t>*Preuzeto sa </a:t>
              </a:r>
              <a:r>
                <a:rPr lang="hr-HR" sz="1100" dirty="0">
                  <a:hlinkClick r:id="rId4"/>
                </a:rPr>
                <a:t>Cs-137-decay - Caesium-137 - Wikipedia</a:t>
              </a:r>
              <a:endParaRPr lang="hr-HR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237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E764A00-D2D3-678E-9B3E-34BE2C92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r-HR" sz="3300" dirty="0">
                <a:solidFill>
                  <a:srgbClr val="FFFFFF"/>
                </a:solidFill>
              </a:rPr>
              <a:t>Zračenje fotonima: </a:t>
            </a:r>
            <a:br>
              <a:rPr lang="hr-HR" sz="3300" dirty="0">
                <a:solidFill>
                  <a:srgbClr val="FFFFFF"/>
                </a:solidFill>
              </a:rPr>
            </a:br>
            <a:r>
              <a:rPr lang="en-US" sz="3300" dirty="0" err="1">
                <a:solidFill>
                  <a:srgbClr val="FFFFFF"/>
                </a:solidFill>
              </a:rPr>
              <a:t>Sekundarni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standardni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dozimetrijski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laboratorij</a:t>
            </a:r>
            <a:r>
              <a:rPr lang="en-US" sz="3300" dirty="0">
                <a:solidFill>
                  <a:srgbClr val="FFFFFF"/>
                </a:solidFill>
              </a:rPr>
              <a:t> (SSDL)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zervirano mjesto sadržaja 3">
                <a:extLst>
                  <a:ext uri="{FF2B5EF4-FFF2-40B4-BE49-F238E27FC236}">
                    <a16:creationId xmlns:a16="http://schemas.microsoft.com/office/drawing/2014/main" id="{0C038F25-5380-00C8-D76A-672867624FC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92371" y="2653800"/>
                <a:ext cx="3420868" cy="3529068"/>
              </a:xfrm>
            </p:spPr>
            <p:txBody>
              <a:bodyPr vert="horz" lIns="0" tIns="45720" rIns="0" bIns="45720" rtlCol="0">
                <a:normAutofit/>
              </a:bodyPr>
              <a:lstStyle/>
              <a:p>
                <a:pPr marL="0" indent="0">
                  <a:buClr>
                    <a:schemeClr val="bg1"/>
                  </a:buClr>
                  <a:buNone/>
                </a:pPr>
                <a:endParaRPr lang="hr-HR" sz="2500" dirty="0">
                  <a:solidFill>
                    <a:srgbClr val="FFFFFF"/>
                  </a:solidFill>
                </a:endParaRPr>
              </a:p>
              <a:p>
                <a:pPr marL="0" indent="0">
                  <a:buClr>
                    <a:schemeClr val="bg1"/>
                  </a:buClr>
                  <a:buNone/>
                </a:pPr>
                <a:r>
                  <a:rPr lang="hr-HR" sz="2200" b="1" dirty="0">
                    <a:solidFill>
                      <a:srgbClr val="FFFFFF"/>
                    </a:solidFill>
                  </a:rPr>
                  <a:t>Izvor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hr-HR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hr-HR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hr-HR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sup>
                      <m:e>
                        <m:r>
                          <a:rPr lang="hr-HR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a:rPr lang="hr-HR" sz="2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sPre>
                  </m:oMath>
                </a14:m>
                <a:r>
                  <a:rPr lang="hr-HR" sz="2200" b="1" dirty="0">
                    <a:solidFill>
                      <a:srgbClr val="FFFFFF"/>
                    </a:solidFill>
                  </a:rPr>
                  <a:t> </a:t>
                </a:r>
              </a:p>
              <a:p>
                <a:pPr lvl="1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90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r-HR" sz="19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sz="19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=1.25 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endParaRPr lang="hr-HR" sz="1900" dirty="0">
                  <a:solidFill>
                    <a:srgbClr val="FFFFFF"/>
                  </a:solidFill>
                </a:endParaRPr>
              </a:p>
              <a:p>
                <a:pPr lvl="1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sz="19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𝑟𝑎𝑡𝑒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=57.31 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𝑚𝐺𝑦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𝑚𝑖𝑛</m:t>
                    </m:r>
                  </m:oMath>
                </a14:m>
                <a:endParaRPr lang="hr-HR" sz="1900" dirty="0">
                  <a:solidFill>
                    <a:srgbClr val="FFFFFF"/>
                  </a:solidFill>
                </a:endParaRPr>
              </a:p>
              <a:p>
                <a:pPr lvl="1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hr-HR" sz="2500" dirty="0">
                  <a:solidFill>
                    <a:srgbClr val="FFFFFF"/>
                  </a:solidFill>
                </a:endParaRPr>
              </a:p>
              <a:p>
                <a:pPr lvl="1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hr-HR" sz="1900" dirty="0">
                    <a:solidFill>
                      <a:srgbClr val="FFFFFF"/>
                    </a:solidFill>
                  </a:rPr>
                  <a:t>Određivanje </a:t>
                </a:r>
                <a:r>
                  <a:rPr lang="hr-HR" sz="1900" dirty="0" err="1">
                    <a:solidFill>
                      <a:srgbClr val="FFFFFF"/>
                    </a:solidFill>
                  </a:rPr>
                  <a:t>dozne</a:t>
                </a:r>
                <a:r>
                  <a:rPr lang="hr-HR" sz="1900" dirty="0">
                    <a:solidFill>
                      <a:srgbClr val="FFFFFF"/>
                    </a:solidFill>
                  </a:rPr>
                  <a:t> ovisnosti odziva -  ozračeno 16 TLD-ova:</a:t>
                </a:r>
              </a:p>
              <a:p>
                <a:pPr marL="201168" lvl="1" indent="0">
                  <a:buClr>
                    <a:schemeClr val="bg1"/>
                  </a:buClr>
                  <a:buNone/>
                </a:pPr>
                <a:r>
                  <a:rPr lang="hr-HR" sz="2500" dirty="0">
                    <a:solidFill>
                      <a:srgbClr val="FFFFFF"/>
                    </a:solidFill>
                  </a:rPr>
                  <a:t>  </a:t>
                </a:r>
                <a:r>
                  <a:rPr lang="hr-HR" sz="2100" dirty="0">
                    <a:solidFill>
                      <a:srgbClr val="FFFFFF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9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hr-HR" sz="19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=0.1, 0.2, 0.5, 1</m:t>
                    </m:r>
                    <m:r>
                      <a:rPr lang="hr-HR" sz="19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𝐺𝑦</m:t>
                    </m:r>
                  </m:oMath>
                </a14:m>
                <a:endParaRPr lang="hr-HR" sz="1900" dirty="0">
                  <a:solidFill>
                    <a:srgbClr val="FFFFFF"/>
                  </a:solidFill>
                </a:endParaRPr>
              </a:p>
              <a:p>
                <a:pPr marL="201168" lvl="1" indent="0">
                  <a:buClr>
                    <a:schemeClr val="bg1"/>
                  </a:buClr>
                  <a:buNone/>
                </a:pPr>
                <a:endParaRPr lang="hr-HR" dirty="0">
                  <a:solidFill>
                    <a:srgbClr val="FFFFFF"/>
                  </a:solidFill>
                </a:endParaRPr>
              </a:p>
              <a:p>
                <a:pPr marL="201168" lvl="1" indent="0">
                  <a:buClr>
                    <a:schemeClr val="bg1"/>
                  </a:buClr>
                  <a:buNone/>
                </a:pPr>
                <a:endParaRPr lang="hr-HR" dirty="0">
                  <a:solidFill>
                    <a:srgbClr val="FFFFFF"/>
                  </a:solidFill>
                </a:endParaRPr>
              </a:p>
              <a:p>
                <a:pPr lvl="1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endParaRPr lang="hr-HR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5" name="Rezervirano mjesto sadržaja 3">
                <a:extLst>
                  <a:ext uri="{FF2B5EF4-FFF2-40B4-BE49-F238E27FC236}">
                    <a16:creationId xmlns:a16="http://schemas.microsoft.com/office/drawing/2014/main" id="{0C038F25-5380-00C8-D76A-672867624F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92371" y="2653800"/>
                <a:ext cx="3420868" cy="3529068"/>
              </a:xfrm>
              <a:blipFill>
                <a:blip r:embed="rId2"/>
                <a:stretch>
                  <a:fillRect l="-4991" r="-231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5C00EAFB-2348-2C23-F3BA-0AD2064D93B1}"/>
              </a:ext>
            </a:extLst>
          </p:cNvPr>
          <p:cNvGrpSpPr/>
          <p:nvPr/>
        </p:nvGrpSpPr>
        <p:grpSpPr>
          <a:xfrm>
            <a:off x="4405594" y="1737359"/>
            <a:ext cx="7391035" cy="4196355"/>
            <a:chOff x="4505407" y="1986513"/>
            <a:chExt cx="7391035" cy="4196355"/>
          </a:xfrm>
        </p:grpSpPr>
        <p:pic>
          <p:nvPicPr>
            <p:cNvPr id="4" name="Slika 3">
              <a:extLst>
                <a:ext uri="{FF2B5EF4-FFF2-40B4-BE49-F238E27FC236}">
                  <a16:creationId xmlns:a16="http://schemas.microsoft.com/office/drawing/2014/main" id="{28AFE022-7A42-2D38-40F4-ACFB2B0A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5407" y="1986513"/>
              <a:ext cx="6655085" cy="3247820"/>
            </a:xfrm>
            <a:prstGeom prst="rect">
              <a:avLst/>
            </a:prstGeom>
          </p:spPr>
        </p:pic>
        <p:sp>
          <p:nvSpPr>
            <p:cNvPr id="5" name="TekstniOkvir 4">
              <a:extLst>
                <a:ext uri="{FF2B5EF4-FFF2-40B4-BE49-F238E27FC236}">
                  <a16:creationId xmlns:a16="http://schemas.microsoft.com/office/drawing/2014/main" id="{4B8A7358-8062-151E-62C2-642D36114E7D}"/>
                </a:ext>
              </a:extLst>
            </p:cNvPr>
            <p:cNvSpPr txBox="1"/>
            <p:nvPr/>
          </p:nvSpPr>
          <p:spPr>
            <a:xfrm>
              <a:off x="8003457" y="5923321"/>
              <a:ext cx="3892985" cy="259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100" dirty="0"/>
                <a:t>* Preuzeto sa </a:t>
              </a:r>
              <a:r>
                <a:rPr lang="hr-HR" sz="1100" dirty="0">
                  <a:hlinkClick r:id="rId4"/>
                </a:rPr>
                <a:t>File:Cobalt-60m-decay.svg - </a:t>
              </a:r>
              <a:r>
                <a:rPr lang="hr-HR" sz="1100" dirty="0" err="1">
                  <a:hlinkClick r:id="rId4"/>
                </a:rPr>
                <a:t>Wikimedia</a:t>
              </a:r>
              <a:r>
                <a:rPr lang="hr-HR" sz="1100" dirty="0">
                  <a:hlinkClick r:id="rId4"/>
                </a:rPr>
                <a:t> </a:t>
              </a:r>
              <a:r>
                <a:rPr lang="hr-HR" sz="1100" dirty="0" err="1">
                  <a:hlinkClick r:id="rId4"/>
                </a:rPr>
                <a:t>Commons</a:t>
              </a:r>
              <a:endParaRPr lang="hr-HR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3704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9993F9F9-4C7A-7DA8-8BFA-1A173B336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 </a:t>
            </a:r>
            <a:r>
              <a:rPr lang="hr-HR" dirty="0" err="1"/>
              <a:t>kerme</a:t>
            </a:r>
            <a:r>
              <a:rPr lang="hr-HR" dirty="0"/>
              <a:t> u </a:t>
            </a:r>
            <a:br>
              <a:rPr lang="hr-HR" dirty="0"/>
            </a:br>
            <a:r>
              <a:rPr lang="hr-HR" dirty="0" err="1"/>
              <a:t>apsorbirnu</a:t>
            </a:r>
            <a:r>
              <a:rPr lang="hr-HR" dirty="0"/>
              <a:t> dozu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zervirano mjesto sadržaja 5">
                <a:extLst>
                  <a:ext uri="{FF2B5EF4-FFF2-40B4-BE49-F238E27FC236}">
                    <a16:creationId xmlns:a16="http://schemas.microsoft.com/office/drawing/2014/main" id="{11ED2CEA-BCBC-7F57-1A44-4C17B1B4C89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𝑤𝑎𝑡𝑒𝑟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=1.102</m:t>
                    </m:r>
                    <m:sSub>
                      <m:sSubPr>
                        <m:ctrlPr>
                          <a:rPr lang="hr-H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𝑎𝑖𝑟</m:t>
                        </m:r>
                      </m:sub>
                    </m:sSub>
                  </m:oMath>
                </a14:m>
                <a:endParaRPr lang="hr-HR" b="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hr-HR" dirty="0"/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𝐿𝑖𝐹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r-H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hr-H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hr-H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hr-H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hr-H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hr-H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</a:rPr>
                              <m:t>𝐿𝑖𝐹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hr-H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hr-H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hr-HR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hr-H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hr-H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𝑒𝑛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hr-H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𝑤𝑎𝑡𝑒𝑟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hr-H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𝑤𝑎𝑡𝑒𝑟</m:t>
                        </m:r>
                      </m:sub>
                    </m:sSub>
                  </m:oMath>
                </a14:m>
                <a:endParaRPr lang="hr-HR" dirty="0"/>
              </a:p>
            </p:txBody>
          </p:sp>
        </mc:Choice>
        <mc:Fallback xmlns="">
          <p:sp>
            <p:nvSpPr>
              <p:cNvPr id="6" name="Rezervirano mjesto sadržaja 5">
                <a:extLst>
                  <a:ext uri="{FF2B5EF4-FFF2-40B4-BE49-F238E27FC236}">
                    <a16:creationId xmlns:a16="http://schemas.microsoft.com/office/drawing/2014/main" id="{11ED2CEA-BCBC-7F57-1A44-4C17B1B4C8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6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Rezervirano mjesto sadržaja 8" descr="Slika na kojoj se prikazuje stol&#10;&#10;Opis je automatski generiran">
            <a:extLst>
              <a:ext uri="{FF2B5EF4-FFF2-40B4-BE49-F238E27FC236}">
                <a16:creationId xmlns:a16="http://schemas.microsoft.com/office/drawing/2014/main" id="{0F8B1C62-5B64-EB8F-664B-3F55233956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8" y="4316837"/>
            <a:ext cx="4587638" cy="1775614"/>
          </a:xfr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A72BCC8D-8717-F703-396A-1D4511AEB5ED}"/>
              </a:ext>
            </a:extLst>
          </p:cNvPr>
          <p:cNvGrpSpPr/>
          <p:nvPr/>
        </p:nvGrpSpPr>
        <p:grpSpPr>
          <a:xfrm>
            <a:off x="6732958" y="286603"/>
            <a:ext cx="4422722" cy="5699270"/>
            <a:chOff x="7395222" y="393181"/>
            <a:chExt cx="4422722" cy="5699270"/>
          </a:xfrm>
        </p:grpSpPr>
        <p:pic>
          <p:nvPicPr>
            <p:cNvPr id="11" name="Slika 10" descr="Slika na kojoj se prikazuje stol&#10;&#10;Opis je automatski generiran">
              <a:extLst>
                <a:ext uri="{FF2B5EF4-FFF2-40B4-BE49-F238E27FC236}">
                  <a16:creationId xmlns:a16="http://schemas.microsoft.com/office/drawing/2014/main" id="{7CC1E3AA-8DFD-5064-1FFE-C8ED8D64D6D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222" y="393651"/>
              <a:ext cx="2180862" cy="5698800"/>
            </a:xfrm>
            <a:prstGeom prst="rect">
              <a:avLst/>
            </a:prstGeom>
          </p:spPr>
        </p:pic>
        <p:pic>
          <p:nvPicPr>
            <p:cNvPr id="13" name="Slika 12" descr="Slika na kojoj se prikazuje stol&#10;&#10;Opis je automatski generiran">
              <a:extLst>
                <a:ext uri="{FF2B5EF4-FFF2-40B4-BE49-F238E27FC236}">
                  <a16:creationId xmlns:a16="http://schemas.microsoft.com/office/drawing/2014/main" id="{A7F03152-6524-7952-A107-5F9DA99F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084" y="393181"/>
              <a:ext cx="2241860" cy="5698800"/>
            </a:xfrm>
            <a:prstGeom prst="rect">
              <a:avLst/>
            </a:prstGeom>
          </p:spPr>
        </p:pic>
      </p:grp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5EF8D5FC-D64F-B430-3CD2-4D0E46A8B4F2}"/>
              </a:ext>
            </a:extLst>
          </p:cNvPr>
          <p:cNvSpPr txBox="1"/>
          <p:nvPr/>
        </p:nvSpPr>
        <p:spPr>
          <a:xfrm>
            <a:off x="7073462" y="6092451"/>
            <a:ext cx="6201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*NIST tablice: </a:t>
            </a:r>
            <a:r>
              <a:rPr lang="hr-HR" sz="1100" dirty="0">
                <a:hlinkClick r:id="rId6"/>
              </a:rPr>
              <a:t>NIST: X-Ray </a:t>
            </a:r>
            <a:r>
              <a:rPr lang="hr-HR" sz="1100" dirty="0" err="1">
                <a:hlinkClick r:id="rId6"/>
              </a:rPr>
              <a:t>Mass</a:t>
            </a:r>
            <a:r>
              <a:rPr lang="hr-HR" sz="1100" dirty="0">
                <a:hlinkClick r:id="rId6"/>
              </a:rPr>
              <a:t> </a:t>
            </a:r>
            <a:r>
              <a:rPr lang="hr-HR" sz="1100" dirty="0" err="1">
                <a:hlinkClick r:id="rId6"/>
              </a:rPr>
              <a:t>Attenuation</a:t>
            </a:r>
            <a:r>
              <a:rPr lang="hr-HR" sz="1100" dirty="0">
                <a:hlinkClick r:id="rId6"/>
              </a:rPr>
              <a:t> </a:t>
            </a:r>
            <a:r>
              <a:rPr lang="hr-HR" sz="1100" dirty="0" err="1">
                <a:hlinkClick r:id="rId6"/>
              </a:rPr>
              <a:t>Coefficients</a:t>
            </a:r>
            <a:r>
              <a:rPr lang="hr-HR" sz="1100" dirty="0">
                <a:hlinkClick r:id="rId6"/>
              </a:rPr>
              <a:t> - Table 4</a:t>
            </a:r>
            <a:endParaRPr lang="hr-HR" sz="1100" dirty="0"/>
          </a:p>
        </p:txBody>
      </p:sp>
      <p:sp>
        <p:nvSpPr>
          <p:cNvPr id="16" name="Pravokutnik 15">
            <a:extLst>
              <a:ext uri="{FF2B5EF4-FFF2-40B4-BE49-F238E27FC236}">
                <a16:creationId xmlns:a16="http://schemas.microsoft.com/office/drawing/2014/main" id="{AC655E1F-4A8E-BBCA-E217-2C03EC68196B}"/>
              </a:ext>
            </a:extLst>
          </p:cNvPr>
          <p:cNvSpPr/>
          <p:nvPr/>
        </p:nvSpPr>
        <p:spPr>
          <a:xfrm>
            <a:off x="6828521" y="4820750"/>
            <a:ext cx="2024301" cy="1471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FD51EF0B-DD66-1382-0397-5553E30B6B86}"/>
              </a:ext>
            </a:extLst>
          </p:cNvPr>
          <p:cNvSpPr/>
          <p:nvPr/>
        </p:nvSpPr>
        <p:spPr>
          <a:xfrm>
            <a:off x="9070381" y="4820750"/>
            <a:ext cx="2024301" cy="1471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4250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1141</TotalTime>
  <Words>706</Words>
  <Application>Microsoft Office PowerPoint</Application>
  <PresentationFormat>Široki zaslon</PresentationFormat>
  <Paragraphs>115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Nunito Sans</vt:lpstr>
      <vt:lpstr>Wingdings</vt:lpstr>
      <vt:lpstr>Retrospektiva</vt:lpstr>
      <vt:lpstr>Odziv termoluminiscentnih dozimetara u snopu iona litija </vt:lpstr>
      <vt:lpstr>Dozimetrija</vt:lpstr>
      <vt:lpstr>Luminiscencija</vt:lpstr>
      <vt:lpstr>Termoluminiscentna dozimetrija</vt:lpstr>
      <vt:lpstr>Eksperimentalna metoda</vt:lpstr>
      <vt:lpstr>Zračenje fotonima:  Sekundarni standardni dozimetrijski laboratorij (SSDL)</vt:lpstr>
      <vt:lpstr>Zračenje fotonima:  Sekundarni standardni dozimetrijski laboratorij (SSDL)</vt:lpstr>
      <vt:lpstr>Zračenje fotonima:  Sekundarni standardni dozimetrijski laboratorij (SSDL)</vt:lpstr>
      <vt:lpstr>Iz kerme u  apsorbirnu dozu</vt:lpstr>
      <vt:lpstr>Zračenje ionima:  Tandem Van de Graff akcelerator</vt:lpstr>
      <vt:lpstr>Zračenje ionima:  Određivanje doze</vt:lpstr>
      <vt:lpstr>Rezultati: mjerenje na fotonima</vt:lpstr>
      <vt:lpstr>Rezultati: mjerenje na fotonima</vt:lpstr>
      <vt:lpstr>Rezultati: Usporedba </vt:lpstr>
      <vt:lpstr>Dodatno mjerenje na protonima</vt:lpstr>
      <vt:lpstr>Zaključak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Odziv termoluminiscentnih dozimetara u snopu iona litija </dc:title>
  <dc:creator>Mercedes Horvat</dc:creator>
  <cp:lastModifiedBy>Mercedes Horvat</cp:lastModifiedBy>
  <cp:revision>4</cp:revision>
  <dcterms:created xsi:type="dcterms:W3CDTF">2023-01-24T10:50:04Z</dcterms:created>
  <dcterms:modified xsi:type="dcterms:W3CDTF">2023-01-26T19:24:52Z</dcterms:modified>
</cp:coreProperties>
</file>