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0.bin" ContentType="image/unknown"/>
  <Override PartName="/ppt/media/image21.bin" ContentType="image/unknown"/>
  <Override PartName="/ppt/media/image22.bin" ContentType="image/unknown"/>
  <Override PartName="/ppt/media/image23.bin" ContentType="image/unknown"/>
  <Override PartName="/ppt/media/image24.bin" ContentType="image/unknown"/>
  <Override PartName="/ppt/media/image25.bin" ContentType="image/unknown"/>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04" r:id="rId2"/>
    <p:sldId id="415" r:id="rId3"/>
    <p:sldId id="336" r:id="rId4"/>
    <p:sldId id="418" r:id="rId5"/>
    <p:sldId id="351" r:id="rId6"/>
    <p:sldId id="338" r:id="rId7"/>
    <p:sldId id="339" r:id="rId8"/>
    <p:sldId id="340" r:id="rId9"/>
    <p:sldId id="341" r:id="rId10"/>
    <p:sldId id="376" r:id="rId11"/>
    <p:sldId id="356" r:id="rId12"/>
    <p:sldId id="416" r:id="rId13"/>
    <p:sldId id="352" r:id="rId14"/>
    <p:sldId id="401" r:id="rId15"/>
    <p:sldId id="343" r:id="rId16"/>
    <p:sldId id="402" r:id="rId17"/>
    <p:sldId id="353" r:id="rId18"/>
    <p:sldId id="344" r:id="rId19"/>
    <p:sldId id="345" r:id="rId20"/>
    <p:sldId id="391" r:id="rId21"/>
    <p:sldId id="383" r:id="rId22"/>
    <p:sldId id="379" r:id="rId23"/>
    <p:sldId id="382" r:id="rId24"/>
    <p:sldId id="380" r:id="rId25"/>
    <p:sldId id="384" r:id="rId26"/>
    <p:sldId id="385" r:id="rId27"/>
    <p:sldId id="386" r:id="rId28"/>
    <p:sldId id="387" r:id="rId29"/>
    <p:sldId id="388" r:id="rId30"/>
    <p:sldId id="403" r:id="rId31"/>
    <p:sldId id="389" r:id="rId32"/>
    <p:sldId id="372" r:id="rId33"/>
    <p:sldId id="408" r:id="rId34"/>
    <p:sldId id="368" r:id="rId35"/>
    <p:sldId id="424" r:id="rId36"/>
    <p:sldId id="347" r:id="rId37"/>
    <p:sldId id="369" r:id="rId38"/>
    <p:sldId id="346" r:id="rId39"/>
    <p:sldId id="348" r:id="rId40"/>
    <p:sldId id="370" r:id="rId41"/>
    <p:sldId id="350" r:id="rId42"/>
    <p:sldId id="375" r:id="rId43"/>
    <p:sldId id="407" r:id="rId44"/>
    <p:sldId id="409" r:id="rId45"/>
    <p:sldId id="410" r:id="rId46"/>
    <p:sldId id="414" r:id="rId47"/>
    <p:sldId id="413" r:id="rId48"/>
    <p:sldId id="411" r:id="rId49"/>
    <p:sldId id="428" r:id="rId50"/>
    <p:sldId id="427" r:id="rId51"/>
    <p:sldId id="412" r:id="rId52"/>
    <p:sldId id="419" r:id="rId53"/>
    <p:sldId id="420" r:id="rId54"/>
    <p:sldId id="421" r:id="rId55"/>
    <p:sldId id="422" r:id="rId56"/>
    <p:sldId id="423" r:id="rId57"/>
    <p:sldId id="426" r:id="rId58"/>
    <p:sldId id="425" r:id="rId59"/>
    <p:sldId id="406" r:id="rId60"/>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75592" autoAdjust="0"/>
  </p:normalViewPr>
  <p:slideViewPr>
    <p:cSldViewPr>
      <p:cViewPr>
        <p:scale>
          <a:sx n="100" d="100"/>
          <a:sy n="100" d="100"/>
        </p:scale>
        <p:origin x="-612"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r-HR"/>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r-HR"/>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r-H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642EFD-8215-417D-BB68-AB781AEAF2D6}" type="slidenum">
              <a:rPr lang="hr-HR"/>
              <a:pPr>
                <a:defRPr/>
              </a:pPr>
              <a:t>‹#›</a:t>
            </a:fld>
            <a:endParaRPr lang="hr-HR"/>
          </a:p>
        </p:txBody>
      </p:sp>
    </p:spTree>
    <p:extLst>
      <p:ext uri="{BB962C8B-B14F-4D97-AF65-F5344CB8AC3E}">
        <p14:creationId xmlns:p14="http://schemas.microsoft.com/office/powerpoint/2010/main" val="3397765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bi.nlm.nih.gov/books/NBK10039/"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cbi.nlm.nih.gov/books/NBK1003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mdpi.com/2072-6694/11/3/323/htm#B48-cancers-11-00323" TargetMode="External"/><Relationship Id="rId3" Type="http://schemas.openxmlformats.org/officeDocument/2006/relationships/hyperlink" Target="https://www.mdpi.com/2072-6694/11/3/323/htm#B4-cancers-11-00323" TargetMode="External"/><Relationship Id="rId7" Type="http://schemas.openxmlformats.org/officeDocument/2006/relationships/hyperlink" Target="https://www.mdpi.com/2072-6694/11/3/323/htm#B47-cancers-11-00323"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mdpi.com/2072-6694/11/3/323/htm#B46-cancers-11-00323" TargetMode="External"/><Relationship Id="rId5" Type="http://schemas.openxmlformats.org/officeDocument/2006/relationships/hyperlink" Target="https://www.mdpi.com/2072-6694/11/3/323/htm#B45-cancers-11-00323" TargetMode="External"/><Relationship Id="rId4" Type="http://schemas.openxmlformats.org/officeDocument/2006/relationships/hyperlink" Target="https://www.mdpi.com/2072-6694/11/3/323/htm#B44-cancers-11-00323" TargetMode="External"/><Relationship Id="rId9" Type="http://schemas.openxmlformats.org/officeDocument/2006/relationships/hyperlink" Target="https://www.mdpi.com/2072-6694/11/3/323/htm#B6-cancers-11-00323"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dpi.com/2221-3759/4/2/16/htm#B70-jdb-04-00016" TargetMode="External"/><Relationship Id="rId7" Type="http://schemas.openxmlformats.org/officeDocument/2006/relationships/hyperlink" Target="https://www.mdpi.com/2221-3759/4/2/16/htm#B139-jdb-04-00016"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mdpi.com/2221-3759/4/2/16/htm#B138-jdb-04-00016" TargetMode="External"/><Relationship Id="rId5" Type="http://schemas.openxmlformats.org/officeDocument/2006/relationships/hyperlink" Target="https://www.mdpi.com/2221-3759/4/2/16/htm#B143-jdb-04-00016" TargetMode="External"/><Relationship Id="rId4" Type="http://schemas.openxmlformats.org/officeDocument/2006/relationships/hyperlink" Target="https://www.mdpi.com/2221-3759/4/2/16/htm#B46-jdb-04-0001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794887-F61F-4E1F-A675-C570F441BCA1}" type="slidenum">
              <a:rPr lang="hr-HR" altLang="en-US" smtClean="0"/>
              <a:pPr eaLnBrk="1" hangingPunct="1">
                <a:spcBef>
                  <a:spcPct val="0"/>
                </a:spcBef>
              </a:pPr>
              <a:t>4</a:t>
            </a:fld>
            <a:endParaRPr lang="hr-HR"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b="1" smtClean="0"/>
              <a:t>Ellipsoid Embryos</a:t>
            </a:r>
          </a:p>
          <a:p>
            <a:r>
              <a:rPr lang="hr-HR" altLang="en-US" smtClean="0"/>
              <a:t>By Alistair Boettiger, Harvard University</a:t>
            </a:r>
          </a:p>
          <a:p>
            <a:r>
              <a:rPr lang="hr-HR" altLang="en-US" smtClean="0"/>
              <a:t>From starfish and frogs to mice and humans, many embryos have a common spherical geometry. But </a:t>
            </a:r>
            <a:r>
              <a:rPr lang="hr-HR" altLang="en-US" i="1" smtClean="0"/>
              <a:t>Drosophila</a:t>
            </a:r>
            <a:r>
              <a:rPr lang="hr-HR" altLang="en-US" smtClean="0"/>
              <a:t> embryos kick it ellipsoidal style. Why? For flies, the size of the embryo when the egg is laid is the same size of the larvae when it hatches, since it must fully develop inside the egg shell. This ellipsoidal shape is important because it allows a relatively large egg that can still fit through ovipositor of fly.</a:t>
            </a:r>
          </a:p>
          <a:p>
            <a:r>
              <a:rPr lang="hr-HR" altLang="en-US" smtClean="0"/>
              <a:t>Image: Collage of wildtype and transgenic </a:t>
            </a:r>
            <a:r>
              <a:rPr lang="hr-HR" altLang="en-US" i="1" smtClean="0"/>
              <a:t>Drosophila</a:t>
            </a:r>
            <a:r>
              <a:rPr lang="hr-HR" altLang="en-US" smtClean="0"/>
              <a:t> embryos at blastoderm stage and the onset of gastrulation. Embryos are immunolabeled for the transcription factors Dorsal and Twist and co-stained by fluorescent in situ hybridization for the developmental transcription factors </a:t>
            </a:r>
            <a:r>
              <a:rPr lang="hr-HR" altLang="en-US" i="1" smtClean="0"/>
              <a:t>snail</a:t>
            </a:r>
            <a:r>
              <a:rPr lang="hr-HR" altLang="en-US" smtClean="0"/>
              <a:t>, </a:t>
            </a:r>
            <a:r>
              <a:rPr lang="hr-HR" altLang="en-US" i="1" smtClean="0"/>
              <a:t>single-minded</a:t>
            </a:r>
            <a:r>
              <a:rPr lang="hr-HR" altLang="en-US" smtClean="0"/>
              <a:t>, and </a:t>
            </a:r>
            <a:r>
              <a:rPr lang="hr-HR" altLang="en-US" i="1" smtClean="0"/>
              <a:t>twist</a:t>
            </a:r>
            <a:r>
              <a:rPr lang="hr-HR" altLang="en-US" smtClean="0"/>
              <a:t>. Individual embryo images were taken on a Leica SP confocal microscope at 20x magnification.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968443-63AE-4DFD-B04C-E415D8505FF1}" type="slidenum">
              <a:rPr lang="hr-HR" altLang="en-US" smtClean="0"/>
              <a:pPr eaLnBrk="1" hangingPunct="1">
                <a:spcBef>
                  <a:spcPct val="0"/>
                </a:spcBef>
              </a:pPr>
              <a:t>18</a:t>
            </a:fld>
            <a:endParaRPr lang="hr-HR"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EMS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9CC0D4-C657-4FB7-923A-87EDA92FD4AF}" type="slidenum">
              <a:rPr lang="hr-HR" altLang="en-US" smtClean="0"/>
              <a:pPr eaLnBrk="1" hangingPunct="1">
                <a:spcBef>
                  <a:spcPct val="0"/>
                </a:spcBef>
              </a:pPr>
              <a:t>19</a:t>
            </a:fld>
            <a:endParaRPr lang="hr-HR"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zrcalni segmenti, svaki drugi preskočen, nedostaje 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ED8599-CE1B-44F5-806D-1497A7693A3F}" type="slidenum">
              <a:rPr lang="hr-HR" altLang="en-US" smtClean="0"/>
              <a:pPr eaLnBrk="1" hangingPunct="1">
                <a:spcBef>
                  <a:spcPct val="0"/>
                </a:spcBef>
              </a:pPr>
              <a:t>23</a:t>
            </a:fld>
            <a:endParaRPr lang="hr-HR"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ako su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0E282E-A921-4C84-B1B6-1E10F99A94DA}" type="slidenum">
              <a:rPr lang="hr-HR" altLang="en-US" smtClean="0"/>
              <a:pPr eaLnBrk="1" hangingPunct="1">
                <a:spcBef>
                  <a:spcPct val="0"/>
                </a:spcBef>
              </a:pPr>
              <a:t>24</a:t>
            </a:fld>
            <a:endParaRPr lang="hr-HR"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20 kb, veže više od 20 proteina različitih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9E310B-00AA-41E3-99AB-297B980A7534}" type="slidenum">
              <a:rPr lang="hr-HR" altLang="en-US" smtClean="0"/>
              <a:pPr eaLnBrk="1" hangingPunct="1">
                <a:spcBef>
                  <a:spcPct val="0"/>
                </a:spcBef>
              </a:pPr>
              <a:t>25</a:t>
            </a:fld>
            <a:endParaRPr lang="hr-HR"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ako su</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8A2B7F-A6E5-4644-B1FC-3D150A687AF8}" type="slidenum">
              <a:rPr lang="hr-HR" altLang="en-US" smtClean="0"/>
              <a:pPr eaLnBrk="1" hangingPunct="1">
                <a:spcBef>
                  <a:spcPct val="0"/>
                </a:spcBef>
              </a:pPr>
              <a:t>28</a:t>
            </a:fld>
            <a:endParaRPr lang="hr-HR"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Engrailed je transkripcijski faktor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856E21-C1EF-4460-9B86-2540E5E99CED}" type="slidenum">
              <a:rPr lang="hr-HR" altLang="en-US" smtClean="0"/>
              <a:pPr eaLnBrk="1" hangingPunct="1">
                <a:spcBef>
                  <a:spcPct val="0"/>
                </a:spcBef>
              </a:pPr>
              <a:t>29</a:t>
            </a:fld>
            <a:endParaRPr lang="hr-HR"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Generalized model of </a:t>
            </a:r>
            <a:r>
              <a:rPr lang="hr-HR" altLang="en-US" i="1" smtClean="0"/>
              <a:t>Drosophila</a:t>
            </a:r>
            <a:r>
              <a:rPr lang="hr-HR" altLang="en-US" smtClean="0"/>
              <a:t> anterior-posterior pattern formation. (A) The pattern is established by maternal effect genes that form gradients and regions of morphogenetic proteins. These morphogenetic determinants create a gradient of Hunchback protein that differentially activates the gap genes, which define broad territories of the embryo. The gap genes enable the expression of the pair-rule genes, each of which divides the embryo into regions about two segments wide. The segment polarity genes then divide the embryo into segment-sized units along the anterior-posterior axis. Together, the actions of these genes define the spatial domains of the homeotic genes that define the identities of each of the segments. In this way, periodicity is generated from nonperiodicity, and each segment is given a unique identity. (B) Maternal effect genes. The anterior axis is specified by the gradient of Bicoid protein (yellow through red). (C) Gap gene protein expression and overlap. The domain of Hunchback protein (orange) and the domain of Krüppel protein (green) overlap to form a region containing both transcription factors (yellow). (D) Products of the </a:t>
            </a:r>
            <a:r>
              <a:rPr lang="hr-HR" altLang="en-US" i="1" smtClean="0"/>
              <a:t>fushi tarazu</a:t>
            </a:r>
            <a:r>
              <a:rPr lang="hr-HR" altLang="en-US" smtClean="0"/>
              <a:t> pair-rule gene form seven bands across the embryo. (E) Products of the segment polarity gene </a:t>
            </a:r>
            <a:r>
              <a:rPr lang="hr-HR" altLang="en-US" i="1" smtClean="0"/>
              <a:t>engrailed,</a:t>
            </a:r>
            <a:r>
              <a:rPr lang="hr-HR" altLang="en-US" smtClean="0"/>
              <a:t> seen here at the extended germ band stage. (B courtesy of C. Nüsslein-Vollhard; C courtesy of C. Rushlow and M. Levine; D courtesy of T. Karr; E courtesy of S. Carroll and S. Paddock.)</a:t>
            </a:r>
          </a:p>
          <a:p>
            <a:pPr eaLnBrk="1" hangingPunct="1"/>
            <a:r>
              <a:rPr lang="hr-HR" altLang="en-US" smtClean="0"/>
              <a:t>From: </a:t>
            </a:r>
            <a:r>
              <a:rPr lang="hr-HR" altLang="en-US" smtClean="0">
                <a:hlinkClick r:id="rId3"/>
              </a:rPr>
              <a:t>The Origins of Anterior-Posterior Polarity</a:t>
            </a:r>
            <a:endParaRPr lang="hr-H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8C2BD4-E29B-43C2-B949-3D7C8A27A841}" type="slidenum">
              <a:rPr lang="hr-HR" altLang="en-US" smtClean="0"/>
              <a:pPr eaLnBrk="1" hangingPunct="1">
                <a:spcBef>
                  <a:spcPct val="0"/>
                </a:spcBef>
              </a:pPr>
              <a:t>31</a:t>
            </a:fld>
            <a:endParaRPr lang="hr-HR"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Model for the transcription of the segment polarity genes </a:t>
            </a:r>
            <a:r>
              <a:rPr lang="hr-HR" altLang="en-US" i="1" smtClean="0"/>
              <a:t>engrailed</a:t>
            </a:r>
            <a:r>
              <a:rPr lang="hr-HR" altLang="en-US" smtClean="0"/>
              <a:t> (</a:t>
            </a:r>
            <a:r>
              <a:rPr lang="hr-HR" altLang="en-US" i="1" smtClean="0"/>
              <a:t>en</a:t>
            </a:r>
            <a:r>
              <a:rPr lang="hr-HR" altLang="en-US" smtClean="0"/>
              <a:t>) and </a:t>
            </a:r>
            <a:r>
              <a:rPr lang="hr-HR" altLang="en-US" i="1" smtClean="0"/>
              <a:t>wingless</a:t>
            </a:r>
            <a:r>
              <a:rPr lang="hr-HR" altLang="en-US" smtClean="0"/>
              <a:t> (</a:t>
            </a:r>
            <a:r>
              <a:rPr lang="hr-HR" altLang="en-US" i="1" smtClean="0"/>
              <a:t>wg</a:t>
            </a:r>
            <a:r>
              <a:rPr lang="hr-HR" altLang="en-US" smtClean="0"/>
              <a:t>). (A) The expression of </a:t>
            </a:r>
            <a:r>
              <a:rPr lang="hr-HR" altLang="en-US" i="1" smtClean="0"/>
              <a:t>wg</a:t>
            </a:r>
            <a:r>
              <a:rPr lang="hr-HR" altLang="en-US" smtClean="0"/>
              <a:t> and </a:t>
            </a:r>
            <a:r>
              <a:rPr lang="hr-HR" altLang="en-US" i="1" smtClean="0"/>
              <a:t>en</a:t>
            </a:r>
            <a:r>
              <a:rPr lang="hr-HR" altLang="en-US" smtClean="0"/>
              <a:t> is initiated by pair-rule genes. The </a:t>
            </a:r>
            <a:r>
              <a:rPr lang="hr-HR" altLang="en-US" i="1" smtClean="0"/>
              <a:t>en</a:t>
            </a:r>
            <a:r>
              <a:rPr lang="hr-HR" altLang="en-US" smtClean="0"/>
              <a:t> gene is expressed when the cells contain high concentrations of either Even-skipped or Fushi tarazu proteins. The </a:t>
            </a:r>
            <a:r>
              <a:rPr lang="hr-HR" altLang="en-US" i="1" smtClean="0"/>
              <a:t>wg</a:t>
            </a:r>
            <a:r>
              <a:rPr lang="hr-HR" altLang="en-US" smtClean="0"/>
              <a:t> gene is transcribed when neither </a:t>
            </a:r>
            <a:r>
              <a:rPr lang="hr-HR" altLang="en-US" i="1" smtClean="0"/>
              <a:t>eve</a:t>
            </a:r>
            <a:r>
              <a:rPr lang="hr-HR" altLang="en-US" smtClean="0"/>
              <a:t> or </a:t>
            </a:r>
            <a:r>
              <a:rPr lang="hr-HR" altLang="en-US" i="1" smtClean="0"/>
              <a:t>ftz</a:t>
            </a:r>
            <a:r>
              <a:rPr lang="hr-HR" altLang="en-US" smtClean="0"/>
              <a:t> genes are active, but a third gene (probably </a:t>
            </a:r>
            <a:r>
              <a:rPr lang="hr-HR" altLang="en-US" i="1" smtClean="0"/>
              <a:t>odd-paired</a:t>
            </a:r>
            <a:r>
              <a:rPr lang="hr-HR" altLang="en-US" smtClean="0"/>
              <a:t>) is expressed. (B) The continued expression of </a:t>
            </a:r>
            <a:r>
              <a:rPr lang="hr-HR" altLang="en-US" i="1" smtClean="0"/>
              <a:t>wg</a:t>
            </a:r>
            <a:r>
              <a:rPr lang="hr-HR" altLang="en-US" smtClean="0"/>
              <a:t> and </a:t>
            </a:r>
            <a:r>
              <a:rPr lang="hr-HR" altLang="en-US" i="1" smtClean="0"/>
              <a:t>en</a:t>
            </a:r>
            <a:r>
              <a:rPr lang="hr-HR" altLang="en-US" smtClean="0"/>
              <a:t> is maintained by interactions between the Engrailed- and Wingless-expressing cells. Wingless protein is secreted and diffuses to the surrounding cells. In those cells competent to express Engrailed (having Eve or Ftz proteins), Wingless protein is bound by the Frizzled receptor, which enables the activation of the </a:t>
            </a:r>
            <a:r>
              <a:rPr lang="hr-HR" altLang="en-US" i="1" smtClean="0"/>
              <a:t>en</a:t>
            </a:r>
            <a:r>
              <a:rPr lang="hr-HR" altLang="en-US" smtClean="0"/>
              <a:t> gene. (Armadillo is the </a:t>
            </a:r>
            <a:r>
              <a:rPr lang="hr-HR" altLang="en-US" i="1" smtClean="0"/>
              <a:t>Drosophila</a:t>
            </a:r>
            <a:r>
              <a:rPr lang="hr-HR" altLang="en-US" smtClean="0"/>
              <a:t> name for β-catenin.) Engrailed protein activates the transcription of the </a:t>
            </a:r>
            <a:r>
              <a:rPr lang="hr-HR" altLang="en-US" i="1" smtClean="0"/>
              <a:t>hedgehog</a:t>
            </a:r>
            <a:r>
              <a:rPr lang="hr-HR" altLang="en-US" smtClean="0"/>
              <a:t> gene and also activates its own (</a:t>
            </a:r>
            <a:r>
              <a:rPr lang="hr-HR" altLang="en-US" i="1" smtClean="0"/>
              <a:t>en</a:t>
            </a:r>
            <a:r>
              <a:rPr lang="hr-HR" altLang="en-US" smtClean="0"/>
              <a:t>) gene transcription. Hedgehog protein diffuses from these cells and binds to the Patched protein. This binding prevents the Patched protein from inhibiting signaling by the Smoothened protein. That signal enables the transcription of the </a:t>
            </a:r>
            <a:r>
              <a:rPr lang="hr-HR" altLang="en-US" i="1" smtClean="0"/>
              <a:t>wg</a:t>
            </a:r>
            <a:r>
              <a:rPr lang="hr-HR" altLang="en-US" smtClean="0"/>
              <a:t> gene and the subsequent secretion of the Wingless protein.</a:t>
            </a:r>
          </a:p>
          <a:p>
            <a:pPr eaLnBrk="1" hangingPunct="1"/>
            <a:r>
              <a:rPr lang="hr-HR" altLang="en-US" smtClean="0"/>
              <a:t>From: </a:t>
            </a:r>
            <a:r>
              <a:rPr lang="hr-HR" altLang="en-US" smtClean="0">
                <a:hlinkClick r:id="rId3"/>
              </a:rPr>
              <a:t>The Origins of Anterior-Posterior Polarity</a:t>
            </a:r>
            <a:r>
              <a:rPr lang="hr-HR" altLang="en-US" smtClean="0"/>
              <a:t>, Gilbert, Developmental Biology, 2000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Patterning of the early </a:t>
            </a:r>
            <a:r>
              <a:rPr lang="en-US" altLang="en-US" i="1" smtClean="0"/>
              <a:t>Drosophila</a:t>
            </a:r>
            <a:r>
              <a:rPr lang="en-US" altLang="en-US" smtClean="0"/>
              <a:t> embryo. (</a:t>
            </a:r>
            <a:r>
              <a:rPr lang="en-US" altLang="en-US" i="1" smtClean="0"/>
              <a:t>A</a:t>
            </a:r>
            <a:r>
              <a:rPr lang="en-US" altLang="en-US" smtClean="0"/>
              <a:t>) Anterior–posterior patterning and segmentation of the embryo is initiated by maternally deposited gene products that regulate the expression of gap genes. Gap genes in turn control the expression of pair-rule genes, which themselves regulate segment-polarity genes. The gene hierarchy and activation/repression interactions between different transcription factors that coordinate patterning of the anterior–posterior axis of the early </a:t>
            </a:r>
            <a:r>
              <a:rPr lang="en-US" altLang="en-US" i="1" smtClean="0"/>
              <a:t>Drosophila</a:t>
            </a:r>
            <a:r>
              <a:rPr lang="en-US" altLang="en-US" smtClean="0"/>
              <a:t> embryo are shown to the right. (</a:t>
            </a:r>
            <a:r>
              <a:rPr lang="en-US" altLang="en-US" i="1" smtClean="0"/>
              <a:t>B</a:t>
            </a:r>
            <a:r>
              <a:rPr lang="en-US" altLang="en-US" smtClean="0"/>
              <a:t>) Dorsal–ventral patterning is initiated by a Dorsal nuclear gradient regulated by the Toll/NF-κB pathway. Graded nuclear localization of Dorsal subdivides the dorso–ventral axis into distinct domains expressing </a:t>
            </a:r>
            <a:r>
              <a:rPr lang="en-US" altLang="en-US" i="1" smtClean="0"/>
              <a:t>twist</a:t>
            </a:r>
            <a:r>
              <a:rPr lang="en-US" altLang="en-US" smtClean="0"/>
              <a:t> (</a:t>
            </a:r>
            <a:r>
              <a:rPr lang="en-US" altLang="en-US" i="1" smtClean="0"/>
              <a:t>twi</a:t>
            </a:r>
            <a:r>
              <a:rPr lang="en-US" altLang="en-US" smtClean="0"/>
              <a:t>) and </a:t>
            </a:r>
            <a:r>
              <a:rPr lang="en-US" altLang="en-US" i="1" smtClean="0"/>
              <a:t>snail</a:t>
            </a:r>
            <a:r>
              <a:rPr lang="en-US" altLang="en-US" smtClean="0"/>
              <a:t> (</a:t>
            </a:r>
            <a:r>
              <a:rPr lang="en-US" altLang="en-US" i="1" smtClean="0"/>
              <a:t>sna</a:t>
            </a:r>
            <a:r>
              <a:rPr lang="en-US" altLang="en-US" smtClean="0"/>
              <a:t>), </a:t>
            </a:r>
            <a:r>
              <a:rPr lang="en-US" altLang="en-US" i="1" smtClean="0"/>
              <a:t>rhomboid</a:t>
            </a:r>
            <a:r>
              <a:rPr lang="en-US" altLang="en-US" smtClean="0"/>
              <a:t> (</a:t>
            </a:r>
            <a:r>
              <a:rPr lang="en-US" altLang="en-US" i="1" smtClean="0"/>
              <a:t>rho</a:t>
            </a:r>
            <a:r>
              <a:rPr lang="en-US" altLang="en-US" smtClean="0"/>
              <a:t>) and </a:t>
            </a:r>
            <a:r>
              <a:rPr lang="en-US" altLang="en-US" i="1" smtClean="0"/>
              <a:t>decapendaplegic</a:t>
            </a:r>
            <a:r>
              <a:rPr lang="en-US" altLang="en-US" smtClean="0"/>
              <a:t> (</a:t>
            </a:r>
            <a:r>
              <a:rPr lang="en-US" altLang="en-US" i="1" smtClean="0"/>
              <a:t>dpp</a:t>
            </a:r>
            <a:r>
              <a:rPr lang="en-US" altLang="en-US" smtClean="0"/>
              <a:t>), </a:t>
            </a:r>
            <a:r>
              <a:rPr lang="en-US" altLang="en-US" i="1" smtClean="0"/>
              <a:t>zerknullt</a:t>
            </a:r>
            <a:r>
              <a:rPr lang="en-US" altLang="en-US" smtClean="0"/>
              <a:t> (</a:t>
            </a:r>
            <a:r>
              <a:rPr lang="en-US" altLang="en-US" i="1" smtClean="0"/>
              <a:t>zen</a:t>
            </a:r>
            <a:r>
              <a:rPr lang="en-US" altLang="en-US" smtClean="0"/>
              <a:t>) and </a:t>
            </a:r>
            <a:r>
              <a:rPr lang="en-US" altLang="en-US" i="1" smtClean="0"/>
              <a:t>tolloid</a:t>
            </a:r>
            <a:r>
              <a:rPr lang="en-US" altLang="en-US" smtClean="0"/>
              <a:t> (</a:t>
            </a:r>
            <a:r>
              <a:rPr lang="en-US" altLang="en-US" i="1" smtClean="0"/>
              <a:t>tld</a:t>
            </a:r>
            <a:r>
              <a:rPr lang="en-US" altLang="en-US" smtClean="0"/>
              <a:t>), which will form the prospective mesoderm, neurogenic ectoderm, and dorsal ectoderm, respectively. Dorsal activates the zygotic transcription program in the dorsoventral axis. (</a:t>
            </a:r>
            <a:r>
              <a:rPr lang="en-US" altLang="en-US" i="1" smtClean="0"/>
              <a:t>C</a:t>
            </a:r>
            <a:r>
              <a:rPr lang="en-US" altLang="en-US" smtClean="0"/>
              <a:t>) Terminal patterning is initiated in the germline by the localized expression of Torsolike in the space outside the poles of the embryo. Torsolike activates the Torso ligand (Trunk) locally and this is followed by Torso activation at the poles of the embryo, which will lead to induction of the terminal patterning genes </a:t>
            </a:r>
            <a:r>
              <a:rPr lang="en-US" altLang="en-US" i="1" smtClean="0"/>
              <a:t>tailless</a:t>
            </a:r>
            <a:r>
              <a:rPr lang="en-US" altLang="en-US" smtClean="0"/>
              <a:t> and </a:t>
            </a:r>
            <a:r>
              <a:rPr lang="en-US" altLang="en-US" i="1" smtClean="0"/>
              <a:t>huckebein</a:t>
            </a:r>
            <a:r>
              <a:rPr lang="en-US" altLang="en-US" smtClean="0"/>
              <a:t>. Torso is an RTK and its action is propagated through the MAPK pathway.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EA44E17-43AD-4386-B3EE-453E199D1924}" type="slidenum">
              <a:rPr lang="hr-HR" altLang="en-US" smtClean="0"/>
              <a:pPr eaLnBrk="1" hangingPunct="1">
                <a:spcBef>
                  <a:spcPct val="0"/>
                </a:spcBef>
              </a:pPr>
              <a:t>33</a:t>
            </a:fld>
            <a:endParaRPr lang="hr-HR"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01B4F5-C812-47DC-A5CA-600F8881F143}" type="slidenum">
              <a:rPr lang="hr-HR" altLang="en-US" smtClean="0"/>
              <a:pPr eaLnBrk="1" hangingPunct="1">
                <a:spcBef>
                  <a:spcPct val="0"/>
                </a:spcBef>
              </a:pPr>
              <a:t>36</a:t>
            </a:fld>
            <a:endParaRPr lang="hr-HR"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jos 1915 Bridges: mutacije krila; T3 se razvija kao T2 </a:t>
            </a:r>
          </a:p>
          <a:p>
            <a:pPr eaLnBrk="1" hangingPunct="1"/>
            <a:r>
              <a:rPr lang="hr-HR" altLang="en-US" smtClean="0"/>
              <a:t>Lewis: klasteri – skupine gene bitoraksa i BX-c i antenapedia ANT-C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6C1A56-8DEC-4A1D-AD86-06ABBDB0792D}" type="slidenum">
              <a:rPr lang="hr-HR" altLang="en-US" smtClean="0"/>
              <a:pPr eaLnBrk="1" hangingPunct="1">
                <a:spcBef>
                  <a:spcPct val="0"/>
                </a:spcBef>
              </a:pPr>
              <a:t>6</a:t>
            </a:fld>
            <a:endParaRPr lang="hr-HR"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oocita zaustavljena u mejozi I; oplodnja u uterusu; 13 dioba, ciklusi 2-9 za 8,5 min po ciklusu</a:t>
            </a:r>
          </a:p>
          <a:p>
            <a:pPr eaLnBrk="1" hangingPunct="1"/>
            <a:r>
              <a:rPr lang="hr-HR" altLang="en-US" smtClean="0"/>
              <a:t>izvana jednaka veličina</a:t>
            </a:r>
          </a:p>
          <a:p>
            <a:pPr eaLnBrk="1" hangingPunct="1"/>
            <a:r>
              <a:rPr lang="hr-HR" altLang="en-US" smtClean="0"/>
              <a:t>tijekom desete diobe jezgre na posteriornom polu se utiskuju i okružuju membranom, to su primordijalne spolne – germ stanice</a:t>
            </a:r>
          </a:p>
          <a:p>
            <a:pPr eaLnBrk="1" hangingPunct="1"/>
            <a:r>
              <a:rPr lang="hr-HR" altLang="en-US" smtClean="0"/>
              <a:t>6000 jezgara</a:t>
            </a:r>
          </a:p>
          <a:p>
            <a:pPr eaLnBrk="1" hangingPunct="1"/>
            <a:r>
              <a:rPr lang="hr-HR" altLang="en-US" smtClean="0"/>
              <a:t>tijekom celularizacije membrane nastaju između jezgri. Odmah nakon celularizacije počinje gastrulacija i razvoj zametnih listića.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76A4C2-B33A-4578-9FC4-9250ABC9A587}" type="slidenum">
              <a:rPr lang="hr-HR" altLang="en-US" smtClean="0"/>
              <a:pPr eaLnBrk="1" hangingPunct="1">
                <a:spcBef>
                  <a:spcPct val="0"/>
                </a:spcBef>
              </a:pPr>
              <a:t>37</a:t>
            </a:fld>
            <a:endParaRPr lang="hr-HR"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9 gena 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402673-6737-497C-94B6-5A70AA768ECB}" type="slidenum">
              <a:rPr lang="hr-HR" altLang="en-US" smtClean="0"/>
              <a:pPr eaLnBrk="1" hangingPunct="1">
                <a:spcBef>
                  <a:spcPct val="0"/>
                </a:spcBef>
              </a:pPr>
              <a:t>38</a:t>
            </a:fld>
            <a:endParaRPr lang="hr-HR"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od 1980 do 95 – 15 godina: sekvencirane regije i analizirani mutanti.</a:t>
            </a:r>
          </a:p>
          <a:p>
            <a:pPr eaLnBrk="1" hangingPunct="1"/>
            <a:r>
              <a:rPr lang="hr-HR" altLang="en-US" smtClean="0"/>
              <a:t>nekad isti geni više segmenata, nije do kraja istraženo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 the DNA binding homeodomain is highly similar amongst the HOX proteins (especially when comparing paralogs), it has been proposed that protein-protein interactions mediated by amino acids outside of the DNA binding domain may confer functional specificity. For example, Pre-B-cell Leukemia Homeobox (PBX) and Myeloid Ecotropic Viral Integration Site 1 Homolog (MEIS) proteins, which are members of another homeobox protein subgroup referred to as Three Amino Acid Extension (TALE) proteins, have been shown to interact with a hexapeptide motif in the N terminus of HOX proteins [</a:t>
            </a:r>
            <a:r>
              <a:rPr lang="en-US" altLang="en-US" smtClean="0">
                <a:hlinkClick r:id="rId3"/>
              </a:rPr>
              <a:t>4</a:t>
            </a:r>
            <a:r>
              <a:rPr lang="en-US" altLang="en-US" smtClean="0"/>
              <a:t>]; MEIS family members bind to HOX paralogs 9-13 and PBX family members bind to HOX paralogs 1–11 [</a:t>
            </a:r>
            <a:r>
              <a:rPr lang="en-US" altLang="en-US" smtClean="0">
                <a:hlinkClick r:id="rId4"/>
              </a:rPr>
              <a:t>44</a:t>
            </a:r>
            <a:r>
              <a:rPr lang="en-US" altLang="en-US" smtClean="0"/>
              <a:t>,</a:t>
            </a:r>
            <a:r>
              <a:rPr lang="en-US" altLang="en-US" smtClean="0">
                <a:hlinkClick r:id="rId5"/>
              </a:rPr>
              <a:t>45</a:t>
            </a:r>
            <a:r>
              <a:rPr lang="en-US" altLang="en-US" smtClean="0"/>
              <a:t>,</a:t>
            </a:r>
            <a:r>
              <a:rPr lang="en-US" altLang="en-US" smtClean="0">
                <a:hlinkClick r:id="rId6"/>
              </a:rPr>
              <a:t>46</a:t>
            </a:r>
            <a:r>
              <a:rPr lang="en-US" altLang="en-US" smtClean="0"/>
              <a:t>,</a:t>
            </a:r>
            <a:r>
              <a:rPr lang="en-US" altLang="en-US" smtClean="0">
                <a:hlinkClick r:id="rId7"/>
              </a:rPr>
              <a:t>47</a:t>
            </a:r>
            <a:r>
              <a:rPr lang="en-US" altLang="en-US" smtClean="0"/>
              <a:t>]. Aligning the sequences adjacent to the hexapeptide has identified amino acids that are conserved within paralog groups and it has been suggested that these paralog-specific amino acids may fine tune HOX-PBX interactions and provide DNA binding specificity [</a:t>
            </a:r>
            <a:r>
              <a:rPr lang="en-US" altLang="en-US" smtClean="0">
                <a:hlinkClick r:id="rId8"/>
              </a:rPr>
              <a:t>48</a:t>
            </a:r>
            <a:r>
              <a:rPr lang="en-US" altLang="en-US" smtClean="0"/>
              <a:t>]. Similar, but distinct, partners may confer additional specificity of binding via a functional cooperation with various HOX proteins (reviewed in [</a:t>
            </a:r>
            <a:r>
              <a:rPr lang="en-US" altLang="en-US" smtClean="0">
                <a:hlinkClick r:id="rId9"/>
              </a:rPr>
              <a:t>6</a:t>
            </a:r>
            <a:r>
              <a:rPr lang="en-US" altLang="en-US" smtClean="0"/>
              <a:t>]).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63AE9A-3B96-49E5-B9AE-F499DA22B280}" type="slidenum">
              <a:rPr lang="hr-HR" altLang="en-US" smtClean="0"/>
              <a:pPr eaLnBrk="1" hangingPunct="1">
                <a:spcBef>
                  <a:spcPct val="0"/>
                </a:spcBef>
              </a:pPr>
              <a:t>43</a:t>
            </a:fld>
            <a:endParaRPr lang="hr-HR"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During the development of the main body axis, Hox genes are activated in the mesoderm of the future somites, in the neural tube, and in the lateral plate mesoderm according to their position within their respective gene clusters: 3′ Hox genes, such as Hoxd1, are expressed early on and at anterior locations, whereas 5′ Hox genes, such as Hoxd13, are expressed later and more posteriorly. The correspondence between gene topology and the place and time of transcription are referred to as spatial and temporal collinearities, respectively. As exemplified with the HoxD locus, such regulatory controls mostly rely upon sequences located within the cluster (Tschopp et al., 2009) either with a positive (blue arrows) or negative (red arrows) effect. This axial collinear distribution of Hox transcripts is accompanied by the unfolding of a 3D chromatin domain (Noor-dermeer et al., 2011; Soshnikova and Duboule, 2009) composed of two antagonist compartments containing either active genes marked with H3K4me3 (light blue) or inactive genes marked with H3K27me3 (red). At different body positions, the sizes of these two compartments vary, with the positive domain increasing toward the posterior end.Hox genes also control the morphogenesis of secondary axes such as the limbs. As the limb bud emerges from lateral plate mesoderm (green arrow), HoxD genes are activated by remote enhancers located within two gene deserts flanking the cluster. Initially, an early transcriptional activation relies on enhancers present within a telomeric regulatory landscape, matching a topological domain (T-DOM). This phase organizes proximal limb structures such as the arm and forearm (Andrey et al., 2013; Tarchini and Duboule, 2006). Subsequently, a second wave of transcription occurs, controlled by the opposite regulatory landscape (C-DOM), which accompanies the emergence of digits (Montavon et al., 2011). Genes at the extremity of the cluster, such as Hoxd13 and Hoxd12, only respond to the later phase, whereas genes in the center of the cluster, such as Hoxd8, mostly respond to the former. Genes located in between, including Hoxd11, Hoxd10, and Hoxd9, respond to both types of regulation in different cells (Kmit</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F06FA2-3C3D-4CC3-AA94-103D9D334A7E}" type="slidenum">
              <a:rPr lang="hr-HR" altLang="en-US" smtClean="0"/>
              <a:pPr eaLnBrk="1" hangingPunct="1">
                <a:spcBef>
                  <a:spcPct val="0"/>
                </a:spcBef>
              </a:pPr>
              <a:t>44</a:t>
            </a:fld>
            <a:endParaRPr lang="hr-HR"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epresentation of different aspects of Hox gene regulation associated with chromatin/nuclear characteristics.</a:t>
            </a:r>
            <a:r>
              <a:rPr lang="en-US" altLang="en-US" smtClean="0"/>
              <a:t> In the undifferentiated state (left), the Hox clusters are associated with nucleosomes that contain inactivating (H3K27m3) marks and remain in a compacted configuration within a silent nuclear domain (yellow). In this chromosomal configuration, the </a:t>
            </a:r>
            <a:r>
              <a:rPr lang="en-US" altLang="en-US" i="1" smtClean="0"/>
              <a:t>cis</a:t>
            </a:r>
            <a:r>
              <a:rPr lang="en-US" altLang="en-US" smtClean="0"/>
              <a:t>-regulatory elements involved in spatial control of Hox gene expression are kept inactive. Activation of the Hox clusters is progressive, following a 3′ to 5′ sequence (represented in the middle and right-hand diagrams). This activation is associated with a change in nucleosome modifications, which now include activating (H3K4m3) marks. During activation, the relevant areas of the cluster enter a nuclear territory of active transcription (orange). This relocation of Hox chromatin leads to exposure of </a:t>
            </a:r>
            <a:r>
              <a:rPr lang="en-US" altLang="en-US" i="1" smtClean="0"/>
              <a:t>cis</a:t>
            </a:r>
            <a:r>
              <a:rPr lang="en-US" altLang="en-US" smtClean="0"/>
              <a:t>-regulatory elements that can now be regulated by relevant transcription factors leading to Hox gene expression. Adapted from Noordermeer et al. (Noordermeer et al., 2011).</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0F5354-AA9D-4233-83D0-B0B0D353948F}" type="slidenum">
              <a:rPr lang="hr-HR" altLang="en-US" smtClean="0"/>
              <a:pPr eaLnBrk="1" hangingPunct="1">
                <a:spcBef>
                  <a:spcPct val="0"/>
                </a:spcBef>
              </a:pPr>
              <a:t>45</a:t>
            </a:fld>
            <a:endParaRPr lang="hr-HR"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Long-range control and regulatory archipelagos. The coordinated transcription of Hox genes in different embryonic territories relies on remote regulatory elements located on either sides of the cluster. (a) Map of the HoxD locus and its flanking centromeric (cen) and telomeric (tel) conserved gene deserts. Multiple regulatory islands (blue ovals) participate in Hoxd13–Hoxd10 regulation in developing digits (blue arrow). Hoxd gene activation in other embryonic structures also relies on long-range controls, yet the corresponding regulatory elements have not yet been identified (dashed arrows). (b) Spatial conformation of the locus. (i) In the silent state, a ground-state structure is formed, involving contacts between a subset of the regulatory elements and the HoxD cluster. (ii) In digits, additional contacts are formed, leading to a fully active conformation paralleled with histone modifications at the regulatory elements, and leading to Hox genes transcriptional activation. (c) Robustness of regulatory archipelagos. Different genetic configurations of the locus are shown in (i), with a scheme of the resulting Hox gene expression in developing limbs in (ii). The wild-type situation is depicted on top, and serial deletions within the archipelago are indicated below. Deleting subsets of the regulatory islands leads to partial downregulation of Hoxd genes in distal limbs, and only a full deletion of the regulatory interval fully abolishes transcription.</a:t>
            </a:r>
          </a:p>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B89DBC-9E8A-4C15-BE11-D934A4B4D2B4}" type="slidenum">
              <a:rPr lang="hr-HR" altLang="en-US" smtClean="0"/>
              <a:pPr eaLnBrk="1" hangingPunct="1">
                <a:spcBef>
                  <a:spcPct val="0"/>
                </a:spcBef>
              </a:pPr>
              <a:t>47</a:t>
            </a:fld>
            <a:endParaRPr lang="hr-HR"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Schematic representation of HOX gene network and </a:t>
            </a:r>
            <a:r>
              <a:rPr lang="en-US" sz="1200" b="0" i="0" u="none" strike="noStrike" kern="1200" baseline="0" dirty="0" err="1" smtClean="0">
                <a:solidFill>
                  <a:schemeClr val="tx1"/>
                </a:solidFill>
                <a:latin typeface="Arial" charset="0"/>
                <a:ea typeface="+mn-ea"/>
                <a:cs typeface="+mn-cs"/>
              </a:rPr>
              <a:t>colocalized</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ncRNAs</a:t>
            </a:r>
            <a:r>
              <a:rPr lang="en-US" sz="1200" b="0" i="0" u="none" strike="noStrike" kern="1200" baseline="0" dirty="0" smtClean="0">
                <a:solidFill>
                  <a:schemeClr val="tx1"/>
                </a:solidFill>
                <a:latin typeface="Arial" charset="0"/>
                <a:ea typeface="+mn-ea"/>
                <a:cs typeface="+mn-cs"/>
              </a:rPr>
              <a:t>. The HOX genes are indicated with blue rectangles</a:t>
            </a:r>
          </a:p>
          <a:p>
            <a:r>
              <a:rPr lang="en-US" sz="1200" b="0" i="0" u="none" strike="noStrike" kern="1200" baseline="0" dirty="0" smtClean="0">
                <a:solidFill>
                  <a:schemeClr val="tx1"/>
                </a:solidFill>
                <a:latin typeface="Arial" charset="0"/>
                <a:ea typeface="+mn-ea"/>
                <a:cs typeface="+mn-cs"/>
              </a:rPr>
              <a:t>organized into four chromosomal loci: HOX A at 7p15.3, HOX B at 17q21.3, HOX C at 12q13 and HOX D at 2q31. </a:t>
            </a:r>
            <a:r>
              <a:rPr lang="en-US" sz="1200" b="0" i="0" u="none" strike="noStrike" kern="1200" baseline="0" dirty="0" err="1" smtClean="0">
                <a:solidFill>
                  <a:schemeClr val="tx1"/>
                </a:solidFill>
                <a:latin typeface="Arial" charset="0"/>
                <a:ea typeface="+mn-ea"/>
                <a:cs typeface="+mn-cs"/>
              </a:rPr>
              <a:t>LncRNAs</a:t>
            </a:r>
            <a:r>
              <a:rPr lang="en-US" sz="1200" b="0" i="0" u="none" strike="noStrike" kern="1200" baseline="0" dirty="0" smtClean="0">
                <a:solidFill>
                  <a:schemeClr val="tx1"/>
                </a:solidFill>
                <a:latin typeface="Arial" charset="0"/>
                <a:ea typeface="+mn-ea"/>
                <a:cs typeface="+mn-cs"/>
              </a:rPr>
              <a:t> are highlighted with</a:t>
            </a:r>
          </a:p>
          <a:p>
            <a:r>
              <a:rPr lang="en-US" sz="1200" b="0" i="0" u="none" strike="noStrike" kern="1200" baseline="0" dirty="0" smtClean="0">
                <a:solidFill>
                  <a:schemeClr val="tx1"/>
                </a:solidFill>
                <a:latin typeface="Arial" charset="0"/>
                <a:ea typeface="+mn-ea"/>
                <a:cs typeface="+mn-cs"/>
              </a:rPr>
              <a:t>red ovals and miRNAs with violet double triangle. The curved yellow arrows indicate the target genes regulated in cis by </a:t>
            </a:r>
            <a:r>
              <a:rPr lang="en-US" sz="1200" b="0" i="0" u="none" strike="noStrike" kern="1200" baseline="0" dirty="0" err="1" smtClean="0">
                <a:solidFill>
                  <a:schemeClr val="tx1"/>
                </a:solidFill>
                <a:latin typeface="Arial" charset="0"/>
                <a:ea typeface="+mn-ea"/>
                <a:cs typeface="+mn-cs"/>
              </a:rPr>
              <a:t>lncRNAs</a:t>
            </a:r>
            <a:r>
              <a:rPr lang="en-US" sz="1200" b="0" i="0" u="none" strike="noStrike" kern="1200" baseline="0" dirty="0" smtClean="0">
                <a:solidFill>
                  <a:schemeClr val="tx1"/>
                </a:solidFill>
                <a:latin typeface="Arial" charset="0"/>
                <a:ea typeface="+mn-ea"/>
                <a:cs typeface="+mn-cs"/>
              </a:rPr>
              <a:t>, in green</a:t>
            </a:r>
          </a:p>
          <a:p>
            <a:r>
              <a:rPr lang="en-US" sz="1200" b="0" i="0" u="none" strike="noStrike" kern="1200" baseline="0" dirty="0" smtClean="0">
                <a:solidFill>
                  <a:schemeClr val="tx1"/>
                </a:solidFill>
                <a:latin typeface="Arial" charset="0"/>
                <a:ea typeface="+mn-ea"/>
                <a:cs typeface="+mn-cs"/>
              </a:rPr>
              <a:t>those regulated in trans, while the curved purple arrows indicate the target genes regulated by miRNAs. miRNA: microRNA; </a:t>
            </a:r>
            <a:r>
              <a:rPr lang="en-US" sz="1200" b="0" i="0" u="none" strike="noStrike" kern="1200" baseline="0" dirty="0" err="1" smtClean="0">
                <a:solidFill>
                  <a:schemeClr val="tx1"/>
                </a:solidFill>
                <a:latin typeface="Arial" charset="0"/>
                <a:ea typeface="+mn-ea"/>
                <a:cs typeface="+mn-cs"/>
              </a:rPr>
              <a:t>ncRNA</a:t>
            </a:r>
            <a:r>
              <a:rPr lang="en-US" sz="1200" b="0" i="0" u="none" strike="noStrike" kern="1200" baseline="0" dirty="0" smtClean="0">
                <a:solidFill>
                  <a:schemeClr val="tx1"/>
                </a:solidFill>
                <a:latin typeface="Arial" charset="0"/>
                <a:ea typeface="+mn-ea"/>
                <a:cs typeface="+mn-cs"/>
              </a:rPr>
              <a:t>: noncoding</a:t>
            </a:r>
          </a:p>
          <a:p>
            <a:r>
              <a:rPr lang="en-US" sz="1200" b="0" i="0" u="none" strike="noStrike" kern="1200" baseline="0" dirty="0" smtClean="0">
                <a:solidFill>
                  <a:schemeClr val="tx1"/>
                </a:solidFill>
                <a:latin typeface="Arial" charset="0"/>
                <a:ea typeface="+mn-ea"/>
                <a:cs typeface="+mn-cs"/>
              </a:rPr>
              <a:t>RNA; </a:t>
            </a:r>
            <a:r>
              <a:rPr lang="en-US" sz="1200" b="0" i="0" u="none" strike="noStrike" kern="1200" baseline="0" dirty="0" err="1" smtClean="0">
                <a:solidFill>
                  <a:schemeClr val="tx1"/>
                </a:solidFill>
                <a:latin typeface="Arial" charset="0"/>
                <a:ea typeface="+mn-ea"/>
                <a:cs typeface="+mn-cs"/>
              </a:rPr>
              <a:t>lncRNA</a:t>
            </a:r>
            <a:r>
              <a:rPr lang="en-US" sz="1200" b="0" i="0" u="none" strike="noStrike" kern="1200" baseline="0" dirty="0" smtClean="0">
                <a:solidFill>
                  <a:schemeClr val="tx1"/>
                </a:solidFill>
                <a:latin typeface="Arial" charset="0"/>
                <a:ea typeface="+mn-ea"/>
                <a:cs typeface="+mn-cs"/>
              </a:rPr>
              <a:t>: long noncoding RNA [Color figure can be viewed at wileyonlinelibrary.com]</a:t>
            </a:r>
            <a:endParaRPr lang="en-US" dirty="0"/>
          </a:p>
        </p:txBody>
      </p:sp>
      <p:sp>
        <p:nvSpPr>
          <p:cNvPr id="4" name="Slide Number Placeholder 3"/>
          <p:cNvSpPr>
            <a:spLocks noGrp="1"/>
          </p:cNvSpPr>
          <p:nvPr>
            <p:ph type="sldNum" sz="quarter" idx="10"/>
          </p:nvPr>
        </p:nvSpPr>
        <p:spPr/>
        <p:txBody>
          <a:bodyPr/>
          <a:lstStyle/>
          <a:p>
            <a:pPr>
              <a:defRPr/>
            </a:pPr>
            <a:fld id="{7C642EFD-8215-417D-BB68-AB781AEAF2D6}" type="slidenum">
              <a:rPr lang="hr-HR" smtClean="0"/>
              <a:pPr>
                <a:defRPr/>
              </a:pPr>
              <a:t>49</a:t>
            </a:fld>
            <a:endParaRPr lang="hr-HR"/>
          </a:p>
        </p:txBody>
      </p:sp>
    </p:spTree>
    <p:extLst>
      <p:ext uri="{BB962C8B-B14F-4D97-AF65-F5344CB8AC3E}">
        <p14:creationId xmlns:p14="http://schemas.microsoft.com/office/powerpoint/2010/main" val="1574172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Long non-coding RNAs (</a:t>
            </a:r>
            <a:r>
              <a:rPr lang="en-US" sz="1200" kern="1200" dirty="0" err="1" smtClean="0">
                <a:solidFill>
                  <a:schemeClr val="tx1"/>
                </a:solidFill>
                <a:effectLst/>
                <a:latin typeface="Arial" charset="0"/>
                <a:ea typeface="+mn-ea"/>
                <a:cs typeface="+mn-cs"/>
              </a:rPr>
              <a:t>lncRNAs</a:t>
            </a:r>
            <a:r>
              <a:rPr lang="en-US" sz="1200" kern="1200" dirty="0" smtClean="0">
                <a:solidFill>
                  <a:schemeClr val="tx1"/>
                </a:solidFill>
                <a:effectLst/>
                <a:latin typeface="Arial" charset="0"/>
                <a:ea typeface="+mn-ea"/>
                <a:cs typeface="+mn-cs"/>
              </a:rPr>
              <a:t>) can interact with chromatin modifiers</a:t>
            </a:r>
            <a:r>
              <a:rPr lang="en-US" dirty="0" smtClean="0"/>
              <a:t/>
            </a:r>
            <a:br>
              <a:rPr lang="en-US" dirty="0" smtClean="0"/>
            </a:br>
            <a:r>
              <a:rPr lang="en-US" sz="1200" kern="1200" dirty="0" smtClean="0">
                <a:solidFill>
                  <a:schemeClr val="tx1"/>
                </a:solidFill>
                <a:effectLst/>
                <a:latin typeface="Arial" charset="0"/>
                <a:ea typeface="+mn-ea"/>
                <a:cs typeface="+mn-cs"/>
              </a:rPr>
              <a:t>and recruit them to target-gene promoters in order to activate or suppress</a:t>
            </a:r>
            <a:r>
              <a:rPr lang="en-US" dirty="0" smtClean="0"/>
              <a:t/>
            </a:r>
            <a:br>
              <a:rPr lang="en-US" dirty="0" smtClean="0"/>
            </a:br>
            <a:r>
              <a:rPr lang="en-US" sz="1200" kern="1200" dirty="0" smtClean="0">
                <a:solidFill>
                  <a:schemeClr val="tx1"/>
                </a:solidFill>
                <a:effectLst/>
                <a:latin typeface="Arial" charset="0"/>
                <a:ea typeface="+mn-ea"/>
                <a:cs typeface="+mn-cs"/>
              </a:rPr>
              <a:t>their transcription in cis45,91,92</a:t>
            </a:r>
            <a:r>
              <a:rPr lang="en-US" dirty="0" smtClean="0"/>
              <a:t/>
            </a:r>
            <a:br>
              <a:rPr lang="en-US" dirty="0" smtClean="0"/>
            </a:br>
            <a:r>
              <a:rPr lang="en-US" sz="1200" kern="1200" dirty="0" smtClean="0">
                <a:solidFill>
                  <a:schemeClr val="tx1"/>
                </a:solidFill>
                <a:effectLst/>
                <a:latin typeface="Arial" charset="0"/>
                <a:ea typeface="+mn-ea"/>
                <a:cs typeface="+mn-cs"/>
              </a:rPr>
              <a:t>, or in trans at distant, often multiple, loci46</a:t>
            </a:r>
            <a:r>
              <a:rPr lang="en-US" dirty="0" smtClean="0"/>
              <a:t/>
            </a:r>
            <a:br>
              <a:rPr lang="en-US" dirty="0" smtClean="0"/>
            </a:br>
            <a:r>
              <a:rPr lang="en-US" sz="1200" kern="1200" dirty="0" smtClean="0">
                <a:solidFill>
                  <a:schemeClr val="tx1"/>
                </a:solidFill>
                <a:effectLst/>
                <a:latin typeface="Arial" charset="0"/>
                <a:ea typeface="+mn-ea"/>
                <a:cs typeface="+mn-cs"/>
              </a:rPr>
              <a:t>. For</a:t>
            </a:r>
            <a:r>
              <a:rPr lang="en-US" dirty="0" smtClean="0"/>
              <a:t/>
            </a:r>
            <a:br>
              <a:rPr lang="en-US" dirty="0" smtClean="0"/>
            </a:br>
            <a:r>
              <a:rPr lang="en-US" sz="1200" kern="1200" dirty="0" smtClean="0">
                <a:solidFill>
                  <a:schemeClr val="tx1"/>
                </a:solidFill>
                <a:effectLst/>
                <a:latin typeface="Arial" charset="0"/>
                <a:ea typeface="+mn-ea"/>
                <a:cs typeface="+mn-cs"/>
              </a:rPr>
              <a:t>example, HOXA transcript at the distal tip (HOTTIP)61,62 acts in cis at the</a:t>
            </a:r>
            <a:r>
              <a:rPr lang="en-US" dirty="0" smtClean="0"/>
              <a:t/>
            </a:r>
            <a:br>
              <a:rPr lang="en-US" dirty="0" smtClean="0"/>
            </a:br>
            <a:r>
              <a:rPr lang="en-US" sz="1200" kern="1200" dirty="0" smtClean="0">
                <a:solidFill>
                  <a:schemeClr val="tx1"/>
                </a:solidFill>
                <a:effectLst/>
                <a:latin typeface="Arial" charset="0"/>
                <a:ea typeface="+mn-ea"/>
                <a:cs typeface="+mn-cs"/>
              </a:rPr>
              <a:t>5′ genes of the HOXA gene cluster, with which it interacts through chromatin</a:t>
            </a:r>
            <a:r>
              <a:rPr lang="en-US" dirty="0" smtClean="0"/>
              <a:t/>
            </a:r>
            <a:br>
              <a:rPr lang="en-US" dirty="0" smtClean="0"/>
            </a:br>
            <a:r>
              <a:rPr lang="en-US" sz="1200" kern="1200" dirty="0" smtClean="0">
                <a:solidFill>
                  <a:schemeClr val="tx1"/>
                </a:solidFill>
                <a:effectLst/>
                <a:latin typeface="Arial" charset="0"/>
                <a:ea typeface="+mn-ea"/>
                <a:cs typeface="+mn-cs"/>
              </a:rPr>
              <a:t>looping. HOTTIP interacts with WD repeat-containing protein 5 (WDR5),</a:t>
            </a:r>
            <a:r>
              <a:rPr lang="en-US" dirty="0" smtClean="0"/>
              <a:t/>
            </a:r>
            <a:br>
              <a:rPr lang="en-US" dirty="0" smtClean="0"/>
            </a:br>
            <a:r>
              <a:rPr lang="en-US" sz="1200" kern="1200" dirty="0" smtClean="0">
                <a:solidFill>
                  <a:schemeClr val="tx1"/>
                </a:solidFill>
                <a:effectLst/>
                <a:latin typeface="Arial" charset="0"/>
                <a:ea typeface="+mn-ea"/>
                <a:cs typeface="+mn-cs"/>
              </a:rPr>
              <a:t>thereby targeting the complex WDR5–myeloid/lymphoid or mixed-lineage</a:t>
            </a:r>
            <a:r>
              <a:rPr lang="en-US" dirty="0" smtClean="0"/>
              <a:t/>
            </a:r>
            <a:br>
              <a:rPr lang="en-US" dirty="0" smtClean="0"/>
            </a:br>
            <a:r>
              <a:rPr lang="en-US" sz="1200" kern="1200" dirty="0" err="1" smtClean="0">
                <a:solidFill>
                  <a:schemeClr val="tx1"/>
                </a:solidFill>
                <a:effectLst/>
                <a:latin typeface="Arial" charset="0"/>
                <a:ea typeface="+mn-ea"/>
                <a:cs typeface="+mn-cs"/>
              </a:rPr>
              <a:t>leukaemia</a:t>
            </a:r>
            <a:r>
              <a:rPr lang="en-US" sz="1200" kern="1200" dirty="0" smtClean="0">
                <a:solidFill>
                  <a:schemeClr val="tx1"/>
                </a:solidFill>
                <a:effectLst/>
                <a:latin typeface="Arial" charset="0"/>
                <a:ea typeface="+mn-ea"/>
                <a:cs typeface="+mn-cs"/>
              </a:rPr>
              <a:t> (MLL) to the promoters of the HOXA genes and promoting</a:t>
            </a:r>
            <a:r>
              <a:rPr lang="en-US" dirty="0" smtClean="0"/>
              <a:t/>
            </a:r>
            <a:br>
              <a:rPr lang="en-US" dirty="0" smtClean="0"/>
            </a:br>
            <a:r>
              <a:rPr lang="en-US" sz="1200" kern="1200" dirty="0" smtClean="0">
                <a:solidFill>
                  <a:schemeClr val="tx1"/>
                </a:solidFill>
                <a:effectLst/>
                <a:latin typeface="Arial" charset="0"/>
                <a:ea typeface="+mn-ea"/>
                <a:cs typeface="+mn-cs"/>
              </a:rPr>
              <a:t>histone H3 Lys4 </a:t>
            </a:r>
            <a:r>
              <a:rPr lang="en-US" sz="1200" kern="1200" dirty="0" err="1" smtClean="0">
                <a:solidFill>
                  <a:schemeClr val="tx1"/>
                </a:solidFill>
                <a:effectLst/>
                <a:latin typeface="Arial" charset="0"/>
                <a:ea typeface="+mn-ea"/>
                <a:cs typeface="+mn-cs"/>
              </a:rPr>
              <a:t>trimethylation</a:t>
            </a:r>
            <a:r>
              <a:rPr lang="en-US" sz="1200" kern="1200" dirty="0" smtClean="0">
                <a:solidFill>
                  <a:schemeClr val="tx1"/>
                </a:solidFill>
                <a:effectLst/>
                <a:latin typeface="Arial" charset="0"/>
                <a:ea typeface="+mn-ea"/>
                <a:cs typeface="+mn-cs"/>
              </a:rPr>
              <a:t> (H3K4me3). </a:t>
            </a:r>
            <a:endParaRPr lang="hr-HR" sz="1200" kern="1200" dirty="0" smtClean="0">
              <a:solidFill>
                <a:schemeClr val="tx1"/>
              </a:solidFill>
              <a:effectLst/>
              <a:latin typeface="Arial" charset="0"/>
              <a:ea typeface="+mn-ea"/>
              <a:cs typeface="+mn-cs"/>
            </a:endParaRPr>
          </a:p>
          <a:p>
            <a:r>
              <a:rPr lang="hr-HR" sz="1200" kern="1200" dirty="0" smtClean="0">
                <a:solidFill>
                  <a:schemeClr val="tx1"/>
                </a:solidFill>
                <a:effectLst/>
                <a:latin typeface="Arial" charset="0"/>
                <a:ea typeface="+mn-ea"/>
                <a:cs typeface="+mn-cs"/>
              </a:rPr>
              <a:t>Nature </a:t>
            </a:r>
            <a:r>
              <a:rPr lang="hr-HR" sz="1200" kern="1200" dirty="0" err="1" smtClean="0">
                <a:solidFill>
                  <a:schemeClr val="tx1"/>
                </a:solidFill>
                <a:effectLst/>
                <a:latin typeface="Arial" charset="0"/>
                <a:ea typeface="+mn-ea"/>
                <a:cs typeface="+mn-cs"/>
              </a:rPr>
              <a:t>rev</a:t>
            </a:r>
            <a:r>
              <a:rPr lang="hr-HR" sz="1200" kern="1200" dirty="0" smtClean="0">
                <a:solidFill>
                  <a:schemeClr val="tx1"/>
                </a:solidFill>
                <a:effectLst/>
                <a:latin typeface="Arial" charset="0"/>
                <a:ea typeface="+mn-ea"/>
                <a:cs typeface="+mn-cs"/>
              </a:rPr>
              <a:t>. 2022.</a:t>
            </a:r>
            <a:endParaRPr lang="en-US" dirty="0"/>
          </a:p>
        </p:txBody>
      </p:sp>
      <p:sp>
        <p:nvSpPr>
          <p:cNvPr id="4" name="Slide Number Placeholder 3"/>
          <p:cNvSpPr>
            <a:spLocks noGrp="1"/>
          </p:cNvSpPr>
          <p:nvPr>
            <p:ph type="sldNum" sz="quarter" idx="10"/>
          </p:nvPr>
        </p:nvSpPr>
        <p:spPr/>
        <p:txBody>
          <a:bodyPr/>
          <a:lstStyle/>
          <a:p>
            <a:pPr>
              <a:defRPr/>
            </a:pPr>
            <a:fld id="{7C642EFD-8215-417D-BB68-AB781AEAF2D6}" type="slidenum">
              <a:rPr lang="hr-HR" smtClean="0"/>
              <a:pPr>
                <a:defRPr/>
              </a:pPr>
              <a:t>50</a:t>
            </a:fld>
            <a:endParaRPr lang="hr-HR"/>
          </a:p>
        </p:txBody>
      </p:sp>
    </p:spTree>
    <p:extLst>
      <p:ext uri="{BB962C8B-B14F-4D97-AF65-F5344CB8AC3E}">
        <p14:creationId xmlns:p14="http://schemas.microsoft.com/office/powerpoint/2010/main" val="4013365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Regulation of Distal-less (Dll) gene expression by the DCRE in Drosophila. Dll is expressed in the Drosophila embryonic thorax, but not the abdomen. (</a:t>
            </a:r>
            <a:r>
              <a:rPr lang="en-US" altLang="en-US" b="1" smtClean="0"/>
              <a:t>A</a:t>
            </a:r>
            <a:r>
              <a:rPr lang="en-US" altLang="en-US" smtClean="0"/>
              <a:t>) Dll expression is controlled by two elements: the DMEact (an activator) and the DCRE (a mixed repressor and activator). DMEact is sufficient to drive expression in both the abdomen and the thorax, whereas the DCRE inhibits abdominal expression and enhances DMEact driven thoracic expression [</a:t>
            </a:r>
            <a:r>
              <a:rPr lang="en-US" altLang="en-US" smtClean="0">
                <a:hlinkClick r:id="rId3"/>
              </a:rPr>
              <a:t>70</a:t>
            </a:r>
            <a:r>
              <a:rPr lang="en-US" altLang="en-US" smtClean="0"/>
              <a:t>]; (</a:t>
            </a:r>
            <a:r>
              <a:rPr lang="en-US" altLang="en-US" b="1" smtClean="0"/>
              <a:t>B</a:t>
            </a:r>
            <a:r>
              <a:rPr lang="en-US" altLang="en-US" smtClean="0"/>
              <a:t>) Sequence of the DCRE, with known binding sites labeled. Slp and En binding sites are necessary for repressive DCRE activity in the abdomen [</a:t>
            </a:r>
            <a:r>
              <a:rPr lang="en-US" altLang="en-US" smtClean="0">
                <a:hlinkClick r:id="rId4"/>
              </a:rPr>
              <a:t>46</a:t>
            </a:r>
            <a:r>
              <a:rPr lang="en-US" altLang="en-US" smtClean="0"/>
              <a:t>,</a:t>
            </a:r>
            <a:r>
              <a:rPr lang="en-US" altLang="en-US" smtClean="0">
                <a:hlinkClick r:id="rId3"/>
              </a:rPr>
              <a:t>70</a:t>
            </a:r>
            <a:r>
              <a:rPr lang="en-US" altLang="en-US" smtClean="0"/>
              <a:t>]; (</a:t>
            </a:r>
            <a:r>
              <a:rPr lang="en-US" altLang="en-US" b="1" smtClean="0"/>
              <a:t>C</a:t>
            </a:r>
            <a:r>
              <a:rPr lang="en-US" altLang="en-US" smtClean="0"/>
              <a:t>) In the thorax, the chromatin structure of the Dll locus places the DMEact in proximity to the Dll promoter, whereas DNA looping between the DMEact regulatory region and the Dll promoter is not observed in abdominal segments [</a:t>
            </a:r>
            <a:r>
              <a:rPr lang="en-US" altLang="en-US" smtClean="0">
                <a:hlinkClick r:id="rId5"/>
              </a:rPr>
              <a:t>143</a:t>
            </a:r>
            <a:r>
              <a:rPr lang="en-US" altLang="en-US" smtClean="0"/>
              <a:t>]. These findings are consistent with results demonstrating that the DCRE “boosts” thoracic DMEact activation of Dll transcription via a mechanism dependent on Antp (the thoracic Hox factor) [</a:t>
            </a:r>
            <a:r>
              <a:rPr lang="en-US" altLang="en-US" smtClean="0">
                <a:hlinkClick r:id="rId3"/>
              </a:rPr>
              <a:t>70</a:t>
            </a:r>
            <a:r>
              <a:rPr lang="en-US" altLang="en-US" smtClean="0"/>
              <a:t>]. In contrast, the DCRE represses Dll transcription via mechanisms dependent on the abdominal Hox factors (Abd-A, Ubx and Abd-B) in the abdomen [</a:t>
            </a:r>
            <a:r>
              <a:rPr lang="en-US" altLang="en-US" smtClean="0">
                <a:hlinkClick r:id="rId4"/>
              </a:rPr>
              <a:t>46</a:t>
            </a:r>
            <a:r>
              <a:rPr lang="en-US" altLang="en-US" smtClean="0"/>
              <a:t>,</a:t>
            </a:r>
            <a:r>
              <a:rPr lang="en-US" altLang="en-US" smtClean="0">
                <a:hlinkClick r:id="rId3"/>
              </a:rPr>
              <a:t>70</a:t>
            </a:r>
            <a:r>
              <a:rPr lang="en-US" altLang="en-US" smtClean="0"/>
              <a:t>,</a:t>
            </a:r>
            <a:r>
              <a:rPr lang="en-US" altLang="en-US" smtClean="0">
                <a:hlinkClick r:id="rId6"/>
              </a:rPr>
              <a:t>138</a:t>
            </a:r>
            <a:r>
              <a:rPr lang="en-US" altLang="en-US" smtClean="0"/>
              <a:t>,</a:t>
            </a:r>
            <a:r>
              <a:rPr lang="en-US" altLang="en-US" smtClean="0">
                <a:hlinkClick r:id="rId7"/>
              </a:rPr>
              <a:t>139</a:t>
            </a:r>
            <a:r>
              <a:rPr lang="en-US" altLang="en-US" smtClean="0"/>
              <a:t>]. However, it is currently unclear if the thoracic and/or abdominal Hox factors directly regulate DNA looping between the distal leg enhancer and the proximal Dll promoter region.</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A9B110F-326F-4058-8772-BD731F7114AA}" type="slidenum">
              <a:rPr lang="hr-HR" altLang="en-US" smtClean="0"/>
              <a:pPr eaLnBrk="1" hangingPunct="1">
                <a:spcBef>
                  <a:spcPct val="0"/>
                </a:spcBef>
              </a:pPr>
              <a:t>55</a:t>
            </a:fld>
            <a:endParaRPr lang="hr-H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8B5172-039D-489B-AD8D-0E7087341C82}" type="slidenum">
              <a:rPr lang="hr-HR" altLang="en-US" smtClean="0"/>
              <a:pPr eaLnBrk="1" hangingPunct="1">
                <a:spcBef>
                  <a:spcPct val="0"/>
                </a:spcBef>
              </a:pPr>
              <a:t>7</a:t>
            </a:fld>
            <a:endParaRPr lang="hr-HR"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Mezoderm: invaginacija središnjeg trbušnog dijela duž embrija- ventral furrow</a:t>
            </a:r>
          </a:p>
          <a:p>
            <a:pPr eaLnBrk="1" hangingPunct="1"/>
            <a:r>
              <a:rPr lang="hr-HR" altLang="en-US" smtClean="0"/>
              <a:t>Stanice žljeba čine cijev i stvaraju mezodermalni sloj. Anteriorno i posteriorno od ventralnog žljeba nastaju invaginacije i endoderm. Jedna i. je cefalički žljeb. Stanice endodermalnog nabora migriraju i nastaje crijevo. Živčani sustav nastaje iz neuroblasta koji odvajaju bilateralne zone ventralnog ektoderma.Prvi znaci segmentacije su periodičke kvržice u mezodermu, 40 sati nakon početka gastrulacije. Nakon par sati nastaju jasni segmenti, 3 s glave, 3 s toraksa i 8 abdominalnih s.</a:t>
            </a:r>
          </a:p>
          <a:p>
            <a:pPr eaLnBrk="1" hangingPunct="1"/>
            <a:r>
              <a:rPr lang="hr-HR" altLang="en-US" smtClean="0"/>
              <a:t>-presađivanje stanica s jednog kraja na drugi u fazi celularnog blastoderma pokazuje da je determinacija već započela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6106487-CB00-46D8-8E8D-6BCEAA8C493B}" type="slidenum">
              <a:rPr lang="hr-HR" altLang="en-US" smtClean="0"/>
              <a:pPr eaLnBrk="1" hangingPunct="1">
                <a:spcBef>
                  <a:spcPct val="0"/>
                </a:spcBef>
              </a:pPr>
              <a:t>8</a:t>
            </a:fld>
            <a:endParaRPr lang="hr-HR"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9. segment u larvi, ne u odraslom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8D6C58-3172-45D4-A611-9480E2982F8A}" type="slidenum">
              <a:rPr lang="hr-HR" altLang="en-US" smtClean="0"/>
              <a:pPr eaLnBrk="1" hangingPunct="1">
                <a:spcBef>
                  <a:spcPct val="0"/>
                </a:spcBef>
              </a:pPr>
              <a:t>9</a:t>
            </a:fld>
            <a:endParaRPr lang="hr-HR"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Hox “omogućuju specifičnu adresu određenih organa koji će se razviti iz određenog segmenta: prave strukture na pravnom mjestu – razvoj kod mušice noge na mjestu ticala</a:t>
            </a:r>
          </a:p>
          <a:p>
            <a:pPr eaLnBrk="1" hangingPunct="1">
              <a:spcBef>
                <a:spcPct val="0"/>
              </a:spcBef>
            </a:pPr>
            <a:r>
              <a:rPr lang="hr-HR" altLang="en-US" smtClean="0"/>
              <a:t>iste skupine homeobox (hox) gena kontroliraju razvoj određenih segmenata duž osi glava-zadak</a:t>
            </a:r>
          </a:p>
          <a:p>
            <a:pPr eaLnBrk="1" hangingPunct="1"/>
            <a:endParaRPr lang="hr-H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Sander's ligature experiments on the embryo of the leafhopper insect Euscelis. (A) Normal embryo seen in ventral view. The black ball at the bottom represents a cluster of symbiotic bacteria that marks the posterior pole. (B) After ligating the early embryo, partial embryos form, but the head and thoracic segments are missing from both embryos. (C) When ligated later (at the blastoderm stage), more of the missing segments are formed, but the embryos still lack the most central segments. (D) When the posterior pole cytoplasm is transplanted into an embryo ligated at the blastoderm stage, a small but complete embryo forms in the anterior half, while the posterior half forms an inverted partial embryo. These results can be explained in terms of gradients at the poles of the embryo that turn on one set of structures and repress the formation of others. (After Sander, 1960, and French, 1988.)</a:t>
            </a:r>
            <a:endParaRPr lang="hr-HR" altLang="en-US" smtClean="0"/>
          </a:p>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D87EA6-A0B9-4249-9186-745820ECB8A2}" type="slidenum">
              <a:rPr lang="hr-HR" altLang="en-US" smtClean="0"/>
              <a:pPr eaLnBrk="1" hangingPunct="1">
                <a:spcBef>
                  <a:spcPct val="0"/>
                </a:spcBef>
              </a:pPr>
              <a:t>12</a:t>
            </a:fld>
            <a:endParaRPr lang="hr-HR"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850D81-07D8-414A-8ADF-2303E1520CFE}" type="slidenum">
              <a:rPr lang="hr-HR" altLang="en-US" smtClean="0"/>
              <a:pPr eaLnBrk="1" hangingPunct="1">
                <a:spcBef>
                  <a:spcPct val="0"/>
                </a:spcBef>
              </a:pPr>
              <a:t>13</a:t>
            </a:fld>
            <a:endParaRPr lang="hr-HR"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toll –urođeni imunitet, bicoid samo drozofila</a:t>
            </a:r>
          </a:p>
          <a:p>
            <a:pPr eaLnBrk="1" hangingPunct="1"/>
            <a:r>
              <a:rPr lang="hr-HR" altLang="en-US" smtClean="0"/>
              <a:t>nanos kod c. elegans</a:t>
            </a:r>
          </a:p>
          <a:p>
            <a:pPr eaLnBrk="1" hangingPunct="1"/>
            <a:r>
              <a:rPr lang="hr-HR" altLang="en-US" smtClean="0"/>
              <a:t>Sander: dva pola proizvode različite tvari koje se šire difuzijom</a:t>
            </a:r>
          </a:p>
          <a:p>
            <a:pPr eaLnBrk="1" hangingPunct="1"/>
            <a:r>
              <a:rPr lang="hr-HR" altLang="en-US" smtClean="0"/>
              <a:t>eksperimenti sa odsijecanjem dijela jajeta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C09B3D-AD66-43B0-8484-8BC7C322FFC5}" type="slidenum">
              <a:rPr lang="hr-HR" altLang="en-US" smtClean="0"/>
              <a:pPr eaLnBrk="1" hangingPunct="1">
                <a:spcBef>
                  <a:spcPct val="0"/>
                </a:spcBef>
              </a:pPr>
              <a:t>15</a:t>
            </a:fld>
            <a:endParaRPr lang="hr-HR"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sličan fenotip – geni koji djeluju skupa u specifičnoj funkciji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EBA3B9-A279-41DE-921D-D34A33D50D4B}" type="slidenum">
              <a:rPr lang="hr-HR" altLang="en-US" smtClean="0"/>
              <a:pPr eaLnBrk="1" hangingPunct="1">
                <a:spcBef>
                  <a:spcPct val="0"/>
                </a:spcBef>
              </a:pPr>
              <a:t>17</a:t>
            </a:fld>
            <a:endParaRPr lang="hr-HR"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mezoderm i ektoderm</a:t>
            </a:r>
          </a:p>
          <a:p>
            <a:pPr eaLnBrk="1" hangingPunct="1"/>
            <a:r>
              <a:rPr lang="hr-HR" altLang="en-US" smtClean="0"/>
              <a:t>balanced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235A4021-F656-4D7B-8459-8048DB81A9EE}" type="slidenum">
              <a:rPr lang="hr-HR"/>
              <a:pPr>
                <a:defRPr/>
              </a:pPr>
              <a:t>‹#›</a:t>
            </a:fld>
            <a:endParaRPr lang="hr-HR"/>
          </a:p>
        </p:txBody>
      </p:sp>
    </p:spTree>
    <p:extLst>
      <p:ext uri="{BB962C8B-B14F-4D97-AF65-F5344CB8AC3E}">
        <p14:creationId xmlns:p14="http://schemas.microsoft.com/office/powerpoint/2010/main" val="337922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02B476E5-EE44-4788-9A7F-763F092EA850}" type="slidenum">
              <a:rPr lang="hr-HR"/>
              <a:pPr>
                <a:defRPr/>
              </a:pPr>
              <a:t>‹#›</a:t>
            </a:fld>
            <a:endParaRPr lang="hr-HR"/>
          </a:p>
        </p:txBody>
      </p:sp>
    </p:spTree>
    <p:extLst>
      <p:ext uri="{BB962C8B-B14F-4D97-AF65-F5344CB8AC3E}">
        <p14:creationId xmlns:p14="http://schemas.microsoft.com/office/powerpoint/2010/main" val="183960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EAF50DC1-887E-42B2-8A32-02A0A36876A7}" type="slidenum">
              <a:rPr lang="hr-HR"/>
              <a:pPr>
                <a:defRPr/>
              </a:pPr>
              <a:t>‹#›</a:t>
            </a:fld>
            <a:endParaRPr lang="hr-HR"/>
          </a:p>
        </p:txBody>
      </p:sp>
    </p:spTree>
    <p:extLst>
      <p:ext uri="{BB962C8B-B14F-4D97-AF65-F5344CB8AC3E}">
        <p14:creationId xmlns:p14="http://schemas.microsoft.com/office/powerpoint/2010/main" val="196293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D25C9C50-6912-4061-93BA-BEFF6D7D64AD}" type="slidenum">
              <a:rPr lang="hr-HR"/>
              <a:pPr>
                <a:defRPr/>
              </a:pPr>
              <a:t>‹#›</a:t>
            </a:fld>
            <a:endParaRPr lang="hr-HR"/>
          </a:p>
        </p:txBody>
      </p:sp>
    </p:spTree>
    <p:extLst>
      <p:ext uri="{BB962C8B-B14F-4D97-AF65-F5344CB8AC3E}">
        <p14:creationId xmlns:p14="http://schemas.microsoft.com/office/powerpoint/2010/main" val="86626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229DC230-1E9E-473C-BBEB-EF87432D9AE8}" type="slidenum">
              <a:rPr lang="hr-HR"/>
              <a:pPr>
                <a:defRPr/>
              </a:pPr>
              <a:t>‹#›</a:t>
            </a:fld>
            <a:endParaRPr lang="hr-HR"/>
          </a:p>
        </p:txBody>
      </p:sp>
    </p:spTree>
    <p:extLst>
      <p:ext uri="{BB962C8B-B14F-4D97-AF65-F5344CB8AC3E}">
        <p14:creationId xmlns:p14="http://schemas.microsoft.com/office/powerpoint/2010/main" val="195196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66A06ECC-C3EC-48BA-A885-B7A035960DFF}" type="slidenum">
              <a:rPr lang="hr-HR"/>
              <a:pPr>
                <a:defRPr/>
              </a:pPr>
              <a:t>‹#›</a:t>
            </a:fld>
            <a:endParaRPr lang="hr-HR"/>
          </a:p>
        </p:txBody>
      </p:sp>
    </p:spTree>
    <p:extLst>
      <p:ext uri="{BB962C8B-B14F-4D97-AF65-F5344CB8AC3E}">
        <p14:creationId xmlns:p14="http://schemas.microsoft.com/office/powerpoint/2010/main" val="292126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pPr>
              <a:defRPr/>
            </a:pPr>
            <a:fld id="{A51E5C17-6943-4ACC-9288-985B4F9A1D45}" type="slidenum">
              <a:rPr lang="hr-HR"/>
              <a:pPr>
                <a:defRPr/>
              </a:pPr>
              <a:t>‹#›</a:t>
            </a:fld>
            <a:endParaRPr lang="hr-HR"/>
          </a:p>
        </p:txBody>
      </p:sp>
    </p:spTree>
    <p:extLst>
      <p:ext uri="{BB962C8B-B14F-4D97-AF65-F5344CB8AC3E}">
        <p14:creationId xmlns:p14="http://schemas.microsoft.com/office/powerpoint/2010/main" val="182780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F15ED054-0F89-4D3D-973E-C20B3F336C3E}" type="slidenum">
              <a:rPr lang="hr-HR"/>
              <a:pPr>
                <a:defRPr/>
              </a:pPr>
              <a:t>‹#›</a:t>
            </a:fld>
            <a:endParaRPr lang="hr-HR"/>
          </a:p>
        </p:txBody>
      </p:sp>
    </p:spTree>
    <p:extLst>
      <p:ext uri="{BB962C8B-B14F-4D97-AF65-F5344CB8AC3E}">
        <p14:creationId xmlns:p14="http://schemas.microsoft.com/office/powerpoint/2010/main" val="16549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34F5F039-DCA4-4C5C-A578-D8A7B1E24003}" type="slidenum">
              <a:rPr lang="hr-HR"/>
              <a:pPr>
                <a:defRPr/>
              </a:pPr>
              <a:t>‹#›</a:t>
            </a:fld>
            <a:endParaRPr lang="hr-HR"/>
          </a:p>
        </p:txBody>
      </p:sp>
    </p:spTree>
    <p:extLst>
      <p:ext uri="{BB962C8B-B14F-4D97-AF65-F5344CB8AC3E}">
        <p14:creationId xmlns:p14="http://schemas.microsoft.com/office/powerpoint/2010/main" val="44202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6D9D20C1-E030-4934-BB20-5D2198C1FEAE}" type="slidenum">
              <a:rPr lang="hr-HR"/>
              <a:pPr>
                <a:defRPr/>
              </a:pPr>
              <a:t>‹#›</a:t>
            </a:fld>
            <a:endParaRPr lang="hr-HR"/>
          </a:p>
        </p:txBody>
      </p:sp>
    </p:spTree>
    <p:extLst>
      <p:ext uri="{BB962C8B-B14F-4D97-AF65-F5344CB8AC3E}">
        <p14:creationId xmlns:p14="http://schemas.microsoft.com/office/powerpoint/2010/main" val="263076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D9D78E19-D3EE-490D-9F1A-03EEF91F096F}" type="slidenum">
              <a:rPr lang="hr-HR"/>
              <a:pPr>
                <a:defRPr/>
              </a:pPr>
              <a:t>‹#›</a:t>
            </a:fld>
            <a:endParaRPr lang="hr-HR"/>
          </a:p>
        </p:txBody>
      </p:sp>
    </p:spTree>
    <p:extLst>
      <p:ext uri="{BB962C8B-B14F-4D97-AF65-F5344CB8AC3E}">
        <p14:creationId xmlns:p14="http://schemas.microsoft.com/office/powerpoint/2010/main" val="375987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en-US" smtClean="0"/>
              <a:t>Click to edit Master text styles</a:t>
            </a:r>
          </a:p>
          <a:p>
            <a:pPr lvl="1"/>
            <a:r>
              <a:rPr lang="hr-HR" altLang="en-US" smtClean="0"/>
              <a:t>Second level</a:t>
            </a:r>
          </a:p>
          <a:p>
            <a:pPr lvl="2"/>
            <a:r>
              <a:rPr lang="hr-HR" altLang="en-US" smtClean="0"/>
              <a:t>Third level</a:t>
            </a:r>
          </a:p>
          <a:p>
            <a:pPr lvl="3"/>
            <a:r>
              <a:rPr lang="hr-HR" altLang="en-US" smtClean="0"/>
              <a:t>Fourth level</a:t>
            </a:r>
          </a:p>
          <a:p>
            <a:pPr lvl="4"/>
            <a:r>
              <a:rPr lang="hr-HR"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8F3FB8-7233-4B95-9812-3B78D6EBE354}"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http://nobelprize.org/nobel_prizes/medicine/laureates/1995/illpres/nw-egg-dev4.gif" TargetMode="External"/><Relationship Id="rId13" Type="http://schemas.openxmlformats.org/officeDocument/2006/relationships/image" Target="../media/image24.bin"/><Relationship Id="rId3" Type="http://schemas.openxmlformats.org/officeDocument/2006/relationships/image" Target="../media/image19.png"/><Relationship Id="rId7" Type="http://schemas.openxmlformats.org/officeDocument/2006/relationships/image" Target="../media/image21.bin"/><Relationship Id="rId12" Type="http://schemas.openxmlformats.org/officeDocument/2006/relationships/image" Target="http://nobelprize.org/nobel_prizes/medicine/laureates/1995/illpres/nw-segm-gen1.gif" TargetMode="External"/><Relationship Id="rId2" Type="http://schemas.openxmlformats.org/officeDocument/2006/relationships/notesSlide" Target="../notesSlides/notesSlide11.xml"/><Relationship Id="rId16" Type="http://schemas.openxmlformats.org/officeDocument/2006/relationships/image" Target="http://nobelprize.org/nobel_prizes/medicine/laureates/1995/illpres/nw-segm-gen3.gif" TargetMode="External"/><Relationship Id="rId1" Type="http://schemas.openxmlformats.org/officeDocument/2006/relationships/slideLayout" Target="../slideLayouts/slideLayout7.xml"/><Relationship Id="rId6" Type="http://schemas.openxmlformats.org/officeDocument/2006/relationships/image" Target="http://nobelprize.org/nobel_prizes/medicine/laureates/1995/illpres/nw-egg-dev3.gif" TargetMode="External"/><Relationship Id="rId11" Type="http://schemas.openxmlformats.org/officeDocument/2006/relationships/image" Target="../media/image23.bin"/><Relationship Id="rId5" Type="http://schemas.openxmlformats.org/officeDocument/2006/relationships/image" Target="../media/image20.bin"/><Relationship Id="rId15" Type="http://schemas.openxmlformats.org/officeDocument/2006/relationships/image" Target="../media/image25.bin"/><Relationship Id="rId10" Type="http://schemas.openxmlformats.org/officeDocument/2006/relationships/image" Target="http://nobelprize.org/nobel_prizes/medicine/laureates/1995/illpres/nw-arrow2.gif" TargetMode="External"/><Relationship Id="rId4" Type="http://schemas.openxmlformats.org/officeDocument/2006/relationships/image" Target="http://nobelprize.org/nobel_prizes/medicine/laureates/1995/illpres/nw-egg-dev2.gif" TargetMode="External"/><Relationship Id="rId9" Type="http://schemas.openxmlformats.org/officeDocument/2006/relationships/image" Target="../media/image22.bin"/><Relationship Id="rId14" Type="http://schemas.openxmlformats.org/officeDocument/2006/relationships/image" Target="http://nobelprize.org/nobel_prizes/medicine/laureates/1995/illpres/nw-segm-gen2.gi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download.cell.com/images/edimages/Cell/picshow/images/full/344.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http://nobelprize.org/nobel_prizes/medicine/laureates/1995/illpres/c-stri-emb.gif"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Ncxs21KEj0g" TargetMode="External"/><Relationship Id="rId2" Type="http://schemas.openxmlformats.org/officeDocument/2006/relationships/hyperlink" Target="https://www.youtube.com/watch?v=ymRYxFYLsZ4" TargetMode="External"/><Relationship Id="rId1" Type="http://schemas.openxmlformats.org/officeDocument/2006/relationships/slideLayout" Target="../slideLayouts/slideLayout7.xml"/><Relationship Id="rId4" Type="http://schemas.openxmlformats.org/officeDocument/2006/relationships/hyperlink" Target="https://www.youtube.com/watch?v=cpOf5el9GIk"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google.hr/imgres?imgurl=http://www.mun.ca/biology/desmid/brian/BIOL3530/DEVO_03/ch03f12.jpg&amp;imgrefurl=https://www.coursehero.com/file/p6ppvpv/httpwwwmuncabiologydesmidbrianBIOL3530DEVO03ch03f12jpg-Primitive-streak-Top/&amp;docid=E3L7l66RHJhb7M&amp;tbnid=ysqoTsCF0V1yXM:&amp;vet=10ahUKEwi23t_4nN_YAhUnLZoKHWtXAL4QMwhIKAwwDA..i&amp;w=1375&amp;h=865&amp;itg=1&amp;client=firefox-b&amp;bih=872&amp;biw=1272&amp;q=primitive%20streak&amp;ved=0ahUKEwi23t_4nN_YAhUnLZoKHWtXAL4QMwhIKAwwDA&amp;iact=mrc&amp;uact=8" TargetMode="Externa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2411760" y="2694111"/>
            <a:ext cx="4724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400" dirty="0"/>
              <a:t>Regulacija razvoja vinske mušice</a:t>
            </a:r>
            <a:endParaRPr lang="en-US"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11188" y="981075"/>
            <a:ext cx="85280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Veličina embrija se ne mijenja tijekom ranog embrionalnog razvoja, </a:t>
            </a:r>
          </a:p>
          <a:p>
            <a:pPr eaLnBrk="1" hangingPunct="1">
              <a:spcBef>
                <a:spcPct val="0"/>
              </a:spcBef>
              <a:buFontTx/>
              <a:buNone/>
            </a:pPr>
            <a:r>
              <a:rPr lang="hr-HR" altLang="en-US" sz="2000"/>
              <a:t>morfološki izgleda jednako tijekom prvih nekoliko sati, međutim na</a:t>
            </a:r>
          </a:p>
          <a:p>
            <a:pPr eaLnBrk="1" hangingPunct="1">
              <a:spcBef>
                <a:spcPct val="0"/>
              </a:spcBef>
              <a:buFontTx/>
              <a:buNone/>
            </a:pPr>
            <a:r>
              <a:rPr lang="hr-HR" altLang="en-US" sz="2000"/>
              <a:t>molekularnoj razini dolazi do polarnosti zigote i bitnih procesa.</a:t>
            </a:r>
          </a:p>
          <a:p>
            <a:pPr eaLnBrk="1" hangingPunct="1">
              <a:spcBef>
                <a:spcPct val="0"/>
              </a:spcBef>
              <a:buFontTx/>
              <a:buNone/>
            </a:pPr>
            <a:endParaRPr lang="hr-HR" altLang="en-US" sz="2000"/>
          </a:p>
          <a:p>
            <a:pPr eaLnBrk="1" hangingPunct="1">
              <a:spcBef>
                <a:spcPct val="0"/>
              </a:spcBef>
              <a:buFontTx/>
              <a:buNone/>
            </a:pPr>
            <a:r>
              <a:rPr lang="hr-HR" altLang="en-US" sz="2000"/>
              <a:t>Transkripcija gena u embriju između oplodnje i kraja 13. diobe je relativno</a:t>
            </a:r>
          </a:p>
          <a:p>
            <a:pPr eaLnBrk="1" hangingPunct="1">
              <a:spcBef>
                <a:spcPct val="0"/>
              </a:spcBef>
              <a:buFontTx/>
              <a:buNone/>
            </a:pPr>
            <a:r>
              <a:rPr lang="hr-HR" altLang="en-US" sz="2000"/>
              <a:t>niska, pa se smatralo da su molekule odgovorne za rani razvoj porijeklom</a:t>
            </a:r>
          </a:p>
          <a:p>
            <a:pPr eaLnBrk="1" hangingPunct="1">
              <a:spcBef>
                <a:spcPct val="0"/>
              </a:spcBef>
              <a:buFontTx/>
              <a:buNone/>
            </a:pPr>
            <a:r>
              <a:rPr lang="hr-HR" altLang="en-US" sz="2000"/>
              <a:t>od majčine RNA.</a:t>
            </a:r>
          </a:p>
          <a:p>
            <a:pPr eaLnBrk="1" hangingPunct="1">
              <a:spcBef>
                <a:spcPct val="0"/>
              </a:spcBef>
              <a:buFontTx/>
              <a:buNone/>
            </a:pPr>
            <a:endParaRPr lang="hr-HR" altLang="en-US" sz="2000"/>
          </a:p>
          <a:p>
            <a:pPr eaLnBrk="1" hangingPunct="1">
              <a:spcBef>
                <a:spcPct val="0"/>
              </a:spcBef>
              <a:buFontTx/>
              <a:buNone/>
            </a:pPr>
            <a:r>
              <a:rPr lang="hr-HR" altLang="en-US" sz="2000"/>
              <a:t>Rani embrionalni fenotip ovisio je o majčinom genotipu.</a:t>
            </a:r>
          </a:p>
          <a:p>
            <a:pPr eaLnBrk="1" hangingPunct="1">
              <a:spcBef>
                <a:spcPct val="0"/>
              </a:spcBef>
              <a:buFontTx/>
              <a:buNone/>
            </a:pPr>
            <a:endParaRPr lang="hr-HR" altLang="en-US" sz="2000"/>
          </a:p>
          <a:p>
            <a:pPr eaLnBrk="1" hangingPunct="1">
              <a:spcBef>
                <a:spcPct val="0"/>
              </a:spcBef>
              <a:buFontTx/>
              <a:buNone/>
            </a:pPr>
            <a:r>
              <a:rPr lang="hr-HR" altLang="en-US" sz="2000"/>
              <a:t>Ispitivale su se recesivne homozigotne mutacije kad ženka ne bi imala</a:t>
            </a:r>
          </a:p>
          <a:p>
            <a:pPr eaLnBrk="1" hangingPunct="1">
              <a:spcBef>
                <a:spcPct val="0"/>
              </a:spcBef>
              <a:buFontTx/>
              <a:buNone/>
            </a:pPr>
            <a:r>
              <a:rPr lang="hr-HR" altLang="en-US" sz="2000"/>
              <a:t>potomstvo (sterilne ženke): </a:t>
            </a:r>
          </a:p>
          <a:p>
            <a:pPr eaLnBrk="1" hangingPunct="1">
              <a:spcBef>
                <a:spcPct val="0"/>
              </a:spcBef>
              <a:buFontTx/>
              <a:buNone/>
            </a:pPr>
            <a:r>
              <a:rPr lang="hr-HR" altLang="en-US" sz="2000"/>
              <a:t>jedan od uzroka je mutirani majčini geni odgovorni za rani razvoj</a:t>
            </a:r>
          </a:p>
          <a:p>
            <a:pPr eaLnBrk="1" hangingPunct="1">
              <a:spcBef>
                <a:spcPct val="0"/>
              </a:spcBef>
              <a:buFontTx/>
              <a:buNone/>
            </a:pPr>
            <a:endParaRPr lang="hr-HR" altLang="en-US" sz="2000"/>
          </a:p>
          <a:p>
            <a:pPr eaLnBrk="1" hangingPunct="1">
              <a:spcBef>
                <a:spcPct val="0"/>
              </a:spcBef>
              <a:buFontTx/>
              <a:buNone/>
            </a:pPr>
            <a:endParaRPr lang="hr-HR" altLang="en-US" sz="2000"/>
          </a:p>
          <a:p>
            <a:pPr eaLnBrk="1" hangingPunct="1">
              <a:spcBef>
                <a:spcPct val="0"/>
              </a:spcBef>
              <a:buFontTx/>
              <a:buNone/>
            </a:pPr>
            <a:endParaRPr lang="hr-HR" altLang="en-US" sz="1800"/>
          </a:p>
          <a:p>
            <a:pPr eaLnBrk="1" hangingPunct="1">
              <a:spcBef>
                <a:spcPct val="0"/>
              </a:spcBef>
              <a:buFontTx/>
              <a:buNone/>
            </a:pPr>
            <a:endParaRPr lang="hr-HR" alt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21f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692150"/>
            <a:ext cx="61880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468313" y="4581525"/>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Gradijent koncentracija produkata regulacijskih gena u jajetu i</a:t>
            </a:r>
          </a:p>
          <a:p>
            <a:pPr eaLnBrk="1" hangingPunct="1">
              <a:spcBef>
                <a:spcPct val="0"/>
              </a:spcBef>
              <a:buFontTx/>
              <a:buNone/>
            </a:pPr>
            <a:r>
              <a:rPr lang="hr-HR" altLang="en-US" sz="2000"/>
              <a:t>kasnije u ranom embriju: ekspresija u svakoj jezgri ovisi o</a:t>
            </a:r>
          </a:p>
          <a:p>
            <a:pPr eaLnBrk="1" hangingPunct="1">
              <a:spcBef>
                <a:spcPct val="0"/>
              </a:spcBef>
              <a:buFontTx/>
              <a:buNone/>
            </a:pPr>
            <a:r>
              <a:rPr lang="hr-HR" altLang="en-US" sz="2000"/>
              <a:t>prisustvu određene kombinacije regulacijskih proteina</a:t>
            </a:r>
          </a:p>
          <a:p>
            <a:pPr eaLnBrk="1" hangingPunct="1">
              <a:spcBef>
                <a:spcPct val="0"/>
              </a:spcBef>
              <a:buFontTx/>
              <a:buNone/>
            </a:pPr>
            <a:r>
              <a:rPr lang="hr-HR" altLang="en-US" sz="2000"/>
              <a:t>-morfogeni: tvari koji definiraju staničnu sudbinu u ovisnosti o koncentraciji</a:t>
            </a:r>
          </a:p>
          <a:p>
            <a:pPr eaLnBrk="1" hangingPunct="1">
              <a:spcBef>
                <a:spcPct val="0"/>
              </a:spcBef>
              <a:buFontTx/>
              <a:buNone/>
            </a:pPr>
            <a:r>
              <a:rPr lang="hr-HR" altLang="en-US" sz="2000"/>
              <a:t>-npr. bicoid: transkripcijski faktor</a:t>
            </a:r>
          </a:p>
          <a:p>
            <a:pPr eaLnBrk="1" hangingPunct="1">
              <a:spcBef>
                <a:spcPct val="0"/>
              </a:spcBef>
              <a:buFontTx/>
              <a:buNone/>
            </a:pPr>
            <a:r>
              <a:rPr lang="hr-HR" altLang="en-US" sz="2000"/>
              <a:t>        nanos: represor translacije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27088" y="3573463"/>
          <a:ext cx="8066087" cy="3038475"/>
        </p:xfrm>
        <a:graphic>
          <a:graphicData uri="http://schemas.openxmlformats.org/drawingml/2006/table">
            <a:tbl>
              <a:tblPr/>
              <a:tblGrid>
                <a:gridCol w="8066087"/>
              </a:tblGrid>
              <a:tr h="340882">
                <a:tc>
                  <a:txBody>
                    <a:bodyPr/>
                    <a:lstStyle/>
                    <a:p>
                      <a:pPr algn="ctr"/>
                      <a:endParaRPr lang="en-US" sz="1400" dirty="0"/>
                    </a:p>
                  </a:txBody>
                  <a:tcPr marL="47632" marR="47632" marT="47619" marB="47619" anchor="ctr">
                    <a:lnL>
                      <a:noFill/>
                    </a:lnL>
                    <a:lnR>
                      <a:noFill/>
                    </a:lnR>
                    <a:lnT>
                      <a:noFill/>
                    </a:lnT>
                    <a:lnB>
                      <a:noFill/>
                    </a:lnB>
                    <a:solidFill>
                      <a:srgbClr val="FFFFFF"/>
                    </a:solidFill>
                  </a:tcPr>
                </a:tc>
              </a:tr>
              <a:tr h="2697593">
                <a:tc>
                  <a:txBody>
                    <a:bodyPr/>
                    <a:lstStyle/>
                    <a:p>
                      <a:pPr algn="l"/>
                      <a:endParaRPr lang="en-US" sz="1400" dirty="0"/>
                    </a:p>
                  </a:txBody>
                  <a:tcPr marL="47632" marR="47632" marT="47619" marB="47619" anchor="ctr">
                    <a:lnL>
                      <a:noFill/>
                    </a:lnL>
                    <a:lnR>
                      <a:noFill/>
                    </a:lnR>
                    <a:lnT>
                      <a:noFill/>
                    </a:lnT>
                    <a:lnB>
                      <a:noFill/>
                    </a:lnB>
                    <a:solidFill>
                      <a:srgbClr val="FFFFFF"/>
                    </a:solidFill>
                  </a:tcPr>
                </a:tc>
              </a:tr>
            </a:tbl>
          </a:graphicData>
        </a:graphic>
      </p:graphicFrame>
      <p:pic>
        <p:nvPicPr>
          <p:cNvPr id="13317" name="Picture 1"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61950"/>
            <a:ext cx="49085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2"/>
          <p:cNvSpPr txBox="1">
            <a:spLocks noChangeArrowheads="1"/>
          </p:cNvSpPr>
          <p:nvPr/>
        </p:nvSpPr>
        <p:spPr bwMode="auto">
          <a:xfrm>
            <a:off x="668338" y="6227763"/>
            <a:ext cx="4789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-dva signalizirajuća centra na dva kraja jajeta</a:t>
            </a:r>
            <a:endParaRPr lang="en-US" altLang="en-US" sz="1800"/>
          </a:p>
        </p:txBody>
      </p:sp>
      <p:sp>
        <p:nvSpPr>
          <p:cNvPr id="13319" name="TextBox 3"/>
          <p:cNvSpPr txBox="1">
            <a:spLocks noChangeArrowheads="1"/>
          </p:cNvSpPr>
          <p:nvPr/>
        </p:nvSpPr>
        <p:spPr bwMode="auto">
          <a:xfrm>
            <a:off x="684213" y="4365625"/>
            <a:ext cx="81359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Sanderov eksperiment s ligacijom embrija skakavca Euscelis: A: normalni embrio ventralno B: nakon ligacije glava i torakalni dio nedostaju u obje polovice C: kad se vežu kasnije, nedostaju samo središnji elementi D: kad se ligiraju u fazi blastoderma, malen, ali cijeli embrio se formira u prednjem dijelu, dok zadnji dio ima invertni oblik. Rezultati su objašnjeni postojanjem gradijenta od polova koji omogućuju jedne strukture, a reprimiraju druge</a:t>
            </a:r>
            <a:endParaRPr lang="en-US" altLang="en-US" sz="1800"/>
          </a:p>
        </p:txBody>
      </p:sp>
      <p:sp>
        <p:nvSpPr>
          <p:cNvPr id="13320" name="TextBox 4"/>
          <p:cNvSpPr txBox="1">
            <a:spLocks noChangeArrowheads="1"/>
          </p:cNvSpPr>
          <p:nvPr/>
        </p:nvSpPr>
        <p:spPr bwMode="auto">
          <a:xfrm>
            <a:off x="6997700" y="6400800"/>
            <a:ext cx="1408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400"/>
              <a:t>(Gilbert, 10. iz.)</a:t>
            </a:r>
            <a:endParaRPr lang="en-US" altLang="en-US" sz="1400"/>
          </a:p>
          <a:p>
            <a:pPr eaLnBrk="1" hangingPunct="1">
              <a:spcBef>
                <a:spcPct val="0"/>
              </a:spcBef>
              <a:buFontTx/>
              <a:buNone/>
            </a:pPr>
            <a:endParaRPr lang="en-US" altLang="en-US" sz="180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684213" y="260350"/>
          <a:ext cx="8243887" cy="2511425"/>
        </p:xfrm>
        <a:graphic>
          <a:graphicData uri="http://schemas.openxmlformats.org/presentationml/2006/ole">
            <mc:AlternateContent xmlns:mc="http://schemas.openxmlformats.org/markup-compatibility/2006">
              <mc:Choice xmlns:v="urn:schemas-microsoft-com:vml" Requires="v">
                <p:oleObj spid="_x0000_s14346" name="Bitmap Image" r:id="rId4" imgW="6942857" imgH="1724266" progId="Paint.Picture">
                  <p:embed/>
                </p:oleObj>
              </mc:Choice>
              <mc:Fallback>
                <p:oleObj name="Bitmap Image" r:id="rId4" imgW="6942857" imgH="1724266"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60350"/>
                        <a:ext cx="8243887"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Text Box 3"/>
          <p:cNvSpPr txBox="1">
            <a:spLocks noChangeArrowheads="1"/>
          </p:cNvSpPr>
          <p:nvPr/>
        </p:nvSpPr>
        <p:spPr bwMode="auto">
          <a:xfrm>
            <a:off x="107950" y="2852738"/>
            <a:ext cx="903605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hr-HR" altLang="en-US" sz="2000"/>
              <a:t>Nejednoliki raspored molekula mRNA koje upravljaju razvojem drozofile nakon oplodnje:</a:t>
            </a:r>
          </a:p>
          <a:p>
            <a:pPr eaLnBrk="1" hangingPunct="1">
              <a:buFontTx/>
              <a:buNone/>
            </a:pPr>
            <a:r>
              <a:rPr lang="hr-HR" altLang="en-US" sz="2000"/>
              <a:t>lokalizacija specifičnih mRNA (svaki dio ima specifičnu kombinaciju signala i koncentraciju morfogena (</a:t>
            </a:r>
            <a:r>
              <a:rPr lang="hr-HR" altLang="en-US" sz="2000">
                <a:solidFill>
                  <a:srgbClr val="FF66CC"/>
                </a:solidFill>
              </a:rPr>
              <a:t>gradijent</a:t>
            </a:r>
            <a:r>
              <a:rPr lang="hr-HR" altLang="en-US" sz="2000"/>
              <a:t>) i transmembranskih receptora</a:t>
            </a:r>
          </a:p>
          <a:p>
            <a:pPr eaLnBrk="1" hangingPunct="1">
              <a:spcBef>
                <a:spcPct val="50000"/>
              </a:spcBef>
              <a:buFontTx/>
              <a:buNone/>
            </a:pPr>
            <a:r>
              <a:rPr lang="hr-HR" altLang="en-US" sz="2000"/>
              <a:t>-egg polarity genes – </a:t>
            </a:r>
            <a:r>
              <a:rPr lang="hr-HR" altLang="en-US" sz="2000">
                <a:solidFill>
                  <a:srgbClr val="FF66CC"/>
                </a:solidFill>
              </a:rPr>
              <a:t>geni polarnosti jajeta </a:t>
            </a:r>
            <a:r>
              <a:rPr lang="hr-HR" altLang="en-US" sz="2000"/>
              <a:t>(</a:t>
            </a:r>
            <a:r>
              <a:rPr lang="hr-HR" altLang="en-US" sz="2000">
                <a:solidFill>
                  <a:srgbClr val="FF66CC"/>
                </a:solidFill>
              </a:rPr>
              <a:t>maternalni efekt</a:t>
            </a:r>
            <a:r>
              <a:rPr lang="hr-HR" altLang="en-US" sz="2000"/>
              <a:t>)</a:t>
            </a:r>
          </a:p>
          <a:p>
            <a:pPr eaLnBrk="1" hangingPunct="1">
              <a:spcBef>
                <a:spcPct val="50000"/>
              </a:spcBef>
              <a:buFontTx/>
              <a:buNone/>
            </a:pPr>
            <a:r>
              <a:rPr lang="hr-HR" altLang="en-US" sz="2000"/>
              <a:t>-prije oplodnje određena polarnost</a:t>
            </a:r>
          </a:p>
          <a:p>
            <a:pPr eaLnBrk="1" hangingPunct="1">
              <a:spcBef>
                <a:spcPct val="50000"/>
              </a:spcBef>
              <a:buFontTx/>
              <a:buNone/>
            </a:pPr>
            <a:r>
              <a:rPr lang="hr-HR" altLang="en-US" sz="2000"/>
              <a:t>-prva istraživanja: dvije grupe gena, jedni za anteriorni, drugi za posteriorni dio</a:t>
            </a:r>
          </a:p>
          <a:p>
            <a:pPr eaLnBrk="1" hangingPunct="1">
              <a:spcBef>
                <a:spcPct val="50000"/>
              </a:spcBef>
              <a:buFontTx/>
              <a:buNone/>
            </a:pPr>
            <a:r>
              <a:rPr lang="hr-HR" altLang="en-US" sz="2000"/>
              <a:t>-određuju: anteriorno-posteriornu os; dorzo-ventralnu os; germinativne:somatske stanice; područje segmenata</a:t>
            </a:r>
          </a:p>
          <a:p>
            <a:pPr eaLnBrk="1" hangingPunct="1">
              <a:spcBef>
                <a:spcPct val="50000"/>
              </a:spcBef>
              <a:buFontTx/>
              <a:buNone/>
            </a:pPr>
            <a:r>
              <a:rPr lang="hr-HR" altLang="en-US" sz="2000"/>
              <a:t>→ plan tijela (body plan)</a:t>
            </a:r>
          </a:p>
          <a:p>
            <a:pPr eaLnBrk="1" hangingPunct="1">
              <a:spcBef>
                <a:spcPct val="50000"/>
              </a:spcBef>
              <a:buFontTx/>
              <a:buNone/>
            </a:pPr>
            <a:endParaRPr lang="hr-HR" altLang="en-US" sz="20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thumb/8/89/Maternal_effect_mRNAs.svg/350px-Maternal_effect_mRNA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98513"/>
            <a:ext cx="417671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upload.wikimedia.org/wikipedia/commons/thumb/d/db/Drosophila_early_embryo_protein_gradients.svg/2000px-Drosophila_early_embryo_protein_gradient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573463"/>
            <a:ext cx="4256087"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5364163" y="1957388"/>
            <a:ext cx="36718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gradijent mRNA bicoid i nanos u jajetu izaziva različit gradijent nizvodnih, o njima ovisnih transkripcijskih faktora u ranom embriju, proteina hunchback, caudal, bicoid i nanos</a:t>
            </a:r>
            <a:endParaRPr lang="en-US" altLang="en-US"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21f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75"/>
            <a:ext cx="43719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5308600" y="765175"/>
            <a:ext cx="4016375"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-analiza svih letalnih mutacija potomaka povezanih sa sterilnošću ženke</a:t>
            </a:r>
          </a:p>
          <a:p>
            <a:pPr eaLnBrk="1" hangingPunct="1">
              <a:spcBef>
                <a:spcPct val="0"/>
              </a:spcBef>
              <a:buFontTx/>
              <a:buNone/>
            </a:pPr>
            <a:endParaRPr lang="hr-HR" altLang="en-US" sz="2000"/>
          </a:p>
          <a:p>
            <a:pPr eaLnBrk="1" hangingPunct="1">
              <a:spcBef>
                <a:spcPct val="0"/>
              </a:spcBef>
              <a:buFontTx/>
              <a:buNone/>
            </a:pPr>
            <a:r>
              <a:rPr lang="hr-HR" altLang="en-US" sz="2000"/>
              <a:t>-odgovorni majčini geni koji upravljaju početnim razvojem zigote</a:t>
            </a:r>
          </a:p>
          <a:p>
            <a:pPr eaLnBrk="1" hangingPunct="1">
              <a:spcBef>
                <a:spcPct val="0"/>
              </a:spcBef>
              <a:buFontTx/>
              <a:buNone/>
            </a:pPr>
            <a:endParaRPr lang="hr-HR" altLang="en-US" sz="2000"/>
          </a:p>
          <a:p>
            <a:pPr eaLnBrk="1" hangingPunct="1">
              <a:spcBef>
                <a:spcPct val="0"/>
              </a:spcBef>
              <a:buFontTx/>
              <a:buNone/>
            </a:pPr>
            <a:endParaRPr lang="hr-HR" altLang="en-US" sz="2000"/>
          </a:p>
          <a:p>
            <a:pPr eaLnBrk="1" hangingPunct="1">
              <a:spcBef>
                <a:spcPct val="0"/>
              </a:spcBef>
              <a:buFontTx/>
              <a:buNone/>
            </a:pPr>
            <a:r>
              <a:rPr lang="hr-HR" altLang="en-US" sz="2000"/>
              <a:t>Mutacije </a:t>
            </a:r>
            <a:r>
              <a:rPr lang="hr-HR" altLang="en-US" sz="2000">
                <a:solidFill>
                  <a:srgbClr val="FF66CC"/>
                </a:solidFill>
              </a:rPr>
              <a:t>gena polarnosti </a:t>
            </a:r>
          </a:p>
          <a:p>
            <a:pPr eaLnBrk="1" hangingPunct="1">
              <a:spcBef>
                <a:spcPct val="0"/>
              </a:spcBef>
              <a:buFontTx/>
              <a:buNone/>
            </a:pPr>
            <a:r>
              <a:rPr lang="hr-HR" altLang="en-US" sz="2000">
                <a:solidFill>
                  <a:srgbClr val="FF66CC"/>
                </a:solidFill>
              </a:rPr>
              <a:t>jajeta</a:t>
            </a:r>
            <a:r>
              <a:rPr lang="hr-HR" altLang="en-US" sz="2000"/>
              <a:t>: defekti anteriornog,</a:t>
            </a:r>
          </a:p>
          <a:p>
            <a:pPr eaLnBrk="1" hangingPunct="1">
              <a:spcBef>
                <a:spcPct val="0"/>
              </a:spcBef>
              <a:buFontTx/>
              <a:buNone/>
            </a:pPr>
            <a:r>
              <a:rPr lang="hr-HR" altLang="en-US" sz="2000"/>
              <a:t>posteriornog (leđnog) i</a:t>
            </a:r>
          </a:p>
          <a:p>
            <a:pPr eaLnBrk="1" hangingPunct="1">
              <a:spcBef>
                <a:spcPct val="0"/>
              </a:spcBef>
              <a:buFontTx/>
              <a:buNone/>
            </a:pPr>
            <a:r>
              <a:rPr lang="hr-HR" altLang="en-US" sz="2000"/>
              <a:t>terminalnog dijela tijela</a:t>
            </a:r>
          </a:p>
          <a:p>
            <a:pPr eaLnBrk="1" hangingPunct="1">
              <a:spcBef>
                <a:spcPct val="0"/>
              </a:spcBef>
              <a:buFontTx/>
              <a:buNone/>
            </a:pPr>
            <a:endParaRPr lang="hr-HR" altLang="en-US" sz="2000"/>
          </a:p>
          <a:p>
            <a:pPr eaLnBrk="1" hangingPunct="1">
              <a:spcBef>
                <a:spcPct val="0"/>
              </a:spcBef>
              <a:buFontTx/>
              <a:buNone/>
            </a:pPr>
            <a:endParaRPr lang="hr-HR" altLang="en-US" sz="2000"/>
          </a:p>
          <a:p>
            <a:pPr eaLnBrk="1" hangingPunct="1">
              <a:spcBef>
                <a:spcPct val="0"/>
              </a:spcBef>
              <a:buFontTx/>
              <a:buNone/>
            </a:pPr>
            <a:endParaRPr lang="hr-HR" altLang="en-US" sz="1800"/>
          </a:p>
          <a:p>
            <a:pPr eaLnBrk="1" hangingPunct="1">
              <a:spcBef>
                <a:spcPct val="0"/>
              </a:spcBef>
              <a:buFontTx/>
              <a:buNone/>
            </a:pPr>
            <a:endParaRPr lang="hr-HR" altLang="en-US" sz="1800"/>
          </a:p>
          <a:p>
            <a:pPr eaLnBrk="1" hangingPunct="1">
              <a:spcBef>
                <a:spcPct val="0"/>
              </a:spcBef>
              <a:buFontTx/>
              <a:buNone/>
            </a:pPr>
            <a:endParaRPr lang="hr-HR" altLang="en-U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296863" y="6056313"/>
            <a:ext cx="775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Jedna od mutacija je Bicoid kod koje nema razvoja prednjeg dijela embrija.</a:t>
            </a:r>
            <a:endParaRPr lang="en-US" altLang="en-US" sz="1800"/>
          </a:p>
        </p:txBody>
      </p:sp>
      <p:pic>
        <p:nvPicPr>
          <p:cNvPr id="17411" name="Picture 6" descr="http://www.mun.ca/biology/desmid/brian/BIOL3530/DEVO_02/ch02f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79413"/>
            <a:ext cx="557212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3"/>
          <p:cNvSpPr txBox="1">
            <a:spLocks noChangeArrowheads="1"/>
          </p:cNvSpPr>
          <p:nvPr/>
        </p:nvSpPr>
        <p:spPr bwMode="auto">
          <a:xfrm>
            <a:off x="6227763" y="620713"/>
            <a:ext cx="29162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Ex.1:</a:t>
            </a:r>
          </a:p>
          <a:p>
            <a:pPr eaLnBrk="1" hangingPunct="1">
              <a:spcBef>
                <a:spcPct val="0"/>
              </a:spcBef>
              <a:buFontTx/>
              <a:buNone/>
            </a:pPr>
            <a:r>
              <a:rPr lang="hr-HR" altLang="en-US" sz="1800"/>
              <a:t>iglom se uzvadi prednji dio</a:t>
            </a:r>
          </a:p>
          <a:p>
            <a:pPr eaLnBrk="1" hangingPunct="1">
              <a:spcBef>
                <a:spcPct val="0"/>
              </a:spcBef>
              <a:buFontTx/>
              <a:buNone/>
            </a:pPr>
            <a:r>
              <a:rPr lang="hr-HR" altLang="en-US" sz="1800"/>
              <a:t>citoplazme jajeta i nastaje</a:t>
            </a:r>
          </a:p>
          <a:p>
            <a:pPr eaLnBrk="1" hangingPunct="1">
              <a:spcBef>
                <a:spcPct val="0"/>
              </a:spcBef>
              <a:buFontTx/>
              <a:buNone/>
            </a:pPr>
            <a:r>
              <a:rPr lang="hr-HR" altLang="en-US" sz="1800"/>
              <a:t>embrio nalik bicoidu</a:t>
            </a:r>
          </a:p>
          <a:p>
            <a:pPr eaLnBrk="1" hangingPunct="1">
              <a:spcBef>
                <a:spcPct val="0"/>
              </a:spcBef>
              <a:buFontTx/>
              <a:buNone/>
            </a:pPr>
            <a:endParaRPr lang="hr-HR" altLang="en-US" sz="1800"/>
          </a:p>
          <a:p>
            <a:pPr eaLnBrk="1" hangingPunct="1">
              <a:spcBef>
                <a:spcPct val="0"/>
              </a:spcBef>
              <a:buFontTx/>
              <a:buNone/>
            </a:pPr>
            <a:r>
              <a:rPr lang="hr-HR" altLang="en-US" sz="1800"/>
              <a:t>Ex.2:</a:t>
            </a:r>
          </a:p>
          <a:p>
            <a:pPr eaLnBrk="1" hangingPunct="1">
              <a:spcBef>
                <a:spcPct val="0"/>
              </a:spcBef>
              <a:buFontTx/>
              <a:buNone/>
            </a:pPr>
            <a:r>
              <a:rPr lang="hr-HR" altLang="en-US" sz="1800"/>
              <a:t>u jaje bicoida se unese dio</a:t>
            </a:r>
          </a:p>
          <a:p>
            <a:pPr eaLnBrk="1" hangingPunct="1">
              <a:spcBef>
                <a:spcPct val="0"/>
              </a:spcBef>
              <a:buFontTx/>
              <a:buNone/>
            </a:pPr>
            <a:r>
              <a:rPr lang="hr-HR" altLang="en-US" sz="1800"/>
              <a:t>citoplazme s prednjeg dijela normalnog embrija i dolazi do razvoja nekih</a:t>
            </a:r>
          </a:p>
          <a:p>
            <a:pPr eaLnBrk="1" hangingPunct="1">
              <a:spcBef>
                <a:spcPct val="0"/>
              </a:spcBef>
              <a:buFontTx/>
              <a:buNone/>
            </a:pPr>
            <a:r>
              <a:rPr lang="hr-HR" altLang="en-US" sz="1800"/>
              <a:t>anteriornih struktura</a:t>
            </a:r>
          </a:p>
          <a:p>
            <a:pPr eaLnBrk="1" hangingPunct="1">
              <a:spcBef>
                <a:spcPct val="0"/>
              </a:spcBef>
              <a:buFontTx/>
              <a:buNone/>
            </a:pPr>
            <a:endParaRPr lang="hr-HR" altLang="en-US" sz="1800"/>
          </a:p>
          <a:p>
            <a:pPr eaLnBrk="1" hangingPunct="1">
              <a:spcBef>
                <a:spcPct val="0"/>
              </a:spcBef>
              <a:buFontTx/>
              <a:buNone/>
            </a:pPr>
            <a:r>
              <a:rPr lang="hr-HR" altLang="en-US" sz="1800"/>
              <a:t>injiciranje u drugi dio jajeta dovodi do razvoja sličnih struktura na tom dijelu embrija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h21f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20700"/>
            <a:ext cx="3014663"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684213" y="4797425"/>
            <a:ext cx="80554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dirty="0"/>
              <a:t>Koncentracijski gradijent proteina </a:t>
            </a:r>
            <a:r>
              <a:rPr lang="hr-HR" altLang="en-US" sz="2000" dirty="0" err="1"/>
              <a:t>Dorsal</a:t>
            </a:r>
            <a:r>
              <a:rPr lang="hr-HR" altLang="en-US" sz="2000" dirty="0"/>
              <a:t> u </a:t>
            </a:r>
            <a:r>
              <a:rPr lang="hr-HR" altLang="en-US" sz="2000" dirty="0" err="1"/>
              <a:t>blastodermu</a:t>
            </a:r>
            <a:r>
              <a:rPr lang="hr-HR" altLang="en-US" sz="2000" dirty="0"/>
              <a:t>:</a:t>
            </a:r>
          </a:p>
          <a:p>
            <a:pPr eaLnBrk="1" hangingPunct="1">
              <a:spcBef>
                <a:spcPct val="0"/>
              </a:spcBef>
              <a:buFontTx/>
              <a:buNone/>
            </a:pPr>
            <a:r>
              <a:rPr lang="hr-HR" altLang="en-US" sz="2000" dirty="0"/>
              <a:t>leđno je prisutan u citoplazmi, a ventralno koncentriran u jezgrama</a:t>
            </a:r>
          </a:p>
          <a:p>
            <a:pPr eaLnBrk="1" hangingPunct="1">
              <a:spcBef>
                <a:spcPct val="0"/>
              </a:spcBef>
              <a:buFontTx/>
              <a:buNone/>
            </a:pPr>
            <a:r>
              <a:rPr lang="hr-HR" altLang="en-US" sz="2000" dirty="0"/>
              <a:t>-protein </a:t>
            </a:r>
            <a:r>
              <a:rPr lang="hr-HR" altLang="en-US" sz="2000" dirty="0" err="1"/>
              <a:t>Dorsal</a:t>
            </a:r>
            <a:r>
              <a:rPr lang="hr-HR" altLang="en-US" sz="2000" dirty="0"/>
              <a:t> reguliran je jednim od gena polarnosti jajeta (</a:t>
            </a:r>
            <a:r>
              <a:rPr lang="hr-HR" altLang="en-US" sz="2000" dirty="0" err="1"/>
              <a:t>Toll</a:t>
            </a:r>
            <a:r>
              <a:rPr lang="hr-HR" altLang="en-US" sz="2000" dirty="0" smtClean="0"/>
              <a:t>)</a:t>
            </a:r>
          </a:p>
          <a:p>
            <a:pPr eaLnBrk="1" hangingPunct="1">
              <a:spcBef>
                <a:spcPct val="0"/>
              </a:spcBef>
              <a:buFontTx/>
              <a:buNone/>
            </a:pPr>
            <a:endParaRPr lang="hr-HR" altLang="en-US" sz="2000" dirty="0"/>
          </a:p>
          <a:p>
            <a:pPr eaLnBrk="1" hangingPunct="1">
              <a:spcBef>
                <a:spcPct val="0"/>
              </a:spcBef>
              <a:buFontTx/>
              <a:buNone/>
            </a:pPr>
            <a:r>
              <a:rPr lang="hr-HR" altLang="en-US" sz="2000" dirty="0"/>
              <a:t>-”</a:t>
            </a:r>
            <a:r>
              <a:rPr lang="hr-HR" altLang="en-US" sz="2000" dirty="0">
                <a:solidFill>
                  <a:srgbClr val="FF66CC"/>
                </a:solidFill>
              </a:rPr>
              <a:t>interpretacija pozicijskog signala nastalog gradijentom regulacijskog</a:t>
            </a:r>
          </a:p>
          <a:p>
            <a:pPr eaLnBrk="1" hangingPunct="1">
              <a:spcBef>
                <a:spcPct val="0"/>
              </a:spcBef>
              <a:buFontTx/>
              <a:buNone/>
            </a:pPr>
            <a:r>
              <a:rPr lang="hr-HR" altLang="en-US" sz="2000" dirty="0">
                <a:solidFill>
                  <a:srgbClr val="FF66CC"/>
                </a:solidFill>
              </a:rPr>
              <a:t>proteina”</a:t>
            </a:r>
          </a:p>
        </p:txBody>
      </p:sp>
      <p:sp>
        <p:nvSpPr>
          <p:cNvPr id="18436" name="Line 4"/>
          <p:cNvSpPr>
            <a:spLocks noChangeShapeType="1"/>
          </p:cNvSpPr>
          <p:nvPr/>
        </p:nvSpPr>
        <p:spPr bwMode="auto">
          <a:xfrm flipV="1">
            <a:off x="1547813" y="3375025"/>
            <a:ext cx="206375" cy="1150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7" name="TextBox 1"/>
          <p:cNvSpPr txBox="1">
            <a:spLocks noChangeArrowheads="1"/>
          </p:cNvSpPr>
          <p:nvPr/>
        </p:nvSpPr>
        <p:spPr bwMode="auto">
          <a:xfrm>
            <a:off x="4187825" y="336550"/>
            <a:ext cx="49672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hr-HR" altLang="en-US" sz="1800" dirty="0" err="1"/>
              <a:t>Maternalno</a:t>
            </a:r>
            <a:r>
              <a:rPr lang="hr-HR" altLang="en-US" sz="1800" dirty="0"/>
              <a:t> determinirani gradijent proteina </a:t>
            </a:r>
            <a:r>
              <a:rPr lang="hr-HR" altLang="en-US" sz="1800" dirty="0" err="1">
                <a:solidFill>
                  <a:srgbClr val="FF66CC"/>
                </a:solidFill>
              </a:rPr>
              <a:t>bicoid</a:t>
            </a:r>
            <a:r>
              <a:rPr lang="hr-HR" altLang="en-US" sz="1800" dirty="0">
                <a:solidFill>
                  <a:srgbClr val="FF66CC"/>
                </a:solidFill>
              </a:rPr>
              <a:t>, </a:t>
            </a:r>
            <a:r>
              <a:rPr lang="hr-HR" altLang="en-US" sz="1800" dirty="0" err="1">
                <a:solidFill>
                  <a:srgbClr val="FF66CC"/>
                </a:solidFill>
              </a:rPr>
              <a:t>hunchback</a:t>
            </a:r>
            <a:r>
              <a:rPr lang="hr-HR" altLang="en-US" sz="1800" dirty="0">
                <a:solidFill>
                  <a:srgbClr val="FF66CC"/>
                </a:solidFill>
              </a:rPr>
              <a:t>, </a:t>
            </a:r>
            <a:r>
              <a:rPr lang="hr-HR" altLang="en-US" sz="1800" dirty="0" err="1">
                <a:solidFill>
                  <a:srgbClr val="FF66CC"/>
                </a:solidFill>
              </a:rPr>
              <a:t>caudal</a:t>
            </a:r>
            <a:r>
              <a:rPr lang="hr-HR" altLang="en-US" sz="1800" dirty="0">
                <a:solidFill>
                  <a:srgbClr val="FF66CC"/>
                </a:solidFill>
              </a:rPr>
              <a:t> </a:t>
            </a:r>
            <a:r>
              <a:rPr lang="hr-HR" altLang="en-US" sz="1800" dirty="0"/>
              <a:t>kontroliraju prostornu ekspresiju </a:t>
            </a:r>
            <a:r>
              <a:rPr lang="hr-HR" altLang="en-US" sz="1800" dirty="0" err="1"/>
              <a:t>zigotnih</a:t>
            </a:r>
            <a:r>
              <a:rPr lang="hr-HR" altLang="en-US" sz="1800" dirty="0"/>
              <a:t> segmentacijskih gena.</a:t>
            </a:r>
          </a:p>
          <a:p>
            <a:pPr eaLnBrk="1" hangingPunct="1">
              <a:lnSpc>
                <a:spcPct val="150000"/>
              </a:lnSpc>
              <a:spcBef>
                <a:spcPct val="0"/>
              </a:spcBef>
              <a:buFontTx/>
              <a:buNone/>
            </a:pPr>
            <a:r>
              <a:rPr lang="hr-HR" altLang="en-US" sz="1800" dirty="0"/>
              <a:t>Njihove </a:t>
            </a:r>
            <a:r>
              <a:rPr lang="hr-HR" altLang="en-US" sz="1800" dirty="0" err="1"/>
              <a:t>mRNA</a:t>
            </a:r>
            <a:r>
              <a:rPr lang="hr-HR" altLang="en-US" sz="1800" dirty="0"/>
              <a:t> potječu iz </a:t>
            </a:r>
            <a:r>
              <a:rPr lang="hr-HR" altLang="en-US" sz="1800" dirty="0" err="1"/>
              <a:t>zigote</a:t>
            </a:r>
            <a:r>
              <a:rPr lang="hr-HR" altLang="en-US" sz="1800" dirty="0"/>
              <a:t> i počinje u stadiju </a:t>
            </a:r>
            <a:r>
              <a:rPr lang="hr-HR" altLang="en-US" sz="1800" dirty="0" err="1"/>
              <a:t>sincicijskog</a:t>
            </a:r>
            <a:r>
              <a:rPr lang="hr-HR" altLang="en-US" sz="1800" dirty="0"/>
              <a:t> </a:t>
            </a:r>
            <a:r>
              <a:rPr lang="hr-HR" altLang="en-US" sz="1800" dirty="0" err="1"/>
              <a:t>blastoderma</a:t>
            </a:r>
            <a:endParaRPr lang="hr-HR" altLang="en-US" sz="1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9388" y="981075"/>
            <a:ext cx="87503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-tretiranje ženke vinske mušice mutagenima izaziva slučajne mutacije </a:t>
            </a:r>
          </a:p>
          <a:p>
            <a:pPr eaLnBrk="1" hangingPunct="1">
              <a:spcBef>
                <a:spcPct val="0"/>
              </a:spcBef>
              <a:buFontTx/>
              <a:buNone/>
            </a:pPr>
            <a:r>
              <a:rPr lang="hr-HR" altLang="en-US" sz="2000"/>
              <a:t>u jajetu</a:t>
            </a:r>
          </a:p>
          <a:p>
            <a:pPr eaLnBrk="1" hangingPunct="1">
              <a:spcBef>
                <a:spcPct val="0"/>
              </a:spcBef>
              <a:buFontTx/>
              <a:buNone/>
            </a:pPr>
            <a:endParaRPr lang="hr-HR" altLang="en-US" sz="2000"/>
          </a:p>
          <a:p>
            <a:pPr eaLnBrk="1" hangingPunct="1">
              <a:spcBef>
                <a:spcPct val="0"/>
              </a:spcBef>
              <a:buFontTx/>
              <a:buNone/>
            </a:pPr>
            <a:r>
              <a:rPr lang="hr-HR" altLang="en-US" sz="2000"/>
              <a:t>-Nusslein-Volhard i Wieschaus žele pronaći gene odgovorne za</a:t>
            </a:r>
          </a:p>
          <a:p>
            <a:pPr eaLnBrk="1" hangingPunct="1">
              <a:spcBef>
                <a:spcPct val="0"/>
              </a:spcBef>
              <a:buFontTx/>
              <a:buNone/>
            </a:pPr>
            <a:r>
              <a:rPr lang="hr-HR" altLang="en-US" sz="2000"/>
              <a:t>razvoj segmenata i promatraju samo mušice koje imaju poremećen </a:t>
            </a:r>
          </a:p>
          <a:p>
            <a:pPr eaLnBrk="1" hangingPunct="1">
              <a:spcBef>
                <a:spcPct val="0"/>
              </a:spcBef>
              <a:buFontTx/>
              <a:buNone/>
            </a:pPr>
            <a:r>
              <a:rPr lang="hr-HR" altLang="en-US" sz="2000" b="1"/>
              <a:t>razvoj segmenata</a:t>
            </a:r>
            <a:r>
              <a:rPr lang="hr-HR" altLang="en-US" sz="2000"/>
              <a:t> (</a:t>
            </a:r>
            <a:r>
              <a:rPr lang="hr-HR" altLang="en-US" sz="2000">
                <a:solidFill>
                  <a:srgbClr val="FF66CC"/>
                </a:solidFill>
              </a:rPr>
              <a:t>zigotni</a:t>
            </a:r>
            <a:r>
              <a:rPr lang="hr-HR" altLang="en-US" sz="2000"/>
              <a:t> geni - homozigotni embriji, recesivni geni, letalni)</a:t>
            </a:r>
          </a:p>
          <a:p>
            <a:pPr eaLnBrk="1" hangingPunct="1">
              <a:spcBef>
                <a:spcPct val="0"/>
              </a:spcBef>
              <a:buFontTx/>
              <a:buNone/>
            </a:pPr>
            <a:r>
              <a:rPr lang="hr-HR" altLang="en-US" sz="2000"/>
              <a:t>(smanjen broj, samo parni ili neparni segmenti,</a:t>
            </a:r>
          </a:p>
          <a:p>
            <a:pPr eaLnBrk="1" hangingPunct="1">
              <a:spcBef>
                <a:spcPct val="0"/>
              </a:spcBef>
              <a:buFontTx/>
              <a:buNone/>
            </a:pPr>
            <a:r>
              <a:rPr lang="hr-HR" altLang="en-US" sz="2000"/>
              <a:t>jednaki prednji i stražnji dio tijela)</a:t>
            </a:r>
          </a:p>
          <a:p>
            <a:pPr eaLnBrk="1" hangingPunct="1">
              <a:spcBef>
                <a:spcPct val="0"/>
              </a:spcBef>
              <a:buFontTx/>
              <a:buNone/>
            </a:pPr>
            <a:endParaRPr lang="hr-HR" altLang="en-US" sz="2000"/>
          </a:p>
          <a:p>
            <a:pPr eaLnBrk="1" hangingPunct="1">
              <a:spcBef>
                <a:spcPct val="0"/>
              </a:spcBef>
              <a:buFontTx/>
              <a:buChar char="-"/>
            </a:pPr>
            <a:r>
              <a:rPr lang="hr-HR" altLang="en-US" sz="2000"/>
              <a:t>40 000 mutacija – 15 gena (danas se zna za 25) - EMS</a:t>
            </a:r>
          </a:p>
          <a:p>
            <a:pPr eaLnBrk="1" hangingPunct="1">
              <a:spcBef>
                <a:spcPct val="0"/>
              </a:spcBef>
              <a:buFontTx/>
              <a:buChar char="-"/>
            </a:pPr>
            <a:endParaRPr lang="hr-HR" altLang="en-US" sz="2000"/>
          </a:p>
          <a:p>
            <a:pPr eaLnBrk="1" hangingPunct="1">
              <a:spcBef>
                <a:spcPct val="0"/>
              </a:spcBef>
              <a:buFontTx/>
              <a:buChar char="-"/>
            </a:pPr>
            <a:r>
              <a:rPr lang="hr-HR" altLang="en-US" sz="2000"/>
              <a:t>tri skupine gena, dolaze u tri “vala” (ali unutar sati jer je rani razvoj brz)</a:t>
            </a:r>
          </a:p>
          <a:p>
            <a:pPr eaLnBrk="1" hangingPunct="1">
              <a:spcBef>
                <a:spcPct val="0"/>
              </a:spcBef>
              <a:buFontTx/>
              <a:buChar char="-"/>
            </a:pPr>
            <a:endParaRPr lang="hr-HR" altLang="en-US" sz="2000"/>
          </a:p>
          <a:p>
            <a:pPr eaLnBrk="1" hangingPunct="1">
              <a:spcBef>
                <a:spcPct val="0"/>
              </a:spcBef>
              <a:buFontTx/>
              <a:buChar char="-"/>
            </a:pPr>
            <a:r>
              <a:rPr lang="hr-HR" altLang="en-US" sz="2000"/>
              <a:t>mutacije mijenjaju broj segmenata ili njihovu unutrašnju organizaciju bez</a:t>
            </a:r>
          </a:p>
          <a:p>
            <a:pPr eaLnBrk="1" hangingPunct="1">
              <a:spcBef>
                <a:spcPct val="0"/>
              </a:spcBef>
              <a:buFontTx/>
              <a:buNone/>
            </a:pPr>
            <a:r>
              <a:rPr lang="hr-HR" altLang="en-US" sz="2000"/>
              <a:t>utjecaja na globalnu polarnost embrija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8738" y="792163"/>
            <a:ext cx="1881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20483" name="Picture 3" descr=" "/>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6013" y="908050"/>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58738" y="792163"/>
            <a:ext cx="1881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20485" name="Picture 5" descr=" "/>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492500" y="981075"/>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ChangeArrowheads="1"/>
          </p:cNvSpPr>
          <p:nvPr/>
        </p:nvSpPr>
        <p:spPr bwMode="auto">
          <a:xfrm>
            <a:off x="58738" y="792163"/>
            <a:ext cx="1881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20487" name="Picture 7" descr=" "/>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011863" y="908050"/>
            <a:ext cx="971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58738" y="792163"/>
            <a:ext cx="1881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20489" name="Picture 9" descr="http://nobelprize.org/nobel_prizes/medicine/laureates/1995/illpres/nw-arrow2.gif"/>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8738" y="792163"/>
            <a:ext cx="762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0"/>
          <p:cNvSpPr>
            <a:spLocks noChangeArrowheads="1"/>
          </p:cNvSpPr>
          <p:nvPr/>
        </p:nvSpPr>
        <p:spPr bwMode="auto">
          <a:xfrm>
            <a:off x="58738" y="792163"/>
            <a:ext cx="1881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20491" name="Picture 11" descr="http://nobelprize.org/nobel_prizes/medicine/laureates/1995/illpres/nw-arrow2.gif"/>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8738" y="792163"/>
            <a:ext cx="762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Rectangle 12"/>
          <p:cNvSpPr>
            <a:spLocks noChangeArrowheads="1"/>
          </p:cNvSpPr>
          <p:nvPr/>
        </p:nvSpPr>
        <p:spPr bwMode="auto">
          <a:xfrm>
            <a:off x="58738" y="792163"/>
            <a:ext cx="1881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20493" name="Picture 13" descr="http://nobelprize.org/nobel_prizes/medicine/laureates/1995/illpres/nw-arrow2.gif"/>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8738" y="792163"/>
            <a:ext cx="762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Rectangle 14"/>
          <p:cNvSpPr>
            <a:spLocks noChangeArrowheads="1"/>
          </p:cNvSpPr>
          <p:nvPr/>
        </p:nvSpPr>
        <p:spPr bwMode="auto">
          <a:xfrm>
            <a:off x="58738" y="792163"/>
            <a:ext cx="1881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20495" name="Picture 15" descr=" "/>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116013" y="2420938"/>
            <a:ext cx="9525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Rectangle 16"/>
          <p:cNvSpPr>
            <a:spLocks noChangeArrowheads="1"/>
          </p:cNvSpPr>
          <p:nvPr/>
        </p:nvSpPr>
        <p:spPr bwMode="auto">
          <a:xfrm>
            <a:off x="58738" y="792163"/>
            <a:ext cx="1881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20497" name="Picture 17" descr=" "/>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3419475" y="2492375"/>
            <a:ext cx="9810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Rectangle 18"/>
          <p:cNvSpPr>
            <a:spLocks noChangeArrowheads="1"/>
          </p:cNvSpPr>
          <p:nvPr/>
        </p:nvSpPr>
        <p:spPr bwMode="auto">
          <a:xfrm>
            <a:off x="58738" y="792163"/>
            <a:ext cx="1881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20499" name="Picture 19" descr=" "/>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6084888" y="2492375"/>
            <a:ext cx="9525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Text Box 20"/>
          <p:cNvSpPr txBox="1">
            <a:spLocks noChangeArrowheads="1"/>
          </p:cNvSpPr>
          <p:nvPr/>
        </p:nvSpPr>
        <p:spPr bwMode="auto">
          <a:xfrm>
            <a:off x="323850" y="4581525"/>
            <a:ext cx="23764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mutacije gap gena</a:t>
            </a:r>
          </a:p>
          <a:p>
            <a:pPr eaLnBrk="1" hangingPunct="1">
              <a:spcBef>
                <a:spcPct val="0"/>
              </a:spcBef>
              <a:buFontTx/>
              <a:buNone/>
            </a:pPr>
            <a:r>
              <a:rPr lang="hr-HR" altLang="en-US" sz="1800"/>
              <a:t>smanjen broj</a:t>
            </a:r>
          </a:p>
          <a:p>
            <a:pPr eaLnBrk="1" hangingPunct="1">
              <a:spcBef>
                <a:spcPct val="0"/>
              </a:spcBef>
              <a:buFontTx/>
              <a:buNone/>
            </a:pPr>
            <a:r>
              <a:rPr lang="hr-HR" altLang="en-US" sz="1800"/>
              <a:t>segmenata</a:t>
            </a:r>
          </a:p>
          <a:p>
            <a:pPr eaLnBrk="1" hangingPunct="1">
              <a:spcBef>
                <a:spcPct val="0"/>
              </a:spcBef>
              <a:buFontTx/>
              <a:buNone/>
            </a:pPr>
            <a:r>
              <a:rPr lang="hr-HR" altLang="en-US" sz="1800"/>
              <a:t>eliminacija jednog</a:t>
            </a:r>
          </a:p>
          <a:p>
            <a:pPr eaLnBrk="1" hangingPunct="1">
              <a:spcBef>
                <a:spcPct val="0"/>
              </a:spcBef>
              <a:buFontTx/>
              <a:buNone/>
            </a:pPr>
            <a:r>
              <a:rPr lang="hr-HR" altLang="en-US" sz="1800"/>
              <a:t>ili skupine susjednih segmenata (veći dijelovi tijela)</a:t>
            </a:r>
          </a:p>
          <a:p>
            <a:pPr eaLnBrk="1" hangingPunct="1">
              <a:spcBef>
                <a:spcPct val="0"/>
              </a:spcBef>
              <a:buFontTx/>
              <a:buNone/>
            </a:pPr>
            <a:r>
              <a:rPr lang="hr-HR" altLang="en-US" sz="1800"/>
              <a:t>(6)</a:t>
            </a:r>
          </a:p>
        </p:txBody>
      </p:sp>
      <p:sp>
        <p:nvSpPr>
          <p:cNvPr id="20501" name="Text Box 21"/>
          <p:cNvSpPr txBox="1">
            <a:spLocks noChangeArrowheads="1"/>
          </p:cNvSpPr>
          <p:nvPr/>
        </p:nvSpPr>
        <p:spPr bwMode="auto">
          <a:xfrm>
            <a:off x="3059113" y="5084763"/>
            <a:ext cx="24955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mutacija pair rule gena</a:t>
            </a:r>
          </a:p>
          <a:p>
            <a:pPr eaLnBrk="1" hangingPunct="1">
              <a:spcBef>
                <a:spcPct val="0"/>
              </a:spcBef>
              <a:buFontTx/>
              <a:buNone/>
            </a:pPr>
            <a:r>
              <a:rPr lang="hr-HR" altLang="en-US" sz="1800"/>
              <a:t>razvoj neparnih/parnih</a:t>
            </a:r>
          </a:p>
          <a:p>
            <a:pPr eaLnBrk="1" hangingPunct="1">
              <a:spcBef>
                <a:spcPct val="0"/>
              </a:spcBef>
              <a:buFontTx/>
              <a:buNone/>
            </a:pPr>
            <a:r>
              <a:rPr lang="hr-HR" altLang="en-US" sz="1800"/>
              <a:t> segmenata</a:t>
            </a:r>
          </a:p>
          <a:p>
            <a:pPr eaLnBrk="1" hangingPunct="1">
              <a:spcBef>
                <a:spcPct val="0"/>
              </a:spcBef>
              <a:buFontTx/>
              <a:buNone/>
            </a:pPr>
            <a:r>
              <a:rPr lang="hr-HR" altLang="en-US" sz="1800"/>
              <a:t>(svakog drugog)</a:t>
            </a:r>
          </a:p>
          <a:p>
            <a:pPr eaLnBrk="1" hangingPunct="1">
              <a:spcBef>
                <a:spcPct val="0"/>
              </a:spcBef>
              <a:buFontTx/>
              <a:buNone/>
            </a:pPr>
            <a:r>
              <a:rPr lang="hr-HR" altLang="en-US" sz="1800"/>
              <a:t>(8)</a:t>
            </a:r>
          </a:p>
        </p:txBody>
      </p:sp>
      <p:sp>
        <p:nvSpPr>
          <p:cNvPr id="20502" name="Text Box 22"/>
          <p:cNvSpPr txBox="1">
            <a:spLocks noChangeArrowheads="1"/>
          </p:cNvSpPr>
          <p:nvPr/>
        </p:nvSpPr>
        <p:spPr bwMode="auto">
          <a:xfrm>
            <a:off x="5795963" y="5084763"/>
            <a:ext cx="30924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mutacija gena za polarnost</a:t>
            </a:r>
          </a:p>
          <a:p>
            <a:pPr eaLnBrk="1" hangingPunct="1">
              <a:spcBef>
                <a:spcPct val="0"/>
              </a:spcBef>
              <a:buFontTx/>
              <a:buNone/>
            </a:pPr>
            <a:r>
              <a:rPr lang="hr-HR" altLang="en-US" sz="1800"/>
              <a:t>segmenata</a:t>
            </a:r>
          </a:p>
          <a:p>
            <a:pPr eaLnBrk="1" hangingPunct="1">
              <a:spcBef>
                <a:spcPct val="0"/>
              </a:spcBef>
              <a:buFontTx/>
              <a:buNone/>
            </a:pPr>
            <a:r>
              <a:rPr lang="hr-HR" altLang="en-US" sz="1800"/>
              <a:t>jednaki prednji i stražnji dio</a:t>
            </a:r>
          </a:p>
          <a:p>
            <a:pPr eaLnBrk="1" hangingPunct="1">
              <a:spcBef>
                <a:spcPct val="0"/>
              </a:spcBef>
              <a:buFontTx/>
              <a:buNone/>
            </a:pPr>
            <a:r>
              <a:rPr lang="hr-HR" altLang="en-US" sz="1800"/>
              <a:t>segmenta – zrcalna simetrija</a:t>
            </a:r>
          </a:p>
          <a:p>
            <a:pPr eaLnBrk="1" hangingPunct="1">
              <a:spcBef>
                <a:spcPct val="0"/>
              </a:spcBef>
              <a:buFontTx/>
              <a:buNone/>
            </a:pPr>
            <a:r>
              <a:rPr lang="hr-HR" altLang="en-US" sz="1800"/>
              <a:t>(10)</a:t>
            </a:r>
          </a:p>
        </p:txBody>
      </p:sp>
      <p:sp>
        <p:nvSpPr>
          <p:cNvPr id="20503" name="Text Box 23"/>
          <p:cNvSpPr txBox="1">
            <a:spLocks noChangeArrowheads="1"/>
          </p:cNvSpPr>
          <p:nvPr/>
        </p:nvSpPr>
        <p:spPr bwMode="auto">
          <a:xfrm>
            <a:off x="7308850" y="6308725"/>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Nature 1980</a:t>
            </a:r>
          </a:p>
        </p:txBody>
      </p:sp>
      <p:sp>
        <p:nvSpPr>
          <p:cNvPr id="20504" name="Text Box 24"/>
          <p:cNvSpPr txBox="1">
            <a:spLocks noChangeArrowheads="1"/>
          </p:cNvSpPr>
          <p:nvPr/>
        </p:nvSpPr>
        <p:spPr bwMode="auto">
          <a:xfrm>
            <a:off x="231775" y="136525"/>
            <a:ext cx="743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-otkrili su tri skupine zigotnih gena koje se javljaju vremenskim slijedom: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692275" y="1052513"/>
            <a:ext cx="4668838" cy="1790700"/>
            <a:chOff x="1338" y="1616"/>
            <a:chExt cx="2941" cy="1128"/>
          </a:xfrm>
        </p:grpSpPr>
        <p:pic>
          <p:nvPicPr>
            <p:cNvPr id="3088" name="Picture 3" descr="Lew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1616"/>
              <a:ext cx="90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4" descr="Nüsslein-Vol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 y="1616"/>
              <a:ext cx="90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5" descr="Wiescha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 y="1616"/>
              <a:ext cx="90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2886" name="Group 6"/>
          <p:cNvGraphicFramePr>
            <a:graphicFrameLocks noGrp="1"/>
          </p:cNvGraphicFramePr>
          <p:nvPr/>
        </p:nvGraphicFramePr>
        <p:xfrm>
          <a:off x="3851275" y="2492375"/>
          <a:ext cx="625476" cy="517532"/>
        </p:xfrm>
        <a:graphic>
          <a:graphicData uri="http://schemas.openxmlformats.org/drawingml/2006/table">
            <a:tbl>
              <a:tblPr/>
              <a:tblGrid>
                <a:gridCol w="208492"/>
                <a:gridCol w="208492"/>
                <a:gridCol w="208492"/>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sz="2800" b="0" i="0" u="none" strike="noStrike" cap="none" normalizeH="0" baseline="0" smtClean="0">
                        <a:ln>
                          <a:noFill/>
                        </a:ln>
                        <a:solidFill>
                          <a:schemeClr val="tx1"/>
                        </a:solidFill>
                        <a:effectLst/>
                        <a:latin typeface="Arial" charset="0"/>
                      </a:endParaRPr>
                    </a:p>
                  </a:txBody>
                  <a:tcPr marL="91533" marR="91533" marT="45406" marB="45406"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sz="2800" b="0" i="0" u="none" strike="noStrike" cap="none" normalizeH="0" baseline="0" smtClean="0">
                        <a:ln>
                          <a:noFill/>
                        </a:ln>
                        <a:solidFill>
                          <a:schemeClr val="tx1"/>
                        </a:solidFill>
                        <a:effectLst/>
                        <a:latin typeface="Arial" charset="0"/>
                      </a:endParaRPr>
                    </a:p>
                  </a:txBody>
                  <a:tcPr marL="91533" marR="91533" marT="45406" marB="45406"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sz="2800" b="0" i="0" u="none" strike="noStrike" cap="none" normalizeH="0" baseline="0" smtClean="0">
                        <a:ln>
                          <a:noFill/>
                        </a:ln>
                        <a:solidFill>
                          <a:schemeClr val="tx1"/>
                        </a:solidFill>
                        <a:effectLst/>
                        <a:latin typeface="Arial" charset="0"/>
                      </a:endParaRPr>
                    </a:p>
                  </a:txBody>
                  <a:tcPr marL="91533" marR="91533" marT="45406" marB="45406" anchor="ctr" horzOverflow="overflow">
                    <a:lnL>
                      <a:noFill/>
                    </a:lnL>
                    <a:lnR cap="flat">
                      <a:noFill/>
                    </a:lnR>
                    <a:lnT cap="flat">
                      <a:noFill/>
                    </a:lnT>
                    <a:lnB cap="flat">
                      <a:noFill/>
                    </a:lnB>
                    <a:lnTlToBr>
                      <a:noFill/>
                    </a:lnTlToBr>
                    <a:lnBlToTr>
                      <a:noFill/>
                    </a:lnBlToTr>
                    <a:noFill/>
                  </a:tcPr>
                </a:tc>
              </a:tr>
            </a:tbl>
          </a:graphicData>
        </a:graphic>
      </p:graphicFrame>
      <p:sp>
        <p:nvSpPr>
          <p:cNvPr id="3079" name="Rectangle 14"/>
          <p:cNvSpPr>
            <a:spLocks noChangeArrowheads="1"/>
          </p:cNvSpPr>
          <p:nvPr/>
        </p:nvSpPr>
        <p:spPr bwMode="auto">
          <a:xfrm>
            <a:off x="0" y="2798763"/>
            <a:ext cx="76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sp>
        <p:nvSpPr>
          <p:cNvPr id="3080" name="Rectangle 15"/>
          <p:cNvSpPr>
            <a:spLocks noChangeArrowheads="1"/>
          </p:cNvSpPr>
          <p:nvPr/>
        </p:nvSpPr>
        <p:spPr bwMode="auto">
          <a:xfrm>
            <a:off x="0" y="3027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graphicFrame>
        <p:nvGraphicFramePr>
          <p:cNvPr id="122896" name="Group 16"/>
          <p:cNvGraphicFramePr>
            <a:graphicFrameLocks noGrp="1"/>
          </p:cNvGraphicFramePr>
          <p:nvPr/>
        </p:nvGraphicFramePr>
        <p:xfrm>
          <a:off x="1619250" y="188913"/>
          <a:ext cx="5348288" cy="701675"/>
        </p:xfrm>
        <a:graphic>
          <a:graphicData uri="http://schemas.openxmlformats.org/drawingml/2006/table">
            <a:tbl>
              <a:tblPr/>
              <a:tblGrid>
                <a:gridCol w="4586288"/>
                <a:gridCol w="762000"/>
              </a:tblGrid>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23C59"/>
                          </a:solidFill>
                          <a:effectLst/>
                          <a:latin typeface="Arial" charset="0"/>
                          <a:ea typeface="Times New Roman" pitchFamily="18" charset="0"/>
                          <a:cs typeface="Arial" charset="0"/>
                        </a:rPr>
                        <a:t>The Nobel Prize in Physiology or Medicine 1995</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61" marB="45761"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sz="2800" b="0" i="0" u="none" strike="noStrike" cap="none" normalizeH="0" baseline="0" smtClean="0">
                        <a:ln>
                          <a:noFill/>
                        </a:ln>
                        <a:solidFill>
                          <a:schemeClr val="tx1"/>
                        </a:solidFill>
                        <a:effectLst/>
                        <a:latin typeface="Arial" charset="0"/>
                      </a:endParaRPr>
                    </a:p>
                  </a:txBody>
                  <a:tcPr marT="45761" marB="45761" horzOverflow="overflow">
                    <a:lnL>
                      <a:noFill/>
                    </a:lnL>
                    <a:lnR cap="flat">
                      <a:noFill/>
                    </a:lnR>
                    <a:lnT cap="flat">
                      <a:noFill/>
                    </a:lnT>
                    <a:lnB cap="flat">
                      <a:noFill/>
                    </a:lnB>
                    <a:lnTlToBr>
                      <a:noFill/>
                    </a:lnTlToBr>
                    <a:lnBlToTr>
                      <a:noFill/>
                    </a:lnBlToTr>
                    <a:noFill/>
                  </a:tcPr>
                </a:tc>
              </a:tr>
            </a:tbl>
          </a:graphicData>
        </a:graphic>
      </p:graphicFrame>
      <p:sp>
        <p:nvSpPr>
          <p:cNvPr id="3084" name="Rectangle 23"/>
          <p:cNvSpPr>
            <a:spLocks noChangeArrowheads="1"/>
          </p:cNvSpPr>
          <p:nvPr/>
        </p:nvSpPr>
        <p:spPr bwMode="auto">
          <a:xfrm>
            <a:off x="0" y="3438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graphicFrame>
        <p:nvGraphicFramePr>
          <p:cNvPr id="122912" name="Group 32"/>
          <p:cNvGraphicFramePr>
            <a:graphicFrameLocks noGrp="1"/>
          </p:cNvGraphicFramePr>
          <p:nvPr/>
        </p:nvGraphicFramePr>
        <p:xfrm>
          <a:off x="755650" y="3068638"/>
          <a:ext cx="6408738" cy="2011470"/>
        </p:xfrm>
        <a:graphic>
          <a:graphicData uri="http://schemas.openxmlformats.org/drawingml/2006/table">
            <a:tbl>
              <a:tblPr/>
              <a:tblGrid>
                <a:gridCol w="6408738"/>
              </a:tblGrid>
              <a:tr h="20113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The Nobel Assembly at the Karolinska Institute in Stockholm, Sweden, has awarded the Nobel Prize in Physiology or Medicine for 1995 to </a:t>
                      </a:r>
                      <a:r>
                        <a:rPr kumimoji="0" lang="en-US" sz="1800" b="1" i="0" u="none" strike="noStrike" cap="none" normalizeH="0" baseline="0" smtClean="0">
                          <a:ln>
                            <a:noFill/>
                          </a:ln>
                          <a:solidFill>
                            <a:srgbClr val="000000"/>
                          </a:solidFill>
                          <a:effectLst/>
                          <a:latin typeface="Arial" charset="0"/>
                          <a:cs typeface="Arial" charset="0"/>
                        </a:rPr>
                        <a:t>Edward B. Lewis</a:t>
                      </a:r>
                      <a:r>
                        <a:rPr kumimoji="0" lang="en-US" sz="1800" b="0" i="0" u="none" strike="noStrike" cap="none" normalizeH="0" baseline="0" smtClean="0">
                          <a:ln>
                            <a:noFill/>
                          </a:ln>
                          <a:solidFill>
                            <a:srgbClr val="000000"/>
                          </a:solidFill>
                          <a:effectLst/>
                          <a:latin typeface="Arial" charset="0"/>
                          <a:cs typeface="Arial" charset="0"/>
                        </a:rPr>
                        <a:t>, </a:t>
                      </a:r>
                      <a:r>
                        <a:rPr kumimoji="0" lang="en-US" sz="1800" b="1" i="0" u="none" strike="noStrike" cap="none" normalizeH="0" baseline="0" smtClean="0">
                          <a:ln>
                            <a:noFill/>
                          </a:ln>
                          <a:solidFill>
                            <a:srgbClr val="000000"/>
                          </a:solidFill>
                          <a:effectLst/>
                          <a:latin typeface="Arial" charset="0"/>
                          <a:cs typeface="Arial" charset="0"/>
                        </a:rPr>
                        <a:t>Christiane Nüsslein-Volhard</a:t>
                      </a:r>
                      <a:r>
                        <a:rPr kumimoji="0" lang="en-US" sz="1800" b="0" i="0" u="none" strike="noStrike" cap="none" normalizeH="0" baseline="0" smtClean="0">
                          <a:ln>
                            <a:noFill/>
                          </a:ln>
                          <a:solidFill>
                            <a:srgbClr val="000000"/>
                          </a:solidFill>
                          <a:effectLst/>
                          <a:latin typeface="Arial" charset="0"/>
                          <a:cs typeface="Arial" charset="0"/>
                        </a:rPr>
                        <a:t> and </a:t>
                      </a:r>
                      <a:r>
                        <a:rPr kumimoji="0" lang="en-US" sz="1800" b="1" i="0" u="none" strike="noStrike" cap="none" normalizeH="0" baseline="0" smtClean="0">
                          <a:ln>
                            <a:noFill/>
                          </a:ln>
                          <a:solidFill>
                            <a:srgbClr val="000000"/>
                          </a:solidFill>
                          <a:effectLst/>
                          <a:latin typeface="Arial" charset="0"/>
                          <a:cs typeface="Arial" charset="0"/>
                        </a:rPr>
                        <a:t>Eric Wieschaus</a:t>
                      </a:r>
                      <a:r>
                        <a:rPr kumimoji="0" lang="en-US" sz="1800" b="0" i="0" u="none" strike="noStrike" cap="none" normalizeH="0" baseline="0" smtClean="0">
                          <a:ln>
                            <a:noFill/>
                          </a:ln>
                          <a:solidFill>
                            <a:srgbClr val="000000"/>
                          </a:solidFill>
                          <a:effectLst/>
                          <a:latin typeface="Arial" charset="0"/>
                          <a:cs typeface="Arial" charset="0"/>
                        </a:rPr>
                        <a:t> for their discoveries concerning "the genetic control of early embryonic development".</a:t>
                      </a:r>
                      <a:r>
                        <a:rPr kumimoji="0" lang="en-US" sz="1800" b="0" i="0" u="none" strike="noStrike" cap="none" normalizeH="0" baseline="0" smtClean="0">
                          <a:ln>
                            <a:noFill/>
                          </a:ln>
                          <a:solidFill>
                            <a:srgbClr val="000000"/>
                          </a:solidFill>
                          <a:effectLst/>
                          <a:latin typeface="Verdana" pitchFamily="34" charset="0"/>
                          <a:cs typeface="Arial" charset="0"/>
                        </a:rPr>
                        <a:t> </a:t>
                      </a:r>
                      <a:endParaRPr kumimoji="0" lang="hr-HR" sz="1800" b="0" i="0" u="none" strike="noStrike" cap="none" normalizeH="0" baseline="0" smtClean="0">
                        <a:ln>
                          <a:noFill/>
                        </a:ln>
                        <a:solidFill>
                          <a:srgbClr val="000000"/>
                        </a:solidFill>
                        <a:effectLst/>
                        <a:latin typeface="Verdana"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15" marB="45615" anchor="ctr" horzOverflow="overflow">
                    <a:lnL cap="flat">
                      <a:noFill/>
                    </a:lnL>
                    <a:lnR cap="flat">
                      <a:noFill/>
                    </a:lnR>
                    <a:lnT cap="flat">
                      <a:noFill/>
                    </a:lnT>
                    <a:lnB cap="flat">
                      <a:noFill/>
                    </a:lnB>
                    <a:lnTlToBr>
                      <a:noFill/>
                    </a:lnTlToBr>
                    <a:lnBlToTr>
                      <a:noFill/>
                    </a:lnBlToTr>
                    <a:noFill/>
                  </a:tcPr>
                </a:tc>
              </a:tr>
            </a:tbl>
          </a:graphicData>
        </a:graphic>
      </p:graphicFrame>
      <p:sp>
        <p:nvSpPr>
          <p:cNvPr id="3087" name="Text Box 31"/>
          <p:cNvSpPr txBox="1">
            <a:spLocks noChangeArrowheads="1"/>
          </p:cNvSpPr>
          <p:nvPr/>
        </p:nvSpPr>
        <p:spPr bwMode="auto">
          <a:xfrm>
            <a:off x="468313" y="4868863"/>
            <a:ext cx="7848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“Vinska je mušica, više nego ijedan drugi organizam promijenila naše razumijevanje kako geni upravljaju razvojem organizma.”</a:t>
            </a:r>
          </a:p>
          <a:p>
            <a:pPr eaLnBrk="1" hangingPunct="1">
              <a:spcBef>
                <a:spcPct val="0"/>
              </a:spcBef>
              <a:buFontTx/>
              <a:buNone/>
            </a:pPr>
            <a:endParaRPr lang="hr-HR" altLang="en-US" sz="2000"/>
          </a:p>
          <a:p>
            <a:pPr eaLnBrk="1" hangingPunct="1">
              <a:spcBef>
                <a:spcPct val="0"/>
              </a:spcBef>
              <a:buFontTx/>
              <a:buNone/>
            </a:pPr>
            <a:r>
              <a:rPr lang="hr-HR" altLang="en-US" sz="2000"/>
              <a:t>- molekularna genetika “modeliranja organizma” i nastanka “organizacije tijela”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23850" y="981075"/>
            <a:ext cx="84328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Embrionalni je razvoj kontroliran genima koji su aktivni u zigoti.</a:t>
            </a:r>
          </a:p>
          <a:p>
            <a:pPr eaLnBrk="1" hangingPunct="1">
              <a:spcBef>
                <a:spcPct val="0"/>
              </a:spcBef>
              <a:buFontTx/>
              <a:buNone/>
            </a:pPr>
            <a:r>
              <a:rPr lang="hr-HR" altLang="en-US" sz="2000"/>
              <a:t>Postoje skupine gena koji imaju specifično djelovanje:</a:t>
            </a:r>
          </a:p>
          <a:p>
            <a:pPr eaLnBrk="1" hangingPunct="1">
              <a:spcBef>
                <a:spcPct val="0"/>
              </a:spcBef>
              <a:buFontTx/>
              <a:buNone/>
            </a:pPr>
            <a:endParaRPr lang="hr-HR" altLang="en-US" sz="2000"/>
          </a:p>
          <a:p>
            <a:pPr eaLnBrk="1" hangingPunct="1">
              <a:spcBef>
                <a:spcPct val="0"/>
              </a:spcBef>
              <a:buFontTx/>
              <a:buNone/>
            </a:pPr>
            <a:r>
              <a:rPr lang="hr-HR" altLang="en-US" sz="2000">
                <a:solidFill>
                  <a:srgbClr val="FF66CC"/>
                </a:solidFill>
              </a:rPr>
              <a:t>geni polarnosti jajeta</a:t>
            </a:r>
            <a:r>
              <a:rPr lang="hr-HR" altLang="en-US" sz="2000"/>
              <a:t>: definiranje anteroposteriorne i dorzoventralne osi </a:t>
            </a:r>
          </a:p>
          <a:p>
            <a:pPr eaLnBrk="1" hangingPunct="1">
              <a:spcBef>
                <a:spcPct val="0"/>
              </a:spcBef>
              <a:buFontTx/>
              <a:buNone/>
            </a:pPr>
            <a:r>
              <a:rPr lang="hr-HR" altLang="en-US" sz="2000"/>
              <a:t>embrija i krajeva tijela</a:t>
            </a:r>
          </a:p>
          <a:p>
            <a:pPr eaLnBrk="1" hangingPunct="1">
              <a:spcBef>
                <a:spcPct val="0"/>
              </a:spcBef>
              <a:buFontTx/>
              <a:buNone/>
            </a:pPr>
            <a:endParaRPr lang="hr-HR" altLang="en-US" sz="2000"/>
          </a:p>
          <a:p>
            <a:pPr eaLnBrk="1" hangingPunct="1">
              <a:spcBef>
                <a:spcPct val="0"/>
              </a:spcBef>
              <a:buFontTx/>
              <a:buNone/>
            </a:pPr>
            <a:r>
              <a:rPr lang="hr-HR" altLang="en-US" sz="2000"/>
              <a:t>Geni embrija:</a:t>
            </a:r>
          </a:p>
          <a:p>
            <a:pPr eaLnBrk="1" hangingPunct="1">
              <a:spcBef>
                <a:spcPct val="0"/>
              </a:spcBef>
              <a:buFontTx/>
              <a:buNone/>
            </a:pPr>
            <a:endParaRPr lang="hr-HR" altLang="en-US" sz="2000"/>
          </a:p>
          <a:p>
            <a:pPr eaLnBrk="1" hangingPunct="1">
              <a:spcBef>
                <a:spcPct val="0"/>
              </a:spcBef>
              <a:buFontTx/>
              <a:buNone/>
            </a:pPr>
            <a:r>
              <a:rPr lang="hr-HR" altLang="en-US" sz="2000">
                <a:solidFill>
                  <a:srgbClr val="FF66CC"/>
                </a:solidFill>
              </a:rPr>
              <a:t>“gap” geni</a:t>
            </a:r>
            <a:r>
              <a:rPr lang="hr-HR" altLang="en-US" sz="2000"/>
              <a:t>: aktivni u početku (zigota) i određuju grubi </a:t>
            </a:r>
            <a:r>
              <a:rPr lang="hr-HR" altLang="en-US" sz="2000">
                <a:solidFill>
                  <a:srgbClr val="FF66CC"/>
                </a:solidFill>
              </a:rPr>
              <a:t>tjelesni plan </a:t>
            </a:r>
            <a:r>
              <a:rPr lang="hr-HR" altLang="en-US" sz="2000"/>
              <a:t>u </a:t>
            </a:r>
          </a:p>
          <a:p>
            <a:pPr eaLnBrk="1" hangingPunct="1">
              <a:spcBef>
                <a:spcPct val="0"/>
              </a:spcBef>
              <a:buFontTx/>
              <a:buNone/>
            </a:pPr>
            <a:r>
              <a:rPr lang="hr-HR" altLang="en-US" sz="2000"/>
              <a:t>smjeru osi glava-zadak</a:t>
            </a:r>
          </a:p>
          <a:p>
            <a:pPr eaLnBrk="1" hangingPunct="1">
              <a:spcBef>
                <a:spcPct val="0"/>
              </a:spcBef>
              <a:buFontTx/>
              <a:buNone/>
            </a:pPr>
            <a:endParaRPr lang="hr-HR" altLang="en-US" sz="2000"/>
          </a:p>
          <a:p>
            <a:pPr eaLnBrk="1" hangingPunct="1">
              <a:spcBef>
                <a:spcPct val="0"/>
              </a:spcBef>
              <a:buFontTx/>
              <a:buNone/>
            </a:pPr>
            <a:r>
              <a:rPr lang="hr-HR" altLang="en-US" sz="2000">
                <a:solidFill>
                  <a:srgbClr val="FF66CC"/>
                </a:solidFill>
              </a:rPr>
              <a:t>“pair rule” – parni geni</a:t>
            </a:r>
            <a:r>
              <a:rPr lang="hr-HR" altLang="en-US" sz="2000"/>
              <a:t>: upravljaju razvojem svakog drugog segmenta</a:t>
            </a:r>
          </a:p>
          <a:p>
            <a:pPr eaLnBrk="1" hangingPunct="1">
              <a:spcBef>
                <a:spcPct val="0"/>
              </a:spcBef>
              <a:buFontTx/>
              <a:buNone/>
            </a:pPr>
            <a:endParaRPr lang="hr-HR" altLang="en-US" sz="2000"/>
          </a:p>
          <a:p>
            <a:pPr eaLnBrk="1" hangingPunct="1">
              <a:spcBef>
                <a:spcPct val="0"/>
              </a:spcBef>
              <a:buFontTx/>
              <a:buNone/>
            </a:pPr>
            <a:r>
              <a:rPr lang="hr-HR" altLang="en-US" sz="2000">
                <a:solidFill>
                  <a:srgbClr val="FF66CC"/>
                </a:solidFill>
              </a:rPr>
              <a:t>geni za polarnost segmenta</a:t>
            </a:r>
            <a:r>
              <a:rPr lang="hr-HR" altLang="en-US" sz="2000"/>
              <a:t>: fina polarnost u antero-posteriornom smjeru </a:t>
            </a:r>
          </a:p>
          <a:p>
            <a:pPr eaLnBrk="1" hangingPunct="1">
              <a:spcBef>
                <a:spcPct val="0"/>
              </a:spcBef>
              <a:buFontTx/>
              <a:buNone/>
            </a:pPr>
            <a:r>
              <a:rPr lang="hr-HR" altLang="en-US" sz="2000"/>
              <a:t>unutar svakog segmenta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611188" y="1844675"/>
            <a:ext cx="79724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Gap geni dijele os tijela na grube, generalizirane regije.</a:t>
            </a:r>
          </a:p>
          <a:p>
            <a:pPr eaLnBrk="1" hangingPunct="1">
              <a:spcBef>
                <a:spcPct val="0"/>
              </a:spcBef>
              <a:buFontTx/>
              <a:buNone/>
            </a:pPr>
            <a:endParaRPr lang="hr-HR" altLang="en-US" sz="2000"/>
          </a:p>
          <a:p>
            <a:pPr eaLnBrk="1" hangingPunct="1">
              <a:buFontTx/>
              <a:buNone/>
            </a:pPr>
            <a:r>
              <a:rPr lang="hr-HR" altLang="en-US" sz="2000"/>
              <a:t>To su transkripcijski faktori koji reguliraju ekspresiju gena “pair-rule”,  </a:t>
            </a:r>
          </a:p>
          <a:p>
            <a:pPr eaLnBrk="1" hangingPunct="1">
              <a:buFontTx/>
              <a:buNone/>
            </a:pPr>
            <a:r>
              <a:rPr lang="hr-HR" altLang="en-US" sz="2000"/>
              <a:t>eksprimiranih u prugama u preblastodermu i blastodermu.</a:t>
            </a:r>
          </a:p>
          <a:p>
            <a:pPr eaLnBrk="1" hangingPunct="1">
              <a:buFontTx/>
              <a:buNone/>
            </a:pPr>
            <a:r>
              <a:rPr lang="hr-HR" altLang="en-US" sz="2000"/>
              <a:t>Jedna “pruga” pokriva dva segmenta.</a:t>
            </a:r>
          </a:p>
          <a:p>
            <a:pPr eaLnBrk="1" hangingPunct="1">
              <a:spcBef>
                <a:spcPct val="0"/>
              </a:spcBef>
              <a:buFontTx/>
              <a:buNone/>
            </a:pPr>
            <a:endParaRPr lang="hr-HR" altLang="en-US" sz="2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azvoj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25538"/>
            <a:ext cx="59420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684213" y="5157788"/>
            <a:ext cx="805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Nejednoliki raspored četiriju regulacijskih proteina (transkripcijskih</a:t>
            </a:r>
          </a:p>
          <a:p>
            <a:pPr eaLnBrk="1" hangingPunct="1">
              <a:spcBef>
                <a:spcPct val="0"/>
              </a:spcBef>
              <a:buFontTx/>
              <a:buNone/>
            </a:pPr>
            <a:r>
              <a:rPr lang="hr-HR" altLang="en-US" sz="2000"/>
              <a:t>faktora) u ranom razvoju embrija vinske mušice. Embrio je sincicij,</a:t>
            </a:r>
          </a:p>
          <a:p>
            <a:pPr eaLnBrk="1" hangingPunct="1">
              <a:spcBef>
                <a:spcPct val="0"/>
              </a:spcBef>
              <a:buFontTx/>
              <a:buNone/>
            </a:pPr>
            <a:r>
              <a:rPr lang="hr-HR" altLang="en-US" sz="2000"/>
              <a:t>jezgre u zajedničkoj citoplazmi, a proteini su koncentrirani u jezgrama.</a:t>
            </a:r>
          </a:p>
        </p:txBody>
      </p:sp>
      <p:sp>
        <p:nvSpPr>
          <p:cNvPr id="23556" name="Text Box 4"/>
          <p:cNvSpPr txBox="1">
            <a:spLocks noChangeArrowheads="1"/>
          </p:cNvSpPr>
          <p:nvPr/>
        </p:nvSpPr>
        <p:spPr bwMode="auto">
          <a:xfrm>
            <a:off x="519113" y="352425"/>
            <a:ext cx="821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polarnost proteina kodiranih majčinim genima </a:t>
            </a:r>
            <a:r>
              <a:rPr lang="hr-HR" altLang="en-US" sz="1800">
                <a:cs typeface="Arial" charset="0"/>
              </a:rPr>
              <a:t>→ uzorak ekspresije zigotnih gap</a:t>
            </a:r>
          </a:p>
          <a:p>
            <a:pPr eaLnBrk="1" hangingPunct="1">
              <a:spcBef>
                <a:spcPct val="0"/>
              </a:spcBef>
              <a:buFontTx/>
              <a:buNone/>
            </a:pPr>
            <a:r>
              <a:rPr lang="hr-HR" altLang="en-US" sz="1800">
                <a:cs typeface="Arial" charset="0"/>
              </a:rPr>
              <a:t>gena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95288" y="4941888"/>
            <a:ext cx="78660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Kako se “čita” pozicijska informacija:</a:t>
            </a:r>
          </a:p>
          <a:p>
            <a:pPr eaLnBrk="1" hangingPunct="1">
              <a:spcBef>
                <a:spcPct val="0"/>
              </a:spcBef>
              <a:buFontTx/>
              <a:buNone/>
            </a:pPr>
            <a:r>
              <a:rPr lang="hr-HR" altLang="en-US" sz="2000"/>
              <a:t>modul vrpce 2 gena eve ima sekvence za vezanje dvaju proteina</a:t>
            </a:r>
          </a:p>
          <a:p>
            <a:pPr eaLnBrk="1" hangingPunct="1">
              <a:spcBef>
                <a:spcPct val="0"/>
              </a:spcBef>
              <a:buFontTx/>
              <a:buNone/>
            </a:pPr>
            <a:r>
              <a:rPr lang="hr-HR" altLang="en-US" sz="2000"/>
              <a:t>aktivatora (Bicoid i Hunchback) i dvaju represora (Kruppel i Giant)</a:t>
            </a:r>
          </a:p>
          <a:p>
            <a:pPr eaLnBrk="1" hangingPunct="1">
              <a:spcBef>
                <a:spcPct val="0"/>
              </a:spcBef>
              <a:buFontTx/>
              <a:buNone/>
            </a:pPr>
            <a:r>
              <a:rPr lang="hr-HR" altLang="en-US" sz="2000"/>
              <a:t>-njihovi međusobni odnosi određuju da li će se gen eksprimirati ili ne</a:t>
            </a:r>
          </a:p>
          <a:p>
            <a:pPr eaLnBrk="1" hangingPunct="1">
              <a:spcBef>
                <a:spcPct val="0"/>
              </a:spcBef>
              <a:buFontTx/>
              <a:buNone/>
            </a:pPr>
            <a:r>
              <a:rPr lang="hr-HR" altLang="en-US" sz="2000"/>
              <a:t>-ako nema represora vrpca 2 je šira, ako nema aktivatora, nema eve</a:t>
            </a:r>
          </a:p>
        </p:txBody>
      </p:sp>
      <p:pic>
        <p:nvPicPr>
          <p:cNvPr id="24579" name="Picture 3" descr="ch7f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557338"/>
            <a:ext cx="4103688"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98450" y="476250"/>
            <a:ext cx="884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hr-HR" altLang="en-US" sz="1800"/>
              <a:t>protein eve je “pair-rule” protein eksprimiran u svakom drugom segmentu. Njegovu</a:t>
            </a:r>
          </a:p>
          <a:p>
            <a:pPr eaLnBrk="1" hangingPunct="1">
              <a:spcBef>
                <a:spcPct val="0"/>
              </a:spcBef>
              <a:buFontTx/>
              <a:buNone/>
            </a:pPr>
            <a:r>
              <a:rPr lang="hr-HR" altLang="en-US" sz="1800"/>
              <a:t>ekspresiju regulira kombinacija četiriju gap gena eksprimiranih u pojedinom segmentu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h7f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5538"/>
            <a:ext cx="839628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323850" y="4076700"/>
            <a:ext cx="81470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A: regulacijska regija gena eve</a:t>
            </a:r>
          </a:p>
          <a:p>
            <a:pPr eaLnBrk="1" hangingPunct="1">
              <a:spcBef>
                <a:spcPct val="0"/>
              </a:spcBef>
              <a:buFontTx/>
              <a:buNone/>
            </a:pPr>
            <a:r>
              <a:rPr lang="hr-HR" altLang="en-US" sz="2000"/>
              <a:t>-komadić regulacijske regije “odgovoran” za ekspresiju vrpce 2</a:t>
            </a:r>
          </a:p>
          <a:p>
            <a:pPr eaLnBrk="1" hangingPunct="1">
              <a:spcBef>
                <a:spcPct val="0"/>
              </a:spcBef>
              <a:buFontTx/>
              <a:buNone/>
            </a:pPr>
            <a:r>
              <a:rPr lang="hr-HR" altLang="en-US" sz="2000"/>
              <a:t>stavljen je ispred “reporterskog” gena i eksprimirao se specifično</a:t>
            </a:r>
          </a:p>
          <a:p>
            <a:pPr eaLnBrk="1" hangingPunct="1">
              <a:spcBef>
                <a:spcPct val="0"/>
              </a:spcBef>
              <a:buFontTx/>
              <a:buNone/>
            </a:pPr>
            <a:r>
              <a:rPr lang="hr-HR" altLang="en-US" sz="2000"/>
              <a:t>na mjestu vrpce 2 (B)</a:t>
            </a:r>
          </a:p>
          <a:p>
            <a:pPr eaLnBrk="1" hangingPunct="1">
              <a:spcBef>
                <a:spcPct val="0"/>
              </a:spcBef>
              <a:buFontTx/>
              <a:buNone/>
            </a:pPr>
            <a:r>
              <a:rPr lang="hr-HR" altLang="en-US" sz="2000"/>
              <a:t>C: ekspresija eve u embriju</a:t>
            </a:r>
          </a:p>
          <a:p>
            <a:pPr eaLnBrk="1" hangingPunct="1">
              <a:spcBef>
                <a:spcPct val="0"/>
              </a:spcBef>
              <a:buFontTx/>
              <a:buNone/>
            </a:pPr>
            <a:r>
              <a:rPr lang="hr-HR" altLang="en-US" sz="2000"/>
              <a:t>-</a:t>
            </a:r>
            <a:r>
              <a:rPr lang="hr-HR" altLang="en-US" sz="2000">
                <a:solidFill>
                  <a:srgbClr val="FF66CC"/>
                </a:solidFill>
              </a:rPr>
              <a:t>sedam kombinacija regulacijskih proteina</a:t>
            </a:r>
            <a:r>
              <a:rPr lang="hr-HR" altLang="en-US" sz="2000"/>
              <a:t> (za svaku vrpcu) </a:t>
            </a:r>
          </a:p>
          <a:p>
            <a:pPr eaLnBrk="1" hangingPunct="1">
              <a:spcBef>
                <a:spcPct val="0"/>
              </a:spcBef>
              <a:buFontTx/>
              <a:buNone/>
            </a:pPr>
            <a:r>
              <a:rPr lang="hr-HR" altLang="en-US" sz="2000"/>
              <a:t>aktiviraju ekspresiju, dok brojne druge kombinacije utišavaju ekspresiju</a:t>
            </a:r>
          </a:p>
          <a:p>
            <a:pPr eaLnBrk="1" hangingPunct="1">
              <a:spcBef>
                <a:spcPct val="0"/>
              </a:spcBef>
              <a:buFontTx/>
              <a:buNone/>
            </a:pPr>
            <a:r>
              <a:rPr lang="hr-HR" altLang="en-US" sz="2000"/>
              <a:t>-parasegmenti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h7f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61912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684213" y="4799013"/>
            <a:ext cx="78660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Kako se “čita” pozicijska informacija:</a:t>
            </a:r>
          </a:p>
          <a:p>
            <a:pPr eaLnBrk="1" hangingPunct="1">
              <a:spcBef>
                <a:spcPct val="0"/>
              </a:spcBef>
              <a:buFontTx/>
              <a:buNone/>
            </a:pPr>
            <a:r>
              <a:rPr lang="hr-HR" altLang="en-US" sz="2000"/>
              <a:t>modul vrpce 2 gena eve ima sekvence za vezanje dvaju proteina</a:t>
            </a:r>
          </a:p>
          <a:p>
            <a:pPr eaLnBrk="1" hangingPunct="1">
              <a:spcBef>
                <a:spcPct val="0"/>
              </a:spcBef>
              <a:buFontTx/>
              <a:buNone/>
            </a:pPr>
            <a:r>
              <a:rPr lang="hr-HR" altLang="en-US" sz="2000"/>
              <a:t>aktivatora (Bicoid i Hunchback) i dvaju represora (Kruppel i Giant)</a:t>
            </a:r>
          </a:p>
          <a:p>
            <a:pPr eaLnBrk="1" hangingPunct="1">
              <a:spcBef>
                <a:spcPct val="0"/>
              </a:spcBef>
              <a:buFontTx/>
              <a:buNone/>
            </a:pPr>
            <a:r>
              <a:rPr lang="hr-HR" altLang="en-US" sz="2000"/>
              <a:t>-njihovi međusobni odnosi određuju da li će se gen eksprimirati ili ne</a:t>
            </a:r>
          </a:p>
          <a:p>
            <a:pPr eaLnBrk="1" hangingPunct="1">
              <a:spcBef>
                <a:spcPct val="0"/>
              </a:spcBef>
              <a:buFontTx/>
              <a:buNone/>
            </a:pPr>
            <a:r>
              <a:rPr lang="hr-HR" altLang="en-US" sz="2000"/>
              <a:t>-ako nema represora vrpca 2 je šira, ako nema aktivatora, nema eve</a:t>
            </a:r>
          </a:p>
        </p:txBody>
      </p:sp>
      <p:pic>
        <p:nvPicPr>
          <p:cNvPr id="26628" name="Picture 4" descr="ch7f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276475"/>
            <a:ext cx="3116262"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2" descr="ch21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633888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395288" y="4881563"/>
            <a:ext cx="87487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Različiti dijelovi regulacijske regije eve odgovorni su</a:t>
            </a:r>
          </a:p>
          <a:p>
            <a:pPr eaLnBrk="1" hangingPunct="1">
              <a:spcBef>
                <a:spcPct val="0"/>
              </a:spcBef>
              <a:buFontTx/>
              <a:buNone/>
            </a:pPr>
            <a:r>
              <a:rPr lang="hr-HR" altLang="en-US" sz="2000"/>
              <a:t>za ekspresiju eve u različitim vrpcama u embriju</a:t>
            </a:r>
          </a:p>
          <a:p>
            <a:pPr eaLnBrk="1" hangingPunct="1">
              <a:spcBef>
                <a:spcPct val="0"/>
              </a:spcBef>
              <a:buFontTx/>
              <a:buNone/>
            </a:pPr>
            <a:endParaRPr lang="hr-HR" altLang="en-US" sz="2000"/>
          </a:p>
          <a:p>
            <a:pPr eaLnBrk="1" hangingPunct="1">
              <a:spcBef>
                <a:spcPct val="0"/>
              </a:spcBef>
              <a:buFontTx/>
              <a:buNone/>
            </a:pPr>
            <a:r>
              <a:rPr lang="hr-HR" altLang="en-US" sz="2000"/>
              <a:t>princip modularnosti: jednostavni dijelovi; neovisno prilagodljivi (TF)</a:t>
            </a:r>
          </a:p>
          <a:p>
            <a:pPr eaLnBrk="1" hangingPunct="1">
              <a:spcBef>
                <a:spcPct val="0"/>
              </a:spcBef>
              <a:buFontTx/>
              <a:buNone/>
            </a:pPr>
            <a:r>
              <a:rPr lang="hr-HR" altLang="en-US" sz="2000"/>
              <a:t>promjena jednog modula ne utječe na druge i omogućava prilagodljivost svakog dijela tijela neovisno o drugom tijekom evolucije</a:t>
            </a:r>
          </a:p>
          <a:p>
            <a:pPr eaLnBrk="1" hangingPunct="1">
              <a:spcBef>
                <a:spcPct val="0"/>
              </a:spcBef>
              <a:buFontTx/>
              <a:buNone/>
            </a:pPr>
            <a:endParaRPr lang="hr-HR" altLang="en-US" sz="20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92138" y="614363"/>
            <a:ext cx="812165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-regulacijska DNA sekvenca (promotor) gena eve “čita” koncentraciju </a:t>
            </a:r>
          </a:p>
          <a:p>
            <a:pPr eaLnBrk="1" hangingPunct="1">
              <a:spcBef>
                <a:spcPct val="0"/>
              </a:spcBef>
              <a:buFontTx/>
              <a:buNone/>
            </a:pPr>
            <a:r>
              <a:rPr lang="hr-HR" altLang="en-US" sz="2000"/>
              <a:t>regulacijskih proteina duž embrija i “tumači” tu informaciju tako da će</a:t>
            </a:r>
          </a:p>
          <a:p>
            <a:pPr eaLnBrk="1" hangingPunct="1">
              <a:spcBef>
                <a:spcPct val="0"/>
              </a:spcBef>
              <a:buFontTx/>
              <a:buNone/>
            </a:pPr>
            <a:r>
              <a:rPr lang="hr-HR" altLang="en-US" sz="2000"/>
              <a:t>na nekim mjestima doći do njegove ekspresije, a na nekima ne</a:t>
            </a:r>
          </a:p>
          <a:p>
            <a:pPr eaLnBrk="1" hangingPunct="1">
              <a:lnSpc>
                <a:spcPct val="120000"/>
              </a:lnSpc>
              <a:spcBef>
                <a:spcPct val="0"/>
              </a:spcBef>
              <a:buFontTx/>
              <a:buNone/>
            </a:pPr>
            <a:r>
              <a:rPr lang="hr-HR" altLang="en-US" sz="1800"/>
              <a:t>(kombinacija transkripcijskih faktora - pozicijsko kodiranje)</a:t>
            </a:r>
          </a:p>
          <a:p>
            <a:pPr eaLnBrk="1" hangingPunct="1">
              <a:spcBef>
                <a:spcPct val="0"/>
              </a:spcBef>
              <a:buFontTx/>
              <a:buNone/>
            </a:pPr>
            <a:endParaRPr lang="hr-HR" altLang="en-US" sz="2000"/>
          </a:p>
          <a:p>
            <a:pPr eaLnBrk="1" hangingPunct="1">
              <a:spcBef>
                <a:spcPct val="0"/>
              </a:spcBef>
              <a:buFontTx/>
              <a:buNone/>
            </a:pPr>
            <a:r>
              <a:rPr lang="hr-HR" altLang="en-US" sz="2000"/>
              <a:t>-</a:t>
            </a:r>
            <a:r>
              <a:rPr lang="hr-HR" altLang="en-US" sz="2000" i="1"/>
              <a:t>eve</a:t>
            </a:r>
            <a:r>
              <a:rPr lang="hr-HR" altLang="en-US" sz="2000"/>
              <a:t> se eksprimira u sedam vrpci od po 5-6 jezgri (u širinu) smještenih</a:t>
            </a:r>
          </a:p>
          <a:p>
            <a:pPr eaLnBrk="1" hangingPunct="1">
              <a:spcBef>
                <a:spcPct val="0"/>
              </a:spcBef>
              <a:buFontTx/>
              <a:buNone/>
            </a:pPr>
            <a:r>
              <a:rPr lang="hr-HR" altLang="en-US" sz="2000"/>
              <a:t>pravilno duž anteriorno-posteriorne osi embrija</a:t>
            </a:r>
          </a:p>
          <a:p>
            <a:pPr eaLnBrk="1" hangingPunct="1">
              <a:spcBef>
                <a:spcPct val="0"/>
              </a:spcBef>
              <a:buFontTx/>
              <a:buNone/>
            </a:pPr>
            <a:endParaRPr lang="hr-HR" altLang="en-US" sz="2000"/>
          </a:p>
          <a:p>
            <a:pPr eaLnBrk="1" hangingPunct="1">
              <a:spcBef>
                <a:spcPct val="0"/>
              </a:spcBef>
              <a:buFontTx/>
              <a:buNone/>
            </a:pPr>
            <a:r>
              <a:rPr lang="hr-HR" altLang="en-US" sz="2000"/>
              <a:t>-regulacijska regija gena </a:t>
            </a:r>
            <a:r>
              <a:rPr lang="hr-HR" altLang="en-US" sz="2000" i="1"/>
              <a:t>eve </a:t>
            </a:r>
            <a:r>
              <a:rPr lang="hr-HR" altLang="en-US" sz="2000"/>
              <a:t>je vrlo duga (20 kb) i sastoji se od serije</a:t>
            </a:r>
          </a:p>
          <a:p>
            <a:pPr eaLnBrk="1" hangingPunct="1">
              <a:spcBef>
                <a:spcPct val="0"/>
              </a:spcBef>
              <a:buFontTx/>
              <a:buNone/>
            </a:pPr>
            <a:r>
              <a:rPr lang="hr-HR" altLang="en-US" sz="2000"/>
              <a:t>jednostavnih regulacijskih modula, od kojih svaki ima više regulacijskih</a:t>
            </a:r>
          </a:p>
          <a:p>
            <a:pPr eaLnBrk="1" hangingPunct="1">
              <a:spcBef>
                <a:spcPct val="0"/>
              </a:spcBef>
              <a:buFontTx/>
              <a:buNone/>
            </a:pPr>
            <a:r>
              <a:rPr lang="hr-HR" altLang="en-US" sz="2000"/>
              <a:t>sekvenci i odgovoran je za ekspresiju </a:t>
            </a:r>
            <a:r>
              <a:rPr lang="hr-HR" altLang="en-US" sz="2000" i="1"/>
              <a:t>eve</a:t>
            </a:r>
            <a:r>
              <a:rPr lang="hr-HR" altLang="en-US" sz="2000"/>
              <a:t> u određenoj vrpci</a:t>
            </a:r>
          </a:p>
        </p:txBody>
      </p:sp>
      <p:pic>
        <p:nvPicPr>
          <p:cNvPr id="28675" name="Picture 3" descr="ch7f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581525"/>
            <a:ext cx="396081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4932363" y="4772025"/>
            <a:ext cx="34099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sedam vrpci </a:t>
            </a:r>
            <a:r>
              <a:rPr lang="hr-HR" altLang="en-US" sz="2000" i="1"/>
              <a:t>eve</a:t>
            </a:r>
            <a:r>
              <a:rPr lang="hr-HR" altLang="en-US" sz="2000"/>
              <a:t>:</a:t>
            </a:r>
          </a:p>
          <a:p>
            <a:pPr eaLnBrk="1" hangingPunct="1">
              <a:spcBef>
                <a:spcPct val="0"/>
              </a:spcBef>
              <a:buFontTx/>
              <a:buNone/>
            </a:pPr>
            <a:r>
              <a:rPr lang="hr-HR" altLang="en-US" sz="2000" i="1"/>
              <a:t>eve</a:t>
            </a:r>
            <a:r>
              <a:rPr lang="hr-HR" altLang="en-US" sz="2000"/>
              <a:t>: zeleno obojen</a:t>
            </a:r>
          </a:p>
          <a:p>
            <a:pPr eaLnBrk="1" hangingPunct="1">
              <a:spcBef>
                <a:spcPct val="0"/>
              </a:spcBef>
              <a:buFontTx/>
              <a:buNone/>
            </a:pPr>
            <a:r>
              <a:rPr lang="hr-HR" altLang="en-US" sz="2000" i="1"/>
              <a:t>giant</a:t>
            </a:r>
            <a:r>
              <a:rPr lang="hr-HR" altLang="en-US" sz="2000"/>
              <a:t>: crveno obojen </a:t>
            </a:r>
            <a:r>
              <a:rPr lang="hr-HR" altLang="en-US" sz="1600"/>
              <a:t>(gap gen)</a:t>
            </a:r>
          </a:p>
          <a:p>
            <a:pPr eaLnBrk="1" hangingPunct="1">
              <a:spcBef>
                <a:spcPct val="0"/>
              </a:spcBef>
              <a:buFontTx/>
              <a:buNone/>
            </a:pPr>
            <a:r>
              <a:rPr lang="hr-HR" altLang="en-US" sz="2000" i="1"/>
              <a:t>eve + giant</a:t>
            </a:r>
            <a:r>
              <a:rPr lang="hr-HR" altLang="en-US" sz="2000"/>
              <a:t>: žuto obojen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250825" y="188913"/>
            <a:ext cx="8569325"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Geni polarnosti segmenata regulirani su genima pair-rule</a:t>
            </a:r>
          </a:p>
          <a:p>
            <a:pPr eaLnBrk="1" hangingPunct="1">
              <a:spcBef>
                <a:spcPct val="0"/>
              </a:spcBef>
              <a:buFontTx/>
              <a:buNone/>
            </a:pPr>
            <a:endParaRPr lang="hr-HR" altLang="en-US" sz="2000"/>
          </a:p>
          <a:p>
            <a:pPr eaLnBrk="1" hangingPunct="1">
              <a:spcBef>
                <a:spcPct val="0"/>
              </a:spcBef>
              <a:buFontTx/>
              <a:buChar char="-"/>
            </a:pPr>
            <a:endParaRPr lang="hr-HR" altLang="en-US" sz="2000"/>
          </a:p>
          <a:p>
            <a:pPr eaLnBrk="1" hangingPunct="1">
              <a:spcBef>
                <a:spcPct val="0"/>
              </a:spcBef>
              <a:buFontTx/>
              <a:buNone/>
            </a:pPr>
            <a:r>
              <a:rPr lang="hr-HR" altLang="en-US" sz="2000"/>
              <a:t>-tijekom ranog embrionalnog razvoja prostorna restrikcija genske ekspresije odgovor je na uspostavljene gradijente transkripcijskih faktora kodiranih majčinim genima. </a:t>
            </a:r>
          </a:p>
          <a:p>
            <a:pPr eaLnBrk="1" hangingPunct="1">
              <a:spcBef>
                <a:spcPct val="0"/>
              </a:spcBef>
              <a:buFontTx/>
              <a:buNone/>
            </a:pPr>
            <a:r>
              <a:rPr lang="hr-HR" altLang="en-US" sz="2000"/>
              <a:t>Kod sincicijskog embrija prostorna je restrikcija posljedica transkripcijskih</a:t>
            </a:r>
          </a:p>
          <a:p>
            <a:pPr eaLnBrk="1" hangingPunct="1">
              <a:spcBef>
                <a:spcPct val="0"/>
              </a:spcBef>
              <a:buFontTx/>
              <a:buNone/>
            </a:pPr>
            <a:r>
              <a:rPr lang="hr-HR" altLang="en-US" sz="2000"/>
              <a:t>faktora kodiranih zigotskim genima.</a:t>
            </a:r>
          </a:p>
          <a:p>
            <a:pPr eaLnBrk="1" hangingPunct="1">
              <a:spcBef>
                <a:spcPct val="0"/>
              </a:spcBef>
              <a:buFontTx/>
              <a:buNone/>
            </a:pPr>
            <a:r>
              <a:rPr lang="hr-HR" altLang="en-US" sz="2000"/>
              <a:t> </a:t>
            </a:r>
          </a:p>
          <a:p>
            <a:pPr eaLnBrk="1" hangingPunct="1">
              <a:spcBef>
                <a:spcPct val="0"/>
              </a:spcBef>
              <a:buFontTx/>
              <a:buNone/>
            </a:pPr>
            <a:r>
              <a:rPr lang="hr-HR" altLang="en-US" sz="2000"/>
              <a:t>Kad je celularizacija (nakon 13. diobe dolazi do citokineze i nastaje celularni embrio) intercelularna je komunikacija posredovana sekretiranim</a:t>
            </a:r>
          </a:p>
          <a:p>
            <a:pPr eaLnBrk="1" hangingPunct="1">
              <a:spcBef>
                <a:spcPct val="0"/>
              </a:spcBef>
              <a:buFontTx/>
              <a:buNone/>
            </a:pPr>
            <a:r>
              <a:rPr lang="hr-HR" altLang="en-US" sz="2000"/>
              <a:t>proteinima (</a:t>
            </a:r>
            <a:r>
              <a:rPr lang="hr-HR" altLang="en-US" sz="2000">
                <a:solidFill>
                  <a:srgbClr val="FF66CC"/>
                </a:solidFill>
              </a:rPr>
              <a:t>hedgehog, wingless</a:t>
            </a:r>
            <a:r>
              <a:rPr lang="hr-HR" altLang="en-US" sz="2000"/>
              <a:t>). Sve stanice morfološki izgledaju jednako.</a:t>
            </a:r>
          </a:p>
          <a:p>
            <a:pPr eaLnBrk="1" hangingPunct="1">
              <a:spcBef>
                <a:spcPct val="0"/>
              </a:spcBef>
              <a:buFontTx/>
              <a:buNone/>
            </a:pPr>
            <a:endParaRPr lang="hr-HR" altLang="en-US" sz="2000"/>
          </a:p>
          <a:p>
            <a:pPr eaLnBrk="1" hangingPunct="1">
              <a:spcBef>
                <a:spcPct val="0"/>
              </a:spcBef>
              <a:buFontTx/>
              <a:buNone/>
            </a:pPr>
            <a:r>
              <a:rPr lang="hr-HR" altLang="en-US" sz="2000"/>
              <a:t>To su geni polarnosti segmenta. Mutacije uzrokuju deleciju dijela svakog</a:t>
            </a:r>
          </a:p>
          <a:p>
            <a:pPr eaLnBrk="1" hangingPunct="1">
              <a:spcBef>
                <a:spcPct val="0"/>
              </a:spcBef>
              <a:buFontTx/>
              <a:buNone/>
            </a:pPr>
            <a:r>
              <a:rPr lang="hr-HR" altLang="en-US" sz="2000"/>
              <a:t>segmenta i njegov nadomjestak zrcalnom pojavom dijela sljedećeg segmenta.</a:t>
            </a:r>
          </a:p>
          <a:p>
            <a:pPr eaLnBrk="1" hangingPunct="1">
              <a:spcBef>
                <a:spcPct val="0"/>
              </a:spcBef>
              <a:buFontTx/>
              <a:buNone/>
            </a:pPr>
            <a:r>
              <a:rPr lang="hr-HR" altLang="en-US" sz="2000"/>
              <a:t>Geni polarnosti segmenta eksprimiraju se u prugama s jednostrukim periodicitetom. Uzorak ekspresije se ponavlja u svakom segmentu, iako je</a:t>
            </a:r>
          </a:p>
          <a:p>
            <a:pPr eaLnBrk="1" hangingPunct="1">
              <a:spcBef>
                <a:spcPct val="0"/>
              </a:spcBef>
              <a:buFontTx/>
              <a:buNone/>
            </a:pPr>
            <a:r>
              <a:rPr lang="hr-HR" altLang="en-US" sz="2000"/>
              <a:t>regulacija vrlo složena.</a:t>
            </a:r>
          </a:p>
          <a:p>
            <a:pPr eaLnBrk="1" hangingPunct="1">
              <a:spcBef>
                <a:spcPct val="0"/>
              </a:spcBef>
              <a:buFontTx/>
              <a:buNone/>
            </a:pPr>
            <a:r>
              <a:rPr lang="hr-HR" altLang="en-US" sz="2000"/>
              <a:t> </a:t>
            </a:r>
          </a:p>
          <a:p>
            <a:pPr eaLnBrk="1" hangingPunct="1">
              <a:spcBef>
                <a:spcPct val="0"/>
              </a:spcBef>
              <a:buFontTx/>
              <a:buNone/>
            </a:pPr>
            <a:endParaRPr lang="hr-HR" altLang="en-US" sz="2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ure 9.8. Generalized model of Drosophila anterior-posterior pattern 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76225"/>
            <a:ext cx="59817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6711950" y="398463"/>
            <a:ext cx="24320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različiti uzorak gradijenata osnovnih skupina razvojnih regulacijskih gena koji određuju regije morfogenetskih proteina</a:t>
            </a:r>
          </a:p>
          <a:p>
            <a:pPr eaLnBrk="1" hangingPunct="1">
              <a:spcBef>
                <a:spcPct val="0"/>
              </a:spcBef>
              <a:buFontTx/>
              <a:buNone/>
            </a:pPr>
            <a:endParaRPr lang="hr-HR" altLang="en-US" sz="2000"/>
          </a:p>
          <a:p>
            <a:pPr eaLnBrk="1" hangingPunct="1">
              <a:spcBef>
                <a:spcPct val="0"/>
              </a:spcBef>
              <a:buFontTx/>
              <a:buNone/>
            </a:pPr>
            <a:r>
              <a:rPr lang="hr-HR" altLang="en-US" sz="2000"/>
              <a:t>prostorna i vremenska koordinacija</a:t>
            </a:r>
          </a:p>
        </p:txBody>
      </p:sp>
      <p:sp>
        <p:nvSpPr>
          <p:cNvPr id="30724" name="Text Box 4"/>
          <p:cNvSpPr txBox="1">
            <a:spLocks noChangeArrowheads="1"/>
          </p:cNvSpPr>
          <p:nvPr/>
        </p:nvSpPr>
        <p:spPr bwMode="auto">
          <a:xfrm>
            <a:off x="6711950" y="5537200"/>
            <a:ext cx="2317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engrailed:</a:t>
            </a:r>
          </a:p>
          <a:p>
            <a:pPr eaLnBrk="1" hangingPunct="1">
              <a:spcBef>
                <a:spcPct val="0"/>
              </a:spcBef>
              <a:buFontTx/>
              <a:buNone/>
            </a:pPr>
            <a:r>
              <a:rPr lang="hr-HR" altLang="en-US" sz="1800"/>
              <a:t>segmentna polarnost</a:t>
            </a:r>
          </a:p>
          <a:p>
            <a:pPr eaLnBrk="1" hangingPunct="1">
              <a:spcBef>
                <a:spcPct val="0"/>
              </a:spcBef>
              <a:buFontTx/>
              <a:buNone/>
            </a:pPr>
            <a:r>
              <a:rPr lang="hr-HR" altLang="en-US" sz="1800"/>
              <a:t>transkripcijski faktor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21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1820862"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h21f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549275"/>
            <a:ext cx="702151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3400425" y="4241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2400"/>
          </a:p>
        </p:txBody>
      </p:sp>
      <p:sp>
        <p:nvSpPr>
          <p:cNvPr id="4101" name="Text Box 5"/>
          <p:cNvSpPr txBox="1">
            <a:spLocks noChangeArrowheads="1"/>
          </p:cNvSpPr>
          <p:nvPr/>
        </p:nvSpPr>
        <p:spPr bwMode="auto">
          <a:xfrm>
            <a:off x="2555875" y="5516563"/>
            <a:ext cx="3248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Razvojni put vinske mušice</a:t>
            </a:r>
          </a:p>
        </p:txBody>
      </p:sp>
      <p:sp>
        <p:nvSpPr>
          <p:cNvPr id="4102" name="Text Box 6"/>
          <p:cNvSpPr txBox="1">
            <a:spLocks noChangeArrowheads="1"/>
          </p:cNvSpPr>
          <p:nvPr/>
        </p:nvSpPr>
        <p:spPr bwMode="auto">
          <a:xfrm>
            <a:off x="2987675" y="3716338"/>
            <a:ext cx="4949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glava: oči, ticala, usta</a:t>
            </a:r>
          </a:p>
          <a:p>
            <a:pPr eaLnBrk="1" hangingPunct="1">
              <a:spcBef>
                <a:spcPct val="0"/>
              </a:spcBef>
              <a:buFontTx/>
              <a:buNone/>
            </a:pPr>
            <a:r>
              <a:rPr lang="hr-HR" altLang="en-US" sz="2000"/>
              <a:t>3 torakalna segmenta (noge, krila, haltere)</a:t>
            </a:r>
          </a:p>
          <a:p>
            <a:pPr eaLnBrk="1" hangingPunct="1">
              <a:spcBef>
                <a:spcPct val="0"/>
              </a:spcBef>
              <a:buFontTx/>
              <a:buNone/>
            </a:pPr>
            <a:r>
              <a:rPr lang="hr-HR" altLang="en-US" sz="2000"/>
              <a:t>8 ili 9 abdominalnih segmenata</a:t>
            </a:r>
          </a:p>
        </p:txBody>
      </p:sp>
      <p:sp>
        <p:nvSpPr>
          <p:cNvPr id="4103" name="Text Box 7"/>
          <p:cNvSpPr txBox="1">
            <a:spLocks noChangeArrowheads="1"/>
          </p:cNvSpPr>
          <p:nvPr/>
        </p:nvSpPr>
        <p:spPr bwMode="auto">
          <a:xfrm>
            <a:off x="179388" y="2636838"/>
            <a:ext cx="1162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200"/>
              <a:t>3 presvlačenja</a:t>
            </a:r>
          </a:p>
        </p:txBody>
      </p:sp>
      <p:sp>
        <p:nvSpPr>
          <p:cNvPr id="4104" name="Text Box 8"/>
          <p:cNvSpPr txBox="1">
            <a:spLocks noChangeArrowheads="1"/>
          </p:cNvSpPr>
          <p:nvPr/>
        </p:nvSpPr>
        <p:spPr bwMode="auto">
          <a:xfrm>
            <a:off x="1331913" y="6308725"/>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b="1"/>
              <a:t>10 dana</a:t>
            </a:r>
          </a:p>
        </p:txBody>
      </p:sp>
      <p:sp>
        <p:nvSpPr>
          <p:cNvPr id="4105" name="Text Box 9"/>
          <p:cNvSpPr txBox="1">
            <a:spLocks noChangeArrowheads="1"/>
          </p:cNvSpPr>
          <p:nvPr/>
        </p:nvSpPr>
        <p:spPr bwMode="auto">
          <a:xfrm>
            <a:off x="179388" y="4005263"/>
            <a:ext cx="865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400"/>
              <a:t>kukuljica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hedgehog wingless ex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4825"/>
            <a:ext cx="380047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
          <p:cNvSpPr>
            <a:spLocks noChangeArrowheads="1"/>
          </p:cNvSpPr>
          <p:nvPr/>
        </p:nvSpPr>
        <p:spPr bwMode="auto">
          <a:xfrm>
            <a:off x="5003800" y="404813"/>
            <a:ext cx="40767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Diferencijacija kod drozofile:</a:t>
            </a:r>
          </a:p>
          <a:p>
            <a:pPr eaLnBrk="1" hangingPunct="1">
              <a:spcBef>
                <a:spcPct val="0"/>
              </a:spcBef>
              <a:buFontTx/>
              <a:buNone/>
            </a:pPr>
            <a:r>
              <a:rPr lang="hr-HR" altLang="en-US" sz="1800"/>
              <a:t>od “master” gena do specifičnih signalnih puteva </a:t>
            </a:r>
          </a:p>
          <a:p>
            <a:pPr eaLnBrk="1" hangingPunct="1">
              <a:spcBef>
                <a:spcPct val="0"/>
              </a:spcBef>
              <a:buFontTx/>
              <a:buNone/>
            </a:pPr>
            <a:r>
              <a:rPr lang="hr-HR" altLang="en-US" sz="1800"/>
              <a:t>geni polarnosti segmenta reguliraju razvoj segmenata: en i wg reguliraju difuzibilne proteine</a:t>
            </a:r>
          </a:p>
          <a:p>
            <a:pPr eaLnBrk="1" hangingPunct="1">
              <a:spcBef>
                <a:spcPct val="0"/>
              </a:spcBef>
              <a:buFontTx/>
              <a:buNone/>
            </a:pPr>
            <a:r>
              <a:rPr lang="hr-HR" altLang="en-US" sz="1600"/>
              <a:t>-wg (wingless, Wnt put) je eksprimiran samo u stanicama u kojima nema uzvodnih “pair-rule” gena Eve i Ftz</a:t>
            </a:r>
          </a:p>
          <a:p>
            <a:pPr eaLnBrk="1" hangingPunct="1">
              <a:spcBef>
                <a:spcPct val="0"/>
              </a:spcBef>
              <a:buFontTx/>
              <a:buNone/>
            </a:pPr>
            <a:endParaRPr lang="hr-HR" altLang="en-US" sz="1800"/>
          </a:p>
          <a:p>
            <a:pPr eaLnBrk="1" hangingPunct="1">
              <a:spcBef>
                <a:spcPct val="0"/>
              </a:spcBef>
              <a:buFontTx/>
              <a:buNone/>
            </a:pPr>
            <a:r>
              <a:rPr lang="hr-HR" altLang="en-US" sz="1600"/>
              <a:t>-</a:t>
            </a:r>
            <a:r>
              <a:rPr lang="hr-HR" altLang="en-US" sz="1600">
                <a:solidFill>
                  <a:srgbClr val="FF66CC"/>
                </a:solidFill>
              </a:rPr>
              <a:t>wg</a:t>
            </a:r>
            <a:r>
              <a:rPr lang="hr-HR" altLang="en-US" sz="1600"/>
              <a:t> protein difundira i djeluje na </a:t>
            </a:r>
          </a:p>
          <a:p>
            <a:pPr eaLnBrk="1" hangingPunct="1">
              <a:spcBef>
                <a:spcPct val="0"/>
              </a:spcBef>
              <a:buFontTx/>
              <a:buNone/>
            </a:pPr>
            <a:r>
              <a:rPr lang="hr-HR" altLang="en-US" sz="1600"/>
              <a:t>okolne stanice, ovisno o njihovoj</a:t>
            </a:r>
          </a:p>
          <a:p>
            <a:pPr eaLnBrk="1" hangingPunct="1">
              <a:spcBef>
                <a:spcPct val="0"/>
              </a:spcBef>
              <a:buFontTx/>
              <a:buNone/>
            </a:pPr>
            <a:r>
              <a:rPr lang="hr-HR" altLang="en-US" sz="1600"/>
              <a:t>ekspresiji receptora</a:t>
            </a:r>
          </a:p>
          <a:p>
            <a:pPr eaLnBrk="1" hangingPunct="1">
              <a:spcBef>
                <a:spcPct val="0"/>
              </a:spcBef>
              <a:buFontTx/>
              <a:buNone/>
            </a:pPr>
            <a:r>
              <a:rPr lang="hr-HR" altLang="en-US" sz="1600"/>
              <a:t>inducira proizvodnju proteina</a:t>
            </a:r>
          </a:p>
          <a:p>
            <a:pPr eaLnBrk="1" hangingPunct="1">
              <a:spcBef>
                <a:spcPct val="0"/>
              </a:spcBef>
              <a:buFontTx/>
              <a:buNone/>
            </a:pPr>
            <a:r>
              <a:rPr lang="hr-HR" altLang="en-US" sz="1600">
                <a:solidFill>
                  <a:srgbClr val="FF66CC"/>
                </a:solidFill>
              </a:rPr>
              <a:t>engrailed</a:t>
            </a:r>
            <a:r>
              <a:rPr lang="hr-HR" altLang="en-US" sz="1600"/>
              <a:t> koji potiče aktivaciju</a:t>
            </a:r>
          </a:p>
          <a:p>
            <a:pPr eaLnBrk="1" hangingPunct="1">
              <a:spcBef>
                <a:spcPct val="0"/>
              </a:spcBef>
              <a:buFontTx/>
              <a:buNone/>
            </a:pPr>
            <a:r>
              <a:rPr lang="hr-HR" altLang="en-US" sz="1600"/>
              <a:t>puta </a:t>
            </a:r>
            <a:r>
              <a:rPr lang="hr-HR" altLang="en-US" sz="1600">
                <a:solidFill>
                  <a:srgbClr val="FF66CC"/>
                </a:solidFill>
              </a:rPr>
              <a:t>Hedgehog</a:t>
            </a:r>
            <a:r>
              <a:rPr lang="hr-HR" altLang="en-US" sz="1600"/>
              <a:t> i proizvodnju difuzibilnih proteina koji opet djeluju na ciljne stanice</a:t>
            </a:r>
          </a:p>
          <a:p>
            <a:pPr eaLnBrk="1" hangingPunct="1">
              <a:spcBef>
                <a:spcPct val="0"/>
              </a:spcBef>
              <a:buFontTx/>
              <a:buNone/>
            </a:pPr>
            <a:endParaRPr lang="hr-HR" altLang="en-US" sz="1600"/>
          </a:p>
          <a:p>
            <a:pPr eaLnBrk="1" hangingPunct="1">
              <a:spcBef>
                <a:spcPct val="0"/>
              </a:spcBef>
              <a:buFontTx/>
              <a:buNone/>
            </a:pPr>
            <a:r>
              <a:rPr lang="hr-HR" altLang="en-US" sz="1600"/>
              <a:t>- recipročna petlja koja stabilizira alternativne sudbine susjednih stanica na granici</a:t>
            </a:r>
            <a:endParaRPr lang="en-US" altLang="en-US" sz="1600"/>
          </a:p>
          <a:p>
            <a:pPr eaLnBrk="1" hangingPunct="1">
              <a:spcBef>
                <a:spcPct val="0"/>
              </a:spcBef>
              <a:buFontTx/>
              <a:buNone/>
            </a:pPr>
            <a:endParaRPr lang="hr-HR" altLang="en-US" sz="16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 9.25. Model for the transcription of the segment polarity genes engrailed (en) and wingless (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0"/>
            <a:ext cx="3959225"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5867400" y="6481763"/>
            <a:ext cx="3111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30000"/>
              </a:spcBef>
              <a:buFontTx/>
              <a:buNone/>
            </a:pPr>
            <a:r>
              <a:rPr lang="hr-HR" altLang="en-US" sz="1400"/>
              <a:t>Gilbert, Developmental Biology, 2000</a:t>
            </a:r>
          </a:p>
          <a:p>
            <a:pPr eaLnBrk="1" hangingPunct="1">
              <a:spcBef>
                <a:spcPct val="0"/>
              </a:spcBef>
              <a:buFontTx/>
              <a:buNone/>
            </a:pPr>
            <a:endParaRPr lang="hr-HR" altLang="en-US" sz="1600"/>
          </a:p>
        </p:txBody>
      </p:sp>
      <p:sp>
        <p:nvSpPr>
          <p:cNvPr id="32772" name="Text Box 4"/>
          <p:cNvSpPr txBox="1">
            <a:spLocks noChangeArrowheads="1"/>
          </p:cNvSpPr>
          <p:nvPr/>
        </p:nvSpPr>
        <p:spPr bwMode="auto">
          <a:xfrm>
            <a:off x="4767263" y="4437063"/>
            <a:ext cx="4376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Diferencijacija kod drozofile:</a:t>
            </a:r>
          </a:p>
          <a:p>
            <a:pPr eaLnBrk="1" hangingPunct="1">
              <a:spcBef>
                <a:spcPct val="0"/>
              </a:spcBef>
              <a:buFontTx/>
              <a:buNone/>
            </a:pPr>
            <a:r>
              <a:rPr lang="hr-HR" altLang="en-US" sz="2000"/>
              <a:t>od “master” gena do specifičnih signalnih puteva </a:t>
            </a:r>
          </a:p>
          <a:p>
            <a:pPr eaLnBrk="1" hangingPunct="1">
              <a:spcBef>
                <a:spcPct val="0"/>
              </a:spcBef>
              <a:buFontTx/>
              <a:buNone/>
            </a:pPr>
            <a:endParaRPr lang="hr-HR" altLang="en-US" sz="1800"/>
          </a:p>
        </p:txBody>
      </p:sp>
      <p:sp>
        <p:nvSpPr>
          <p:cNvPr id="32773" name="Text Box 5"/>
          <p:cNvSpPr txBox="1">
            <a:spLocks noChangeArrowheads="1"/>
          </p:cNvSpPr>
          <p:nvPr/>
        </p:nvSpPr>
        <p:spPr bwMode="auto">
          <a:xfrm>
            <a:off x="3265488" y="6451600"/>
            <a:ext cx="1971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400"/>
              <a:t>armadillo=beta katenin</a:t>
            </a:r>
          </a:p>
        </p:txBody>
      </p:sp>
      <p:sp>
        <p:nvSpPr>
          <p:cNvPr id="32774" name="TextBox 1"/>
          <p:cNvSpPr txBox="1">
            <a:spLocks noChangeArrowheads="1"/>
          </p:cNvSpPr>
          <p:nvPr/>
        </p:nvSpPr>
        <p:spPr bwMode="auto">
          <a:xfrm>
            <a:off x="4067175" y="2603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h21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49022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5127625" y="49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2400"/>
          </a:p>
        </p:txBody>
      </p:sp>
      <p:sp>
        <p:nvSpPr>
          <p:cNvPr id="33796" name="Rectangle 4"/>
          <p:cNvSpPr>
            <a:spLocks noChangeArrowheads="1"/>
          </p:cNvSpPr>
          <p:nvPr/>
        </p:nvSpPr>
        <p:spPr bwMode="auto">
          <a:xfrm>
            <a:off x="5076825" y="404813"/>
            <a:ext cx="3806825"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Regulacijska hijerarhija</a:t>
            </a:r>
          </a:p>
          <a:p>
            <a:pPr eaLnBrk="1" hangingPunct="1">
              <a:spcBef>
                <a:spcPct val="0"/>
              </a:spcBef>
              <a:buFontTx/>
              <a:buNone/>
            </a:pPr>
            <a:r>
              <a:rPr lang="hr-HR" altLang="en-US" sz="2000"/>
              <a:t> </a:t>
            </a:r>
          </a:p>
          <a:p>
            <a:pPr eaLnBrk="1" hangingPunct="1">
              <a:spcBef>
                <a:spcPct val="0"/>
              </a:spcBef>
              <a:buFontTx/>
              <a:buNone/>
            </a:pPr>
            <a:r>
              <a:rPr lang="hr-HR" altLang="en-US" sz="2000"/>
              <a:t>gena polarnosti jajeta,</a:t>
            </a:r>
          </a:p>
          <a:p>
            <a:pPr eaLnBrk="1" hangingPunct="1">
              <a:spcBef>
                <a:spcPct val="0"/>
              </a:spcBef>
              <a:buFontTx/>
              <a:buNone/>
            </a:pPr>
            <a:r>
              <a:rPr lang="hr-HR" altLang="en-US" sz="2000"/>
              <a:t>gap gena, </a:t>
            </a:r>
          </a:p>
          <a:p>
            <a:pPr eaLnBrk="1" hangingPunct="1">
              <a:spcBef>
                <a:spcPct val="0"/>
              </a:spcBef>
              <a:buFontTx/>
              <a:buNone/>
            </a:pPr>
            <a:r>
              <a:rPr lang="hr-HR" altLang="en-US" sz="2000"/>
              <a:t>parnih gena,</a:t>
            </a:r>
          </a:p>
          <a:p>
            <a:pPr eaLnBrk="1" hangingPunct="1">
              <a:spcBef>
                <a:spcPct val="0"/>
              </a:spcBef>
              <a:buFontTx/>
              <a:buNone/>
            </a:pPr>
            <a:r>
              <a:rPr lang="hr-HR" altLang="en-US" sz="2000"/>
              <a:t>gena polarnosti segmenata i</a:t>
            </a:r>
          </a:p>
          <a:p>
            <a:pPr eaLnBrk="1" hangingPunct="1">
              <a:spcBef>
                <a:spcPct val="0"/>
              </a:spcBef>
              <a:buFontTx/>
              <a:buNone/>
            </a:pPr>
            <a:endParaRPr lang="hr-HR" altLang="en-US" sz="2000"/>
          </a:p>
          <a:p>
            <a:pPr eaLnBrk="1" hangingPunct="1">
              <a:spcBef>
                <a:spcPct val="0"/>
              </a:spcBef>
              <a:buFontTx/>
              <a:buNone/>
            </a:pPr>
            <a:r>
              <a:rPr lang="hr-HR" altLang="en-US" sz="2000" b="1"/>
              <a:t>gena homeotske selekcije</a:t>
            </a:r>
          </a:p>
          <a:p>
            <a:pPr eaLnBrk="1" hangingPunct="1">
              <a:spcBef>
                <a:spcPct val="0"/>
              </a:spcBef>
              <a:buFontTx/>
              <a:buNone/>
            </a:pPr>
            <a:r>
              <a:rPr lang="hr-HR" altLang="en-US" sz="2000"/>
              <a:t>(konačne razlike segmenata)</a:t>
            </a:r>
          </a:p>
          <a:p>
            <a:pPr eaLnBrk="1" hangingPunct="1">
              <a:spcBef>
                <a:spcPct val="0"/>
              </a:spcBef>
              <a:buFontTx/>
              <a:buNone/>
            </a:pPr>
            <a:endParaRPr lang="hr-HR" altLang="en-US" sz="2000"/>
          </a:p>
          <a:p>
            <a:pPr eaLnBrk="1" hangingPunct="1">
              <a:spcBef>
                <a:spcPct val="0"/>
              </a:spcBef>
              <a:buFontTx/>
              <a:buNone/>
            </a:pPr>
            <a:r>
              <a:rPr lang="hr-HR" altLang="en-US" sz="2000"/>
              <a:t>-3/4 ovih gena su regulacijski geni</a:t>
            </a:r>
          </a:p>
          <a:p>
            <a:pPr eaLnBrk="1" hangingPunct="1">
              <a:spcBef>
                <a:spcPct val="0"/>
              </a:spcBef>
              <a:buFontTx/>
              <a:buNone/>
            </a:pPr>
            <a:r>
              <a:rPr lang="hr-HR" altLang="en-US" sz="2000"/>
              <a:t>-sekvencijska indukcija gena</a:t>
            </a:r>
          </a:p>
          <a:p>
            <a:pPr eaLnBrk="1" hangingPunct="1">
              <a:spcBef>
                <a:spcPct val="0"/>
              </a:spcBef>
              <a:buFontTx/>
              <a:buNone/>
            </a:pPr>
            <a:endParaRPr lang="hr-HR" altLang="en-US" sz="2000"/>
          </a:p>
          <a:p>
            <a:pPr eaLnBrk="1" hangingPunct="1">
              <a:spcBef>
                <a:spcPct val="0"/>
              </a:spcBef>
              <a:buFontTx/>
              <a:buNone/>
            </a:pPr>
            <a:r>
              <a:rPr lang="hr-HR" altLang="en-US" sz="2000"/>
              <a:t>-za svaku grupu gena uzorak ekspresije njegovih članova</a:t>
            </a:r>
          </a:p>
          <a:p>
            <a:pPr eaLnBrk="1" hangingPunct="1">
              <a:spcBef>
                <a:spcPct val="0"/>
              </a:spcBef>
              <a:buFontTx/>
              <a:buNone/>
            </a:pPr>
            <a:r>
              <a:rPr lang="hr-HR" altLang="en-US" sz="2000"/>
              <a:t>reguliran je ili klasom gena više hijerarhije ili iste klase, nikad niže klase</a:t>
            </a:r>
          </a:p>
        </p:txBody>
      </p:sp>
      <p:sp>
        <p:nvSpPr>
          <p:cNvPr id="33797" name="Text Box 5"/>
          <p:cNvSpPr txBox="1">
            <a:spLocks noChangeArrowheads="1"/>
          </p:cNvSpPr>
          <p:nvPr/>
        </p:nvSpPr>
        <p:spPr bwMode="auto">
          <a:xfrm>
            <a:off x="0" y="6308725"/>
            <a:ext cx="639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-nekoliko sati nakon gastrulacije počinju se formirati segmenti</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620713"/>
            <a:ext cx="5616575"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p:cNvSpPr txBox="1">
            <a:spLocks noChangeArrowheads="1"/>
          </p:cNvSpPr>
          <p:nvPr/>
        </p:nvSpPr>
        <p:spPr bwMode="auto">
          <a:xfrm>
            <a:off x="1042988" y="6300788"/>
            <a:ext cx="378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Regulacija dorzoventralnog razvoja</a:t>
            </a:r>
            <a:endParaRPr lang="en-US" altLang="en-US" sz="1800"/>
          </a:p>
        </p:txBody>
      </p:sp>
      <p:sp>
        <p:nvSpPr>
          <p:cNvPr id="34820" name="TextBox 3"/>
          <p:cNvSpPr txBox="1">
            <a:spLocks noChangeArrowheads="1"/>
          </p:cNvSpPr>
          <p:nvPr/>
        </p:nvSpPr>
        <p:spPr bwMode="auto">
          <a:xfrm>
            <a:off x="5148263" y="6300788"/>
            <a:ext cx="347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Nastanak terminalnog „obrasca”</a:t>
            </a:r>
            <a:endParaRPr lang="en-US" altLang="en-US" sz="1800"/>
          </a:p>
        </p:txBody>
      </p:sp>
      <p:sp>
        <p:nvSpPr>
          <p:cNvPr id="34821" name="TextBox 4"/>
          <p:cNvSpPr txBox="1">
            <a:spLocks noChangeArrowheads="1"/>
          </p:cNvSpPr>
          <p:nvPr/>
        </p:nvSpPr>
        <p:spPr bwMode="auto">
          <a:xfrm>
            <a:off x="6659563" y="908050"/>
            <a:ext cx="2305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Razvoj anteriorno-posteriorne osi</a:t>
            </a:r>
            <a:endParaRPr lang="en-US" altLang="en-US" sz="1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07963" y="620713"/>
            <a:ext cx="8878887"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0"/>
              </a:spcBef>
              <a:buFontTx/>
              <a:buNone/>
              <a:defRPr/>
            </a:pPr>
            <a:r>
              <a:rPr lang="hr-HR" altLang="en-US" sz="2000" dirty="0" smtClean="0"/>
              <a:t>Proizvodi gena polarnosti jajeta osiguravaju globalni pozicijski signal </a:t>
            </a:r>
          </a:p>
          <a:p>
            <a:pPr eaLnBrk="1" hangingPunct="1">
              <a:lnSpc>
                <a:spcPct val="120000"/>
              </a:lnSpc>
              <a:spcBef>
                <a:spcPct val="0"/>
              </a:spcBef>
              <a:buFontTx/>
              <a:buNone/>
              <a:defRPr/>
            </a:pPr>
            <a:r>
              <a:rPr lang="hr-HR" altLang="en-US" sz="2000" dirty="0" smtClean="0"/>
              <a:t>u ranom embriju. </a:t>
            </a:r>
          </a:p>
          <a:p>
            <a:pPr eaLnBrk="1" hangingPunct="1">
              <a:lnSpc>
                <a:spcPct val="120000"/>
              </a:lnSpc>
              <a:spcBef>
                <a:spcPct val="0"/>
              </a:spcBef>
              <a:buFontTx/>
              <a:buNone/>
              <a:defRPr/>
            </a:pPr>
            <a:r>
              <a:rPr lang="hr-HR" altLang="en-US" sz="2000" dirty="0" smtClean="0"/>
              <a:t>Oni omogućavaju da specifični “</a:t>
            </a:r>
            <a:r>
              <a:rPr lang="hr-HR" altLang="en-US" sz="2000" dirty="0" err="1" smtClean="0"/>
              <a:t>gap</a:t>
            </a:r>
            <a:r>
              <a:rPr lang="hr-HR" altLang="en-US" sz="2000" dirty="0" smtClean="0"/>
              <a:t>” geni budu </a:t>
            </a:r>
            <a:r>
              <a:rPr lang="hr-HR" altLang="en-US" sz="2000" dirty="0" err="1" smtClean="0"/>
              <a:t>eksprimirani</a:t>
            </a:r>
            <a:r>
              <a:rPr lang="hr-HR" altLang="en-US" sz="2000" dirty="0" smtClean="0"/>
              <a:t> u </a:t>
            </a:r>
          </a:p>
          <a:p>
            <a:pPr eaLnBrk="1" hangingPunct="1">
              <a:lnSpc>
                <a:spcPct val="120000"/>
              </a:lnSpc>
              <a:spcBef>
                <a:spcPct val="0"/>
              </a:spcBef>
              <a:buFontTx/>
              <a:buNone/>
              <a:defRPr/>
            </a:pPr>
            <a:r>
              <a:rPr lang="hr-HR" altLang="en-US" sz="2000" dirty="0" smtClean="0"/>
              <a:t>specifičnim regijama. </a:t>
            </a:r>
          </a:p>
          <a:p>
            <a:pPr eaLnBrk="1" hangingPunct="1">
              <a:lnSpc>
                <a:spcPct val="120000"/>
              </a:lnSpc>
              <a:spcBef>
                <a:spcPct val="0"/>
              </a:spcBef>
              <a:buFontTx/>
              <a:buNone/>
              <a:defRPr/>
            </a:pPr>
            <a:r>
              <a:rPr lang="hr-HR" altLang="en-US" sz="2000" dirty="0" smtClean="0"/>
              <a:t>Proizvodi </a:t>
            </a:r>
            <a:r>
              <a:rPr lang="hr-HR" altLang="en-US" sz="2000" dirty="0" err="1" smtClean="0"/>
              <a:t>gap</a:t>
            </a:r>
            <a:r>
              <a:rPr lang="hr-HR" altLang="en-US" sz="2000" dirty="0" smtClean="0"/>
              <a:t> gena omogućuju sekundarni val pozicijskih signala koji djeluju</a:t>
            </a:r>
          </a:p>
          <a:p>
            <a:pPr eaLnBrk="1" hangingPunct="1">
              <a:lnSpc>
                <a:spcPct val="120000"/>
              </a:lnSpc>
              <a:spcBef>
                <a:spcPct val="0"/>
              </a:spcBef>
              <a:buFontTx/>
              <a:buNone/>
              <a:defRPr/>
            </a:pPr>
            <a:r>
              <a:rPr lang="hr-HR" altLang="en-US" sz="2000" dirty="0" err="1" smtClean="0"/>
              <a:t>lokalnije</a:t>
            </a:r>
            <a:r>
              <a:rPr lang="hr-HR" altLang="en-US" sz="2000" dirty="0" smtClean="0"/>
              <a:t> i fino reguliraju ekspresiju sljedeće skupine gena, uključujući</a:t>
            </a:r>
          </a:p>
          <a:p>
            <a:pPr eaLnBrk="1" hangingPunct="1">
              <a:lnSpc>
                <a:spcPct val="120000"/>
              </a:lnSpc>
              <a:spcBef>
                <a:spcPct val="0"/>
              </a:spcBef>
              <a:buFontTx/>
              <a:buNone/>
              <a:defRPr/>
            </a:pPr>
            <a:r>
              <a:rPr lang="hr-HR" altLang="en-US" sz="2000" dirty="0" smtClean="0"/>
              <a:t>“</a:t>
            </a:r>
            <a:r>
              <a:rPr lang="hr-HR" altLang="en-US" sz="2000" dirty="0" err="1" smtClean="0"/>
              <a:t>pair</a:t>
            </a:r>
            <a:r>
              <a:rPr lang="hr-HR" altLang="en-US" sz="2000" dirty="0" smtClean="0"/>
              <a:t>-</a:t>
            </a:r>
            <a:r>
              <a:rPr lang="hr-HR" altLang="en-US" sz="2000" dirty="0" err="1" smtClean="0"/>
              <a:t>rule</a:t>
            </a:r>
            <a:r>
              <a:rPr lang="hr-HR" altLang="en-US" sz="2000" dirty="0" smtClean="0"/>
              <a:t>” gene. </a:t>
            </a:r>
          </a:p>
          <a:p>
            <a:pPr eaLnBrk="1" hangingPunct="1">
              <a:lnSpc>
                <a:spcPct val="120000"/>
              </a:lnSpc>
              <a:spcBef>
                <a:spcPct val="0"/>
              </a:spcBef>
              <a:buFontTx/>
              <a:buNone/>
              <a:defRPr/>
            </a:pPr>
            <a:r>
              <a:rPr lang="hr-HR" altLang="en-US" sz="2000" dirty="0" smtClean="0"/>
              <a:t>Ovi geni međusobno surađuju i s </a:t>
            </a:r>
            <a:r>
              <a:rPr lang="hr-HR" altLang="en-US" sz="2000" dirty="0" err="1" smtClean="0"/>
              <a:t>gap</a:t>
            </a:r>
            <a:r>
              <a:rPr lang="hr-HR" altLang="en-US" sz="2000" dirty="0" smtClean="0"/>
              <a:t> genima i stvaraju regularni periodički </a:t>
            </a:r>
          </a:p>
          <a:p>
            <a:pPr eaLnBrk="1" hangingPunct="1">
              <a:lnSpc>
                <a:spcPct val="120000"/>
              </a:lnSpc>
              <a:spcBef>
                <a:spcPct val="0"/>
              </a:spcBef>
              <a:buFontTx/>
              <a:buNone/>
              <a:defRPr/>
            </a:pPr>
            <a:r>
              <a:rPr lang="hr-HR" altLang="en-US" sz="2000" dirty="0" smtClean="0"/>
              <a:t>uzorak ekspresije gena polarnosti </a:t>
            </a:r>
            <a:r>
              <a:rPr lang="hr-HR" altLang="en-US" sz="2000" dirty="0" err="1" smtClean="0"/>
              <a:t>segemenata</a:t>
            </a:r>
            <a:r>
              <a:rPr lang="hr-HR" altLang="en-US" sz="2000" dirty="0" smtClean="0"/>
              <a:t>.</a:t>
            </a:r>
          </a:p>
          <a:p>
            <a:pPr eaLnBrk="1" hangingPunct="1">
              <a:lnSpc>
                <a:spcPct val="120000"/>
              </a:lnSpc>
              <a:spcBef>
                <a:spcPct val="0"/>
              </a:spcBef>
              <a:buFontTx/>
              <a:buNone/>
              <a:defRPr/>
            </a:pPr>
            <a:r>
              <a:rPr lang="hr-HR" altLang="en-US" sz="2000" dirty="0" smtClean="0"/>
              <a:t>Geni polarnosti segmenata definiraju unutarnji uzorak svakog segmenta.</a:t>
            </a:r>
          </a:p>
          <a:p>
            <a:pPr eaLnBrk="1" hangingPunct="1">
              <a:lnSpc>
                <a:spcPct val="120000"/>
              </a:lnSpc>
              <a:spcBef>
                <a:spcPct val="0"/>
              </a:spcBef>
              <a:buFontTx/>
              <a:buNone/>
              <a:defRPr/>
            </a:pPr>
            <a:endParaRPr lang="hr-HR" altLang="en-US" sz="2000" dirty="0" smtClean="0"/>
          </a:p>
          <a:p>
            <a:pPr eaLnBrk="1" hangingPunct="1">
              <a:lnSpc>
                <a:spcPct val="120000"/>
              </a:lnSpc>
              <a:spcBef>
                <a:spcPct val="0"/>
              </a:spcBef>
              <a:buFontTx/>
              <a:buNone/>
              <a:defRPr/>
            </a:pPr>
            <a:r>
              <a:rPr lang="hr-HR" altLang="en-US" sz="2000" dirty="0" smtClean="0"/>
              <a:t>To je strategija </a:t>
            </a:r>
            <a:r>
              <a:rPr lang="hr-HR" altLang="en-US" sz="2000" dirty="0" smtClean="0">
                <a:solidFill>
                  <a:schemeClr val="accent2">
                    <a:lumMod val="60000"/>
                    <a:lumOff val="40000"/>
                  </a:schemeClr>
                </a:solidFill>
              </a:rPr>
              <a:t>sekvencijske indukcije.</a:t>
            </a:r>
          </a:p>
          <a:p>
            <a:pPr eaLnBrk="1" hangingPunct="1">
              <a:lnSpc>
                <a:spcPct val="120000"/>
              </a:lnSpc>
              <a:spcBef>
                <a:spcPct val="0"/>
              </a:spcBef>
              <a:buFontTx/>
              <a:buNone/>
              <a:defRPr/>
            </a:pPr>
            <a:endParaRPr lang="hr-HR" altLang="en-US" sz="2000" dirty="0" smtClean="0"/>
          </a:p>
          <a:p>
            <a:pPr eaLnBrk="1" hangingPunct="1">
              <a:lnSpc>
                <a:spcPct val="120000"/>
              </a:lnSpc>
              <a:spcBef>
                <a:spcPct val="0"/>
              </a:spcBef>
              <a:buFontTx/>
              <a:buNone/>
              <a:defRPr/>
            </a:pPr>
            <a:r>
              <a:rPr lang="hr-HR" altLang="en-US" sz="2000" dirty="0" smtClean="0"/>
              <a:t>Pojedine jezgre ne moraju biti definirane ekstremnom preciznošću jer sljedeći</a:t>
            </a:r>
          </a:p>
          <a:p>
            <a:pPr eaLnBrk="1" hangingPunct="1">
              <a:lnSpc>
                <a:spcPct val="120000"/>
              </a:lnSpc>
              <a:spcBef>
                <a:spcPct val="0"/>
              </a:spcBef>
              <a:buFontTx/>
              <a:buNone/>
              <a:defRPr/>
            </a:pPr>
            <a:r>
              <a:rPr lang="hr-HR" altLang="en-US" sz="2000" dirty="0" smtClean="0"/>
              <a:t>signal sa svojim razlikama koncentracije može pridonijeti određivanju puta.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933450" y="1628775"/>
            <a:ext cx="73437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-geni uključeni u rani razvoj drozofile kod sisavaca često dolaze kao cijele porodice, važni transkripcijski faktori ili receptori</a:t>
            </a:r>
          </a:p>
          <a:p>
            <a:pPr eaLnBrk="1" hangingPunct="1">
              <a:spcBef>
                <a:spcPct val="0"/>
              </a:spcBef>
              <a:buFontTx/>
              <a:buNone/>
            </a:pPr>
            <a:endParaRPr lang="hr-HR" altLang="en-US" sz="2000"/>
          </a:p>
          <a:p>
            <a:pPr eaLnBrk="1" hangingPunct="1">
              <a:spcBef>
                <a:spcPct val="0"/>
              </a:spcBef>
              <a:buFontTx/>
              <a:buNone/>
            </a:pPr>
            <a:r>
              <a:rPr lang="hr-HR" altLang="en-US" sz="2000"/>
              <a:t>npr. </a:t>
            </a:r>
          </a:p>
          <a:p>
            <a:pPr eaLnBrk="1" hangingPunct="1">
              <a:spcBef>
                <a:spcPct val="0"/>
              </a:spcBef>
              <a:buFontTx/>
              <a:buNone/>
            </a:pPr>
            <a:r>
              <a:rPr lang="hr-HR" altLang="en-US" sz="2000"/>
              <a:t>-Toll – receptori TLR koji prepoznaju npr. dvolančanu virusnu RNA ili mikrobne antigene</a:t>
            </a:r>
          </a:p>
          <a:p>
            <a:pPr eaLnBrk="1" hangingPunct="1">
              <a:spcBef>
                <a:spcPct val="0"/>
              </a:spcBef>
              <a:buFontTx/>
              <a:buNone/>
            </a:pPr>
            <a:endParaRPr lang="hr-HR" altLang="en-US" sz="2000"/>
          </a:p>
          <a:p>
            <a:pPr eaLnBrk="1" hangingPunct="1">
              <a:spcBef>
                <a:spcPct val="0"/>
              </a:spcBef>
              <a:buFontTx/>
              <a:buNone/>
            </a:pPr>
            <a:r>
              <a:rPr lang="hr-HR" altLang="en-US" sz="2000"/>
              <a:t>-Krupell – važni transkripcijski faktori: porodica Klf</a:t>
            </a:r>
          </a:p>
          <a:p>
            <a:pPr eaLnBrk="1" hangingPunct="1">
              <a:spcBef>
                <a:spcPct val="0"/>
              </a:spcBef>
              <a:buFontTx/>
              <a:buNone/>
            </a:pPr>
            <a:endParaRPr lang="hr-HR" altLang="en-US" sz="2000"/>
          </a:p>
          <a:p>
            <a:pPr eaLnBrk="1" hangingPunct="1">
              <a:spcBef>
                <a:spcPct val="0"/>
              </a:spcBef>
              <a:buFontTx/>
              <a:buNone/>
            </a:pPr>
            <a:r>
              <a:rPr lang="hr-HR" altLang="en-US" sz="2000"/>
              <a:t>-Hunchback - transkripcijski faktori u imunološkom sustavu</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49275"/>
            <a:ext cx="2846387"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08050"/>
            <a:ext cx="3238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755650" y="4724400"/>
            <a:ext cx="69834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400"/>
              <a:t>-</a:t>
            </a:r>
            <a:r>
              <a:rPr lang="hr-HR" altLang="en-US" sz="2000"/>
              <a:t>početna mutacija Lewisovih istraživanja:</a:t>
            </a:r>
          </a:p>
          <a:p>
            <a:pPr eaLnBrk="1" hangingPunct="1">
              <a:spcBef>
                <a:spcPct val="0"/>
              </a:spcBef>
              <a:buFontTx/>
              <a:buNone/>
            </a:pPr>
            <a:r>
              <a:rPr lang="hr-HR" altLang="en-US" sz="2000"/>
              <a:t>krila umjesto haltera</a:t>
            </a:r>
          </a:p>
          <a:p>
            <a:pPr eaLnBrk="1" hangingPunct="1">
              <a:spcBef>
                <a:spcPct val="0"/>
              </a:spcBef>
              <a:buFontTx/>
              <a:buNone/>
            </a:pPr>
            <a:r>
              <a:rPr lang="hr-HR" altLang="en-US" sz="2000"/>
              <a:t>duplikacija 2. prsnog segmenta</a:t>
            </a:r>
          </a:p>
          <a:p>
            <a:pPr eaLnBrk="1" hangingPunct="1">
              <a:spcBef>
                <a:spcPct val="0"/>
              </a:spcBef>
              <a:buFontTx/>
              <a:buNone/>
            </a:pPr>
            <a:r>
              <a:rPr lang="hr-HR" altLang="en-US" sz="2000"/>
              <a:t>inaktivacija prvog gena kompleksa </a:t>
            </a:r>
            <a:r>
              <a:rPr lang="hr-HR" altLang="en-US" sz="2000" i="1">
                <a:solidFill>
                  <a:srgbClr val="FF66CC"/>
                </a:solidFill>
              </a:rPr>
              <a:t>bithoraxa</a:t>
            </a:r>
          </a:p>
          <a:p>
            <a:pPr eaLnBrk="1" hangingPunct="1">
              <a:spcBef>
                <a:spcPct val="0"/>
              </a:spcBef>
              <a:buFontTx/>
              <a:buNone/>
            </a:pPr>
            <a:r>
              <a:rPr lang="hr-HR" altLang="en-US" sz="2000"/>
              <a:t>-drugi homeotski geni “respecificiraju” 3. prsni segment u drugi</a:t>
            </a:r>
          </a:p>
        </p:txBody>
      </p:sp>
      <p:sp>
        <p:nvSpPr>
          <p:cNvPr id="37893" name="Text Box 5"/>
          <p:cNvSpPr txBox="1">
            <a:spLocks noChangeArrowheads="1"/>
          </p:cNvSpPr>
          <p:nvPr/>
        </p:nvSpPr>
        <p:spPr bwMode="auto">
          <a:xfrm>
            <a:off x="158750" y="136525"/>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prve mutacije 1915.  Bridges; Lewis: bitorax</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h21f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60350"/>
            <a:ext cx="2982912"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4211638" y="620713"/>
            <a:ext cx="47132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Homeotska mutacija:</a:t>
            </a:r>
          </a:p>
          <a:p>
            <a:pPr eaLnBrk="1" hangingPunct="1">
              <a:spcBef>
                <a:spcPct val="0"/>
              </a:spcBef>
              <a:buFontTx/>
              <a:buNone/>
            </a:pPr>
            <a:r>
              <a:rPr lang="hr-HR" altLang="en-US" sz="2000"/>
              <a:t>ticala pretvorena u noge (</a:t>
            </a:r>
            <a:r>
              <a:rPr lang="hr-HR" altLang="en-US" sz="2000">
                <a:solidFill>
                  <a:srgbClr val="FF66CC"/>
                </a:solidFill>
              </a:rPr>
              <a:t>Antennapedia</a:t>
            </a:r>
            <a:r>
              <a:rPr lang="hr-HR" altLang="en-US" sz="2000"/>
              <a:t>)</a:t>
            </a:r>
          </a:p>
        </p:txBody>
      </p:sp>
      <p:sp>
        <p:nvSpPr>
          <p:cNvPr id="38916" name="Text Box 4"/>
          <p:cNvSpPr txBox="1">
            <a:spLocks noChangeArrowheads="1"/>
          </p:cNvSpPr>
          <p:nvPr/>
        </p:nvSpPr>
        <p:spPr bwMode="auto">
          <a:xfrm>
            <a:off x="141288" y="3068638"/>
            <a:ext cx="88233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dirty="0" err="1"/>
              <a:t>Homeotski</a:t>
            </a:r>
            <a:r>
              <a:rPr lang="hr-HR" altLang="en-US" sz="2000" dirty="0"/>
              <a:t> geni “pridružuju” jedinstveni identitet svakom segmentu. Djeluju</a:t>
            </a:r>
          </a:p>
          <a:p>
            <a:pPr eaLnBrk="1" hangingPunct="1">
              <a:spcBef>
                <a:spcPct val="0"/>
              </a:spcBef>
              <a:buFontTx/>
              <a:buNone/>
            </a:pPr>
            <a:r>
              <a:rPr lang="hr-HR" altLang="en-US" sz="2000" dirty="0"/>
              <a:t>kao “</a:t>
            </a:r>
            <a:r>
              <a:rPr lang="hr-HR" altLang="en-US" sz="2000" dirty="0" err="1"/>
              <a:t>master</a:t>
            </a:r>
            <a:r>
              <a:rPr lang="hr-HR" altLang="en-US" sz="2000" dirty="0"/>
              <a:t>” transkripcijski faktori koji kontroliraju transkripcijsku bateriju gena odgovornih za razvoj struktura specifičnih za segment. Regulirani su uzvodnim </a:t>
            </a:r>
            <a:r>
              <a:rPr lang="hr-HR" altLang="en-US" sz="2000" dirty="0" err="1"/>
              <a:t>gap</a:t>
            </a:r>
            <a:r>
              <a:rPr lang="hr-HR" altLang="en-US" sz="2000" dirty="0"/>
              <a:t>, </a:t>
            </a:r>
            <a:r>
              <a:rPr lang="hr-HR" altLang="en-US" sz="2000" dirty="0" err="1"/>
              <a:t>pair</a:t>
            </a:r>
            <a:r>
              <a:rPr lang="hr-HR" altLang="en-US" sz="2000" dirty="0"/>
              <a:t>-</a:t>
            </a:r>
            <a:r>
              <a:rPr lang="hr-HR" altLang="en-US" sz="2000" dirty="0" err="1"/>
              <a:t>rule</a:t>
            </a:r>
            <a:r>
              <a:rPr lang="hr-HR" altLang="en-US" sz="2000" dirty="0"/>
              <a:t> i segmentacijskim genima, tako da unutar svakog segmenta bude </a:t>
            </a:r>
            <a:r>
              <a:rPr lang="hr-HR" altLang="en-US" sz="2000" dirty="0" err="1"/>
              <a:t>eksprimiran</a:t>
            </a:r>
            <a:r>
              <a:rPr lang="hr-HR" altLang="en-US" sz="2000" dirty="0"/>
              <a:t> određeni </a:t>
            </a:r>
            <a:r>
              <a:rPr lang="hr-HR" altLang="en-US" sz="2000" dirty="0" err="1"/>
              <a:t>homeotski</a:t>
            </a:r>
            <a:r>
              <a:rPr lang="hr-HR" altLang="en-US" sz="2000" dirty="0"/>
              <a:t> gen. Ostaju aktivni do kraja</a:t>
            </a:r>
          </a:p>
          <a:p>
            <a:pPr eaLnBrk="1" hangingPunct="1">
              <a:spcBef>
                <a:spcPct val="0"/>
              </a:spcBef>
              <a:buFontTx/>
              <a:buNone/>
            </a:pPr>
            <a:r>
              <a:rPr lang="hr-HR" altLang="en-US" sz="2000" dirty="0"/>
              <a:t>razvoja usmjerujući </a:t>
            </a:r>
            <a:r>
              <a:rPr lang="hr-HR" altLang="en-US" sz="2000" dirty="0" err="1"/>
              <a:t>segmentalnu</a:t>
            </a:r>
            <a:r>
              <a:rPr lang="hr-HR" altLang="en-US" sz="2000" dirty="0"/>
              <a:t> specijalizaciju.</a:t>
            </a:r>
          </a:p>
          <a:p>
            <a:pPr eaLnBrk="1" hangingPunct="1">
              <a:spcBef>
                <a:spcPct val="0"/>
              </a:spcBef>
              <a:buFontTx/>
              <a:buNone/>
            </a:pPr>
            <a:endParaRPr lang="hr-HR" altLang="en-US" sz="2000" dirty="0"/>
          </a:p>
          <a:p>
            <a:pPr eaLnBrk="1" hangingPunct="1">
              <a:spcBef>
                <a:spcPct val="0"/>
              </a:spcBef>
              <a:buFontTx/>
              <a:buNone/>
            </a:pPr>
            <a:r>
              <a:rPr lang="hr-HR" altLang="en-US" sz="2000" dirty="0" err="1"/>
              <a:t>Homeotske</a:t>
            </a:r>
            <a:r>
              <a:rPr lang="hr-HR" altLang="en-US" sz="2000" dirty="0"/>
              <a:t> mutacije uzrokuju da se pojedini segment ili njihovi dijelovi razviju kao da se nalaze drugdje u tijelu.</a:t>
            </a:r>
          </a:p>
          <a:p>
            <a:pPr eaLnBrk="1" hangingPunct="1">
              <a:spcBef>
                <a:spcPct val="0"/>
              </a:spcBef>
              <a:buFontTx/>
              <a:buNone/>
            </a:pPr>
            <a:endParaRPr lang="hr-HR" altLang="en-US" sz="2000" dirty="0"/>
          </a:p>
          <a:p>
            <a:pPr eaLnBrk="1" hangingPunct="1">
              <a:spcBef>
                <a:spcPct val="0"/>
              </a:spcBef>
              <a:buFontTx/>
              <a:buNone/>
            </a:pPr>
            <a:r>
              <a:rPr lang="hr-HR" altLang="en-US" sz="2000" dirty="0" err="1"/>
              <a:t>Homeotski</a:t>
            </a:r>
            <a:r>
              <a:rPr lang="hr-HR" altLang="en-US" sz="2000" dirty="0"/>
              <a:t> geni nose “trajno pamćenje” </a:t>
            </a:r>
            <a:r>
              <a:rPr lang="hr-HR" altLang="en-US" sz="2000" dirty="0">
                <a:solidFill>
                  <a:srgbClr val="FF66CC"/>
                </a:solidFill>
              </a:rPr>
              <a:t>pozicijske informacije</a:t>
            </a:r>
          </a:p>
          <a:p>
            <a:pPr eaLnBrk="1" hangingPunct="1">
              <a:spcBef>
                <a:spcPct val="0"/>
              </a:spcBef>
              <a:buFontTx/>
              <a:buNone/>
            </a:pPr>
            <a:endParaRPr lang="hr-HR" altLang="en-US" sz="20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95288" y="549275"/>
            <a:ext cx="84550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Lewis:</a:t>
            </a:r>
          </a:p>
          <a:p>
            <a:pPr eaLnBrk="1" hangingPunct="1">
              <a:spcBef>
                <a:spcPct val="0"/>
              </a:spcBef>
              <a:buFontTx/>
              <a:buNone/>
            </a:pPr>
            <a:endParaRPr lang="hr-HR" altLang="en-US" sz="2000"/>
          </a:p>
          <a:p>
            <a:pPr eaLnBrk="1" hangingPunct="1">
              <a:spcBef>
                <a:spcPct val="0"/>
              </a:spcBef>
              <a:buFontTx/>
              <a:buNone/>
            </a:pPr>
            <a:r>
              <a:rPr lang="hr-HR" altLang="en-US" sz="2000"/>
              <a:t>homeotski geni kontroliraju daljnju specijalizaciju segmenata ličinke</a:t>
            </a:r>
          </a:p>
          <a:p>
            <a:pPr eaLnBrk="1" hangingPunct="1">
              <a:spcBef>
                <a:spcPct val="0"/>
              </a:spcBef>
              <a:buFontTx/>
              <a:buNone/>
            </a:pPr>
            <a:endParaRPr lang="hr-HR" altLang="en-US" sz="2000"/>
          </a:p>
          <a:p>
            <a:pPr eaLnBrk="1" hangingPunct="1">
              <a:spcBef>
                <a:spcPct val="0"/>
              </a:spcBef>
              <a:buFontTx/>
              <a:buNone/>
            </a:pPr>
            <a:r>
              <a:rPr lang="hr-HR" altLang="en-US" sz="2000"/>
              <a:t>geni su u DNA poredani sličnim redom kao što je njihov uzorak ekspresije</a:t>
            </a:r>
          </a:p>
          <a:p>
            <a:pPr eaLnBrk="1" hangingPunct="1">
              <a:spcBef>
                <a:spcPct val="0"/>
              </a:spcBef>
              <a:buFontTx/>
              <a:buNone/>
            </a:pPr>
            <a:r>
              <a:rPr lang="hr-HR" altLang="en-US" sz="2000"/>
              <a:t>duž osi glava-zadak  tj. raspored segmentata – </a:t>
            </a:r>
            <a:r>
              <a:rPr lang="hr-HR" altLang="en-US" sz="2000">
                <a:solidFill>
                  <a:srgbClr val="FF66CC"/>
                </a:solidFill>
              </a:rPr>
              <a:t>princip kolinearnosti</a:t>
            </a:r>
          </a:p>
        </p:txBody>
      </p:sp>
      <p:pic>
        <p:nvPicPr>
          <p:cNvPr id="39939" name="Picture 3"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068638"/>
            <a:ext cx="244316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3924300" y="2708275"/>
            <a:ext cx="492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-područja u kojem se eksprimiraju pojedini</a:t>
            </a:r>
          </a:p>
          <a:p>
            <a:pPr eaLnBrk="1" hangingPunct="1">
              <a:spcBef>
                <a:spcPct val="0"/>
              </a:spcBef>
              <a:buFontTx/>
              <a:buNone/>
            </a:pPr>
            <a:r>
              <a:rPr lang="hr-HR" altLang="en-US" sz="2000"/>
              <a:t>geni se preklapaju, tako da je prvi gen u</a:t>
            </a:r>
          </a:p>
          <a:p>
            <a:pPr eaLnBrk="1" hangingPunct="1">
              <a:spcBef>
                <a:spcPct val="0"/>
              </a:spcBef>
              <a:buFontTx/>
              <a:buNone/>
            </a:pPr>
            <a:r>
              <a:rPr lang="hr-HR" altLang="en-US" sz="2000"/>
              <a:t>kompleksu aktivan malo prije drugog itd.</a:t>
            </a:r>
          </a:p>
        </p:txBody>
      </p:sp>
      <p:sp>
        <p:nvSpPr>
          <p:cNvPr id="39941" name="Text Box 5"/>
          <p:cNvSpPr txBox="1">
            <a:spLocks noChangeArrowheads="1"/>
          </p:cNvSpPr>
          <p:nvPr/>
        </p:nvSpPr>
        <p:spPr bwMode="auto">
          <a:xfrm>
            <a:off x="4067175" y="4076700"/>
            <a:ext cx="3681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solidFill>
                  <a:srgbClr val="FF66CC"/>
                </a:solidFill>
              </a:rPr>
              <a:t>-vremenski i prostorni raspored</a:t>
            </a:r>
          </a:p>
        </p:txBody>
      </p:sp>
      <p:sp>
        <p:nvSpPr>
          <p:cNvPr id="39942" name="Text Box 6"/>
          <p:cNvSpPr txBox="1">
            <a:spLocks noChangeArrowheads="1"/>
          </p:cNvSpPr>
          <p:nvPr/>
        </p:nvSpPr>
        <p:spPr bwMode="auto">
          <a:xfrm>
            <a:off x="3903663" y="4816475"/>
            <a:ext cx="4908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Lewis je sekvencirao regije tzv. klastere ANT-c</a:t>
            </a:r>
          </a:p>
          <a:p>
            <a:pPr eaLnBrk="1" hangingPunct="1">
              <a:spcBef>
                <a:spcPct val="0"/>
              </a:spcBef>
              <a:buFontTx/>
              <a:buNone/>
            </a:pPr>
            <a:r>
              <a:rPr lang="hr-HR" altLang="en-US" sz="1800"/>
              <a:t>za razvoj glave i prednjeg toraksa i </a:t>
            </a:r>
          </a:p>
          <a:p>
            <a:pPr eaLnBrk="1" hangingPunct="1">
              <a:spcBef>
                <a:spcPct val="0"/>
              </a:spcBef>
              <a:buFontTx/>
              <a:buNone/>
            </a:pPr>
            <a:r>
              <a:rPr lang="hr-HR" altLang="en-US" sz="1800"/>
              <a:t>BX-c za torakalni dio</a:t>
            </a:r>
          </a:p>
          <a:p>
            <a:pPr eaLnBrk="1" hangingPunct="1">
              <a:spcBef>
                <a:spcPct val="0"/>
              </a:spcBef>
              <a:buFontTx/>
              <a:buNone/>
            </a:pPr>
            <a:r>
              <a:rPr lang="hr-HR" altLang="en-US" sz="1800"/>
              <a:t>i analizirao mutante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827088" y="1196975"/>
            <a:ext cx="77057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Otkriće homeotskih gena stvorilo je osnovu za iznenađujuća</a:t>
            </a:r>
          </a:p>
          <a:p>
            <a:pPr eaLnBrk="1" hangingPunct="1">
              <a:spcBef>
                <a:spcPct val="0"/>
              </a:spcBef>
              <a:buFontTx/>
              <a:buNone/>
            </a:pPr>
            <a:r>
              <a:rPr lang="hr-HR" altLang="en-US" sz="2000"/>
              <a:t>otkrića u razvojnoj biologiji:</a:t>
            </a:r>
          </a:p>
          <a:p>
            <a:pPr eaLnBrk="1" hangingPunct="1">
              <a:spcBef>
                <a:spcPct val="0"/>
              </a:spcBef>
              <a:buFontTx/>
              <a:buNone/>
            </a:pPr>
            <a:endParaRPr lang="hr-HR" altLang="en-US" sz="2000"/>
          </a:p>
          <a:p>
            <a:pPr eaLnBrk="1" hangingPunct="1">
              <a:spcBef>
                <a:spcPct val="0"/>
              </a:spcBef>
              <a:buFontTx/>
              <a:buNone/>
            </a:pPr>
            <a:r>
              <a:rPr lang="hr-HR" altLang="en-US" sz="2000"/>
              <a:t>isti tip gena koji kontrolira rani embrionalni razvoj drozofile</a:t>
            </a:r>
          </a:p>
          <a:p>
            <a:pPr eaLnBrk="1" hangingPunct="1">
              <a:spcBef>
                <a:spcPct val="0"/>
              </a:spcBef>
              <a:buFontTx/>
              <a:buNone/>
            </a:pPr>
            <a:r>
              <a:rPr lang="hr-HR" altLang="en-US" sz="2000"/>
              <a:t>kontrolira i ranu embriogenezu mnogih viših organizama,</a:t>
            </a:r>
          </a:p>
          <a:p>
            <a:pPr eaLnBrk="1" hangingPunct="1">
              <a:spcBef>
                <a:spcPct val="0"/>
              </a:spcBef>
              <a:buFontTx/>
              <a:buNone/>
            </a:pPr>
            <a:r>
              <a:rPr lang="hr-HR" altLang="en-US" sz="2000"/>
              <a:t>uključujući čovjeka</a:t>
            </a:r>
          </a:p>
          <a:p>
            <a:pPr eaLnBrk="1" hangingPunct="1">
              <a:spcBef>
                <a:spcPct val="0"/>
              </a:spcBef>
              <a:buFontTx/>
              <a:buNone/>
            </a:pPr>
            <a:endParaRPr lang="hr-HR" altLang="en-US" sz="2000"/>
          </a:p>
          <a:p>
            <a:pPr eaLnBrk="1" hangingPunct="1">
              <a:spcBef>
                <a:spcPct val="0"/>
              </a:spcBef>
              <a:buFontTx/>
              <a:buNone/>
            </a:pPr>
            <a:r>
              <a:rPr lang="hr-HR" altLang="en-US" sz="2000"/>
              <a:t>-genetski kontrolni mehanizmi opstali su gotovo nepromijenjeni</a:t>
            </a:r>
          </a:p>
          <a:p>
            <a:pPr eaLnBrk="1" hangingPunct="1">
              <a:spcBef>
                <a:spcPct val="0"/>
              </a:spcBef>
              <a:buFontTx/>
              <a:buNone/>
            </a:pPr>
            <a:r>
              <a:rPr lang="hr-HR" altLang="en-US" sz="2000"/>
              <a:t>kroz 650 milijuna godina evolucije</a:t>
            </a:r>
          </a:p>
          <a:p>
            <a:pPr eaLnBrk="1" hangingPunct="1">
              <a:spcBef>
                <a:spcPct val="0"/>
              </a:spcBef>
              <a:buFontTx/>
              <a:buNone/>
            </a:pPr>
            <a:endParaRPr lang="hr-HR" altLang="en-US" sz="2000"/>
          </a:p>
          <a:p>
            <a:pPr eaLnBrk="1" hangingPunct="1">
              <a:spcBef>
                <a:spcPct val="0"/>
              </a:spcBef>
              <a:buFontTx/>
              <a:buNone/>
            </a:pPr>
            <a:r>
              <a:rPr lang="hr-HR" altLang="en-US" sz="2000"/>
              <a:t>-sadrže specifični motiv, tzv. homeobox kojim se vežu za DNA</a:t>
            </a:r>
          </a:p>
          <a:p>
            <a:pPr eaLnBrk="1" hangingPunct="1">
              <a:spcBef>
                <a:spcPct val="0"/>
              </a:spcBef>
              <a:buFontTx/>
              <a:buNone/>
            </a:pPr>
            <a:r>
              <a:rPr lang="hr-HR" altLang="en-US" sz="2000"/>
              <a:t>-problem specifičnosti</a:t>
            </a:r>
          </a:p>
          <a:p>
            <a:pPr eaLnBrk="1" hangingPunct="1">
              <a:spcBef>
                <a:spcPct val="0"/>
              </a:spcBef>
              <a:buFontTx/>
              <a:buNone/>
            </a:pPr>
            <a:endParaRPr lang="hr-HR" altLang="en-US" sz="2000"/>
          </a:p>
          <a:p>
            <a:pPr eaLnBrk="1" hangingPunct="1">
              <a:spcBef>
                <a:spcPct val="0"/>
              </a:spcBef>
              <a:buFontTx/>
              <a:buNone/>
            </a:pPr>
            <a:r>
              <a:rPr lang="hr-HR" altLang="en-US" sz="2000"/>
              <a:t>-vrlo rani razvoj embrija je relativno specifičan za animalne skupine, ali kasniji embrionalni razvoj teče po sličnim principima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4572000" y="32464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sr-Latn-CS" altLang="en-US" sz="1800"/>
          </a:p>
        </p:txBody>
      </p:sp>
      <p:pic>
        <p:nvPicPr>
          <p:cNvPr id="5123" name="Picture 11" descr="34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692150"/>
            <a:ext cx="542766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5"/>
          <p:cNvSpPr txBox="1">
            <a:spLocks noChangeArrowheads="1"/>
          </p:cNvSpPr>
          <p:nvPr/>
        </p:nvSpPr>
        <p:spPr bwMode="auto">
          <a:xfrm>
            <a:off x="430213" y="5157788"/>
            <a:ext cx="8713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Embriji drozofile, normalni i transgenični (Dorsal i Twist) i obilježeni metodom FISH – fluorescentnom in situ hibridizacijom</a:t>
            </a:r>
          </a:p>
          <a:p>
            <a:pPr eaLnBrk="1" hangingPunct="1">
              <a:spcBef>
                <a:spcPct val="0"/>
              </a:spcBef>
              <a:buFontTx/>
              <a:buNone/>
            </a:pPr>
            <a:r>
              <a:rPr lang="hr-HR" altLang="en-US" sz="2000">
                <a:cs typeface="Arial" charset="0"/>
              </a:rPr>
              <a:t>duguljasta jaja: maksimum veličine koji može proći kroz ovipozitor ženke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h21f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0"/>
            <a:ext cx="488632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5940425" y="4724400"/>
            <a:ext cx="34559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Klasteri Hox gena usmjeravaju razvoj segmenata </a:t>
            </a:r>
          </a:p>
          <a:p>
            <a:pPr eaLnBrk="1" hangingPunct="1">
              <a:spcBef>
                <a:spcPct val="0"/>
              </a:spcBef>
              <a:buFontTx/>
              <a:buNone/>
            </a:pPr>
            <a:r>
              <a:rPr lang="hr-HR" altLang="en-US" sz="2000"/>
              <a:t>-od mušice do čovjeka</a:t>
            </a:r>
          </a:p>
          <a:p>
            <a:pPr eaLnBrk="1" hangingPunct="1">
              <a:spcBef>
                <a:spcPct val="0"/>
              </a:spcBef>
              <a:buFontTx/>
              <a:buNone/>
            </a:pPr>
            <a:r>
              <a:rPr lang="hr-HR" altLang="en-US" sz="2000"/>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836613"/>
            <a:ext cx="45148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323850" y="4437063"/>
            <a:ext cx="83947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Mutacija ili pogrešno vrijeme i mjesto ekspresije Hox gena</a:t>
            </a:r>
          </a:p>
          <a:p>
            <a:pPr eaLnBrk="1" hangingPunct="1">
              <a:spcBef>
                <a:spcPct val="0"/>
              </a:spcBef>
              <a:buFontTx/>
              <a:buNone/>
            </a:pPr>
            <a:r>
              <a:rPr lang="hr-HR" altLang="en-US" sz="2000"/>
              <a:t>može utjecati na embrionalni razvoj:</a:t>
            </a:r>
          </a:p>
          <a:p>
            <a:pPr eaLnBrk="1" hangingPunct="1">
              <a:spcBef>
                <a:spcPct val="0"/>
              </a:spcBef>
              <a:buFontTx/>
              <a:buNone/>
            </a:pPr>
            <a:r>
              <a:rPr lang="hr-HR" altLang="en-US" sz="2000"/>
              <a:t>malformacije mišjih embrija zbog primjene retinske kiseline</a:t>
            </a:r>
          </a:p>
          <a:p>
            <a:pPr eaLnBrk="1" hangingPunct="1">
              <a:spcBef>
                <a:spcPct val="0"/>
              </a:spcBef>
              <a:buFontTx/>
              <a:buNone/>
            </a:pPr>
            <a:r>
              <a:rPr lang="hr-HR" altLang="en-US" sz="2000"/>
              <a:t>(vitamin A), koja uzrokuje da su Hox1-4 eksprimirani u stanicama gdje ne</a:t>
            </a:r>
          </a:p>
          <a:p>
            <a:pPr eaLnBrk="1" hangingPunct="1">
              <a:spcBef>
                <a:spcPct val="0"/>
              </a:spcBef>
              <a:buFontTx/>
              <a:buNone/>
            </a:pPr>
            <a:r>
              <a:rPr lang="hr-HR" altLang="en-US" sz="2000"/>
              <a:t>bi trebali biti (neki lijekovi protiv akni, tvari u okolišu)</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ChangeArrowheads="1"/>
          </p:cNvSpPr>
          <p:nvPr/>
        </p:nvSpPr>
        <p:spPr bwMode="auto">
          <a:xfrm>
            <a:off x="1898650" y="2359025"/>
            <a:ext cx="53482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1800"/>
          </a:p>
        </p:txBody>
      </p:sp>
      <p:pic>
        <p:nvPicPr>
          <p:cNvPr id="44035" name="Picture 4" descr=" "/>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48038" y="620713"/>
            <a:ext cx="2519362"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30"/>
          <p:cNvSpPr txBox="1">
            <a:spLocks noChangeArrowheads="1"/>
          </p:cNvSpPr>
          <p:nvPr/>
        </p:nvSpPr>
        <p:spPr bwMode="auto">
          <a:xfrm>
            <a:off x="379413" y="3284538"/>
            <a:ext cx="87645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Segmentacija stražnjeg dijela primitivnog mozga vidljiva je u 9 rombomera</a:t>
            </a:r>
          </a:p>
          <a:p>
            <a:pPr eaLnBrk="1" hangingPunct="1">
              <a:spcBef>
                <a:spcPct val="0"/>
              </a:spcBef>
              <a:buFontTx/>
              <a:buNone/>
            </a:pPr>
            <a:r>
              <a:rPr lang="hr-HR" altLang="en-US" sz="2000"/>
              <a:t>HOX-B 2 je eksprimiran u rombomeri 4, HOX-B 3 u rombomerama 5 i 6, </a:t>
            </a:r>
          </a:p>
          <a:p>
            <a:pPr eaLnBrk="1" hangingPunct="1">
              <a:spcBef>
                <a:spcPct val="0"/>
              </a:spcBef>
              <a:buFontTx/>
              <a:buNone/>
            </a:pPr>
            <a:r>
              <a:rPr lang="hr-HR" altLang="en-US" sz="2000"/>
              <a:t>a HOX-B 4 u rombomerama 7 i 8. Ako je gen HOX izgubljen, posljedica je </a:t>
            </a:r>
          </a:p>
          <a:p>
            <a:pPr eaLnBrk="1" hangingPunct="1">
              <a:spcBef>
                <a:spcPct val="0"/>
              </a:spcBef>
              <a:buFontTx/>
              <a:buNone/>
            </a:pPr>
            <a:r>
              <a:rPr lang="hr-HR" altLang="en-US" sz="2000"/>
              <a:t>nenormalni razvoj rombomera i nenormalni razvoj organizma (miša).</a:t>
            </a:r>
          </a:p>
          <a:p>
            <a:pPr eaLnBrk="1" hangingPunct="1">
              <a:spcBef>
                <a:spcPct val="0"/>
              </a:spcBef>
              <a:buFontTx/>
              <a:buNone/>
            </a:pPr>
            <a:endParaRPr lang="hr-HR" altLang="en-US" sz="2000"/>
          </a:p>
          <a:p>
            <a:pPr eaLnBrk="1" hangingPunct="1">
              <a:spcBef>
                <a:spcPct val="0"/>
              </a:spcBef>
              <a:buFontTx/>
              <a:buNone/>
            </a:pPr>
            <a:r>
              <a:rPr lang="hr-HR" altLang="en-US" sz="2000"/>
              <a:t>Mutacije ili promjena ekspresije HOX gena onemogućavaju normalan</a:t>
            </a:r>
          </a:p>
          <a:p>
            <a:pPr eaLnBrk="1" hangingPunct="1">
              <a:spcBef>
                <a:spcPct val="0"/>
              </a:spcBef>
              <a:buFontTx/>
              <a:buNone/>
            </a:pPr>
            <a:r>
              <a:rPr lang="hr-HR" altLang="en-US" sz="2000"/>
              <a:t>embrionalni razvoj. Dio mutacija može dovesti do spontanog pobačaja ili</a:t>
            </a:r>
          </a:p>
          <a:p>
            <a:pPr eaLnBrk="1" hangingPunct="1">
              <a:spcBef>
                <a:spcPct val="0"/>
              </a:spcBef>
              <a:buFontTx/>
              <a:buNone/>
            </a:pPr>
            <a:r>
              <a:rPr lang="hr-HR" altLang="en-US" sz="2000"/>
              <a:t>do kongenitalnih malformacija “nepoznatih uzroka” (hidrocefalus, poremećaji</a:t>
            </a:r>
          </a:p>
          <a:p>
            <a:pPr eaLnBrk="1" hangingPunct="1">
              <a:spcBef>
                <a:spcPct val="0"/>
              </a:spcBef>
              <a:buFontTx/>
              <a:buNone/>
            </a:pPr>
            <a:r>
              <a:rPr lang="hr-HR" altLang="en-US" sz="2000"/>
              <a:t>kralježnice, srčani defekti)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16" y="836712"/>
            <a:ext cx="8559732" cy="372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9" name="TextBox 1"/>
          <p:cNvSpPr txBox="1">
            <a:spLocks noChangeArrowheads="1"/>
          </p:cNvSpPr>
          <p:nvPr/>
        </p:nvSpPr>
        <p:spPr bwMode="auto">
          <a:xfrm>
            <a:off x="6659563" y="6473825"/>
            <a:ext cx="34575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400"/>
              <a:t>Luo i sur. 2019</a:t>
            </a:r>
            <a:endParaRPr lang="en-US" altLang="en-US" sz="1400"/>
          </a:p>
        </p:txBody>
      </p:sp>
      <p:sp>
        <p:nvSpPr>
          <p:cNvPr id="45060" name="TextBox 2"/>
          <p:cNvSpPr txBox="1">
            <a:spLocks noChangeArrowheads="1"/>
          </p:cNvSpPr>
          <p:nvPr/>
        </p:nvSpPr>
        <p:spPr bwMode="auto">
          <a:xfrm>
            <a:off x="827088" y="4916488"/>
            <a:ext cx="7278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Humani klasteri gena HOX (ukupno 39 gena) na 4 kromosoma</a:t>
            </a:r>
          </a:p>
          <a:p>
            <a:pPr eaLnBrk="1" hangingPunct="1">
              <a:spcBef>
                <a:spcPct val="0"/>
              </a:spcBef>
              <a:buFontTx/>
              <a:buNone/>
            </a:pPr>
            <a:r>
              <a:rPr lang="hr-HR" altLang="en-US" sz="2000"/>
              <a:t>-sličniji geni koji su homolozi, nego susjedni (paralozi)</a:t>
            </a:r>
          </a:p>
          <a:p>
            <a:pPr eaLnBrk="1" hangingPunct="1">
              <a:spcBef>
                <a:spcPct val="0"/>
              </a:spcBef>
              <a:buFontTx/>
              <a:buNone/>
            </a:pPr>
            <a:r>
              <a:rPr lang="hr-HR" altLang="en-US" sz="2000"/>
              <a:t>-samo 4 skupine homologa prisutne u sve 4 skupine</a:t>
            </a:r>
            <a:endParaRPr lang="en-US" altLang="en-US" sz="20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38113"/>
            <a:ext cx="5761038" cy="659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TextBox 3"/>
          <p:cNvSpPr txBox="1">
            <a:spLocks noChangeArrowheads="1"/>
          </p:cNvSpPr>
          <p:nvPr/>
        </p:nvSpPr>
        <p:spPr bwMode="auto">
          <a:xfrm>
            <a:off x="5613400" y="65088"/>
            <a:ext cx="3530600" cy="6463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dirty="0"/>
              <a:t>-primarna os:</a:t>
            </a:r>
          </a:p>
          <a:p>
            <a:pPr eaLnBrk="1" hangingPunct="1">
              <a:spcBef>
                <a:spcPct val="0"/>
              </a:spcBef>
              <a:buFontTx/>
              <a:buNone/>
            </a:pPr>
            <a:r>
              <a:rPr lang="hr-HR" altLang="en-US" sz="1800" dirty="0">
                <a:solidFill>
                  <a:schemeClr val="accent2"/>
                </a:solidFill>
              </a:rPr>
              <a:t>duž leđne moždine</a:t>
            </a:r>
          </a:p>
          <a:p>
            <a:pPr eaLnBrk="1" hangingPunct="1">
              <a:spcBef>
                <a:spcPct val="0"/>
              </a:spcBef>
              <a:buFontTx/>
              <a:buNone/>
            </a:pPr>
            <a:r>
              <a:rPr lang="hr-HR" altLang="en-US" sz="1800" dirty="0"/>
              <a:t>regulacija </a:t>
            </a:r>
            <a:r>
              <a:rPr lang="hr-HR" altLang="en-US" sz="1800" dirty="0" err="1"/>
              <a:t>mezoderma</a:t>
            </a:r>
            <a:r>
              <a:rPr lang="hr-HR" altLang="en-US" sz="1800" dirty="0"/>
              <a:t> budućih </a:t>
            </a:r>
            <a:r>
              <a:rPr lang="hr-HR" altLang="en-US" sz="1800" dirty="0" err="1"/>
              <a:t>somita</a:t>
            </a:r>
            <a:endParaRPr lang="hr-HR" altLang="en-US" sz="1800" dirty="0"/>
          </a:p>
          <a:p>
            <a:pPr eaLnBrk="1" hangingPunct="1">
              <a:spcBef>
                <a:spcPct val="0"/>
              </a:spcBef>
              <a:buFontTx/>
              <a:buNone/>
            </a:pPr>
            <a:r>
              <a:rPr lang="hr-HR" altLang="en-US" sz="1800" dirty="0"/>
              <a:t>u </a:t>
            </a:r>
            <a:r>
              <a:rPr lang="hr-HR" altLang="en-US" sz="1800" dirty="0" err="1"/>
              <a:t>neuralnoj</a:t>
            </a:r>
            <a:r>
              <a:rPr lang="hr-HR" altLang="en-US" sz="1800" dirty="0"/>
              <a:t> cijevi</a:t>
            </a:r>
          </a:p>
          <a:p>
            <a:pPr eaLnBrk="1" hangingPunct="1">
              <a:spcBef>
                <a:spcPct val="0"/>
              </a:spcBef>
              <a:buFontTx/>
              <a:buNone/>
            </a:pPr>
            <a:endParaRPr lang="hr-HR" altLang="en-US" sz="1800" dirty="0"/>
          </a:p>
          <a:p>
            <a:pPr eaLnBrk="1" hangingPunct="1">
              <a:spcBef>
                <a:spcPct val="0"/>
              </a:spcBef>
              <a:buFontTx/>
              <a:buNone/>
            </a:pPr>
            <a:r>
              <a:rPr lang="hr-HR" altLang="en-US" sz="1800" dirty="0" err="1"/>
              <a:t>kolinearnost</a:t>
            </a:r>
            <a:r>
              <a:rPr lang="hr-HR" altLang="en-US" sz="1800" dirty="0"/>
              <a:t> prostorne i vremenske regulacija</a:t>
            </a:r>
          </a:p>
          <a:p>
            <a:pPr eaLnBrk="1" hangingPunct="1">
              <a:spcBef>
                <a:spcPct val="0"/>
              </a:spcBef>
              <a:buFontTx/>
              <a:buNone/>
            </a:pPr>
            <a:r>
              <a:rPr lang="hr-HR" altLang="en-US" sz="1800" dirty="0"/>
              <a:t>3D struktura </a:t>
            </a:r>
            <a:r>
              <a:rPr lang="hr-HR" altLang="en-US" sz="1800" dirty="0" err="1"/>
              <a:t>kromatina</a:t>
            </a:r>
            <a:r>
              <a:rPr lang="hr-HR" altLang="en-US" sz="1800" dirty="0"/>
              <a:t> koji reguliraju pojedine HOX</a:t>
            </a:r>
          </a:p>
          <a:p>
            <a:pPr eaLnBrk="1" hangingPunct="1">
              <a:spcBef>
                <a:spcPct val="0"/>
              </a:spcBef>
              <a:buFontTx/>
              <a:buNone/>
            </a:pPr>
            <a:endParaRPr lang="hr-HR" altLang="en-US" sz="1800" dirty="0"/>
          </a:p>
          <a:p>
            <a:pPr eaLnBrk="1" hangingPunct="1">
              <a:spcBef>
                <a:spcPct val="0"/>
              </a:spcBef>
              <a:buFontTx/>
              <a:buNone/>
            </a:pPr>
            <a:r>
              <a:rPr lang="hr-HR" altLang="en-US" sz="1800" dirty="0"/>
              <a:t>-sekundarna os: </a:t>
            </a:r>
            <a:r>
              <a:rPr lang="hr-HR" altLang="en-US" sz="1800" dirty="0">
                <a:solidFill>
                  <a:schemeClr val="accent2"/>
                </a:solidFill>
              </a:rPr>
              <a:t>razvoj udova</a:t>
            </a:r>
          </a:p>
          <a:p>
            <a:pPr eaLnBrk="1" hangingPunct="1">
              <a:spcBef>
                <a:spcPct val="0"/>
              </a:spcBef>
              <a:buFontTx/>
              <a:buNone/>
            </a:pPr>
            <a:r>
              <a:rPr lang="hr-HR" altLang="en-US" sz="1800" dirty="0"/>
              <a:t>pomak promjene 3D struktura </a:t>
            </a:r>
            <a:endParaRPr lang="hr-HR" altLang="en-US" sz="1800" dirty="0" smtClean="0"/>
          </a:p>
          <a:p>
            <a:pPr eaLnBrk="1" hangingPunct="1">
              <a:spcBef>
                <a:spcPct val="0"/>
              </a:spcBef>
              <a:buFontTx/>
              <a:buNone/>
            </a:pPr>
            <a:endParaRPr lang="hr-HR" altLang="en-US" sz="1800" dirty="0"/>
          </a:p>
          <a:p>
            <a:pPr eaLnBrk="1" hangingPunct="1">
              <a:spcBef>
                <a:spcPct val="0"/>
              </a:spcBef>
              <a:buFontTx/>
              <a:buNone/>
            </a:pPr>
            <a:r>
              <a:rPr lang="hr-HR" altLang="en-US" sz="1800" dirty="0"/>
              <a:t>dva regulacijska „krajobraza”,</a:t>
            </a:r>
          </a:p>
          <a:p>
            <a:pPr eaLnBrk="1" hangingPunct="1">
              <a:spcBef>
                <a:spcPct val="0"/>
              </a:spcBef>
              <a:buFontTx/>
              <a:buNone/>
            </a:pPr>
            <a:r>
              <a:rPr lang="hr-HR" altLang="en-US" sz="1800" dirty="0"/>
              <a:t>funkcionalni i topološki, neovisno jedan od drugog</a:t>
            </a:r>
          </a:p>
          <a:p>
            <a:pPr eaLnBrk="1" hangingPunct="1">
              <a:spcBef>
                <a:spcPct val="0"/>
              </a:spcBef>
              <a:buFontTx/>
              <a:buNone/>
            </a:pPr>
            <a:r>
              <a:rPr lang="hr-HR" altLang="en-US" sz="1800" dirty="0"/>
              <a:t>gen je reguliran jednim od ta dva tipa, a određen je sposobnošću da fizički kontaktira pojačivače, a to ovisi o njegovoj poziciji</a:t>
            </a:r>
          </a:p>
          <a:p>
            <a:pPr eaLnBrk="1" hangingPunct="1">
              <a:spcBef>
                <a:spcPct val="0"/>
              </a:spcBef>
              <a:buFontTx/>
              <a:buNone/>
            </a:pPr>
            <a:r>
              <a:rPr lang="hr-HR" altLang="en-US" sz="1800" dirty="0"/>
              <a:t>bimodalna regulacija – fina regulacija</a:t>
            </a: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i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41438"/>
            <a:ext cx="6831012"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1"/>
          <p:cNvSpPr txBox="1">
            <a:spLocks noChangeArrowheads="1"/>
          </p:cNvSpPr>
          <p:nvPr/>
        </p:nvSpPr>
        <p:spPr bwMode="auto">
          <a:xfrm>
            <a:off x="6732588" y="6308725"/>
            <a:ext cx="2262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Malo i Alonso , 2013</a:t>
            </a:r>
            <a:endParaRPr lang="en-US" altLang="en-US" sz="1800"/>
          </a:p>
          <a:p>
            <a:pPr eaLnBrk="1" hangingPunct="1">
              <a:spcBef>
                <a:spcPct val="0"/>
              </a:spcBef>
              <a:buFontTx/>
              <a:buNone/>
            </a:pPr>
            <a:endParaRPr lang="en-US" altLang="en-US" sz="1800"/>
          </a:p>
        </p:txBody>
      </p:sp>
      <p:sp>
        <p:nvSpPr>
          <p:cNvPr id="47108" name="TextBox 2"/>
          <p:cNvSpPr txBox="1">
            <a:spLocks noChangeArrowheads="1"/>
          </p:cNvSpPr>
          <p:nvPr/>
        </p:nvSpPr>
        <p:spPr bwMode="auto">
          <a:xfrm>
            <a:off x="473075" y="5453063"/>
            <a:ext cx="852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Promjene strukture kromatina u regulaciji ekspresije pojedinog gena HOX</a:t>
            </a:r>
            <a:endParaRPr lang="en-US" altLang="en-US" sz="20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68413"/>
            <a:ext cx="6467475" cy="396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1" name="TextBox 1"/>
          <p:cNvSpPr txBox="1">
            <a:spLocks noChangeArrowheads="1"/>
          </p:cNvSpPr>
          <p:nvPr/>
        </p:nvSpPr>
        <p:spPr bwMode="auto">
          <a:xfrm>
            <a:off x="3635375" y="5837238"/>
            <a:ext cx="290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Kolinearnost u regulaciji</a:t>
            </a:r>
            <a:endParaRPr lang="en-US" altLang="en-US" sz="20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5249863" y="2081213"/>
            <a:ext cx="356393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kontrola transkripcije HOX udaljenim regulatornim elementima smještenim na oba kraja klastera</a:t>
            </a:r>
          </a:p>
          <a:p>
            <a:pPr eaLnBrk="1" hangingPunct="1">
              <a:spcBef>
                <a:spcPct val="0"/>
              </a:spcBef>
              <a:buFontTx/>
              <a:buNone/>
            </a:pPr>
            <a:endParaRPr lang="hr-HR" altLang="en-US" sz="2000"/>
          </a:p>
          <a:p>
            <a:pPr eaLnBrk="1" hangingPunct="1">
              <a:spcBef>
                <a:spcPct val="0"/>
              </a:spcBef>
              <a:buFontTx/>
              <a:buNone/>
            </a:pPr>
            <a:r>
              <a:rPr lang="hr-HR" altLang="en-US" sz="2000"/>
              <a:t>a: HOXD lokus</a:t>
            </a:r>
          </a:p>
          <a:p>
            <a:pPr eaLnBrk="1" hangingPunct="1">
              <a:spcBef>
                <a:spcPct val="0"/>
              </a:spcBef>
              <a:buFontTx/>
              <a:buNone/>
            </a:pPr>
            <a:r>
              <a:rPr lang="hr-HR" altLang="en-US" sz="2000"/>
              <a:t>b: prostorni raspored kromatina</a:t>
            </a:r>
          </a:p>
          <a:p>
            <a:pPr eaLnBrk="1" hangingPunct="1">
              <a:spcBef>
                <a:spcPct val="0"/>
              </a:spcBef>
              <a:buFontTx/>
              <a:buNone/>
            </a:pPr>
            <a:r>
              <a:rPr lang="hr-HR" altLang="en-US" sz="2000"/>
              <a:t>i: u utišanom obliku</a:t>
            </a:r>
          </a:p>
          <a:p>
            <a:pPr eaLnBrk="1" hangingPunct="1">
              <a:spcBef>
                <a:spcPct val="0"/>
              </a:spcBef>
              <a:buFontTx/>
              <a:buNone/>
            </a:pPr>
            <a:r>
              <a:rPr lang="hr-HR" altLang="en-US" sz="2000"/>
              <a:t>ii: dodatni kontakti u prstima</a:t>
            </a:r>
          </a:p>
          <a:p>
            <a:pPr eaLnBrk="1" hangingPunct="1">
              <a:spcBef>
                <a:spcPct val="0"/>
              </a:spcBef>
              <a:buFontTx/>
              <a:buNone/>
            </a:pPr>
            <a:r>
              <a:rPr lang="hr-HR" altLang="en-US" sz="2000"/>
              <a:t>-aktivacija transkripcije</a:t>
            </a:r>
          </a:p>
          <a:p>
            <a:pPr eaLnBrk="1" hangingPunct="1">
              <a:spcBef>
                <a:spcPct val="0"/>
              </a:spcBef>
              <a:buFontTx/>
              <a:buNone/>
            </a:pPr>
            <a:endParaRPr lang="hr-HR" altLang="en-US" sz="2000"/>
          </a:p>
          <a:p>
            <a:pPr eaLnBrk="1" hangingPunct="1">
              <a:spcBef>
                <a:spcPct val="0"/>
              </a:spcBef>
              <a:buFontTx/>
              <a:buNone/>
            </a:pPr>
            <a:endParaRPr lang="hr-HR" altLang="en-US" sz="1800"/>
          </a:p>
          <a:p>
            <a:pPr eaLnBrk="1" hangingPunct="1">
              <a:spcBef>
                <a:spcPct val="0"/>
              </a:spcBef>
              <a:buFontTx/>
              <a:buNone/>
            </a:pPr>
            <a:endParaRPr lang="en-US" altLang="en-US" sz="1800"/>
          </a:p>
        </p:txBody>
      </p:sp>
      <p:grpSp>
        <p:nvGrpSpPr>
          <p:cNvPr id="49155" name="Group 2"/>
          <p:cNvGrpSpPr>
            <a:grpSpLocks/>
          </p:cNvGrpSpPr>
          <p:nvPr/>
        </p:nvGrpSpPr>
        <p:grpSpPr bwMode="auto">
          <a:xfrm>
            <a:off x="200025" y="1927225"/>
            <a:ext cx="4751388" cy="6402388"/>
            <a:chOff x="199662" y="260648"/>
            <a:chExt cx="4752528" cy="6402388"/>
          </a:xfrm>
        </p:grpSpPr>
        <p:pic>
          <p:nvPicPr>
            <p:cNvPr id="49156" name="Picture 2" descr="Image result for hox reg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14" y="260648"/>
              <a:ext cx="446405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9662" y="3594398"/>
              <a:ext cx="4752528" cy="306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6516688" y="6321425"/>
            <a:ext cx="2262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dirty="0"/>
              <a:t>Malo i </a:t>
            </a:r>
            <a:r>
              <a:rPr lang="hr-HR" altLang="en-US" sz="1800" dirty="0" err="1" smtClean="0"/>
              <a:t>Alonso</a:t>
            </a:r>
            <a:r>
              <a:rPr lang="hr-HR" altLang="en-US" sz="1800" dirty="0" smtClean="0"/>
              <a:t>, </a:t>
            </a:r>
            <a:r>
              <a:rPr lang="hr-HR" altLang="en-US" sz="1800" dirty="0"/>
              <a:t>2013</a:t>
            </a:r>
            <a:endParaRPr lang="en-US" altLang="en-US" sz="1800" dirty="0"/>
          </a:p>
        </p:txBody>
      </p:sp>
      <p:sp>
        <p:nvSpPr>
          <p:cNvPr id="2" name="TextBox 1"/>
          <p:cNvSpPr txBox="1"/>
          <p:nvPr/>
        </p:nvSpPr>
        <p:spPr>
          <a:xfrm>
            <a:off x="2411413" y="1125538"/>
            <a:ext cx="4446587" cy="3938587"/>
          </a:xfrm>
          <a:prstGeom prst="rect">
            <a:avLst/>
          </a:prstGeom>
          <a:noFill/>
        </p:spPr>
        <p:txBody>
          <a:bodyPr wrap="none">
            <a:spAutoFit/>
          </a:bodyPr>
          <a:lstStyle/>
          <a:p>
            <a:pPr>
              <a:defRPr/>
            </a:pPr>
            <a:r>
              <a:rPr lang="hr-HR" sz="2000" dirty="0"/>
              <a:t>Faktori kontrole ekspresije gena HOX</a:t>
            </a:r>
          </a:p>
          <a:p>
            <a:pPr>
              <a:defRPr/>
            </a:pPr>
            <a:endParaRPr lang="hr-HR" sz="2000" dirty="0"/>
          </a:p>
          <a:p>
            <a:pPr marL="342900" indent="-342900">
              <a:lnSpc>
                <a:spcPct val="150000"/>
              </a:lnSpc>
              <a:buFont typeface="Arial" panose="020B0604020202020204" pitchFamily="34" charset="0"/>
              <a:buChar char="•"/>
              <a:defRPr/>
            </a:pPr>
            <a:r>
              <a:rPr lang="hr-HR" sz="2000" dirty="0" err="1"/>
              <a:t>jezgrena</a:t>
            </a:r>
            <a:r>
              <a:rPr lang="hr-HR" sz="2000" dirty="0"/>
              <a:t> dinamika</a:t>
            </a:r>
          </a:p>
          <a:p>
            <a:pPr marL="342900" indent="-342900">
              <a:lnSpc>
                <a:spcPct val="150000"/>
              </a:lnSpc>
              <a:buFont typeface="Arial" panose="020B0604020202020204" pitchFamily="34" charset="0"/>
              <a:buChar char="•"/>
              <a:defRPr/>
            </a:pPr>
            <a:r>
              <a:rPr lang="hr-HR" sz="2000" dirty="0" err="1"/>
              <a:t>remodeliranje</a:t>
            </a:r>
            <a:r>
              <a:rPr lang="hr-HR" sz="2000" dirty="0"/>
              <a:t> </a:t>
            </a:r>
            <a:r>
              <a:rPr lang="hr-HR" sz="2000" dirty="0" err="1"/>
              <a:t>kromatina</a:t>
            </a:r>
            <a:endParaRPr lang="hr-HR" sz="2000" dirty="0"/>
          </a:p>
          <a:p>
            <a:pPr marL="342900" indent="-342900">
              <a:lnSpc>
                <a:spcPct val="150000"/>
              </a:lnSpc>
              <a:buFont typeface="Arial" panose="020B0604020202020204" pitchFamily="34" charset="0"/>
              <a:buChar char="•"/>
              <a:defRPr/>
            </a:pPr>
            <a:r>
              <a:rPr lang="hr-HR" sz="2000" dirty="0"/>
              <a:t>transkripcijska regulacija</a:t>
            </a:r>
          </a:p>
          <a:p>
            <a:pPr marL="342900" indent="-342900">
              <a:lnSpc>
                <a:spcPct val="150000"/>
              </a:lnSpc>
              <a:buFont typeface="Arial" panose="020B0604020202020204" pitchFamily="34" charset="0"/>
              <a:buChar char="•"/>
              <a:defRPr/>
            </a:pPr>
            <a:r>
              <a:rPr lang="hr-HR" sz="2000" dirty="0"/>
              <a:t>regulacija putem </a:t>
            </a:r>
            <a:r>
              <a:rPr lang="hr-HR" sz="2000" dirty="0" err="1"/>
              <a:t>lncRNA</a:t>
            </a:r>
            <a:endParaRPr lang="hr-HR" sz="2000" dirty="0"/>
          </a:p>
          <a:p>
            <a:pPr marL="342900" indent="-342900">
              <a:lnSpc>
                <a:spcPct val="150000"/>
              </a:lnSpc>
              <a:buFont typeface="Arial" panose="020B0604020202020204" pitchFamily="34" charset="0"/>
              <a:buChar char="•"/>
              <a:defRPr/>
            </a:pPr>
            <a:r>
              <a:rPr lang="hr-HR" sz="2000" dirty="0"/>
              <a:t>procesiranje RNA</a:t>
            </a:r>
          </a:p>
          <a:p>
            <a:pPr marL="342900" indent="-342900">
              <a:lnSpc>
                <a:spcPct val="150000"/>
              </a:lnSpc>
              <a:buFont typeface="Arial" panose="020B0604020202020204" pitchFamily="34" charset="0"/>
              <a:buChar char="•"/>
              <a:defRPr/>
            </a:pPr>
            <a:r>
              <a:rPr lang="hr-HR" sz="2000" dirty="0"/>
              <a:t>regulacija putem miRNA</a:t>
            </a:r>
          </a:p>
          <a:p>
            <a:pPr marL="342900" indent="-342900">
              <a:lnSpc>
                <a:spcPct val="150000"/>
              </a:lnSpc>
              <a:buFont typeface="Arial" panose="020B0604020202020204" pitchFamily="34" charset="0"/>
              <a:buChar char="•"/>
              <a:defRPr/>
            </a:pPr>
            <a:r>
              <a:rPr lang="hr-HR" sz="2000" dirty="0"/>
              <a:t>translacijska regulacija</a:t>
            </a:r>
            <a:endParaRPr lang="en-US" sz="2000" dirty="0"/>
          </a:p>
        </p:txBody>
      </p:sp>
      <p:sp>
        <p:nvSpPr>
          <p:cNvPr id="50180" name="TextBox 2"/>
          <p:cNvSpPr txBox="1">
            <a:spLocks noChangeArrowheads="1"/>
          </p:cNvSpPr>
          <p:nvPr/>
        </p:nvSpPr>
        <p:spPr bwMode="auto">
          <a:xfrm>
            <a:off x="468313" y="5805488"/>
            <a:ext cx="341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-eksperimenti na drozofili i mišu</a:t>
            </a:r>
            <a:endParaRPr lang="en-US" altLang="en-US" sz="1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40" y="832813"/>
            <a:ext cx="93505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05994" y="6142979"/>
            <a:ext cx="1787669" cy="369332"/>
          </a:xfrm>
          <a:prstGeom prst="rect">
            <a:avLst/>
          </a:prstGeom>
          <a:noFill/>
        </p:spPr>
        <p:txBody>
          <a:bodyPr wrap="none" rtlCol="0">
            <a:spAutoFit/>
          </a:bodyPr>
          <a:lstStyle/>
          <a:p>
            <a:r>
              <a:rPr lang="hr-HR" dirty="0" err="1" smtClean="0"/>
              <a:t>Botti</a:t>
            </a:r>
            <a:r>
              <a:rPr lang="hr-HR" dirty="0" smtClean="0"/>
              <a:t> et al. 2018</a:t>
            </a:r>
            <a:endParaRPr lang="en-US" dirty="0"/>
          </a:p>
        </p:txBody>
      </p:sp>
      <p:sp>
        <p:nvSpPr>
          <p:cNvPr id="3" name="TextBox 2"/>
          <p:cNvSpPr txBox="1"/>
          <p:nvPr/>
        </p:nvSpPr>
        <p:spPr>
          <a:xfrm>
            <a:off x="827584" y="620688"/>
            <a:ext cx="7417543" cy="369332"/>
          </a:xfrm>
          <a:prstGeom prst="rect">
            <a:avLst/>
          </a:prstGeom>
          <a:noFill/>
        </p:spPr>
        <p:txBody>
          <a:bodyPr wrap="none" rtlCol="0">
            <a:spAutoFit/>
          </a:bodyPr>
          <a:lstStyle/>
          <a:p>
            <a:r>
              <a:rPr lang="hr-HR" dirty="0" smtClean="0"/>
              <a:t>Položaj gena koji kodiraju </a:t>
            </a:r>
            <a:r>
              <a:rPr lang="hr-HR" dirty="0" err="1" smtClean="0"/>
              <a:t>lncRNA</a:t>
            </a:r>
            <a:r>
              <a:rPr lang="hr-HR" dirty="0" smtClean="0"/>
              <a:t> i miRNA i mjesta njihovog djelovanja</a:t>
            </a:r>
            <a:endParaRPr lang="en-US" dirty="0"/>
          </a:p>
        </p:txBody>
      </p:sp>
      <p:sp>
        <p:nvSpPr>
          <p:cNvPr id="4" name="TextBox 3"/>
          <p:cNvSpPr txBox="1"/>
          <p:nvPr/>
        </p:nvSpPr>
        <p:spPr>
          <a:xfrm>
            <a:off x="422434" y="4437112"/>
            <a:ext cx="8271229" cy="1754326"/>
          </a:xfrm>
          <a:prstGeom prst="rect">
            <a:avLst/>
          </a:prstGeom>
          <a:noFill/>
        </p:spPr>
        <p:txBody>
          <a:bodyPr wrap="square" rtlCol="0">
            <a:spAutoFit/>
          </a:bodyPr>
          <a:lstStyle/>
          <a:p>
            <a:r>
              <a:rPr lang="hr-HR" dirty="0" smtClean="0"/>
              <a:t>geni: crveni krugovi i ljubičasti trokuti, žute linije: regulacija </a:t>
            </a:r>
            <a:r>
              <a:rPr lang="hr-HR" dirty="0" err="1" smtClean="0"/>
              <a:t>in</a:t>
            </a:r>
            <a:r>
              <a:rPr lang="hr-HR" dirty="0" smtClean="0"/>
              <a:t> </a:t>
            </a:r>
            <a:r>
              <a:rPr lang="hr-HR" dirty="0" err="1" smtClean="0"/>
              <a:t>cis</a:t>
            </a:r>
            <a:r>
              <a:rPr lang="hr-HR" dirty="0" smtClean="0"/>
              <a:t>, zelene linije:regulacija </a:t>
            </a:r>
            <a:r>
              <a:rPr lang="hr-HR" dirty="0" err="1" smtClean="0"/>
              <a:t>in</a:t>
            </a:r>
            <a:r>
              <a:rPr lang="hr-HR" dirty="0" smtClean="0"/>
              <a:t> trans, ljubičaste linije: regulacija s miRNA:</a:t>
            </a:r>
          </a:p>
          <a:p>
            <a:r>
              <a:rPr lang="hr-HR" dirty="0" smtClean="0"/>
              <a:t>miR-10 i miR-196</a:t>
            </a:r>
          </a:p>
          <a:p>
            <a:r>
              <a:rPr lang="hr-HR" dirty="0" err="1" smtClean="0"/>
              <a:t>lncRNA</a:t>
            </a:r>
            <a:r>
              <a:rPr lang="hr-HR" dirty="0" smtClean="0"/>
              <a:t>: HOTAIR, HOTAIRM1, HOTTIP: interakcija s </a:t>
            </a:r>
            <a:r>
              <a:rPr lang="hr-HR" dirty="0" err="1" smtClean="0"/>
              <a:t>polikomb</a:t>
            </a:r>
            <a:r>
              <a:rPr lang="hr-HR" dirty="0" smtClean="0"/>
              <a:t>, </a:t>
            </a:r>
            <a:r>
              <a:rPr lang="hr-HR" dirty="0" err="1" smtClean="0"/>
              <a:t>tritoraks</a:t>
            </a:r>
            <a:endParaRPr lang="hr-HR" dirty="0" smtClean="0"/>
          </a:p>
          <a:p>
            <a:r>
              <a:rPr lang="hr-HR" dirty="0"/>
              <a:t>HOXA-AS2, HOBBIT (HOXB), HOXD-AS</a:t>
            </a:r>
            <a:endParaRPr lang="en-US" dirty="0"/>
          </a:p>
          <a:p>
            <a:r>
              <a:rPr lang="hr-HR" dirty="0" smtClean="0"/>
              <a:t>-poremećaji u tumorima</a:t>
            </a:r>
          </a:p>
        </p:txBody>
      </p:sp>
    </p:spTree>
    <p:extLst>
      <p:ext uri="{BB962C8B-B14F-4D97-AF65-F5344CB8AC3E}">
        <p14:creationId xmlns:p14="http://schemas.microsoft.com/office/powerpoint/2010/main" val="161878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21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765175"/>
            <a:ext cx="60769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755650" y="5205413"/>
            <a:ext cx="6465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Jaje vinske mušice i folikularne stranice koje je okružuju</a:t>
            </a:r>
          </a:p>
          <a:p>
            <a:pPr eaLnBrk="1" hangingPunct="1">
              <a:spcBef>
                <a:spcPct val="0"/>
              </a:spcBef>
              <a:buFontTx/>
              <a:buNone/>
            </a:pPr>
            <a:r>
              <a:rPr lang="hr-HR" altLang="en-US" sz="2000"/>
              <a:t>i određuju polarnost jajeta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721" y="375975"/>
            <a:ext cx="1659429" cy="369332"/>
          </a:xfrm>
          <a:prstGeom prst="rect">
            <a:avLst/>
          </a:prstGeom>
          <a:noFill/>
        </p:spPr>
        <p:txBody>
          <a:bodyPr wrap="none" rtlCol="0">
            <a:spAutoFit/>
          </a:bodyPr>
          <a:lstStyle/>
          <a:p>
            <a:r>
              <a:rPr lang="hr-HR" dirty="0" smtClean="0"/>
              <a:t> uloga </a:t>
            </a:r>
            <a:r>
              <a:rPr lang="hr-HR" dirty="0" err="1" smtClean="0"/>
              <a:t>lncRNA</a:t>
            </a:r>
            <a:endParaRPr lang="en-US"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800150"/>
            <a:ext cx="66008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2862" y="5399812"/>
            <a:ext cx="8280920" cy="923330"/>
          </a:xfrm>
          <a:prstGeom prst="rect">
            <a:avLst/>
          </a:prstGeom>
          <a:noFill/>
        </p:spPr>
        <p:txBody>
          <a:bodyPr wrap="square" rtlCol="0">
            <a:spAutoFit/>
          </a:bodyPr>
          <a:lstStyle/>
          <a:p>
            <a:r>
              <a:rPr lang="hr-HR" dirty="0" smtClean="0"/>
              <a:t>HOTTIP na </a:t>
            </a:r>
            <a:r>
              <a:rPr lang="hr-HR" dirty="0" err="1" smtClean="0"/>
              <a:t>distalnom</a:t>
            </a:r>
            <a:r>
              <a:rPr lang="hr-HR" dirty="0" smtClean="0"/>
              <a:t> dijelu HOXA </a:t>
            </a:r>
            <a:r>
              <a:rPr lang="hr-HR" dirty="0" err="1" smtClean="0"/>
              <a:t>klastera</a:t>
            </a:r>
            <a:r>
              <a:rPr lang="hr-HR" dirty="0" smtClean="0"/>
              <a:t> reagira s WDR5 koji veže MLL i približava ih promotoru gena HOXA te promovira H3Lys4 </a:t>
            </a:r>
            <a:r>
              <a:rPr lang="hr-HR" dirty="0" err="1" smtClean="0"/>
              <a:t>trimetilaciju</a:t>
            </a:r>
            <a:r>
              <a:rPr lang="hr-HR" dirty="0" smtClean="0"/>
              <a:t>  </a:t>
            </a:r>
          </a:p>
          <a:p>
            <a:r>
              <a:rPr lang="hr-HR" dirty="0" smtClean="0"/>
              <a:t>-MLL je </a:t>
            </a:r>
            <a:r>
              <a:rPr lang="hr-HR" dirty="0" err="1" smtClean="0"/>
              <a:t>tritoraks</a:t>
            </a:r>
            <a:r>
              <a:rPr lang="hr-HR" dirty="0" smtClean="0"/>
              <a:t> protein</a:t>
            </a:r>
            <a:endParaRPr lang="en-US" dirty="0"/>
          </a:p>
        </p:txBody>
      </p:sp>
      <p:sp>
        <p:nvSpPr>
          <p:cNvPr id="4" name="TextBox 3"/>
          <p:cNvSpPr txBox="1"/>
          <p:nvPr/>
        </p:nvSpPr>
        <p:spPr>
          <a:xfrm>
            <a:off x="6804248" y="6340678"/>
            <a:ext cx="2159566" cy="369332"/>
          </a:xfrm>
          <a:prstGeom prst="rect">
            <a:avLst/>
          </a:prstGeom>
          <a:noFill/>
        </p:spPr>
        <p:txBody>
          <a:bodyPr wrap="none" rtlCol="0">
            <a:spAutoFit/>
          </a:bodyPr>
          <a:lstStyle/>
          <a:p>
            <a:r>
              <a:rPr lang="hr-HR" dirty="0" smtClean="0"/>
              <a:t>Nat. </a:t>
            </a:r>
            <a:r>
              <a:rPr lang="hr-HR" dirty="0" err="1" smtClean="0"/>
              <a:t>reviewes</a:t>
            </a:r>
            <a:r>
              <a:rPr lang="hr-HR" dirty="0" smtClean="0"/>
              <a:t> 2022</a:t>
            </a:r>
            <a:endParaRPr lang="en-US" dirty="0"/>
          </a:p>
        </p:txBody>
      </p:sp>
    </p:spTree>
    <p:extLst>
      <p:ext uri="{BB962C8B-B14F-4D97-AF65-F5344CB8AC3E}">
        <p14:creationId xmlns:p14="http://schemas.microsoft.com/office/powerpoint/2010/main" val="502351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395288" y="188913"/>
            <a:ext cx="79930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specifičnost signaliziranja putem proteina HOX: </a:t>
            </a:r>
          </a:p>
          <a:p>
            <a:pPr eaLnBrk="1" hangingPunct="1">
              <a:spcBef>
                <a:spcPct val="0"/>
              </a:spcBef>
              <a:buFontTx/>
              <a:buNone/>
            </a:pPr>
            <a:endParaRPr lang="hr-HR" altLang="en-US" sz="2000"/>
          </a:p>
          <a:p>
            <a:pPr eaLnBrk="1" hangingPunct="1">
              <a:spcBef>
                <a:spcPct val="0"/>
              </a:spcBef>
              <a:buFontTx/>
              <a:buNone/>
            </a:pPr>
            <a:r>
              <a:rPr lang="hr-HR" altLang="en-US" sz="2000"/>
              <a:t>-velik broj homologa i paraloga</a:t>
            </a:r>
          </a:p>
          <a:p>
            <a:pPr eaLnBrk="1" hangingPunct="1">
              <a:spcBef>
                <a:spcPct val="0"/>
              </a:spcBef>
              <a:buFontTx/>
              <a:buNone/>
            </a:pPr>
            <a:r>
              <a:rPr lang="hr-HR" altLang="en-US" sz="2000"/>
              <a:t>-svaki HOX vjerojatno regulira i zajedničke i gene specifične za paraloga</a:t>
            </a:r>
          </a:p>
          <a:p>
            <a:pPr eaLnBrk="1" hangingPunct="1">
              <a:spcBef>
                <a:spcPct val="0"/>
              </a:spcBef>
              <a:buFontTx/>
              <a:buNone/>
            </a:pPr>
            <a:r>
              <a:rPr lang="hr-HR" altLang="en-US" sz="2000"/>
              <a:t>-regulacija ekspresije</a:t>
            </a:r>
          </a:p>
          <a:p>
            <a:pPr eaLnBrk="1" hangingPunct="1">
              <a:spcBef>
                <a:spcPct val="0"/>
              </a:spcBef>
              <a:buFontTx/>
              <a:buNone/>
            </a:pPr>
            <a:r>
              <a:rPr lang="hr-HR" altLang="en-US" sz="2000"/>
              <a:t>-regulacija vezanja pomoću afiniteta prema kompleksima HOX sa suradničkim proteinima</a:t>
            </a:r>
            <a:endParaRPr lang="en-US" altLang="en-US" sz="2000"/>
          </a:p>
        </p:txBody>
      </p:sp>
      <p:pic>
        <p:nvPicPr>
          <p:cNvPr id="51203" name="Picture 4" descr="Jdb 04 00016 g003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97200"/>
            <a:ext cx="604837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1"/>
          <p:cNvSpPr txBox="1">
            <a:spLocks noChangeArrowheads="1"/>
          </p:cNvSpPr>
          <p:nvPr/>
        </p:nvSpPr>
        <p:spPr bwMode="auto">
          <a:xfrm>
            <a:off x="6524625" y="3565525"/>
            <a:ext cx="26289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dirty="0"/>
              <a:t>interakcije HOX s proteinima </a:t>
            </a:r>
            <a:r>
              <a:rPr lang="hr-HR" altLang="en-US" sz="2000" dirty="0">
                <a:solidFill>
                  <a:schemeClr val="accent2"/>
                </a:solidFill>
              </a:rPr>
              <a:t>PBC i HMP</a:t>
            </a:r>
          </a:p>
          <a:p>
            <a:pPr eaLnBrk="1" hangingPunct="1">
              <a:spcBef>
                <a:spcPct val="0"/>
              </a:spcBef>
              <a:buFontTx/>
              <a:buNone/>
            </a:pPr>
            <a:endParaRPr lang="hr-HR" altLang="en-US" sz="1800" dirty="0"/>
          </a:p>
          <a:p>
            <a:pPr eaLnBrk="1" hangingPunct="1">
              <a:spcBef>
                <a:spcPct val="0"/>
              </a:spcBef>
              <a:buFontTx/>
              <a:buNone/>
            </a:pPr>
            <a:endParaRPr lang="hr-HR" altLang="en-US" sz="1800" dirty="0"/>
          </a:p>
          <a:p>
            <a:pPr eaLnBrk="1" hangingPunct="1">
              <a:spcBef>
                <a:spcPct val="0"/>
              </a:spcBef>
              <a:buFontTx/>
              <a:buNone/>
            </a:pPr>
            <a:endParaRPr lang="hr-HR" altLang="en-US" sz="1800" dirty="0"/>
          </a:p>
          <a:p>
            <a:pPr eaLnBrk="1" hangingPunct="1">
              <a:spcBef>
                <a:spcPct val="0"/>
              </a:spcBef>
              <a:buFontTx/>
              <a:buNone/>
            </a:pPr>
            <a:endParaRPr lang="hr-HR" altLang="en-US" sz="1800" dirty="0"/>
          </a:p>
          <a:p>
            <a:pPr eaLnBrk="1" hangingPunct="1">
              <a:spcBef>
                <a:spcPct val="0"/>
              </a:spcBef>
              <a:buFontTx/>
              <a:buNone/>
            </a:pPr>
            <a:r>
              <a:rPr lang="hr-HR" altLang="en-US" sz="1800" dirty="0"/>
              <a:t>„</a:t>
            </a:r>
            <a:r>
              <a:rPr lang="hr-HR" altLang="en-US" sz="1800" dirty="0" err="1"/>
              <a:t>cis</a:t>
            </a:r>
            <a:r>
              <a:rPr lang="hr-HR" altLang="en-US" sz="1800" dirty="0"/>
              <a:t>-regulatorni modeli”</a:t>
            </a:r>
          </a:p>
          <a:p>
            <a:pPr eaLnBrk="1" hangingPunct="1">
              <a:spcBef>
                <a:spcPct val="0"/>
              </a:spcBef>
              <a:buFontTx/>
              <a:buNone/>
            </a:pPr>
            <a:r>
              <a:rPr lang="hr-HR" altLang="en-US" sz="1800" dirty="0"/>
              <a:t>primjeri varijanti u promotorima (CRM)</a:t>
            </a:r>
            <a:endParaRPr lang="en-US" altLang="en-US"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mage result for j. dev. biol. hox gebel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5099050"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1"/>
          <p:cNvSpPr txBox="1">
            <a:spLocks noChangeArrowheads="1"/>
          </p:cNvSpPr>
          <p:nvPr/>
        </p:nvSpPr>
        <p:spPr bwMode="auto">
          <a:xfrm>
            <a:off x="6227763" y="6464300"/>
            <a:ext cx="2443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400"/>
              <a:t>Zandavakili i Gebelein, 2016</a:t>
            </a:r>
            <a:endParaRPr lang="en-US" altLang="en-US" sz="1400"/>
          </a:p>
        </p:txBody>
      </p:sp>
      <p:sp>
        <p:nvSpPr>
          <p:cNvPr id="52228" name="TextBox 2"/>
          <p:cNvSpPr txBox="1">
            <a:spLocks noChangeArrowheads="1"/>
          </p:cNvSpPr>
          <p:nvPr/>
        </p:nvSpPr>
        <p:spPr bwMode="auto">
          <a:xfrm>
            <a:off x="5638800" y="549275"/>
            <a:ext cx="3505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dirty="0"/>
              <a:t> A: mjesto vezanja HOX vjerojatno ne razlikuje </a:t>
            </a:r>
            <a:r>
              <a:rPr lang="hr-HR" altLang="en-US" sz="1800" dirty="0" err="1"/>
              <a:t>paraloge</a:t>
            </a:r>
            <a:endParaRPr lang="hr-HR" altLang="en-US" sz="1800" dirty="0"/>
          </a:p>
          <a:p>
            <a:pPr eaLnBrk="1" hangingPunct="1">
              <a:spcBef>
                <a:spcPct val="0"/>
              </a:spcBef>
              <a:buFontTx/>
              <a:buNone/>
            </a:pPr>
            <a:endParaRPr lang="hr-HR" altLang="en-US" sz="1800" dirty="0"/>
          </a:p>
          <a:p>
            <a:pPr eaLnBrk="1" hangingPunct="1">
              <a:spcBef>
                <a:spcPct val="0"/>
              </a:spcBef>
              <a:buFontTx/>
              <a:buNone/>
            </a:pPr>
            <a:r>
              <a:rPr lang="hr-HR" altLang="en-US" sz="1800" dirty="0"/>
              <a:t>B, C</a:t>
            </a:r>
            <a:r>
              <a:rPr lang="hr-HR" altLang="en-US" sz="1800" dirty="0">
                <a:solidFill>
                  <a:srgbClr val="0070C0"/>
                </a:solidFill>
              </a:rPr>
              <a:t>: mjesto niskog afiniteta </a:t>
            </a:r>
            <a:r>
              <a:rPr lang="hr-HR" altLang="en-US" sz="1800" dirty="0"/>
              <a:t>bolje diskriminira </a:t>
            </a:r>
            <a:r>
              <a:rPr lang="hr-HR" altLang="en-US" sz="1800" dirty="0" err="1"/>
              <a:t>paraloge</a:t>
            </a:r>
            <a:endParaRPr lang="hr-HR" altLang="en-US" sz="1800" dirty="0"/>
          </a:p>
          <a:p>
            <a:pPr eaLnBrk="1" hangingPunct="1">
              <a:spcBef>
                <a:spcPct val="0"/>
              </a:spcBef>
              <a:buFontTx/>
              <a:buNone/>
            </a:pPr>
            <a:endParaRPr lang="hr-HR" altLang="en-US" sz="1800" dirty="0"/>
          </a:p>
          <a:p>
            <a:pPr eaLnBrk="1" hangingPunct="1">
              <a:spcBef>
                <a:spcPct val="0"/>
              </a:spcBef>
              <a:buFontTx/>
              <a:buNone/>
            </a:pPr>
            <a:r>
              <a:rPr lang="hr-HR" altLang="en-US" sz="1800" dirty="0"/>
              <a:t>D, E: HOX se </a:t>
            </a:r>
            <a:r>
              <a:rPr lang="hr-HR" altLang="en-US" sz="1800" dirty="0">
                <a:solidFill>
                  <a:srgbClr val="0070C0"/>
                </a:solidFill>
              </a:rPr>
              <a:t>kombiniraju s proteinima P i H:</a:t>
            </a:r>
            <a:r>
              <a:rPr lang="hr-HR" altLang="en-US" sz="1800" dirty="0"/>
              <a:t> HOX-P imaju preferenciju prema </a:t>
            </a:r>
            <a:r>
              <a:rPr lang="hr-HR" altLang="en-US" sz="1800" dirty="0" err="1"/>
              <a:t>posteriornim</a:t>
            </a:r>
            <a:r>
              <a:rPr lang="hr-HR" altLang="en-US" sz="1800" dirty="0"/>
              <a:t> </a:t>
            </a:r>
            <a:r>
              <a:rPr lang="hr-HR" altLang="en-US" sz="1800" dirty="0" err="1"/>
              <a:t>paralozima</a:t>
            </a:r>
            <a:r>
              <a:rPr lang="hr-HR" altLang="en-US" sz="1800" dirty="0"/>
              <a:t> HOX</a:t>
            </a:r>
          </a:p>
          <a:p>
            <a:pPr eaLnBrk="1" hangingPunct="1">
              <a:spcBef>
                <a:spcPct val="0"/>
              </a:spcBef>
              <a:buFontTx/>
              <a:buNone/>
            </a:pPr>
            <a:endParaRPr lang="hr-HR" altLang="en-US" sz="1800" dirty="0"/>
          </a:p>
          <a:p>
            <a:pPr eaLnBrk="1" hangingPunct="1">
              <a:spcBef>
                <a:spcPct val="0"/>
              </a:spcBef>
              <a:buFontTx/>
              <a:buNone/>
            </a:pPr>
            <a:r>
              <a:rPr lang="hr-HR" altLang="en-US" sz="1800" dirty="0"/>
              <a:t>F: </a:t>
            </a:r>
            <a:r>
              <a:rPr lang="hr-HR" altLang="en-US" sz="1800" dirty="0">
                <a:solidFill>
                  <a:srgbClr val="0070C0"/>
                </a:solidFill>
              </a:rPr>
              <a:t>interakcije sa susjednim TF </a:t>
            </a:r>
            <a:r>
              <a:rPr lang="hr-HR" altLang="en-US" sz="1800" dirty="0"/>
              <a:t>mogu biti specifične za </a:t>
            </a:r>
            <a:r>
              <a:rPr lang="hr-HR" altLang="en-US" sz="1800" dirty="0" err="1"/>
              <a:t>paraloga</a:t>
            </a:r>
            <a:endParaRPr lang="hr-HR" altLang="en-US" sz="1800" dirty="0"/>
          </a:p>
          <a:p>
            <a:pPr eaLnBrk="1" hangingPunct="1">
              <a:spcBef>
                <a:spcPct val="0"/>
              </a:spcBef>
              <a:buFontTx/>
              <a:buNone/>
            </a:pPr>
            <a:endParaRPr lang="hr-HR" altLang="en-US" sz="1800" dirty="0"/>
          </a:p>
          <a:p>
            <a:pPr eaLnBrk="1" hangingPunct="1">
              <a:spcBef>
                <a:spcPct val="0"/>
              </a:spcBef>
              <a:buFontTx/>
              <a:buNone/>
            </a:pPr>
            <a:r>
              <a:rPr lang="hr-HR" altLang="en-US" sz="1800" dirty="0"/>
              <a:t>G: </a:t>
            </a:r>
            <a:r>
              <a:rPr lang="hr-HR" altLang="en-US" sz="1800" dirty="0" err="1">
                <a:solidFill>
                  <a:srgbClr val="0070C0"/>
                </a:solidFill>
              </a:rPr>
              <a:t>posttranslacijske</a:t>
            </a:r>
            <a:r>
              <a:rPr lang="hr-HR" altLang="en-US" sz="1800" dirty="0">
                <a:solidFill>
                  <a:srgbClr val="0070C0"/>
                </a:solidFill>
              </a:rPr>
              <a:t> modifikacije </a:t>
            </a:r>
            <a:r>
              <a:rPr lang="hr-HR" altLang="en-US" sz="1800" dirty="0"/>
              <a:t>HOX mogu različito utjecati na vezanje HOX-a</a:t>
            </a:r>
          </a:p>
          <a:p>
            <a:pPr eaLnBrk="1" hangingPunct="1">
              <a:spcBef>
                <a:spcPct val="0"/>
              </a:spcBef>
              <a:buFontTx/>
              <a:buNone/>
            </a:pPr>
            <a:endParaRPr lang="hr-HR" altLang="en-US" sz="1800" dirty="0"/>
          </a:p>
          <a:p>
            <a:pPr eaLnBrk="1" hangingPunct="1">
              <a:spcBef>
                <a:spcPct val="0"/>
              </a:spcBef>
              <a:buFontTx/>
              <a:buNone/>
            </a:pPr>
            <a:r>
              <a:rPr lang="hr-HR" altLang="en-US" sz="1800" dirty="0"/>
              <a:t>P: protein PBC </a:t>
            </a:r>
            <a:r>
              <a:rPr lang="hr-HR" altLang="en-US" sz="1800" dirty="0" smtClean="0"/>
              <a:t>(</a:t>
            </a:r>
            <a:r>
              <a:rPr lang="hr-HR" altLang="en-US" sz="1800" dirty="0" err="1" smtClean="0"/>
              <a:t>Pbx</a:t>
            </a:r>
            <a:r>
              <a:rPr lang="hr-HR" altLang="en-US" sz="1800" dirty="0" smtClean="0"/>
              <a:t> </a:t>
            </a:r>
            <a:r>
              <a:rPr lang="hr-HR" altLang="en-US" sz="1800" dirty="0"/>
              <a:t>kod sisavaca)</a:t>
            </a:r>
          </a:p>
          <a:p>
            <a:pPr eaLnBrk="1" hangingPunct="1">
              <a:spcBef>
                <a:spcPct val="0"/>
              </a:spcBef>
              <a:buFontTx/>
              <a:buNone/>
            </a:pPr>
            <a:r>
              <a:rPr lang="hr-HR" altLang="en-US" sz="1800" dirty="0"/>
              <a:t>H: HMP (</a:t>
            </a:r>
            <a:r>
              <a:rPr lang="hr-HR" altLang="en-US" sz="1800" dirty="0" err="1"/>
              <a:t>Prep</a:t>
            </a:r>
            <a:r>
              <a:rPr lang="hr-HR" altLang="en-US" sz="1800" dirty="0"/>
              <a:t> (</a:t>
            </a:r>
            <a:r>
              <a:rPr lang="hr-HR" altLang="en-US" sz="1800" dirty="0" err="1"/>
              <a:t>pKnox</a:t>
            </a:r>
            <a:r>
              <a:rPr lang="hr-HR" altLang="en-US" sz="1800" dirty="0"/>
              <a:t>) i </a:t>
            </a:r>
            <a:r>
              <a:rPr lang="hr-HR" altLang="en-US" sz="1800" dirty="0" err="1"/>
              <a:t>Meis</a:t>
            </a:r>
            <a:r>
              <a:rPr lang="hr-HR" altLang="en-US" sz="1800" dirty="0"/>
              <a:t>)</a:t>
            </a:r>
            <a:endParaRPr lang="en-US" altLang="en-US" sz="1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468313" y="908050"/>
            <a:ext cx="8459787"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a:t>
            </a:r>
            <a:r>
              <a:rPr lang="hr-HR" altLang="en-US" sz="2000">
                <a:solidFill>
                  <a:schemeClr val="accent2"/>
                </a:solidFill>
              </a:rPr>
              <a:t>latentna specifičnost</a:t>
            </a:r>
            <a:r>
              <a:rPr lang="hr-HR" altLang="en-US" sz="2000"/>
              <a:t>”: koncept otkrivanja razlika u preferencijalnom vezanju između sličnih TF</a:t>
            </a:r>
          </a:p>
          <a:p>
            <a:pPr eaLnBrk="1" hangingPunct="1">
              <a:spcBef>
                <a:spcPct val="0"/>
              </a:spcBef>
              <a:buFontTx/>
              <a:buNone/>
            </a:pPr>
            <a:endParaRPr lang="hr-HR" altLang="en-US" sz="2000"/>
          </a:p>
          <a:p>
            <a:pPr eaLnBrk="1" hangingPunct="1">
              <a:spcBef>
                <a:spcPct val="0"/>
              </a:spcBef>
              <a:buFontTx/>
              <a:buNone/>
            </a:pPr>
            <a:r>
              <a:rPr lang="hr-HR" altLang="en-US" sz="2000"/>
              <a:t>-između HOX i PBC</a:t>
            </a:r>
          </a:p>
          <a:p>
            <a:pPr eaLnBrk="1" hangingPunct="1">
              <a:spcBef>
                <a:spcPct val="0"/>
              </a:spcBef>
              <a:buFontTx/>
              <a:buNone/>
            </a:pPr>
            <a:r>
              <a:rPr lang="hr-HR" altLang="en-US" sz="2000"/>
              <a:t>-anteriorni HOX selektiraju sekvence s užim manjim žlijebom</a:t>
            </a:r>
          </a:p>
          <a:p>
            <a:pPr eaLnBrk="1" hangingPunct="1">
              <a:spcBef>
                <a:spcPct val="0"/>
              </a:spcBef>
              <a:buFontTx/>
              <a:buNone/>
            </a:pPr>
            <a:r>
              <a:rPr lang="hr-HR" altLang="en-US" sz="2000"/>
              <a:t>-interakcije HMP i PBC, jedan potiče unos drugog u jezgru</a:t>
            </a:r>
          </a:p>
          <a:p>
            <a:pPr eaLnBrk="1" hangingPunct="1">
              <a:spcBef>
                <a:spcPct val="0"/>
              </a:spcBef>
              <a:buFontTx/>
              <a:buNone/>
            </a:pPr>
            <a:r>
              <a:rPr lang="hr-HR" altLang="en-US" sz="2000"/>
              <a:t>-više varijanti HMP</a:t>
            </a:r>
          </a:p>
          <a:p>
            <a:pPr eaLnBrk="1" hangingPunct="1">
              <a:spcBef>
                <a:spcPct val="0"/>
              </a:spcBef>
              <a:buFontTx/>
              <a:buNone/>
            </a:pPr>
            <a:endParaRPr lang="hr-HR" altLang="en-US" sz="2000"/>
          </a:p>
          <a:p>
            <a:pPr eaLnBrk="1" hangingPunct="1">
              <a:spcBef>
                <a:spcPct val="0"/>
              </a:spcBef>
              <a:buFontTx/>
              <a:buNone/>
            </a:pPr>
            <a:r>
              <a:rPr lang="hr-HR" altLang="en-US" sz="2000"/>
              <a:t>-kooperativno vezanje kompleksa</a:t>
            </a:r>
          </a:p>
          <a:p>
            <a:pPr eaLnBrk="1" hangingPunct="1">
              <a:spcBef>
                <a:spcPct val="0"/>
              </a:spcBef>
              <a:buFontTx/>
              <a:buNone/>
            </a:pPr>
            <a:r>
              <a:rPr lang="hr-HR" altLang="en-US" sz="2000"/>
              <a:t>-dodatne bočne sekvence i duljina „linkera”</a:t>
            </a:r>
          </a:p>
          <a:p>
            <a:pPr eaLnBrk="1" hangingPunct="1">
              <a:spcBef>
                <a:spcPct val="0"/>
              </a:spcBef>
              <a:buFontTx/>
              <a:buNone/>
            </a:pPr>
            <a:r>
              <a:rPr lang="hr-HR" altLang="en-US" sz="2000"/>
              <a:t>-5 gena HOX drozofile reagira s 35 TF</a:t>
            </a:r>
          </a:p>
          <a:p>
            <a:pPr eaLnBrk="1" hangingPunct="1">
              <a:spcBef>
                <a:spcPct val="0"/>
              </a:spcBef>
              <a:buFontTx/>
              <a:buNone/>
            </a:pPr>
            <a:endParaRPr lang="hr-HR" altLang="en-US" sz="2000"/>
          </a:p>
          <a:p>
            <a:pPr eaLnBrk="1" hangingPunct="1">
              <a:spcBef>
                <a:spcPct val="0"/>
              </a:spcBef>
              <a:buFontTx/>
              <a:buNone/>
            </a:pPr>
            <a:r>
              <a:rPr lang="hr-HR" altLang="en-US" sz="2000"/>
              <a:t>-modifikacije HOX s PARP1 (HOXA7 i HOXB7 manje vezanje za DNA)</a:t>
            </a:r>
          </a:p>
          <a:p>
            <a:pPr eaLnBrk="1" hangingPunct="1">
              <a:spcBef>
                <a:spcPct val="0"/>
              </a:spcBef>
              <a:buFontTx/>
              <a:buNone/>
            </a:pPr>
            <a:r>
              <a:rPr lang="hr-HR" altLang="en-US" sz="2000"/>
              <a:t>-fosforilacije s kazein kinazom II</a:t>
            </a:r>
          </a:p>
          <a:p>
            <a:pPr eaLnBrk="1" hangingPunct="1">
              <a:spcBef>
                <a:spcPct val="0"/>
              </a:spcBef>
              <a:buFontTx/>
              <a:buNone/>
            </a:pPr>
            <a:endParaRPr lang="hr-HR" altLang="en-US" sz="2000"/>
          </a:p>
          <a:p>
            <a:pPr eaLnBrk="1" hangingPunct="1">
              <a:spcBef>
                <a:spcPct val="0"/>
              </a:spcBef>
              <a:buFontTx/>
              <a:buNone/>
            </a:pPr>
            <a:endParaRPr lang="hr-HR" altLang="en-US" sz="2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Jdb 04 00016 g004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76250"/>
            <a:ext cx="4605337"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1"/>
          <p:cNvSpPr>
            <a:spLocks noChangeArrowheads="1"/>
          </p:cNvSpPr>
          <p:nvPr/>
        </p:nvSpPr>
        <p:spPr bwMode="auto">
          <a:xfrm>
            <a:off x="395288" y="5300663"/>
            <a:ext cx="80279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dirty="0"/>
              <a:t>-pristup </a:t>
            </a:r>
            <a:r>
              <a:rPr lang="hr-HR" altLang="en-US" sz="2000" dirty="0" err="1"/>
              <a:t>cis</a:t>
            </a:r>
            <a:r>
              <a:rPr lang="hr-HR" altLang="en-US" sz="2000" dirty="0"/>
              <a:t> regulacijskoj regiji: struktura </a:t>
            </a:r>
            <a:r>
              <a:rPr lang="hr-HR" altLang="en-US" sz="2000" dirty="0" err="1"/>
              <a:t>nukleosoma</a:t>
            </a:r>
            <a:r>
              <a:rPr lang="hr-HR" altLang="en-US" sz="2000" dirty="0"/>
              <a:t> (HOX traži prethodne </a:t>
            </a:r>
            <a:r>
              <a:rPr lang="hr-HR" altLang="en-US" sz="2000" dirty="0">
                <a:solidFill>
                  <a:srgbClr val="0070C0"/>
                </a:solidFill>
              </a:rPr>
              <a:t>pionirske TF</a:t>
            </a:r>
            <a:r>
              <a:rPr lang="hr-HR" altLang="en-US" sz="2000" dirty="0"/>
              <a:t>)</a:t>
            </a:r>
          </a:p>
          <a:p>
            <a:pPr eaLnBrk="1" hangingPunct="1">
              <a:spcBef>
                <a:spcPct val="0"/>
              </a:spcBef>
              <a:buFontTx/>
              <a:buNone/>
            </a:pPr>
            <a:r>
              <a:rPr lang="hr-HR" altLang="en-US" sz="2000" dirty="0"/>
              <a:t>-sudjelovanje PBC i HMP</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Jdb 04 00016 g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255588"/>
            <a:ext cx="5083175"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1"/>
          <p:cNvSpPr txBox="1">
            <a:spLocks noChangeArrowheads="1"/>
          </p:cNvSpPr>
          <p:nvPr/>
        </p:nvSpPr>
        <p:spPr bwMode="auto">
          <a:xfrm>
            <a:off x="361950" y="5084763"/>
            <a:ext cx="82819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dirty="0" smtClean="0"/>
              <a:t>-</a:t>
            </a:r>
            <a:r>
              <a:rPr lang="hr-HR" altLang="en-US" sz="2000" dirty="0" smtClean="0">
                <a:solidFill>
                  <a:srgbClr val="0070C0"/>
                </a:solidFill>
              </a:rPr>
              <a:t>HOX može djelovati kao aktivator i represor</a:t>
            </a:r>
            <a:r>
              <a:rPr lang="hr-HR" altLang="en-US" sz="2000" dirty="0" smtClean="0"/>
              <a:t>, </a:t>
            </a:r>
            <a:r>
              <a:rPr lang="hr-HR" altLang="en-US" sz="2000" dirty="0"/>
              <a:t>ovisno o </a:t>
            </a:r>
            <a:r>
              <a:rPr lang="hr-HR" altLang="en-US" sz="2000" dirty="0" err="1"/>
              <a:t>prisustvu</a:t>
            </a:r>
            <a:r>
              <a:rPr lang="hr-HR" altLang="en-US" sz="2000" dirty="0"/>
              <a:t> PBC</a:t>
            </a:r>
            <a:endParaRPr lang="en-US" altLang="en-US" sz="2000" dirty="0"/>
          </a:p>
          <a:p>
            <a:pPr eaLnBrk="1" hangingPunct="1">
              <a:spcBef>
                <a:spcPct val="0"/>
              </a:spcBef>
              <a:buFontTx/>
              <a:buNone/>
            </a:pPr>
            <a:r>
              <a:rPr lang="hr-HR" altLang="en-US" sz="2000" dirty="0"/>
              <a:t>Primjer </a:t>
            </a:r>
            <a:r>
              <a:rPr lang="hr-HR" altLang="en-US" sz="2000" dirty="0" err="1"/>
              <a:t>drozofile</a:t>
            </a:r>
            <a:r>
              <a:rPr lang="hr-HR" altLang="en-US" sz="2000" dirty="0"/>
              <a:t>: isto mjesto vezanje (tzv. CRM) može imati različite funkcije (djelovati kao represor ili aktivator) </a:t>
            </a:r>
            <a:r>
              <a:rPr lang="hr-HR" altLang="en-US" sz="2000" dirty="0" smtClean="0">
                <a:solidFill>
                  <a:srgbClr val="0070C0"/>
                </a:solidFill>
              </a:rPr>
              <a:t>ovisno o </a:t>
            </a:r>
            <a:r>
              <a:rPr lang="hr-HR" altLang="en-US" sz="2000" dirty="0">
                <a:solidFill>
                  <a:srgbClr val="0070C0"/>
                </a:solidFill>
              </a:rPr>
              <a:t>staničnom </a:t>
            </a:r>
            <a:r>
              <a:rPr lang="hr-HR" altLang="en-US" sz="2000" dirty="0" smtClean="0">
                <a:solidFill>
                  <a:srgbClr val="0070C0"/>
                </a:solidFill>
              </a:rPr>
              <a:t>kontekstu</a:t>
            </a:r>
            <a:endParaRPr lang="hr-HR" altLang="en-US" sz="2000" dirty="0">
              <a:solidFill>
                <a:srgbClr val="0070C0"/>
              </a:solidFill>
            </a:endParaRPr>
          </a:p>
          <a:p>
            <a:pPr eaLnBrk="1" hangingPunct="1">
              <a:spcBef>
                <a:spcPct val="0"/>
              </a:spcBef>
              <a:buFontTx/>
              <a:buNone/>
            </a:pPr>
            <a:r>
              <a:rPr lang="hr-HR" altLang="en-US" sz="2000" dirty="0"/>
              <a:t>samo abdominalni HOX reagiraju s nekim dodatnim TF</a:t>
            </a:r>
            <a:endParaRPr lang="en-US" altLang="en-US" sz="2000" dirty="0"/>
          </a:p>
        </p:txBody>
      </p:sp>
      <p:sp>
        <p:nvSpPr>
          <p:cNvPr id="55300" name="TextBox 2"/>
          <p:cNvSpPr txBox="1">
            <a:spLocks noChangeArrowheads="1"/>
          </p:cNvSpPr>
          <p:nvPr/>
        </p:nvSpPr>
        <p:spPr bwMode="auto">
          <a:xfrm>
            <a:off x="7210425" y="3028950"/>
            <a:ext cx="1568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dll: distal-less</a:t>
            </a:r>
            <a:endParaRPr lang="en-US" altLang="en-US" sz="1800"/>
          </a:p>
        </p:txBody>
      </p:sp>
      <p:sp>
        <p:nvSpPr>
          <p:cNvPr id="55301" name="TextBox 3"/>
          <p:cNvSpPr txBox="1">
            <a:spLocks noChangeArrowheads="1"/>
          </p:cNvSpPr>
          <p:nvPr/>
        </p:nvSpPr>
        <p:spPr bwMode="auto">
          <a:xfrm>
            <a:off x="611188" y="4337050"/>
            <a:ext cx="162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torakalni HOX</a:t>
            </a:r>
            <a:endParaRPr lang="en-US" altLang="en-US" sz="1800"/>
          </a:p>
        </p:txBody>
      </p:sp>
      <p:sp>
        <p:nvSpPr>
          <p:cNvPr id="55302" name="TextBox 4"/>
          <p:cNvSpPr txBox="1">
            <a:spLocks noChangeArrowheads="1"/>
          </p:cNvSpPr>
          <p:nvPr/>
        </p:nvSpPr>
        <p:spPr bwMode="auto">
          <a:xfrm>
            <a:off x="6997700" y="4335463"/>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abdominalni HOX</a:t>
            </a:r>
            <a:endParaRPr lang="en-US" altLang="en-US" sz="18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0" y="1700213"/>
            <a:ext cx="8107363" cy="3478212"/>
          </a:xfrm>
          <a:prstGeom prst="rect">
            <a:avLst/>
          </a:prstGeom>
          <a:noFill/>
        </p:spPr>
        <p:txBody>
          <a:bodyPr wrap="none">
            <a:spAutoFit/>
          </a:bodyPr>
          <a:lstStyle/>
          <a:p>
            <a:pPr>
              <a:defRPr/>
            </a:pPr>
            <a:r>
              <a:rPr lang="hr-HR" sz="2000" dirty="0"/>
              <a:t>Mehanizmi postizavanja specifičnosti regulacije proteinima HOX:</a:t>
            </a:r>
          </a:p>
          <a:p>
            <a:pPr>
              <a:defRPr/>
            </a:pPr>
            <a:endParaRPr lang="hr-HR" sz="2000" dirty="0"/>
          </a:p>
          <a:p>
            <a:pPr marL="342900" indent="-342900">
              <a:lnSpc>
                <a:spcPct val="150000"/>
              </a:lnSpc>
              <a:buFont typeface="Arial" panose="020B0604020202020204" pitchFamily="34" charset="0"/>
              <a:buChar char="•"/>
              <a:defRPr/>
            </a:pPr>
            <a:r>
              <a:rPr lang="hr-HR" sz="2000" dirty="0"/>
              <a:t>latentna specifičnost kroz proteine PBC</a:t>
            </a:r>
          </a:p>
          <a:p>
            <a:pPr marL="342900" indent="-342900">
              <a:lnSpc>
                <a:spcPct val="150000"/>
              </a:lnSpc>
              <a:buFont typeface="Arial" panose="020B0604020202020204" pitchFamily="34" charset="0"/>
              <a:buChar char="•"/>
              <a:defRPr/>
            </a:pPr>
            <a:r>
              <a:rPr lang="hr-HR" sz="2000" dirty="0"/>
              <a:t>korištenje mjesta niskog afiniteta</a:t>
            </a:r>
          </a:p>
          <a:p>
            <a:pPr marL="342900" indent="-342900">
              <a:lnSpc>
                <a:spcPct val="150000"/>
              </a:lnSpc>
              <a:buFont typeface="Arial" panose="020B0604020202020204" pitchFamily="34" charset="0"/>
              <a:buChar char="•"/>
              <a:defRPr/>
            </a:pPr>
            <a:r>
              <a:rPr lang="hr-HR" sz="2000" dirty="0"/>
              <a:t>višestruke regije koje reagiraju s PBC</a:t>
            </a:r>
          </a:p>
          <a:p>
            <a:pPr marL="342900" indent="-342900">
              <a:lnSpc>
                <a:spcPct val="150000"/>
              </a:lnSpc>
              <a:buFont typeface="Arial" panose="020B0604020202020204" pitchFamily="34" charset="0"/>
              <a:buChar char="•"/>
              <a:defRPr/>
            </a:pPr>
            <a:r>
              <a:rPr lang="hr-HR" sz="2000" dirty="0"/>
              <a:t>proteini HMP se preferencijalno vežu za </a:t>
            </a:r>
            <a:r>
              <a:rPr lang="hr-HR" sz="2000" dirty="0" err="1"/>
              <a:t>posteriorne</a:t>
            </a:r>
            <a:r>
              <a:rPr lang="hr-HR" sz="2000" dirty="0"/>
              <a:t> </a:t>
            </a:r>
            <a:r>
              <a:rPr lang="hr-HR" sz="2000" dirty="0" err="1"/>
              <a:t>paraloge</a:t>
            </a:r>
            <a:r>
              <a:rPr lang="hr-HR" sz="2000" dirty="0"/>
              <a:t> HOX</a:t>
            </a:r>
          </a:p>
          <a:p>
            <a:pPr marL="342900" indent="-342900">
              <a:lnSpc>
                <a:spcPct val="150000"/>
              </a:lnSpc>
              <a:buFont typeface="Arial" panose="020B0604020202020204" pitchFamily="34" charset="0"/>
              <a:buChar char="•"/>
              <a:defRPr/>
            </a:pPr>
            <a:r>
              <a:rPr lang="hr-HR" sz="2000" dirty="0"/>
              <a:t>različit afinitet prema drugim TF</a:t>
            </a:r>
          </a:p>
          <a:p>
            <a:pPr marL="342900" indent="-342900">
              <a:lnSpc>
                <a:spcPct val="150000"/>
              </a:lnSpc>
              <a:buFont typeface="Arial" panose="020B0604020202020204" pitchFamily="34" charset="0"/>
              <a:buChar char="•"/>
              <a:defRPr/>
            </a:pPr>
            <a:r>
              <a:rPr lang="hr-HR" sz="2000" dirty="0"/>
              <a:t>diferencijalna regulacija </a:t>
            </a:r>
            <a:r>
              <a:rPr lang="hr-HR" sz="2000" dirty="0" err="1"/>
              <a:t>posttranslacijskim</a:t>
            </a:r>
            <a:r>
              <a:rPr lang="hr-HR" sz="2000" dirty="0"/>
              <a:t> </a:t>
            </a:r>
            <a:r>
              <a:rPr lang="hr-HR" sz="2000" dirty="0" err="1"/>
              <a:t>modifikatorima</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75438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7" name="TextBox 1"/>
          <p:cNvSpPr txBox="1">
            <a:spLocks noChangeArrowheads="1"/>
          </p:cNvSpPr>
          <p:nvPr/>
        </p:nvSpPr>
        <p:spPr bwMode="auto">
          <a:xfrm>
            <a:off x="971550" y="5589588"/>
            <a:ext cx="767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Geni HOX i pozicijska informacija dijelova tijela (odraslog sisavca)</a:t>
            </a:r>
          </a:p>
          <a:p>
            <a:pPr eaLnBrk="1" hangingPunct="1">
              <a:spcBef>
                <a:spcPct val="0"/>
              </a:spcBef>
              <a:buFontTx/>
              <a:buNone/>
            </a:pPr>
            <a:r>
              <a:rPr lang="hr-HR" altLang="en-US" sz="2000"/>
              <a:t>-uloga u regeneraciji?</a:t>
            </a:r>
            <a:endParaRPr lang="en-US" altLang="en-US" sz="2000"/>
          </a:p>
        </p:txBody>
      </p:sp>
      <p:sp>
        <p:nvSpPr>
          <p:cNvPr id="57348" name="TextBox 1"/>
          <p:cNvSpPr txBox="1">
            <a:spLocks noChangeArrowheads="1"/>
          </p:cNvSpPr>
          <p:nvPr/>
        </p:nvSpPr>
        <p:spPr bwMode="auto">
          <a:xfrm>
            <a:off x="7092950" y="6319838"/>
            <a:ext cx="1906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r-HR" altLang="en-US"/>
              <a:t>Wang i sur. 2014</a:t>
            </a:r>
            <a:endParaRPr lang="en-U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2124075" y="2420938"/>
            <a:ext cx="5597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hlinkClick r:id="rId2"/>
              </a:rPr>
              <a:t>https://www.youtube.com/watch?v=ymRYxFYLsZ4</a:t>
            </a:r>
            <a:endParaRPr lang="hr-HR" altLang="en-US" sz="1800" dirty="0"/>
          </a:p>
          <a:p>
            <a:pPr eaLnBrk="1" hangingPunct="1">
              <a:spcBef>
                <a:spcPct val="0"/>
              </a:spcBef>
              <a:buFontTx/>
              <a:buNone/>
            </a:pPr>
            <a:r>
              <a:rPr lang="en-US" altLang="en-US" sz="1800" dirty="0">
                <a:hlinkClick r:id="rId3"/>
              </a:rPr>
              <a:t>https://www.youtube.com/watch?v=Ncxs21KEj0g</a:t>
            </a:r>
            <a:endParaRPr lang="hr-HR" altLang="en-US" sz="1800" dirty="0"/>
          </a:p>
          <a:p>
            <a:pPr eaLnBrk="1" hangingPunct="1">
              <a:spcBef>
                <a:spcPct val="0"/>
              </a:spcBef>
              <a:buFontTx/>
              <a:buNone/>
            </a:pPr>
            <a:r>
              <a:rPr lang="en-US" altLang="en-US" sz="1800" dirty="0">
                <a:hlinkClick r:id="rId4"/>
              </a:rPr>
              <a:t>https://www.youtube.com/watch?v=cpOf5el9GIk</a:t>
            </a:r>
            <a:endParaRPr lang="hr-HR" altLang="en-US" sz="1800" dirty="0"/>
          </a:p>
          <a:p>
            <a:pPr eaLnBrk="1" hangingPunct="1">
              <a:spcBef>
                <a:spcPct val="0"/>
              </a:spcBef>
              <a:buFontTx/>
              <a:buNone/>
            </a:pPr>
            <a:r>
              <a:rPr lang="en-US" altLang="en-US" sz="1800" dirty="0"/>
              <a:t>https://slideplayer.com/slide/3461640/</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AutoShape 2" descr="Slikovni rezultat za primitive streak">
            <a:hlinkClick r:id="rId2"/>
          </p:cNvPr>
          <p:cNvSpPr>
            <a:spLocks noChangeAspect="1" noChangeArrowheads="1"/>
          </p:cNvSpPr>
          <p:nvPr/>
        </p:nvSpPr>
        <p:spPr bwMode="auto">
          <a:xfrm>
            <a:off x="161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59395" name="AutoShape 4" descr="Slikovni rezultat za primitive streak">
            <a:hlinkClick r:id="rId2"/>
          </p:cNvPr>
          <p:cNvSpPr>
            <a:spLocks noChangeAspect="1" noChangeArrowheads="1"/>
          </p:cNvSpPr>
          <p:nvPr/>
        </p:nvSpPr>
        <p:spPr bwMode="auto">
          <a:xfrm>
            <a:off x="31432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pic>
        <p:nvPicPr>
          <p:cNvPr id="59396" name="Picture 6" descr="Povezana sl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349500"/>
            <a:ext cx="49196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3"/>
          <p:cNvSpPr txBox="1">
            <a:spLocks noChangeArrowheads="1"/>
          </p:cNvSpPr>
          <p:nvPr/>
        </p:nvSpPr>
        <p:spPr bwMode="auto">
          <a:xfrm>
            <a:off x="1633538" y="5915025"/>
            <a:ext cx="5543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Nastanak primitivne brazde tijekom gastrulacije</a:t>
            </a:r>
          </a:p>
          <a:p>
            <a:pPr eaLnBrk="1" hangingPunct="1">
              <a:spcBef>
                <a:spcPct val="0"/>
              </a:spcBef>
              <a:buFontTx/>
              <a:buNone/>
            </a:pPr>
            <a:r>
              <a:rPr lang="hr-HR" altLang="en-US" sz="2000"/>
              <a:t>kod sisavaca</a:t>
            </a:r>
            <a:endParaRPr lang="en-US" altLang="en-US" sz="2000"/>
          </a:p>
        </p:txBody>
      </p:sp>
      <p:pic>
        <p:nvPicPr>
          <p:cNvPr id="59398" name="Picture 8" descr="Definitive endoderm formation  in vivo :  transition through primitive streak Nikolay Turovets, PhD  www.turovets.co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304800"/>
            <a:ext cx="35528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21f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49275"/>
            <a:ext cx="766762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827088" y="3789363"/>
            <a:ext cx="78359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A: Sincicijski blastoderm prelazi u celularni</a:t>
            </a:r>
          </a:p>
          <a:p>
            <a:pPr eaLnBrk="1" hangingPunct="1">
              <a:spcBef>
                <a:spcPct val="0"/>
              </a:spcBef>
              <a:buFontTx/>
              <a:buNone/>
            </a:pPr>
            <a:r>
              <a:rPr lang="hr-HR" altLang="en-US" sz="2000"/>
              <a:t>blastoderm (jedan sloj stanica na površini)</a:t>
            </a:r>
          </a:p>
          <a:p>
            <a:pPr eaLnBrk="1" hangingPunct="1">
              <a:spcBef>
                <a:spcPct val="0"/>
              </a:spcBef>
              <a:buFontTx/>
              <a:buNone/>
            </a:pPr>
            <a:endParaRPr lang="hr-HR" altLang="en-US" sz="2000"/>
          </a:p>
          <a:p>
            <a:pPr eaLnBrk="1" hangingPunct="1">
              <a:spcBef>
                <a:spcPct val="0"/>
              </a:spcBef>
              <a:buFontTx/>
              <a:buNone/>
            </a:pPr>
            <a:r>
              <a:rPr lang="hr-HR" altLang="en-US" sz="2000"/>
              <a:t>B: jezgre blastroderma u mitozi:</a:t>
            </a:r>
          </a:p>
          <a:p>
            <a:pPr eaLnBrk="1" hangingPunct="1">
              <a:spcBef>
                <a:spcPct val="0"/>
              </a:spcBef>
              <a:buFontTx/>
              <a:buNone/>
            </a:pPr>
            <a:r>
              <a:rPr lang="hr-HR" altLang="en-US" sz="2000"/>
              <a:t>aktin: zeleno, kromosomi, narančasto</a:t>
            </a:r>
          </a:p>
          <a:p>
            <a:pPr eaLnBrk="1" hangingPunct="1">
              <a:spcBef>
                <a:spcPct val="0"/>
              </a:spcBef>
              <a:buFontTx/>
              <a:buNone/>
            </a:pPr>
            <a:endParaRPr lang="hr-HR" altLang="en-US" sz="2000"/>
          </a:p>
          <a:p>
            <a:pPr eaLnBrk="1" hangingPunct="1">
              <a:spcBef>
                <a:spcPct val="0"/>
              </a:spcBef>
              <a:buFontTx/>
              <a:buNone/>
            </a:pPr>
            <a:endParaRPr lang="hr-HR" altLang="en-US" sz="2000"/>
          </a:p>
          <a:p>
            <a:pPr eaLnBrk="1" hangingPunct="1">
              <a:spcBef>
                <a:spcPct val="0"/>
              </a:spcBef>
              <a:buFontTx/>
              <a:buNone/>
            </a:pPr>
            <a:r>
              <a:rPr lang="hr-HR" altLang="en-US" sz="2000"/>
              <a:t>-mutanti majčine mRNA: normalni razvoj majke; poremećeni embriji</a:t>
            </a:r>
          </a:p>
          <a:p>
            <a:pPr eaLnBrk="1" hangingPunct="1">
              <a:spcBef>
                <a:spcPct val="0"/>
              </a:spcBef>
              <a:buFontTx/>
              <a:buNone/>
            </a:pPr>
            <a:r>
              <a:rPr lang="hr-HR" altLang="en-US" sz="2000"/>
              <a:t>-otkrivanje odgovornih gena: mutagenizirane sterilne mušice</a:t>
            </a:r>
          </a:p>
          <a:p>
            <a:pPr eaLnBrk="1" hangingPunct="1">
              <a:spcBef>
                <a:spcPct val="0"/>
              </a:spcBef>
              <a:buFontTx/>
              <a:buNone/>
            </a:pPr>
            <a:endParaRPr lang="hr-HR" altLang="en-US" sz="2000"/>
          </a:p>
          <a:p>
            <a:pPr eaLnBrk="1" hangingPunct="1">
              <a:spcBef>
                <a:spcPct val="0"/>
              </a:spcBef>
              <a:buFontTx/>
              <a:buNone/>
            </a:pPr>
            <a:endParaRPr lang="hr-HR" altLang="en-US" sz="2000"/>
          </a:p>
        </p:txBody>
      </p:sp>
      <p:sp>
        <p:nvSpPr>
          <p:cNvPr id="7172" name="Text Box 4"/>
          <p:cNvSpPr txBox="1">
            <a:spLocks noChangeArrowheads="1"/>
          </p:cNvSpPr>
          <p:nvPr/>
        </p:nvSpPr>
        <p:spPr bwMode="auto">
          <a:xfrm>
            <a:off x="519113" y="784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2400"/>
          </a:p>
        </p:txBody>
      </p:sp>
      <p:sp>
        <p:nvSpPr>
          <p:cNvPr id="7173" name="Line 5"/>
          <p:cNvSpPr>
            <a:spLocks noChangeShapeType="1"/>
          </p:cNvSpPr>
          <p:nvPr/>
        </p:nvSpPr>
        <p:spPr bwMode="auto">
          <a:xfrm>
            <a:off x="1403350" y="2781300"/>
            <a:ext cx="3240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8" name="Text Box 6"/>
          <p:cNvSpPr txBox="1">
            <a:spLocks noChangeArrowheads="1"/>
          </p:cNvSpPr>
          <p:nvPr/>
        </p:nvSpPr>
        <p:spPr bwMode="auto">
          <a:xfrm>
            <a:off x="1384300" y="2897188"/>
            <a:ext cx="2811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hr-HR" altLang="en-US" sz="1600" dirty="0" smtClean="0"/>
              <a:t>razvoj ovisi o </a:t>
            </a:r>
            <a:r>
              <a:rPr lang="hr-HR" altLang="en-US" sz="1600" dirty="0" smtClean="0">
                <a:solidFill>
                  <a:schemeClr val="accent2">
                    <a:lumMod val="60000"/>
                    <a:lumOff val="40000"/>
                  </a:schemeClr>
                </a:solidFill>
              </a:rPr>
              <a:t>majčinoj</a:t>
            </a:r>
            <a:r>
              <a:rPr lang="hr-HR" altLang="en-US" sz="1600" dirty="0" smtClean="0"/>
              <a:t> </a:t>
            </a:r>
            <a:r>
              <a:rPr lang="hr-HR" altLang="en-US" sz="1600" dirty="0" err="1" smtClean="0"/>
              <a:t>mRNA</a:t>
            </a:r>
            <a:endParaRPr lang="hr-HR" altLang="en-US" sz="1600" dirty="0" smtClean="0"/>
          </a:p>
        </p:txBody>
      </p:sp>
      <p:sp>
        <p:nvSpPr>
          <p:cNvPr id="7175" name="TextBox 1"/>
          <p:cNvSpPr txBox="1">
            <a:spLocks noChangeArrowheads="1"/>
          </p:cNvSpPr>
          <p:nvPr/>
        </p:nvSpPr>
        <p:spPr bwMode="auto">
          <a:xfrm>
            <a:off x="2411413" y="1876425"/>
            <a:ext cx="166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400"/>
              <a:t>diobe svakih 8 min</a:t>
            </a:r>
            <a:endParaRPr lang="en-US" altLang="en-US" sz="1400"/>
          </a:p>
        </p:txBody>
      </p:sp>
      <p:sp>
        <p:nvSpPr>
          <p:cNvPr id="7176" name="TextBox 1"/>
          <p:cNvSpPr txBox="1">
            <a:spLocks noChangeArrowheads="1"/>
          </p:cNvSpPr>
          <p:nvPr/>
        </p:nvSpPr>
        <p:spPr bwMode="auto">
          <a:xfrm>
            <a:off x="4787900" y="404813"/>
            <a:ext cx="871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400"/>
              <a:t>13 dioba</a:t>
            </a:r>
            <a:endParaRPr lang="en-US" alt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21f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5400675"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23813" y="4806950"/>
            <a:ext cx="89773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Porijeklo tjelesnih segmenata tijekom embrionalnog razvoja:</a:t>
            </a:r>
          </a:p>
          <a:p>
            <a:pPr eaLnBrk="1" hangingPunct="1">
              <a:spcBef>
                <a:spcPct val="0"/>
              </a:spcBef>
              <a:buFontTx/>
              <a:buNone/>
            </a:pPr>
            <a:r>
              <a:rPr lang="hr-HR" altLang="en-US" sz="2000"/>
              <a:t>nakon 2 sata embrio je sincicij</a:t>
            </a:r>
          </a:p>
          <a:p>
            <a:pPr eaLnBrk="1" hangingPunct="1">
              <a:spcBef>
                <a:spcPct val="0"/>
              </a:spcBef>
              <a:buFontTx/>
              <a:buNone/>
            </a:pPr>
            <a:r>
              <a:rPr lang="hr-HR" altLang="en-US" sz="2000"/>
              <a:t>nakon celularizacije dolazi do gastrulacije i nastanka zametnih listića</a:t>
            </a:r>
          </a:p>
          <a:p>
            <a:pPr eaLnBrk="1" hangingPunct="1">
              <a:spcBef>
                <a:spcPct val="0"/>
              </a:spcBef>
              <a:buFontTx/>
              <a:buNone/>
            </a:pPr>
            <a:r>
              <a:rPr lang="hr-HR" altLang="en-US" sz="2000"/>
              <a:t>5-8 sati: gastrulacija, početak segmentacije, produženje osi tijela, zavijeni kraj</a:t>
            </a:r>
          </a:p>
          <a:p>
            <a:pPr eaLnBrk="1" hangingPunct="1">
              <a:spcBef>
                <a:spcPct val="0"/>
              </a:spcBef>
              <a:buFontTx/>
              <a:buNone/>
            </a:pPr>
            <a:r>
              <a:rPr lang="hr-HR" altLang="en-US" sz="2000"/>
              <a:t>10 sati: kontrakcija osi tijela, formiranje glave</a:t>
            </a:r>
          </a:p>
          <a:p>
            <a:pPr eaLnBrk="1" hangingPunct="1">
              <a:spcBef>
                <a:spcPct val="0"/>
              </a:spcBef>
              <a:buFontTx/>
              <a:buNone/>
            </a:pPr>
            <a:r>
              <a:rPr lang="hr-HR" altLang="en-US" sz="2000"/>
              <a:t>-parasegmenti</a:t>
            </a:r>
          </a:p>
          <a:p>
            <a:pPr eaLnBrk="1" hangingPunct="1">
              <a:spcBef>
                <a:spcPct val="0"/>
              </a:spcBef>
              <a:buFontTx/>
              <a:buNone/>
            </a:pPr>
            <a:endParaRPr lang="hr-HR" altLang="en-US" sz="2000"/>
          </a:p>
        </p:txBody>
      </p:sp>
      <p:sp>
        <p:nvSpPr>
          <p:cNvPr id="8196" name="Text Box 4"/>
          <p:cNvSpPr txBox="1">
            <a:spLocks noChangeArrowheads="1"/>
          </p:cNvSpPr>
          <p:nvPr/>
        </p:nvSpPr>
        <p:spPr bwMode="auto">
          <a:xfrm>
            <a:off x="5940425" y="333375"/>
            <a:ext cx="3024188"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400">
                <a:solidFill>
                  <a:srgbClr val="FF66CC"/>
                </a:solidFill>
              </a:rPr>
              <a:t>Mezoderm</a:t>
            </a:r>
            <a:r>
              <a:rPr lang="hr-HR" altLang="en-US" sz="1400"/>
              <a:t>: </a:t>
            </a:r>
            <a:r>
              <a:rPr lang="hr-HR" altLang="en-US" sz="1400">
                <a:solidFill>
                  <a:srgbClr val="FF66CC"/>
                </a:solidFill>
              </a:rPr>
              <a:t>invaginacija</a:t>
            </a:r>
            <a:r>
              <a:rPr lang="hr-HR" altLang="en-US" sz="1400"/>
              <a:t> središnjeg trbušnog dijela duž embrija (ventral furrow)</a:t>
            </a:r>
          </a:p>
          <a:p>
            <a:pPr eaLnBrk="1" hangingPunct="1">
              <a:spcBef>
                <a:spcPct val="0"/>
              </a:spcBef>
              <a:buFontTx/>
              <a:buNone/>
            </a:pPr>
            <a:r>
              <a:rPr lang="hr-HR" altLang="en-US" sz="1400"/>
              <a:t>Stanice žlijeba čine cijev i stvaraju mezodermalni sloj. Anteriorno i posteriorno od ventralnog žljeba nastaju invaginacije i </a:t>
            </a:r>
            <a:r>
              <a:rPr lang="hr-HR" altLang="en-US" sz="1400">
                <a:solidFill>
                  <a:srgbClr val="FF66CC"/>
                </a:solidFill>
              </a:rPr>
              <a:t>endoderm</a:t>
            </a:r>
            <a:r>
              <a:rPr lang="hr-HR" altLang="en-US" sz="1400"/>
              <a:t>. Jedna i. je cefalički žlijeb. Stanice endodermalnog nabora migriraju i nastaje crijevo. </a:t>
            </a:r>
          </a:p>
          <a:p>
            <a:pPr eaLnBrk="1" hangingPunct="1">
              <a:spcBef>
                <a:spcPct val="0"/>
              </a:spcBef>
              <a:buFontTx/>
              <a:buNone/>
            </a:pPr>
            <a:r>
              <a:rPr lang="hr-HR" altLang="en-US" sz="1400"/>
              <a:t>Živčani sustav nastaje iz neuroblasta koji odvajaju bilateralne zone ventralnog ektoderma.Prvi znaci segmentacije su periodičke kvržice u mezodermu, 40 min od početka gastrulacije.</a:t>
            </a:r>
          </a:p>
          <a:p>
            <a:pPr eaLnBrk="1" hangingPunct="1">
              <a:spcBef>
                <a:spcPct val="0"/>
              </a:spcBef>
              <a:buFontTx/>
              <a:buNone/>
            </a:pPr>
            <a:endParaRPr lang="hr-HR" altLang="en-US" sz="1400"/>
          </a:p>
          <a:p>
            <a:pPr eaLnBrk="1" hangingPunct="1">
              <a:spcBef>
                <a:spcPct val="0"/>
              </a:spcBef>
              <a:buFontTx/>
              <a:buNone/>
            </a:pPr>
            <a:r>
              <a:rPr lang="hr-HR" altLang="en-US" sz="1400"/>
              <a:t>Nakon nekoliko sati nastaju jasni segmenti, 3 s glave, 3 s toraksa i 8 abdominalnih s.</a:t>
            </a:r>
          </a:p>
          <a:p>
            <a:pPr eaLnBrk="1" hangingPunct="1">
              <a:spcBef>
                <a:spcPct val="0"/>
              </a:spcBef>
              <a:buFontTx/>
              <a:buNone/>
            </a:pPr>
            <a:endParaRPr lang="hr-HR"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21f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765175"/>
            <a:ext cx="4814887"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827088" y="4437063"/>
            <a:ext cx="690403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Segmenti ličinke drozofile odgovaraju regijama blastoderma</a:t>
            </a:r>
          </a:p>
          <a:p>
            <a:pPr eaLnBrk="1" hangingPunct="1">
              <a:spcBef>
                <a:spcPct val="0"/>
              </a:spcBef>
              <a:buFontTx/>
              <a:buNone/>
            </a:pPr>
            <a:r>
              <a:rPr lang="hr-HR" altLang="en-US" sz="2000"/>
              <a:t>-sive regije embrija se utiskuju u prednji i stražnji dio da bi </a:t>
            </a:r>
          </a:p>
          <a:p>
            <a:pPr eaLnBrk="1" hangingPunct="1">
              <a:spcBef>
                <a:spcPct val="0"/>
              </a:spcBef>
              <a:buFontTx/>
              <a:buNone/>
            </a:pPr>
            <a:r>
              <a:rPr lang="hr-HR" altLang="en-US" sz="2000"/>
              <a:t>se razvili unutrašnji dijelovi glave i crijeva</a:t>
            </a:r>
          </a:p>
          <a:p>
            <a:pPr eaLnBrk="1" hangingPunct="1">
              <a:spcBef>
                <a:spcPct val="0"/>
              </a:spcBef>
              <a:buFontTx/>
              <a:buNone/>
            </a:pPr>
            <a:r>
              <a:rPr lang="hr-HR" altLang="en-US" sz="1600"/>
              <a:t>(Alberts, Cell)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11275" y="9271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2400"/>
          </a:p>
        </p:txBody>
      </p:sp>
      <p:sp>
        <p:nvSpPr>
          <p:cNvPr id="10243" name="Rectangle 3"/>
          <p:cNvSpPr>
            <a:spLocks noChangeArrowheads="1"/>
          </p:cNvSpPr>
          <p:nvPr/>
        </p:nvSpPr>
        <p:spPr bwMode="auto">
          <a:xfrm>
            <a:off x="323850" y="981075"/>
            <a:ext cx="86550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0000"/>
                </a:solidFill>
              </a:rPr>
              <a:t>Christiane Nüsslein-Volhard </a:t>
            </a:r>
            <a:r>
              <a:rPr lang="hr-HR" altLang="en-US" sz="2000">
                <a:solidFill>
                  <a:srgbClr val="000000"/>
                </a:solidFill>
              </a:rPr>
              <a:t>i</a:t>
            </a:r>
            <a:r>
              <a:rPr lang="en-US" altLang="en-US" sz="2000">
                <a:solidFill>
                  <a:srgbClr val="000000"/>
                </a:solidFill>
              </a:rPr>
              <a:t> Eric Wieschaus</a:t>
            </a:r>
            <a:endParaRPr lang="hr-HR" altLang="en-US" sz="2000">
              <a:solidFill>
                <a:srgbClr val="000000"/>
              </a:solidFill>
            </a:endParaRPr>
          </a:p>
          <a:p>
            <a:pPr eaLnBrk="1" hangingPunct="1">
              <a:spcBef>
                <a:spcPct val="0"/>
              </a:spcBef>
              <a:buFontTx/>
              <a:buNone/>
            </a:pPr>
            <a:endParaRPr lang="hr-HR" altLang="en-US" sz="2000">
              <a:solidFill>
                <a:srgbClr val="000000"/>
              </a:solidFill>
            </a:endParaRPr>
          </a:p>
          <a:p>
            <a:pPr eaLnBrk="1" hangingPunct="1">
              <a:spcBef>
                <a:spcPct val="0"/>
              </a:spcBef>
              <a:buFontTx/>
              <a:buNone/>
            </a:pPr>
            <a:r>
              <a:rPr lang="hr-HR" altLang="en-US" sz="2000">
                <a:solidFill>
                  <a:srgbClr val="000000"/>
                </a:solidFill>
              </a:rPr>
              <a:t>identifikacija i klasifikacija 15 gena ključnih za određivanje razvoja mušice</a:t>
            </a:r>
          </a:p>
          <a:p>
            <a:pPr eaLnBrk="1" hangingPunct="1">
              <a:spcBef>
                <a:spcPct val="0"/>
              </a:spcBef>
              <a:buFontTx/>
              <a:buNone/>
            </a:pPr>
            <a:r>
              <a:rPr lang="hr-HR" altLang="en-US" sz="2000">
                <a:solidFill>
                  <a:srgbClr val="000000"/>
                </a:solidFill>
              </a:rPr>
              <a:t>i formiranje segmenata tijela </a:t>
            </a:r>
          </a:p>
          <a:p>
            <a:pPr eaLnBrk="1" hangingPunct="1">
              <a:spcBef>
                <a:spcPct val="0"/>
              </a:spcBef>
              <a:buFontTx/>
              <a:buNone/>
            </a:pPr>
            <a:r>
              <a:rPr lang="hr-HR" altLang="en-US" sz="2000">
                <a:solidFill>
                  <a:srgbClr val="000000"/>
                </a:solidFill>
              </a:rPr>
              <a:t>(svaki segment tijela se različito razvija tijekom embriogeneze)</a:t>
            </a:r>
          </a:p>
          <a:p>
            <a:pPr eaLnBrk="1" hangingPunct="1">
              <a:spcBef>
                <a:spcPct val="0"/>
              </a:spcBef>
              <a:buFontTx/>
              <a:buNone/>
            </a:pPr>
            <a:endParaRPr lang="hr-HR" altLang="en-US" sz="2000">
              <a:solidFill>
                <a:srgbClr val="000000"/>
              </a:solidFill>
            </a:endParaRPr>
          </a:p>
          <a:p>
            <a:pPr eaLnBrk="1" hangingPunct="1">
              <a:spcBef>
                <a:spcPct val="0"/>
              </a:spcBef>
              <a:buFontTx/>
              <a:buNone/>
            </a:pPr>
            <a:r>
              <a:rPr lang="hr-HR" altLang="en-US" sz="2000">
                <a:solidFill>
                  <a:srgbClr val="000000"/>
                </a:solidFill>
              </a:rPr>
              <a:t>Edward B. Lewis</a:t>
            </a:r>
          </a:p>
          <a:p>
            <a:pPr eaLnBrk="1" hangingPunct="1">
              <a:spcBef>
                <a:spcPct val="0"/>
              </a:spcBef>
              <a:buFontTx/>
              <a:buNone/>
            </a:pPr>
            <a:endParaRPr lang="hr-HR" altLang="en-US" sz="2000">
              <a:solidFill>
                <a:srgbClr val="000000"/>
              </a:solidFill>
            </a:endParaRPr>
          </a:p>
          <a:p>
            <a:pPr eaLnBrk="1" hangingPunct="1">
              <a:spcBef>
                <a:spcPct val="0"/>
              </a:spcBef>
              <a:buFontTx/>
              <a:buNone/>
            </a:pPr>
            <a:r>
              <a:rPr lang="hr-HR" altLang="en-US" sz="2000">
                <a:solidFill>
                  <a:srgbClr val="000000"/>
                </a:solidFill>
              </a:rPr>
              <a:t>ispitivanje homeotskih gena koji upravljaju razvojem segmenta tijela ličinke</a:t>
            </a:r>
          </a:p>
          <a:p>
            <a:pPr eaLnBrk="1" hangingPunct="1">
              <a:spcBef>
                <a:spcPct val="0"/>
              </a:spcBef>
              <a:buFontTx/>
              <a:buNone/>
            </a:pPr>
            <a:r>
              <a:rPr lang="hr-HR" altLang="en-US" sz="2000">
                <a:solidFill>
                  <a:srgbClr val="000000"/>
                </a:solidFill>
              </a:rPr>
              <a:t>u specifični tjelesni segment. </a:t>
            </a:r>
          </a:p>
          <a:p>
            <a:pPr eaLnBrk="1" hangingPunct="1">
              <a:spcBef>
                <a:spcPct val="0"/>
              </a:spcBef>
              <a:buFontTx/>
              <a:buNone/>
            </a:pPr>
            <a:r>
              <a:rPr lang="hr-HR" altLang="en-US" sz="2000">
                <a:solidFill>
                  <a:srgbClr val="000000"/>
                </a:solidFill>
              </a:rPr>
              <a:t>-homeotski geni: razvoj određenih segmenata tijela duž osi glava-zadak</a:t>
            </a:r>
          </a:p>
          <a:p>
            <a:pPr eaLnBrk="1" hangingPunct="1">
              <a:spcBef>
                <a:spcPct val="0"/>
              </a:spcBef>
              <a:buFontTx/>
              <a:buNone/>
            </a:pPr>
            <a:r>
              <a:rPr lang="hr-HR" altLang="en-US" sz="2000">
                <a:solidFill>
                  <a:srgbClr val="000000"/>
                </a:solidFill>
              </a:rPr>
              <a:t>-otkrio je kolinearnost u vremenu i prostoru između rasporeda gena u</a:t>
            </a:r>
          </a:p>
          <a:p>
            <a:pPr eaLnBrk="1" hangingPunct="1">
              <a:spcBef>
                <a:spcPct val="0"/>
              </a:spcBef>
              <a:buFontTx/>
              <a:buNone/>
            </a:pPr>
            <a:r>
              <a:rPr lang="hr-HR" altLang="en-US" sz="2000">
                <a:solidFill>
                  <a:srgbClr val="000000"/>
                </a:solidFill>
              </a:rPr>
              <a:t>kompleksu </a:t>
            </a:r>
            <a:r>
              <a:rPr lang="hr-HR" altLang="en-US" sz="2000" i="1">
                <a:solidFill>
                  <a:srgbClr val="000000"/>
                </a:solidFill>
              </a:rPr>
              <a:t>bithorax </a:t>
            </a:r>
            <a:r>
              <a:rPr lang="hr-HR" altLang="en-US" sz="2000">
                <a:solidFill>
                  <a:srgbClr val="000000"/>
                </a:solidFill>
              </a:rPr>
              <a:t>i regija u segmentima gdje se vidio njihov efekt</a:t>
            </a:r>
          </a:p>
          <a:p>
            <a:pPr eaLnBrk="1" hangingPunct="1">
              <a:spcBef>
                <a:spcPct val="0"/>
              </a:spcBef>
              <a:buFontTx/>
              <a:buNone/>
            </a:pPr>
            <a:endParaRPr lang="hr-HR" altLang="en-US" sz="2000" i="1">
              <a:solidFill>
                <a:srgbClr val="000000"/>
              </a:solidFill>
            </a:endParaRPr>
          </a:p>
          <a:p>
            <a:pPr eaLnBrk="1" hangingPunct="1">
              <a:spcBef>
                <a:spcPct val="0"/>
              </a:spcBef>
              <a:buFontTx/>
              <a:buNone/>
            </a:pPr>
            <a:r>
              <a:rPr lang="hr-HR" altLang="en-US" sz="2000" i="1">
                <a:solidFill>
                  <a:srgbClr val="000000"/>
                </a:solidFill>
              </a:rPr>
              <a:t>“homeotic” </a:t>
            </a:r>
            <a:r>
              <a:rPr lang="hr-HR" altLang="en-US" sz="2000">
                <a:solidFill>
                  <a:srgbClr val="000000"/>
                </a:solidFill>
              </a:rPr>
              <a:t>znači “da se nešto promijenilo u nešto nalik nečem drugom</a:t>
            </a:r>
            <a:endParaRPr lang="hr-HR" altLang="en-US" sz="2000" i="1">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6190</Words>
  <Application>Microsoft Office PowerPoint</Application>
  <PresentationFormat>On-screen Show (4:3)</PresentationFormat>
  <Paragraphs>556</Paragraphs>
  <Slides>59</Slides>
  <Notes>28</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Jasna Ban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Jasna Ban</dc:creator>
  <cp:lastModifiedBy>Maja</cp:lastModifiedBy>
  <cp:revision>127</cp:revision>
  <dcterms:created xsi:type="dcterms:W3CDTF">2009-03-31T12:31:32Z</dcterms:created>
  <dcterms:modified xsi:type="dcterms:W3CDTF">2023-02-09T11:49:23Z</dcterms:modified>
</cp:coreProperties>
</file>