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312" r:id="rId2"/>
    <p:sldId id="363" r:id="rId3"/>
    <p:sldId id="335" r:id="rId4"/>
    <p:sldId id="338" r:id="rId5"/>
    <p:sldId id="361" r:id="rId6"/>
    <p:sldId id="263" r:id="rId7"/>
    <p:sldId id="265" r:id="rId8"/>
    <p:sldId id="353" r:id="rId9"/>
    <p:sldId id="308" r:id="rId10"/>
    <p:sldId id="309" r:id="rId11"/>
    <p:sldId id="352" r:id="rId12"/>
    <p:sldId id="327" r:id="rId13"/>
    <p:sldId id="328" r:id="rId14"/>
    <p:sldId id="329" r:id="rId15"/>
    <p:sldId id="274" r:id="rId16"/>
    <p:sldId id="362" r:id="rId17"/>
    <p:sldId id="259" r:id="rId18"/>
    <p:sldId id="282" r:id="rId19"/>
    <p:sldId id="283" r:id="rId20"/>
    <p:sldId id="306" r:id="rId21"/>
    <p:sldId id="336" r:id="rId22"/>
    <p:sldId id="287" r:id="rId23"/>
    <p:sldId id="288" r:id="rId24"/>
    <p:sldId id="349" r:id="rId25"/>
    <p:sldId id="34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0000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1F7CD29-64DB-46F0-B086-2DF4227F65F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7019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514A-B1EC-457A-8A11-B5330196D51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552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028D-C997-4CDC-81C5-757207C3658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247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4B2095-C4FC-48DE-ADD7-13F301B98B8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5859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7C12C-4473-46F0-A9A3-D8B38B89566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943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3D52DC-A29A-4A46-9F5B-F0230554A13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1525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BD11-B597-42E4-804F-DAE1D94D8A1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618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A30DCCB-B9E9-4257-ACD7-0EDDA0F2B54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65403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DF31-EC13-4F31-8DB8-172AD332121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0603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4F439-A8E7-4D83-A8A4-41181829291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6916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D25C-1648-46B1-8EB8-E42B76FB041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3451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E998-E475-48FA-A3CA-090F38A9F30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505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CDF2-8940-48F4-93AF-66CED6B9FEE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667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411BE5-D416-4587-9485-840C6CC5CDF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779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6A2C8B3A-AFC4-4CE3-8DDD-9E0FF45C626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0" r:id="rId2"/>
    <p:sldLayoutId id="2147484089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90" r:id="rId9"/>
    <p:sldLayoutId id="2147484086" r:id="rId10"/>
    <p:sldLayoutId id="2147484087" r:id="rId11"/>
    <p:sldLayoutId id="2147484091" r:id="rId12"/>
    <p:sldLayoutId id="2147484092" r:id="rId13"/>
    <p:sldLayoutId id="214748409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hr-HR" altLang="sr-Latn-RS" sz="4000" b="1" dirty="0">
                <a:solidFill>
                  <a:schemeClr val="tx1"/>
                </a:solidFill>
              </a:rPr>
            </a:br>
            <a:br>
              <a:rPr lang="hr-HR" altLang="sr-Latn-RS" sz="4000" b="1" dirty="0">
                <a:solidFill>
                  <a:schemeClr val="tx1"/>
                </a:solidFill>
              </a:rPr>
            </a:br>
            <a:endParaRPr lang="hr-HR" altLang="sr-Latn-R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1028"/>
          <p:cNvSpPr txBox="1">
            <a:spLocks noChangeArrowheads="1"/>
          </p:cNvSpPr>
          <p:nvPr/>
        </p:nvSpPr>
        <p:spPr>
          <a:xfrm>
            <a:off x="755576" y="4005064"/>
            <a:ext cx="5904656" cy="792088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UVOD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4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Geološka prošlost Zemlje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5693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092950" y="5373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1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651500" y="40052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2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164388" y="32845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3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580063" y="20605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4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403350" y="17002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5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339975" y="35734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6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5724525" y="5373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7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4643438" y="6207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8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  <p:bldP spid="92165" grpId="0"/>
      <p:bldP spid="92166" grpId="0"/>
      <p:bldP spid="92167" grpId="0"/>
      <p:bldP spid="92168" grpId="0"/>
      <p:bldP spid="92169" grpId="0"/>
      <p:bldP spid="92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722313"/>
          </a:xfrm>
        </p:spPr>
        <p:txBody>
          <a:bodyPr/>
          <a:lstStyle/>
          <a:p>
            <a:pPr eaLnBrk="1" hangingPunct="1"/>
            <a:r>
              <a:rPr lang="hr-HR" altLang="sr-Latn-RS" sz="2400" b="1">
                <a:solidFill>
                  <a:srgbClr val="C00000"/>
                </a:solidFill>
              </a:rPr>
              <a:t>FACIJES</a:t>
            </a:r>
            <a:endParaRPr lang="en-US" altLang="sr-Latn-RS" sz="2400" b="1">
              <a:solidFill>
                <a:srgbClr val="C00000"/>
              </a:solidFill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640763" cy="4492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→</a:t>
            </a:r>
            <a:r>
              <a:rPr lang="hr-HR" sz="2000" dirty="0">
                <a:latin typeface="Calibri" pitchFamily="34" charset="0"/>
              </a:rPr>
              <a:t> Skup stijena određen litološkom i paleontološkom homogenošću koje definiraju način i uvjete postanka tih stijena. Razlikuju se 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kontinentski</a:t>
            </a:r>
            <a:r>
              <a:rPr lang="hr-HR" sz="2000" dirty="0">
                <a:latin typeface="Calibri" pitchFamily="34" charset="0"/>
              </a:rPr>
              <a:t>, 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morski</a:t>
            </a:r>
            <a:r>
              <a:rPr lang="hr-HR" sz="2000" dirty="0">
                <a:latin typeface="Calibri" pitchFamily="34" charset="0"/>
              </a:rPr>
              <a:t> i 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mješoviti</a:t>
            </a:r>
            <a:r>
              <a:rPr lang="hr-HR" sz="2000" dirty="0">
                <a:latin typeface="Calibri" pitchFamily="34" charset="0"/>
              </a:rPr>
              <a:t> facijesi, te njihovi facijesni varijeteti.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hr-HR" sz="2000" dirty="0">
              <a:latin typeface="Calibri" pitchFamily="34" charset="0"/>
            </a:endParaRPr>
          </a:p>
          <a:p>
            <a:pPr marL="982663" indent="-62388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→ </a:t>
            </a:r>
            <a:r>
              <a:rPr lang="hr-HR" sz="2000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KOPNENI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(terestrički): glacijalni, pustinjski, spiljski, te slatkovodni (</a:t>
            </a:r>
            <a:r>
              <a:rPr lang="hr-HR" sz="20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limnički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 u koje spadaju riječni (fluvijalni), jezerski (</a:t>
            </a:r>
            <a:r>
              <a:rPr lang="hr-HR" sz="20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lakustrički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 i močvarni facijes</a:t>
            </a:r>
          </a:p>
          <a:p>
            <a:pPr marL="982663" indent="-62388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hr-HR" sz="2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982663" indent="-62388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→ </a:t>
            </a:r>
            <a:r>
              <a:rPr lang="hr-HR" sz="2000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MORSKI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(marinski): </a:t>
            </a:r>
          </a:p>
          <a:p>
            <a:pPr marL="982663" indent="-62388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plitkomorski (</a:t>
            </a:r>
            <a:r>
              <a:rPr lang="hr-HR" sz="20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neritski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): natplimni, plimni i potplimni facijes; </a:t>
            </a:r>
          </a:p>
          <a:p>
            <a:pPr marL="982663" indent="-62388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	</a:t>
            </a:r>
            <a:r>
              <a:rPr lang="hr-HR" sz="20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batijalni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(padinski, </a:t>
            </a:r>
            <a:r>
              <a:rPr lang="hr-HR" sz="20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turbiditni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); </a:t>
            </a:r>
            <a:r>
              <a:rPr lang="hr-HR" sz="20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abisalni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facijes </a:t>
            </a:r>
          </a:p>
          <a:p>
            <a:pPr marL="982663" indent="-62388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hr-HR" sz="2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982663" indent="-62388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→ </a:t>
            </a:r>
            <a:r>
              <a:rPr lang="hr-HR" sz="2000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MJEŠOVITI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facijesi vezani su za prostore miješanja morske i slatke vode (lagune, delte, estuariji)</a:t>
            </a:r>
            <a:endParaRPr lang="hr-HR" sz="2000" dirty="0">
              <a:latin typeface="Calibri" pitchFamily="34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82296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000" dirty="0">
                <a:latin typeface="Calibri" pitchFamily="34" charset="0"/>
              </a:rPr>
              <a:t>Prvi put opisana i karakteristično razvijena jedinica naziva se </a:t>
            </a:r>
            <a:r>
              <a:rPr lang="hr-HR" sz="2000" b="1" dirty="0">
                <a:solidFill>
                  <a:srgbClr val="000000"/>
                </a:solidFill>
                <a:latin typeface="Calibri" pitchFamily="34" charset="0"/>
              </a:rPr>
              <a:t>standardni profil ili </a:t>
            </a:r>
            <a:r>
              <a:rPr lang="hr-HR" sz="2000" b="1" dirty="0" err="1">
                <a:solidFill>
                  <a:srgbClr val="0000FF"/>
                </a:solidFill>
                <a:latin typeface="Calibri" pitchFamily="34" charset="0"/>
              </a:rPr>
              <a:t>stratotip</a:t>
            </a:r>
            <a:r>
              <a:rPr lang="hr-HR" sz="2000" dirty="0">
                <a:latin typeface="Calibri" pitchFamily="34" charset="0"/>
              </a:rPr>
              <a:t>, a lokalitet na kome je prvi put zabilježena i kao takva opisana je </a:t>
            </a:r>
            <a:r>
              <a:rPr lang="hr-HR" sz="2000" dirty="0" err="1">
                <a:solidFill>
                  <a:srgbClr val="000000"/>
                </a:solidFill>
                <a:latin typeface="Calibri" pitchFamily="34" charset="0"/>
              </a:rPr>
              <a:t>stratolokalitet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hr-HR" sz="2000" dirty="0">
              <a:latin typeface="Calibri" pitchFamily="34" charset="0"/>
            </a:endParaRPr>
          </a:p>
          <a:p>
            <a:pPr eaLnBrk="1" hangingPunct="1">
              <a:defRPr/>
            </a:pPr>
            <a:endParaRPr lang="hr-HR" sz="2000" dirty="0">
              <a:latin typeface="Calibri" pitchFamily="34" charset="0"/>
            </a:endParaRPr>
          </a:p>
          <a:p>
            <a:pPr marL="179388" indent="-179388" eaLnBrk="1" hangingPunct="1">
              <a:buFont typeface="Arial" charset="0"/>
              <a:buChar char="•"/>
              <a:defRPr/>
            </a:pPr>
            <a:r>
              <a:rPr lang="hr-HR" sz="2000" dirty="0">
                <a:latin typeface="Calibri" pitchFamily="34" charset="0"/>
              </a:rPr>
              <a:t>Nigdje na Zemlji nije prisutan cjeloviti slijed naslaga čitave geološke prošlosti.</a:t>
            </a:r>
          </a:p>
          <a:p>
            <a:pPr marL="179388" indent="-179388" eaLnBrk="1" hangingPunct="1">
              <a:buFont typeface="Arial" charset="0"/>
              <a:buChar char="•"/>
              <a:defRPr/>
            </a:pPr>
            <a:endParaRPr lang="hr-HR" sz="2000" dirty="0">
              <a:latin typeface="Calibri" pitchFamily="34" charset="0"/>
            </a:endParaRPr>
          </a:p>
          <a:p>
            <a:pPr marL="179388" indent="-179388" eaLnBrk="1" hangingPunct="1">
              <a:buFont typeface="Arial" charset="0"/>
              <a:buChar char="•"/>
              <a:defRPr/>
            </a:pPr>
            <a:r>
              <a:rPr lang="hr-HR" sz="2000" dirty="0">
                <a:latin typeface="Calibri" pitchFamily="34" charset="0"/>
              </a:rPr>
              <a:t>Tipični </a:t>
            </a:r>
            <a:r>
              <a:rPr lang="hr-HR" sz="2000" dirty="0" err="1">
                <a:latin typeface="Calibri" pitchFamily="34" charset="0"/>
              </a:rPr>
              <a:t>stratotipovi</a:t>
            </a:r>
            <a:r>
              <a:rPr lang="hr-HR" sz="2000" dirty="0">
                <a:latin typeface="Calibri" pitchFamily="34" charset="0"/>
              </a:rPr>
              <a:t> određivani su na mnogim mjestima na Zemlji i s njima se još i danas uspoređuju istovremene jedinice s bilo kojeg dijela Zemlje.</a:t>
            </a:r>
          </a:p>
          <a:p>
            <a:pPr marL="179388" indent="-179388" eaLnBrk="1" hangingPunct="1">
              <a:defRPr/>
            </a:pPr>
            <a:endParaRPr lang="hr-HR" sz="2000" dirty="0">
              <a:latin typeface="Calibri" pitchFamily="34" charset="0"/>
            </a:endParaRPr>
          </a:p>
          <a:p>
            <a:pPr marL="179388" indent="-179388" eaLnBrk="1" hangingPunct="1">
              <a:buFont typeface="Arial" charset="0"/>
              <a:buChar char="•"/>
              <a:defRPr/>
            </a:pPr>
            <a:r>
              <a:rPr lang="hr-HR" sz="2000" dirty="0">
                <a:latin typeface="Calibri" pitchFamily="34" charset="0"/>
              </a:rPr>
              <a:t>Imena pojedinih geoloških razdoblja u vremenskoj geološkoj ljestvici često nam otkrivaju svoje zemljopisno porijeklo, jer su svoje ime dobili prema tipičnom </a:t>
            </a:r>
            <a:r>
              <a:rPr lang="hr-HR" sz="2000" dirty="0" err="1">
                <a:latin typeface="Calibri" pitchFamily="34" charset="0"/>
              </a:rPr>
              <a:t>stratotipu</a:t>
            </a:r>
            <a:r>
              <a:rPr lang="hr-HR" sz="2000" dirty="0">
                <a:latin typeface="Calibri" pitchFamily="34" charset="0"/>
              </a:rPr>
              <a:t> ili </a:t>
            </a:r>
            <a:r>
              <a:rPr lang="hr-HR" sz="2000" dirty="0" err="1">
                <a:latin typeface="Calibri" pitchFamily="34" charset="0"/>
              </a:rPr>
              <a:t>stratolokalitetu</a:t>
            </a:r>
            <a:r>
              <a:rPr lang="hr-HR" sz="2000" dirty="0">
                <a:latin typeface="Calibri" pitchFamily="34" charset="0"/>
              </a:rPr>
              <a:t>.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305800" cy="57832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>
                <a:solidFill>
                  <a:srgbClr val="C00000"/>
                </a:solidFill>
              </a:rPr>
              <a:t>STRATOTIP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4 - Pozicije i vremena odredbe Stratotip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835150" y="523875"/>
            <a:ext cx="5360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rgbClr val="C00000"/>
                </a:solidFill>
                <a:latin typeface="Calibri" panose="020F0502020204030204" pitchFamily="34" charset="0"/>
              </a:rPr>
              <a:t>Pozicije i vremena odredbe stratotipova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5 - Paleozojski stratotipo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238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0" y="28956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rgbClr val="000000"/>
                </a:solidFill>
                <a:latin typeface="Calibri" panose="020F0502020204030204" pitchFamily="34" charset="0"/>
              </a:rPr>
              <a:t>Paleozojski stratotipovi</a:t>
            </a:r>
            <a:r>
              <a:rPr lang="hr-HR" altLang="sr-Latn-RS" sz="240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hr-HR" altLang="sr-Latn-R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755650" y="1484313"/>
            <a:ext cx="80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 dirty="0">
                <a:latin typeface="Calibri" panose="020F0502020204030204" pitchFamily="34" charset="0"/>
              </a:rPr>
              <a:t>sustavi pomoću kojih se utvrđuje vremenski slijed zbivanja na Zemlji:</a:t>
            </a:r>
            <a:endParaRPr lang="en-US" altLang="sr-Latn-RS" sz="2000" dirty="0">
              <a:latin typeface="Calibri" panose="020F0502020204030204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88975" y="2349500"/>
            <a:ext cx="827563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000" b="1" dirty="0">
                <a:solidFill>
                  <a:srgbClr val="FF0000"/>
                </a:solidFill>
                <a:latin typeface="+mj-lt"/>
              </a:rPr>
              <a:t>(1) LITOSTRATIGRAFSKA KLASIFIKACIJA</a:t>
            </a:r>
            <a:r>
              <a:rPr lang="hr-HR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hr-HR" sz="2000" dirty="0">
                <a:latin typeface="+mj-lt"/>
              </a:rPr>
              <a:t>– osnovna jedinica je </a:t>
            </a:r>
            <a:r>
              <a:rPr lang="hr-HR" sz="2000" u="sng" dirty="0">
                <a:solidFill>
                  <a:srgbClr val="0000FF"/>
                </a:solidFill>
                <a:latin typeface="+mj-lt"/>
              </a:rPr>
              <a:t>formacija</a:t>
            </a:r>
            <a:r>
              <a:rPr lang="hr-HR" sz="2000" dirty="0">
                <a:latin typeface="+mj-lt"/>
              </a:rPr>
              <a:t> – skup stijena koji horizontalno i vertikalno ima ujednačen sastav, što upućuje na istovjetnost uvjeta nastanka. Može se sastojati od </a:t>
            </a:r>
            <a:r>
              <a:rPr lang="hr-HR" sz="2000" dirty="0">
                <a:solidFill>
                  <a:srgbClr val="000000"/>
                </a:solidFill>
                <a:latin typeface="+mj-lt"/>
              </a:rPr>
              <a:t>članova</a:t>
            </a:r>
            <a:r>
              <a:rPr lang="hr-HR" sz="2000" dirty="0">
                <a:latin typeface="+mj-lt"/>
              </a:rPr>
              <a:t> i </a:t>
            </a:r>
            <a:r>
              <a:rPr lang="hr-HR" sz="2000" dirty="0">
                <a:solidFill>
                  <a:srgbClr val="000000"/>
                </a:solidFill>
                <a:latin typeface="+mj-lt"/>
              </a:rPr>
              <a:t>slojeva</a:t>
            </a:r>
            <a:r>
              <a:rPr lang="hr-HR" sz="2000" dirty="0">
                <a:latin typeface="+mj-lt"/>
              </a:rPr>
              <a:t>. Više formacija čini </a:t>
            </a:r>
            <a:r>
              <a:rPr lang="hr-HR" sz="2000" dirty="0">
                <a:solidFill>
                  <a:srgbClr val="000000"/>
                </a:solidFill>
                <a:latin typeface="+mj-lt"/>
              </a:rPr>
              <a:t>grupu</a:t>
            </a:r>
            <a:r>
              <a:rPr lang="hr-HR" sz="2000" dirty="0">
                <a:latin typeface="+mj-lt"/>
              </a:rPr>
              <a:t>, a više grupa </a:t>
            </a:r>
            <a:r>
              <a:rPr lang="hr-HR" sz="2000" dirty="0" err="1">
                <a:solidFill>
                  <a:srgbClr val="000000"/>
                </a:solidFill>
                <a:latin typeface="+mj-lt"/>
              </a:rPr>
              <a:t>supergrupu</a:t>
            </a:r>
            <a:r>
              <a:rPr lang="hr-HR" sz="2000" dirty="0">
                <a:latin typeface="+mj-lt"/>
              </a:rPr>
              <a:t>.</a:t>
            </a:r>
          </a:p>
          <a:p>
            <a:pPr eaLnBrk="1" hangingPunct="1">
              <a:defRPr/>
            </a:pPr>
            <a:endParaRPr lang="hr-HR" sz="2000" dirty="0">
              <a:latin typeface="+mj-lt"/>
            </a:endParaRPr>
          </a:p>
          <a:p>
            <a:pPr eaLnBrk="1" hangingPunct="1">
              <a:defRPr/>
            </a:pPr>
            <a:r>
              <a:rPr lang="hr-HR" sz="2000" b="1" dirty="0">
                <a:solidFill>
                  <a:srgbClr val="FF0000"/>
                </a:solidFill>
                <a:latin typeface="+mj-lt"/>
              </a:rPr>
              <a:t>(2) BIOSTRATIGRAFSKA KLASIFIKACIJA </a:t>
            </a:r>
            <a:r>
              <a:rPr lang="hr-HR" sz="2000" dirty="0">
                <a:latin typeface="+mj-lt"/>
              </a:rPr>
              <a:t>– osnovna jedinica je </a:t>
            </a:r>
            <a:r>
              <a:rPr lang="hr-HR" sz="2000" u="sng" dirty="0">
                <a:solidFill>
                  <a:srgbClr val="0000FF"/>
                </a:solidFill>
                <a:latin typeface="+mj-lt"/>
              </a:rPr>
              <a:t>zona</a:t>
            </a:r>
            <a:r>
              <a:rPr lang="hr-HR" sz="20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eaLnBrk="1" hangingPunct="1">
              <a:defRPr/>
            </a:pPr>
            <a:r>
              <a:rPr lang="hr-HR" sz="2000" dirty="0">
                <a:latin typeface="+mj-lt"/>
              </a:rPr>
              <a:t>Osnovni tipovi (bio)zona:</a:t>
            </a:r>
          </a:p>
          <a:p>
            <a:pPr marL="1162050" indent="358775" eaLnBrk="1" hangingPunct="1">
              <a:buFont typeface="Arial" pitchFamily="34" charset="0"/>
              <a:buChar char="•"/>
              <a:defRPr/>
            </a:pPr>
            <a:r>
              <a:rPr lang="hr-HR" dirty="0">
                <a:latin typeface="Calibri" pitchFamily="34" charset="0"/>
              </a:rPr>
              <a:t>rasponska zona (</a:t>
            </a:r>
            <a:r>
              <a:rPr lang="hr-HR" i="1" dirty="0" err="1">
                <a:latin typeface="Calibri" pitchFamily="34" charset="0"/>
              </a:rPr>
              <a:t>taxon</a:t>
            </a:r>
            <a:r>
              <a:rPr lang="hr-HR" i="1" dirty="0">
                <a:latin typeface="Calibri" pitchFamily="34" charset="0"/>
              </a:rPr>
              <a:t> </a:t>
            </a:r>
            <a:r>
              <a:rPr lang="hr-HR" i="1" dirty="0" err="1">
                <a:latin typeface="Calibri" pitchFamily="34" charset="0"/>
              </a:rPr>
              <a:t>range</a:t>
            </a:r>
            <a:r>
              <a:rPr lang="hr-HR" i="1" dirty="0">
                <a:latin typeface="Calibri" pitchFamily="34" charset="0"/>
              </a:rPr>
              <a:t> zone</a:t>
            </a:r>
            <a:r>
              <a:rPr lang="hr-HR" dirty="0">
                <a:latin typeface="Calibri" pitchFamily="34" charset="0"/>
              </a:rPr>
              <a:t>)</a:t>
            </a:r>
          </a:p>
          <a:p>
            <a:pPr marL="1162050" indent="358775" eaLnBrk="1" hangingPunct="1">
              <a:buFont typeface="Arial" pitchFamily="34" charset="0"/>
              <a:buChar char="•"/>
              <a:defRPr/>
            </a:pPr>
            <a:r>
              <a:rPr lang="hr-HR" dirty="0">
                <a:latin typeface="Calibri" pitchFamily="34" charset="0"/>
              </a:rPr>
              <a:t>konkurentna zona (</a:t>
            </a:r>
            <a:r>
              <a:rPr lang="hr-HR" i="1" dirty="0" err="1">
                <a:latin typeface="Calibri" pitchFamily="34" charset="0"/>
              </a:rPr>
              <a:t>concurrent</a:t>
            </a:r>
            <a:r>
              <a:rPr lang="hr-HR" i="1" dirty="0">
                <a:latin typeface="Calibri" pitchFamily="34" charset="0"/>
              </a:rPr>
              <a:t> </a:t>
            </a:r>
            <a:r>
              <a:rPr lang="hr-HR" i="1" dirty="0" err="1">
                <a:latin typeface="Calibri" pitchFamily="34" charset="0"/>
              </a:rPr>
              <a:t>range</a:t>
            </a:r>
            <a:r>
              <a:rPr lang="hr-HR" i="1" dirty="0">
                <a:latin typeface="Calibri" pitchFamily="34" charset="0"/>
              </a:rPr>
              <a:t> zone</a:t>
            </a:r>
            <a:r>
              <a:rPr lang="hr-HR" dirty="0">
                <a:latin typeface="Calibri" pitchFamily="34" charset="0"/>
              </a:rPr>
              <a:t>)</a:t>
            </a:r>
          </a:p>
          <a:p>
            <a:pPr marL="1162050" indent="358775" eaLnBrk="1" hangingPunct="1">
              <a:buFont typeface="Arial" pitchFamily="34" charset="0"/>
              <a:buChar char="•"/>
              <a:defRPr/>
            </a:pPr>
            <a:r>
              <a:rPr lang="hr-HR" dirty="0" err="1">
                <a:latin typeface="Calibri" pitchFamily="34" charset="0"/>
              </a:rPr>
              <a:t>Oppelova</a:t>
            </a:r>
            <a:r>
              <a:rPr lang="hr-HR" dirty="0">
                <a:latin typeface="Calibri" pitchFamily="34" charset="0"/>
              </a:rPr>
              <a:t> zona, filozona (</a:t>
            </a:r>
            <a:r>
              <a:rPr lang="hr-HR" i="1" dirty="0" err="1">
                <a:latin typeface="Calibri" pitchFamily="34" charset="0"/>
              </a:rPr>
              <a:t>phylozone</a:t>
            </a:r>
            <a:r>
              <a:rPr lang="hr-HR" i="1" dirty="0">
                <a:latin typeface="Calibri" pitchFamily="34" charset="0"/>
              </a:rPr>
              <a:t>, </a:t>
            </a:r>
            <a:r>
              <a:rPr lang="hr-HR" i="1" dirty="0" err="1">
                <a:latin typeface="Calibri" pitchFamily="34" charset="0"/>
              </a:rPr>
              <a:t>lineage</a:t>
            </a:r>
            <a:r>
              <a:rPr lang="hr-HR" i="1" dirty="0">
                <a:latin typeface="Calibri" pitchFamily="34" charset="0"/>
              </a:rPr>
              <a:t> zone</a:t>
            </a:r>
            <a:r>
              <a:rPr lang="hr-HR" dirty="0">
                <a:latin typeface="Calibri" pitchFamily="34" charset="0"/>
              </a:rPr>
              <a:t>)</a:t>
            </a:r>
          </a:p>
          <a:p>
            <a:pPr marL="1162050" indent="358775" eaLnBrk="1" hangingPunct="1">
              <a:buFont typeface="Arial" pitchFamily="34" charset="0"/>
              <a:buChar char="•"/>
              <a:defRPr/>
            </a:pPr>
            <a:r>
              <a:rPr lang="hr-HR" dirty="0" err="1">
                <a:latin typeface="Calibri" pitchFamily="34" charset="0"/>
              </a:rPr>
              <a:t>cenozona</a:t>
            </a:r>
            <a:r>
              <a:rPr lang="hr-HR" dirty="0">
                <a:latin typeface="Calibri" pitchFamily="34" charset="0"/>
              </a:rPr>
              <a:t> ili </a:t>
            </a:r>
            <a:r>
              <a:rPr lang="hr-HR" dirty="0" err="1">
                <a:latin typeface="Calibri" pitchFamily="34" charset="0"/>
              </a:rPr>
              <a:t>zajednišna</a:t>
            </a:r>
            <a:r>
              <a:rPr lang="hr-HR" dirty="0">
                <a:latin typeface="Calibri" pitchFamily="34" charset="0"/>
              </a:rPr>
              <a:t> zona (</a:t>
            </a:r>
            <a:r>
              <a:rPr lang="hr-HR" i="1" dirty="0" err="1">
                <a:latin typeface="Calibri" pitchFamily="34" charset="0"/>
              </a:rPr>
              <a:t>cenozone</a:t>
            </a:r>
            <a:r>
              <a:rPr lang="hr-HR" i="1" dirty="0">
                <a:latin typeface="Calibri" pitchFamily="34" charset="0"/>
              </a:rPr>
              <a:t>, </a:t>
            </a:r>
            <a:r>
              <a:rPr lang="hr-HR" i="1" dirty="0" err="1">
                <a:latin typeface="Calibri" pitchFamily="34" charset="0"/>
              </a:rPr>
              <a:t>assemblage</a:t>
            </a:r>
            <a:r>
              <a:rPr lang="hr-HR" i="1" dirty="0">
                <a:latin typeface="Calibri" pitchFamily="34" charset="0"/>
              </a:rPr>
              <a:t> zone</a:t>
            </a:r>
            <a:r>
              <a:rPr lang="hr-HR" dirty="0">
                <a:latin typeface="Calibri" pitchFamily="34" charset="0"/>
              </a:rPr>
              <a:t>)</a:t>
            </a:r>
          </a:p>
          <a:p>
            <a:pPr marL="1162050" indent="358775" eaLnBrk="1" hangingPunct="1">
              <a:buFont typeface="Arial" pitchFamily="34" charset="0"/>
              <a:buChar char="•"/>
              <a:defRPr/>
            </a:pPr>
            <a:r>
              <a:rPr lang="hr-HR" dirty="0" err="1">
                <a:latin typeface="Calibri" pitchFamily="34" charset="0"/>
              </a:rPr>
              <a:t>epibola</a:t>
            </a:r>
            <a:r>
              <a:rPr lang="hr-HR" dirty="0">
                <a:latin typeface="Calibri" pitchFamily="34" charset="0"/>
              </a:rPr>
              <a:t> ili vršna zona (</a:t>
            </a:r>
            <a:r>
              <a:rPr lang="hr-HR" i="1" dirty="0">
                <a:latin typeface="Calibri" pitchFamily="34" charset="0"/>
              </a:rPr>
              <a:t>peak zone, </a:t>
            </a:r>
            <a:r>
              <a:rPr lang="hr-HR" i="1" dirty="0" err="1">
                <a:latin typeface="Calibri" pitchFamily="34" charset="0"/>
              </a:rPr>
              <a:t>acme</a:t>
            </a:r>
            <a:r>
              <a:rPr lang="hr-HR" i="1" dirty="0">
                <a:latin typeface="Calibri" pitchFamily="34" charset="0"/>
              </a:rPr>
              <a:t> </a:t>
            </a:r>
            <a:r>
              <a:rPr lang="hr-HR" i="1" dirty="0" err="1">
                <a:latin typeface="Calibri" pitchFamily="34" charset="0"/>
              </a:rPr>
              <a:t>zone</a:t>
            </a:r>
            <a:r>
              <a:rPr lang="hr-HR" i="1" dirty="0">
                <a:latin typeface="Calibri" pitchFamily="34" charset="0"/>
              </a:rPr>
              <a:t>, </a:t>
            </a:r>
            <a:r>
              <a:rPr lang="hr-HR" i="1" dirty="0" err="1">
                <a:latin typeface="Calibri" pitchFamily="34" charset="0"/>
              </a:rPr>
              <a:t>epibole</a:t>
            </a:r>
            <a:r>
              <a:rPr lang="hr-HR" dirty="0">
                <a:latin typeface="Calibri" pitchFamily="34" charset="0"/>
              </a:rPr>
              <a:t>)</a:t>
            </a:r>
          </a:p>
          <a:p>
            <a:pPr marL="1162050" indent="358775" eaLnBrk="1" hangingPunct="1">
              <a:buFont typeface="Arial" pitchFamily="34" charset="0"/>
              <a:buChar char="•"/>
              <a:defRPr/>
            </a:pPr>
            <a:r>
              <a:rPr lang="hr-HR" dirty="0">
                <a:latin typeface="Calibri" pitchFamily="34" charset="0"/>
              </a:rPr>
              <a:t>intervalna zona (</a:t>
            </a:r>
            <a:r>
              <a:rPr lang="hr-HR" i="1" dirty="0">
                <a:latin typeface="Calibri" pitchFamily="34" charset="0"/>
              </a:rPr>
              <a:t>interval zone, gap zone</a:t>
            </a:r>
            <a:r>
              <a:rPr lang="hr-HR" dirty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305800" cy="72234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>
                <a:solidFill>
                  <a:srgbClr val="C00000"/>
                </a:solidFill>
              </a:rPr>
              <a:t>STRATIGRAFSKE KLASIFIKACIJE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2" y="0"/>
            <a:ext cx="4729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4213" y="1268413"/>
            <a:ext cx="82089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000" b="1" dirty="0">
                <a:solidFill>
                  <a:srgbClr val="FF0000"/>
                </a:solidFill>
                <a:latin typeface="+mj-lt"/>
              </a:rPr>
              <a:t>(3) KRONOSTRATIGRAFSKA KLASIFIKACIJA</a:t>
            </a:r>
            <a:r>
              <a:rPr lang="hr-HR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hr-HR" sz="2000" dirty="0">
                <a:latin typeface="+mj-lt"/>
              </a:rPr>
              <a:t>– osnovni zadatak je smjestiti </a:t>
            </a:r>
            <a:r>
              <a:rPr lang="hr-HR" sz="2000" dirty="0" err="1">
                <a:latin typeface="+mj-lt"/>
              </a:rPr>
              <a:t>litostratigrafske</a:t>
            </a:r>
            <a:r>
              <a:rPr lang="hr-HR" sz="2000" dirty="0">
                <a:latin typeface="+mj-lt"/>
              </a:rPr>
              <a:t> i biostratigrafske jedinice u </a:t>
            </a:r>
            <a:r>
              <a:rPr lang="hr-HR" sz="2000" dirty="0">
                <a:solidFill>
                  <a:srgbClr val="000000"/>
                </a:solidFill>
                <a:latin typeface="+mj-lt"/>
              </a:rPr>
              <a:t>vremenski</a:t>
            </a:r>
            <a:r>
              <a:rPr lang="hr-HR" sz="2000" dirty="0">
                <a:latin typeface="+mj-lt"/>
              </a:rPr>
              <a:t> okvir, tj. </a:t>
            </a:r>
            <a:r>
              <a:rPr lang="hr-HR" sz="2000" u="sng" dirty="0">
                <a:solidFill>
                  <a:srgbClr val="0000FF"/>
                </a:solidFill>
                <a:latin typeface="+mj-lt"/>
              </a:rPr>
              <a:t>kronostratigrafske jedinice su naslage </a:t>
            </a:r>
            <a:r>
              <a:rPr lang="hr-HR" sz="2000" dirty="0">
                <a:solidFill>
                  <a:srgbClr val="0000FF"/>
                </a:solidFill>
                <a:latin typeface="+mj-lt"/>
              </a:rPr>
              <a:t>istaložene u okviru nekog vremena</a:t>
            </a:r>
            <a:r>
              <a:rPr lang="hr-HR" sz="2000" dirty="0">
                <a:latin typeface="+mj-lt"/>
              </a:rPr>
              <a:t> (kat, serija, sistem, </a:t>
            </a:r>
            <a:r>
              <a:rPr lang="hr-HR" sz="2000" dirty="0" err="1">
                <a:latin typeface="+mj-lt"/>
              </a:rPr>
              <a:t>eratem</a:t>
            </a:r>
            <a:r>
              <a:rPr lang="hr-HR" sz="2000" dirty="0">
                <a:latin typeface="+mj-lt"/>
              </a:rPr>
              <a:t>, </a:t>
            </a:r>
            <a:r>
              <a:rPr lang="hr-HR" sz="2000" dirty="0" err="1">
                <a:latin typeface="+mj-lt"/>
              </a:rPr>
              <a:t>eonotem</a:t>
            </a:r>
            <a:r>
              <a:rPr lang="hr-HR" sz="2000" dirty="0">
                <a:latin typeface="+mj-lt"/>
              </a:rPr>
              <a:t>).</a:t>
            </a:r>
            <a:endParaRPr lang="en-US" sz="2000" dirty="0">
              <a:latin typeface="+mj-lt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82625" y="2676525"/>
            <a:ext cx="827881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(4) GEOKRONOLOŠKA KLASIFIKACIJA</a:t>
            </a:r>
            <a:r>
              <a:rPr lang="hr-HR" altLang="sr-Latn-RS" sz="2000" dirty="0">
                <a:latin typeface="Calibri" panose="020F0502020204030204" pitchFamily="34" charset="0"/>
              </a:rPr>
              <a:t> – u skladu je s kronostratigrafskom i prema njoj dijeli Zemljinu prošlost u </a:t>
            </a:r>
            <a:r>
              <a:rPr lang="hr-HR" altLang="sr-Latn-RS" sz="2000" u="sng" dirty="0">
                <a:solidFill>
                  <a:srgbClr val="0000FF"/>
                </a:solidFill>
                <a:latin typeface="Calibri" panose="020F0502020204030204" pitchFamily="34" charset="0"/>
              </a:rPr>
              <a:t>geokronološke jedinice, tj. vremenske odsječke </a:t>
            </a:r>
            <a:r>
              <a:rPr lang="hr-HR" altLang="sr-Latn-RS" sz="2000" dirty="0">
                <a:latin typeface="Calibri" panose="020F0502020204030204" pitchFamily="34" charset="0"/>
              </a:rPr>
              <a:t>(doba, epoha, period, era, eon) u kojima su se taložile određene stjenske tj. kronostratigrafske jedinice.</a:t>
            </a:r>
          </a:p>
          <a:p>
            <a:pPr algn="ctr" eaLnBrk="1" hangingPunct="1"/>
            <a:endParaRPr lang="hr-HR" altLang="sr-Latn-R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hr-HR" altLang="sr-Latn-RS" sz="2000" u="sng" dirty="0">
                <a:solidFill>
                  <a:srgbClr val="0000FF"/>
                </a:solidFill>
                <a:latin typeface="Calibri" panose="020F0502020204030204" pitchFamily="34" charset="0"/>
              </a:rPr>
              <a:t>U okviru geokronoloških jedinica talože se naslage predstavljene kronostratigrafskim jedinicama.</a:t>
            </a:r>
          </a:p>
          <a:p>
            <a:pPr eaLnBrk="1" hangingPunct="1"/>
            <a:endParaRPr lang="hr-HR" altLang="sr-Latn-R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hr-HR" altLang="sr-Latn-RS" dirty="0">
                <a:solidFill>
                  <a:srgbClr val="000000"/>
                </a:solidFill>
                <a:latin typeface="Calibri" panose="020F0502020204030204" pitchFamily="34" charset="0"/>
              </a:rPr>
              <a:t>Kada spominjemo naslage, koristimo “donji, srednji ili gornji”.. primjerice naslage donjeg trijasa, naslage gornje krede…</a:t>
            </a:r>
          </a:p>
          <a:p>
            <a:pPr eaLnBrk="1" hangingPunct="1"/>
            <a:r>
              <a:rPr lang="hr-HR" altLang="sr-Latn-RS" dirty="0">
                <a:solidFill>
                  <a:srgbClr val="000000"/>
                </a:solidFill>
                <a:latin typeface="Calibri" panose="020F0502020204030204" pitchFamily="34" charset="0"/>
              </a:rPr>
              <a:t>Kada spominjemo vrijeme koristimo “starija, srednja ili mlađa”… primjerice tijekom starije jure, tijekom mlađeg perma…</a:t>
            </a:r>
          </a:p>
          <a:p>
            <a:pPr eaLnBrk="1" hangingPunct="1"/>
            <a:r>
              <a:rPr lang="hr-HR" altLang="sr-Latn-RS" dirty="0">
                <a:solidFill>
                  <a:srgbClr val="000000"/>
                </a:solidFill>
                <a:latin typeface="Calibri" panose="020F0502020204030204" pitchFamily="34" charset="0"/>
              </a:rPr>
              <a:t>Dakle, npr. tijekom starijejurske epohe istaložile su se naslage donjojurske serije…. i sl… </a:t>
            </a:r>
          </a:p>
          <a:p>
            <a:pPr eaLnBrk="1" hangingPunct="1"/>
            <a:endParaRPr lang="en-US" altLang="sr-Latn-R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Organization Chart 5"/>
          <p:cNvGrpSpPr>
            <a:grpSpLocks noChangeAspect="1"/>
          </p:cNvGrpSpPr>
          <p:nvPr/>
        </p:nvGrpSpPr>
        <p:grpSpPr bwMode="auto">
          <a:xfrm>
            <a:off x="684213" y="1125538"/>
            <a:ext cx="7848600" cy="4679950"/>
            <a:chOff x="1134" y="1272"/>
            <a:chExt cx="2880" cy="720"/>
          </a:xfrm>
        </p:grpSpPr>
        <p:cxnSp>
          <p:nvCxnSpPr>
            <p:cNvPr id="24579" name="_s1028"/>
            <p:cNvCxnSpPr>
              <a:cxnSpLocks noChangeShapeType="1"/>
              <a:stCxn id="24585" idx="0"/>
              <a:endCxn id="24582" idx="2"/>
            </p:cNvCxnSpPr>
            <p:nvPr/>
          </p:nvCxnSpPr>
          <p:spPr bwMode="auto">
            <a:xfrm rot="5400000" flipH="1">
              <a:off x="3006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0" name="_s1029"/>
            <p:cNvCxnSpPr>
              <a:cxnSpLocks noChangeShapeType="1"/>
              <a:stCxn id="24584" idx="0"/>
              <a:endCxn id="24582" idx="2"/>
            </p:cNvCxnSpPr>
            <p:nvPr/>
          </p:nvCxnSpPr>
          <p:spPr bwMode="auto">
            <a:xfrm rot="-5400000">
              <a:off x="2503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1" name="_s1030"/>
            <p:cNvCxnSpPr>
              <a:cxnSpLocks noChangeShapeType="1"/>
              <a:stCxn id="24583" idx="0"/>
              <a:endCxn id="24582" idx="2"/>
            </p:cNvCxnSpPr>
            <p:nvPr/>
          </p:nvCxnSpPr>
          <p:spPr bwMode="auto">
            <a:xfrm rot="-5400000">
              <a:off x="1998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2" name="_s1031"/>
            <p:cNvSpPr>
              <a:spLocks noChangeArrowheads="1"/>
            </p:cNvSpPr>
            <p:nvPr/>
          </p:nvSpPr>
          <p:spPr bwMode="auto">
            <a:xfrm>
              <a:off x="2142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3EEAB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r-HR" altLang="sr-Latn-RS" sz="2400" b="1">
                  <a:solidFill>
                    <a:schemeClr val="accent2"/>
                  </a:solidFill>
                  <a:latin typeface="Calibri" panose="020F0502020204030204" pitchFamily="34" charset="0"/>
                </a:rPr>
                <a:t>KRIPTOZOIK</a:t>
              </a:r>
            </a:p>
            <a:p>
              <a:pPr algn="ctr"/>
              <a:r>
                <a:rPr lang="hr-HR" altLang="sr-Latn-RS" sz="2400">
                  <a:solidFill>
                    <a:schemeClr val="tx2"/>
                  </a:solidFill>
                  <a:latin typeface="Calibri" panose="020F0502020204030204" pitchFamily="34" charset="0"/>
                </a:rPr>
                <a:t>(prekambrij)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Od 4,6 mlrd.god. 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do 541 mil. god.</a:t>
              </a:r>
            </a:p>
          </p:txBody>
        </p:sp>
        <p:sp>
          <p:nvSpPr>
            <p:cNvPr id="24583" name="_s1032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3EEAB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r-HR" altLang="sr-Latn-RS" sz="2000" b="1">
                  <a:solidFill>
                    <a:schemeClr val="accent2"/>
                  </a:solidFill>
                  <a:latin typeface="Calibri" panose="020F0502020204030204" pitchFamily="34" charset="0"/>
                </a:rPr>
                <a:t>HAD</a:t>
              </a:r>
            </a:p>
            <a:p>
              <a:pPr algn="ctr"/>
              <a:endParaRPr lang="hr-HR" altLang="sr-Latn-RS" b="1">
                <a:solidFill>
                  <a:schemeClr val="accent2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Prije 4,6 mlrd. god.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3,96 mlrd. god.</a:t>
              </a:r>
            </a:p>
          </p:txBody>
        </p:sp>
        <p:sp>
          <p:nvSpPr>
            <p:cNvPr id="24584" name="_s1033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3EEAB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r-HR" altLang="sr-Latn-RS" sz="2000" b="1">
                  <a:solidFill>
                    <a:schemeClr val="accent2"/>
                  </a:solidFill>
                  <a:latin typeface="Calibri" panose="020F0502020204030204" pitchFamily="34" charset="0"/>
                </a:rPr>
                <a:t>ARHAIK</a:t>
              </a:r>
            </a:p>
            <a:p>
              <a:pPr algn="ctr"/>
              <a:r>
                <a:rPr lang="hr-HR" altLang="sr-Latn-RS" b="1">
                  <a:solidFill>
                    <a:schemeClr val="accent2"/>
                  </a:solidFill>
                  <a:latin typeface="Calibri" panose="020F0502020204030204" pitchFamily="34" charset="0"/>
                </a:rPr>
                <a:t>(arheozoik)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Prije 3,96 mlrd. god.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Prve poznate stijene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na Zemlji i prvi 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tragovi života</a:t>
              </a:r>
            </a:p>
          </p:txBody>
        </p:sp>
        <p:sp>
          <p:nvSpPr>
            <p:cNvPr id="24585" name="_s1034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3EEAB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r-HR" altLang="sr-Latn-RS" sz="2000" b="1">
                  <a:solidFill>
                    <a:schemeClr val="accent2"/>
                  </a:solidFill>
                  <a:latin typeface="Calibri" panose="020F0502020204030204" pitchFamily="34" charset="0"/>
                </a:rPr>
                <a:t>PROTEROZOIK</a:t>
              </a:r>
            </a:p>
            <a:p>
              <a:pPr algn="ctr"/>
              <a:r>
                <a:rPr lang="hr-HR" altLang="sr-Latn-RS" b="1">
                  <a:solidFill>
                    <a:schemeClr val="accent2"/>
                  </a:solidFill>
                  <a:latin typeface="Calibri" panose="020F0502020204030204" pitchFamily="34" charset="0"/>
                </a:rPr>
                <a:t>(algonkij)</a:t>
              </a:r>
            </a:p>
            <a:p>
              <a:pPr algn="ctr"/>
              <a:r>
                <a:rPr lang="hr-HR" altLang="sr-Latn-RS" b="1">
                  <a:solidFill>
                    <a:schemeClr val="tx2"/>
                  </a:solidFill>
                  <a:latin typeface="Calibri" panose="020F0502020204030204" pitchFamily="34" charset="0"/>
                </a:rPr>
                <a:t>Razdoblje prvog života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Prije 2,5 mlrd. god. 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Pojava kisika u atm.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Razvoj višestaničnih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organizama</a:t>
              </a: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Organization Chart 5"/>
          <p:cNvGrpSpPr>
            <a:grpSpLocks noChangeAspect="1"/>
          </p:cNvGrpSpPr>
          <p:nvPr/>
        </p:nvGrpSpPr>
        <p:grpSpPr bwMode="auto">
          <a:xfrm>
            <a:off x="684213" y="1125538"/>
            <a:ext cx="7848600" cy="4679950"/>
            <a:chOff x="1134" y="1272"/>
            <a:chExt cx="2880" cy="720"/>
          </a:xfrm>
        </p:grpSpPr>
        <p:cxnSp>
          <p:nvCxnSpPr>
            <p:cNvPr id="25603" name="_s1028"/>
            <p:cNvCxnSpPr>
              <a:cxnSpLocks noChangeShapeType="1"/>
              <a:stCxn id="25609" idx="0"/>
              <a:endCxn id="25606" idx="2"/>
            </p:cNvCxnSpPr>
            <p:nvPr/>
          </p:nvCxnSpPr>
          <p:spPr bwMode="auto">
            <a:xfrm rot="5400000" flipH="1">
              <a:off x="3006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4" name="_s1029"/>
            <p:cNvCxnSpPr>
              <a:cxnSpLocks noChangeShapeType="1"/>
              <a:stCxn id="25608" idx="0"/>
              <a:endCxn id="25606" idx="2"/>
            </p:cNvCxnSpPr>
            <p:nvPr/>
          </p:nvCxnSpPr>
          <p:spPr bwMode="auto">
            <a:xfrm rot="-5400000">
              <a:off x="2503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5" name="_s1030"/>
            <p:cNvCxnSpPr>
              <a:cxnSpLocks noChangeShapeType="1"/>
              <a:stCxn id="25607" idx="0"/>
              <a:endCxn id="25606" idx="2"/>
            </p:cNvCxnSpPr>
            <p:nvPr/>
          </p:nvCxnSpPr>
          <p:spPr bwMode="auto">
            <a:xfrm rot="-5400000">
              <a:off x="1998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06" name="_s1031"/>
            <p:cNvSpPr>
              <a:spLocks noChangeArrowheads="1"/>
            </p:cNvSpPr>
            <p:nvPr/>
          </p:nvSpPr>
          <p:spPr bwMode="auto">
            <a:xfrm>
              <a:off x="2142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3EEAB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r-HR" altLang="sr-Latn-RS" sz="2400" b="1">
                  <a:solidFill>
                    <a:schemeClr val="accent2"/>
                  </a:solidFill>
                  <a:latin typeface="Calibri" panose="020F0502020204030204" pitchFamily="34" charset="0"/>
                </a:rPr>
                <a:t>FANEROZOIK</a:t>
              </a:r>
            </a:p>
            <a:p>
              <a:pPr algn="ctr"/>
              <a:endParaRPr lang="hr-HR" altLang="sr-Latn-RS" sz="2400" b="1">
                <a:solidFill>
                  <a:schemeClr val="accent2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Posljednjih 541 mil. god.</a:t>
              </a:r>
            </a:p>
          </p:txBody>
        </p:sp>
        <p:sp>
          <p:nvSpPr>
            <p:cNvPr id="25607" name="_s1032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3EEAB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r-HR" altLang="sr-Latn-RS" sz="2000" b="1">
                  <a:solidFill>
                    <a:schemeClr val="accent2"/>
                  </a:solidFill>
                  <a:latin typeface="Calibri" panose="020F0502020204030204" pitchFamily="34" charset="0"/>
                </a:rPr>
                <a:t>PALEOZOIK</a:t>
              </a:r>
            </a:p>
            <a:p>
              <a:pPr algn="ctr"/>
              <a:endParaRPr lang="hr-HR" altLang="sr-Latn-RS" b="1">
                <a:solidFill>
                  <a:schemeClr val="accent2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(grč. stari život)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Razdoblje ranog života</a:t>
              </a:r>
            </a:p>
          </p:txBody>
        </p:sp>
        <p:sp>
          <p:nvSpPr>
            <p:cNvPr id="25608" name="_s1033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3EEAB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r-HR" altLang="sr-Latn-RS" sz="2000" b="1">
                  <a:solidFill>
                    <a:schemeClr val="accent2"/>
                  </a:solidFill>
                  <a:latin typeface="Calibri" panose="020F0502020204030204" pitchFamily="34" charset="0"/>
                </a:rPr>
                <a:t>MEZOZOIK</a:t>
              </a:r>
            </a:p>
            <a:p>
              <a:pPr algn="ctr"/>
              <a:endParaRPr lang="hr-HR" altLang="sr-Latn-RS" b="1">
                <a:solidFill>
                  <a:schemeClr val="accent2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(grč. srednji život)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Razdoblje gmazova</a:t>
              </a:r>
            </a:p>
          </p:txBody>
        </p:sp>
        <p:sp>
          <p:nvSpPr>
            <p:cNvPr id="25609" name="_s1034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3EEAB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hr-HR" altLang="sr-Latn-RS" sz="2000" b="1">
                  <a:solidFill>
                    <a:schemeClr val="accent2"/>
                  </a:solidFill>
                  <a:latin typeface="Calibri" panose="020F0502020204030204" pitchFamily="34" charset="0"/>
                </a:rPr>
                <a:t>KENOZOIK</a:t>
              </a:r>
            </a:p>
            <a:p>
              <a:pPr algn="ctr"/>
              <a:endParaRPr lang="hr-HR" altLang="sr-Latn-RS" b="1">
                <a:solidFill>
                  <a:schemeClr val="accent2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(grč. novi život)</a:t>
              </a:r>
            </a:p>
            <a:p>
              <a:pPr algn="ctr"/>
              <a:r>
                <a:rPr lang="hr-HR" altLang="sr-Latn-RS">
                  <a:solidFill>
                    <a:schemeClr val="tx2"/>
                  </a:solidFill>
                  <a:latin typeface="Calibri" panose="020F0502020204030204" pitchFamily="34" charset="0"/>
                </a:rPr>
                <a:t>Razdoblje sisavaca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7664" y="2852936"/>
            <a:ext cx="57623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Pismeni ispit iz kolegija "Geološka prošlost Zemlje" sadrži 10 pitanja Za prolaznu ocjenu na ispitu treba prikupiti 13 bodova </a:t>
            </a:r>
            <a:r>
              <a:rPr lang="hr-HR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(0-12 = nedovoljan; 13-14 = dovoljan; 15-16 = dobar; 17-18 = vrlo dobar; 19-20 = izvrstan)</a:t>
            </a: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Postignut uspjeh oglašava se isti ili naredni dan na web stranicama predmeta. Uvid u pismeni ispit moguć je samo u dva naredna dana nakon ispita.</a:t>
            </a:r>
            <a:endParaRPr lang="hr-HR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Naslov 15">
            <a:extLst>
              <a:ext uri="{FF2B5EF4-FFF2-40B4-BE49-F238E27FC236}">
                <a16:creationId xmlns:a16="http://schemas.microsoft.com/office/drawing/2014/main" id="{0433102A-F6E7-4A40-AD73-9B08E860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64704"/>
            <a:ext cx="8305800" cy="1514432"/>
          </a:xfrm>
        </p:spPr>
        <p:txBody>
          <a:bodyPr>
            <a:normAutofit/>
          </a:bodyPr>
          <a:lstStyle/>
          <a:p>
            <a:pPr algn="ctr"/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</a:t>
            </a:r>
            <a:r>
              <a:rPr lang="hr-H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Damir Bucković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"Geološka prošlost Zemlje"  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izborni kolegij</a:t>
            </a:r>
            <a:b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godina Znanosti o okolišu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93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19 - Vremenski odnosi razdoblja geoloske prošl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810125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43000" y="534988"/>
            <a:ext cx="659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400" b="1">
                <a:solidFill>
                  <a:srgbClr val="000000"/>
                </a:solidFill>
                <a:latin typeface="Calibri" panose="020F0502020204030204" pitchFamily="34" charset="0"/>
              </a:rPr>
              <a:t>Vremenski odnosi razdoblja geološke prošlosti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359321"/>
          </a:xfrm>
        </p:spPr>
        <p:txBody>
          <a:bodyPr/>
          <a:lstStyle/>
          <a:p>
            <a:pPr eaLnBrk="1" hangingPunct="1"/>
            <a:r>
              <a:rPr lang="hr-HR" altLang="sr-Latn-RS" sz="2400" b="1" dirty="0">
                <a:solidFill>
                  <a:srgbClr val="C00000"/>
                </a:solidFill>
              </a:rPr>
              <a:t>Datiranje stijena</a:t>
            </a:r>
            <a:endParaRPr lang="en-US" altLang="sr-Latn-RS" sz="2400" b="1" dirty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764704"/>
            <a:ext cx="8229600" cy="183656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dirty="0">
                <a:latin typeface="Calibri" panose="020F0502020204030204" pitchFamily="34" charset="0"/>
              </a:rPr>
              <a:t>Razvojem stratigrafije geolozi su određivali redoslijed događanja u Zemljinoj povijesti, ali nisu mogli odrediti točno vrijeme prije koliko godina su se ta zbivanja događala  </a:t>
            </a:r>
            <a:r>
              <a:rPr lang="hr-HR" altLang="sr-Latn-RS" sz="2000" b="1" dirty="0">
                <a:latin typeface="Calibri" panose="020F0502020204030204" pitchFamily="34" charset="0"/>
              </a:rPr>
              <a:t>→</a:t>
            </a:r>
            <a:r>
              <a:rPr lang="hr-HR" altLang="sr-Latn-RS" sz="2000" dirty="0">
                <a:latin typeface="Calibri" panose="020F0502020204030204" pitchFamily="34" charset="0"/>
              </a:rPr>
              <a:t>  </a:t>
            </a:r>
            <a:r>
              <a:rPr lang="hr-HR" altLang="sr-Latn-R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relativno datiranje.</a:t>
            </a:r>
            <a:r>
              <a:rPr lang="hr-HR" altLang="sr-Latn-RS" sz="20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</a:pPr>
            <a:endParaRPr lang="hr-HR" altLang="sr-Latn-RS" sz="2000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dirty="0">
                <a:latin typeface="Calibri" panose="020F0502020204030204" pitchFamily="34" charset="0"/>
              </a:rPr>
              <a:t>Tek je otkriće radioaktivnosti pomoglo u preciznijem datiranju događaja i vremenskom trajanju pojedinih geoloških razdoblja  →  </a:t>
            </a:r>
            <a:r>
              <a:rPr lang="hr-HR" altLang="sr-Latn-R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radiometrijsko datiranje</a:t>
            </a:r>
            <a:r>
              <a:rPr lang="hr-HR" altLang="sr-Latn-RS" sz="20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hr-HR" altLang="sr-Latn-R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starosti </a:t>
            </a:r>
            <a:r>
              <a:rPr lang="hr-HR" altLang="sr-Latn-RS" sz="2000" dirty="0">
                <a:solidFill>
                  <a:srgbClr val="000000"/>
                </a:solidFill>
                <a:latin typeface="Calibri" panose="020F0502020204030204" pitchFamily="34" charset="0"/>
              </a:rPr>
              <a:t>(kvantitativna geokronologija)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sr-Latn-R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sr-Latn-R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sr-Latn-R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hr-HR" altLang="sr-Latn-R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0EE16B-6D4F-4624-8EE2-85878B113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181" y="2780928"/>
            <a:ext cx="5196464" cy="38973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>
                <a:solidFill>
                  <a:srgbClr val="C00000"/>
                </a:solidFill>
              </a:rPr>
              <a:t>Indirektno datiranje</a:t>
            </a:r>
          </a:p>
        </p:txBody>
      </p:sp>
      <p:pic>
        <p:nvPicPr>
          <p:cNvPr id="28675" name="Picture 3" descr="B17 - Indirektno datir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2578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900" dirty="0"/>
              <a:t>Indirektno datiranje</a:t>
            </a:r>
          </a:p>
        </p:txBody>
      </p:sp>
      <p:pic>
        <p:nvPicPr>
          <p:cNvPr id="29699" name="Picture 3" descr="B18 - Indirektno datir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9564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908050"/>
            <a:ext cx="8208962" cy="31686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Calibri" panose="020F0502020204030204" pitchFamily="34" charset="0"/>
              </a:rPr>
              <a:t>Gdje nalazimo najstarije stijene na Zemlji?</a:t>
            </a:r>
            <a:r>
              <a:rPr lang="hr-HR" altLang="sr-Latn-RS" sz="2000">
                <a:latin typeface="Calibri" panose="020F0502020204030204" pitchFamily="34" charset="0"/>
              </a:rPr>
              <a:t>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hr-HR" altLang="sr-Latn-RS" sz="2000">
              <a:latin typeface="Calibri" panose="020F0502020204030204" pitchFamily="34" charset="0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sr-Latn-RS" sz="2000">
                <a:solidFill>
                  <a:srgbClr val="FF0000"/>
                </a:solidFill>
                <a:latin typeface="Calibri" panose="020F0502020204030204" pitchFamily="34" charset="0"/>
              </a:rPr>
              <a:t>Na kopnu …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hr-HR" altLang="sr-Latn-RS" sz="20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hr-HR" altLang="sr-Latn-RS" sz="2000">
                <a:latin typeface="Calibri" panose="020F0502020204030204" pitchFamily="34" charset="0"/>
              </a:rPr>
              <a:t>jer se oceanska kora neprestano stvara i konzumira. Najstarije stijene na oceanskom dnu stare su “tek” oko 150-160 milijuna godina, dok su na kopnu nađene stijene starije od 4,5 milijardi godina.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tarost ocean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33375"/>
            <a:ext cx="8642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057" y="836711"/>
            <a:ext cx="84978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r-HR" altLang="sr-Latn-RS" sz="2400" dirty="0">
              <a:latin typeface="Times New Roman" panose="02020603050405020304" pitchFamily="18" charset="0"/>
            </a:endParaRPr>
          </a:p>
          <a:p>
            <a:pPr eaLnBrk="1" hangingPunct="1"/>
            <a:endParaRPr lang="hr-HR" altLang="sr-Latn-RS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hr-HR" altLang="sr-Latn-RS" sz="2400" dirty="0">
                <a:latin typeface="Times New Roman" panose="02020603050405020304" pitchFamily="18" charset="0"/>
              </a:rPr>
              <a:t>   </a:t>
            </a:r>
            <a:r>
              <a:rPr lang="hr-HR" altLang="sr-Latn-RS" sz="2000" dirty="0">
                <a:latin typeface="Calibri" panose="020F0502020204030204" pitchFamily="34" charset="0"/>
              </a:rPr>
              <a:t>Geološka disciplina koja se bavi proučavanjem porijekla Zemlje, njenom evolucijom (promjena strukture, površinsko oblikovanje) i razvojem organizama tijekom Zemljine prošlosti. Onaj njen dio koji se bavi proučavanjem sedimentnih stijena i njihovim pravilnim </a:t>
            </a:r>
            <a:r>
              <a:rPr lang="hr-HR" altLang="sr-Latn-RS" sz="2000" dirty="0" err="1">
                <a:latin typeface="Calibri" panose="020F0502020204030204" pitchFamily="34" charset="0"/>
              </a:rPr>
              <a:t>smještavanjem</a:t>
            </a:r>
            <a:r>
              <a:rPr lang="hr-HR" altLang="sr-Latn-RS" sz="2000" dirty="0">
                <a:latin typeface="Calibri" panose="020F0502020204030204" pitchFamily="34" charset="0"/>
              </a:rPr>
              <a:t> po vremenu postanka naziva se Stratigrafska geologija (Stratigrafija)</a:t>
            </a:r>
          </a:p>
          <a:p>
            <a:pPr eaLnBrk="1" hangingPunct="1"/>
            <a:endParaRPr lang="hr-HR" altLang="sr-Latn-RS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hr-HR" altLang="sr-Latn-RS" sz="2400" dirty="0">
                <a:latin typeface="Times New Roman" panose="02020603050405020304" pitchFamily="18" charset="0"/>
              </a:rPr>
              <a:t>	</a:t>
            </a:r>
            <a:endParaRPr lang="en-US" altLang="sr-Latn-RS" sz="2400" dirty="0">
              <a:latin typeface="Times New Roman" panose="02020603050405020304" pitchFamily="18" charset="0"/>
            </a:endParaRPr>
          </a:p>
        </p:txBody>
      </p:sp>
      <p:pic>
        <p:nvPicPr>
          <p:cNvPr id="10243" name="Picture 6" descr="pahre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" b="5624"/>
          <a:stretch>
            <a:fillRect/>
          </a:stretch>
        </p:blipFill>
        <p:spPr bwMode="auto">
          <a:xfrm>
            <a:off x="4643438" y="3789363"/>
            <a:ext cx="431958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836711"/>
            <a:ext cx="7772400" cy="584101"/>
          </a:xfrm>
        </p:spPr>
        <p:txBody>
          <a:bodyPr/>
          <a:lstStyle/>
          <a:p>
            <a:pPr eaLnBrk="1" hangingPunct="1"/>
            <a:r>
              <a:rPr lang="hr-HR" altLang="sr-Latn-RS" sz="2400" b="1" dirty="0">
                <a:solidFill>
                  <a:srgbClr val="C00000"/>
                </a:solidFill>
              </a:rPr>
              <a:t>GEOLOŠKA PROŠLOST ZEMLJE = HISTORIJSKA GEOLOGIJA</a:t>
            </a:r>
            <a:endParaRPr lang="en-US" altLang="sr-Latn-RS" sz="2400" b="1" dirty="0">
              <a:solidFill>
                <a:srgbClr val="C00000"/>
              </a:solidFill>
            </a:endParaRPr>
          </a:p>
        </p:txBody>
      </p:sp>
      <p:pic>
        <p:nvPicPr>
          <p:cNvPr id="10245" name="Picture 12" descr="fol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149725"/>
            <a:ext cx="3816350" cy="2498725"/>
          </a:xfr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793750"/>
          </a:xfrm>
        </p:spPr>
        <p:txBody>
          <a:bodyPr/>
          <a:lstStyle/>
          <a:p>
            <a:pPr eaLnBrk="1" hangingPunct="1"/>
            <a:r>
              <a:rPr lang="hr-HR" altLang="sr-Latn-RS" sz="2400" b="1">
                <a:solidFill>
                  <a:srgbClr val="C00000"/>
                </a:solidFill>
              </a:rPr>
              <a:t>Principi stratigrafske geologije</a:t>
            </a:r>
            <a:endParaRPr lang="en-US" altLang="sr-Latn-RS" sz="2400" b="1">
              <a:solidFill>
                <a:srgbClr val="C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4868863"/>
            <a:ext cx="7772400" cy="100806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Calibri" panose="020F0502020204030204" pitchFamily="34" charset="0"/>
              </a:rPr>
              <a:t>2. 	Princip originalne horizontalnosti</a:t>
            </a:r>
            <a:r>
              <a:rPr lang="hr-HR" altLang="sr-Latn-RS" sz="2000">
                <a:latin typeface="Calibri" panose="020F0502020204030204" pitchFamily="34" charset="0"/>
              </a:rPr>
              <a:t> – nađeni slojevi mogu biti nagnuti, ali taloženje čestica se odvijalo pod utjecajem gravitacije, tj. originalni položaj slojeva je horizontalan</a:t>
            </a:r>
          </a:p>
        </p:txBody>
      </p:sp>
      <p:pic>
        <p:nvPicPr>
          <p:cNvPr id="11268" name="Picture 6" descr="pahre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" b="5624"/>
          <a:stretch>
            <a:fillRect/>
          </a:stretch>
        </p:blipFill>
        <p:spPr bwMode="auto">
          <a:xfrm>
            <a:off x="4427538" y="1628775"/>
            <a:ext cx="43195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/>
          <p:cNvSpPr txBox="1">
            <a:spLocks noChangeArrowheads="1"/>
          </p:cNvSpPr>
          <p:nvPr/>
        </p:nvSpPr>
        <p:spPr bwMode="auto">
          <a:xfrm>
            <a:off x="755650" y="1412875"/>
            <a:ext cx="35290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altLang="sr-Latn-RS" sz="1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hr-HR" altLang="sr-Latn-R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Princip superpozicije</a:t>
            </a:r>
            <a:r>
              <a:rPr lang="hr-HR" altLang="sr-Latn-RS" sz="2000" dirty="0">
                <a:latin typeface="Calibri" panose="020F0502020204030204" pitchFamily="34" charset="0"/>
              </a:rPr>
              <a:t> – u neporemećenom slijedu naslaga najstariji slojevi su u najdonjem dijelu, a najmlađi u najgornjem dijelu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793750"/>
          </a:xfrm>
        </p:spPr>
        <p:txBody>
          <a:bodyPr/>
          <a:lstStyle/>
          <a:p>
            <a:pPr eaLnBrk="1" hangingPunct="1"/>
            <a:r>
              <a:rPr lang="hr-HR" altLang="sr-Latn-RS" sz="2400" b="1">
                <a:solidFill>
                  <a:srgbClr val="C00000"/>
                </a:solidFill>
              </a:rPr>
              <a:t>Principi stratigrafske geologije</a:t>
            </a:r>
            <a:endParaRPr lang="en-US" altLang="sr-Latn-RS" sz="2400" b="1">
              <a:solidFill>
                <a:srgbClr val="C00000"/>
              </a:solidFill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5084763"/>
            <a:ext cx="7772400" cy="12239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Stratigrafija</a:t>
            </a:r>
            <a:r>
              <a:rPr lang="hr-HR" sz="2000" dirty="0">
                <a:latin typeface="Calibri" pitchFamily="34" charset="0"/>
              </a:rPr>
              <a:t> se tako koristi za </a:t>
            </a:r>
            <a:r>
              <a:rPr lang="hr-HR" sz="2000" b="1" dirty="0">
                <a:solidFill>
                  <a:srgbClr val="000000"/>
                </a:solidFill>
                <a:latin typeface="Calibri" pitchFamily="34" charset="0"/>
              </a:rPr>
              <a:t>korelaciju</a:t>
            </a:r>
            <a:r>
              <a:rPr lang="hr-HR" sz="2000" dirty="0">
                <a:latin typeface="Calibri" pitchFamily="34" charset="0"/>
              </a:rPr>
              <a:t> slojeva na širem prostoru što omogućava smještanje sedimentnih zapisa s različitih mjesta i pozicija u ispravne sljedove po vremenu njihova nastanka. Tako “čitamo” Zemljinu povijest. 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12292" name="Picture 2" descr="http://www.searchanddiscovery.com/documents/Shell2/images/fi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1476" r="1160"/>
          <a:stretch>
            <a:fillRect/>
          </a:stretch>
        </p:blipFill>
        <p:spPr bwMode="auto">
          <a:xfrm>
            <a:off x="4716463" y="1497013"/>
            <a:ext cx="39814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650" y="1557338"/>
            <a:ext cx="38877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hr-HR" sz="2000" b="1" dirty="0">
                <a:solidFill>
                  <a:srgbClr val="000000"/>
                </a:solidFill>
                <a:latin typeface="Calibri" pitchFamily="34" charset="0"/>
              </a:rPr>
              <a:t>3. 	Princip originalnog bočnog kontinuiteta</a:t>
            </a:r>
            <a:r>
              <a:rPr lang="hr-HR" sz="2000" dirty="0">
                <a:latin typeface="Calibri" pitchFamily="34" charset="0"/>
              </a:rPr>
              <a:t> – slojevi se za vrijeme taloženja prostiru u svim smjerovima, njihov bočni kontinuitet prestaje </a:t>
            </a:r>
            <a:r>
              <a:rPr lang="hr-HR" sz="2000" dirty="0" err="1">
                <a:latin typeface="Calibri" pitchFamily="34" charset="0"/>
              </a:rPr>
              <a:t>isklinjavanjem</a:t>
            </a:r>
            <a:r>
              <a:rPr lang="hr-HR" sz="2000" dirty="0">
                <a:latin typeface="Calibri" pitchFamily="34" charset="0"/>
              </a:rPr>
              <a:t>, nailaskom na barijeru ili prelaskom u sloj drukčijih karakteristika</a:t>
            </a:r>
          </a:p>
          <a:p>
            <a:pPr marL="952500" lvl="1" indent="-4953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hr-HR" sz="2000" dirty="0">
                <a:latin typeface="Calibri" pitchFamily="34" charset="0"/>
              </a:rPr>
              <a:t>					(</a:t>
            </a:r>
            <a:r>
              <a:rPr lang="hr-HR" sz="2000" dirty="0" err="1">
                <a:solidFill>
                  <a:srgbClr val="0000FF"/>
                </a:solidFill>
                <a:latin typeface="Calibri" pitchFamily="34" charset="0"/>
              </a:rPr>
              <a:t>Nicolaus</a:t>
            </a:r>
            <a:r>
              <a:rPr lang="hr-HR" sz="2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hr-HR" sz="2000" dirty="0" err="1">
                <a:solidFill>
                  <a:srgbClr val="0000FF"/>
                </a:solidFill>
                <a:latin typeface="Calibri" pitchFamily="34" charset="0"/>
              </a:rPr>
              <a:t>Steno</a:t>
            </a:r>
            <a:r>
              <a:rPr lang="hr-HR" sz="2000" dirty="0">
                <a:latin typeface="Calibri" pitchFamily="34" charset="0"/>
              </a:rPr>
              <a:t>)</a:t>
            </a:r>
            <a:endParaRPr lang="en-US" sz="2000" dirty="0">
              <a:latin typeface="Calibri" pitchFamily="34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47700" y="1101725"/>
            <a:ext cx="47879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C00000"/>
                </a:solidFill>
                <a:latin typeface="Calibri" panose="020F0502020204030204" pitchFamily="34" charset="0"/>
              </a:rPr>
              <a:t>Ostali principi</a:t>
            </a:r>
            <a:r>
              <a:rPr lang="hr-HR" altLang="sr-Latn-RS" sz="240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/>
            <a:endParaRPr lang="hr-HR" altLang="sr-Latn-RS" sz="2000">
              <a:latin typeface="Calibri" panose="020F0502020204030204" pitchFamily="34" charset="0"/>
            </a:endParaRPr>
          </a:p>
          <a:p>
            <a:pPr eaLnBrk="1" hangingPunct="1"/>
            <a:r>
              <a:rPr lang="hr-HR" altLang="sr-Latn-RS" sz="2000" b="1">
                <a:solidFill>
                  <a:srgbClr val="000000"/>
                </a:solidFill>
                <a:latin typeface="Calibri" panose="020F0502020204030204" pitchFamily="34" charset="0"/>
              </a:rPr>
              <a:t>4. Princip kosog presijecanja</a:t>
            </a:r>
            <a:r>
              <a:rPr lang="hr-HR" altLang="sr-Latn-RS" sz="2000">
                <a:latin typeface="Calibri" panose="020F0502020204030204" pitchFamily="34" charset="0"/>
              </a:rPr>
              <a:t> (</a:t>
            </a:r>
            <a:r>
              <a:rPr lang="hr-HR" altLang="sr-Latn-RS" sz="2000">
                <a:solidFill>
                  <a:srgbClr val="0000FF"/>
                </a:solidFill>
                <a:latin typeface="Calibri" panose="020F0502020204030204" pitchFamily="34" charset="0"/>
              </a:rPr>
              <a:t>Charles Lyell</a:t>
            </a:r>
            <a:r>
              <a:rPr lang="hr-HR" altLang="sr-Latn-RS" sz="2000">
                <a:latin typeface="Calibri" panose="020F0502020204030204" pitchFamily="34" charset="0"/>
              </a:rPr>
              <a:t>) – rasjed ili magmatska intruzija koji presijecaju druge stijene moraju biti mlađi od njih</a:t>
            </a:r>
          </a:p>
          <a:p>
            <a:pPr eaLnBrk="1" hangingPunct="1"/>
            <a:endParaRPr lang="hr-HR" altLang="sr-Latn-RS" sz="2400">
              <a:latin typeface="Times New Roman" panose="02020603050405020304" pitchFamily="18" charset="0"/>
            </a:endParaRPr>
          </a:p>
          <a:p>
            <a:pPr eaLnBrk="1" hangingPunct="1"/>
            <a:endParaRPr lang="hr-HR" altLang="sr-Latn-RS" sz="2400">
              <a:latin typeface="Times New Roman" panose="02020603050405020304" pitchFamily="18" charset="0"/>
            </a:endParaRPr>
          </a:p>
          <a:p>
            <a:pPr eaLnBrk="1" hangingPunct="1"/>
            <a:endParaRPr lang="hr-HR" altLang="sr-Latn-RS" sz="2400">
              <a:latin typeface="Times New Roman" panose="02020603050405020304" pitchFamily="18" charset="0"/>
            </a:endParaRPr>
          </a:p>
        </p:txBody>
      </p:sp>
      <p:pic>
        <p:nvPicPr>
          <p:cNvPr id="14339" name="Picture 9" descr="dyke_grandcany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189288"/>
            <a:ext cx="3095625" cy="2327275"/>
          </a:xfrm>
          <a:noFill/>
        </p:spPr>
      </p:pic>
      <p:pic>
        <p:nvPicPr>
          <p:cNvPr id="14340" name="Picture 10" descr="Geologic_faul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88" y="1557338"/>
            <a:ext cx="2730500" cy="2332037"/>
          </a:xfrm>
          <a:noFill/>
        </p:spPr>
      </p:pic>
      <p:pic>
        <p:nvPicPr>
          <p:cNvPr id="14341" name="Picture 11" descr="dike_fault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2713" y="3933825"/>
            <a:ext cx="3127375" cy="2303463"/>
          </a:xfr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57213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2400" b="1">
                <a:solidFill>
                  <a:srgbClr val="C00000"/>
                </a:solidFill>
              </a:rPr>
              <a:t>Ostali principi</a:t>
            </a:r>
            <a:r>
              <a:rPr lang="hr-HR" altLang="sr-Latn-RS" sz="2400">
                <a:solidFill>
                  <a:srgbClr val="C00000"/>
                </a:solidFill>
              </a:rPr>
              <a:t>: </a:t>
            </a:r>
            <a:br>
              <a:rPr lang="hr-HR" altLang="sr-Latn-RS" sz="2400">
                <a:solidFill>
                  <a:schemeClr val="hlink"/>
                </a:solidFill>
              </a:rPr>
            </a:br>
            <a:endParaRPr lang="en-US" altLang="sr-Latn-RS" sz="2400">
              <a:solidFill>
                <a:schemeClr val="hlink"/>
              </a:solidFill>
            </a:endParaRPr>
          </a:p>
        </p:txBody>
      </p:sp>
      <p:pic>
        <p:nvPicPr>
          <p:cNvPr id="15363" name="Picture 8" descr="konglomera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557338"/>
            <a:ext cx="2759075" cy="2376487"/>
          </a:xfrm>
          <a:noFill/>
        </p:spPr>
      </p:pic>
      <p:sp>
        <p:nvSpPr>
          <p:cNvPr id="15364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84213" y="4149725"/>
            <a:ext cx="7772400" cy="1511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Calibri" panose="020F0502020204030204" pitchFamily="34" charset="0"/>
              </a:rPr>
              <a:t>6. Princip biološke sukcesije</a:t>
            </a:r>
            <a:r>
              <a:rPr lang="hr-HR" altLang="sr-Latn-RS" sz="2000">
                <a:latin typeface="Calibri" panose="020F0502020204030204" pitchFamily="34" charset="0"/>
              </a:rPr>
              <a:t> (</a:t>
            </a:r>
            <a:r>
              <a:rPr lang="hr-HR" altLang="sr-Latn-RS" sz="2000">
                <a:solidFill>
                  <a:srgbClr val="0000FF"/>
                </a:solidFill>
                <a:latin typeface="Calibri" panose="020F0502020204030204" pitchFamily="34" charset="0"/>
              </a:rPr>
              <a:t>William Smith</a:t>
            </a:r>
            <a:r>
              <a:rPr lang="hr-HR" altLang="sr-Latn-RS" sz="2000">
                <a:latin typeface="Calibri" panose="020F0502020204030204" pitchFamily="34" charset="0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000">
                <a:latin typeface="Calibri" panose="020F0502020204030204" pitchFamily="34" charset="0"/>
              </a:rPr>
              <a:t>    – životne forme iz svakog razdoblja Zemljine prošlosti karakteristične su samo i upravo za to razdoblje, iz čega proizlazi da su se međusobno udaljene naslage s istovrsnim fosilnim sadržajem taložile istovremeno</a:t>
            </a:r>
          </a:p>
          <a:p>
            <a:pPr eaLnBrk="1" hangingPunct="1"/>
            <a:endParaRPr lang="en-US" altLang="sr-Latn-RS"/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84213" y="1628775"/>
            <a:ext cx="4824412" cy="18716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Calibri" panose="020F0502020204030204" pitchFamily="34" charset="0"/>
              </a:rPr>
              <a:t>5. Princip uklopaka</a:t>
            </a:r>
            <a:r>
              <a:rPr lang="hr-HR" altLang="sr-Latn-RS" sz="2000">
                <a:latin typeface="Calibri" panose="020F0502020204030204" pitchFamily="34" charset="0"/>
              </a:rPr>
              <a:t> (</a:t>
            </a:r>
            <a:r>
              <a:rPr lang="hr-HR" altLang="sr-Latn-RS" sz="2000">
                <a:solidFill>
                  <a:srgbClr val="0000FF"/>
                </a:solidFill>
                <a:latin typeface="Calibri" panose="020F0502020204030204" pitchFamily="34" charset="0"/>
              </a:rPr>
              <a:t>Charles Lyell</a:t>
            </a:r>
            <a:r>
              <a:rPr lang="hr-HR" altLang="sr-Latn-RS" sz="2000">
                <a:latin typeface="Calibri" panose="020F0502020204030204" pitchFamily="34" charset="0"/>
              </a:rPr>
              <a:t>) – stjenska masa koja sadrži fragmente (uklopke) druge stjenske mase mora biti mlađa nego su njeni uklopci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000">
                <a:latin typeface="Calibri" panose="020F0502020204030204" pitchFamily="34" charset="0"/>
              </a:rPr>
              <a:t>     (npr. konglomerati i breče)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4655" r="3793" b="4655"/>
          <a:stretch>
            <a:fillRect/>
          </a:stretch>
        </p:blipFill>
        <p:spPr bwMode="auto">
          <a:xfrm>
            <a:off x="231775" y="320675"/>
            <a:ext cx="8564563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900113" y="58769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1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827088" y="41481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2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827088" y="30686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3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763713" y="23495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4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284663" y="23495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5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7143750" y="12874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 b="1">
                <a:solidFill>
                  <a:srgbClr val="FF0000"/>
                </a:solidFill>
              </a:rPr>
              <a:t>6</a:t>
            </a:r>
            <a:endParaRPr lang="en-US" altLang="sr-Latn-R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0" grpId="0"/>
      <p:bldP spid="91141" grpId="0"/>
      <p:bldP spid="91142" grpId="0"/>
      <p:bldP spid="91143" grpId="0"/>
      <p:bldP spid="911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</TotalTime>
  <Words>1118</Words>
  <Application>Microsoft Office PowerPoint</Application>
  <PresentationFormat>Prikaz na zaslonu 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3" baseType="lpstr">
      <vt:lpstr>SimSun</vt:lpstr>
      <vt:lpstr>Arial</vt:lpstr>
      <vt:lpstr>Calibri</vt:lpstr>
      <vt:lpstr>Constantia</vt:lpstr>
      <vt:lpstr>Times New Roman</vt:lpstr>
      <vt:lpstr>Wingdings</vt:lpstr>
      <vt:lpstr>Wingdings 2</vt:lpstr>
      <vt:lpstr>Flow</vt:lpstr>
      <vt:lpstr>  </vt:lpstr>
      <vt:lpstr>Prof. dr. sc. Damir Bucković "Geološka prošlost Zemlje"   izborni kolegij 1. godina Znanosti o okolišu </vt:lpstr>
      <vt:lpstr>GEOLOŠKA PROŠLOST ZEMLJE = HISTORIJSKA GEOLOGIJA</vt:lpstr>
      <vt:lpstr>Principi stratigrafske geologije</vt:lpstr>
      <vt:lpstr>Principi stratigrafske geologije</vt:lpstr>
      <vt:lpstr>PowerPoint prezentacija</vt:lpstr>
      <vt:lpstr>PowerPoint prezentacija</vt:lpstr>
      <vt:lpstr>Ostali principi:  </vt:lpstr>
      <vt:lpstr>PowerPoint prezentacija</vt:lpstr>
      <vt:lpstr>PowerPoint prezentacija</vt:lpstr>
      <vt:lpstr>FACIJES</vt:lpstr>
      <vt:lpstr>STRATOTIP</vt:lpstr>
      <vt:lpstr>PowerPoint prezentacija</vt:lpstr>
      <vt:lpstr>PowerPoint prezentacija</vt:lpstr>
      <vt:lpstr>STRATIGRAFSKE KLASIFIKACIJE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Datiranje stijena</vt:lpstr>
      <vt:lpstr>Indirektno datiranje</vt:lpstr>
      <vt:lpstr>Indirektno datiranje</vt:lpstr>
      <vt:lpstr>PowerPoint prezentacija</vt:lpstr>
      <vt:lpstr>PowerPoint prezentacija</vt:lpstr>
    </vt:vector>
  </TitlesOfParts>
  <Company>pmf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</dc:creator>
  <cp:lastModifiedBy>Damir Bucković</cp:lastModifiedBy>
  <cp:revision>143</cp:revision>
  <dcterms:created xsi:type="dcterms:W3CDTF">2004-10-18T08:47:35Z</dcterms:created>
  <dcterms:modified xsi:type="dcterms:W3CDTF">2025-10-15T12:36:54Z</dcterms:modified>
</cp:coreProperties>
</file>