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70" r:id="rId2"/>
    <p:sldId id="329" r:id="rId3"/>
    <p:sldId id="330" r:id="rId4"/>
    <p:sldId id="331" r:id="rId5"/>
    <p:sldId id="332" r:id="rId6"/>
    <p:sldId id="368" r:id="rId7"/>
    <p:sldId id="369" r:id="rId8"/>
    <p:sldId id="367" r:id="rId9"/>
    <p:sldId id="333" r:id="rId10"/>
    <p:sldId id="334" r:id="rId11"/>
    <p:sldId id="335" r:id="rId12"/>
    <p:sldId id="336" r:id="rId13"/>
    <p:sldId id="337"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76"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549" r:id="rId48"/>
    <p:sldId id="464" r:id="rId49"/>
    <p:sldId id="465" r:id="rId50"/>
    <p:sldId id="466" r:id="rId51"/>
    <p:sldId id="467" r:id="rId52"/>
    <p:sldId id="468" r:id="rId53"/>
    <p:sldId id="469" r:id="rId54"/>
    <p:sldId id="470" r:id="rId55"/>
    <p:sldId id="471" r:id="rId56"/>
    <p:sldId id="472" r:id="rId57"/>
    <p:sldId id="473" r:id="rId58"/>
    <p:sldId id="474" r:id="rId59"/>
    <p:sldId id="475" r:id="rId60"/>
    <p:sldId id="496" r:id="rId61"/>
    <p:sldId id="497" r:id="rId62"/>
    <p:sldId id="498" r:id="rId63"/>
    <p:sldId id="499" r:id="rId64"/>
    <p:sldId id="503" r:id="rId65"/>
    <p:sldId id="504" r:id="rId66"/>
    <p:sldId id="505" r:id="rId67"/>
    <p:sldId id="507" r:id="rId68"/>
    <p:sldId id="508" r:id="rId69"/>
    <p:sldId id="509" r:id="rId70"/>
    <p:sldId id="510" r:id="rId71"/>
    <p:sldId id="511" r:id="rId72"/>
    <p:sldId id="477" r:id="rId73"/>
    <p:sldId id="512" r:id="rId74"/>
    <p:sldId id="547" r:id="rId75"/>
    <p:sldId id="513" r:id="rId76"/>
    <p:sldId id="514" r:id="rId77"/>
    <p:sldId id="550" r:id="rId78"/>
    <p:sldId id="476" r:id="rId79"/>
    <p:sldId id="480" r:id="rId80"/>
    <p:sldId id="481" r:id="rId81"/>
    <p:sldId id="482" r:id="rId82"/>
    <p:sldId id="483" r:id="rId83"/>
    <p:sldId id="484" r:id="rId84"/>
    <p:sldId id="485" r:id="rId85"/>
    <p:sldId id="486" r:id="rId86"/>
    <p:sldId id="487" r:id="rId87"/>
    <p:sldId id="488" r:id="rId88"/>
    <p:sldId id="489" r:id="rId89"/>
    <p:sldId id="494" r:id="rId9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80" autoAdjust="0"/>
    <p:restoredTop sz="67939" autoAdjust="0"/>
  </p:normalViewPr>
  <p:slideViewPr>
    <p:cSldViewPr>
      <p:cViewPr>
        <p:scale>
          <a:sx n="66" d="100"/>
          <a:sy n="66" d="100"/>
        </p:scale>
        <p:origin x="-1908" y="-3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r-HR"/>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r-HR"/>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noProof="0" smtClean="0"/>
              <a:t>Click to edit Master text styles</a:t>
            </a:r>
          </a:p>
          <a:p>
            <a:pPr lvl="1"/>
            <a:r>
              <a:rPr lang="hr-HR" noProof="0" smtClean="0"/>
              <a:t>Second level</a:t>
            </a:r>
          </a:p>
          <a:p>
            <a:pPr lvl="2"/>
            <a:r>
              <a:rPr lang="hr-HR" noProof="0" smtClean="0"/>
              <a:t>Third level</a:t>
            </a:r>
          </a:p>
          <a:p>
            <a:pPr lvl="3"/>
            <a:r>
              <a:rPr lang="hr-HR" noProof="0" smtClean="0"/>
              <a:t>Fourth level</a:t>
            </a:r>
          </a:p>
          <a:p>
            <a:pPr lvl="4"/>
            <a:r>
              <a:rPr lang="hr-HR"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r-HR"/>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0E2C74C-6BD6-4321-B00C-DE4C796C5C16}" type="slidenum">
              <a:rPr lang="hr-HR"/>
              <a:pPr>
                <a:defRPr/>
              </a:pPr>
              <a:t>‹#›</a:t>
            </a:fld>
            <a:endParaRPr lang="hr-HR"/>
          </a:p>
        </p:txBody>
      </p:sp>
    </p:spTree>
    <p:extLst>
      <p:ext uri="{BB962C8B-B14F-4D97-AF65-F5344CB8AC3E}">
        <p14:creationId xmlns:p14="http://schemas.microsoft.com/office/powerpoint/2010/main" val="3622999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eckman.com/about-us/company-history/wallace-coulter"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beckman.com/cell-counters-and-analyzers/multisizer-4e" TargetMode="External"/><Relationship Id="rId4" Type="http://schemas.openxmlformats.org/officeDocument/2006/relationships/hyperlink" Target="https://www.beckman.com/cell-counters-and-analyzer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8BC43B6-8A3D-4C23-86ED-9486BC0860A9}" type="slidenum">
              <a:rPr lang="hr-HR" altLang="en-US" smtClean="0"/>
              <a:pPr eaLnBrk="1" hangingPunct="1">
                <a:spcBef>
                  <a:spcPct val="0"/>
                </a:spcBef>
              </a:pPr>
              <a:t>2</a:t>
            </a:fld>
            <a:endParaRPr lang="hr-HR" alt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Jednoslojna kultura "monolayer" raste na čvrstoj podlozi</a:t>
            </a:r>
          </a:p>
          <a:p>
            <a:pPr eaLnBrk="1" hangingPunct="1"/>
            <a:r>
              <a:rPr lang="hr-HR" altLang="en-US" smtClean="0"/>
              <a:t>u jednom sloju, prilijepljena za supstrat</a:t>
            </a:r>
          </a:p>
          <a:p>
            <a:pPr eaLnBrk="1" hangingPunct="1"/>
            <a:r>
              <a:rPr lang="hr-HR" altLang="en-US" smtClean="0"/>
              <a:t>: preduvjet proliferacije pričvršćivanje za podlogu</a:t>
            </a:r>
          </a:p>
          <a:p>
            <a:pPr eaLnBrk="1" hangingPunct="1"/>
            <a:endParaRPr lang="hr-HR" altLang="en-US" smtClean="0"/>
          </a:p>
          <a:p>
            <a:pPr eaLnBrk="1" hangingPunct="1"/>
            <a:endParaRPr lang="hr-HR" altLang="en-US" smtClean="0"/>
          </a:p>
          <a:p>
            <a:pPr eaLnBrk="1" hangingPunct="1"/>
            <a:endParaRPr lang="hr-H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73BC0FF-3021-402D-8C17-3C5E7E5EEFCB}" type="slidenum">
              <a:rPr lang="hr-HR" altLang="en-US" smtClean="0"/>
              <a:pPr eaLnBrk="1" hangingPunct="1">
                <a:spcBef>
                  <a:spcPct val="0"/>
                </a:spcBef>
              </a:pPr>
              <a:t>53</a:t>
            </a:fld>
            <a:endParaRPr lang="hr-HR"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aktivnost = formula, jedinice po mL, 1 U je 1 mikromol NADH koji se potrošio u minuti</a:t>
            </a:r>
          </a:p>
          <a:p>
            <a:pPr eaLnBrk="1" hangingPunct="1"/>
            <a:r>
              <a:rPr lang="hr-HR" altLang="en-US" smtClean="0"/>
              <a:t>mjerenje svake min.</a:t>
            </a:r>
          </a:p>
          <a:p>
            <a:pPr eaLnBrk="1" hangingPunct="1"/>
            <a:r>
              <a:rPr lang="hr-HR" altLang="en-US" smtClean="0"/>
              <a:t>kontrole O = žive stanice,</a:t>
            </a:r>
          </a:p>
          <a:p>
            <a:pPr eaLnBrk="1" hangingPunct="1"/>
            <a:r>
              <a:rPr lang="hr-HR" altLang="en-US" smtClean="0"/>
              <a:t>mrtve_ odmrznuta pločica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Jeftino, brzo, jednostavno, velik broj uzoraka</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FE1D9E8-8B28-4CC3-971E-C2384BCC053B}" type="slidenum">
              <a:rPr lang="hr-HR" altLang="en-US" smtClean="0"/>
              <a:pPr eaLnBrk="1" hangingPunct="1">
                <a:spcBef>
                  <a:spcPct val="0"/>
                </a:spcBef>
              </a:pPr>
              <a:t>55</a:t>
            </a:fld>
            <a:endParaRPr lang="hr-HR"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5C8D4E7-8D6F-4171-AC33-F498ECA000EF}" type="slidenum">
              <a:rPr lang="hr-HR" altLang="en-US" smtClean="0"/>
              <a:pPr eaLnBrk="1" hangingPunct="1">
                <a:spcBef>
                  <a:spcPct val="0"/>
                </a:spcBef>
              </a:pPr>
              <a:t>56</a:t>
            </a:fld>
            <a:endParaRPr lang="hr-HR" alt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neutralno crvenilo-lizosomi, Golgij, živih stanica, spektrofotometrijski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4F8C1AD-D812-4AC8-8D21-6147B7373241}" type="slidenum">
              <a:rPr lang="hr-HR" altLang="en-US" smtClean="0"/>
              <a:pPr eaLnBrk="1" hangingPunct="1">
                <a:spcBef>
                  <a:spcPct val="0"/>
                </a:spcBef>
              </a:pPr>
              <a:t>57</a:t>
            </a:fld>
            <a:endParaRPr lang="hr-HR" alt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fiksacija u formaldehidu, solubilizacija u aceto-etanolu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8D8E324-424F-47B9-95DF-3CAB7E28EDB4}" type="slidenum">
              <a:rPr lang="hr-HR" altLang="en-US" smtClean="0"/>
              <a:pPr eaLnBrk="1" hangingPunct="1">
                <a:spcBef>
                  <a:spcPct val="0"/>
                </a:spcBef>
              </a:pPr>
              <a:t>58</a:t>
            </a:fld>
            <a:endParaRPr lang="hr-HR" alt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fiksacija u formaldehidu, solubilizacija u aceto-etanolu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https://worldwide.promega.com/resources/guides/cell-biology/cell-viability</a:t>
            </a:r>
            <a:endParaRPr lang="en-US" dirty="0"/>
          </a:p>
        </p:txBody>
      </p:sp>
      <p:sp>
        <p:nvSpPr>
          <p:cNvPr id="4" name="Slide Number Placeholder 3"/>
          <p:cNvSpPr>
            <a:spLocks noGrp="1"/>
          </p:cNvSpPr>
          <p:nvPr>
            <p:ph type="sldNum" sz="quarter" idx="10"/>
          </p:nvPr>
        </p:nvSpPr>
        <p:spPr/>
        <p:txBody>
          <a:bodyPr/>
          <a:lstStyle/>
          <a:p>
            <a:pPr>
              <a:defRPr/>
            </a:pPr>
            <a:fld id="{A0E2C74C-6BD6-4321-B00C-DE4C796C5C16}" type="slidenum">
              <a:rPr lang="hr-HR" smtClean="0"/>
              <a:pPr>
                <a:defRPr/>
              </a:pPr>
              <a:t>59</a:t>
            </a:fld>
            <a:endParaRPr lang="hr-HR"/>
          </a:p>
        </p:txBody>
      </p:sp>
    </p:spTree>
    <p:extLst>
      <p:ext uri="{BB962C8B-B14F-4D97-AF65-F5344CB8AC3E}">
        <p14:creationId xmlns:p14="http://schemas.microsoft.com/office/powerpoint/2010/main" val="266565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8CB2C6-BC99-4227-905C-63867257B894}" type="slidenum">
              <a:rPr lang="hr-HR" altLang="en-US"/>
              <a:pPr/>
              <a:t>60</a:t>
            </a:fld>
            <a:endParaRPr lang="hr-HR" alt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hr-HR" altLang="en-US"/>
              <a:t>virusi, razvoj, mutacije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C1A2B-BA76-4185-B90F-90A695BCC625}" type="slidenum">
              <a:rPr lang="hr-HR" altLang="en-US"/>
              <a:pPr/>
              <a:t>62</a:t>
            </a:fld>
            <a:endParaRPr lang="hr-HR" alt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hr-HR" altLang="en-US"/>
              <a:t>metamorfoza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1038C-8A41-4FFF-888C-008FCBA0132A}" type="slidenum">
              <a:rPr lang="hr-HR" altLang="en-US"/>
              <a:pPr/>
              <a:t>64</a:t>
            </a:fld>
            <a:endParaRPr lang="hr-HR"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hr-H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04AFA-1123-420B-B2C8-F0BE08C52F67}" type="slidenum">
              <a:rPr lang="hr-HR" altLang="en-US"/>
              <a:pPr/>
              <a:t>65</a:t>
            </a:fld>
            <a:endParaRPr lang="hr-HR"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hr-HR" altLang="en-US"/>
              <a:t>Fas: imunološki sustav, virusi tumori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Cell culture is the technique in which cells are removed from ■ an organism and placed in a fluid medium. Under proper conditions, the cells can live and even grow. The growth can be characterized by cell division (mitosis) or by other processes, such as differentiation, during which the cells can change into specific types that are capable of functions analogous to tissues or organs in the whole organism. The practice of cell culture (and its close cousins, tissue culture and organ culture) originated in a Yale University laboratory in 1907, when Ross Harrison removed nerves of a frog and maintained them in a simple salt solution for several days. Within a very few years a visiting scientist in Harrison’s laboratory, Richard Goldschmidt, reported on the first cell cultures from an insect. For the next half-century, insect cell culture was used periodically in a variety of experiments, such as studying the pathogenesis of viruses, but the field received a great boost when the Australian Thomas D. C. Grace succeeded in obtaining four cell lines from the emperor gum moth, Antheraea eucalypti. These lines were capable of continuous growth, requiring periodic subculturing.</a:t>
            </a:r>
            <a:br>
              <a:rPr lang="en-US" altLang="en-US" smtClean="0"/>
            </a:br>
            <a:r>
              <a:rPr lang="en-US" altLang="en-US" smtClean="0"/>
              <a:t>In the years since Grace’s report, numerous other continuous insect cell lines have been developed—over 500 lines from more than 100 different insect species. Under microscopic examination, cells take on one of several distinct morphologies, including spindle shaped, epithelial, and round to oval (Fig. 1). Cell cultures are frequently used in research and biotechnology.</a:t>
            </a:r>
            <a:endParaRPr lang="hr-HR" altLang="en-US" smtClean="0"/>
          </a:p>
          <a:p>
            <a:r>
              <a:rPr lang="en-US" altLang="en-US" b="1" smtClean="0"/>
              <a:t>USES IN PHYSIOLOGY AND DEVELOPMENTAL BIOLOGY</a:t>
            </a:r>
          </a:p>
          <a:p>
            <a:r>
              <a:rPr lang="en-US" altLang="en-US" smtClean="0"/>
              <a:t>Harrison’s earliest work was designed to examine the physiology of a nerve outside the living organism, and similar uses have been made of insect cells and tissue. By removing the tissue or cells from the insect, it is possible to delineate how individual compounds affect them. Some of the most useful work has been with ecdysone,the insect molting hormone. In 1972 Anne-Marie Courgeon showed that exposing a cell line from Drosophila melanogaster to (3-ecdysone (a particular form of ecdysone now known as 20-hydroxyecdysone) caused rounded cells to change to aggregates of highly elongated cells. Lynn and Hung found that a cell line from a small wasp can undergo a similar morphogenesis with the added feature that the elongated cells are highly contractile, like muscle cells (Fig. 2 ).</a:t>
            </a:r>
            <a:br>
              <a:rPr lang="en-US" altLang="en-US" smtClean="0"/>
            </a:br>
            <a:r>
              <a:rPr lang="en-US" altLang="en-US" smtClean="0"/>
              <a:t/>
            </a:r>
            <a:br>
              <a:rPr lang="en-US" altLang="en-US" smtClean="0"/>
            </a:br>
            <a:r>
              <a:rPr lang="en-US" altLang="en-US" b="1" smtClean="0"/>
              <a:t>FIGURE 2 Cell shape change in response to treatment with the insect-molting hormone: (A) untreated cells and (B) cells treated for 2 weeks with 20-hydroxyecdysone. Arrows point to cells that were contracting in the culture.</a:t>
            </a:r>
            <a:endParaRPr lang="en-US" altLang="en-US" smtClean="0"/>
          </a:p>
          <a:p>
            <a:r>
              <a:rPr lang="en-US" altLang="en-US" b="1" smtClean="0"/>
              <a:t>USES IN PATHOLOGY</a:t>
            </a:r>
          </a:p>
          <a:p>
            <a:r>
              <a:rPr lang="en-US" altLang="en-US" smtClean="0"/>
              <a:t>Certain disease-causing organisms, such as viruses, rickettsia, and certain protozoans are obligate pathogens. Cell cultures can be extremely useful with such pathogens because this is often the only way to grow them outside a whole animal or plant and make them much easier to study. Some of the early work with insect cell culture was initiated with a group of viruses known as nucleopolyhedrovirus. These viruses cause diseases in a large number of pest insects and thus are potential biological control agents. Cell cultures grown in large volumes can be used to produce these viruses for biologically based pesticides.</a:t>
            </a:r>
            <a:br>
              <a:rPr lang="en-US" altLang="en-US" smtClean="0"/>
            </a:br>
            <a:r>
              <a:rPr lang="en-US" altLang="en-US" smtClean="0"/>
              <a:t>Some insects are also notorious for their ability to transmit diseases (such as malaria and yellow fever) to higher animals and plants. Cell cultures from mosquitoes and other insects can also be used to study these pathogens.</a:t>
            </a:r>
          </a:p>
          <a:p>
            <a:r>
              <a:rPr lang="en-US" altLang="en-US" b="1" smtClean="0"/>
              <a:t>USES IN MEDICINE AND PHARMACOLOGY</a:t>
            </a:r>
          </a:p>
          <a:p>
            <a:r>
              <a:rPr lang="en-US" altLang="en-US" smtClean="0"/>
              <a:t>Decades ago, researchers showed that a gene in baculoviruses could be replaced through genetic engineering with genes for other proteins. When insect cells are infected with these modified viruses, the cultures can produce a large quantity of the protein. This tech-nique—the baculovirus expression vector system—has facilitated a new use for insect cell cultures for the production of vaccines, growth factors, and other materials useful in medicine. Over 1800 articles have been published on the use of insect cells to produce various recombinant proteins.</a:t>
            </a:r>
          </a:p>
          <a:p>
            <a:r>
              <a:rPr lang="en-US" altLang="en-US" smtClean="0"/>
              <a:t/>
            </a:r>
            <a:br>
              <a:rPr lang="en-US" altLang="en-US" smtClean="0"/>
            </a:br>
            <a:r>
              <a:rPr lang="en-US" altLang="en-US" smtClean="0"/>
              <a:t/>
            </a:r>
            <a:br>
              <a:rPr lang="en-US" altLang="en-US" smtClean="0"/>
            </a:br>
            <a:r>
              <a:rPr lang="en-US" altLang="en-US" b="1" smtClean="0"/>
              <a:t>FIGURE 1 Typical appearances of insect cells in culture by phase contrast microscopy: (A) spindle shaped (fibroblast-like), (B) epithelial shaped, and (C) round.</a:t>
            </a:r>
            <a:endParaRPr lang="en-US" altLang="en-US" smtClean="0"/>
          </a:p>
          <a:p>
            <a:endParaRPr lang="en-US" altLang="en-US" smtClean="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60138B7-99E7-4A36-AC6D-DD2022D561E0}" type="slidenum">
              <a:rPr lang="hr-HR" altLang="en-US" smtClean="0"/>
              <a:pPr eaLnBrk="1" hangingPunct="1">
                <a:spcBef>
                  <a:spcPct val="0"/>
                </a:spcBef>
              </a:pPr>
              <a:t>8</a:t>
            </a:fld>
            <a:endParaRPr lang="hr-HR"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1CB11-BA59-462A-A24B-DEF2C62849E8}" type="slidenum">
              <a:rPr lang="hr-HR" altLang="en-US"/>
              <a:pPr/>
              <a:t>68</a:t>
            </a:fld>
            <a:endParaRPr lang="hr-HR"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hr-HR" altLang="en-US"/>
              <a:t>8 i 10</a:t>
            </a:r>
          </a:p>
          <a:p>
            <a:r>
              <a:rPr lang="hr-HR" altLang="en-US"/>
              <a:t>3 i 7</a:t>
            </a:r>
          </a:p>
          <a:p>
            <a:r>
              <a:rPr lang="hr-HR" altLang="en-US"/>
              <a:t>inicijalna faza</a:t>
            </a:r>
          </a:p>
          <a:p>
            <a:r>
              <a:rPr lang="hr-HR" altLang="en-US"/>
              <a:t>faza odluke</a:t>
            </a:r>
          </a:p>
          <a:p>
            <a:r>
              <a:rPr lang="hr-HR" altLang="en-US"/>
              <a:t>izvršna</a:t>
            </a:r>
          </a:p>
          <a:p>
            <a:r>
              <a:rPr lang="hr-HR" altLang="en-US"/>
              <a:t>završna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93D48-5BA4-46BD-8ADF-48ADB53052AA}" type="slidenum">
              <a:rPr lang="hr-HR" altLang="en-US"/>
              <a:pPr/>
              <a:t>70</a:t>
            </a:fld>
            <a:endParaRPr lang="hr-HR" alt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hr-HR" altLang="en-US"/>
              <a:t>inhibitori kaspaza </a:t>
            </a:r>
          </a:p>
          <a:p>
            <a:r>
              <a:rPr lang="hr-HR" altLang="en-US" b="1"/>
              <a:t>TUNEL Universal Apoptosis Detection Kit (biotin-labeled POD)</a:t>
            </a:r>
            <a:r>
              <a:rPr lang="hr-HR" altLang="en-US"/>
              <a:t> (Cat. No. L00290) is used for assaying adherent cells, paraffin-embedded tissue sections, and cryopreserved tissue sections. The kit can detect fragmented DNA in the nucleus during apoptosis. In this modified TUNEL assay kit, biotinylated nucleotide is labeled at the DNA 3'-OH ends using the natural or recombinant terminal deoxynucleotidyl transferase (TdT or rTdT). Then, horseradish peroxidase-labeled streptavidin (streptavidin-HRP) is bound to these biotinylated nucleotides, which are detected using the peroxidase substrate, hydrogen peroxide, and 3,3’-diaminobenzidine (DAB), a stable chromogen. Using this procedure, apoptotic nuclei are stained dark brown.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3005E-CF77-49E3-BFAC-871D901FAC81}" type="slidenum">
              <a:rPr lang="hr-HR" altLang="en-US"/>
              <a:pPr/>
              <a:t>73</a:t>
            </a:fld>
            <a:endParaRPr lang="hr-HR" alt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hr-HR" altLang="en-US"/>
              <a:t>detekcija apoptoze: morfološki bojanje Hoechstom i PI, fosfatidilserin, PARP cijepanje</a:t>
            </a:r>
          </a:p>
          <a:p>
            <a:r>
              <a:rPr lang="hr-HR" altLang="en-US"/>
              <a:t>detekcija dvolančanih lomova, FACS – sub G1</a:t>
            </a:r>
          </a:p>
          <a:p>
            <a:r>
              <a:rPr lang="hr-HR" altLang="en-US"/>
              <a:t>TUNEL: terminal deoksinukleotidil transferase mediated dUTP end labeling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Blebbing</a:t>
            </a:r>
            <a:r>
              <a:rPr lang="en-US" b="1" dirty="0" smtClean="0"/>
              <a:t> Bodies</a:t>
            </a:r>
          </a:p>
          <a:p>
            <a:r>
              <a:rPr lang="en-US" dirty="0" smtClean="0"/>
              <a:t>By Thomas </a:t>
            </a:r>
            <a:r>
              <a:rPr lang="en-US" dirty="0" err="1" smtClean="0"/>
              <a:t>Deerinck</a:t>
            </a:r>
            <a:r>
              <a:rPr lang="en-US" dirty="0" smtClean="0"/>
              <a:t> and Mark </a:t>
            </a:r>
            <a:r>
              <a:rPr lang="en-US" dirty="0" err="1" smtClean="0"/>
              <a:t>Ellisman</a:t>
            </a:r>
            <a:r>
              <a:rPr lang="en-US" dirty="0" smtClean="0"/>
              <a:t>, NCMIR, UCSD</a:t>
            </a:r>
          </a:p>
          <a:p>
            <a:r>
              <a:rPr lang="en-US" dirty="0" smtClean="0"/>
              <a:t>When cells </a:t>
            </a:r>
            <a:r>
              <a:rPr lang="en-US" dirty="0" err="1" smtClean="0"/>
              <a:t>apoptose</a:t>
            </a:r>
            <a:r>
              <a:rPr lang="en-US" dirty="0" smtClean="0"/>
              <a:t>, they appear to collapse, forming small blebs and vesicles called apoptotic bodies. Here, an apoptotic HeLa cell (center) sits among its healthy and dividing counterparts, revealing a striking collection of blebs on its surface. Although HeLa cells are the workhorse of many in vitro cell biological experiments, they are far from normal. They are propagated from a cervical tumor and contain an aberrant genome with multiple copies of several human chromosomes, some of which also carry papilloma viral genes.</a:t>
            </a:r>
          </a:p>
          <a:p>
            <a:endParaRPr lang="en-US" dirty="0"/>
          </a:p>
        </p:txBody>
      </p:sp>
      <p:sp>
        <p:nvSpPr>
          <p:cNvPr id="4" name="Slide Number Placeholder 3"/>
          <p:cNvSpPr>
            <a:spLocks noGrp="1"/>
          </p:cNvSpPr>
          <p:nvPr>
            <p:ph type="sldNum" sz="quarter" idx="10"/>
          </p:nvPr>
        </p:nvSpPr>
        <p:spPr/>
        <p:txBody>
          <a:bodyPr/>
          <a:lstStyle/>
          <a:p>
            <a:fld id="{25BD1417-84EC-4565-815D-68142544A83D}" type="slidenum">
              <a:rPr lang="en-US" smtClean="0"/>
              <a:t>74</a:t>
            </a:fld>
            <a:endParaRPr lang="en-US"/>
          </a:p>
        </p:txBody>
      </p:sp>
    </p:spTree>
    <p:extLst>
      <p:ext uri="{BB962C8B-B14F-4D97-AF65-F5344CB8AC3E}">
        <p14:creationId xmlns:p14="http://schemas.microsoft.com/office/powerpoint/2010/main" val="2143272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kaspaze: svijetle ako im se doda specifičan susptrat</a:t>
            </a:r>
          </a:p>
          <a:p>
            <a:r>
              <a:rPr lang="en-US" altLang="en-US" smtClean="0"/>
              <a:t>The Caspase-Glo® 3/7 Assay provides a homogeneous luminescent assay that measures caspase-3/7 activities. The assay provides a proluminescent caspase-3/7 DEVD-aminoluciferin substrate and a proprietary thermostable luciferase in a reagent optimized for caspase-3/7 activity, luciferase activity and cell lysis. Adding the single Caspase-Glo® 3/7 Reagent in an "add-mix-measure" format results in cell lysis, followed by caspase cleavage of the substrate. This liberates free aminoluciferin, which is consumed by the luciferase, generating a "glow-type" luminescent signal. The signal is proportional to caspase-3/7 activ...</a:t>
            </a:r>
            <a:endParaRPr lang="hr-HR" altLang="en-US" smtClean="0"/>
          </a:p>
          <a:p>
            <a:endParaRPr lang="en-US" altLang="en-US" smtClean="0"/>
          </a:p>
          <a:p>
            <a:r>
              <a:rPr lang="en-US" altLang="en-US" smtClean="0"/>
              <a:t>The ApoTox-Glo™ Triplex Assay combines three assay chemistries to easily assess viability, cytotoxicity and apoptosis events in the same cell-based assay well. First, viability and cytotoxicity are determined by measuring two differential protease biomarkers simultaneously with the addition of a single nonlytic reagent containing two peptide substrates. The live-cell protease activity is restricted to intact viable cells and is measured using a fluorogenic, cell-permeant peptide substrate (GF-AFC Substrate). The substrate enters intact cells, where it is cleaved to generate a fluorescent signal proportional to the number of living cells. This live-cell protease activity marker becomes inactive upon loss of membrane integrity and leakage into the surrounding culture medium. A second, cell-impermeant, fluorogenic peptide substrate (bis-AAF-R110 Substrate) is used simultaneously to measure dead-cell protease activity that has been released from cells that have lost membrane integrity. This results in ratiometric, inversely correlated measures of cell viability and cytotoxicity. The ratio of viable cells to dead cells is independent of cell number and, therefore, can be used to normalize data. A second reagent containing luminogenic DEVD-peptide substrate for caspase-3/7 and Ultra-Glo™ Recombinant Thermostable Luciferase is added. Caspase-3/7 cleavage of the substrate releases luciferin, which is a substrate for luciferase and generates light. The light output, measured with a luminometer, correlates with caspase-3/7 activation as a key indicator of apoptosis</a:t>
            </a:r>
          </a:p>
          <a:p>
            <a:endParaRPr lang="en-US" altLang="en-US" smtClean="0"/>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44CBE0E-C221-4EED-93DB-9D066D21652A}" type="slidenum">
              <a:rPr lang="hr-HR" altLang="en-US" smtClean="0"/>
              <a:pPr eaLnBrk="1" hangingPunct="1">
                <a:spcBef>
                  <a:spcPct val="0"/>
                </a:spcBef>
              </a:pPr>
              <a:t>78</a:t>
            </a:fld>
            <a:endParaRPr lang="hr-HR"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A4E16F-5BDA-4E17-A6FD-BE4547859C6F}" type="slidenum">
              <a:rPr lang="hr-HR" altLang="en-US" smtClean="0"/>
              <a:pPr eaLnBrk="1" hangingPunct="1">
                <a:spcBef>
                  <a:spcPct val="0"/>
                </a:spcBef>
              </a:pPr>
              <a:t>80</a:t>
            </a:fld>
            <a:endParaRPr lang="hr-HR"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broj pacijenata s tumorima koji će rasti in vtro i to u dovoljnoj količini da se može testirati i slijediti kroz duže vrijeme kako reagira na razne citostatike je jako malen. Zato je teško koristiti in vitro testove kao prediktore odgovora ili provjeriti pouzdanost eseja.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3AC5DF-54A6-494B-B568-567A7750A3C5}" type="slidenum">
              <a:rPr lang="hr-HR" altLang="en-US" smtClean="0"/>
              <a:pPr eaLnBrk="1" hangingPunct="1">
                <a:spcBef>
                  <a:spcPct val="0"/>
                </a:spcBef>
              </a:pPr>
              <a:t>83</a:t>
            </a:fld>
            <a:endParaRPr lang="hr-HR" alt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jednostavnost, standardiziranost, ekonomičnost</a:t>
            </a:r>
          </a:p>
          <a:p>
            <a:pPr eaLnBrk="1" hangingPunct="1"/>
            <a:r>
              <a:rPr lang="hr-HR" altLang="en-US" smtClean="0"/>
              <a:t>adme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3266046-9C89-4F35-B82D-5FC93F345A59}" type="slidenum">
              <a:rPr lang="hr-HR" altLang="en-US" smtClean="0"/>
              <a:pPr eaLnBrk="1" hangingPunct="1">
                <a:spcBef>
                  <a:spcPct val="0"/>
                </a:spcBef>
              </a:pPr>
              <a:t>16</a:t>
            </a:fld>
            <a:endParaRPr lang="hr-HR" alt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duplikacijsko i generacijsko vrijeme</a:t>
            </a:r>
          </a:p>
          <a:p>
            <a:pPr eaLnBrk="1" hangingPunct="1"/>
            <a:r>
              <a:rPr lang="hr-HR" altLang="en-US" smtClean="0"/>
              <a:t>lag: koncentracija GF i solubilnih faktora za prihvaćanje, obnova proteina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AB7EBF3-D49B-44B3-877B-AFF035C5D879}" type="slidenum">
              <a:rPr lang="hr-HR" altLang="en-US" smtClean="0"/>
              <a:pPr eaLnBrk="1" hangingPunct="1">
                <a:spcBef>
                  <a:spcPct val="0"/>
                </a:spcBef>
              </a:pPr>
              <a:t>20</a:t>
            </a:fld>
            <a:endParaRPr lang="hr-HR" alt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duplikacijsko i generacijsko vrijeme</a:t>
            </a:r>
          </a:p>
          <a:p>
            <a:pPr eaLnBrk="1" hangingPunct="1"/>
            <a:r>
              <a:rPr lang="hr-HR" altLang="en-US" smtClean="0"/>
              <a:t>lag: koncentracija GF i solubilnih faktora za prihvaćanje, obnova proteina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B603AFD-783D-4407-9F8E-C6AF4FBF66D9}" type="slidenum">
              <a:rPr lang="hr-HR" altLang="en-US" smtClean="0"/>
              <a:pPr eaLnBrk="1" hangingPunct="1">
                <a:spcBef>
                  <a:spcPct val="0"/>
                </a:spcBef>
              </a:pPr>
              <a:t>33</a:t>
            </a:fld>
            <a:endParaRPr lang="hr-HR" alt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naftalensko crnilo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osnovni princip: promjena otpora tekućine pri prolazu stanice kroz dvije elektrode</a:t>
            </a:r>
            <a:endParaRPr lang="en-US" alt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6ACCDCC-1B24-4A73-8B43-2B6A818794B3}" type="slidenum">
              <a:rPr lang="hr-HR" altLang="en-US" smtClean="0"/>
              <a:pPr eaLnBrk="1" hangingPunct="1">
                <a:spcBef>
                  <a:spcPct val="0"/>
                </a:spcBef>
              </a:pPr>
              <a:t>36</a:t>
            </a:fld>
            <a:endParaRPr lang="hr-H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While under contract to the United States Navy in the late 1940s, </a:t>
            </a:r>
            <a:r>
              <a:rPr lang="en-US" altLang="en-US" smtClean="0">
                <a:hlinkClick r:id="rId3"/>
              </a:rPr>
              <a:t>Wallace H. Coulter</a:t>
            </a:r>
            <a:r>
              <a:rPr lang="en-US" altLang="en-US" smtClean="0"/>
              <a:t> developed a technology for counting and sizing particles using impedance measurements. The technology was principally developed to count blood cells quickly by measuring the changes in electrical conductance as cells suspended in a conductive fluid passed through a small orifice. Presently, over 98% of automated cell counters incorporate this technology, which is referred to as the Coulter Principle. In the past seventy-five years, the technology has also been used to characterize thousands of different industrial particulate materials.</a:t>
            </a:r>
          </a:p>
          <a:p>
            <a:r>
              <a:rPr lang="en-US" altLang="en-US" smtClean="0"/>
              <a:t>Beckman Coulter instrument systems which utilize this principle are called COULTER COUNTER instruments. Drugs, pigments, fillers, toners, foods, abrasives, explosives, clay, minerals, construction materials, coating materials, metals, filter materials, and many other sample types have all been analyzed using the Coulter Principle. This method can be used to measure any particulate material that can be suspended in an electrolyte solution. Particles as small as 0.4 µm and as large as 1600 µm in diameter can routinely be measured. Over 8,000 references to the uses of this technology have been documented.</a:t>
            </a:r>
          </a:p>
          <a:p>
            <a:r>
              <a:rPr lang="en-US" altLang="en-US" smtClean="0"/>
              <a:t>In a COULTER COUNTER instrument, a tube with a small aperture on the wall is immersed into a beaker that contains particles suspended in a low-concentration electrolyte. Two electrodes, one inside the aperture tube and one outside the tube but inside the beaker, are placed and a current path is provided by the electrolyte when an electric field is applied (Figure 1). The impedance between the electrodes is then measured. The aperture creates what is called a "sensing zone". Particles in low concentration, suspended in the electrolyte, can be counted by passing them through the aperture. As a particle passes through the aperture, a volume of electrolyte equivalent to the immersed volume of the particle is displaced from the sensing zone. This causes a short-term change in the impedance across the aperture. This change can be measured as a voltage pulse or a current pulse. The pulse height is proportional to the volume of the sensed particle. If constant particle density is assumed, the pulse height is also proportional to the particle mass. This technology is also referred to as aperture technology.</a:t>
            </a:r>
          </a:p>
          <a:p>
            <a:r>
              <a:rPr lang="en-US" altLang="en-US" smtClean="0"/>
              <a:t>Using count- and pulse-height analyzer circuits, the number and volume of each particle passing through the aperture can be measured. If the volume of liquid passing through the aperture can be precisely controlled and measured, the sample concentration can also be determined. In modern COULTER COUNTER instruments, such as the Multisizer™ 3 and 4, </a:t>
            </a:r>
            <a:r>
              <a:rPr lang="en-US" altLang="en-US" smtClean="0">
                <a:hlinkClick r:id="rId4"/>
              </a:rPr>
              <a:t>particle counter</a:t>
            </a:r>
            <a:r>
              <a:rPr lang="en-US" altLang="en-US" smtClean="0"/>
              <a:t> and sizing instruments, pulses are digitized and saved with several key parameters that describe each pulse such as pulse height, pulse width, time stamp, pulse area, etc. These parameters enable the instrument to better discriminate between noise and real pulses as well as between normal and distorted pulses due to various reasons when particles pass through the aperture. Saved pulses can be used to monitor sample changes over the measurement time period should pulses be arranged in time sequence. In practice, particle volume is often represented in terms of equivalent spherical diameter. The measured particle volume (or size) can be then used to obtain particle size distribution.</a:t>
            </a:r>
          </a:p>
          <a:p>
            <a:r>
              <a:rPr lang="en-US" altLang="en-US" smtClean="0"/>
              <a:t>With counting and sizing rates of up to 10,000 particles per second, it takes less than one minute to perform a typical measurement with a COULTER COUNTER instrument. The accuracy of size measurements can be better than 1%. Aperture size typically ranges from 20-2000 µm. Each aperture can be used to measure particles within a size range of 2 to 80% of nominal diameter. Therefore, an overall particle size-range of 0.4-1600 µm is feasible. However, the ability of the technology to analyze particles is limited to those particles that can be suitably suspended in an electrolyte solution. The upper limit therefore may be 500 µm for sand but only 75 µm for tungsten carbide particles. Moreover, the lower size limit is restricted by electronic noise generated mainly within the aperture itself. The selection of the most suitable aperture size is dependent upon the particles to be measured. If the sample to be measured is composed of particles largely within a 30:1 diameter size range, the most suitable aperture can be chosen. For example, a 30 µm aperture can measure particles from about 0.6 to 18 µm in diameter. A 140 µm aperture can measure particles from about 2.8 to 84 µm. If the particles to be measured cover a wider range than a single aperture can measure, two or more apertures must be used and the test results can be overlapped to provide a complete particle size distribution.</a:t>
            </a:r>
          </a:p>
          <a:p>
            <a:r>
              <a:rPr lang="en-US" altLang="en-US" b="1" smtClean="0"/>
              <a:t>Highest Resolution for Particle Size Analysis</a:t>
            </a:r>
          </a:p>
          <a:p>
            <a:r>
              <a:rPr lang="en-US" altLang="en-US" smtClean="0"/>
              <a:t>During the Coulter Principle measurement, as a particle passes through the sensing zone when the liquid is drawn from the container, a volume of the electrolyte equivalent to the immersed volume of the particle is displaced from the sensing zone. This causes a short-term change in the resistance across the aperture. This resistance change can be measured either as a voltage or current pulse. By measuring the number of pulses and their amplitudes, one can obtain information about the number of particles and the volume of each individual particle. </a:t>
            </a:r>
          </a:p>
          <a:p>
            <a:r>
              <a:rPr lang="en-US" altLang="en-US" smtClean="0"/>
              <a:t>The number of pulses detected during measurement is the number of particles measured, and the amplitude of the pulse is proportional to the volume of the particle. Because this is a single-particle measurement process, it yields the highest resolution that any particle characterization technique can achieve. The particle diameter can be determined at the resolution of voltage or current measurement which can be very accurately using current electronics technology. The distribution amplitude can be determined to the accuracy of a single particle.</a:t>
            </a:r>
          </a:p>
          <a:p>
            <a:r>
              <a:rPr lang="en-US" altLang="en-US" smtClean="0"/>
              <a:t>The advantages of such high resolution are multiple with the most obvious being the capability to display details of a particle size distribution. In a particle size distribution measurement, typically each distribution, whether displayed cumulatively or differentially, is composed of a few-hundred data points in a pre-set size range. Each data point is called a bin. Since every particle is measured, each bin is a collection of particles in a given size range. Depending on the distribution broadness, the total size range can be reset to a finer division, therefore showing the distribution details (i.e., each bin can be pre-set to cover a smaller size range).</a:t>
            </a:r>
          </a:p>
          <a:p>
            <a:r>
              <a:rPr lang="en-US" altLang="en-US" smtClean="0"/>
              <a:t>Other advantages include fine differential between two particles and more accurate statistic values calculated from the distribution. The figures below show a sample measured using the Beckman Coulter </a:t>
            </a:r>
            <a:r>
              <a:rPr lang="en-US" altLang="en-US" smtClean="0">
                <a:hlinkClick r:id="rId5"/>
              </a:rPr>
              <a:t>Multisizer 4</a:t>
            </a:r>
            <a:r>
              <a:rPr lang="en-US" altLang="en-US" smtClean="0"/>
              <a:t> and displayed in different size ranges. The pulse data was resorted into a finer set of bins in the right figure in which more detail of the distribution is displayed.</a:t>
            </a:r>
          </a:p>
          <a:p>
            <a:r>
              <a:rPr lang="en-US" altLang="en-US" b="1" smtClean="0"/>
              <a:t>Digital Pulse Process</a:t>
            </a:r>
          </a:p>
          <a:p>
            <a:r>
              <a:rPr lang="en-US" altLang="en-US" smtClean="0"/>
              <a:t>In Coulter Principle instrumentation, the change in electric resistance due to passages of particles through the aperture is determined using fast electronic circuitry. Detected signals are instantaneously digitized at a rate of a few-million times per second into digital signals. The digital signal is then recorded for every pulse in the form of pulse parameters (i.e., timing, height, width of pulses, etc.). As most measurements seek to obtain particle counting or size distribution, the recorded pulse height is converted to particle size using the calibration constant and placed into one of the pre-set size bins. Particle size distribution and counting are the cumulative result of all pulses measured. All recorded pulse parameters are still available for purposes other than standard, full-range particle size distribution. These parameters can be subtracted or sorted (i.e., reprocessed differently based on specific applications). For example, if an operator seeks to have a zoom-in size distribution showing every detail of the distribution, then a narrower size range can be selected and all pulses can be sorted and placed into the new set of finer bins. Another example is found when pulse heights (or sizes) are sorted in a time sequence (for samples of narrow size-distribution) t monitor sample change during measurement. Still another example is using one plot pulse height as a function of pulse width to find information of particle shape.</a:t>
            </a:r>
          </a:p>
          <a:p>
            <a:r>
              <a:rPr lang="en-US" altLang="en-US" smtClean="0"/>
              <a:t>As a particle passes through the aperture, it creates a resistance. The bigger the particle, the more the resistance, the greater the voltage. Each voltage spike is directly proportional to the size of the cell. Today every modern hematology analyzer depends in some way on the Coulter Principle.</a:t>
            </a:r>
          </a:p>
          <a:p>
            <a:endParaRPr lang="en-US" altLang="en-US" smtClean="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AC665AD-F7DC-4C16-9641-5ED58B635D22}" type="slidenum">
              <a:rPr lang="hr-HR" altLang="en-US" smtClean="0"/>
              <a:pPr eaLnBrk="1" hangingPunct="1">
                <a:spcBef>
                  <a:spcPct val="0"/>
                </a:spcBef>
              </a:pPr>
              <a:t>37</a:t>
            </a:fld>
            <a:endParaRPr lang="hr-H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E5EBB07-9C66-4CB3-9117-4F3DE5B75BAE}" type="slidenum">
              <a:rPr lang="hr-HR" altLang="en-US" smtClean="0"/>
              <a:pPr eaLnBrk="1" hangingPunct="1">
                <a:spcBef>
                  <a:spcPct val="0"/>
                </a:spcBef>
              </a:pPr>
              <a:t>41</a:t>
            </a:fld>
            <a:endParaRPr lang="hr-HR" alt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DNA: A260, Hoechst boja u homogenatu stanica, boje za "mrtve" i "žive" stanice</a:t>
            </a:r>
          </a:p>
          <a:p>
            <a:pPr eaLnBrk="1" hangingPunct="1"/>
            <a:r>
              <a:rPr lang="hr-HR" altLang="en-US" smtClean="0"/>
              <a:t>količina proteina Bradford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E236682-C581-47A2-BB0B-0586F250A7EE}" type="slidenum">
              <a:rPr lang="hr-HR" altLang="en-US" smtClean="0"/>
              <a:pPr eaLnBrk="1" hangingPunct="1">
                <a:spcBef>
                  <a:spcPct val="0"/>
                </a:spcBef>
              </a:pPr>
              <a:t>42</a:t>
            </a:fld>
            <a:endParaRPr lang="hr-HR" alt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Hoechst - žive stanice</a:t>
            </a:r>
          </a:p>
          <a:p>
            <a:pPr eaLnBrk="1" hangingPunct="1"/>
            <a:r>
              <a:rPr lang="hr-HR" altLang="en-US" smtClean="0"/>
              <a:t>Propidij jodid - mrtve stanice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73DDDB01-C090-4D85-B3F6-34077703092F}" type="slidenum">
              <a:rPr lang="hr-HR"/>
              <a:pPr>
                <a:defRPr/>
              </a:pPr>
              <a:t>‹#›</a:t>
            </a:fld>
            <a:endParaRPr lang="hr-HR"/>
          </a:p>
        </p:txBody>
      </p:sp>
    </p:spTree>
    <p:extLst>
      <p:ext uri="{BB962C8B-B14F-4D97-AF65-F5344CB8AC3E}">
        <p14:creationId xmlns:p14="http://schemas.microsoft.com/office/powerpoint/2010/main" val="319722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80928698-5427-49B5-8463-CCEA09FE61B2}" type="slidenum">
              <a:rPr lang="hr-HR"/>
              <a:pPr>
                <a:defRPr/>
              </a:pPr>
              <a:t>‹#›</a:t>
            </a:fld>
            <a:endParaRPr lang="hr-HR"/>
          </a:p>
        </p:txBody>
      </p:sp>
    </p:spTree>
    <p:extLst>
      <p:ext uri="{BB962C8B-B14F-4D97-AF65-F5344CB8AC3E}">
        <p14:creationId xmlns:p14="http://schemas.microsoft.com/office/powerpoint/2010/main" val="331950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C4252399-78EC-4CEC-8FC8-02CCFC86388C}" type="slidenum">
              <a:rPr lang="hr-HR"/>
              <a:pPr>
                <a:defRPr/>
              </a:pPr>
              <a:t>‹#›</a:t>
            </a:fld>
            <a:endParaRPr lang="hr-HR"/>
          </a:p>
        </p:txBody>
      </p:sp>
    </p:spTree>
    <p:extLst>
      <p:ext uri="{BB962C8B-B14F-4D97-AF65-F5344CB8AC3E}">
        <p14:creationId xmlns:p14="http://schemas.microsoft.com/office/powerpoint/2010/main" val="347386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E810008F-9654-4744-962C-C29F106B216D}" type="slidenum">
              <a:rPr lang="hr-HR"/>
              <a:pPr>
                <a:defRPr/>
              </a:pPr>
              <a:t>‹#›</a:t>
            </a:fld>
            <a:endParaRPr lang="hr-HR"/>
          </a:p>
        </p:txBody>
      </p:sp>
    </p:spTree>
    <p:extLst>
      <p:ext uri="{BB962C8B-B14F-4D97-AF65-F5344CB8AC3E}">
        <p14:creationId xmlns:p14="http://schemas.microsoft.com/office/powerpoint/2010/main" val="85631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39E5EBC0-347E-4E17-A9D2-9C65D21FA91A}" type="slidenum">
              <a:rPr lang="hr-HR"/>
              <a:pPr>
                <a:defRPr/>
              </a:pPr>
              <a:t>‹#›</a:t>
            </a:fld>
            <a:endParaRPr lang="hr-HR"/>
          </a:p>
        </p:txBody>
      </p:sp>
    </p:spTree>
    <p:extLst>
      <p:ext uri="{BB962C8B-B14F-4D97-AF65-F5344CB8AC3E}">
        <p14:creationId xmlns:p14="http://schemas.microsoft.com/office/powerpoint/2010/main" val="204046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7926C9C9-8091-469D-A43F-DE2598F5A091}" type="slidenum">
              <a:rPr lang="hr-HR"/>
              <a:pPr>
                <a:defRPr/>
              </a:pPr>
              <a:t>‹#›</a:t>
            </a:fld>
            <a:endParaRPr lang="hr-HR"/>
          </a:p>
        </p:txBody>
      </p:sp>
    </p:spTree>
    <p:extLst>
      <p:ext uri="{BB962C8B-B14F-4D97-AF65-F5344CB8AC3E}">
        <p14:creationId xmlns:p14="http://schemas.microsoft.com/office/powerpoint/2010/main" val="379933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hr-HR"/>
          </a:p>
        </p:txBody>
      </p:sp>
      <p:sp>
        <p:nvSpPr>
          <p:cNvPr id="8" name="Rectangle 5"/>
          <p:cNvSpPr>
            <a:spLocks noGrp="1" noChangeArrowheads="1"/>
          </p:cNvSpPr>
          <p:nvPr>
            <p:ph type="ftr" sz="quarter" idx="11"/>
          </p:nvPr>
        </p:nvSpPr>
        <p:spPr>
          <a:ln/>
        </p:spPr>
        <p:txBody>
          <a:bodyPr/>
          <a:lstStyle>
            <a:lvl1pPr>
              <a:defRPr/>
            </a:lvl1pPr>
          </a:lstStyle>
          <a:p>
            <a:pPr>
              <a:defRPr/>
            </a:pPr>
            <a:endParaRPr lang="hr-HR"/>
          </a:p>
        </p:txBody>
      </p:sp>
      <p:sp>
        <p:nvSpPr>
          <p:cNvPr id="9" name="Rectangle 6"/>
          <p:cNvSpPr>
            <a:spLocks noGrp="1" noChangeArrowheads="1"/>
          </p:cNvSpPr>
          <p:nvPr>
            <p:ph type="sldNum" sz="quarter" idx="12"/>
          </p:nvPr>
        </p:nvSpPr>
        <p:spPr>
          <a:ln/>
        </p:spPr>
        <p:txBody>
          <a:bodyPr/>
          <a:lstStyle>
            <a:lvl1pPr>
              <a:defRPr/>
            </a:lvl1pPr>
          </a:lstStyle>
          <a:p>
            <a:pPr>
              <a:defRPr/>
            </a:pPr>
            <a:fld id="{B06FFCCA-140E-41F8-80B1-09CCC6C95F06}" type="slidenum">
              <a:rPr lang="hr-HR"/>
              <a:pPr>
                <a:defRPr/>
              </a:pPr>
              <a:t>‹#›</a:t>
            </a:fld>
            <a:endParaRPr lang="hr-HR"/>
          </a:p>
        </p:txBody>
      </p:sp>
    </p:spTree>
    <p:extLst>
      <p:ext uri="{BB962C8B-B14F-4D97-AF65-F5344CB8AC3E}">
        <p14:creationId xmlns:p14="http://schemas.microsoft.com/office/powerpoint/2010/main" val="363810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hr-HR"/>
          </a:p>
        </p:txBody>
      </p:sp>
      <p:sp>
        <p:nvSpPr>
          <p:cNvPr id="4" name="Rectangle 5"/>
          <p:cNvSpPr>
            <a:spLocks noGrp="1" noChangeArrowheads="1"/>
          </p:cNvSpPr>
          <p:nvPr>
            <p:ph type="ftr" sz="quarter" idx="11"/>
          </p:nvPr>
        </p:nvSpPr>
        <p:spPr>
          <a:ln/>
        </p:spPr>
        <p:txBody>
          <a:bodyPr/>
          <a:lstStyle>
            <a:lvl1pPr>
              <a:defRPr/>
            </a:lvl1pPr>
          </a:lstStyle>
          <a:p>
            <a:pPr>
              <a:defRPr/>
            </a:pPr>
            <a:endParaRPr lang="hr-HR"/>
          </a:p>
        </p:txBody>
      </p:sp>
      <p:sp>
        <p:nvSpPr>
          <p:cNvPr id="5" name="Rectangle 6"/>
          <p:cNvSpPr>
            <a:spLocks noGrp="1" noChangeArrowheads="1"/>
          </p:cNvSpPr>
          <p:nvPr>
            <p:ph type="sldNum" sz="quarter" idx="12"/>
          </p:nvPr>
        </p:nvSpPr>
        <p:spPr>
          <a:ln/>
        </p:spPr>
        <p:txBody>
          <a:bodyPr/>
          <a:lstStyle>
            <a:lvl1pPr>
              <a:defRPr/>
            </a:lvl1pPr>
          </a:lstStyle>
          <a:p>
            <a:pPr>
              <a:defRPr/>
            </a:pPr>
            <a:fld id="{C81B0939-3661-418E-9DF5-17B617B9CF2B}" type="slidenum">
              <a:rPr lang="hr-HR"/>
              <a:pPr>
                <a:defRPr/>
              </a:pPr>
              <a:t>‹#›</a:t>
            </a:fld>
            <a:endParaRPr lang="hr-HR"/>
          </a:p>
        </p:txBody>
      </p:sp>
    </p:spTree>
    <p:extLst>
      <p:ext uri="{BB962C8B-B14F-4D97-AF65-F5344CB8AC3E}">
        <p14:creationId xmlns:p14="http://schemas.microsoft.com/office/powerpoint/2010/main" val="12729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r-HR"/>
          </a:p>
        </p:txBody>
      </p:sp>
      <p:sp>
        <p:nvSpPr>
          <p:cNvPr id="3" name="Rectangle 5"/>
          <p:cNvSpPr>
            <a:spLocks noGrp="1" noChangeArrowheads="1"/>
          </p:cNvSpPr>
          <p:nvPr>
            <p:ph type="ftr" sz="quarter" idx="11"/>
          </p:nvPr>
        </p:nvSpPr>
        <p:spPr>
          <a:ln/>
        </p:spPr>
        <p:txBody>
          <a:bodyPr/>
          <a:lstStyle>
            <a:lvl1pPr>
              <a:defRPr/>
            </a:lvl1pPr>
          </a:lstStyle>
          <a:p>
            <a:pPr>
              <a:defRPr/>
            </a:pPr>
            <a:endParaRPr lang="hr-HR"/>
          </a:p>
        </p:txBody>
      </p:sp>
      <p:sp>
        <p:nvSpPr>
          <p:cNvPr id="4" name="Rectangle 6"/>
          <p:cNvSpPr>
            <a:spLocks noGrp="1" noChangeArrowheads="1"/>
          </p:cNvSpPr>
          <p:nvPr>
            <p:ph type="sldNum" sz="quarter" idx="12"/>
          </p:nvPr>
        </p:nvSpPr>
        <p:spPr>
          <a:ln/>
        </p:spPr>
        <p:txBody>
          <a:bodyPr/>
          <a:lstStyle>
            <a:lvl1pPr>
              <a:defRPr/>
            </a:lvl1pPr>
          </a:lstStyle>
          <a:p>
            <a:pPr>
              <a:defRPr/>
            </a:pPr>
            <a:fld id="{BF94A340-9ADA-49DC-A500-32013D758483}" type="slidenum">
              <a:rPr lang="hr-HR"/>
              <a:pPr>
                <a:defRPr/>
              </a:pPr>
              <a:t>‹#›</a:t>
            </a:fld>
            <a:endParaRPr lang="hr-HR"/>
          </a:p>
        </p:txBody>
      </p:sp>
    </p:spTree>
    <p:extLst>
      <p:ext uri="{BB962C8B-B14F-4D97-AF65-F5344CB8AC3E}">
        <p14:creationId xmlns:p14="http://schemas.microsoft.com/office/powerpoint/2010/main" val="133112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E8C8DBE6-9F3B-4563-964E-4099D3C43194}" type="slidenum">
              <a:rPr lang="hr-HR"/>
              <a:pPr>
                <a:defRPr/>
              </a:pPr>
              <a:t>‹#›</a:t>
            </a:fld>
            <a:endParaRPr lang="hr-HR"/>
          </a:p>
        </p:txBody>
      </p:sp>
    </p:spTree>
    <p:extLst>
      <p:ext uri="{BB962C8B-B14F-4D97-AF65-F5344CB8AC3E}">
        <p14:creationId xmlns:p14="http://schemas.microsoft.com/office/powerpoint/2010/main" val="94205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292D8A1B-35A8-4F48-B190-5C3E62B35F69}" type="slidenum">
              <a:rPr lang="hr-HR"/>
              <a:pPr>
                <a:defRPr/>
              </a:pPr>
              <a:t>‹#›</a:t>
            </a:fld>
            <a:endParaRPr lang="hr-HR"/>
          </a:p>
        </p:txBody>
      </p:sp>
    </p:spTree>
    <p:extLst>
      <p:ext uri="{BB962C8B-B14F-4D97-AF65-F5344CB8AC3E}">
        <p14:creationId xmlns:p14="http://schemas.microsoft.com/office/powerpoint/2010/main" val="54312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r-HR"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r-HR" altLang="en-US" smtClean="0"/>
              <a:t>Click to edit Master text styles</a:t>
            </a:r>
          </a:p>
          <a:p>
            <a:pPr lvl="1"/>
            <a:r>
              <a:rPr lang="hr-HR" altLang="en-US" smtClean="0"/>
              <a:t>Second level</a:t>
            </a:r>
          </a:p>
          <a:p>
            <a:pPr lvl="2"/>
            <a:r>
              <a:rPr lang="hr-HR" altLang="en-US" smtClean="0"/>
              <a:t>Third level</a:t>
            </a:r>
          </a:p>
          <a:p>
            <a:pPr lvl="3"/>
            <a:r>
              <a:rPr lang="hr-HR" altLang="en-US" smtClean="0"/>
              <a:t>Fourth level</a:t>
            </a:r>
          </a:p>
          <a:p>
            <a:pPr lvl="4"/>
            <a:r>
              <a:rPr lang="hr-HR"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r-H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r-H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D981FDB-FB54-46EB-B1E1-260B503446FB}" type="slidenum">
              <a:rPr lang="hr-HR"/>
              <a:pPr>
                <a:defRPr/>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lgcpromochem-atcc.com/common/catalog/numSearch/numResults.cfm?atccNum=CCL-2" TargetMode="External"/><Relationship Id="rId2" Type="http://schemas.openxmlformats.org/officeDocument/2006/relationships/hyperlink" Target="http://www.lgcpromochem-atcc.com/common/technicalInfo/BiosafetyLevels.cf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lgcpromochem-atcc.com/common/catalog/numSearch/numResults.cfm?atccNum=CCL-2" TargetMode="External"/><Relationship Id="rId2" Type="http://schemas.openxmlformats.org/officeDocument/2006/relationships/hyperlink" Target="http://www.lgcpromochem-atcc.com/common/products/Cells.cfm" TargetMode="External"/><Relationship Id="rId1" Type="http://schemas.openxmlformats.org/officeDocument/2006/relationships/slideLayout" Target="../slideLayouts/slideLayout7.xml"/><Relationship Id="rId4" Type="http://schemas.openxmlformats.org/officeDocument/2006/relationships/hyperlink" Target="http://www.amaxa.com/hela.html?partner=atcc" TargetMode="Externa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png"/><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10.bin"/><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5.png"/><Relationship Id="rId4" Type="http://schemas.openxmlformats.org/officeDocument/2006/relationships/oleObject" Target="../embeddings/oleObject12.bin"/></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duTGC4gkRdM"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vn6enA6lSK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youtube.com/watch?v=2mJ8lKfOgs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Image:Mttscheme.pn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50.png"/><Relationship Id="rId4" Type="http://schemas.openxmlformats.org/officeDocument/2006/relationships/oleObject" Target="../embeddings/oleObject15.bin"/></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6.xml.rels><?xml version="1.0" encoding="UTF-8" standalone="yes"?>
<Relationships xmlns="http://schemas.openxmlformats.org/package/2006/relationships"><Relationship Id="rId2" Type="http://schemas.openxmlformats.org/officeDocument/2006/relationships/hyperlink" Target="http://www.abnova.com/abvideo/Clonogenic-Assay.html"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WWS9sZbGj6A" TargetMode="External"/><Relationship Id="rId2" Type="http://schemas.openxmlformats.org/officeDocument/2006/relationships/hyperlink" Target="https://www.youtube.com/watch?v=9eE9grrj3rI" TargetMode="External"/><Relationship Id="rId1" Type="http://schemas.openxmlformats.org/officeDocument/2006/relationships/slideLayout" Target="../slideLayouts/slideLayout7.xml"/><Relationship Id="rId4" Type="http://schemas.openxmlformats.org/officeDocument/2006/relationships/hyperlink" Target="https://www.youtube.com/watch?v=BeJu5Qj6JL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2" y="2681337"/>
            <a:ext cx="3042821" cy="461665"/>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Rast stanica u kulturi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537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611188" y="1341438"/>
            <a:ext cx="85328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Osnovne stanične linije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Normalne stanične </a:t>
            </a:r>
            <a:r>
              <a:rPr lang="hr-HR" altLang="en-US" sz="2000" dirty="0" smtClean="0">
                <a:latin typeface="Arial" charset="0"/>
              </a:rPr>
              <a:t>linije (zdravo tkivo)</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Naziv                      vrsta                  </a:t>
            </a:r>
            <a:r>
              <a:rPr lang="hr-HR" altLang="en-US" sz="2000" dirty="0" err="1">
                <a:latin typeface="Arial" charset="0"/>
              </a:rPr>
              <a:t>tkivo</a:t>
            </a:r>
            <a:r>
              <a:rPr lang="hr-HR" altLang="en-US" sz="2000" dirty="0">
                <a:latin typeface="Arial" charset="0"/>
              </a:rPr>
              <a:t>                      st. tip  </a:t>
            </a:r>
          </a:p>
          <a:p>
            <a:pPr eaLnBrk="1" hangingPunct="1">
              <a:spcBef>
                <a:spcPct val="0"/>
              </a:spcBef>
              <a:buFontTx/>
              <a:buNone/>
            </a:pPr>
            <a:r>
              <a:rPr lang="hr-HR" altLang="en-US" sz="2000" dirty="0">
                <a:latin typeface="Arial" charset="0"/>
              </a:rPr>
              <a:t>               </a:t>
            </a:r>
          </a:p>
          <a:p>
            <a:pPr eaLnBrk="1" hangingPunct="1">
              <a:spcBef>
                <a:spcPct val="0"/>
              </a:spcBef>
              <a:buFontTx/>
              <a:buNone/>
            </a:pPr>
            <a:r>
              <a:rPr lang="hr-HR" altLang="en-US" sz="2000" dirty="0">
                <a:latin typeface="Arial" charset="0"/>
              </a:rPr>
              <a:t>MRC-5                   humani              pluća embrija         </a:t>
            </a:r>
            <a:r>
              <a:rPr lang="hr-HR" altLang="en-US" sz="2000" dirty="0" err="1">
                <a:latin typeface="Arial" charset="0"/>
              </a:rPr>
              <a:t>fibroblastni</a:t>
            </a:r>
            <a:r>
              <a:rPr lang="hr-HR" altLang="en-US" sz="2000" dirty="0">
                <a:latin typeface="Arial" charset="0"/>
              </a:rPr>
              <a:t>        </a:t>
            </a:r>
          </a:p>
          <a:p>
            <a:pPr eaLnBrk="1" hangingPunct="1">
              <a:spcBef>
                <a:spcPct val="0"/>
              </a:spcBef>
              <a:buFontTx/>
              <a:buNone/>
            </a:pPr>
            <a:r>
              <a:rPr lang="hr-HR" altLang="en-US" sz="2000" dirty="0">
                <a:latin typeface="Arial" charset="0"/>
              </a:rPr>
              <a:t>3T3-L1                   miš                    embrio                    </a:t>
            </a:r>
            <a:r>
              <a:rPr lang="hr-HR" altLang="en-US" sz="2000" dirty="0" err="1">
                <a:latin typeface="Arial" charset="0"/>
              </a:rPr>
              <a:t>fibroblastoidni</a:t>
            </a:r>
            <a:r>
              <a:rPr lang="hr-HR" altLang="en-US" sz="2000" dirty="0">
                <a:latin typeface="Arial" charset="0"/>
              </a:rPr>
              <a:t>    </a:t>
            </a:r>
          </a:p>
          <a:p>
            <a:pPr eaLnBrk="1" hangingPunct="1">
              <a:spcBef>
                <a:spcPct val="0"/>
              </a:spcBef>
              <a:buFontTx/>
              <a:buNone/>
            </a:pPr>
            <a:r>
              <a:rPr lang="hr-HR" altLang="en-US" sz="2000" dirty="0">
                <a:latin typeface="Arial" charset="0"/>
              </a:rPr>
              <a:t>MDCK                    pas                    bubreg                   epitelni</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68313" y="404813"/>
            <a:ext cx="8675687"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Osnovne stanične linije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Transformirane, </a:t>
            </a:r>
            <a:r>
              <a:rPr lang="hr-HR" altLang="en-US" sz="2000" dirty="0" err="1">
                <a:latin typeface="Arial" charset="0"/>
              </a:rPr>
              <a:t>adherirane</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Naziv           vrsta                          </a:t>
            </a:r>
            <a:r>
              <a:rPr lang="hr-HR" altLang="en-US" sz="2000" dirty="0" err="1">
                <a:latin typeface="Arial" charset="0"/>
              </a:rPr>
              <a:t>tkivo</a:t>
            </a:r>
            <a:r>
              <a:rPr lang="hr-HR" altLang="en-US" sz="2000" dirty="0">
                <a:latin typeface="Arial" charset="0"/>
              </a:rPr>
              <a:t>                               st. tip  </a:t>
            </a:r>
          </a:p>
          <a:p>
            <a:pPr eaLnBrk="1" hangingPunct="1">
              <a:spcBef>
                <a:spcPct val="0"/>
              </a:spcBef>
              <a:buFontTx/>
              <a:buNone/>
            </a:pPr>
            <a:r>
              <a:rPr lang="hr-HR" altLang="en-US" sz="2000" dirty="0">
                <a:latin typeface="Arial" charset="0"/>
              </a:rPr>
              <a:t>               </a:t>
            </a:r>
          </a:p>
          <a:p>
            <a:pPr eaLnBrk="1" hangingPunct="1">
              <a:spcBef>
                <a:spcPct val="0"/>
              </a:spcBef>
              <a:buFontTx/>
              <a:buNone/>
            </a:pPr>
            <a:r>
              <a:rPr lang="hr-HR" altLang="en-US" sz="2000" dirty="0" smtClean="0">
                <a:latin typeface="Arial" charset="0"/>
              </a:rPr>
              <a:t>HEK293        </a:t>
            </a:r>
            <a:r>
              <a:rPr lang="hr-HR" altLang="en-US" sz="2000" smtClean="0">
                <a:latin typeface="Arial" charset="0"/>
              </a:rPr>
              <a:t>čovjek                    </a:t>
            </a:r>
            <a:r>
              <a:rPr lang="hr-HR" altLang="en-US" sz="2000" dirty="0" err="1">
                <a:latin typeface="Arial" charset="0"/>
              </a:rPr>
              <a:t>bubreg</a:t>
            </a:r>
            <a:r>
              <a:rPr lang="hr-HR" altLang="en-US" sz="2000" dirty="0">
                <a:latin typeface="Arial" charset="0"/>
              </a:rPr>
              <a:t> embrija               epitelne</a:t>
            </a:r>
          </a:p>
          <a:p>
            <a:pPr eaLnBrk="1" hangingPunct="1">
              <a:spcBef>
                <a:spcPct val="0"/>
              </a:spcBef>
              <a:buFontTx/>
              <a:buNone/>
            </a:pPr>
            <a:r>
              <a:rPr lang="hr-HR" altLang="en-US" sz="2000" dirty="0" err="1">
                <a:latin typeface="Arial" charset="0"/>
              </a:rPr>
              <a:t>HeLa</a:t>
            </a:r>
            <a:r>
              <a:rPr lang="hr-HR" altLang="en-US" sz="2000" dirty="0">
                <a:latin typeface="Arial" charset="0"/>
              </a:rPr>
              <a:t>            čovjek                    cervikalni karcinom         epitelne</a:t>
            </a:r>
          </a:p>
          <a:p>
            <a:pPr eaLnBrk="1" hangingPunct="1">
              <a:spcBef>
                <a:spcPct val="0"/>
              </a:spcBef>
              <a:buFontTx/>
              <a:buNone/>
            </a:pPr>
            <a:r>
              <a:rPr lang="hr-HR" altLang="en-US" sz="2000" dirty="0" err="1">
                <a:latin typeface="Arial" charset="0"/>
              </a:rPr>
              <a:t>Cos</a:t>
            </a:r>
            <a:r>
              <a:rPr lang="hr-HR" altLang="en-US" sz="2000" dirty="0">
                <a:latin typeface="Arial" charset="0"/>
              </a:rPr>
              <a:t>-7           majmun                  </a:t>
            </a:r>
            <a:r>
              <a:rPr lang="hr-HR" altLang="en-US" sz="2000" dirty="0" err="1">
                <a:latin typeface="Arial" charset="0"/>
              </a:rPr>
              <a:t>bubreg</a:t>
            </a:r>
            <a:r>
              <a:rPr lang="hr-HR" altLang="en-US" sz="2000" dirty="0">
                <a:latin typeface="Arial" charset="0"/>
              </a:rPr>
              <a:t>                            </a:t>
            </a:r>
            <a:r>
              <a:rPr lang="hr-HR" altLang="en-US" sz="2000" dirty="0" err="1">
                <a:latin typeface="Arial" charset="0"/>
              </a:rPr>
              <a:t>epiteloidne</a:t>
            </a:r>
            <a:endParaRPr lang="hr-HR" altLang="en-US" sz="2000" dirty="0">
              <a:latin typeface="Arial" charset="0"/>
            </a:endParaRPr>
          </a:p>
          <a:p>
            <a:pPr eaLnBrk="1" hangingPunct="1">
              <a:spcBef>
                <a:spcPct val="0"/>
              </a:spcBef>
              <a:buFontTx/>
              <a:buNone/>
            </a:pPr>
            <a:r>
              <a:rPr lang="hr-HR" altLang="en-US" sz="2000" dirty="0">
                <a:latin typeface="Arial" charset="0"/>
              </a:rPr>
              <a:t>MCF-7          čovjek                    karcinom dojke               epitelne</a:t>
            </a:r>
          </a:p>
          <a:p>
            <a:pPr eaLnBrk="1" hangingPunct="1">
              <a:spcBef>
                <a:spcPct val="0"/>
              </a:spcBef>
              <a:buFontTx/>
              <a:buNone/>
            </a:pPr>
            <a:r>
              <a:rPr lang="hr-HR" altLang="en-US" sz="2000" dirty="0">
                <a:latin typeface="Arial" charset="0"/>
              </a:rPr>
              <a:t>Hep G2         čovjek                    </a:t>
            </a:r>
            <a:r>
              <a:rPr lang="hr-HR" altLang="en-US" sz="2000" dirty="0" err="1">
                <a:latin typeface="Arial" charset="0"/>
              </a:rPr>
              <a:t>hepatom</a:t>
            </a:r>
            <a:r>
              <a:rPr lang="hr-HR" altLang="en-US" sz="2000" dirty="0">
                <a:latin typeface="Arial" charset="0"/>
              </a:rPr>
              <a:t>                         epitelne</a:t>
            </a:r>
          </a:p>
          <a:p>
            <a:pPr eaLnBrk="1" hangingPunct="1">
              <a:spcBef>
                <a:spcPct val="0"/>
              </a:spcBef>
              <a:buFontTx/>
              <a:buNone/>
            </a:pPr>
            <a:r>
              <a:rPr lang="hr-HR" altLang="en-US" sz="2000" dirty="0">
                <a:latin typeface="Arial" charset="0"/>
              </a:rPr>
              <a:t>PC-12           štakor                     </a:t>
            </a:r>
            <a:r>
              <a:rPr lang="hr-HR" altLang="en-US" sz="2000" dirty="0" err="1">
                <a:latin typeface="Arial" charset="0"/>
              </a:rPr>
              <a:t>feokromocitom</a:t>
            </a:r>
            <a:r>
              <a:rPr lang="hr-HR" altLang="en-US" sz="2000" dirty="0">
                <a:latin typeface="Arial" charset="0"/>
              </a:rPr>
              <a:t>               živčane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Leukemijske, suspenzija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HL-60            čovjek                    </a:t>
            </a:r>
            <a:r>
              <a:rPr lang="hr-HR" altLang="en-US" sz="2000" dirty="0" err="1">
                <a:latin typeface="Arial" charset="0"/>
              </a:rPr>
              <a:t>mijeloične</a:t>
            </a:r>
            <a:r>
              <a:rPr lang="hr-HR" altLang="en-US" sz="2000" dirty="0">
                <a:latin typeface="Arial" charset="0"/>
              </a:rPr>
              <a:t>                         </a:t>
            </a:r>
          </a:p>
          <a:p>
            <a:pPr eaLnBrk="1" hangingPunct="1">
              <a:spcBef>
                <a:spcPct val="0"/>
              </a:spcBef>
              <a:buFontTx/>
              <a:buNone/>
            </a:pPr>
            <a:r>
              <a:rPr lang="hr-HR" altLang="en-US" sz="2000" dirty="0" err="1">
                <a:latin typeface="Arial" charset="0"/>
              </a:rPr>
              <a:t>Jurkat</a:t>
            </a:r>
            <a:r>
              <a:rPr lang="hr-HR" altLang="en-US" sz="2000" dirty="0">
                <a:latin typeface="Arial" charset="0"/>
              </a:rPr>
              <a:t>            čovjek                    T </a:t>
            </a:r>
            <a:r>
              <a:rPr lang="hr-HR" altLang="en-US" sz="2000" dirty="0" err="1">
                <a:latin typeface="Arial" charset="0"/>
              </a:rPr>
              <a:t>limfociti</a:t>
            </a:r>
            <a:endParaRPr lang="hr-HR" altLang="en-US" sz="2000" dirty="0">
              <a:latin typeface="Arial" charset="0"/>
            </a:endParaRPr>
          </a:p>
          <a:p>
            <a:pPr eaLnBrk="1" hangingPunct="1">
              <a:spcBef>
                <a:spcPct val="0"/>
              </a:spcBef>
              <a:buFontTx/>
              <a:buNone/>
            </a:pPr>
            <a:r>
              <a:rPr lang="hr-HR" altLang="en-US" sz="2000" dirty="0">
                <a:latin typeface="Arial" charset="0"/>
              </a:rPr>
              <a:t>K562              čovjek                   eritrocitne</a:t>
            </a:r>
          </a:p>
          <a:p>
            <a:pPr eaLnBrk="1" hangingPunct="1">
              <a:spcBef>
                <a:spcPct val="50000"/>
              </a:spcBef>
              <a:buFontTx/>
              <a:buNone/>
            </a:pPr>
            <a:endParaRPr lang="hr-HR" altLang="en-US" sz="2400" dirty="0">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Group 2"/>
          <p:cNvGraphicFramePr>
            <a:graphicFrameLocks noGrp="1"/>
          </p:cNvGraphicFramePr>
          <p:nvPr/>
        </p:nvGraphicFramePr>
        <p:xfrm>
          <a:off x="684213" y="620713"/>
          <a:ext cx="7920037" cy="5703888"/>
        </p:xfrm>
        <a:graphic>
          <a:graphicData uri="http://schemas.openxmlformats.org/drawingml/2006/table">
            <a:tbl>
              <a:tblPr/>
              <a:tblGrid>
                <a:gridCol w="1419225"/>
                <a:gridCol w="2454275"/>
                <a:gridCol w="1479550"/>
                <a:gridCol w="2566987"/>
              </a:tblGrid>
              <a:tr h="390525">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Cell Biology</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cap="flat">
                      <a:noFill/>
                    </a:lnR>
                    <a:lnT w="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hr-HR"/>
                    </a:p>
                  </a:txBody>
                  <a:tcPr/>
                </a:tc>
                <a:tc hMerge="1">
                  <a:txBody>
                    <a:bodyPr/>
                    <a:lstStyle/>
                    <a:p>
                      <a:endParaRPr lang="hr-HR"/>
                    </a:p>
                  </a:txBody>
                  <a:tcPr/>
                </a:tc>
                <a:tc hMerge="1">
                  <a:txBody>
                    <a:bodyPr/>
                    <a:lstStyle/>
                    <a:p>
                      <a:endParaRPr lang="hr-HR"/>
                    </a:p>
                  </a:txBody>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ATCC® Number:</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CCL-2™ </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Price:</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£255.00; €460.00</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w="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Designations: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HeLa </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Depositors: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WF Scherer</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w="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2"/>
                        </a:rPr>
                        <a:t>Biosafety Level</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2 [CELLS CONTAIN PAPOVAVIRUS]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Shipped:</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frozen</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w="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803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Medium &amp; Serum:</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3"/>
                        </a:rPr>
                        <a:t>See Propagation</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Growth Properties: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adherent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w="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Organism:</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Arial" charset="0"/>
                          <a:ea typeface="Times New Roman" pitchFamily="18" charset="0"/>
                          <a:cs typeface="Arial" charset="0"/>
                        </a:rPr>
                        <a:t>Homo sapiens</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 (human)</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Morphology:</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w="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r>
              <a:tr h="976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Source:</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Times New Roman" pitchFamily="18" charset="0"/>
                          <a:cs typeface="Arial" charset="0"/>
                        </a:rPr>
                        <a:t>Organ: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cervix</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1" i="0" u="none" strike="noStrike" cap="none" normalizeH="0" baseline="0" smtClean="0">
                          <a:ln>
                            <a:noFill/>
                          </a:ln>
                          <a:solidFill>
                            <a:srgbClr val="000000"/>
                          </a:solidFill>
                          <a:effectLst/>
                          <a:latin typeface="Arial" charset="0"/>
                          <a:ea typeface="Times New Roman" pitchFamily="18" charset="0"/>
                          <a:cs typeface="Arial" charset="0"/>
                        </a:rPr>
                        <a:t>Cell type: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epithelial</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1" i="0" u="none" strike="noStrike" cap="none" normalizeH="0" baseline="0" smtClean="0">
                          <a:ln>
                            <a:noFill/>
                          </a:ln>
                          <a:solidFill>
                            <a:srgbClr val="000000"/>
                          </a:solidFill>
                          <a:effectLst/>
                          <a:latin typeface="Arial" charset="0"/>
                          <a:ea typeface="Times New Roman" pitchFamily="18" charset="0"/>
                          <a:cs typeface="Arial" charset="0"/>
                        </a:rPr>
                        <a:t>Disease: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adenocarcinoma</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cap="flat">
                      <a:noFill/>
                    </a:lnR>
                    <a:lnT>
                      <a:noFill/>
                    </a:lnT>
                    <a:lnB>
                      <a:noFill/>
                    </a:lnB>
                    <a:lnTlToBr>
                      <a:noFill/>
                    </a:lnTlToBr>
                    <a:lnBlToTr>
                      <a:noFill/>
                    </a:lnBlToTr>
                    <a:solidFill>
                      <a:schemeClr val="bg1"/>
                    </a:solidFill>
                  </a:tcPr>
                </a:tc>
                <a:tc hMerge="1">
                  <a:txBody>
                    <a:bodyPr/>
                    <a:lstStyle/>
                    <a:p>
                      <a:endParaRPr lang="hr-HR"/>
                    </a:p>
                  </a:txBody>
                  <a:tcPr/>
                </a:tc>
                <a:tc hMerge="1">
                  <a:txBody>
                    <a:bodyPr/>
                    <a:lstStyle/>
                    <a:p>
                      <a:endParaRPr lang="hr-HR"/>
                    </a:p>
                  </a:txBody>
                  <a:tcPr/>
                </a:tc>
              </a:tr>
              <a:tr h="803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Cellular Products: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0" cap="flat" cmpd="sng" algn="ctr">
                      <a:solidFill>
                        <a:srgbClr val="000000"/>
                      </a:solidFill>
                      <a:prstDash val="solid"/>
                      <a:round/>
                      <a:headEnd type="none" w="med" len="med"/>
                      <a:tailEnd type="none" w="med" len="med"/>
                    </a:lnL>
                    <a:lnR>
                      <a:noFill/>
                    </a:lnR>
                    <a:lnT>
                      <a:noFill/>
                    </a:lnT>
                    <a:lnB cap="flat">
                      <a:noFill/>
                    </a:lnB>
                    <a:lnTlToBr>
                      <a:noFill/>
                    </a:lnTlToBr>
                    <a:lnBlToTr>
                      <a:noFill/>
                    </a:lnBlToTr>
                    <a:solidFill>
                      <a:schemeClr val="bg1"/>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Times New Roman" pitchFamily="18" charset="0"/>
                          <a:cs typeface="Arial" charset="0"/>
                        </a:rPr>
                        <a:t>keratin</a:t>
                      </a:r>
                      <a:endPar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anchor="ctr" horzOverflow="overflow">
                    <a:lnL>
                      <a:noFill/>
                    </a:lnL>
                    <a:lnR cap="flat">
                      <a:noFill/>
                    </a:lnR>
                    <a:lnT>
                      <a:noFill/>
                    </a:lnT>
                    <a:lnB cap="flat">
                      <a:noFill/>
                    </a:lnB>
                    <a:lnTlToBr>
                      <a:noFill/>
                    </a:lnTlToBr>
                    <a:lnBlToTr>
                      <a:noFill/>
                    </a:lnBlToTr>
                    <a:solidFill>
                      <a:schemeClr val="bg1"/>
                    </a:solidFill>
                  </a:tcPr>
                </a:tc>
                <a:tc hMerge="1">
                  <a:txBody>
                    <a:bodyPr/>
                    <a:lstStyle/>
                    <a:p>
                      <a:endParaRPr lang="hr-HR"/>
                    </a:p>
                  </a:txBody>
                  <a:tcPr/>
                </a:tc>
                <a:tc hMerge="1">
                  <a:txBody>
                    <a:bodyPr/>
                    <a:lstStyle/>
                    <a:p>
                      <a:endParaRPr lang="hr-HR"/>
                    </a:p>
                  </a:txBody>
                  <a:tcPr/>
                </a:tc>
              </a:tr>
            </a:tbl>
          </a:graphicData>
        </a:graphic>
      </p:graphicFrame>
      <p:sp>
        <p:nvSpPr>
          <p:cNvPr id="95263" name="TextBox 1"/>
          <p:cNvSpPr txBox="1">
            <a:spLocks noChangeArrowheads="1"/>
          </p:cNvSpPr>
          <p:nvPr/>
        </p:nvSpPr>
        <p:spPr bwMode="auto">
          <a:xfrm>
            <a:off x="231775" y="204788"/>
            <a:ext cx="7324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Katalozi staničnih linija: ATCC: American type culture collection</a:t>
            </a:r>
            <a:endParaRPr lang="en-US" altLang="en-US" sz="2000">
              <a:latin typeface="Arial" charset="0"/>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Group 2"/>
          <p:cNvGraphicFramePr>
            <a:graphicFrameLocks noGrp="1"/>
          </p:cNvGraphicFramePr>
          <p:nvPr/>
        </p:nvGraphicFramePr>
        <p:xfrm>
          <a:off x="395288" y="333375"/>
          <a:ext cx="7583487" cy="6273799"/>
        </p:xfrm>
        <a:graphic>
          <a:graphicData uri="http://schemas.openxmlformats.org/drawingml/2006/table">
            <a:tbl>
              <a:tblPr/>
              <a:tblGrid>
                <a:gridCol w="1358900"/>
                <a:gridCol w="6224587"/>
              </a:tblGrid>
              <a:tr h="365797">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2"/>
                        </a:rPr>
                        <a:t>Related Cell Culture Products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w="0" cap="flat" cmpd="sng" algn="ctr">
                      <a:solidFill>
                        <a:srgbClr val="000000"/>
                      </a:solidFill>
                      <a:prstDash val="solid"/>
                      <a:round/>
                      <a:headEnd type="none" w="med" len="med"/>
                      <a:tailEnd type="none" w="med" len="med"/>
                    </a:lnL>
                    <a:lnR cap="flat">
                      <a:noFill/>
                    </a:lnR>
                    <a:lnT cap="flat">
                      <a:noFill/>
                    </a:lnT>
                    <a:lnB>
                      <a:noFill/>
                    </a:lnB>
                    <a:lnTlToBr>
                      <a:noFill/>
                    </a:lnTlToBr>
                    <a:lnBlToTr>
                      <a:noFill/>
                    </a:lnBlToTr>
                    <a:solidFill>
                      <a:schemeClr val="bg1"/>
                    </a:solidFill>
                  </a:tcPr>
                </a:tc>
                <a:tc hMerge="1">
                  <a:txBody>
                    <a:bodyPr/>
                    <a:lstStyle/>
                    <a:p>
                      <a:endParaRPr lang="hr-HR"/>
                    </a:p>
                  </a:txBody>
                  <a:tcPr/>
                </a:tc>
              </a:tr>
              <a:tr h="1188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Applications: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screening for Escherichia coli strains with invasive potential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3"/>
                        </a:rPr>
                        <a:t>[21447]</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3"/>
                        </a:rPr>
                        <a:t>[21491]</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3"/>
                        </a:rPr>
                        <a:t>[21553]</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testing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3"/>
                        </a:rPr>
                        <a:t>92382</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transfection host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3"/>
                        </a:rPr>
                        <a:t>21491</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 (</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hlinkClick r:id="rId4"/>
                        </a:rPr>
                        <a:t>technology from amaxa</a:t>
                      </a: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a:noFill/>
                    </a:lnL>
                    <a:lnR cap="flat">
                      <a:noFill/>
                    </a:lnR>
                    <a:lnT>
                      <a:noFill/>
                    </a:lnT>
                    <a:lnB>
                      <a:noFill/>
                    </a:lnB>
                    <a:lnTlToBr>
                      <a:noFill/>
                    </a:lnTlToBr>
                    <a:lnBlToTr>
                      <a:noFill/>
                    </a:lnBlToTr>
                    <a:solidFill>
                      <a:schemeClr val="bg1"/>
                    </a:solidFill>
                  </a:tcPr>
                </a:tc>
              </a:tr>
              <a:tr h="1463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Virus</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Susceptibility:</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Poliovirus 1</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Adenovirus type 3</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Poliovirus 2</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Human poliovirus 3</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Encephalomyocarditis virus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a:noFill/>
                    </a:lnL>
                    <a:lnR cap="flat">
                      <a:noFill/>
                    </a:lnR>
                    <a:lnT>
                      <a:noFill/>
                    </a:lnT>
                    <a:lnB>
                      <a:noFill/>
                    </a:lnB>
                    <a:lnTlToBr>
                      <a:noFill/>
                    </a:lnTlToBr>
                    <a:lnBlToTr>
                      <a:noFill/>
                    </a:lnBlToTr>
                    <a:solidFill>
                      <a:schemeClr val="bg1"/>
                    </a:solidFill>
                  </a:tcPr>
                </a:tc>
              </a:tr>
              <a:tr h="69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Reverse Transcript: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w="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negative</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a:noFill/>
                    </a:lnL>
                    <a:lnR cap="flat">
                      <a:noFill/>
                    </a:lnR>
                    <a:lnT>
                      <a:noFill/>
                    </a:lnT>
                    <a:lnB>
                      <a:noFill/>
                    </a:lnB>
                    <a:lnTlToBr>
                      <a:noFill/>
                    </a:lnTlToBr>
                    <a:lnBlToTr>
                      <a:noFill/>
                    </a:lnBlToTr>
                    <a:solidFill>
                      <a:schemeClr val="bg1"/>
                    </a:solidFill>
                  </a:tcPr>
                </a:tc>
              </a:tr>
              <a:tr h="25605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DNA Profile</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(STR):</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w="0" cap="flat" cmpd="sng" algn="ctr">
                      <a:solidFill>
                        <a:srgbClr val="000000"/>
                      </a:solidFill>
                      <a:prstDash val="solid"/>
                      <a:round/>
                      <a:headEnd type="none" w="med" len="med"/>
                      <a:tailEnd type="none" w="med" len="med"/>
                    </a:lnL>
                    <a:lnR>
                      <a:noFill/>
                    </a:lnR>
                    <a:lnT>
                      <a:noFill/>
                    </a:lnT>
                    <a:lnB w="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Amelogenin: X</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CSF1PO: 9,10</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D13S317: 12,13.3</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D16S539: 9,10</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D5S818: 11,12</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D7S820: 8,12</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THO1: 7</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TPOX: 8,12</a:t>
                      </a:r>
                      <a:b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sz="1800" b="0" i="0" u="none" strike="noStrike" cap="none" normalizeH="0" baseline="0" smtClean="0">
                          <a:ln>
                            <a:noFill/>
                          </a:ln>
                          <a:solidFill>
                            <a:srgbClr val="000000"/>
                          </a:solidFill>
                          <a:effectLst/>
                          <a:latin typeface="Arial" charset="0"/>
                          <a:ea typeface="Times New Roman" pitchFamily="18" charset="0"/>
                          <a:cs typeface="Arial" charset="0"/>
                        </a:rPr>
                        <a:t>vWA: 16,18</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T="45725" marB="45725" anchor="ctr" horzOverflow="overflow">
                    <a:lnL>
                      <a:noFill/>
                    </a:lnL>
                    <a:lnR cap="flat">
                      <a:noFill/>
                    </a:lnR>
                    <a:lnT>
                      <a:noFill/>
                    </a:lnT>
                    <a:lnB w="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684213" y="1196975"/>
            <a:ext cx="7920037" cy="4325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0" bIns="216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400">
              <a:latin typeface="Arial" charset="0"/>
            </a:endParaRPr>
          </a:p>
        </p:txBody>
      </p:sp>
      <p:grpSp>
        <p:nvGrpSpPr>
          <p:cNvPr id="98307" name="Group 3"/>
          <p:cNvGrpSpPr>
            <a:grpSpLocks/>
          </p:cNvGrpSpPr>
          <p:nvPr/>
        </p:nvGrpSpPr>
        <p:grpSpPr bwMode="auto">
          <a:xfrm>
            <a:off x="827088" y="1196975"/>
            <a:ext cx="7693025" cy="4206875"/>
            <a:chOff x="521" y="754"/>
            <a:chExt cx="4846" cy="2650"/>
          </a:xfrm>
        </p:grpSpPr>
        <p:graphicFrame>
          <p:nvGraphicFramePr>
            <p:cNvPr id="98309" name="Object 4"/>
            <p:cNvGraphicFramePr>
              <a:graphicFrameLocks noChangeAspect="1"/>
            </p:cNvGraphicFramePr>
            <p:nvPr/>
          </p:nvGraphicFramePr>
          <p:xfrm>
            <a:off x="703" y="754"/>
            <a:ext cx="4551" cy="2650"/>
          </p:xfrm>
          <a:graphic>
            <a:graphicData uri="http://schemas.openxmlformats.org/presentationml/2006/ole">
              <mc:AlternateContent xmlns:mc="http://schemas.openxmlformats.org/markup-compatibility/2006">
                <mc:Choice xmlns:v="urn:schemas-microsoft-com:vml" Requires="v">
                  <p:oleObj spid="_x0000_s98347" name="Photo Editor Photo" r:id="rId3" imgW="17828571" imgH="10383699" progId="MSPhotoEd.3">
                    <p:embed/>
                  </p:oleObj>
                </mc:Choice>
                <mc:Fallback>
                  <p:oleObj name="Photo Editor Photo" r:id="rId3" imgW="17828571" imgH="1038369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 y="754"/>
                          <a:ext cx="4551" cy="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0" name="Text Box 5"/>
            <p:cNvSpPr txBox="1">
              <a:spLocks noChangeArrowheads="1"/>
            </p:cNvSpPr>
            <p:nvPr/>
          </p:nvSpPr>
          <p:spPr bwMode="auto">
            <a:xfrm>
              <a:off x="3560" y="1979"/>
              <a:ext cx="5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tripsin</a:t>
              </a:r>
            </a:p>
          </p:txBody>
        </p:sp>
        <p:sp>
          <p:nvSpPr>
            <p:cNvPr id="98311" name="Text Box 6"/>
            <p:cNvSpPr txBox="1">
              <a:spLocks noChangeArrowheads="1"/>
            </p:cNvSpPr>
            <p:nvPr/>
          </p:nvSpPr>
          <p:spPr bwMode="auto">
            <a:xfrm>
              <a:off x="2290" y="754"/>
              <a:ext cx="1905"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konfluentni sloj stanica nakon tjedan dana rasta</a:t>
              </a:r>
            </a:p>
          </p:txBody>
        </p:sp>
        <p:sp>
          <p:nvSpPr>
            <p:cNvPr id="98312" name="Text Box 7"/>
            <p:cNvSpPr txBox="1">
              <a:spLocks noChangeArrowheads="1"/>
            </p:cNvSpPr>
            <p:nvPr/>
          </p:nvSpPr>
          <p:spPr bwMode="auto">
            <a:xfrm>
              <a:off x="3923" y="1162"/>
              <a:ext cx="1444"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medij se ukloni</a:t>
              </a:r>
            </a:p>
            <a:p>
              <a:pPr eaLnBrk="1" hangingPunct="1">
                <a:spcBef>
                  <a:spcPct val="0"/>
                </a:spcBef>
                <a:buFontTx/>
                <a:buNone/>
              </a:pPr>
              <a:r>
                <a:rPr lang="hr-HR" altLang="en-US" sz="1800">
                  <a:latin typeface="Arial" charset="0"/>
                </a:rPr>
                <a:t>stanice isperu s PBS</a:t>
              </a:r>
            </a:p>
          </p:txBody>
        </p:sp>
        <p:sp>
          <p:nvSpPr>
            <p:cNvPr id="98313" name="Text Box 8"/>
            <p:cNvSpPr txBox="1">
              <a:spLocks noChangeArrowheads="1"/>
            </p:cNvSpPr>
            <p:nvPr/>
          </p:nvSpPr>
          <p:spPr bwMode="auto">
            <a:xfrm>
              <a:off x="3107" y="2341"/>
              <a:ext cx="81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400">
                <a:latin typeface="Arial" charset="0"/>
              </a:endParaRPr>
            </a:p>
          </p:txBody>
        </p:sp>
        <p:sp>
          <p:nvSpPr>
            <p:cNvPr id="98314" name="Text Box 9"/>
            <p:cNvSpPr txBox="1">
              <a:spLocks noChangeArrowheads="1"/>
            </p:cNvSpPr>
            <p:nvPr/>
          </p:nvSpPr>
          <p:spPr bwMode="auto">
            <a:xfrm>
              <a:off x="2789" y="2478"/>
              <a:ext cx="771"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stanice se zaokruže i odlijepe</a:t>
              </a:r>
            </a:p>
          </p:txBody>
        </p:sp>
        <p:sp>
          <p:nvSpPr>
            <p:cNvPr id="98315" name="Text Box 10"/>
            <p:cNvSpPr txBox="1">
              <a:spLocks noChangeArrowheads="1"/>
            </p:cNvSpPr>
            <p:nvPr/>
          </p:nvSpPr>
          <p:spPr bwMode="auto">
            <a:xfrm>
              <a:off x="521" y="2704"/>
              <a:ext cx="1679" cy="5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1800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stanice se resuspendiraju u mediju za brojanje i nasađivanje</a:t>
              </a:r>
            </a:p>
          </p:txBody>
        </p:sp>
        <p:sp>
          <p:nvSpPr>
            <p:cNvPr id="98316" name="Text Box 11"/>
            <p:cNvSpPr txBox="1">
              <a:spLocks noChangeArrowheads="1"/>
            </p:cNvSpPr>
            <p:nvPr/>
          </p:nvSpPr>
          <p:spPr bwMode="auto">
            <a:xfrm>
              <a:off x="657" y="2251"/>
              <a:ext cx="1225" cy="3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stanice se presade</a:t>
              </a:r>
            </a:p>
            <a:p>
              <a:pPr eaLnBrk="1" hangingPunct="1">
                <a:spcBef>
                  <a:spcPct val="0"/>
                </a:spcBef>
                <a:buFontTx/>
                <a:buNone/>
              </a:pPr>
              <a:r>
                <a:rPr lang="hr-HR" altLang="en-US" sz="1800">
                  <a:latin typeface="Arial" charset="0"/>
                </a:rPr>
                <a:t> u svježi medij</a:t>
              </a:r>
            </a:p>
          </p:txBody>
        </p:sp>
        <p:sp>
          <p:nvSpPr>
            <p:cNvPr id="98317" name="Text Box 12"/>
            <p:cNvSpPr txBox="1">
              <a:spLocks noChangeArrowheads="1"/>
            </p:cNvSpPr>
            <p:nvPr/>
          </p:nvSpPr>
          <p:spPr bwMode="auto">
            <a:xfrm>
              <a:off x="1882" y="2251"/>
              <a:ext cx="181" cy="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1800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400">
                <a:latin typeface="Arial" charset="0"/>
              </a:endParaRPr>
            </a:p>
          </p:txBody>
        </p:sp>
        <p:sp>
          <p:nvSpPr>
            <p:cNvPr id="98318" name="Text Box 13"/>
            <p:cNvSpPr txBox="1">
              <a:spLocks noChangeArrowheads="1"/>
            </p:cNvSpPr>
            <p:nvPr/>
          </p:nvSpPr>
          <p:spPr bwMode="auto">
            <a:xfrm>
              <a:off x="748" y="1071"/>
              <a:ext cx="1612"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stanice se prihvate i</a:t>
              </a:r>
            </a:p>
            <a:p>
              <a:pPr eaLnBrk="1" hangingPunct="1">
                <a:spcBef>
                  <a:spcPct val="0"/>
                </a:spcBef>
                <a:buFontTx/>
                <a:buNone/>
              </a:pPr>
              <a:r>
                <a:rPr lang="hr-HR" altLang="en-US" sz="1800">
                  <a:latin typeface="Arial" charset="0"/>
                </a:rPr>
                <a:t>šire nakon nekoliko sati</a:t>
              </a:r>
            </a:p>
          </p:txBody>
        </p:sp>
      </p:grpSp>
      <p:sp>
        <p:nvSpPr>
          <p:cNvPr id="98308" name="Text Box 14"/>
          <p:cNvSpPr txBox="1">
            <a:spLocks noChangeArrowheads="1"/>
          </p:cNvSpPr>
          <p:nvPr/>
        </p:nvSpPr>
        <p:spPr bwMode="auto">
          <a:xfrm>
            <a:off x="3111500" y="5895975"/>
            <a:ext cx="261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Presađivanje stanica</a:t>
            </a:r>
            <a:r>
              <a:rPr lang="hr-HR" altLang="en-US" sz="2400">
                <a:latin typeface="Arial"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531813" y="439738"/>
            <a:ext cx="6840537" cy="5445125"/>
            <a:chOff x="1202" y="297"/>
            <a:chExt cx="4309" cy="3430"/>
          </a:xfrm>
        </p:grpSpPr>
        <p:sp>
          <p:nvSpPr>
            <p:cNvPr id="99334" name="Oval 3"/>
            <p:cNvSpPr>
              <a:spLocks noChangeArrowheads="1"/>
            </p:cNvSpPr>
            <p:nvPr/>
          </p:nvSpPr>
          <p:spPr bwMode="auto">
            <a:xfrm>
              <a:off x="1202" y="1752"/>
              <a:ext cx="680" cy="635"/>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35" name="Line 4"/>
            <p:cNvSpPr>
              <a:spLocks noChangeShapeType="1"/>
            </p:cNvSpPr>
            <p:nvPr/>
          </p:nvSpPr>
          <p:spPr bwMode="auto">
            <a:xfrm>
              <a:off x="2064" y="2069"/>
              <a:ext cx="63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6" name="Oval 5"/>
            <p:cNvSpPr>
              <a:spLocks noChangeArrowheads="1"/>
            </p:cNvSpPr>
            <p:nvPr/>
          </p:nvSpPr>
          <p:spPr bwMode="auto">
            <a:xfrm>
              <a:off x="3152" y="935"/>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37" name="Oval 6"/>
            <p:cNvSpPr>
              <a:spLocks noChangeArrowheads="1"/>
            </p:cNvSpPr>
            <p:nvPr/>
          </p:nvSpPr>
          <p:spPr bwMode="auto">
            <a:xfrm>
              <a:off x="3152" y="1389"/>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38" name="Oval 7"/>
            <p:cNvSpPr>
              <a:spLocks noChangeArrowheads="1"/>
            </p:cNvSpPr>
            <p:nvPr/>
          </p:nvSpPr>
          <p:spPr bwMode="auto">
            <a:xfrm>
              <a:off x="3152" y="1888"/>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39" name="Oval 8"/>
            <p:cNvSpPr>
              <a:spLocks noChangeArrowheads="1"/>
            </p:cNvSpPr>
            <p:nvPr/>
          </p:nvSpPr>
          <p:spPr bwMode="auto">
            <a:xfrm>
              <a:off x="3152" y="2341"/>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40" name="Oval 9"/>
            <p:cNvSpPr>
              <a:spLocks noChangeArrowheads="1"/>
            </p:cNvSpPr>
            <p:nvPr/>
          </p:nvSpPr>
          <p:spPr bwMode="auto">
            <a:xfrm>
              <a:off x="3152" y="2795"/>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41" name="Oval 10"/>
            <p:cNvSpPr>
              <a:spLocks noChangeArrowheads="1"/>
            </p:cNvSpPr>
            <p:nvPr/>
          </p:nvSpPr>
          <p:spPr bwMode="auto">
            <a:xfrm>
              <a:off x="3152" y="3294"/>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
          <p:nvSpPr>
            <p:cNvPr id="99342" name="Text Box 11"/>
            <p:cNvSpPr txBox="1">
              <a:spLocks noChangeArrowheads="1"/>
            </p:cNvSpPr>
            <p:nvPr/>
          </p:nvSpPr>
          <p:spPr bwMode="auto">
            <a:xfrm>
              <a:off x="3787" y="935"/>
              <a:ext cx="3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2 h</a:t>
              </a:r>
            </a:p>
          </p:txBody>
        </p:sp>
        <p:sp>
          <p:nvSpPr>
            <p:cNvPr id="99343" name="Text Box 12"/>
            <p:cNvSpPr txBox="1">
              <a:spLocks noChangeArrowheads="1"/>
            </p:cNvSpPr>
            <p:nvPr/>
          </p:nvSpPr>
          <p:spPr bwMode="auto">
            <a:xfrm>
              <a:off x="3696" y="1389"/>
              <a:ext cx="47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12 h</a:t>
              </a:r>
            </a:p>
          </p:txBody>
        </p:sp>
        <p:sp>
          <p:nvSpPr>
            <p:cNvPr id="99344" name="Text Box 13"/>
            <p:cNvSpPr txBox="1">
              <a:spLocks noChangeArrowheads="1"/>
            </p:cNvSpPr>
            <p:nvPr/>
          </p:nvSpPr>
          <p:spPr bwMode="auto">
            <a:xfrm>
              <a:off x="3742" y="1842"/>
              <a:ext cx="4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24 h</a:t>
              </a:r>
            </a:p>
          </p:txBody>
        </p:sp>
        <p:sp>
          <p:nvSpPr>
            <p:cNvPr id="99345" name="Text Box 14"/>
            <p:cNvSpPr txBox="1">
              <a:spLocks noChangeArrowheads="1"/>
            </p:cNvSpPr>
            <p:nvPr/>
          </p:nvSpPr>
          <p:spPr bwMode="auto">
            <a:xfrm>
              <a:off x="3651" y="2296"/>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48 h</a:t>
              </a:r>
            </a:p>
          </p:txBody>
        </p:sp>
        <p:sp>
          <p:nvSpPr>
            <p:cNvPr id="99346" name="Text Box 15"/>
            <p:cNvSpPr txBox="1">
              <a:spLocks noChangeArrowheads="1"/>
            </p:cNvSpPr>
            <p:nvPr/>
          </p:nvSpPr>
          <p:spPr bwMode="auto">
            <a:xfrm>
              <a:off x="3742" y="2795"/>
              <a:ext cx="7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72 h</a:t>
              </a:r>
            </a:p>
          </p:txBody>
        </p:sp>
        <p:sp>
          <p:nvSpPr>
            <p:cNvPr id="99347" name="Text Box 16"/>
            <p:cNvSpPr txBox="1">
              <a:spLocks noChangeArrowheads="1"/>
            </p:cNvSpPr>
            <p:nvPr/>
          </p:nvSpPr>
          <p:spPr bwMode="auto">
            <a:xfrm>
              <a:off x="3742" y="3294"/>
              <a:ext cx="47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96 h</a:t>
              </a:r>
            </a:p>
          </p:txBody>
        </p:sp>
        <p:sp>
          <p:nvSpPr>
            <p:cNvPr id="99348" name="Text Box 17"/>
            <p:cNvSpPr txBox="1">
              <a:spLocks noChangeArrowheads="1"/>
            </p:cNvSpPr>
            <p:nvPr/>
          </p:nvSpPr>
          <p:spPr bwMode="auto">
            <a:xfrm>
              <a:off x="4785" y="935"/>
              <a:ext cx="72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Kontrola</a:t>
              </a:r>
            </a:p>
          </p:txBody>
        </p:sp>
        <p:sp>
          <p:nvSpPr>
            <p:cNvPr id="99349" name="Text Box 18"/>
            <p:cNvSpPr txBox="1">
              <a:spLocks noChangeArrowheads="1"/>
            </p:cNvSpPr>
            <p:nvPr/>
          </p:nvSpPr>
          <p:spPr bwMode="auto">
            <a:xfrm rot="-5400000">
              <a:off x="3854" y="2411"/>
              <a:ext cx="23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različite koncentracije neke tvari</a:t>
              </a:r>
            </a:p>
          </p:txBody>
        </p:sp>
        <p:sp>
          <p:nvSpPr>
            <p:cNvPr id="99350" name="Text Box 19"/>
            <p:cNvSpPr txBox="1">
              <a:spLocks noChangeArrowheads="1"/>
            </p:cNvSpPr>
            <p:nvPr/>
          </p:nvSpPr>
          <p:spPr bwMode="auto">
            <a:xfrm>
              <a:off x="3923" y="300"/>
              <a:ext cx="1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a:t>
              </a:r>
            </a:p>
          </p:txBody>
        </p:sp>
        <p:sp>
          <p:nvSpPr>
            <p:cNvPr id="99351" name="Text Box 20"/>
            <p:cNvSpPr txBox="1">
              <a:spLocks noChangeArrowheads="1"/>
            </p:cNvSpPr>
            <p:nvPr/>
          </p:nvSpPr>
          <p:spPr bwMode="auto">
            <a:xfrm>
              <a:off x="4954" y="297"/>
              <a:ext cx="2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II</a:t>
              </a:r>
            </a:p>
          </p:txBody>
        </p:sp>
      </p:grpSp>
      <p:sp>
        <p:nvSpPr>
          <p:cNvPr id="99331" name="Text Box 21"/>
          <p:cNvSpPr txBox="1">
            <a:spLocks noChangeArrowheads="1"/>
          </p:cNvSpPr>
          <p:nvPr/>
        </p:nvSpPr>
        <p:spPr bwMode="auto">
          <a:xfrm>
            <a:off x="663575" y="5943600"/>
            <a:ext cx="32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a:t>
            </a:r>
          </a:p>
        </p:txBody>
      </p:sp>
      <p:sp>
        <p:nvSpPr>
          <p:cNvPr id="99332" name="Text Box 22"/>
          <p:cNvSpPr txBox="1">
            <a:spLocks noChangeArrowheads="1"/>
          </p:cNvSpPr>
          <p:nvPr/>
        </p:nvSpPr>
        <p:spPr bwMode="auto">
          <a:xfrm>
            <a:off x="1139825" y="5972175"/>
            <a:ext cx="5840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Shema eksperimenta određivanja krivulje rasta (I) </a:t>
            </a:r>
          </a:p>
          <a:p>
            <a:pPr eaLnBrk="1" hangingPunct="1">
              <a:spcBef>
                <a:spcPct val="0"/>
              </a:spcBef>
              <a:buFontTx/>
              <a:buNone/>
            </a:pPr>
            <a:r>
              <a:rPr lang="hr-HR" altLang="en-US" sz="2000">
                <a:latin typeface="Arial" charset="0"/>
              </a:rPr>
              <a:t>i krivulja utjecaja neke tvari (II)</a:t>
            </a:r>
          </a:p>
        </p:txBody>
      </p:sp>
      <p:sp>
        <p:nvSpPr>
          <p:cNvPr id="99333" name="TextBox 1"/>
          <p:cNvSpPr txBox="1">
            <a:spLocks noChangeArrowheads="1"/>
          </p:cNvSpPr>
          <p:nvPr/>
        </p:nvSpPr>
        <p:spPr bwMode="auto">
          <a:xfrm>
            <a:off x="7162800" y="2182813"/>
            <a:ext cx="1981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krajnja </a:t>
            </a:r>
          </a:p>
          <a:p>
            <a:pPr eaLnBrk="1" hangingPunct="1">
              <a:spcBef>
                <a:spcPct val="0"/>
              </a:spcBef>
              <a:buFontTx/>
              <a:buNone/>
            </a:pPr>
            <a:r>
              <a:rPr lang="hr-HR" altLang="en-US" sz="2000">
                <a:latin typeface="Arial" charset="0"/>
                <a:cs typeface="Arial" charset="0"/>
              </a:rPr>
              <a:t>točka: </a:t>
            </a:r>
          </a:p>
          <a:p>
            <a:pPr eaLnBrk="1" hangingPunct="1">
              <a:spcBef>
                <a:spcPct val="0"/>
              </a:spcBef>
              <a:buFontTx/>
              <a:buNone/>
            </a:pPr>
            <a:endParaRPr lang="hr-HR" altLang="en-US" sz="2000">
              <a:latin typeface="Arial" charset="0"/>
              <a:cs typeface="Arial" charset="0"/>
            </a:endParaRPr>
          </a:p>
          <a:p>
            <a:pPr eaLnBrk="1" hangingPunct="1">
              <a:spcBef>
                <a:spcPct val="0"/>
              </a:spcBef>
              <a:buFontTx/>
              <a:buNone/>
            </a:pPr>
            <a:r>
              <a:rPr lang="hr-HR" altLang="en-US" sz="2000">
                <a:latin typeface="Arial" charset="0"/>
                <a:cs typeface="Arial" charset="0"/>
              </a:rPr>
              <a:t>skupljanje</a:t>
            </a:r>
          </a:p>
          <a:p>
            <a:pPr eaLnBrk="1" hangingPunct="1">
              <a:spcBef>
                <a:spcPct val="0"/>
              </a:spcBef>
              <a:buFontTx/>
              <a:buNone/>
            </a:pPr>
            <a:r>
              <a:rPr lang="hr-HR" altLang="en-US" sz="2000">
                <a:latin typeface="Arial" charset="0"/>
                <a:cs typeface="Arial" charset="0"/>
              </a:rPr>
              <a:t>uzoraka:</a:t>
            </a:r>
          </a:p>
          <a:p>
            <a:pPr eaLnBrk="1" hangingPunct="1">
              <a:spcBef>
                <a:spcPct val="0"/>
              </a:spcBef>
              <a:buFontTx/>
              <a:buNone/>
            </a:pPr>
            <a:r>
              <a:rPr lang="hr-HR" altLang="en-US" sz="2000">
                <a:latin typeface="Arial" charset="0"/>
                <a:cs typeface="Arial" charset="0"/>
              </a:rPr>
              <a:t>stanica,</a:t>
            </a:r>
          </a:p>
          <a:p>
            <a:pPr eaLnBrk="1" hangingPunct="1">
              <a:spcBef>
                <a:spcPct val="0"/>
              </a:spcBef>
              <a:buFontTx/>
              <a:buNone/>
            </a:pPr>
            <a:r>
              <a:rPr lang="hr-HR" altLang="en-US" sz="2000">
                <a:latin typeface="Arial" charset="0"/>
                <a:cs typeface="Arial" charset="0"/>
              </a:rPr>
              <a:t>njihovih</a:t>
            </a:r>
          </a:p>
          <a:p>
            <a:pPr eaLnBrk="1" hangingPunct="1">
              <a:spcBef>
                <a:spcPct val="0"/>
              </a:spcBef>
              <a:buFontTx/>
              <a:buNone/>
            </a:pPr>
            <a:r>
              <a:rPr lang="hr-HR" altLang="en-US" sz="2000">
                <a:latin typeface="Arial" charset="0"/>
                <a:cs typeface="Arial" charset="0"/>
              </a:rPr>
              <a:t>dijelova,</a:t>
            </a:r>
          </a:p>
          <a:p>
            <a:pPr eaLnBrk="1" hangingPunct="1">
              <a:spcBef>
                <a:spcPct val="0"/>
              </a:spcBef>
              <a:buFontTx/>
              <a:buNone/>
            </a:pPr>
            <a:r>
              <a:rPr lang="hr-HR" altLang="en-US" sz="2000">
                <a:latin typeface="Arial" charset="0"/>
                <a:cs typeface="Arial" charset="0"/>
              </a:rPr>
              <a:t>mikroskopiranje</a:t>
            </a:r>
          </a:p>
          <a:p>
            <a:pPr eaLnBrk="1" hangingPunct="1">
              <a:spcBef>
                <a:spcPct val="0"/>
              </a:spcBef>
              <a:buFontTx/>
              <a:buNone/>
            </a:pPr>
            <a:endParaRPr lang="hr-HR" altLang="en-US" sz="2400"/>
          </a:p>
          <a:p>
            <a:pPr eaLnBrk="1" hangingPunct="1">
              <a:spcBef>
                <a:spcPct val="0"/>
              </a:spcBef>
              <a:buFontTx/>
              <a:buNone/>
            </a:pPr>
            <a:endParaRPr lang="en-US" altLang="en-US" sz="24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619250" y="620713"/>
            <a:ext cx="7129463" cy="4625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160000" bIns="216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100355" name="Group 3"/>
          <p:cNvGrpSpPr>
            <a:grpSpLocks/>
          </p:cNvGrpSpPr>
          <p:nvPr/>
        </p:nvGrpSpPr>
        <p:grpSpPr bwMode="auto">
          <a:xfrm>
            <a:off x="2051050" y="765175"/>
            <a:ext cx="6480175" cy="5278438"/>
            <a:chOff x="1474" y="618"/>
            <a:chExt cx="3810" cy="3279"/>
          </a:xfrm>
        </p:grpSpPr>
        <p:graphicFrame>
          <p:nvGraphicFramePr>
            <p:cNvPr id="100358" name="Object 4"/>
            <p:cNvGraphicFramePr>
              <a:graphicFrameLocks noChangeAspect="1"/>
            </p:cNvGraphicFramePr>
            <p:nvPr/>
          </p:nvGraphicFramePr>
          <p:xfrm>
            <a:off x="1474" y="709"/>
            <a:ext cx="2526" cy="2560"/>
          </p:xfrm>
          <a:graphic>
            <a:graphicData uri="http://schemas.openxmlformats.org/presentationml/2006/ole">
              <mc:AlternateContent xmlns:mc="http://schemas.openxmlformats.org/markup-compatibility/2006">
                <mc:Choice xmlns:v="urn:schemas-microsoft-com:vml" Requires="v">
                  <p:oleObj spid="_x0000_s100394" name="Photo Editor Photo" r:id="rId4" imgW="11476190" imgH="11631649" progId="MSPhotoEd.3">
                    <p:embed/>
                  </p:oleObj>
                </mc:Choice>
                <mc:Fallback>
                  <p:oleObj name="Photo Editor Photo" r:id="rId4" imgW="11476190" imgH="11631649"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 y="709"/>
                          <a:ext cx="2526"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9" name="Text Box 5"/>
            <p:cNvSpPr txBox="1">
              <a:spLocks noChangeArrowheads="1"/>
            </p:cNvSpPr>
            <p:nvPr/>
          </p:nvSpPr>
          <p:spPr bwMode="auto">
            <a:xfrm>
              <a:off x="3651" y="618"/>
              <a:ext cx="1633" cy="1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702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faza opadanja</a:t>
              </a:r>
            </a:p>
          </p:txBody>
        </p:sp>
        <p:sp>
          <p:nvSpPr>
            <p:cNvPr id="100360" name="Text Box 6"/>
            <p:cNvSpPr txBox="1">
              <a:spLocks noChangeArrowheads="1"/>
            </p:cNvSpPr>
            <p:nvPr/>
          </p:nvSpPr>
          <p:spPr bwMode="auto">
            <a:xfrm>
              <a:off x="2835" y="845"/>
              <a:ext cx="1203"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stacionarna faza</a:t>
              </a:r>
            </a:p>
          </p:txBody>
        </p:sp>
        <p:sp>
          <p:nvSpPr>
            <p:cNvPr id="100361" name="Text Box 7"/>
            <p:cNvSpPr txBox="1">
              <a:spLocks noChangeArrowheads="1"/>
            </p:cNvSpPr>
            <p:nvPr/>
          </p:nvSpPr>
          <p:spPr bwMode="auto">
            <a:xfrm>
              <a:off x="2517" y="1888"/>
              <a:ext cx="1497" cy="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faza </a:t>
              </a:r>
            </a:p>
            <a:p>
              <a:pPr eaLnBrk="1" hangingPunct="1">
                <a:spcBef>
                  <a:spcPct val="0"/>
                </a:spcBef>
                <a:buFontTx/>
                <a:buNone/>
              </a:pPr>
              <a:r>
                <a:rPr lang="hr-HR" altLang="en-US" sz="2000">
                  <a:latin typeface="Arial" charset="0"/>
                </a:rPr>
                <a:t>eksponencijalnog </a:t>
              </a:r>
            </a:p>
            <a:p>
              <a:pPr eaLnBrk="1" hangingPunct="1">
                <a:spcBef>
                  <a:spcPct val="0"/>
                </a:spcBef>
                <a:buFontTx/>
                <a:buNone/>
              </a:pPr>
              <a:r>
                <a:rPr lang="hr-HR" altLang="en-US" sz="2000">
                  <a:latin typeface="Arial" charset="0"/>
                </a:rPr>
                <a:t>rasta</a:t>
              </a:r>
            </a:p>
          </p:txBody>
        </p:sp>
        <p:sp>
          <p:nvSpPr>
            <p:cNvPr id="100362" name="Text Box 8"/>
            <p:cNvSpPr txBox="1">
              <a:spLocks noChangeArrowheads="1"/>
            </p:cNvSpPr>
            <p:nvPr/>
          </p:nvSpPr>
          <p:spPr bwMode="auto">
            <a:xfrm>
              <a:off x="1610" y="2569"/>
              <a:ext cx="523"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lag faza</a:t>
              </a:r>
            </a:p>
          </p:txBody>
        </p:sp>
        <p:sp>
          <p:nvSpPr>
            <p:cNvPr id="100363" name="Text Box 9"/>
            <p:cNvSpPr txBox="1">
              <a:spLocks noChangeArrowheads="1"/>
            </p:cNvSpPr>
            <p:nvPr/>
          </p:nvSpPr>
          <p:spPr bwMode="auto">
            <a:xfrm>
              <a:off x="2154" y="3068"/>
              <a:ext cx="2349"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dani u kulturi</a:t>
              </a:r>
            </a:p>
          </p:txBody>
        </p:sp>
        <p:sp>
          <p:nvSpPr>
            <p:cNvPr id="100364" name="Text Box 10"/>
            <p:cNvSpPr txBox="1">
              <a:spLocks noChangeArrowheads="1"/>
            </p:cNvSpPr>
            <p:nvPr/>
          </p:nvSpPr>
          <p:spPr bwMode="auto">
            <a:xfrm rot="-5400000">
              <a:off x="1051" y="1630"/>
              <a:ext cx="1079"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broj stanica</a:t>
              </a:r>
            </a:p>
          </p:txBody>
        </p:sp>
        <p:sp>
          <p:nvSpPr>
            <p:cNvPr id="100365" name="Text Box 11"/>
            <p:cNvSpPr txBox="1">
              <a:spLocks noChangeArrowheads="1"/>
            </p:cNvSpPr>
            <p:nvPr/>
          </p:nvSpPr>
          <p:spPr bwMode="auto">
            <a:xfrm>
              <a:off x="2018" y="3613"/>
              <a:ext cx="1763"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charset="0"/>
                </a:rPr>
                <a:t>Krivulja rasta stanica</a:t>
              </a:r>
            </a:p>
          </p:txBody>
        </p:sp>
      </p:grpSp>
      <p:sp>
        <p:nvSpPr>
          <p:cNvPr id="100356" name="Text Box 12"/>
          <p:cNvSpPr txBox="1">
            <a:spLocks noChangeArrowheads="1"/>
          </p:cNvSpPr>
          <p:nvPr/>
        </p:nvSpPr>
        <p:spPr bwMode="auto">
          <a:xfrm>
            <a:off x="1835150" y="1412875"/>
            <a:ext cx="68405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0" bIns="180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00357" name="Text Box 13"/>
          <p:cNvSpPr txBox="1">
            <a:spLocks noChangeArrowheads="1"/>
          </p:cNvSpPr>
          <p:nvPr/>
        </p:nvSpPr>
        <p:spPr bwMode="auto">
          <a:xfrm>
            <a:off x="1547813" y="1196975"/>
            <a:ext cx="684053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0" bIns="180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258888" y="260350"/>
            <a:ext cx="7272337" cy="3875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800000" bIns="180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1800">
              <a:latin typeface="Arial" charset="0"/>
            </a:endParaRPr>
          </a:p>
        </p:txBody>
      </p:sp>
      <p:grpSp>
        <p:nvGrpSpPr>
          <p:cNvPr id="101379" name="Group 3"/>
          <p:cNvGrpSpPr>
            <a:grpSpLocks/>
          </p:cNvGrpSpPr>
          <p:nvPr/>
        </p:nvGrpSpPr>
        <p:grpSpPr bwMode="auto">
          <a:xfrm>
            <a:off x="1331913" y="333375"/>
            <a:ext cx="7056437" cy="3521075"/>
            <a:chOff x="839" y="346"/>
            <a:chExt cx="4445" cy="2218"/>
          </a:xfrm>
        </p:grpSpPr>
        <p:grpSp>
          <p:nvGrpSpPr>
            <p:cNvPr id="101382" name="Group 4"/>
            <p:cNvGrpSpPr>
              <a:grpSpLocks/>
            </p:cNvGrpSpPr>
            <p:nvPr/>
          </p:nvGrpSpPr>
          <p:grpSpPr bwMode="auto">
            <a:xfrm>
              <a:off x="839" y="346"/>
              <a:ext cx="4279" cy="2218"/>
              <a:chOff x="960" y="890"/>
              <a:chExt cx="4279" cy="2218"/>
            </a:xfrm>
          </p:grpSpPr>
          <p:graphicFrame>
            <p:nvGraphicFramePr>
              <p:cNvPr id="101384" name="Object 5"/>
              <p:cNvGraphicFramePr>
                <a:graphicFrameLocks noChangeAspect="1"/>
              </p:cNvGraphicFramePr>
              <p:nvPr/>
            </p:nvGraphicFramePr>
            <p:xfrm>
              <a:off x="960" y="890"/>
              <a:ext cx="4279" cy="2062"/>
            </p:xfrm>
            <a:graphic>
              <a:graphicData uri="http://schemas.openxmlformats.org/presentationml/2006/ole">
                <mc:AlternateContent xmlns:mc="http://schemas.openxmlformats.org/markup-compatibility/2006">
                  <mc:Choice xmlns:v="urn:schemas-microsoft-com:vml" Requires="v">
                    <p:oleObj spid="_x0000_s101416" name="Photo Editor Photo" r:id="rId3" imgW="16733333" imgH="6904762" progId="MSPhotoEd.3">
                      <p:embed/>
                    </p:oleObj>
                  </mc:Choice>
                  <mc:Fallback>
                    <p:oleObj name="Photo Editor Photo" r:id="rId3" imgW="16733333" imgH="6904762"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890"/>
                            <a:ext cx="4279" cy="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85" name="Text Box 6"/>
              <p:cNvSpPr txBox="1">
                <a:spLocks noChangeArrowheads="1"/>
              </p:cNvSpPr>
              <p:nvPr/>
            </p:nvSpPr>
            <p:spPr bwMode="auto">
              <a:xfrm>
                <a:off x="1111" y="2750"/>
                <a:ext cx="90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inokulacija</a:t>
                </a:r>
              </a:p>
            </p:txBody>
          </p:sp>
          <p:sp>
            <p:nvSpPr>
              <p:cNvPr id="101386" name="Text Box 7"/>
              <p:cNvSpPr txBox="1">
                <a:spLocks noChangeArrowheads="1"/>
              </p:cNvSpPr>
              <p:nvPr/>
            </p:nvSpPr>
            <p:spPr bwMode="auto">
              <a:xfrm>
                <a:off x="2472" y="2704"/>
                <a:ext cx="852"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prihvaćanje</a:t>
                </a:r>
              </a:p>
              <a:p>
                <a:pPr eaLnBrk="1" hangingPunct="1">
                  <a:spcBef>
                    <a:spcPct val="0"/>
                  </a:spcBef>
                  <a:buFontTx/>
                  <a:buNone/>
                </a:pPr>
                <a:r>
                  <a:rPr lang="hr-HR" altLang="en-US" sz="1800">
                    <a:latin typeface="Arial" charset="0"/>
                  </a:rPr>
                  <a:t>1-2 h</a:t>
                </a:r>
              </a:p>
            </p:txBody>
          </p:sp>
          <p:sp>
            <p:nvSpPr>
              <p:cNvPr id="101387" name="Text Box 8"/>
              <p:cNvSpPr txBox="1">
                <a:spLocks noChangeArrowheads="1"/>
              </p:cNvSpPr>
              <p:nvPr/>
            </p:nvSpPr>
            <p:spPr bwMode="auto">
              <a:xfrm>
                <a:off x="3787" y="2704"/>
                <a:ext cx="1225"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širenje 24 h</a:t>
                </a:r>
              </a:p>
            </p:txBody>
          </p:sp>
        </p:grpSp>
        <p:sp>
          <p:nvSpPr>
            <p:cNvPr id="101383" name="Text Box 9"/>
            <p:cNvSpPr txBox="1">
              <a:spLocks noChangeArrowheads="1"/>
            </p:cNvSpPr>
            <p:nvPr/>
          </p:nvSpPr>
          <p:spPr bwMode="auto">
            <a:xfrm>
              <a:off x="3152" y="482"/>
              <a:ext cx="2132" cy="11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solidFill>
                    <a:schemeClr val="bg1"/>
                  </a:solidFill>
                  <a:latin typeface="Arial" charset="0"/>
                </a:rPr>
                <a:t>a</a:t>
              </a:r>
            </a:p>
            <a:p>
              <a:pPr eaLnBrk="1" hangingPunct="1">
                <a:spcBef>
                  <a:spcPct val="50000"/>
                </a:spcBef>
                <a:buFontTx/>
                <a:buNone/>
              </a:pPr>
              <a:r>
                <a:rPr lang="hr-HR" altLang="en-US" sz="2000">
                  <a:solidFill>
                    <a:schemeClr val="bg1"/>
                  </a:solidFill>
                  <a:latin typeface="Arial" charset="0"/>
                </a:rPr>
                <a:t>a</a:t>
              </a:r>
            </a:p>
            <a:p>
              <a:pPr eaLnBrk="1" hangingPunct="1">
                <a:spcBef>
                  <a:spcPct val="50000"/>
                </a:spcBef>
                <a:buFontTx/>
                <a:buNone/>
              </a:pPr>
              <a:r>
                <a:rPr lang="hr-HR" altLang="en-US" sz="2000">
                  <a:solidFill>
                    <a:schemeClr val="bg1"/>
                  </a:solidFill>
                  <a:latin typeface="Arial" charset="0"/>
                </a:rPr>
                <a:t>a</a:t>
              </a:r>
            </a:p>
            <a:p>
              <a:pPr eaLnBrk="1" hangingPunct="1">
                <a:spcBef>
                  <a:spcPct val="50000"/>
                </a:spcBef>
                <a:buFontTx/>
                <a:buNone/>
              </a:pPr>
              <a:r>
                <a:rPr lang="hr-HR" altLang="en-US" sz="2000">
                  <a:solidFill>
                    <a:schemeClr val="bg1"/>
                  </a:solidFill>
                  <a:latin typeface="Arial" charset="0"/>
                </a:rPr>
                <a:t>a</a:t>
              </a:r>
            </a:p>
          </p:txBody>
        </p:sp>
      </p:grpSp>
      <p:sp>
        <p:nvSpPr>
          <p:cNvPr id="101380" name="Text Box 10"/>
          <p:cNvSpPr txBox="1">
            <a:spLocks noChangeArrowheads="1"/>
          </p:cNvSpPr>
          <p:nvPr/>
        </p:nvSpPr>
        <p:spPr bwMode="auto">
          <a:xfrm>
            <a:off x="1547813" y="4508500"/>
            <a:ext cx="6081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Tri su tipa proteina potrebna za prihvaćanje i širenje:</a:t>
            </a:r>
          </a:p>
          <a:p>
            <a:pPr eaLnBrk="1" hangingPunct="1">
              <a:spcBef>
                <a:spcPct val="0"/>
              </a:spcBef>
              <a:buFontTx/>
              <a:buNone/>
            </a:pPr>
            <a:r>
              <a:rPr lang="hr-HR" altLang="en-US" sz="2000">
                <a:latin typeface="Arial" charset="0"/>
                <a:cs typeface="Arial" charset="0"/>
              </a:rPr>
              <a:t>● glikoproteini seruma</a:t>
            </a:r>
          </a:p>
          <a:p>
            <a:pPr eaLnBrk="1" hangingPunct="1">
              <a:spcBef>
                <a:spcPct val="0"/>
              </a:spcBef>
              <a:buFontTx/>
              <a:buNone/>
            </a:pPr>
            <a:r>
              <a:rPr lang="hr-HR" altLang="en-US" sz="2000">
                <a:latin typeface="Arial" charset="0"/>
              </a:rPr>
              <a:t>○</a:t>
            </a:r>
            <a:r>
              <a:rPr lang="hr-HR" altLang="en-US" sz="2000">
                <a:latin typeface="SimSun" pitchFamily="2" charset="-122"/>
                <a:ea typeface="SimSun" pitchFamily="2" charset="-122"/>
                <a:cs typeface="Arial" charset="0"/>
              </a:rPr>
              <a:t> </a:t>
            </a:r>
            <a:r>
              <a:rPr lang="hr-HR" altLang="en-US" sz="2000">
                <a:latin typeface="Arial" charset="0"/>
                <a:cs typeface="Arial" charset="0"/>
              </a:rPr>
              <a:t>faktori koje luče stanice</a:t>
            </a:r>
          </a:p>
          <a:p>
            <a:pPr eaLnBrk="1" hangingPunct="1">
              <a:spcBef>
                <a:spcPct val="0"/>
              </a:spcBef>
              <a:buFontTx/>
              <a:buNone/>
            </a:pPr>
            <a:r>
              <a:rPr lang="hr-HR" altLang="en-US" sz="2000">
                <a:latin typeface="SimSun" pitchFamily="2" charset="-122"/>
                <a:ea typeface="SimSun" pitchFamily="2" charset="-122"/>
              </a:rPr>
              <a:t>▽</a:t>
            </a:r>
            <a:r>
              <a:rPr lang="hr-HR" altLang="en-US" sz="2000">
                <a:latin typeface="Arial" charset="0"/>
                <a:cs typeface="Arial" charset="0"/>
              </a:rPr>
              <a:t> glikoproteini na površini stanice</a:t>
            </a:r>
          </a:p>
        </p:txBody>
      </p:sp>
      <p:sp>
        <p:nvSpPr>
          <p:cNvPr id="101381" name="Text Box 11"/>
          <p:cNvSpPr txBox="1">
            <a:spLocks noChangeArrowheads="1"/>
          </p:cNvSpPr>
          <p:nvPr/>
        </p:nvSpPr>
        <p:spPr bwMode="auto">
          <a:xfrm>
            <a:off x="5076825" y="836613"/>
            <a:ext cx="3167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339752" y="1185237"/>
            <a:ext cx="583185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        Efikasnost nasađivanja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        PE </a:t>
            </a:r>
            <a:r>
              <a:rPr lang="hr-HR" altLang="en-US" sz="2000" dirty="0" err="1">
                <a:latin typeface="Arial" charset="0"/>
              </a:rPr>
              <a:t>plating</a:t>
            </a:r>
            <a:r>
              <a:rPr lang="hr-HR" altLang="en-US" sz="2000" dirty="0">
                <a:latin typeface="Arial" charset="0"/>
              </a:rPr>
              <a:t> </a:t>
            </a:r>
            <a:r>
              <a:rPr lang="hr-HR" altLang="en-US" sz="2000" dirty="0" err="1">
                <a:latin typeface="Arial" charset="0"/>
              </a:rPr>
              <a:t>efficiency</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          broj prihvaćenih stanica </a:t>
            </a:r>
          </a:p>
          <a:p>
            <a:pPr eaLnBrk="1" hangingPunct="1">
              <a:spcBef>
                <a:spcPct val="0"/>
              </a:spcBef>
              <a:buFontTx/>
              <a:buNone/>
            </a:pPr>
            <a:r>
              <a:rPr lang="hr-HR" altLang="en-US" sz="2000" dirty="0">
                <a:latin typeface="Arial" charset="0"/>
              </a:rPr>
              <a:t>PE =</a:t>
            </a:r>
          </a:p>
          <a:p>
            <a:pPr eaLnBrk="1" hangingPunct="1">
              <a:spcBef>
                <a:spcPct val="0"/>
              </a:spcBef>
              <a:buFontTx/>
              <a:buNone/>
            </a:pPr>
            <a:r>
              <a:rPr lang="hr-HR" altLang="en-US" sz="2000" dirty="0">
                <a:latin typeface="Arial" charset="0"/>
              </a:rPr>
              <a:t>          broj nasađenih </a:t>
            </a:r>
            <a:r>
              <a:rPr lang="hr-HR" altLang="en-US" sz="2000" dirty="0" smtClean="0">
                <a:latin typeface="Arial" charset="0"/>
              </a:rPr>
              <a:t>stanica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smtClean="0">
                <a:latin typeface="Arial" charset="0"/>
              </a:rPr>
              <a:t>određuje se nekoliko sati nakon nasađivanja</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         </a:t>
            </a:r>
          </a:p>
        </p:txBody>
      </p:sp>
      <p:sp>
        <p:nvSpPr>
          <p:cNvPr id="102403" name="Line 3"/>
          <p:cNvSpPr>
            <a:spLocks noChangeShapeType="1"/>
          </p:cNvSpPr>
          <p:nvPr/>
        </p:nvSpPr>
        <p:spPr bwMode="auto">
          <a:xfrm>
            <a:off x="3132138" y="2924175"/>
            <a:ext cx="2520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04" name="Text Box 4"/>
          <p:cNvSpPr txBox="1">
            <a:spLocks noChangeArrowheads="1"/>
          </p:cNvSpPr>
          <p:nvPr/>
        </p:nvSpPr>
        <p:spPr bwMode="auto">
          <a:xfrm>
            <a:off x="827088" y="4797425"/>
            <a:ext cx="681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a:t>
            </a:r>
            <a:r>
              <a:rPr lang="hr-HR" altLang="en-US" sz="2000" dirty="0" err="1">
                <a:latin typeface="Arial" charset="0"/>
              </a:rPr>
              <a:t>lag</a:t>
            </a:r>
            <a:r>
              <a:rPr lang="hr-HR" altLang="en-US" sz="2000" dirty="0">
                <a:latin typeface="Arial" charset="0"/>
              </a:rPr>
              <a:t> faza: obnova proteina, prihvaćanje za podlogu, lučenje</a:t>
            </a:r>
          </a:p>
          <a:p>
            <a:pPr eaLnBrk="1" hangingPunct="1">
              <a:spcBef>
                <a:spcPct val="0"/>
              </a:spcBef>
              <a:buFontTx/>
              <a:buNone/>
            </a:pPr>
            <a:r>
              <a:rPr lang="hr-HR" altLang="en-US" sz="2000" dirty="0" err="1">
                <a:latin typeface="Arial" charset="0"/>
              </a:rPr>
              <a:t>solubilnih</a:t>
            </a:r>
            <a:r>
              <a:rPr lang="hr-HR" altLang="en-US" sz="2000" dirty="0">
                <a:latin typeface="Arial" charset="0"/>
              </a:rPr>
              <a:t> faktora </a:t>
            </a:r>
            <a:r>
              <a:rPr lang="hr-HR" altLang="en-US" sz="2000" dirty="0" err="1">
                <a:latin typeface="Arial" charset="0"/>
              </a:rPr>
              <a:t>rasta..</a:t>
            </a:r>
            <a:r>
              <a:rPr lang="hr-HR" altLang="en-US" sz="2000" dirty="0">
                <a:latin typeface="Arial" charset="0"/>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476375" y="549275"/>
            <a:ext cx="7056438" cy="498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520000" bIns="216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103427" name="Group 3"/>
          <p:cNvGrpSpPr>
            <a:grpSpLocks/>
          </p:cNvGrpSpPr>
          <p:nvPr/>
        </p:nvGrpSpPr>
        <p:grpSpPr bwMode="auto">
          <a:xfrm>
            <a:off x="2051050" y="765175"/>
            <a:ext cx="6480175" cy="5278438"/>
            <a:chOff x="1474" y="618"/>
            <a:chExt cx="3810" cy="3279"/>
          </a:xfrm>
        </p:grpSpPr>
        <p:graphicFrame>
          <p:nvGraphicFramePr>
            <p:cNvPr id="103441" name="Object 4"/>
            <p:cNvGraphicFramePr>
              <a:graphicFrameLocks noChangeAspect="1"/>
            </p:cNvGraphicFramePr>
            <p:nvPr/>
          </p:nvGraphicFramePr>
          <p:xfrm>
            <a:off x="1474" y="709"/>
            <a:ext cx="2526" cy="2560"/>
          </p:xfrm>
          <a:graphic>
            <a:graphicData uri="http://schemas.openxmlformats.org/presentationml/2006/ole">
              <mc:AlternateContent xmlns:mc="http://schemas.openxmlformats.org/markup-compatibility/2006">
                <mc:Choice xmlns:v="urn:schemas-microsoft-com:vml" Requires="v">
                  <p:oleObj spid="_x0000_s103477" name="Photo Editor Photo" r:id="rId3" imgW="11476190" imgH="11631649" progId="MSPhotoEd.3">
                    <p:embed/>
                  </p:oleObj>
                </mc:Choice>
                <mc:Fallback>
                  <p:oleObj name="Photo Editor Photo" r:id="rId3" imgW="11476190" imgH="11631649"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709"/>
                          <a:ext cx="2526"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42" name="Text Box 5"/>
            <p:cNvSpPr txBox="1">
              <a:spLocks noChangeArrowheads="1"/>
            </p:cNvSpPr>
            <p:nvPr/>
          </p:nvSpPr>
          <p:spPr bwMode="auto">
            <a:xfrm>
              <a:off x="3651" y="618"/>
              <a:ext cx="1633" cy="1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702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dirty="0">
                <a:latin typeface="Arial" charset="0"/>
              </a:endParaRPr>
            </a:p>
          </p:txBody>
        </p:sp>
        <p:sp>
          <p:nvSpPr>
            <p:cNvPr id="103443" name="Text Box 6"/>
            <p:cNvSpPr txBox="1">
              <a:spLocks noChangeArrowheads="1"/>
            </p:cNvSpPr>
            <p:nvPr/>
          </p:nvSpPr>
          <p:spPr bwMode="auto">
            <a:xfrm>
              <a:off x="2835" y="845"/>
              <a:ext cx="108"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03444" name="Text Box 7"/>
            <p:cNvSpPr txBox="1">
              <a:spLocks noChangeArrowheads="1"/>
            </p:cNvSpPr>
            <p:nvPr/>
          </p:nvSpPr>
          <p:spPr bwMode="auto">
            <a:xfrm>
              <a:off x="2517" y="1888"/>
              <a:ext cx="1497" cy="2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03445" name="Text Box 8"/>
            <p:cNvSpPr txBox="1">
              <a:spLocks noChangeArrowheads="1"/>
            </p:cNvSpPr>
            <p:nvPr/>
          </p:nvSpPr>
          <p:spPr bwMode="auto">
            <a:xfrm>
              <a:off x="1610" y="2569"/>
              <a:ext cx="1"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03446" name="Text Box 9"/>
            <p:cNvSpPr txBox="1">
              <a:spLocks noChangeArrowheads="1"/>
            </p:cNvSpPr>
            <p:nvPr/>
          </p:nvSpPr>
          <p:spPr bwMode="auto">
            <a:xfrm>
              <a:off x="2154" y="3068"/>
              <a:ext cx="2349"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dani u kulturi</a:t>
              </a:r>
            </a:p>
          </p:txBody>
        </p:sp>
        <p:sp>
          <p:nvSpPr>
            <p:cNvPr id="103447" name="Text Box 10"/>
            <p:cNvSpPr txBox="1">
              <a:spLocks noChangeArrowheads="1"/>
            </p:cNvSpPr>
            <p:nvPr/>
          </p:nvSpPr>
          <p:spPr bwMode="auto">
            <a:xfrm rot="-5400000">
              <a:off x="1051" y="1630"/>
              <a:ext cx="1079"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broj stanica</a:t>
              </a:r>
            </a:p>
          </p:txBody>
        </p:sp>
        <p:sp>
          <p:nvSpPr>
            <p:cNvPr id="103448" name="Text Box 11"/>
            <p:cNvSpPr txBox="1">
              <a:spLocks noChangeArrowheads="1"/>
            </p:cNvSpPr>
            <p:nvPr/>
          </p:nvSpPr>
          <p:spPr bwMode="auto">
            <a:xfrm>
              <a:off x="2018" y="3613"/>
              <a:ext cx="108"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grpSp>
      <p:sp>
        <p:nvSpPr>
          <p:cNvPr id="103428" name="Line 12"/>
          <p:cNvSpPr>
            <a:spLocks noChangeShapeType="1"/>
          </p:cNvSpPr>
          <p:nvPr/>
        </p:nvSpPr>
        <p:spPr bwMode="auto">
          <a:xfrm>
            <a:off x="2627313" y="3789363"/>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29" name="Line 13"/>
          <p:cNvSpPr>
            <a:spLocks noChangeShapeType="1"/>
          </p:cNvSpPr>
          <p:nvPr/>
        </p:nvSpPr>
        <p:spPr bwMode="auto">
          <a:xfrm>
            <a:off x="2627313" y="3284538"/>
            <a:ext cx="100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0" name="Line 14"/>
          <p:cNvSpPr>
            <a:spLocks noChangeShapeType="1"/>
          </p:cNvSpPr>
          <p:nvPr/>
        </p:nvSpPr>
        <p:spPr bwMode="auto">
          <a:xfrm>
            <a:off x="3419475" y="3789363"/>
            <a:ext cx="0" cy="719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1" name="Line 15"/>
          <p:cNvSpPr>
            <a:spLocks noChangeShapeType="1"/>
          </p:cNvSpPr>
          <p:nvPr/>
        </p:nvSpPr>
        <p:spPr bwMode="auto">
          <a:xfrm>
            <a:off x="3635375" y="3284538"/>
            <a:ext cx="0" cy="1223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2" name="Text Box 16"/>
          <p:cNvSpPr txBox="1">
            <a:spLocks noChangeArrowheads="1"/>
          </p:cNvSpPr>
          <p:nvPr/>
        </p:nvSpPr>
        <p:spPr bwMode="auto">
          <a:xfrm>
            <a:off x="867002" y="5405904"/>
            <a:ext cx="68227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err="1">
                <a:latin typeface="Arial" charset="0"/>
              </a:rPr>
              <a:t>duplikacijsko</a:t>
            </a:r>
            <a:r>
              <a:rPr lang="hr-HR" altLang="en-US" sz="2000" dirty="0">
                <a:latin typeface="Arial" charset="0"/>
              </a:rPr>
              <a:t> vrijeme = vrijeme udvostručavanja </a:t>
            </a:r>
            <a:r>
              <a:rPr lang="hr-HR" altLang="en-US" sz="2000" dirty="0" smtClean="0">
                <a:latin typeface="Arial" charset="0"/>
              </a:rPr>
              <a:t>populacije</a:t>
            </a:r>
          </a:p>
          <a:p>
            <a:pPr eaLnBrk="1" hangingPunct="1">
              <a:spcBef>
                <a:spcPct val="0"/>
              </a:spcBef>
              <a:buNone/>
            </a:pPr>
            <a:r>
              <a:rPr lang="hr-HR" sz="2000" dirty="0">
                <a:solidFill>
                  <a:schemeClr val="accent2"/>
                </a:solidFill>
                <a:latin typeface="Arial" panose="020B0604020202020204" pitchFamily="34" charset="0"/>
                <a:cs typeface="Arial" panose="020B0604020202020204" pitchFamily="34" charset="0"/>
              </a:rPr>
              <a:t>određuje se u eksponencijalnoj fazi rasta</a:t>
            </a:r>
            <a:endParaRPr lang="en-US" sz="2000" dirty="0">
              <a:solidFill>
                <a:schemeClr val="accent2"/>
              </a:solidFill>
              <a:latin typeface="Arial" panose="020B0604020202020204" pitchFamily="34" charset="0"/>
              <a:cs typeface="Arial" panose="020B0604020202020204" pitchFamily="34" charset="0"/>
            </a:endParaRPr>
          </a:p>
          <a:p>
            <a:pPr eaLnBrk="1" hangingPunct="1">
              <a:spcBef>
                <a:spcPct val="0"/>
              </a:spcBef>
              <a:buFontTx/>
              <a:buNone/>
            </a:pPr>
            <a:endParaRPr lang="hr-HR" altLang="en-US" sz="2000" dirty="0">
              <a:latin typeface="Arial" charset="0"/>
            </a:endParaRPr>
          </a:p>
        </p:txBody>
      </p:sp>
      <p:sp>
        <p:nvSpPr>
          <p:cNvPr id="103433" name="Line 17"/>
          <p:cNvSpPr>
            <a:spLocks noChangeShapeType="1"/>
          </p:cNvSpPr>
          <p:nvPr/>
        </p:nvSpPr>
        <p:spPr bwMode="auto">
          <a:xfrm flipV="1">
            <a:off x="2700338" y="4581525"/>
            <a:ext cx="7207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4" name="Text Box 18"/>
          <p:cNvSpPr txBox="1">
            <a:spLocks noChangeArrowheads="1"/>
          </p:cNvSpPr>
          <p:nvPr/>
        </p:nvSpPr>
        <p:spPr bwMode="auto">
          <a:xfrm>
            <a:off x="684213" y="6346825"/>
            <a:ext cx="798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generacijsko vrijeme = vrijeme od jedne do druge diobe jedne stanice</a:t>
            </a:r>
          </a:p>
        </p:txBody>
      </p:sp>
      <p:sp>
        <p:nvSpPr>
          <p:cNvPr id="103435" name="Text Box 19"/>
          <p:cNvSpPr txBox="1">
            <a:spLocks noChangeArrowheads="1"/>
          </p:cNvSpPr>
          <p:nvPr/>
        </p:nvSpPr>
        <p:spPr bwMode="auto">
          <a:xfrm>
            <a:off x="4356100" y="1125538"/>
            <a:ext cx="11525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03436" name="Text Box 20"/>
          <p:cNvSpPr txBox="1">
            <a:spLocks noChangeArrowheads="1"/>
          </p:cNvSpPr>
          <p:nvPr/>
        </p:nvSpPr>
        <p:spPr bwMode="auto">
          <a:xfrm>
            <a:off x="2700338" y="4076700"/>
            <a:ext cx="5032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bIns="10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03437" name="Text Box 21"/>
          <p:cNvSpPr txBox="1">
            <a:spLocks noChangeArrowheads="1"/>
          </p:cNvSpPr>
          <p:nvPr/>
        </p:nvSpPr>
        <p:spPr bwMode="auto">
          <a:xfrm>
            <a:off x="2700338" y="3933825"/>
            <a:ext cx="503237"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03438" name="Text Box 22"/>
          <p:cNvSpPr txBox="1">
            <a:spLocks noChangeArrowheads="1"/>
          </p:cNvSpPr>
          <p:nvPr/>
        </p:nvSpPr>
        <p:spPr bwMode="auto">
          <a:xfrm>
            <a:off x="2339975" y="36449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solidFill>
                  <a:srgbClr val="FF3300"/>
                </a:solidFill>
                <a:latin typeface="Arial" charset="0"/>
              </a:rPr>
              <a:t>2</a:t>
            </a:r>
          </a:p>
        </p:txBody>
      </p:sp>
      <p:sp>
        <p:nvSpPr>
          <p:cNvPr id="103439" name="Text Box 23"/>
          <p:cNvSpPr txBox="1">
            <a:spLocks noChangeArrowheads="1"/>
          </p:cNvSpPr>
          <p:nvPr/>
        </p:nvSpPr>
        <p:spPr bwMode="auto">
          <a:xfrm>
            <a:off x="2339975" y="3141663"/>
            <a:ext cx="2825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solidFill>
                  <a:srgbClr val="FF3300"/>
                </a:solidFill>
                <a:latin typeface="Arial" charset="0"/>
              </a:rPr>
              <a:t>4</a:t>
            </a:r>
          </a:p>
        </p:txBody>
      </p:sp>
      <p:sp>
        <p:nvSpPr>
          <p:cNvPr id="103440" name="Text Box 24"/>
          <p:cNvSpPr txBox="1">
            <a:spLocks noChangeArrowheads="1"/>
          </p:cNvSpPr>
          <p:nvPr/>
        </p:nvSpPr>
        <p:spPr bwMode="auto">
          <a:xfrm>
            <a:off x="376238" y="398463"/>
            <a:ext cx="341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-faza eksponencijalnog rasta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059112" y="1844675"/>
            <a:ext cx="475324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b="1" dirty="0">
                <a:latin typeface="Arial" charset="0"/>
              </a:rPr>
              <a:t>Vrste staničnih kultura</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smtClean="0">
                <a:latin typeface="Arial" charset="0"/>
              </a:rPr>
              <a:t>suspenzijske</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err="1">
                <a:latin typeface="Arial" charset="0"/>
              </a:rPr>
              <a:t>adherirane</a:t>
            </a:r>
            <a:r>
              <a:rPr lang="hr-HR" altLang="en-US" sz="2000" dirty="0">
                <a:latin typeface="Arial" charset="0"/>
              </a:rPr>
              <a:t>: </a:t>
            </a:r>
          </a:p>
          <a:p>
            <a:pPr eaLnBrk="1" hangingPunct="1">
              <a:spcBef>
                <a:spcPct val="0"/>
              </a:spcBef>
              <a:buFontTx/>
              <a:buNone/>
            </a:pPr>
            <a:r>
              <a:rPr lang="hr-HR" altLang="en-US" sz="2000" dirty="0">
                <a:latin typeface="Arial" charset="0"/>
              </a:rPr>
              <a:t>ovisnost o </a:t>
            </a:r>
            <a:r>
              <a:rPr lang="hr-HR" altLang="en-US" sz="2000" dirty="0" smtClean="0">
                <a:latin typeface="Arial" charset="0"/>
              </a:rPr>
              <a:t>usidrenju</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smtClean="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547813" y="549275"/>
            <a:ext cx="7129462" cy="4625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160000" bIns="216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104451" name="Group 3"/>
          <p:cNvGrpSpPr>
            <a:grpSpLocks/>
          </p:cNvGrpSpPr>
          <p:nvPr/>
        </p:nvGrpSpPr>
        <p:grpSpPr bwMode="auto">
          <a:xfrm>
            <a:off x="2051050" y="765175"/>
            <a:ext cx="6480175" cy="5278438"/>
            <a:chOff x="1474" y="618"/>
            <a:chExt cx="3810" cy="3279"/>
          </a:xfrm>
        </p:grpSpPr>
        <p:graphicFrame>
          <p:nvGraphicFramePr>
            <p:cNvPr id="104455" name="Object 4"/>
            <p:cNvGraphicFramePr>
              <a:graphicFrameLocks noChangeAspect="1"/>
            </p:cNvGraphicFramePr>
            <p:nvPr/>
          </p:nvGraphicFramePr>
          <p:xfrm>
            <a:off x="1474" y="709"/>
            <a:ext cx="2526" cy="2560"/>
          </p:xfrm>
          <a:graphic>
            <a:graphicData uri="http://schemas.openxmlformats.org/presentationml/2006/ole">
              <mc:AlternateContent xmlns:mc="http://schemas.openxmlformats.org/markup-compatibility/2006">
                <mc:Choice xmlns:v="urn:schemas-microsoft-com:vml" Requires="v">
                  <p:oleObj spid="_x0000_s104491" name="Photo Editor Photo" r:id="rId4" imgW="11476190" imgH="11631649" progId="MSPhotoEd.3">
                    <p:embed/>
                  </p:oleObj>
                </mc:Choice>
                <mc:Fallback>
                  <p:oleObj name="Photo Editor Photo" r:id="rId4" imgW="11476190" imgH="11631649"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 y="709"/>
                          <a:ext cx="2526"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56" name="Text Box 5"/>
            <p:cNvSpPr txBox="1">
              <a:spLocks noChangeArrowheads="1"/>
            </p:cNvSpPr>
            <p:nvPr/>
          </p:nvSpPr>
          <p:spPr bwMode="auto">
            <a:xfrm>
              <a:off x="3651" y="618"/>
              <a:ext cx="1633" cy="1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702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faza opadanja</a:t>
              </a:r>
            </a:p>
          </p:txBody>
        </p:sp>
        <p:sp>
          <p:nvSpPr>
            <p:cNvPr id="104457" name="Text Box 6"/>
            <p:cNvSpPr txBox="1">
              <a:spLocks noChangeArrowheads="1"/>
            </p:cNvSpPr>
            <p:nvPr/>
          </p:nvSpPr>
          <p:spPr bwMode="auto">
            <a:xfrm>
              <a:off x="2835" y="845"/>
              <a:ext cx="1203"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stacionarna faza</a:t>
              </a:r>
            </a:p>
          </p:txBody>
        </p:sp>
        <p:sp>
          <p:nvSpPr>
            <p:cNvPr id="104458" name="Text Box 7"/>
            <p:cNvSpPr txBox="1">
              <a:spLocks noChangeArrowheads="1"/>
            </p:cNvSpPr>
            <p:nvPr/>
          </p:nvSpPr>
          <p:spPr bwMode="auto">
            <a:xfrm>
              <a:off x="2517" y="1888"/>
              <a:ext cx="1497" cy="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faza </a:t>
              </a:r>
            </a:p>
            <a:p>
              <a:pPr eaLnBrk="1" hangingPunct="1">
                <a:spcBef>
                  <a:spcPct val="0"/>
                </a:spcBef>
                <a:buFontTx/>
                <a:buNone/>
              </a:pPr>
              <a:r>
                <a:rPr lang="hr-HR" altLang="en-US" sz="2000">
                  <a:latin typeface="Arial" charset="0"/>
                </a:rPr>
                <a:t>eksponencijalnog </a:t>
              </a:r>
            </a:p>
            <a:p>
              <a:pPr eaLnBrk="1" hangingPunct="1">
                <a:spcBef>
                  <a:spcPct val="0"/>
                </a:spcBef>
                <a:buFontTx/>
                <a:buNone/>
              </a:pPr>
              <a:r>
                <a:rPr lang="hr-HR" altLang="en-US" sz="2000">
                  <a:latin typeface="Arial" charset="0"/>
                </a:rPr>
                <a:t>rasta</a:t>
              </a:r>
            </a:p>
          </p:txBody>
        </p:sp>
        <p:sp>
          <p:nvSpPr>
            <p:cNvPr id="104459" name="Text Box 8"/>
            <p:cNvSpPr txBox="1">
              <a:spLocks noChangeArrowheads="1"/>
            </p:cNvSpPr>
            <p:nvPr/>
          </p:nvSpPr>
          <p:spPr bwMode="auto">
            <a:xfrm>
              <a:off x="1610" y="2569"/>
              <a:ext cx="523"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lag faza</a:t>
              </a:r>
            </a:p>
          </p:txBody>
        </p:sp>
        <p:sp>
          <p:nvSpPr>
            <p:cNvPr id="104460" name="Text Box 9"/>
            <p:cNvSpPr txBox="1">
              <a:spLocks noChangeArrowheads="1"/>
            </p:cNvSpPr>
            <p:nvPr/>
          </p:nvSpPr>
          <p:spPr bwMode="auto">
            <a:xfrm>
              <a:off x="2154" y="3068"/>
              <a:ext cx="2349"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dani u kulturi</a:t>
              </a:r>
            </a:p>
          </p:txBody>
        </p:sp>
        <p:sp>
          <p:nvSpPr>
            <p:cNvPr id="104461" name="Text Box 10"/>
            <p:cNvSpPr txBox="1">
              <a:spLocks noChangeArrowheads="1"/>
            </p:cNvSpPr>
            <p:nvPr/>
          </p:nvSpPr>
          <p:spPr bwMode="auto">
            <a:xfrm rot="-5400000">
              <a:off x="1051" y="1630"/>
              <a:ext cx="1079"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broj stanica</a:t>
              </a:r>
            </a:p>
          </p:txBody>
        </p:sp>
        <p:sp>
          <p:nvSpPr>
            <p:cNvPr id="104462" name="Text Box 11"/>
            <p:cNvSpPr txBox="1">
              <a:spLocks noChangeArrowheads="1"/>
            </p:cNvSpPr>
            <p:nvPr/>
          </p:nvSpPr>
          <p:spPr bwMode="auto">
            <a:xfrm>
              <a:off x="2018" y="3613"/>
              <a:ext cx="1763"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charset="0"/>
                </a:rPr>
                <a:t>Krivulja rasta stanica</a:t>
              </a:r>
            </a:p>
          </p:txBody>
        </p:sp>
      </p:grpSp>
      <p:sp>
        <p:nvSpPr>
          <p:cNvPr id="104452" name="Text Box 12"/>
          <p:cNvSpPr txBox="1">
            <a:spLocks noChangeArrowheads="1"/>
          </p:cNvSpPr>
          <p:nvPr/>
        </p:nvSpPr>
        <p:spPr bwMode="auto">
          <a:xfrm>
            <a:off x="1835150" y="1412875"/>
            <a:ext cx="68405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0" bIns="180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04453" name="Text Box 13"/>
          <p:cNvSpPr txBox="1">
            <a:spLocks noChangeArrowheads="1"/>
          </p:cNvSpPr>
          <p:nvPr/>
        </p:nvSpPr>
        <p:spPr bwMode="auto">
          <a:xfrm>
            <a:off x="1547813" y="1196975"/>
            <a:ext cx="684053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800000" bIns="180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04454" name="Oval 14"/>
          <p:cNvSpPr>
            <a:spLocks noChangeArrowheads="1"/>
          </p:cNvSpPr>
          <p:nvPr/>
        </p:nvSpPr>
        <p:spPr bwMode="auto">
          <a:xfrm>
            <a:off x="4356100" y="981075"/>
            <a:ext cx="2232025" cy="647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979613" y="620713"/>
            <a:ext cx="4530725"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"normalne stanice":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solidFill>
                  <a:schemeClr val="accent2"/>
                </a:solidFill>
                <a:latin typeface="Arial" charset="0"/>
              </a:rPr>
              <a:t>mehanizmi kontrole: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gustoća - dodirna (kontaktna) inhibicija</a:t>
            </a:r>
          </a:p>
          <a:p>
            <a:pPr eaLnBrk="1" hangingPunct="1">
              <a:spcBef>
                <a:spcPct val="0"/>
              </a:spcBef>
              <a:buFontTx/>
              <a:buNone/>
            </a:pPr>
            <a:r>
              <a:rPr lang="hr-HR" altLang="en-US" sz="2000" dirty="0">
                <a:latin typeface="Arial" charset="0"/>
              </a:rPr>
              <a:t>dodir s podlogom</a:t>
            </a:r>
          </a:p>
          <a:p>
            <a:pPr eaLnBrk="1" hangingPunct="1">
              <a:spcBef>
                <a:spcPct val="0"/>
              </a:spcBef>
              <a:buFontTx/>
              <a:buNone/>
            </a:pPr>
            <a:r>
              <a:rPr lang="hr-HR" altLang="en-US" sz="2000" dirty="0">
                <a:latin typeface="Arial" charset="0"/>
              </a:rPr>
              <a:t>nedostatak seruma </a:t>
            </a:r>
          </a:p>
          <a:p>
            <a:pPr eaLnBrk="1" hangingPunct="1">
              <a:spcBef>
                <a:spcPct val="0"/>
              </a:spcBef>
              <a:buFontTx/>
              <a:buNone/>
            </a:pPr>
            <a:r>
              <a:rPr lang="hr-HR" altLang="en-US" sz="2000" dirty="0">
                <a:latin typeface="Arial" charset="0"/>
              </a:rPr>
              <a:t>                   faktora rasta</a:t>
            </a:r>
          </a:p>
          <a:p>
            <a:pPr eaLnBrk="1" hangingPunct="1">
              <a:spcBef>
                <a:spcPct val="0"/>
              </a:spcBef>
              <a:buFontTx/>
              <a:buNone/>
            </a:pPr>
            <a:r>
              <a:rPr lang="hr-HR" altLang="en-US" sz="2000" dirty="0">
                <a:latin typeface="Arial" charset="0"/>
              </a:rPr>
              <a:t>                   aminokiselina - mirovanje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starenje</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tumorske stanice: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nemaju mehanizama kontrole</a:t>
            </a:r>
          </a:p>
          <a:p>
            <a:pPr eaLnBrk="1" hangingPunct="1">
              <a:spcBef>
                <a:spcPct val="0"/>
              </a:spcBef>
              <a:buFontTx/>
              <a:buNone/>
            </a:pPr>
            <a:r>
              <a:rPr lang="hr-HR" altLang="en-US" sz="2000" dirty="0" err="1">
                <a:latin typeface="Arial" charset="0"/>
              </a:rPr>
              <a:t>imortalne</a:t>
            </a:r>
            <a:endParaRPr lang="hr-HR" altLang="en-US" sz="2000" dirty="0">
              <a:latin typeface="Arial"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nvGraphicFramePr>
        <p:xfrm>
          <a:off x="1835150" y="549275"/>
          <a:ext cx="5791200" cy="4173538"/>
        </p:xfrm>
        <a:graphic>
          <a:graphicData uri="http://schemas.openxmlformats.org/presentationml/2006/ole">
            <mc:AlternateContent xmlns:mc="http://schemas.openxmlformats.org/markup-compatibility/2006">
              <mc:Choice xmlns:v="urn:schemas-microsoft-com:vml" Requires="v">
                <p:oleObj spid="_x0000_s106528" name="Image" r:id="rId3" imgW="9085775" imgH="5756442" progId="Photoshop.Image.7">
                  <p:embed/>
                </p:oleObj>
              </mc:Choice>
              <mc:Fallback>
                <p:oleObj name="Image" r:id="rId3" imgW="9085775" imgH="5756442"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49275"/>
                        <a:ext cx="5791200" cy="41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499" name="Text Box 3"/>
          <p:cNvSpPr txBox="1">
            <a:spLocks noChangeArrowheads="1"/>
          </p:cNvSpPr>
          <p:nvPr/>
        </p:nvSpPr>
        <p:spPr bwMode="auto">
          <a:xfrm>
            <a:off x="2474913" y="5291138"/>
            <a:ext cx="307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err="1">
                <a:latin typeface="Arial" charset="0"/>
              </a:rPr>
              <a:t>Kontaktna</a:t>
            </a:r>
            <a:r>
              <a:rPr lang="en-US" altLang="en-US" sz="2400" dirty="0">
                <a:latin typeface="Arial" charset="0"/>
              </a:rPr>
              <a:t> </a:t>
            </a:r>
            <a:r>
              <a:rPr lang="en-US" altLang="en-US" sz="2400" b="1" dirty="0" err="1">
                <a:latin typeface="Arial" charset="0"/>
              </a:rPr>
              <a:t>inhibicija</a:t>
            </a:r>
            <a:endParaRPr lang="en-US" altLang="en-US" sz="2400" b="1" dirty="0">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2916238" y="1268413"/>
          <a:ext cx="3409950" cy="2886075"/>
        </p:xfrm>
        <a:graphic>
          <a:graphicData uri="http://schemas.openxmlformats.org/presentationml/2006/ole">
            <mc:AlternateContent xmlns:mc="http://schemas.openxmlformats.org/markup-compatibility/2006">
              <mc:Choice xmlns:v="urn:schemas-microsoft-com:vml" Requires="v">
                <p:oleObj spid="_x0000_s107554" name="Photo Editor Photo" r:id="rId3" imgW="3409524" imgH="2886478" progId="MSPhotoEd.3">
                  <p:embed/>
                </p:oleObj>
              </mc:Choice>
              <mc:Fallback>
                <p:oleObj name="Photo Editor Photo" r:id="rId3" imgW="3409524" imgH="2886478"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268413"/>
                        <a:ext cx="34099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3" name="Text Box 3"/>
          <p:cNvSpPr txBox="1">
            <a:spLocks noChangeArrowheads="1"/>
          </p:cNvSpPr>
          <p:nvPr/>
        </p:nvSpPr>
        <p:spPr bwMode="auto">
          <a:xfrm>
            <a:off x="3635375" y="4772025"/>
            <a:ext cx="1795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Stanični ciklus</a:t>
            </a:r>
          </a:p>
        </p:txBody>
      </p:sp>
      <p:sp>
        <p:nvSpPr>
          <p:cNvPr id="107524" name="Text Box 4"/>
          <p:cNvSpPr txBox="1">
            <a:spLocks noChangeArrowheads="1"/>
          </p:cNvSpPr>
          <p:nvPr/>
        </p:nvSpPr>
        <p:spPr bwMode="auto">
          <a:xfrm>
            <a:off x="5919788" y="687388"/>
            <a:ext cx="2317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"normalne stanice"</a:t>
            </a:r>
          </a:p>
          <a:p>
            <a:pPr eaLnBrk="1" hangingPunct="1">
              <a:spcBef>
                <a:spcPct val="0"/>
              </a:spcBef>
              <a:buFontTx/>
              <a:buNone/>
            </a:pPr>
            <a:r>
              <a:rPr lang="hr-HR" altLang="en-US" sz="2000">
                <a:latin typeface="Arial" charset="0"/>
              </a:rPr>
              <a:t>dodirna inhibicija</a:t>
            </a:r>
          </a:p>
          <a:p>
            <a:pPr eaLnBrk="1" hangingPunct="1">
              <a:spcBef>
                <a:spcPct val="0"/>
              </a:spcBef>
              <a:buFontTx/>
              <a:buNone/>
            </a:pPr>
            <a:r>
              <a:rPr lang="hr-HR" altLang="en-US" sz="2000">
                <a:latin typeface="Arial" charset="0"/>
              </a:rPr>
              <a:t>nedovoljna ishrana</a:t>
            </a:r>
          </a:p>
        </p:txBody>
      </p:sp>
      <p:sp>
        <p:nvSpPr>
          <p:cNvPr id="107525" name="Line 5"/>
          <p:cNvSpPr>
            <a:spLocks noChangeShapeType="1"/>
          </p:cNvSpPr>
          <p:nvPr/>
        </p:nvSpPr>
        <p:spPr bwMode="auto">
          <a:xfrm>
            <a:off x="6227763" y="1844675"/>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aturation den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36613"/>
            <a:ext cx="6264275"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1116013" y="5734050"/>
            <a:ext cx="6872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Usporedba krivulje rasta normalnih i transformiranih stanica</a:t>
            </a:r>
          </a:p>
        </p:txBody>
      </p:sp>
      <p:sp>
        <p:nvSpPr>
          <p:cNvPr id="108548" name="Text Box 4"/>
          <p:cNvSpPr txBox="1">
            <a:spLocks noChangeArrowheads="1"/>
          </p:cNvSpPr>
          <p:nvPr/>
        </p:nvSpPr>
        <p:spPr bwMode="auto">
          <a:xfrm>
            <a:off x="5003800" y="1700213"/>
            <a:ext cx="2881313" cy="915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800">
                <a:latin typeface="Arial" charset="0"/>
              </a:rPr>
              <a:t>gustoća zasićenja:</a:t>
            </a:r>
          </a:p>
          <a:p>
            <a:pPr eaLnBrk="1" hangingPunct="1">
              <a:spcBef>
                <a:spcPct val="0"/>
              </a:spcBef>
              <a:buFontTx/>
              <a:buNone/>
            </a:pPr>
            <a:r>
              <a:rPr lang="hr-HR" altLang="en-US" sz="1800">
                <a:latin typeface="Arial" charset="0"/>
              </a:rPr>
              <a:t>tumorske</a:t>
            </a:r>
          </a:p>
          <a:p>
            <a:pPr eaLnBrk="1" hangingPunct="1">
              <a:spcBef>
                <a:spcPct val="0"/>
              </a:spcBef>
              <a:buFontTx/>
              <a:buNone/>
            </a:pPr>
            <a:r>
              <a:rPr lang="hr-HR" altLang="en-US" sz="1800">
                <a:latin typeface="Arial" charset="0"/>
              </a:rPr>
              <a:t>normalne - manja gustoća</a:t>
            </a:r>
          </a:p>
        </p:txBody>
      </p:sp>
      <p:sp>
        <p:nvSpPr>
          <p:cNvPr id="108549" name="Freeform 5"/>
          <p:cNvSpPr>
            <a:spLocks/>
          </p:cNvSpPr>
          <p:nvPr/>
        </p:nvSpPr>
        <p:spPr bwMode="auto">
          <a:xfrm>
            <a:off x="6677025" y="2497138"/>
            <a:ext cx="449263" cy="909637"/>
          </a:xfrm>
          <a:custGeom>
            <a:avLst/>
            <a:gdLst>
              <a:gd name="T0" fmla="*/ 2147483647 w 283"/>
              <a:gd name="T1" fmla="*/ 2147483647 h 573"/>
              <a:gd name="T2" fmla="*/ 2147483647 w 283"/>
              <a:gd name="T3" fmla="*/ 2147483647 h 573"/>
              <a:gd name="T4" fmla="*/ 2147483647 w 283"/>
              <a:gd name="T5" fmla="*/ 2147483647 h 573"/>
              <a:gd name="T6" fmla="*/ 2147483647 w 283"/>
              <a:gd name="T7" fmla="*/ 2147483647 h 573"/>
              <a:gd name="T8" fmla="*/ 2147483647 w 283"/>
              <a:gd name="T9" fmla="*/ 2147483647 h 573"/>
              <a:gd name="T10" fmla="*/ 2147483647 w 283"/>
              <a:gd name="T11" fmla="*/ 2147483647 h 573"/>
              <a:gd name="T12" fmla="*/ 2147483647 w 283"/>
              <a:gd name="T13" fmla="*/ 2147483647 h 573"/>
              <a:gd name="T14" fmla="*/ 2147483647 w 283"/>
              <a:gd name="T15" fmla="*/ 2147483647 h 573"/>
              <a:gd name="T16" fmla="*/ 2147483647 w 283"/>
              <a:gd name="T17" fmla="*/ 2147483647 h 573"/>
              <a:gd name="T18" fmla="*/ 2147483647 w 283"/>
              <a:gd name="T19" fmla="*/ 2147483647 h 573"/>
              <a:gd name="T20" fmla="*/ 0 w 283"/>
              <a:gd name="T21" fmla="*/ 2147483647 h 573"/>
              <a:gd name="T22" fmla="*/ 2147483647 w 283"/>
              <a:gd name="T23" fmla="*/ 2147483647 h 573"/>
              <a:gd name="T24" fmla="*/ 2147483647 w 283"/>
              <a:gd name="T25" fmla="*/ 2147483647 h 573"/>
              <a:gd name="T26" fmla="*/ 2147483647 w 283"/>
              <a:gd name="T27" fmla="*/ 2147483647 h 573"/>
              <a:gd name="T28" fmla="*/ 2147483647 w 283"/>
              <a:gd name="T29" fmla="*/ 2147483647 h 5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3"/>
              <a:gd name="T46" fmla="*/ 0 h 573"/>
              <a:gd name="T47" fmla="*/ 283 w 283"/>
              <a:gd name="T48" fmla="*/ 573 h 5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3" h="573">
                <a:moveTo>
                  <a:pt x="91" y="18"/>
                </a:moveTo>
                <a:cubicBezTo>
                  <a:pt x="154" y="59"/>
                  <a:pt x="125" y="46"/>
                  <a:pt x="173" y="64"/>
                </a:cubicBezTo>
                <a:cubicBezTo>
                  <a:pt x="238" y="125"/>
                  <a:pt x="218" y="206"/>
                  <a:pt x="247" y="283"/>
                </a:cubicBezTo>
                <a:cubicBezTo>
                  <a:pt x="252" y="296"/>
                  <a:pt x="260" y="307"/>
                  <a:pt x="265" y="320"/>
                </a:cubicBezTo>
                <a:cubicBezTo>
                  <a:pt x="272" y="338"/>
                  <a:pt x="283" y="374"/>
                  <a:pt x="283" y="374"/>
                </a:cubicBezTo>
                <a:cubicBezTo>
                  <a:pt x="273" y="423"/>
                  <a:pt x="270" y="439"/>
                  <a:pt x="228" y="466"/>
                </a:cubicBezTo>
                <a:cubicBezTo>
                  <a:pt x="211" y="517"/>
                  <a:pt x="232" y="472"/>
                  <a:pt x="192" y="512"/>
                </a:cubicBezTo>
                <a:cubicBezTo>
                  <a:pt x="162" y="542"/>
                  <a:pt x="163" y="551"/>
                  <a:pt x="119" y="566"/>
                </a:cubicBezTo>
                <a:cubicBezTo>
                  <a:pt x="61" y="547"/>
                  <a:pt x="114" y="573"/>
                  <a:pt x="82" y="530"/>
                </a:cubicBezTo>
                <a:cubicBezTo>
                  <a:pt x="69" y="513"/>
                  <a:pt x="36" y="484"/>
                  <a:pt x="36" y="484"/>
                </a:cubicBezTo>
                <a:cubicBezTo>
                  <a:pt x="23" y="444"/>
                  <a:pt x="10" y="406"/>
                  <a:pt x="0" y="365"/>
                </a:cubicBezTo>
                <a:cubicBezTo>
                  <a:pt x="7" y="303"/>
                  <a:pt x="8" y="229"/>
                  <a:pt x="55" y="182"/>
                </a:cubicBezTo>
                <a:cubicBezTo>
                  <a:pt x="58" y="173"/>
                  <a:pt x="63" y="164"/>
                  <a:pt x="64" y="155"/>
                </a:cubicBezTo>
                <a:cubicBezTo>
                  <a:pt x="69" y="122"/>
                  <a:pt x="63" y="86"/>
                  <a:pt x="73" y="54"/>
                </a:cubicBezTo>
                <a:cubicBezTo>
                  <a:pt x="89" y="0"/>
                  <a:pt x="115" y="66"/>
                  <a:pt x="91" y="18"/>
                </a:cubicBezTo>
                <a:close/>
              </a:path>
            </a:pathLst>
          </a:custGeom>
          <a:solidFill>
            <a:schemeClr val="bg1"/>
          </a:solidFill>
          <a:ln w="9525">
            <a:solidFill>
              <a:schemeClr val="bg1"/>
            </a:solidFill>
            <a:round/>
            <a:headEnd/>
            <a:tailEnd/>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2051050" y="765175"/>
            <a:ext cx="6480175" cy="5278438"/>
            <a:chOff x="1474" y="618"/>
            <a:chExt cx="3810" cy="3279"/>
          </a:xfrm>
        </p:grpSpPr>
        <p:graphicFrame>
          <p:nvGraphicFramePr>
            <p:cNvPr id="109572" name="Object 3"/>
            <p:cNvGraphicFramePr>
              <a:graphicFrameLocks noChangeAspect="1"/>
            </p:cNvGraphicFramePr>
            <p:nvPr/>
          </p:nvGraphicFramePr>
          <p:xfrm>
            <a:off x="1474" y="709"/>
            <a:ext cx="2526" cy="2560"/>
          </p:xfrm>
          <a:graphic>
            <a:graphicData uri="http://schemas.openxmlformats.org/presentationml/2006/ole">
              <mc:AlternateContent xmlns:mc="http://schemas.openxmlformats.org/markup-compatibility/2006">
                <mc:Choice xmlns:v="urn:schemas-microsoft-com:vml" Requires="v">
                  <p:oleObj spid="_x0000_s109608" name="Photo Editor Photo" r:id="rId3" imgW="11476190" imgH="11631649" progId="MSPhotoEd.3">
                    <p:embed/>
                  </p:oleObj>
                </mc:Choice>
                <mc:Fallback>
                  <p:oleObj name="Photo Editor Photo" r:id="rId3" imgW="11476190" imgH="11631649"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709"/>
                          <a:ext cx="2526"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73" name="Text Box 4"/>
            <p:cNvSpPr txBox="1">
              <a:spLocks noChangeArrowheads="1"/>
            </p:cNvSpPr>
            <p:nvPr/>
          </p:nvSpPr>
          <p:spPr bwMode="auto">
            <a:xfrm>
              <a:off x="3651" y="618"/>
              <a:ext cx="1633" cy="1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702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faza opadanja</a:t>
              </a:r>
            </a:p>
          </p:txBody>
        </p:sp>
        <p:sp>
          <p:nvSpPr>
            <p:cNvPr id="109574" name="Text Box 5"/>
            <p:cNvSpPr txBox="1">
              <a:spLocks noChangeArrowheads="1"/>
            </p:cNvSpPr>
            <p:nvPr/>
          </p:nvSpPr>
          <p:spPr bwMode="auto">
            <a:xfrm>
              <a:off x="2835" y="845"/>
              <a:ext cx="1203"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stacionarna faza</a:t>
              </a:r>
            </a:p>
          </p:txBody>
        </p:sp>
        <p:sp>
          <p:nvSpPr>
            <p:cNvPr id="109575" name="Text Box 6"/>
            <p:cNvSpPr txBox="1">
              <a:spLocks noChangeArrowheads="1"/>
            </p:cNvSpPr>
            <p:nvPr/>
          </p:nvSpPr>
          <p:spPr bwMode="auto">
            <a:xfrm>
              <a:off x="2517" y="1888"/>
              <a:ext cx="1497" cy="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faza </a:t>
              </a:r>
            </a:p>
            <a:p>
              <a:pPr eaLnBrk="1" hangingPunct="1">
                <a:spcBef>
                  <a:spcPct val="0"/>
                </a:spcBef>
                <a:buFontTx/>
                <a:buNone/>
              </a:pPr>
              <a:r>
                <a:rPr lang="hr-HR" altLang="en-US" sz="2000">
                  <a:latin typeface="Arial" charset="0"/>
                </a:rPr>
                <a:t>eksponencijalnog </a:t>
              </a:r>
            </a:p>
            <a:p>
              <a:pPr eaLnBrk="1" hangingPunct="1">
                <a:spcBef>
                  <a:spcPct val="0"/>
                </a:spcBef>
                <a:buFontTx/>
                <a:buNone/>
              </a:pPr>
              <a:r>
                <a:rPr lang="hr-HR" altLang="en-US" sz="2000">
                  <a:latin typeface="Arial" charset="0"/>
                </a:rPr>
                <a:t>rasta</a:t>
              </a:r>
            </a:p>
          </p:txBody>
        </p:sp>
        <p:sp>
          <p:nvSpPr>
            <p:cNvPr id="109576" name="Text Box 7"/>
            <p:cNvSpPr txBox="1">
              <a:spLocks noChangeArrowheads="1"/>
            </p:cNvSpPr>
            <p:nvPr/>
          </p:nvSpPr>
          <p:spPr bwMode="auto">
            <a:xfrm>
              <a:off x="1610" y="2569"/>
              <a:ext cx="523"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lag faza</a:t>
              </a:r>
            </a:p>
          </p:txBody>
        </p:sp>
        <p:sp>
          <p:nvSpPr>
            <p:cNvPr id="109577" name="Text Box 8"/>
            <p:cNvSpPr txBox="1">
              <a:spLocks noChangeArrowheads="1"/>
            </p:cNvSpPr>
            <p:nvPr/>
          </p:nvSpPr>
          <p:spPr bwMode="auto">
            <a:xfrm>
              <a:off x="2154" y="3068"/>
              <a:ext cx="2349"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dani u kulturi</a:t>
              </a:r>
            </a:p>
          </p:txBody>
        </p:sp>
        <p:sp>
          <p:nvSpPr>
            <p:cNvPr id="109578" name="Text Box 9"/>
            <p:cNvSpPr txBox="1">
              <a:spLocks noChangeArrowheads="1"/>
            </p:cNvSpPr>
            <p:nvPr/>
          </p:nvSpPr>
          <p:spPr bwMode="auto">
            <a:xfrm rot="-5400000">
              <a:off x="1051" y="1630"/>
              <a:ext cx="1079"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broj stanica</a:t>
              </a:r>
            </a:p>
          </p:txBody>
        </p:sp>
        <p:sp>
          <p:nvSpPr>
            <p:cNvPr id="109579" name="Text Box 10"/>
            <p:cNvSpPr txBox="1">
              <a:spLocks noChangeArrowheads="1"/>
            </p:cNvSpPr>
            <p:nvPr/>
          </p:nvSpPr>
          <p:spPr bwMode="auto">
            <a:xfrm>
              <a:off x="2018" y="3613"/>
              <a:ext cx="1763"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charset="0"/>
                </a:rPr>
                <a:t>Krivulja rasta stanica</a:t>
              </a:r>
            </a:p>
          </p:txBody>
        </p:sp>
      </p:grpSp>
      <p:sp>
        <p:nvSpPr>
          <p:cNvPr id="109571" name="Rectangle 11"/>
          <p:cNvSpPr>
            <a:spLocks noChangeArrowheads="1"/>
          </p:cNvSpPr>
          <p:nvPr/>
        </p:nvSpPr>
        <p:spPr bwMode="auto">
          <a:xfrm>
            <a:off x="5651500" y="2276475"/>
            <a:ext cx="1944688"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395288" y="260350"/>
            <a:ext cx="6553200" cy="534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520000" bIns="252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aphicFrame>
        <p:nvGraphicFramePr>
          <p:cNvPr id="110595" name="Object 3"/>
          <p:cNvGraphicFramePr>
            <a:graphicFrameLocks noChangeAspect="1"/>
          </p:cNvGraphicFramePr>
          <p:nvPr/>
        </p:nvGraphicFramePr>
        <p:xfrm>
          <a:off x="611188" y="549275"/>
          <a:ext cx="6049962" cy="4789488"/>
        </p:xfrm>
        <a:graphic>
          <a:graphicData uri="http://schemas.openxmlformats.org/presentationml/2006/ole">
            <mc:AlternateContent xmlns:mc="http://schemas.openxmlformats.org/markup-compatibility/2006">
              <mc:Choice xmlns:v="urn:schemas-microsoft-com:vml" Requires="v">
                <p:oleObj spid="_x0000_s110666" name="Photo Editor Photo" r:id="rId3" imgW="10964806" imgH="8678486" progId="MSPhotoEd.3">
                  <p:embed/>
                </p:oleObj>
              </mc:Choice>
              <mc:Fallback>
                <p:oleObj name="Photo Editor Photo" r:id="rId3" imgW="10964806" imgH="867848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49275"/>
                        <a:ext cx="6049962"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596" name="Text Box 4"/>
          <p:cNvSpPr txBox="1">
            <a:spLocks noChangeArrowheads="1"/>
          </p:cNvSpPr>
          <p:nvPr/>
        </p:nvSpPr>
        <p:spPr bwMode="auto">
          <a:xfrm>
            <a:off x="2914650" y="1627188"/>
            <a:ext cx="215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10597" name="Text Box 5"/>
          <p:cNvSpPr txBox="1">
            <a:spLocks noChangeArrowheads="1"/>
          </p:cNvSpPr>
          <p:nvPr/>
        </p:nvSpPr>
        <p:spPr bwMode="auto">
          <a:xfrm>
            <a:off x="1979613" y="5732463"/>
            <a:ext cx="3224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Dinamika krivulja rasta</a:t>
            </a:r>
          </a:p>
        </p:txBody>
      </p:sp>
      <p:sp>
        <p:nvSpPr>
          <p:cNvPr id="110598" name="Text Box 6"/>
          <p:cNvSpPr txBox="1">
            <a:spLocks noChangeArrowheads="1"/>
          </p:cNvSpPr>
          <p:nvPr/>
        </p:nvSpPr>
        <p:spPr bwMode="auto">
          <a:xfrm>
            <a:off x="5507038" y="2995613"/>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10599" name="Text Box 7"/>
          <p:cNvSpPr txBox="1">
            <a:spLocks noChangeArrowheads="1"/>
          </p:cNvSpPr>
          <p:nvPr/>
        </p:nvSpPr>
        <p:spPr bwMode="auto">
          <a:xfrm rot="2700000">
            <a:off x="2830513" y="1660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10600" name="Freeform 8"/>
          <p:cNvSpPr>
            <a:spLocks/>
          </p:cNvSpPr>
          <p:nvPr/>
        </p:nvSpPr>
        <p:spPr bwMode="auto">
          <a:xfrm>
            <a:off x="3841750" y="1408113"/>
            <a:ext cx="1209675" cy="1408112"/>
          </a:xfrm>
          <a:custGeom>
            <a:avLst/>
            <a:gdLst>
              <a:gd name="T0" fmla="*/ 2147483647 w 762"/>
              <a:gd name="T1" fmla="*/ 2147483647 h 887"/>
              <a:gd name="T2" fmla="*/ 2147483647 w 762"/>
              <a:gd name="T3" fmla="*/ 2147483647 h 887"/>
              <a:gd name="T4" fmla="*/ 2147483647 w 762"/>
              <a:gd name="T5" fmla="*/ 2147483647 h 887"/>
              <a:gd name="T6" fmla="*/ 2147483647 w 762"/>
              <a:gd name="T7" fmla="*/ 2147483647 h 887"/>
              <a:gd name="T8" fmla="*/ 2147483647 w 762"/>
              <a:gd name="T9" fmla="*/ 2147483647 h 887"/>
              <a:gd name="T10" fmla="*/ 2147483647 w 762"/>
              <a:gd name="T11" fmla="*/ 2147483647 h 887"/>
              <a:gd name="T12" fmla="*/ 2147483647 w 762"/>
              <a:gd name="T13" fmla="*/ 2147483647 h 887"/>
              <a:gd name="T14" fmla="*/ 2147483647 w 762"/>
              <a:gd name="T15" fmla="*/ 2147483647 h 887"/>
              <a:gd name="T16" fmla="*/ 2147483647 w 762"/>
              <a:gd name="T17" fmla="*/ 2147483647 h 887"/>
              <a:gd name="T18" fmla="*/ 2147483647 w 762"/>
              <a:gd name="T19" fmla="*/ 2147483647 h 887"/>
              <a:gd name="T20" fmla="*/ 2147483647 w 762"/>
              <a:gd name="T21" fmla="*/ 2147483647 h 887"/>
              <a:gd name="T22" fmla="*/ 2147483647 w 762"/>
              <a:gd name="T23" fmla="*/ 2147483647 h 887"/>
              <a:gd name="T24" fmla="*/ 2147483647 w 762"/>
              <a:gd name="T25" fmla="*/ 2147483647 h 887"/>
              <a:gd name="T26" fmla="*/ 2147483647 w 762"/>
              <a:gd name="T27" fmla="*/ 2147483647 h 887"/>
              <a:gd name="T28" fmla="*/ 2147483647 w 762"/>
              <a:gd name="T29" fmla="*/ 2147483647 h 887"/>
              <a:gd name="T30" fmla="*/ 2147483647 w 762"/>
              <a:gd name="T31" fmla="*/ 2147483647 h 887"/>
              <a:gd name="T32" fmla="*/ 2147483647 w 762"/>
              <a:gd name="T33" fmla="*/ 2147483647 h 887"/>
              <a:gd name="T34" fmla="*/ 2147483647 w 762"/>
              <a:gd name="T35" fmla="*/ 2147483647 h 887"/>
              <a:gd name="T36" fmla="*/ 2147483647 w 762"/>
              <a:gd name="T37" fmla="*/ 2147483647 h 887"/>
              <a:gd name="T38" fmla="*/ 2147483647 w 762"/>
              <a:gd name="T39" fmla="*/ 2147483647 h 887"/>
              <a:gd name="T40" fmla="*/ 2147483647 w 762"/>
              <a:gd name="T41" fmla="*/ 2147483647 h 887"/>
              <a:gd name="T42" fmla="*/ 2147483647 w 762"/>
              <a:gd name="T43" fmla="*/ 2147483647 h 887"/>
              <a:gd name="T44" fmla="*/ 2147483647 w 762"/>
              <a:gd name="T45" fmla="*/ 2147483647 h 887"/>
              <a:gd name="T46" fmla="*/ 2147483647 w 762"/>
              <a:gd name="T47" fmla="*/ 2147483647 h 887"/>
              <a:gd name="T48" fmla="*/ 2147483647 w 762"/>
              <a:gd name="T49" fmla="*/ 2147483647 h 887"/>
              <a:gd name="T50" fmla="*/ 2147483647 w 762"/>
              <a:gd name="T51" fmla="*/ 2147483647 h 887"/>
              <a:gd name="T52" fmla="*/ 2147483647 w 762"/>
              <a:gd name="T53" fmla="*/ 0 h 887"/>
              <a:gd name="T54" fmla="*/ 2147483647 w 762"/>
              <a:gd name="T55" fmla="*/ 2147483647 h 8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2"/>
              <a:gd name="T85" fmla="*/ 0 h 887"/>
              <a:gd name="T86" fmla="*/ 762 w 762"/>
              <a:gd name="T87" fmla="*/ 887 h 8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2" h="887">
                <a:moveTo>
                  <a:pt x="487" y="9"/>
                </a:moveTo>
                <a:cubicBezTo>
                  <a:pt x="448" y="22"/>
                  <a:pt x="418" y="42"/>
                  <a:pt x="378" y="55"/>
                </a:cubicBezTo>
                <a:cubicBezTo>
                  <a:pt x="369" y="58"/>
                  <a:pt x="350" y="64"/>
                  <a:pt x="350" y="64"/>
                </a:cubicBezTo>
                <a:cubicBezTo>
                  <a:pt x="320" y="83"/>
                  <a:pt x="284" y="117"/>
                  <a:pt x="250" y="128"/>
                </a:cubicBezTo>
                <a:cubicBezTo>
                  <a:pt x="206" y="170"/>
                  <a:pt x="265" y="121"/>
                  <a:pt x="186" y="155"/>
                </a:cubicBezTo>
                <a:cubicBezTo>
                  <a:pt x="168" y="163"/>
                  <a:pt x="156" y="181"/>
                  <a:pt x="140" y="192"/>
                </a:cubicBezTo>
                <a:cubicBezTo>
                  <a:pt x="124" y="240"/>
                  <a:pt x="142" y="200"/>
                  <a:pt x="113" y="238"/>
                </a:cubicBezTo>
                <a:cubicBezTo>
                  <a:pt x="100" y="255"/>
                  <a:pt x="76" y="292"/>
                  <a:pt x="76" y="292"/>
                </a:cubicBezTo>
                <a:cubicBezTo>
                  <a:pt x="70" y="311"/>
                  <a:pt x="54" y="327"/>
                  <a:pt x="49" y="347"/>
                </a:cubicBezTo>
                <a:cubicBezTo>
                  <a:pt x="42" y="377"/>
                  <a:pt x="44" y="409"/>
                  <a:pt x="39" y="439"/>
                </a:cubicBezTo>
                <a:cubicBezTo>
                  <a:pt x="34" y="470"/>
                  <a:pt x="21" y="530"/>
                  <a:pt x="21" y="530"/>
                </a:cubicBezTo>
                <a:cubicBezTo>
                  <a:pt x="29" y="684"/>
                  <a:pt x="0" y="857"/>
                  <a:pt x="186" y="887"/>
                </a:cubicBezTo>
                <a:cubicBezTo>
                  <a:pt x="349" y="881"/>
                  <a:pt x="386" y="875"/>
                  <a:pt x="515" y="859"/>
                </a:cubicBezTo>
                <a:cubicBezTo>
                  <a:pt x="533" y="853"/>
                  <a:pt x="557" y="855"/>
                  <a:pt x="570" y="841"/>
                </a:cubicBezTo>
                <a:cubicBezTo>
                  <a:pt x="605" y="805"/>
                  <a:pt x="636" y="767"/>
                  <a:pt x="670" y="731"/>
                </a:cubicBezTo>
                <a:cubicBezTo>
                  <a:pt x="673" y="722"/>
                  <a:pt x="674" y="712"/>
                  <a:pt x="679" y="704"/>
                </a:cubicBezTo>
                <a:cubicBezTo>
                  <a:pt x="684" y="697"/>
                  <a:pt x="695" y="694"/>
                  <a:pt x="698" y="686"/>
                </a:cubicBezTo>
                <a:cubicBezTo>
                  <a:pt x="719" y="638"/>
                  <a:pt x="707" y="579"/>
                  <a:pt x="725" y="530"/>
                </a:cubicBezTo>
                <a:cubicBezTo>
                  <a:pt x="729" y="520"/>
                  <a:pt x="739" y="513"/>
                  <a:pt x="743" y="503"/>
                </a:cubicBezTo>
                <a:cubicBezTo>
                  <a:pt x="751" y="485"/>
                  <a:pt x="762" y="448"/>
                  <a:pt x="762" y="448"/>
                </a:cubicBezTo>
                <a:cubicBezTo>
                  <a:pt x="755" y="384"/>
                  <a:pt x="756" y="277"/>
                  <a:pt x="698" y="238"/>
                </a:cubicBezTo>
                <a:cubicBezTo>
                  <a:pt x="679" y="178"/>
                  <a:pt x="706" y="236"/>
                  <a:pt x="661" y="201"/>
                </a:cubicBezTo>
                <a:cubicBezTo>
                  <a:pt x="646" y="189"/>
                  <a:pt x="638" y="169"/>
                  <a:pt x="625" y="155"/>
                </a:cubicBezTo>
                <a:cubicBezTo>
                  <a:pt x="608" y="110"/>
                  <a:pt x="618" y="137"/>
                  <a:pt x="597" y="73"/>
                </a:cubicBezTo>
                <a:cubicBezTo>
                  <a:pt x="591" y="54"/>
                  <a:pt x="563" y="51"/>
                  <a:pt x="551" y="36"/>
                </a:cubicBezTo>
                <a:cubicBezTo>
                  <a:pt x="544" y="28"/>
                  <a:pt x="543" y="13"/>
                  <a:pt x="533" y="9"/>
                </a:cubicBezTo>
                <a:cubicBezTo>
                  <a:pt x="513" y="0"/>
                  <a:pt x="491" y="0"/>
                  <a:pt x="469" y="0"/>
                </a:cubicBezTo>
                <a:cubicBezTo>
                  <a:pt x="462" y="0"/>
                  <a:pt x="481" y="6"/>
                  <a:pt x="487" y="9"/>
                </a:cubicBezTo>
                <a:close/>
              </a:path>
            </a:pathLst>
          </a:custGeom>
          <a:solidFill>
            <a:schemeClr val="bg1"/>
          </a:solidFill>
          <a:ln w="9525">
            <a:solidFill>
              <a:schemeClr val="bg1"/>
            </a:solidFill>
            <a:round/>
            <a:headEnd/>
            <a:tailEnd/>
          </a:ln>
        </p:spPr>
        <p:txBody>
          <a:bodyPr/>
          <a:lstStyle/>
          <a:p>
            <a:endParaRPr lang="en-US"/>
          </a:p>
        </p:txBody>
      </p:sp>
      <p:sp>
        <p:nvSpPr>
          <p:cNvPr id="110601" name="Freeform 9"/>
          <p:cNvSpPr>
            <a:spLocks/>
          </p:cNvSpPr>
          <p:nvPr/>
        </p:nvSpPr>
        <p:spPr bwMode="auto">
          <a:xfrm>
            <a:off x="2968625" y="2427288"/>
            <a:ext cx="1484313" cy="1374775"/>
          </a:xfrm>
          <a:custGeom>
            <a:avLst/>
            <a:gdLst>
              <a:gd name="T0" fmla="*/ 2147483647 w 935"/>
              <a:gd name="T1" fmla="*/ 2147483647 h 866"/>
              <a:gd name="T2" fmla="*/ 2147483647 w 935"/>
              <a:gd name="T3" fmla="*/ 2147483647 h 866"/>
              <a:gd name="T4" fmla="*/ 2147483647 w 935"/>
              <a:gd name="T5" fmla="*/ 2147483647 h 866"/>
              <a:gd name="T6" fmla="*/ 2147483647 w 935"/>
              <a:gd name="T7" fmla="*/ 2147483647 h 866"/>
              <a:gd name="T8" fmla="*/ 2147483647 w 935"/>
              <a:gd name="T9" fmla="*/ 2147483647 h 866"/>
              <a:gd name="T10" fmla="*/ 2147483647 w 935"/>
              <a:gd name="T11" fmla="*/ 2147483647 h 866"/>
              <a:gd name="T12" fmla="*/ 2147483647 w 935"/>
              <a:gd name="T13" fmla="*/ 2147483647 h 866"/>
              <a:gd name="T14" fmla="*/ 2147483647 w 935"/>
              <a:gd name="T15" fmla="*/ 2147483647 h 866"/>
              <a:gd name="T16" fmla="*/ 2147483647 w 935"/>
              <a:gd name="T17" fmla="*/ 2147483647 h 866"/>
              <a:gd name="T18" fmla="*/ 2147483647 w 935"/>
              <a:gd name="T19" fmla="*/ 2147483647 h 866"/>
              <a:gd name="T20" fmla="*/ 2147483647 w 935"/>
              <a:gd name="T21" fmla="*/ 2147483647 h 866"/>
              <a:gd name="T22" fmla="*/ 2147483647 w 935"/>
              <a:gd name="T23" fmla="*/ 2147483647 h 866"/>
              <a:gd name="T24" fmla="*/ 2147483647 w 935"/>
              <a:gd name="T25" fmla="*/ 2147483647 h 866"/>
              <a:gd name="T26" fmla="*/ 2147483647 w 935"/>
              <a:gd name="T27" fmla="*/ 2147483647 h 866"/>
              <a:gd name="T28" fmla="*/ 2147483647 w 935"/>
              <a:gd name="T29" fmla="*/ 2147483647 h 866"/>
              <a:gd name="T30" fmla="*/ 2147483647 w 935"/>
              <a:gd name="T31" fmla="*/ 2147483647 h 866"/>
              <a:gd name="T32" fmla="*/ 2147483647 w 935"/>
              <a:gd name="T33" fmla="*/ 2147483647 h 866"/>
              <a:gd name="T34" fmla="*/ 2147483647 w 935"/>
              <a:gd name="T35" fmla="*/ 2147483647 h 866"/>
              <a:gd name="T36" fmla="*/ 2147483647 w 935"/>
              <a:gd name="T37" fmla="*/ 2147483647 h 866"/>
              <a:gd name="T38" fmla="*/ 2147483647 w 935"/>
              <a:gd name="T39" fmla="*/ 2147483647 h 866"/>
              <a:gd name="T40" fmla="*/ 2147483647 w 935"/>
              <a:gd name="T41" fmla="*/ 2147483647 h 8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5"/>
              <a:gd name="T64" fmla="*/ 0 h 866"/>
              <a:gd name="T65" fmla="*/ 935 w 935"/>
              <a:gd name="T66" fmla="*/ 866 h 8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5" h="866">
                <a:moveTo>
                  <a:pt x="330" y="41"/>
                </a:moveTo>
                <a:cubicBezTo>
                  <a:pt x="291" y="0"/>
                  <a:pt x="354" y="42"/>
                  <a:pt x="370" y="44"/>
                </a:cubicBezTo>
                <a:cubicBezTo>
                  <a:pt x="403" y="49"/>
                  <a:pt x="437" y="50"/>
                  <a:pt x="471" y="53"/>
                </a:cubicBezTo>
                <a:cubicBezTo>
                  <a:pt x="537" y="121"/>
                  <a:pt x="503" y="95"/>
                  <a:pt x="571" y="135"/>
                </a:cubicBezTo>
                <a:cubicBezTo>
                  <a:pt x="589" y="161"/>
                  <a:pt x="596" y="193"/>
                  <a:pt x="617" y="217"/>
                </a:cubicBezTo>
                <a:cubicBezTo>
                  <a:pt x="673" y="281"/>
                  <a:pt x="646" y="245"/>
                  <a:pt x="699" y="290"/>
                </a:cubicBezTo>
                <a:cubicBezTo>
                  <a:pt x="734" y="319"/>
                  <a:pt x="751" y="356"/>
                  <a:pt x="791" y="382"/>
                </a:cubicBezTo>
                <a:cubicBezTo>
                  <a:pt x="801" y="412"/>
                  <a:pt x="836" y="464"/>
                  <a:pt x="836" y="464"/>
                </a:cubicBezTo>
                <a:cubicBezTo>
                  <a:pt x="848" y="502"/>
                  <a:pt x="863" y="504"/>
                  <a:pt x="873" y="546"/>
                </a:cubicBezTo>
                <a:cubicBezTo>
                  <a:pt x="869" y="657"/>
                  <a:pt x="935" y="844"/>
                  <a:pt x="791" y="857"/>
                </a:cubicBezTo>
                <a:cubicBezTo>
                  <a:pt x="739" y="862"/>
                  <a:pt x="687" y="863"/>
                  <a:pt x="635" y="866"/>
                </a:cubicBezTo>
                <a:cubicBezTo>
                  <a:pt x="470" y="863"/>
                  <a:pt x="306" y="862"/>
                  <a:pt x="141" y="857"/>
                </a:cubicBezTo>
                <a:cubicBezTo>
                  <a:pt x="119" y="856"/>
                  <a:pt x="97" y="857"/>
                  <a:pt x="77" y="848"/>
                </a:cubicBezTo>
                <a:cubicBezTo>
                  <a:pt x="59" y="840"/>
                  <a:pt x="54" y="816"/>
                  <a:pt x="41" y="802"/>
                </a:cubicBezTo>
                <a:cubicBezTo>
                  <a:pt x="35" y="783"/>
                  <a:pt x="14" y="768"/>
                  <a:pt x="13" y="748"/>
                </a:cubicBezTo>
                <a:cubicBezTo>
                  <a:pt x="9" y="673"/>
                  <a:pt x="0" y="605"/>
                  <a:pt x="59" y="565"/>
                </a:cubicBezTo>
                <a:cubicBezTo>
                  <a:pt x="81" y="499"/>
                  <a:pt x="66" y="526"/>
                  <a:pt x="96" y="482"/>
                </a:cubicBezTo>
                <a:cubicBezTo>
                  <a:pt x="103" y="431"/>
                  <a:pt x="105" y="383"/>
                  <a:pt x="141" y="345"/>
                </a:cubicBezTo>
                <a:cubicBezTo>
                  <a:pt x="155" y="306"/>
                  <a:pt x="171" y="268"/>
                  <a:pt x="205" y="245"/>
                </a:cubicBezTo>
                <a:cubicBezTo>
                  <a:pt x="227" y="181"/>
                  <a:pt x="218" y="208"/>
                  <a:pt x="233" y="162"/>
                </a:cubicBezTo>
                <a:cubicBezTo>
                  <a:pt x="258" y="86"/>
                  <a:pt x="242" y="52"/>
                  <a:pt x="330" y="41"/>
                </a:cubicBezTo>
                <a:close/>
              </a:path>
            </a:pathLst>
          </a:custGeom>
          <a:solidFill>
            <a:schemeClr val="bg1"/>
          </a:solidFill>
          <a:ln w="9525">
            <a:solidFill>
              <a:schemeClr val="bg1"/>
            </a:solidFill>
            <a:round/>
            <a:headEnd/>
            <a:tailEnd/>
          </a:ln>
        </p:spPr>
        <p:txBody>
          <a:bodyPr/>
          <a:lstStyle/>
          <a:p>
            <a:endParaRPr lang="en-US"/>
          </a:p>
        </p:txBody>
      </p:sp>
      <p:sp>
        <p:nvSpPr>
          <p:cNvPr id="110602" name="Freeform 10"/>
          <p:cNvSpPr>
            <a:spLocks/>
          </p:cNvSpPr>
          <p:nvPr/>
        </p:nvSpPr>
        <p:spPr bwMode="auto">
          <a:xfrm>
            <a:off x="1674813" y="1054100"/>
            <a:ext cx="1885950" cy="1079500"/>
          </a:xfrm>
          <a:custGeom>
            <a:avLst/>
            <a:gdLst>
              <a:gd name="T0" fmla="*/ 2147483647 w 1188"/>
              <a:gd name="T1" fmla="*/ 2147483647 h 680"/>
              <a:gd name="T2" fmla="*/ 2147483647 w 1188"/>
              <a:gd name="T3" fmla="*/ 2147483647 h 680"/>
              <a:gd name="T4" fmla="*/ 2147483647 w 1188"/>
              <a:gd name="T5" fmla="*/ 2147483647 h 680"/>
              <a:gd name="T6" fmla="*/ 2147483647 w 1188"/>
              <a:gd name="T7" fmla="*/ 2147483647 h 680"/>
              <a:gd name="T8" fmla="*/ 2147483647 w 1188"/>
              <a:gd name="T9" fmla="*/ 2147483647 h 680"/>
              <a:gd name="T10" fmla="*/ 2147483647 w 1188"/>
              <a:gd name="T11" fmla="*/ 2147483647 h 680"/>
              <a:gd name="T12" fmla="*/ 2147483647 w 1188"/>
              <a:gd name="T13" fmla="*/ 2147483647 h 680"/>
              <a:gd name="T14" fmla="*/ 2147483647 w 1188"/>
              <a:gd name="T15" fmla="*/ 2147483647 h 680"/>
              <a:gd name="T16" fmla="*/ 2147483647 w 1188"/>
              <a:gd name="T17" fmla="*/ 2147483647 h 680"/>
              <a:gd name="T18" fmla="*/ 2147483647 w 1188"/>
              <a:gd name="T19" fmla="*/ 2147483647 h 680"/>
              <a:gd name="T20" fmla="*/ 2147483647 w 1188"/>
              <a:gd name="T21" fmla="*/ 2147483647 h 680"/>
              <a:gd name="T22" fmla="*/ 2147483647 w 1188"/>
              <a:gd name="T23" fmla="*/ 2147483647 h 680"/>
              <a:gd name="T24" fmla="*/ 2147483647 w 1188"/>
              <a:gd name="T25" fmla="*/ 2147483647 h 680"/>
              <a:gd name="T26" fmla="*/ 2147483647 w 1188"/>
              <a:gd name="T27" fmla="*/ 2147483647 h 680"/>
              <a:gd name="T28" fmla="*/ 2147483647 w 1188"/>
              <a:gd name="T29" fmla="*/ 2147483647 h 680"/>
              <a:gd name="T30" fmla="*/ 2147483647 w 1188"/>
              <a:gd name="T31" fmla="*/ 2147483647 h 680"/>
              <a:gd name="T32" fmla="*/ 2147483647 w 1188"/>
              <a:gd name="T33" fmla="*/ 2147483647 h 680"/>
              <a:gd name="T34" fmla="*/ 2147483647 w 1188"/>
              <a:gd name="T35" fmla="*/ 2147483647 h 680"/>
              <a:gd name="T36" fmla="*/ 2147483647 w 1188"/>
              <a:gd name="T37" fmla="*/ 2147483647 h 680"/>
              <a:gd name="T38" fmla="*/ 2147483647 w 1188"/>
              <a:gd name="T39" fmla="*/ 2147483647 h 680"/>
              <a:gd name="T40" fmla="*/ 2147483647 w 1188"/>
              <a:gd name="T41" fmla="*/ 2147483647 h 680"/>
              <a:gd name="T42" fmla="*/ 2147483647 w 1188"/>
              <a:gd name="T43" fmla="*/ 2147483647 h 680"/>
              <a:gd name="T44" fmla="*/ 2147483647 w 1188"/>
              <a:gd name="T45" fmla="*/ 2147483647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8"/>
              <a:gd name="T70" fmla="*/ 0 h 680"/>
              <a:gd name="T71" fmla="*/ 1188 w 1188"/>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8" h="680">
                <a:moveTo>
                  <a:pt x="70" y="241"/>
                </a:moveTo>
                <a:cubicBezTo>
                  <a:pt x="73" y="231"/>
                  <a:pt x="99" y="130"/>
                  <a:pt x="106" y="122"/>
                </a:cubicBezTo>
                <a:cubicBezTo>
                  <a:pt x="125" y="99"/>
                  <a:pt x="188" y="86"/>
                  <a:pt x="188" y="86"/>
                </a:cubicBezTo>
                <a:cubicBezTo>
                  <a:pt x="274" y="0"/>
                  <a:pt x="169" y="37"/>
                  <a:pt x="417" y="49"/>
                </a:cubicBezTo>
                <a:cubicBezTo>
                  <a:pt x="457" y="62"/>
                  <a:pt x="496" y="73"/>
                  <a:pt x="536" y="86"/>
                </a:cubicBezTo>
                <a:cubicBezTo>
                  <a:pt x="609" y="80"/>
                  <a:pt x="693" y="82"/>
                  <a:pt x="764" y="58"/>
                </a:cubicBezTo>
                <a:cubicBezTo>
                  <a:pt x="845" y="69"/>
                  <a:pt x="922" y="97"/>
                  <a:pt x="1002" y="113"/>
                </a:cubicBezTo>
                <a:cubicBezTo>
                  <a:pt x="1032" y="132"/>
                  <a:pt x="1060" y="139"/>
                  <a:pt x="1094" y="150"/>
                </a:cubicBezTo>
                <a:cubicBezTo>
                  <a:pt x="1188" y="213"/>
                  <a:pt x="1097" y="198"/>
                  <a:pt x="1020" y="205"/>
                </a:cubicBezTo>
                <a:cubicBezTo>
                  <a:pt x="983" y="230"/>
                  <a:pt x="944" y="236"/>
                  <a:pt x="902" y="250"/>
                </a:cubicBezTo>
                <a:cubicBezTo>
                  <a:pt x="854" y="298"/>
                  <a:pt x="861" y="313"/>
                  <a:pt x="883" y="378"/>
                </a:cubicBezTo>
                <a:cubicBezTo>
                  <a:pt x="880" y="409"/>
                  <a:pt x="884" y="441"/>
                  <a:pt x="874" y="470"/>
                </a:cubicBezTo>
                <a:cubicBezTo>
                  <a:pt x="871" y="480"/>
                  <a:pt x="856" y="481"/>
                  <a:pt x="847" y="488"/>
                </a:cubicBezTo>
                <a:cubicBezTo>
                  <a:pt x="837" y="496"/>
                  <a:pt x="819" y="516"/>
                  <a:pt x="810" y="525"/>
                </a:cubicBezTo>
                <a:cubicBezTo>
                  <a:pt x="791" y="581"/>
                  <a:pt x="794" y="615"/>
                  <a:pt x="737" y="634"/>
                </a:cubicBezTo>
                <a:cubicBezTo>
                  <a:pt x="701" y="672"/>
                  <a:pt x="613" y="673"/>
                  <a:pt x="563" y="680"/>
                </a:cubicBezTo>
                <a:cubicBezTo>
                  <a:pt x="444" y="677"/>
                  <a:pt x="325" y="679"/>
                  <a:pt x="207" y="671"/>
                </a:cubicBezTo>
                <a:cubicBezTo>
                  <a:pt x="188" y="670"/>
                  <a:pt x="152" y="653"/>
                  <a:pt x="152" y="653"/>
                </a:cubicBezTo>
                <a:cubicBezTo>
                  <a:pt x="104" y="621"/>
                  <a:pt x="65" y="592"/>
                  <a:pt x="33" y="543"/>
                </a:cubicBezTo>
                <a:cubicBezTo>
                  <a:pt x="27" y="525"/>
                  <a:pt x="21" y="506"/>
                  <a:pt x="15" y="488"/>
                </a:cubicBezTo>
                <a:cubicBezTo>
                  <a:pt x="12" y="479"/>
                  <a:pt x="6" y="461"/>
                  <a:pt x="6" y="461"/>
                </a:cubicBezTo>
                <a:cubicBezTo>
                  <a:pt x="16" y="304"/>
                  <a:pt x="0" y="367"/>
                  <a:pt x="33" y="269"/>
                </a:cubicBezTo>
                <a:cubicBezTo>
                  <a:pt x="33" y="268"/>
                  <a:pt x="70" y="212"/>
                  <a:pt x="70" y="241"/>
                </a:cubicBezTo>
                <a:close/>
              </a:path>
            </a:pathLst>
          </a:custGeom>
          <a:solidFill>
            <a:schemeClr val="bg1"/>
          </a:solidFill>
          <a:ln w="9525">
            <a:solidFill>
              <a:schemeClr val="bg1"/>
            </a:solidFill>
            <a:round/>
            <a:headEnd/>
            <a:tailEnd/>
          </a:ln>
        </p:spPr>
        <p:txBody>
          <a:bodyPr/>
          <a:lstStyle/>
          <a:p>
            <a:endParaRPr lang="en-US"/>
          </a:p>
        </p:txBody>
      </p:sp>
      <p:grpSp>
        <p:nvGrpSpPr>
          <p:cNvPr id="110603" name="Group 11"/>
          <p:cNvGrpSpPr>
            <a:grpSpLocks/>
          </p:cNvGrpSpPr>
          <p:nvPr/>
        </p:nvGrpSpPr>
        <p:grpSpPr bwMode="auto">
          <a:xfrm>
            <a:off x="611188" y="549275"/>
            <a:ext cx="6049962" cy="4789488"/>
            <a:chOff x="385" y="346"/>
            <a:chExt cx="3811" cy="3017"/>
          </a:xfrm>
        </p:grpSpPr>
        <p:graphicFrame>
          <p:nvGraphicFramePr>
            <p:cNvPr id="110606" name="Object 12"/>
            <p:cNvGraphicFramePr>
              <a:graphicFrameLocks noChangeAspect="1"/>
            </p:cNvGraphicFramePr>
            <p:nvPr/>
          </p:nvGraphicFramePr>
          <p:xfrm>
            <a:off x="385" y="346"/>
            <a:ext cx="3811" cy="3017"/>
          </p:xfrm>
          <a:graphic>
            <a:graphicData uri="http://schemas.openxmlformats.org/presentationml/2006/ole">
              <mc:AlternateContent xmlns:mc="http://schemas.openxmlformats.org/markup-compatibility/2006">
                <mc:Choice xmlns:v="urn:schemas-microsoft-com:vml" Requires="v">
                  <p:oleObj spid="_x0000_s110667" name="Photo Editor Photo" r:id="rId5" imgW="10964806" imgH="8678486" progId="MSPhotoEd.3">
                    <p:embed/>
                  </p:oleObj>
                </mc:Choice>
                <mc:Fallback>
                  <p:oleObj name="Photo Editor Photo" r:id="rId5" imgW="10964806" imgH="8678486" progId="MSPhotoEd.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 y="346"/>
                          <a:ext cx="3811" cy="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0607" name="Freeform 13"/>
            <p:cNvSpPr>
              <a:spLocks/>
            </p:cNvSpPr>
            <p:nvPr/>
          </p:nvSpPr>
          <p:spPr bwMode="auto">
            <a:xfrm>
              <a:off x="2420" y="887"/>
              <a:ext cx="762" cy="887"/>
            </a:xfrm>
            <a:custGeom>
              <a:avLst/>
              <a:gdLst>
                <a:gd name="T0" fmla="*/ 487 w 762"/>
                <a:gd name="T1" fmla="*/ 9 h 887"/>
                <a:gd name="T2" fmla="*/ 378 w 762"/>
                <a:gd name="T3" fmla="*/ 55 h 887"/>
                <a:gd name="T4" fmla="*/ 350 w 762"/>
                <a:gd name="T5" fmla="*/ 64 h 887"/>
                <a:gd name="T6" fmla="*/ 250 w 762"/>
                <a:gd name="T7" fmla="*/ 128 h 887"/>
                <a:gd name="T8" fmla="*/ 186 w 762"/>
                <a:gd name="T9" fmla="*/ 155 h 887"/>
                <a:gd name="T10" fmla="*/ 140 w 762"/>
                <a:gd name="T11" fmla="*/ 192 h 887"/>
                <a:gd name="T12" fmla="*/ 113 w 762"/>
                <a:gd name="T13" fmla="*/ 238 h 887"/>
                <a:gd name="T14" fmla="*/ 76 w 762"/>
                <a:gd name="T15" fmla="*/ 292 h 887"/>
                <a:gd name="T16" fmla="*/ 49 w 762"/>
                <a:gd name="T17" fmla="*/ 347 h 887"/>
                <a:gd name="T18" fmla="*/ 39 w 762"/>
                <a:gd name="T19" fmla="*/ 439 h 887"/>
                <a:gd name="T20" fmla="*/ 21 w 762"/>
                <a:gd name="T21" fmla="*/ 530 h 887"/>
                <a:gd name="T22" fmla="*/ 186 w 762"/>
                <a:gd name="T23" fmla="*/ 887 h 887"/>
                <a:gd name="T24" fmla="*/ 515 w 762"/>
                <a:gd name="T25" fmla="*/ 859 h 887"/>
                <a:gd name="T26" fmla="*/ 570 w 762"/>
                <a:gd name="T27" fmla="*/ 841 h 887"/>
                <a:gd name="T28" fmla="*/ 670 w 762"/>
                <a:gd name="T29" fmla="*/ 731 h 887"/>
                <a:gd name="T30" fmla="*/ 679 w 762"/>
                <a:gd name="T31" fmla="*/ 704 h 887"/>
                <a:gd name="T32" fmla="*/ 698 w 762"/>
                <a:gd name="T33" fmla="*/ 686 h 887"/>
                <a:gd name="T34" fmla="*/ 725 w 762"/>
                <a:gd name="T35" fmla="*/ 530 h 887"/>
                <a:gd name="T36" fmla="*/ 743 w 762"/>
                <a:gd name="T37" fmla="*/ 503 h 887"/>
                <a:gd name="T38" fmla="*/ 762 w 762"/>
                <a:gd name="T39" fmla="*/ 448 h 887"/>
                <a:gd name="T40" fmla="*/ 698 w 762"/>
                <a:gd name="T41" fmla="*/ 238 h 887"/>
                <a:gd name="T42" fmla="*/ 661 w 762"/>
                <a:gd name="T43" fmla="*/ 201 h 887"/>
                <a:gd name="T44" fmla="*/ 625 w 762"/>
                <a:gd name="T45" fmla="*/ 155 h 887"/>
                <a:gd name="T46" fmla="*/ 597 w 762"/>
                <a:gd name="T47" fmla="*/ 73 h 887"/>
                <a:gd name="T48" fmla="*/ 551 w 762"/>
                <a:gd name="T49" fmla="*/ 36 h 887"/>
                <a:gd name="T50" fmla="*/ 533 w 762"/>
                <a:gd name="T51" fmla="*/ 9 h 887"/>
                <a:gd name="T52" fmla="*/ 469 w 762"/>
                <a:gd name="T53" fmla="*/ 0 h 887"/>
                <a:gd name="T54" fmla="*/ 487 w 762"/>
                <a:gd name="T55" fmla="*/ 9 h 8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2"/>
                <a:gd name="T85" fmla="*/ 0 h 887"/>
                <a:gd name="T86" fmla="*/ 762 w 762"/>
                <a:gd name="T87" fmla="*/ 887 h 8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2" h="887">
                  <a:moveTo>
                    <a:pt x="487" y="9"/>
                  </a:moveTo>
                  <a:cubicBezTo>
                    <a:pt x="448" y="22"/>
                    <a:pt x="418" y="42"/>
                    <a:pt x="378" y="55"/>
                  </a:cubicBezTo>
                  <a:cubicBezTo>
                    <a:pt x="369" y="58"/>
                    <a:pt x="350" y="64"/>
                    <a:pt x="350" y="64"/>
                  </a:cubicBezTo>
                  <a:cubicBezTo>
                    <a:pt x="320" y="83"/>
                    <a:pt x="284" y="117"/>
                    <a:pt x="250" y="128"/>
                  </a:cubicBezTo>
                  <a:cubicBezTo>
                    <a:pt x="206" y="170"/>
                    <a:pt x="265" y="121"/>
                    <a:pt x="186" y="155"/>
                  </a:cubicBezTo>
                  <a:cubicBezTo>
                    <a:pt x="168" y="163"/>
                    <a:pt x="156" y="181"/>
                    <a:pt x="140" y="192"/>
                  </a:cubicBezTo>
                  <a:cubicBezTo>
                    <a:pt x="124" y="240"/>
                    <a:pt x="142" y="200"/>
                    <a:pt x="113" y="238"/>
                  </a:cubicBezTo>
                  <a:cubicBezTo>
                    <a:pt x="100" y="255"/>
                    <a:pt x="76" y="292"/>
                    <a:pt x="76" y="292"/>
                  </a:cubicBezTo>
                  <a:cubicBezTo>
                    <a:pt x="70" y="311"/>
                    <a:pt x="54" y="327"/>
                    <a:pt x="49" y="347"/>
                  </a:cubicBezTo>
                  <a:cubicBezTo>
                    <a:pt x="42" y="377"/>
                    <a:pt x="44" y="409"/>
                    <a:pt x="39" y="439"/>
                  </a:cubicBezTo>
                  <a:cubicBezTo>
                    <a:pt x="34" y="470"/>
                    <a:pt x="21" y="530"/>
                    <a:pt x="21" y="530"/>
                  </a:cubicBezTo>
                  <a:cubicBezTo>
                    <a:pt x="29" y="684"/>
                    <a:pt x="0" y="857"/>
                    <a:pt x="186" y="887"/>
                  </a:cubicBezTo>
                  <a:cubicBezTo>
                    <a:pt x="349" y="881"/>
                    <a:pt x="386" y="875"/>
                    <a:pt x="515" y="859"/>
                  </a:cubicBezTo>
                  <a:cubicBezTo>
                    <a:pt x="533" y="853"/>
                    <a:pt x="557" y="855"/>
                    <a:pt x="570" y="841"/>
                  </a:cubicBezTo>
                  <a:cubicBezTo>
                    <a:pt x="605" y="805"/>
                    <a:pt x="636" y="767"/>
                    <a:pt x="670" y="731"/>
                  </a:cubicBezTo>
                  <a:cubicBezTo>
                    <a:pt x="673" y="722"/>
                    <a:pt x="674" y="712"/>
                    <a:pt x="679" y="704"/>
                  </a:cubicBezTo>
                  <a:cubicBezTo>
                    <a:pt x="684" y="697"/>
                    <a:pt x="695" y="694"/>
                    <a:pt x="698" y="686"/>
                  </a:cubicBezTo>
                  <a:cubicBezTo>
                    <a:pt x="719" y="638"/>
                    <a:pt x="707" y="579"/>
                    <a:pt x="725" y="530"/>
                  </a:cubicBezTo>
                  <a:cubicBezTo>
                    <a:pt x="729" y="520"/>
                    <a:pt x="739" y="513"/>
                    <a:pt x="743" y="503"/>
                  </a:cubicBezTo>
                  <a:cubicBezTo>
                    <a:pt x="751" y="485"/>
                    <a:pt x="762" y="448"/>
                    <a:pt x="762" y="448"/>
                  </a:cubicBezTo>
                  <a:cubicBezTo>
                    <a:pt x="755" y="384"/>
                    <a:pt x="756" y="277"/>
                    <a:pt x="698" y="238"/>
                  </a:cubicBezTo>
                  <a:cubicBezTo>
                    <a:pt x="679" y="178"/>
                    <a:pt x="706" y="236"/>
                    <a:pt x="661" y="201"/>
                  </a:cubicBezTo>
                  <a:cubicBezTo>
                    <a:pt x="646" y="189"/>
                    <a:pt x="638" y="169"/>
                    <a:pt x="625" y="155"/>
                  </a:cubicBezTo>
                  <a:cubicBezTo>
                    <a:pt x="608" y="110"/>
                    <a:pt x="618" y="137"/>
                    <a:pt x="597" y="73"/>
                  </a:cubicBezTo>
                  <a:cubicBezTo>
                    <a:pt x="591" y="54"/>
                    <a:pt x="563" y="51"/>
                    <a:pt x="551" y="36"/>
                  </a:cubicBezTo>
                  <a:cubicBezTo>
                    <a:pt x="544" y="28"/>
                    <a:pt x="543" y="13"/>
                    <a:pt x="533" y="9"/>
                  </a:cubicBezTo>
                  <a:cubicBezTo>
                    <a:pt x="513" y="0"/>
                    <a:pt x="491" y="0"/>
                    <a:pt x="469" y="0"/>
                  </a:cubicBezTo>
                  <a:cubicBezTo>
                    <a:pt x="462" y="0"/>
                    <a:pt x="481" y="6"/>
                    <a:pt x="487" y="9"/>
                  </a:cubicBezTo>
                  <a:close/>
                </a:path>
              </a:pathLst>
            </a:custGeom>
            <a:solidFill>
              <a:schemeClr val="bg1"/>
            </a:solidFill>
            <a:ln w="9525">
              <a:solidFill>
                <a:schemeClr val="bg1"/>
              </a:solidFill>
              <a:round/>
              <a:headEnd/>
              <a:tailEnd/>
            </a:ln>
          </p:spPr>
          <p:txBody>
            <a:bodyPr/>
            <a:lstStyle/>
            <a:p>
              <a:endParaRPr lang="en-US"/>
            </a:p>
          </p:txBody>
        </p:sp>
        <p:sp>
          <p:nvSpPr>
            <p:cNvPr id="110608" name="Freeform 14"/>
            <p:cNvSpPr>
              <a:spLocks/>
            </p:cNvSpPr>
            <p:nvPr/>
          </p:nvSpPr>
          <p:spPr bwMode="auto">
            <a:xfrm>
              <a:off x="1870" y="1529"/>
              <a:ext cx="935" cy="866"/>
            </a:xfrm>
            <a:custGeom>
              <a:avLst/>
              <a:gdLst>
                <a:gd name="T0" fmla="*/ 330 w 935"/>
                <a:gd name="T1" fmla="*/ 41 h 866"/>
                <a:gd name="T2" fmla="*/ 370 w 935"/>
                <a:gd name="T3" fmla="*/ 44 h 866"/>
                <a:gd name="T4" fmla="*/ 471 w 935"/>
                <a:gd name="T5" fmla="*/ 53 h 866"/>
                <a:gd name="T6" fmla="*/ 571 w 935"/>
                <a:gd name="T7" fmla="*/ 135 h 866"/>
                <a:gd name="T8" fmla="*/ 617 w 935"/>
                <a:gd name="T9" fmla="*/ 217 h 866"/>
                <a:gd name="T10" fmla="*/ 699 w 935"/>
                <a:gd name="T11" fmla="*/ 290 h 866"/>
                <a:gd name="T12" fmla="*/ 791 w 935"/>
                <a:gd name="T13" fmla="*/ 382 h 866"/>
                <a:gd name="T14" fmla="*/ 836 w 935"/>
                <a:gd name="T15" fmla="*/ 464 h 866"/>
                <a:gd name="T16" fmla="*/ 873 w 935"/>
                <a:gd name="T17" fmla="*/ 546 h 866"/>
                <a:gd name="T18" fmla="*/ 791 w 935"/>
                <a:gd name="T19" fmla="*/ 857 h 866"/>
                <a:gd name="T20" fmla="*/ 635 w 935"/>
                <a:gd name="T21" fmla="*/ 866 h 866"/>
                <a:gd name="T22" fmla="*/ 141 w 935"/>
                <a:gd name="T23" fmla="*/ 857 h 866"/>
                <a:gd name="T24" fmla="*/ 77 w 935"/>
                <a:gd name="T25" fmla="*/ 848 h 866"/>
                <a:gd name="T26" fmla="*/ 41 w 935"/>
                <a:gd name="T27" fmla="*/ 802 h 866"/>
                <a:gd name="T28" fmla="*/ 13 w 935"/>
                <a:gd name="T29" fmla="*/ 748 h 866"/>
                <a:gd name="T30" fmla="*/ 59 w 935"/>
                <a:gd name="T31" fmla="*/ 565 h 866"/>
                <a:gd name="T32" fmla="*/ 96 w 935"/>
                <a:gd name="T33" fmla="*/ 482 h 866"/>
                <a:gd name="T34" fmla="*/ 141 w 935"/>
                <a:gd name="T35" fmla="*/ 345 h 866"/>
                <a:gd name="T36" fmla="*/ 205 w 935"/>
                <a:gd name="T37" fmla="*/ 245 h 866"/>
                <a:gd name="T38" fmla="*/ 233 w 935"/>
                <a:gd name="T39" fmla="*/ 162 h 866"/>
                <a:gd name="T40" fmla="*/ 330 w 935"/>
                <a:gd name="T41" fmla="*/ 41 h 8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5"/>
                <a:gd name="T64" fmla="*/ 0 h 866"/>
                <a:gd name="T65" fmla="*/ 935 w 935"/>
                <a:gd name="T66" fmla="*/ 866 h 8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5" h="866">
                  <a:moveTo>
                    <a:pt x="330" y="41"/>
                  </a:moveTo>
                  <a:cubicBezTo>
                    <a:pt x="291" y="0"/>
                    <a:pt x="354" y="42"/>
                    <a:pt x="370" y="44"/>
                  </a:cubicBezTo>
                  <a:cubicBezTo>
                    <a:pt x="403" y="49"/>
                    <a:pt x="437" y="50"/>
                    <a:pt x="471" y="53"/>
                  </a:cubicBezTo>
                  <a:cubicBezTo>
                    <a:pt x="537" y="121"/>
                    <a:pt x="503" y="95"/>
                    <a:pt x="571" y="135"/>
                  </a:cubicBezTo>
                  <a:cubicBezTo>
                    <a:pt x="589" y="161"/>
                    <a:pt x="596" y="193"/>
                    <a:pt x="617" y="217"/>
                  </a:cubicBezTo>
                  <a:cubicBezTo>
                    <a:pt x="673" y="281"/>
                    <a:pt x="646" y="245"/>
                    <a:pt x="699" y="290"/>
                  </a:cubicBezTo>
                  <a:cubicBezTo>
                    <a:pt x="734" y="319"/>
                    <a:pt x="751" y="356"/>
                    <a:pt x="791" y="382"/>
                  </a:cubicBezTo>
                  <a:cubicBezTo>
                    <a:pt x="801" y="412"/>
                    <a:pt x="836" y="464"/>
                    <a:pt x="836" y="464"/>
                  </a:cubicBezTo>
                  <a:cubicBezTo>
                    <a:pt x="848" y="502"/>
                    <a:pt x="863" y="504"/>
                    <a:pt x="873" y="546"/>
                  </a:cubicBezTo>
                  <a:cubicBezTo>
                    <a:pt x="869" y="657"/>
                    <a:pt x="935" y="844"/>
                    <a:pt x="791" y="857"/>
                  </a:cubicBezTo>
                  <a:cubicBezTo>
                    <a:pt x="739" y="862"/>
                    <a:pt x="687" y="863"/>
                    <a:pt x="635" y="866"/>
                  </a:cubicBezTo>
                  <a:cubicBezTo>
                    <a:pt x="470" y="863"/>
                    <a:pt x="306" y="862"/>
                    <a:pt x="141" y="857"/>
                  </a:cubicBezTo>
                  <a:cubicBezTo>
                    <a:pt x="119" y="856"/>
                    <a:pt x="97" y="857"/>
                    <a:pt x="77" y="848"/>
                  </a:cubicBezTo>
                  <a:cubicBezTo>
                    <a:pt x="59" y="840"/>
                    <a:pt x="54" y="816"/>
                    <a:pt x="41" y="802"/>
                  </a:cubicBezTo>
                  <a:cubicBezTo>
                    <a:pt x="35" y="783"/>
                    <a:pt x="14" y="768"/>
                    <a:pt x="13" y="748"/>
                  </a:cubicBezTo>
                  <a:cubicBezTo>
                    <a:pt x="9" y="673"/>
                    <a:pt x="0" y="605"/>
                    <a:pt x="59" y="565"/>
                  </a:cubicBezTo>
                  <a:cubicBezTo>
                    <a:pt x="81" y="499"/>
                    <a:pt x="66" y="526"/>
                    <a:pt x="96" y="482"/>
                  </a:cubicBezTo>
                  <a:cubicBezTo>
                    <a:pt x="103" y="431"/>
                    <a:pt x="105" y="383"/>
                    <a:pt x="141" y="345"/>
                  </a:cubicBezTo>
                  <a:cubicBezTo>
                    <a:pt x="155" y="306"/>
                    <a:pt x="171" y="268"/>
                    <a:pt x="205" y="245"/>
                  </a:cubicBezTo>
                  <a:cubicBezTo>
                    <a:pt x="227" y="181"/>
                    <a:pt x="218" y="208"/>
                    <a:pt x="233" y="162"/>
                  </a:cubicBezTo>
                  <a:cubicBezTo>
                    <a:pt x="258" y="86"/>
                    <a:pt x="242" y="52"/>
                    <a:pt x="330" y="41"/>
                  </a:cubicBezTo>
                  <a:close/>
                </a:path>
              </a:pathLst>
            </a:custGeom>
            <a:solidFill>
              <a:schemeClr val="bg1"/>
            </a:solidFill>
            <a:ln w="9525">
              <a:solidFill>
                <a:schemeClr val="bg1"/>
              </a:solidFill>
              <a:round/>
              <a:headEnd/>
              <a:tailEnd/>
            </a:ln>
          </p:spPr>
          <p:txBody>
            <a:bodyPr/>
            <a:lstStyle/>
            <a:p>
              <a:endParaRPr lang="en-US"/>
            </a:p>
          </p:txBody>
        </p:sp>
        <p:sp>
          <p:nvSpPr>
            <p:cNvPr id="110609" name="Freeform 15"/>
            <p:cNvSpPr>
              <a:spLocks/>
            </p:cNvSpPr>
            <p:nvPr/>
          </p:nvSpPr>
          <p:spPr bwMode="auto">
            <a:xfrm>
              <a:off x="1055" y="664"/>
              <a:ext cx="1188" cy="680"/>
            </a:xfrm>
            <a:custGeom>
              <a:avLst/>
              <a:gdLst>
                <a:gd name="T0" fmla="*/ 70 w 1188"/>
                <a:gd name="T1" fmla="*/ 241 h 680"/>
                <a:gd name="T2" fmla="*/ 106 w 1188"/>
                <a:gd name="T3" fmla="*/ 122 h 680"/>
                <a:gd name="T4" fmla="*/ 188 w 1188"/>
                <a:gd name="T5" fmla="*/ 86 h 680"/>
                <a:gd name="T6" fmla="*/ 417 w 1188"/>
                <a:gd name="T7" fmla="*/ 49 h 680"/>
                <a:gd name="T8" fmla="*/ 536 w 1188"/>
                <a:gd name="T9" fmla="*/ 86 h 680"/>
                <a:gd name="T10" fmla="*/ 764 w 1188"/>
                <a:gd name="T11" fmla="*/ 58 h 680"/>
                <a:gd name="T12" fmla="*/ 1002 w 1188"/>
                <a:gd name="T13" fmla="*/ 113 h 680"/>
                <a:gd name="T14" fmla="*/ 1094 w 1188"/>
                <a:gd name="T15" fmla="*/ 150 h 680"/>
                <a:gd name="T16" fmla="*/ 1020 w 1188"/>
                <a:gd name="T17" fmla="*/ 205 h 680"/>
                <a:gd name="T18" fmla="*/ 902 w 1188"/>
                <a:gd name="T19" fmla="*/ 250 h 680"/>
                <a:gd name="T20" fmla="*/ 883 w 1188"/>
                <a:gd name="T21" fmla="*/ 378 h 680"/>
                <a:gd name="T22" fmla="*/ 874 w 1188"/>
                <a:gd name="T23" fmla="*/ 470 h 680"/>
                <a:gd name="T24" fmla="*/ 847 w 1188"/>
                <a:gd name="T25" fmla="*/ 488 h 680"/>
                <a:gd name="T26" fmla="*/ 810 w 1188"/>
                <a:gd name="T27" fmla="*/ 525 h 680"/>
                <a:gd name="T28" fmla="*/ 737 w 1188"/>
                <a:gd name="T29" fmla="*/ 634 h 680"/>
                <a:gd name="T30" fmla="*/ 563 w 1188"/>
                <a:gd name="T31" fmla="*/ 680 h 680"/>
                <a:gd name="T32" fmla="*/ 207 w 1188"/>
                <a:gd name="T33" fmla="*/ 671 h 680"/>
                <a:gd name="T34" fmla="*/ 152 w 1188"/>
                <a:gd name="T35" fmla="*/ 653 h 680"/>
                <a:gd name="T36" fmla="*/ 33 w 1188"/>
                <a:gd name="T37" fmla="*/ 543 h 680"/>
                <a:gd name="T38" fmla="*/ 15 w 1188"/>
                <a:gd name="T39" fmla="*/ 488 h 680"/>
                <a:gd name="T40" fmla="*/ 6 w 1188"/>
                <a:gd name="T41" fmla="*/ 461 h 680"/>
                <a:gd name="T42" fmla="*/ 33 w 1188"/>
                <a:gd name="T43" fmla="*/ 269 h 680"/>
                <a:gd name="T44" fmla="*/ 70 w 1188"/>
                <a:gd name="T45" fmla="*/ 241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8"/>
                <a:gd name="T70" fmla="*/ 0 h 680"/>
                <a:gd name="T71" fmla="*/ 1188 w 1188"/>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8" h="680">
                  <a:moveTo>
                    <a:pt x="70" y="241"/>
                  </a:moveTo>
                  <a:cubicBezTo>
                    <a:pt x="73" y="231"/>
                    <a:pt x="99" y="130"/>
                    <a:pt x="106" y="122"/>
                  </a:cubicBezTo>
                  <a:cubicBezTo>
                    <a:pt x="125" y="99"/>
                    <a:pt x="188" y="86"/>
                    <a:pt x="188" y="86"/>
                  </a:cubicBezTo>
                  <a:cubicBezTo>
                    <a:pt x="274" y="0"/>
                    <a:pt x="169" y="37"/>
                    <a:pt x="417" y="49"/>
                  </a:cubicBezTo>
                  <a:cubicBezTo>
                    <a:pt x="457" y="62"/>
                    <a:pt x="496" y="73"/>
                    <a:pt x="536" y="86"/>
                  </a:cubicBezTo>
                  <a:cubicBezTo>
                    <a:pt x="609" y="80"/>
                    <a:pt x="693" y="82"/>
                    <a:pt x="764" y="58"/>
                  </a:cubicBezTo>
                  <a:cubicBezTo>
                    <a:pt x="845" y="69"/>
                    <a:pt x="922" y="97"/>
                    <a:pt x="1002" y="113"/>
                  </a:cubicBezTo>
                  <a:cubicBezTo>
                    <a:pt x="1032" y="132"/>
                    <a:pt x="1060" y="139"/>
                    <a:pt x="1094" y="150"/>
                  </a:cubicBezTo>
                  <a:cubicBezTo>
                    <a:pt x="1188" y="213"/>
                    <a:pt x="1097" y="198"/>
                    <a:pt x="1020" y="205"/>
                  </a:cubicBezTo>
                  <a:cubicBezTo>
                    <a:pt x="983" y="230"/>
                    <a:pt x="944" y="236"/>
                    <a:pt x="902" y="250"/>
                  </a:cubicBezTo>
                  <a:cubicBezTo>
                    <a:pt x="854" y="298"/>
                    <a:pt x="861" y="313"/>
                    <a:pt x="883" y="378"/>
                  </a:cubicBezTo>
                  <a:cubicBezTo>
                    <a:pt x="880" y="409"/>
                    <a:pt x="884" y="441"/>
                    <a:pt x="874" y="470"/>
                  </a:cubicBezTo>
                  <a:cubicBezTo>
                    <a:pt x="871" y="480"/>
                    <a:pt x="856" y="481"/>
                    <a:pt x="847" y="488"/>
                  </a:cubicBezTo>
                  <a:cubicBezTo>
                    <a:pt x="837" y="496"/>
                    <a:pt x="819" y="516"/>
                    <a:pt x="810" y="525"/>
                  </a:cubicBezTo>
                  <a:cubicBezTo>
                    <a:pt x="791" y="581"/>
                    <a:pt x="794" y="615"/>
                    <a:pt x="737" y="634"/>
                  </a:cubicBezTo>
                  <a:cubicBezTo>
                    <a:pt x="701" y="672"/>
                    <a:pt x="613" y="673"/>
                    <a:pt x="563" y="680"/>
                  </a:cubicBezTo>
                  <a:cubicBezTo>
                    <a:pt x="444" y="677"/>
                    <a:pt x="325" y="679"/>
                    <a:pt x="207" y="671"/>
                  </a:cubicBezTo>
                  <a:cubicBezTo>
                    <a:pt x="188" y="670"/>
                    <a:pt x="152" y="653"/>
                    <a:pt x="152" y="653"/>
                  </a:cubicBezTo>
                  <a:cubicBezTo>
                    <a:pt x="104" y="621"/>
                    <a:pt x="65" y="592"/>
                    <a:pt x="33" y="543"/>
                  </a:cubicBezTo>
                  <a:cubicBezTo>
                    <a:pt x="27" y="525"/>
                    <a:pt x="21" y="506"/>
                    <a:pt x="15" y="488"/>
                  </a:cubicBezTo>
                  <a:cubicBezTo>
                    <a:pt x="12" y="479"/>
                    <a:pt x="6" y="461"/>
                    <a:pt x="6" y="461"/>
                  </a:cubicBezTo>
                  <a:cubicBezTo>
                    <a:pt x="16" y="304"/>
                    <a:pt x="0" y="367"/>
                    <a:pt x="33" y="269"/>
                  </a:cubicBezTo>
                  <a:cubicBezTo>
                    <a:pt x="33" y="268"/>
                    <a:pt x="70" y="212"/>
                    <a:pt x="70" y="241"/>
                  </a:cubicBezTo>
                  <a:close/>
                </a:path>
              </a:pathLst>
            </a:custGeom>
            <a:solidFill>
              <a:schemeClr val="bg1"/>
            </a:solidFill>
            <a:ln w="9525">
              <a:solidFill>
                <a:schemeClr val="bg1"/>
              </a:solidFill>
              <a:round/>
              <a:headEnd/>
              <a:tailEnd/>
            </a:ln>
          </p:spPr>
          <p:txBody>
            <a:bodyPr/>
            <a:lstStyle/>
            <a:p>
              <a:endParaRPr lang="en-US"/>
            </a:p>
          </p:txBody>
        </p:sp>
      </p:grpSp>
      <p:sp>
        <p:nvSpPr>
          <p:cNvPr id="110604" name="Text Box 16"/>
          <p:cNvSpPr txBox="1">
            <a:spLocks noChangeArrowheads="1"/>
          </p:cNvSpPr>
          <p:nvPr/>
        </p:nvSpPr>
        <p:spPr bwMode="auto">
          <a:xfrm>
            <a:off x="5580063" y="5157788"/>
            <a:ext cx="3321050" cy="146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koliko traje lag faza</a:t>
            </a:r>
          </a:p>
          <a:p>
            <a:pPr eaLnBrk="1" hangingPunct="1">
              <a:spcBef>
                <a:spcPct val="0"/>
              </a:spcBef>
              <a:buFontTx/>
              <a:buNone/>
            </a:pPr>
            <a:endParaRPr lang="hr-HR" altLang="en-US" sz="1800">
              <a:latin typeface="Arial" charset="0"/>
            </a:endParaRPr>
          </a:p>
          <a:p>
            <a:pPr eaLnBrk="1" hangingPunct="1">
              <a:spcBef>
                <a:spcPct val="0"/>
              </a:spcBef>
              <a:buFontTx/>
              <a:buNone/>
            </a:pPr>
            <a:r>
              <a:rPr lang="hr-HR" altLang="en-US" sz="1800">
                <a:latin typeface="Arial" charset="0"/>
              </a:rPr>
              <a:t>kakav je nagib krivulje</a:t>
            </a:r>
          </a:p>
          <a:p>
            <a:pPr eaLnBrk="1" hangingPunct="1">
              <a:spcBef>
                <a:spcPct val="0"/>
              </a:spcBef>
              <a:buFontTx/>
              <a:buNone/>
            </a:pPr>
            <a:endParaRPr lang="hr-HR" altLang="en-US" sz="1800">
              <a:latin typeface="Arial" charset="0"/>
            </a:endParaRPr>
          </a:p>
          <a:p>
            <a:pPr eaLnBrk="1" hangingPunct="1">
              <a:spcBef>
                <a:spcPct val="0"/>
              </a:spcBef>
              <a:buFontTx/>
              <a:buNone/>
            </a:pPr>
            <a:r>
              <a:rPr lang="hr-HR" altLang="en-US" sz="1800">
                <a:latin typeface="Arial" charset="0"/>
              </a:rPr>
              <a:t>kad se dosiže stacionarna faza</a:t>
            </a:r>
          </a:p>
        </p:txBody>
      </p:sp>
      <p:sp>
        <p:nvSpPr>
          <p:cNvPr id="110605" name="Text Box 17"/>
          <p:cNvSpPr txBox="1">
            <a:spLocks noChangeArrowheads="1"/>
          </p:cNvSpPr>
          <p:nvPr/>
        </p:nvSpPr>
        <p:spPr bwMode="auto">
          <a:xfrm>
            <a:off x="2411413" y="5156200"/>
            <a:ext cx="180022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        days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68538" y="1196975"/>
            <a:ext cx="38369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Efikasnost nasađivanja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PE plating efficiency</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broj prihvaćenih stanica </a:t>
            </a:r>
          </a:p>
          <a:p>
            <a:pPr eaLnBrk="1" hangingPunct="1">
              <a:spcBef>
                <a:spcPct val="0"/>
              </a:spcBef>
              <a:buFontTx/>
              <a:buNone/>
            </a:pPr>
            <a:r>
              <a:rPr lang="hr-HR" altLang="en-US" sz="2000">
                <a:latin typeface="Arial" charset="0"/>
              </a:rPr>
              <a:t>PE =</a:t>
            </a:r>
          </a:p>
          <a:p>
            <a:pPr eaLnBrk="1" hangingPunct="1">
              <a:spcBef>
                <a:spcPct val="0"/>
              </a:spcBef>
              <a:buFontTx/>
              <a:buNone/>
            </a:pPr>
            <a:r>
              <a:rPr lang="hr-HR" altLang="en-US" sz="2000">
                <a:latin typeface="Arial" charset="0"/>
              </a:rPr>
              <a:t>          broj nasađenih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a:t>
            </a:r>
          </a:p>
        </p:txBody>
      </p:sp>
      <p:sp>
        <p:nvSpPr>
          <p:cNvPr id="7171" name="Line 3"/>
          <p:cNvSpPr>
            <a:spLocks noChangeShapeType="1"/>
          </p:cNvSpPr>
          <p:nvPr/>
        </p:nvSpPr>
        <p:spPr bwMode="auto">
          <a:xfrm>
            <a:off x="3132138" y="2924175"/>
            <a:ext cx="2520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 name="Text Box 4"/>
          <p:cNvSpPr txBox="1">
            <a:spLocks noChangeArrowheads="1"/>
          </p:cNvSpPr>
          <p:nvPr/>
        </p:nvSpPr>
        <p:spPr bwMode="auto">
          <a:xfrm>
            <a:off x="827088" y="4797425"/>
            <a:ext cx="681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-lag faza: obnova proteina, prihvaćanje za podlogu, lučenje</a:t>
            </a:r>
          </a:p>
          <a:p>
            <a:pPr eaLnBrk="1" hangingPunct="1">
              <a:spcBef>
                <a:spcPct val="0"/>
              </a:spcBef>
              <a:buFontTx/>
              <a:buNone/>
            </a:pPr>
            <a:r>
              <a:rPr lang="hr-HR" altLang="en-US" sz="2000">
                <a:latin typeface="Arial" charset="0"/>
              </a:rPr>
              <a:t>solubilnih faktora rasta...</a:t>
            </a:r>
          </a:p>
        </p:txBody>
      </p:sp>
    </p:spTree>
    <p:extLst>
      <p:ext uri="{BB962C8B-B14F-4D97-AF65-F5344CB8AC3E}">
        <p14:creationId xmlns:p14="http://schemas.microsoft.com/office/powerpoint/2010/main" val="2066556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2987675" y="2781300"/>
            <a:ext cx="2863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charset="0"/>
              </a:rPr>
              <a:t>Kvantizacija stanica</a:t>
            </a:r>
          </a:p>
        </p:txBody>
      </p:sp>
    </p:spTree>
    <p:extLst>
      <p:ext uri="{BB962C8B-B14F-4D97-AF65-F5344CB8AC3E}">
        <p14:creationId xmlns:p14="http://schemas.microsoft.com/office/powerpoint/2010/main" val="3726551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187624" y="1124744"/>
            <a:ext cx="669607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dirty="0" err="1">
                <a:solidFill>
                  <a:schemeClr val="accent2"/>
                </a:solidFill>
                <a:latin typeface="Arial" charset="0"/>
              </a:rPr>
              <a:t>Kvantizacija</a:t>
            </a:r>
            <a:r>
              <a:rPr lang="hr-HR" altLang="en-US" sz="2000" dirty="0">
                <a:solidFill>
                  <a:schemeClr val="accent2"/>
                </a:solidFill>
                <a:latin typeface="Arial" charset="0"/>
              </a:rPr>
              <a:t> </a:t>
            </a:r>
            <a:r>
              <a:rPr lang="hr-HR" altLang="en-US" sz="2000" dirty="0" smtClean="0">
                <a:solidFill>
                  <a:schemeClr val="accent2"/>
                </a:solidFill>
                <a:latin typeface="Arial" charset="0"/>
              </a:rPr>
              <a:t> = određivanje </a:t>
            </a:r>
            <a:r>
              <a:rPr lang="hr-HR" altLang="en-US" sz="2000" dirty="0">
                <a:solidFill>
                  <a:schemeClr val="accent2"/>
                </a:solidFill>
                <a:latin typeface="Arial" charset="0"/>
              </a:rPr>
              <a:t>količine/broja </a:t>
            </a:r>
            <a:r>
              <a:rPr lang="hr-HR" altLang="en-US" sz="2000" dirty="0" smtClean="0">
                <a:solidFill>
                  <a:schemeClr val="accent2"/>
                </a:solidFill>
                <a:latin typeface="Arial" charset="0"/>
              </a:rPr>
              <a:t>stanica</a:t>
            </a:r>
            <a:endParaRPr lang="hr-HR" altLang="en-US" sz="2000" dirty="0">
              <a:solidFill>
                <a:schemeClr val="accent2"/>
              </a:solidFill>
              <a:latin typeface="Arial" charset="0"/>
            </a:endParaRPr>
          </a:p>
          <a:p>
            <a:pPr eaLnBrk="1" hangingPunct="1">
              <a:spcBef>
                <a:spcPct val="50000"/>
              </a:spcBef>
              <a:buFontTx/>
              <a:buNone/>
            </a:pPr>
            <a:endParaRPr lang="hr-HR" altLang="en-US" sz="2000" dirty="0">
              <a:latin typeface="Arial" charset="0"/>
            </a:endParaRPr>
          </a:p>
          <a:p>
            <a:pPr marL="342900" indent="-342900" eaLnBrk="1" hangingPunct="1">
              <a:spcBef>
                <a:spcPct val="50000"/>
              </a:spcBef>
            </a:pPr>
            <a:r>
              <a:rPr lang="hr-HR" altLang="en-US" sz="2000" dirty="0">
                <a:latin typeface="Arial" charset="0"/>
              </a:rPr>
              <a:t>optimalni uvjeti eksperimenta</a:t>
            </a:r>
          </a:p>
          <a:p>
            <a:pPr marL="342900" indent="-342900" eaLnBrk="1" hangingPunct="1">
              <a:spcBef>
                <a:spcPct val="50000"/>
              </a:spcBef>
            </a:pPr>
            <a:r>
              <a:rPr lang="hr-HR" altLang="en-US" sz="2000" dirty="0">
                <a:latin typeface="Arial" charset="0"/>
              </a:rPr>
              <a:t>mjerenje brzine rasta stanica: početnih kultura</a:t>
            </a:r>
          </a:p>
          <a:p>
            <a:pPr eaLnBrk="1" hangingPunct="1">
              <a:spcBef>
                <a:spcPct val="50000"/>
              </a:spcBef>
              <a:buNone/>
            </a:pPr>
            <a:r>
              <a:rPr lang="hr-HR" altLang="en-US" sz="2000" dirty="0" smtClean="0">
                <a:latin typeface="Arial" charset="0"/>
              </a:rPr>
              <a:t>                                                     staničnih </a:t>
            </a:r>
            <a:r>
              <a:rPr lang="hr-HR" altLang="en-US" sz="2000" dirty="0">
                <a:latin typeface="Arial" charset="0"/>
              </a:rPr>
              <a:t>linija </a:t>
            </a:r>
          </a:p>
          <a:p>
            <a:pPr eaLnBrk="1" hangingPunct="1">
              <a:spcBef>
                <a:spcPct val="50000"/>
              </a:spcBef>
              <a:buNone/>
            </a:pPr>
            <a:r>
              <a:rPr lang="hr-HR" altLang="en-US" sz="2000" dirty="0">
                <a:latin typeface="Arial" charset="0"/>
              </a:rPr>
              <a:t>                                            </a:t>
            </a:r>
            <a:r>
              <a:rPr lang="hr-HR" altLang="en-US" sz="2000" dirty="0" smtClean="0">
                <a:latin typeface="Arial" charset="0"/>
              </a:rPr>
              <a:t>         </a:t>
            </a:r>
            <a:r>
              <a:rPr lang="hr-HR" altLang="en-US" sz="2000" dirty="0">
                <a:latin typeface="Arial" charset="0"/>
              </a:rPr>
              <a:t>klonova </a:t>
            </a:r>
          </a:p>
          <a:p>
            <a:pPr marL="342900" indent="-342900" eaLnBrk="1" hangingPunct="1">
              <a:spcBef>
                <a:spcPct val="50000"/>
              </a:spcBef>
            </a:pPr>
            <a:endParaRPr lang="hr-HR" altLang="en-US" sz="2000" dirty="0">
              <a:latin typeface="Arial" charset="0"/>
            </a:endParaRPr>
          </a:p>
          <a:p>
            <a:pPr marL="342900" indent="-342900" eaLnBrk="1" hangingPunct="1">
              <a:spcBef>
                <a:spcPct val="50000"/>
              </a:spcBef>
            </a:pPr>
            <a:r>
              <a:rPr lang="hr-HR" altLang="en-US" sz="2000" dirty="0">
                <a:latin typeface="Arial" charset="0"/>
              </a:rPr>
              <a:t>mjerenje učinka metabolita</a:t>
            </a:r>
          </a:p>
          <a:p>
            <a:pPr eaLnBrk="1" hangingPunct="1">
              <a:spcBef>
                <a:spcPct val="50000"/>
              </a:spcBef>
              <a:buNone/>
            </a:pPr>
            <a:r>
              <a:rPr lang="hr-HR" altLang="en-US" sz="2000" dirty="0">
                <a:latin typeface="Arial" charset="0"/>
              </a:rPr>
              <a:t>                         </a:t>
            </a:r>
            <a:r>
              <a:rPr lang="hr-HR" altLang="en-US" sz="2000" dirty="0" smtClean="0">
                <a:latin typeface="Arial" charset="0"/>
              </a:rPr>
              <a:t>      </a:t>
            </a:r>
            <a:r>
              <a:rPr lang="hr-HR" altLang="en-US" sz="2000" dirty="0" err="1">
                <a:latin typeface="Arial" charset="0"/>
              </a:rPr>
              <a:t>citotoksičnih</a:t>
            </a:r>
            <a:r>
              <a:rPr lang="hr-HR" altLang="en-US" sz="2000" dirty="0">
                <a:latin typeface="Arial" charset="0"/>
              </a:rPr>
              <a:t> tvari na rast stanica</a:t>
            </a:r>
          </a:p>
          <a:p>
            <a:pPr eaLnBrk="1" hangingPunct="1">
              <a:spcBef>
                <a:spcPct val="5000"/>
              </a:spcBef>
              <a:buFontTx/>
              <a:buNone/>
            </a:pPr>
            <a:endParaRPr lang="hr-HR" altLang="en-US" sz="2000" dirty="0">
              <a:latin typeface="Arial" charset="0"/>
            </a:endParaRPr>
          </a:p>
        </p:txBody>
      </p:sp>
    </p:spTree>
    <p:extLst>
      <p:ext uri="{BB962C8B-B14F-4D97-AF65-F5344CB8AC3E}">
        <p14:creationId xmlns:p14="http://schemas.microsoft.com/office/powerpoint/2010/main" val="264344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L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620713"/>
            <a:ext cx="633095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2608263" y="55118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Limfoblastoidne stanice HL-60</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843212" y="1052736"/>
            <a:ext cx="26558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Metode </a:t>
            </a:r>
            <a:r>
              <a:rPr lang="hr-HR" altLang="en-US" sz="2000" dirty="0" err="1">
                <a:latin typeface="Arial" charset="0"/>
              </a:rPr>
              <a:t>kvantizacije</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brojanje stanica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količina staničnih tvari</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stanične aktivnosti</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p:txBody>
      </p:sp>
      <p:sp>
        <p:nvSpPr>
          <p:cNvPr id="2" name="TextBox 1"/>
          <p:cNvSpPr txBox="1"/>
          <p:nvPr/>
        </p:nvSpPr>
        <p:spPr>
          <a:xfrm>
            <a:off x="971600" y="4509120"/>
            <a:ext cx="3738524" cy="2343655"/>
          </a:xfrm>
          <a:prstGeom prst="rect">
            <a:avLst/>
          </a:prstGeom>
          <a:noFill/>
        </p:spPr>
        <p:txBody>
          <a:bodyPr wrap="none" rtlCol="0">
            <a:spAutoFit/>
          </a:bodyPr>
          <a:lstStyle/>
          <a:p>
            <a:pPr marL="342900" indent="-342900">
              <a:lnSpc>
                <a:spcPct val="150000"/>
              </a:lnSpc>
              <a:buFontTx/>
              <a:buChar char="-"/>
            </a:pPr>
            <a:r>
              <a:rPr lang="hr-HR" sz="2000" dirty="0" smtClean="0">
                <a:latin typeface="Arial" panose="020B0604020202020204" pitchFamily="34" charset="0"/>
                <a:cs typeface="Arial" panose="020B0604020202020204" pitchFamily="34" charset="0"/>
              </a:rPr>
              <a:t>praćenje </a:t>
            </a:r>
            <a:r>
              <a:rPr lang="hr-HR" sz="2000" dirty="0" err="1" smtClean="0">
                <a:latin typeface="Arial" panose="020B0604020202020204" pitchFamily="34" charset="0"/>
                <a:cs typeface="Arial" panose="020B0604020202020204" pitchFamily="34" charset="0"/>
              </a:rPr>
              <a:t>vijabilnosti</a:t>
            </a:r>
            <a:endParaRPr lang="hr-HR" sz="2000" dirty="0" smtClean="0">
              <a:latin typeface="Arial" panose="020B0604020202020204" pitchFamily="34" charset="0"/>
              <a:cs typeface="Arial" panose="020B0604020202020204" pitchFamily="34" charset="0"/>
            </a:endParaRPr>
          </a:p>
          <a:p>
            <a:pPr marL="342900" indent="-342900">
              <a:lnSpc>
                <a:spcPct val="150000"/>
              </a:lnSpc>
              <a:buFontTx/>
              <a:buChar char="-"/>
            </a:pPr>
            <a:r>
              <a:rPr lang="hr-HR" sz="2000" dirty="0" smtClean="0">
                <a:latin typeface="Arial" panose="020B0604020202020204" pitchFamily="34" charset="0"/>
                <a:cs typeface="Arial" panose="020B0604020202020204" pitchFamily="34" charset="0"/>
              </a:rPr>
              <a:t>praćenje proliferacije</a:t>
            </a:r>
          </a:p>
          <a:p>
            <a:pPr marL="342900" indent="-342900">
              <a:lnSpc>
                <a:spcPct val="150000"/>
              </a:lnSpc>
              <a:buFontTx/>
              <a:buChar char="-"/>
            </a:pPr>
            <a:r>
              <a:rPr lang="hr-HR" sz="2000" dirty="0" smtClean="0">
                <a:latin typeface="Arial" panose="020B0604020202020204" pitchFamily="34" charset="0"/>
                <a:cs typeface="Arial" panose="020B0604020202020204" pitchFamily="34" charset="0"/>
              </a:rPr>
              <a:t>praćenje tipa stanične smrti</a:t>
            </a:r>
          </a:p>
          <a:p>
            <a:pPr marL="342900" indent="-342900">
              <a:lnSpc>
                <a:spcPct val="150000"/>
              </a:lnSpc>
              <a:buFontTx/>
              <a:buChar char="-"/>
            </a:pPr>
            <a:r>
              <a:rPr lang="hr-HR" sz="2000" dirty="0" smtClean="0">
                <a:latin typeface="Arial" panose="020B0604020202020204" pitchFamily="34" charset="0"/>
                <a:cs typeface="Arial" panose="020B0604020202020204" pitchFamily="34" charset="0"/>
              </a:rPr>
              <a:t>praćenje staničnih aktivnosti</a:t>
            </a:r>
          </a:p>
          <a:p>
            <a:pPr marL="342900" indent="-342900">
              <a:lnSpc>
                <a:spcPct val="150000"/>
              </a:lnSpc>
              <a:buFontTx/>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923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916238" y="2133600"/>
            <a:ext cx="31790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Metode brojanja</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err="1">
                <a:latin typeface="Arial" charset="0"/>
              </a:rPr>
              <a:t>hemocitometar</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elektronički </a:t>
            </a:r>
            <a:r>
              <a:rPr lang="hr-HR" altLang="en-US" sz="2000" dirty="0" smtClean="0">
                <a:latin typeface="Arial" charset="0"/>
              </a:rPr>
              <a:t>brojači </a:t>
            </a:r>
            <a:r>
              <a:rPr lang="hr-HR" altLang="en-US" sz="2000" dirty="0">
                <a:latin typeface="Arial" charset="0"/>
              </a:rPr>
              <a:t>stanica</a:t>
            </a:r>
          </a:p>
        </p:txBody>
      </p:sp>
    </p:spTree>
    <p:extLst>
      <p:ext uri="{BB962C8B-B14F-4D97-AF65-F5344CB8AC3E}">
        <p14:creationId xmlns:p14="http://schemas.microsoft.com/office/powerpoint/2010/main" val="2259084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835696" y="4797152"/>
            <a:ext cx="599875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err="1" smtClean="0">
                <a:latin typeface="Arial" charset="0"/>
              </a:rPr>
              <a:t>Hemocitometar</a:t>
            </a:r>
            <a:endParaRPr lang="hr-HR" altLang="en-US" sz="2000" dirty="0" smtClean="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smtClean="0">
                <a:latin typeface="Arial" charset="0"/>
              </a:rPr>
              <a:t>određivanje broja stanica u standardnom volumenu</a:t>
            </a:r>
          </a:p>
          <a:p>
            <a:pPr eaLnBrk="1" hangingPunct="1">
              <a:spcBef>
                <a:spcPct val="0"/>
              </a:spcBef>
              <a:buFontTx/>
              <a:buNone/>
            </a:pPr>
            <a:r>
              <a:rPr lang="hr-HR" altLang="en-US" sz="2000" dirty="0" smtClean="0">
                <a:latin typeface="Arial" charset="0"/>
              </a:rPr>
              <a:t>pomoću </a:t>
            </a:r>
            <a:r>
              <a:rPr lang="hr-HR" altLang="en-US" sz="2000" dirty="0" err="1" smtClean="0">
                <a:latin typeface="Arial" charset="0"/>
              </a:rPr>
              <a:t>predmetnice</a:t>
            </a:r>
            <a:r>
              <a:rPr lang="hr-HR" altLang="en-US" sz="2000" dirty="0" smtClean="0">
                <a:latin typeface="Arial" charset="0"/>
              </a:rPr>
              <a:t> s mrežicom</a:t>
            </a:r>
            <a:endParaRPr lang="hr-HR" altLang="en-US" sz="2000" dirty="0">
              <a:latin typeface="Arial" charset="0"/>
            </a:endParaRPr>
          </a:p>
        </p:txBody>
      </p:sp>
      <p:graphicFrame>
        <p:nvGraphicFramePr>
          <p:cNvPr id="87043" name="Object 3"/>
          <p:cNvGraphicFramePr>
            <a:graphicFrameLocks noChangeAspect="1"/>
          </p:cNvGraphicFramePr>
          <p:nvPr/>
        </p:nvGraphicFramePr>
        <p:xfrm>
          <a:off x="1474788" y="1052513"/>
          <a:ext cx="6096000" cy="2982912"/>
        </p:xfrm>
        <a:graphic>
          <a:graphicData uri="http://schemas.openxmlformats.org/presentationml/2006/ole">
            <mc:AlternateContent xmlns:mc="http://schemas.openxmlformats.org/markup-compatibility/2006">
              <mc:Choice xmlns:v="urn:schemas-microsoft-com:vml" Requires="v">
                <p:oleObj spid="_x0000_s120848" name="Photo Editor Photo" r:id="rId3" imgW="12009524" imgH="5877745" progId="MSPhotoEd.3">
                  <p:embed/>
                </p:oleObj>
              </mc:Choice>
              <mc:Fallback>
                <p:oleObj name="Photo Editor Photo" r:id="rId3" imgW="12009524" imgH="587774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788" y="1052513"/>
                        <a:ext cx="6096000" cy="298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4"/>
          <p:cNvSpPr txBox="1">
            <a:spLocks noChangeArrowheads="1"/>
          </p:cNvSpPr>
          <p:nvPr/>
        </p:nvSpPr>
        <p:spPr bwMode="auto">
          <a:xfrm>
            <a:off x="3419475" y="3284538"/>
            <a:ext cx="116522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pokrovnica</a:t>
            </a:r>
          </a:p>
        </p:txBody>
      </p:sp>
      <p:sp>
        <p:nvSpPr>
          <p:cNvPr id="87045" name="Text Box 5"/>
          <p:cNvSpPr txBox="1">
            <a:spLocks noChangeArrowheads="1"/>
          </p:cNvSpPr>
          <p:nvPr/>
        </p:nvSpPr>
        <p:spPr bwMode="auto">
          <a:xfrm>
            <a:off x="1692275" y="3213100"/>
            <a:ext cx="1439863"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600">
                <a:latin typeface="Arial" charset="0"/>
              </a:rPr>
              <a:t>mrežica za</a:t>
            </a:r>
          </a:p>
          <a:p>
            <a:pPr eaLnBrk="1" hangingPunct="1">
              <a:spcBef>
                <a:spcPct val="0"/>
              </a:spcBef>
              <a:buFontTx/>
              <a:buNone/>
            </a:pPr>
            <a:r>
              <a:rPr lang="hr-HR" altLang="en-US" sz="1600">
                <a:latin typeface="Arial" charset="0"/>
              </a:rPr>
              <a:t> brojanje</a:t>
            </a:r>
          </a:p>
        </p:txBody>
      </p:sp>
      <p:sp>
        <p:nvSpPr>
          <p:cNvPr id="87046" name="Text Box 6"/>
          <p:cNvSpPr txBox="1">
            <a:spLocks noChangeArrowheads="1"/>
          </p:cNvSpPr>
          <p:nvPr/>
        </p:nvSpPr>
        <p:spPr bwMode="auto">
          <a:xfrm>
            <a:off x="2319338" y="1096963"/>
            <a:ext cx="16954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stavljanje uzorka</a:t>
            </a:r>
          </a:p>
        </p:txBody>
      </p:sp>
    </p:spTree>
    <p:extLst>
      <p:ext uri="{BB962C8B-B14F-4D97-AF65-F5344CB8AC3E}">
        <p14:creationId xmlns:p14="http://schemas.microsoft.com/office/powerpoint/2010/main" val="3702576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755650" y="765175"/>
            <a:ext cx="7550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Testovi vijabilnosti: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test ekskluzije ("isključivanja" ) boje (eritrozin ili tripansko modrilo)</a:t>
            </a:r>
          </a:p>
        </p:txBody>
      </p:sp>
      <p:sp>
        <p:nvSpPr>
          <p:cNvPr id="88067" name="Text Box 3"/>
          <p:cNvSpPr txBox="1">
            <a:spLocks noChangeArrowheads="1"/>
          </p:cNvSpPr>
          <p:nvPr/>
        </p:nvSpPr>
        <p:spPr bwMode="auto">
          <a:xfrm>
            <a:off x="3419475" y="3644900"/>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36838"/>
            <a:ext cx="251936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cedex_standard_desc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636838"/>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Line 6"/>
          <p:cNvSpPr>
            <a:spLocks noChangeShapeType="1"/>
          </p:cNvSpPr>
          <p:nvPr/>
        </p:nvSpPr>
        <p:spPr bwMode="auto">
          <a:xfrm>
            <a:off x="2700338" y="5013325"/>
            <a:ext cx="576262"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1" name="Text Box 7"/>
          <p:cNvSpPr txBox="1">
            <a:spLocks noChangeArrowheads="1"/>
          </p:cNvSpPr>
          <p:nvPr/>
        </p:nvSpPr>
        <p:spPr bwMode="auto">
          <a:xfrm>
            <a:off x="3400425" y="5799138"/>
            <a:ext cx="5091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plave su mrtve stanice oštećene membrane</a:t>
            </a:r>
          </a:p>
        </p:txBody>
      </p:sp>
    </p:spTree>
    <p:extLst>
      <p:ext uri="{BB962C8B-B14F-4D97-AF65-F5344CB8AC3E}">
        <p14:creationId xmlns:p14="http://schemas.microsoft.com/office/powerpoint/2010/main" val="3728735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Box 1"/>
          <p:cNvSpPr txBox="1">
            <a:spLocks noChangeArrowheads="1"/>
          </p:cNvSpPr>
          <p:nvPr/>
        </p:nvSpPr>
        <p:spPr bwMode="auto">
          <a:xfrm>
            <a:off x="2843213" y="5148263"/>
            <a:ext cx="2864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dirty="0">
                <a:latin typeface="Arial" charset="0"/>
                <a:cs typeface="Arial" charset="0"/>
              </a:rPr>
              <a:t>Automatski brojači </a:t>
            </a:r>
            <a:r>
              <a:rPr lang="hr-HR" altLang="en-US" sz="1800" dirty="0" smtClean="0">
                <a:latin typeface="Arial" charset="0"/>
                <a:cs typeface="Arial" charset="0"/>
              </a:rPr>
              <a:t>stanica</a:t>
            </a:r>
          </a:p>
          <a:p>
            <a:pPr eaLnBrk="1" hangingPunct="1">
              <a:spcBef>
                <a:spcPct val="0"/>
              </a:spcBef>
              <a:buFontTx/>
              <a:buNone/>
            </a:pPr>
            <a:r>
              <a:rPr lang="hr-HR" altLang="en-US" sz="1800" dirty="0" smtClean="0">
                <a:latin typeface="Arial" charset="0"/>
                <a:cs typeface="Arial" charset="0"/>
              </a:rPr>
              <a:t>(princip </a:t>
            </a:r>
            <a:r>
              <a:rPr lang="hr-HR" altLang="en-US" sz="1800" dirty="0" err="1" smtClean="0">
                <a:latin typeface="Arial" charset="0"/>
                <a:cs typeface="Arial" charset="0"/>
              </a:rPr>
              <a:t>hemocitometra</a:t>
            </a:r>
            <a:r>
              <a:rPr lang="hr-HR" altLang="en-US" sz="1800" dirty="0" smtClean="0">
                <a:latin typeface="Arial" charset="0"/>
                <a:cs typeface="Arial" charset="0"/>
              </a:rPr>
              <a:t>)</a:t>
            </a:r>
            <a:endParaRPr lang="en-US" altLang="en-US" sz="1800" dirty="0">
              <a:latin typeface="Arial" charset="0"/>
              <a:cs typeface="Arial" charset="0"/>
            </a:endParaRPr>
          </a:p>
        </p:txBody>
      </p:sp>
      <p:pic>
        <p:nvPicPr>
          <p:cNvPr id="890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133600"/>
            <a:ext cx="2965450" cy="239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30438"/>
            <a:ext cx="3670300" cy="219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3896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981075"/>
            <a:ext cx="31813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469900"/>
            <a:ext cx="3528640" cy="508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Box 1"/>
          <p:cNvSpPr txBox="1">
            <a:spLocks noChangeArrowheads="1"/>
          </p:cNvSpPr>
          <p:nvPr/>
        </p:nvSpPr>
        <p:spPr bwMode="auto">
          <a:xfrm>
            <a:off x="3275856" y="5957888"/>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dirty="0">
                <a:latin typeface="Arial" charset="0"/>
                <a:cs typeface="Arial" charset="0"/>
              </a:rPr>
              <a:t>Automatski brojači stanica</a:t>
            </a:r>
            <a:endParaRPr lang="en-US" altLang="en-US" sz="1800" dirty="0">
              <a:latin typeface="Arial" charset="0"/>
              <a:cs typeface="Arial" charset="0"/>
            </a:endParaRPr>
          </a:p>
        </p:txBody>
      </p:sp>
    </p:spTree>
    <p:extLst>
      <p:ext uri="{BB962C8B-B14F-4D97-AF65-F5344CB8AC3E}">
        <p14:creationId xmlns:p14="http://schemas.microsoft.com/office/powerpoint/2010/main" val="2506423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884238" y="73025"/>
            <a:ext cx="7632700" cy="6784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40000" bIns="324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91139" name="Group 3"/>
          <p:cNvGrpSpPr>
            <a:grpSpLocks/>
          </p:cNvGrpSpPr>
          <p:nvPr/>
        </p:nvGrpSpPr>
        <p:grpSpPr bwMode="auto">
          <a:xfrm>
            <a:off x="1100138" y="295275"/>
            <a:ext cx="7488237" cy="6673850"/>
            <a:chOff x="135" y="70"/>
            <a:chExt cx="4717" cy="4204"/>
          </a:xfrm>
        </p:grpSpPr>
        <p:graphicFrame>
          <p:nvGraphicFramePr>
            <p:cNvPr id="91142" name="Object 4"/>
            <p:cNvGraphicFramePr>
              <a:graphicFrameLocks noChangeAspect="1"/>
            </p:cNvGraphicFramePr>
            <p:nvPr/>
          </p:nvGraphicFramePr>
          <p:xfrm>
            <a:off x="135" y="70"/>
            <a:ext cx="4536" cy="4204"/>
          </p:xfrm>
          <a:graphic>
            <a:graphicData uri="http://schemas.openxmlformats.org/presentationml/2006/ole">
              <mc:AlternateContent xmlns:mc="http://schemas.openxmlformats.org/markup-compatibility/2006">
                <mc:Choice xmlns:v="urn:schemas-microsoft-com:vml" Requires="v">
                  <p:oleObj spid="_x0000_s121872" name="Photo Editor Photo" r:id="rId4" imgW="11476190" imgH="10638095" progId="MSPhotoEd.3">
                    <p:embed/>
                  </p:oleObj>
                </mc:Choice>
                <mc:Fallback>
                  <p:oleObj name="Photo Editor Photo" r:id="rId4" imgW="11476190" imgH="106380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 y="70"/>
                          <a:ext cx="4536" cy="4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43" name="Text Box 5"/>
            <p:cNvSpPr txBox="1">
              <a:spLocks noChangeArrowheads="1"/>
            </p:cNvSpPr>
            <p:nvPr/>
          </p:nvSpPr>
          <p:spPr bwMode="auto">
            <a:xfrm>
              <a:off x="1156" y="3748"/>
              <a:ext cx="95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start/stop </a:t>
              </a:r>
            </a:p>
            <a:p>
              <a:pPr eaLnBrk="1" hangingPunct="1">
                <a:spcBef>
                  <a:spcPct val="0"/>
                </a:spcBef>
                <a:buFontTx/>
                <a:buNone/>
              </a:pPr>
              <a:r>
                <a:rPr lang="hr-HR" altLang="en-US" sz="2000">
                  <a:latin typeface="Arial" charset="0"/>
                </a:rPr>
                <a:t>brojača</a:t>
              </a:r>
            </a:p>
          </p:txBody>
        </p:sp>
        <p:sp>
          <p:nvSpPr>
            <p:cNvPr id="91144" name="Text Box 6"/>
            <p:cNvSpPr txBox="1">
              <a:spLocks noChangeArrowheads="1"/>
            </p:cNvSpPr>
            <p:nvPr/>
          </p:nvSpPr>
          <p:spPr bwMode="auto">
            <a:xfrm>
              <a:off x="2336" y="3566"/>
              <a:ext cx="446"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živa</a:t>
              </a:r>
            </a:p>
          </p:txBody>
        </p:sp>
        <p:sp>
          <p:nvSpPr>
            <p:cNvPr id="91145" name="Text Box 7"/>
            <p:cNvSpPr txBox="1">
              <a:spLocks noChangeArrowheads="1"/>
            </p:cNvSpPr>
            <p:nvPr/>
          </p:nvSpPr>
          <p:spPr bwMode="auto">
            <a:xfrm>
              <a:off x="3198" y="2886"/>
              <a:ext cx="1654"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rupica za ulaz stanica</a:t>
              </a:r>
            </a:p>
            <a:p>
              <a:pPr eaLnBrk="1" hangingPunct="1">
                <a:spcBef>
                  <a:spcPct val="0"/>
                </a:spcBef>
                <a:buFontTx/>
                <a:buNone/>
              </a:pPr>
              <a:r>
                <a:rPr lang="hr-HR" altLang="en-US" sz="2000">
                  <a:latin typeface="Arial" charset="0"/>
                </a:rPr>
                <a:t>u komoru za brojanje</a:t>
              </a:r>
            </a:p>
          </p:txBody>
        </p:sp>
        <p:sp>
          <p:nvSpPr>
            <p:cNvPr id="91146" name="Text Box 8"/>
            <p:cNvSpPr txBox="1">
              <a:spLocks noChangeArrowheads="1"/>
            </p:cNvSpPr>
            <p:nvPr/>
          </p:nvSpPr>
          <p:spPr bwMode="auto">
            <a:xfrm>
              <a:off x="3185" y="2474"/>
              <a:ext cx="151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stanična suspenzija</a:t>
              </a:r>
            </a:p>
          </p:txBody>
        </p:sp>
        <p:sp>
          <p:nvSpPr>
            <p:cNvPr id="91147" name="Text Box 9"/>
            <p:cNvSpPr txBox="1">
              <a:spLocks noChangeArrowheads="1"/>
            </p:cNvSpPr>
            <p:nvPr/>
          </p:nvSpPr>
          <p:spPr bwMode="auto">
            <a:xfrm>
              <a:off x="3016" y="1117"/>
              <a:ext cx="77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elektrode</a:t>
              </a:r>
            </a:p>
          </p:txBody>
        </p:sp>
        <p:sp>
          <p:nvSpPr>
            <p:cNvPr id="91148" name="Text Box 10"/>
            <p:cNvSpPr txBox="1">
              <a:spLocks noChangeArrowheads="1"/>
            </p:cNvSpPr>
            <p:nvPr/>
          </p:nvSpPr>
          <p:spPr bwMode="auto">
            <a:xfrm>
              <a:off x="1643" y="70"/>
              <a:ext cx="889"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za vakuum</a:t>
              </a:r>
            </a:p>
          </p:txBody>
        </p:sp>
      </p:grpSp>
      <p:sp>
        <p:nvSpPr>
          <p:cNvPr id="91140" name="Text Box 11"/>
          <p:cNvSpPr txBox="1">
            <a:spLocks noChangeArrowheads="1"/>
          </p:cNvSpPr>
          <p:nvPr/>
        </p:nvSpPr>
        <p:spPr bwMode="auto">
          <a:xfrm>
            <a:off x="323850" y="620713"/>
            <a:ext cx="2792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rPr>
              <a:t>Shema brojača stanica</a:t>
            </a:r>
          </a:p>
          <a:p>
            <a:pPr eaLnBrk="1" hangingPunct="1">
              <a:spcBef>
                <a:spcPct val="0"/>
              </a:spcBef>
              <a:buFontTx/>
              <a:buNone/>
            </a:pPr>
            <a:r>
              <a:rPr lang="hr-HR" altLang="en-US" sz="2000" dirty="0" err="1">
                <a:solidFill>
                  <a:schemeClr val="accent2"/>
                </a:solidFill>
                <a:latin typeface="Arial" charset="0"/>
              </a:rPr>
              <a:t>Coulter</a:t>
            </a:r>
            <a:r>
              <a:rPr lang="hr-HR" altLang="en-US" sz="2000" dirty="0">
                <a:solidFill>
                  <a:schemeClr val="accent2"/>
                </a:solidFill>
                <a:latin typeface="Arial" charset="0"/>
              </a:rPr>
              <a:t> </a:t>
            </a:r>
            <a:r>
              <a:rPr lang="hr-HR" altLang="en-US" sz="2000" dirty="0" err="1">
                <a:solidFill>
                  <a:schemeClr val="accent2"/>
                </a:solidFill>
                <a:latin typeface="Arial" charset="0"/>
              </a:rPr>
              <a:t>counter</a:t>
            </a:r>
            <a:endParaRPr lang="hr-HR" altLang="en-US" sz="2000" dirty="0">
              <a:solidFill>
                <a:schemeClr val="accent2"/>
              </a:solidFill>
              <a:latin typeface="Arial" charset="0"/>
            </a:endParaRPr>
          </a:p>
        </p:txBody>
      </p:sp>
      <p:sp>
        <p:nvSpPr>
          <p:cNvPr id="91141" name="TextBox 1"/>
          <p:cNvSpPr txBox="1">
            <a:spLocks noChangeArrowheads="1"/>
          </p:cNvSpPr>
          <p:nvPr/>
        </p:nvSpPr>
        <p:spPr bwMode="auto">
          <a:xfrm>
            <a:off x="133350" y="4043363"/>
            <a:ext cx="2854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cs typeface="Arial" charset="0"/>
              </a:rPr>
              <a:t>osnovni princip: promjena otpora tekućine pri prolazu stanice između dviju elektroda</a:t>
            </a:r>
            <a:endParaRPr lang="en-US" altLang="en-US" sz="2000" dirty="0">
              <a:solidFill>
                <a:schemeClr val="accent2"/>
              </a:solidFill>
              <a:latin typeface="Arial" charset="0"/>
              <a:cs typeface="Arial" charset="0"/>
            </a:endParaRPr>
          </a:p>
          <a:p>
            <a:pPr eaLnBrk="1" hangingPunct="1">
              <a:spcBef>
                <a:spcPct val="0"/>
              </a:spcBef>
              <a:buFontTx/>
              <a:buNone/>
            </a:pPr>
            <a:endParaRPr lang="en-US" altLang="en-US" sz="2400" dirty="0"/>
          </a:p>
        </p:txBody>
      </p:sp>
    </p:spTree>
    <p:extLst>
      <p:ext uri="{BB962C8B-B14F-4D97-AF65-F5344CB8AC3E}">
        <p14:creationId xmlns:p14="http://schemas.microsoft.com/office/powerpoint/2010/main" val="22388029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981075"/>
            <a:ext cx="596265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3" name="TextBox 1"/>
          <p:cNvSpPr txBox="1">
            <a:spLocks noChangeArrowheads="1"/>
          </p:cNvSpPr>
          <p:nvPr/>
        </p:nvSpPr>
        <p:spPr bwMode="auto">
          <a:xfrm>
            <a:off x="4643438" y="6365875"/>
            <a:ext cx="3973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200"/>
              <a:t>https://instruction.bact.wisc.edu/instr/book/displayarticle/105</a:t>
            </a:r>
          </a:p>
        </p:txBody>
      </p:sp>
      <p:sp>
        <p:nvSpPr>
          <p:cNvPr id="92164" name="TextBox 2"/>
          <p:cNvSpPr txBox="1">
            <a:spLocks noChangeArrowheads="1"/>
          </p:cNvSpPr>
          <p:nvPr/>
        </p:nvSpPr>
        <p:spPr bwMode="auto">
          <a:xfrm>
            <a:off x="539750" y="404813"/>
            <a:ext cx="1852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Brojači stanica</a:t>
            </a:r>
            <a:endParaRPr lang="en-US" altLang="en-US" sz="2000">
              <a:latin typeface="Arial" charset="0"/>
              <a:cs typeface="Arial" charset="0"/>
            </a:endParaRPr>
          </a:p>
        </p:txBody>
      </p:sp>
    </p:spTree>
    <p:extLst>
      <p:ext uri="{BB962C8B-B14F-4D97-AF65-F5344CB8AC3E}">
        <p14:creationId xmlns:p14="http://schemas.microsoft.com/office/powerpoint/2010/main" val="1632252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827088" y="1844824"/>
            <a:ext cx="72564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“Brzina” rasta: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krivulja rasta: određivanje vremena udvostručenja populacije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određivanje broja dioba populacije (PD) u određenom vremenu</a:t>
            </a:r>
          </a:p>
        </p:txBody>
      </p:sp>
    </p:spTree>
    <p:extLst>
      <p:ext uri="{BB962C8B-B14F-4D97-AF65-F5344CB8AC3E}">
        <p14:creationId xmlns:p14="http://schemas.microsoft.com/office/powerpoint/2010/main" val="3972395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476375" y="549275"/>
            <a:ext cx="7056438" cy="498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520000" bIns="216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94211" name="Group 3"/>
          <p:cNvGrpSpPr>
            <a:grpSpLocks/>
          </p:cNvGrpSpPr>
          <p:nvPr/>
        </p:nvGrpSpPr>
        <p:grpSpPr bwMode="auto">
          <a:xfrm>
            <a:off x="2051050" y="765175"/>
            <a:ext cx="6480175" cy="5278438"/>
            <a:chOff x="1474" y="618"/>
            <a:chExt cx="3810" cy="3279"/>
          </a:xfrm>
        </p:grpSpPr>
        <p:graphicFrame>
          <p:nvGraphicFramePr>
            <p:cNvPr id="94224" name="Object 4"/>
            <p:cNvGraphicFramePr>
              <a:graphicFrameLocks noChangeAspect="1"/>
            </p:cNvGraphicFramePr>
            <p:nvPr/>
          </p:nvGraphicFramePr>
          <p:xfrm>
            <a:off x="1474" y="709"/>
            <a:ext cx="2526" cy="2560"/>
          </p:xfrm>
          <a:graphic>
            <a:graphicData uri="http://schemas.openxmlformats.org/presentationml/2006/ole">
              <mc:AlternateContent xmlns:mc="http://schemas.openxmlformats.org/markup-compatibility/2006">
                <mc:Choice xmlns:v="urn:schemas-microsoft-com:vml" Requires="v">
                  <p:oleObj spid="_x0000_s122897" name="Photo Editor Photo" r:id="rId3" imgW="11476190" imgH="11631649" progId="MSPhotoEd.3">
                    <p:embed/>
                  </p:oleObj>
                </mc:Choice>
                <mc:Fallback>
                  <p:oleObj name="Photo Editor Photo" r:id="rId3" imgW="11476190" imgH="1163164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709"/>
                          <a:ext cx="2526"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25" name="Text Box 5"/>
            <p:cNvSpPr txBox="1">
              <a:spLocks noChangeArrowheads="1"/>
            </p:cNvSpPr>
            <p:nvPr/>
          </p:nvSpPr>
          <p:spPr bwMode="auto">
            <a:xfrm>
              <a:off x="3651" y="618"/>
              <a:ext cx="1633" cy="1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702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94226" name="Text Box 6"/>
            <p:cNvSpPr txBox="1">
              <a:spLocks noChangeArrowheads="1"/>
            </p:cNvSpPr>
            <p:nvPr/>
          </p:nvSpPr>
          <p:spPr bwMode="auto">
            <a:xfrm>
              <a:off x="2835" y="845"/>
              <a:ext cx="108"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94227" name="Text Box 7"/>
            <p:cNvSpPr txBox="1">
              <a:spLocks noChangeArrowheads="1"/>
            </p:cNvSpPr>
            <p:nvPr/>
          </p:nvSpPr>
          <p:spPr bwMode="auto">
            <a:xfrm>
              <a:off x="2533" y="1920"/>
              <a:ext cx="1544" cy="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smtClean="0">
                  <a:latin typeface="Arial" charset="0"/>
                </a:rPr>
                <a:t>u eksponencijalnoj fazi rasta</a:t>
              </a:r>
              <a:endParaRPr lang="hr-HR" altLang="en-US" sz="2000" dirty="0">
                <a:latin typeface="Arial" charset="0"/>
              </a:endParaRPr>
            </a:p>
          </p:txBody>
        </p:sp>
        <p:sp>
          <p:nvSpPr>
            <p:cNvPr id="94228" name="Text Box 8"/>
            <p:cNvSpPr txBox="1">
              <a:spLocks noChangeArrowheads="1"/>
            </p:cNvSpPr>
            <p:nvPr/>
          </p:nvSpPr>
          <p:spPr bwMode="auto">
            <a:xfrm>
              <a:off x="1610" y="2569"/>
              <a:ext cx="1"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94229" name="Text Box 9"/>
            <p:cNvSpPr txBox="1">
              <a:spLocks noChangeArrowheads="1"/>
            </p:cNvSpPr>
            <p:nvPr/>
          </p:nvSpPr>
          <p:spPr bwMode="auto">
            <a:xfrm>
              <a:off x="2154" y="3068"/>
              <a:ext cx="2349" cy="2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dani u kulturi</a:t>
              </a:r>
            </a:p>
          </p:txBody>
        </p:sp>
        <p:sp>
          <p:nvSpPr>
            <p:cNvPr id="94230" name="Text Box 10"/>
            <p:cNvSpPr txBox="1">
              <a:spLocks noChangeArrowheads="1"/>
            </p:cNvSpPr>
            <p:nvPr/>
          </p:nvSpPr>
          <p:spPr bwMode="auto">
            <a:xfrm rot="-5400000">
              <a:off x="1051" y="1630"/>
              <a:ext cx="1079"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broj stanica</a:t>
              </a:r>
            </a:p>
          </p:txBody>
        </p:sp>
        <p:sp>
          <p:nvSpPr>
            <p:cNvPr id="94231" name="Text Box 11"/>
            <p:cNvSpPr txBox="1">
              <a:spLocks noChangeArrowheads="1"/>
            </p:cNvSpPr>
            <p:nvPr/>
          </p:nvSpPr>
          <p:spPr bwMode="auto">
            <a:xfrm>
              <a:off x="2018" y="3613"/>
              <a:ext cx="108"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grpSp>
      <p:sp>
        <p:nvSpPr>
          <p:cNvPr id="94212" name="Line 12"/>
          <p:cNvSpPr>
            <a:spLocks noChangeShapeType="1"/>
          </p:cNvSpPr>
          <p:nvPr/>
        </p:nvSpPr>
        <p:spPr bwMode="auto">
          <a:xfrm>
            <a:off x="2627313" y="3789363"/>
            <a:ext cx="7921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3" name="Line 13"/>
          <p:cNvSpPr>
            <a:spLocks noChangeShapeType="1"/>
          </p:cNvSpPr>
          <p:nvPr/>
        </p:nvSpPr>
        <p:spPr bwMode="auto">
          <a:xfrm>
            <a:off x="2627313" y="3284538"/>
            <a:ext cx="100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 name="Line 14"/>
          <p:cNvSpPr>
            <a:spLocks noChangeShapeType="1"/>
          </p:cNvSpPr>
          <p:nvPr/>
        </p:nvSpPr>
        <p:spPr bwMode="auto">
          <a:xfrm>
            <a:off x="3419475" y="3789363"/>
            <a:ext cx="0" cy="719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5" name="Line 15"/>
          <p:cNvSpPr>
            <a:spLocks noChangeShapeType="1"/>
          </p:cNvSpPr>
          <p:nvPr/>
        </p:nvSpPr>
        <p:spPr bwMode="auto">
          <a:xfrm>
            <a:off x="3635375" y="3284538"/>
            <a:ext cx="0" cy="1223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6" name="Text Box 16"/>
          <p:cNvSpPr txBox="1">
            <a:spLocks noChangeArrowheads="1"/>
          </p:cNvSpPr>
          <p:nvPr/>
        </p:nvSpPr>
        <p:spPr bwMode="auto">
          <a:xfrm>
            <a:off x="900113" y="5445125"/>
            <a:ext cx="6757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duplikacijsko vrijeme = vrijeme udvostručavanja populacije</a:t>
            </a:r>
          </a:p>
        </p:txBody>
      </p:sp>
      <p:sp>
        <p:nvSpPr>
          <p:cNvPr id="94217" name="Line 17"/>
          <p:cNvSpPr>
            <a:spLocks noChangeShapeType="1"/>
          </p:cNvSpPr>
          <p:nvPr/>
        </p:nvSpPr>
        <p:spPr bwMode="auto">
          <a:xfrm flipV="1">
            <a:off x="2700338" y="4581525"/>
            <a:ext cx="7207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18" name="Text Box 18"/>
          <p:cNvSpPr txBox="1">
            <a:spLocks noChangeArrowheads="1"/>
          </p:cNvSpPr>
          <p:nvPr/>
        </p:nvSpPr>
        <p:spPr bwMode="auto">
          <a:xfrm>
            <a:off x="684213" y="5949950"/>
            <a:ext cx="798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generacijsko vrijeme = vrijeme od jedne do druge diobe jedne stanice</a:t>
            </a:r>
          </a:p>
        </p:txBody>
      </p:sp>
      <p:sp>
        <p:nvSpPr>
          <p:cNvPr id="94219" name="Text Box 19"/>
          <p:cNvSpPr txBox="1">
            <a:spLocks noChangeArrowheads="1"/>
          </p:cNvSpPr>
          <p:nvPr/>
        </p:nvSpPr>
        <p:spPr bwMode="auto">
          <a:xfrm>
            <a:off x="4356100" y="1125538"/>
            <a:ext cx="11525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94220" name="Text Box 20"/>
          <p:cNvSpPr txBox="1">
            <a:spLocks noChangeArrowheads="1"/>
          </p:cNvSpPr>
          <p:nvPr/>
        </p:nvSpPr>
        <p:spPr bwMode="auto">
          <a:xfrm>
            <a:off x="2700338" y="4076700"/>
            <a:ext cx="5032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bIns="10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94221" name="Text Box 21"/>
          <p:cNvSpPr txBox="1">
            <a:spLocks noChangeArrowheads="1"/>
          </p:cNvSpPr>
          <p:nvPr/>
        </p:nvSpPr>
        <p:spPr bwMode="auto">
          <a:xfrm>
            <a:off x="2700338" y="3933825"/>
            <a:ext cx="503237" cy="32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94222" name="Text Box 22"/>
          <p:cNvSpPr txBox="1">
            <a:spLocks noChangeArrowheads="1"/>
          </p:cNvSpPr>
          <p:nvPr/>
        </p:nvSpPr>
        <p:spPr bwMode="auto">
          <a:xfrm>
            <a:off x="2339975" y="36449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solidFill>
                  <a:srgbClr val="FF3300"/>
                </a:solidFill>
                <a:latin typeface="Arial" charset="0"/>
              </a:rPr>
              <a:t>2</a:t>
            </a:r>
          </a:p>
        </p:txBody>
      </p:sp>
      <p:sp>
        <p:nvSpPr>
          <p:cNvPr id="94223" name="Text Box 23"/>
          <p:cNvSpPr txBox="1">
            <a:spLocks noChangeArrowheads="1"/>
          </p:cNvSpPr>
          <p:nvPr/>
        </p:nvSpPr>
        <p:spPr bwMode="auto">
          <a:xfrm>
            <a:off x="2339975" y="3141663"/>
            <a:ext cx="2825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400">
                <a:solidFill>
                  <a:srgbClr val="FF3300"/>
                </a:solidFill>
                <a:latin typeface="Arial" charset="0"/>
              </a:rPr>
              <a:t>4</a:t>
            </a:r>
          </a:p>
        </p:txBody>
      </p:sp>
    </p:spTree>
    <p:extLst>
      <p:ext uri="{BB962C8B-B14F-4D97-AF65-F5344CB8AC3E}">
        <p14:creationId xmlns:p14="http://schemas.microsoft.com/office/powerpoint/2010/main" val="121463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gure_2_He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268413"/>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Figure_2_SH-SY5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268413"/>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835150" y="314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400">
              <a:latin typeface="Arial" charset="0"/>
            </a:endParaRPr>
          </a:p>
        </p:txBody>
      </p:sp>
      <p:sp>
        <p:nvSpPr>
          <p:cNvPr id="87045" name="Text Box 5"/>
          <p:cNvSpPr txBox="1">
            <a:spLocks noChangeArrowheads="1"/>
          </p:cNvSpPr>
          <p:nvPr/>
        </p:nvSpPr>
        <p:spPr bwMode="auto">
          <a:xfrm>
            <a:off x="1187450" y="4484688"/>
            <a:ext cx="2713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stanična linija neurona</a:t>
            </a:r>
          </a:p>
        </p:txBody>
      </p:sp>
      <p:sp>
        <p:nvSpPr>
          <p:cNvPr id="87046" name="Text Box 6"/>
          <p:cNvSpPr txBox="1">
            <a:spLocks noChangeArrowheads="1"/>
          </p:cNvSpPr>
          <p:nvPr/>
        </p:nvSpPr>
        <p:spPr bwMode="auto">
          <a:xfrm>
            <a:off x="5508625" y="4484688"/>
            <a:ext cx="2627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epitelne stanice HeLa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395288" y="908050"/>
            <a:ext cx="5519736" cy="5500688"/>
            <a:chOff x="1156" y="890"/>
            <a:chExt cx="3477" cy="3465"/>
          </a:xfrm>
        </p:grpSpPr>
        <p:pic>
          <p:nvPicPr>
            <p:cNvPr id="95236" name="Picture 3" descr="krivulja P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 y="890"/>
              <a:ext cx="3175" cy="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4"/>
            <p:cNvSpPr txBox="1">
              <a:spLocks noChangeArrowheads="1"/>
            </p:cNvSpPr>
            <p:nvPr/>
          </p:nvSpPr>
          <p:spPr bwMode="auto">
            <a:xfrm>
              <a:off x="3560" y="1616"/>
              <a:ext cx="45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cs typeface="Arial" charset="0"/>
              </a:endParaRPr>
            </a:p>
          </p:txBody>
        </p:sp>
        <p:sp>
          <p:nvSpPr>
            <p:cNvPr id="95238" name="Text Box 5"/>
            <p:cNvSpPr txBox="1">
              <a:spLocks noChangeArrowheads="1"/>
            </p:cNvSpPr>
            <p:nvPr/>
          </p:nvSpPr>
          <p:spPr bwMode="auto">
            <a:xfrm>
              <a:off x="3470" y="1661"/>
              <a:ext cx="70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tretirane</a:t>
              </a:r>
            </a:p>
            <a:p>
              <a:pPr eaLnBrk="1" hangingPunct="1">
                <a:spcBef>
                  <a:spcPct val="0"/>
                </a:spcBef>
                <a:buFontTx/>
                <a:buNone/>
              </a:pPr>
              <a:r>
                <a:rPr lang="hr-HR" altLang="en-US" sz="2000">
                  <a:latin typeface="Arial" charset="0"/>
                </a:rPr>
                <a:t>stanice</a:t>
              </a:r>
            </a:p>
          </p:txBody>
        </p:sp>
        <p:sp>
          <p:nvSpPr>
            <p:cNvPr id="95239" name="Text Box 6"/>
            <p:cNvSpPr txBox="1">
              <a:spLocks noChangeArrowheads="1"/>
            </p:cNvSpPr>
            <p:nvPr/>
          </p:nvSpPr>
          <p:spPr bwMode="auto">
            <a:xfrm>
              <a:off x="1338" y="3521"/>
              <a:ext cx="3295"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Krivulja rasta kontrolnih i tretiranih stanica</a:t>
              </a:r>
            </a:p>
            <a:p>
              <a:pPr eaLnBrk="1" hangingPunct="1">
                <a:spcBef>
                  <a:spcPct val="0"/>
                </a:spcBef>
                <a:buFontTx/>
                <a:buNone/>
              </a:pPr>
              <a:r>
                <a:rPr lang="hr-HR" altLang="en-US" sz="2000" dirty="0">
                  <a:solidFill>
                    <a:schemeClr val="accent2"/>
                  </a:solidFill>
                  <a:latin typeface="Arial" charset="0"/>
                </a:rPr>
                <a:t>kroz duži vremenski </a:t>
              </a:r>
              <a:r>
                <a:rPr lang="hr-HR" altLang="en-US" sz="2000" dirty="0" smtClean="0">
                  <a:solidFill>
                    <a:schemeClr val="accent2"/>
                  </a:solidFill>
                  <a:latin typeface="Arial" charset="0"/>
                </a:rPr>
                <a:t>period</a:t>
              </a:r>
            </a:p>
            <a:p>
              <a:pPr eaLnBrk="1" hangingPunct="1">
                <a:spcBef>
                  <a:spcPct val="0"/>
                </a:spcBef>
                <a:buFontTx/>
                <a:buNone/>
              </a:pPr>
              <a:r>
                <a:rPr lang="hr-HR" altLang="en-US" sz="2000" dirty="0" smtClean="0">
                  <a:solidFill>
                    <a:schemeClr val="accent2"/>
                  </a:solidFill>
                  <a:latin typeface="Arial" charset="0"/>
                </a:rPr>
                <a:t>stanice se presađuju i broje pri nasađivanju i</a:t>
              </a:r>
            </a:p>
            <a:p>
              <a:pPr eaLnBrk="1" hangingPunct="1">
                <a:spcBef>
                  <a:spcPct val="0"/>
                </a:spcBef>
                <a:buFontTx/>
                <a:buNone/>
              </a:pPr>
              <a:r>
                <a:rPr lang="hr-HR" altLang="en-US" sz="2000" dirty="0" err="1" smtClean="0">
                  <a:solidFill>
                    <a:schemeClr val="accent2"/>
                  </a:solidFill>
                  <a:latin typeface="Arial" charset="0"/>
                </a:rPr>
                <a:t>tripsinizaciji</a:t>
              </a:r>
              <a:endParaRPr lang="hr-HR" altLang="en-US" sz="2000" dirty="0">
                <a:solidFill>
                  <a:schemeClr val="accent2"/>
                </a:solidFill>
                <a:latin typeface="Arial" charset="0"/>
              </a:endParaRPr>
            </a:p>
          </p:txBody>
        </p:sp>
        <p:sp>
          <p:nvSpPr>
            <p:cNvPr id="95240" name="Text Box 7"/>
            <p:cNvSpPr txBox="1">
              <a:spLocks noChangeArrowheads="1"/>
            </p:cNvSpPr>
            <p:nvPr/>
          </p:nvSpPr>
          <p:spPr bwMode="auto">
            <a:xfrm>
              <a:off x="3515" y="1298"/>
              <a:ext cx="68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kontrola</a:t>
              </a:r>
            </a:p>
          </p:txBody>
        </p:sp>
      </p:grpSp>
      <p:sp>
        <p:nvSpPr>
          <p:cNvPr id="95235" name="Rectangle 8"/>
          <p:cNvSpPr>
            <a:spLocks noChangeArrowheads="1"/>
          </p:cNvSpPr>
          <p:nvPr/>
        </p:nvSpPr>
        <p:spPr bwMode="auto">
          <a:xfrm>
            <a:off x="6084888" y="908050"/>
            <a:ext cx="2844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rPr>
              <a:t>broj udvostručenja populacije</a:t>
            </a:r>
          </a:p>
          <a:p>
            <a:pPr eaLnBrk="1" hangingPunct="1">
              <a:spcBef>
                <a:spcPct val="0"/>
              </a:spcBef>
              <a:buFontTx/>
              <a:buNone/>
            </a:pPr>
            <a:r>
              <a:rPr lang="hr-HR" altLang="en-US" sz="2000" dirty="0">
                <a:latin typeface="Arial" charset="0"/>
              </a:rPr>
              <a:t>PD = </a:t>
            </a:r>
            <a:r>
              <a:rPr lang="hr-HR" altLang="en-US" sz="2000" dirty="0" err="1">
                <a:latin typeface="Arial" charset="0"/>
              </a:rPr>
              <a:t>population</a:t>
            </a:r>
            <a:r>
              <a:rPr lang="hr-HR" altLang="en-US" sz="2000" dirty="0">
                <a:latin typeface="Arial" charset="0"/>
              </a:rPr>
              <a:t> </a:t>
            </a:r>
            <a:r>
              <a:rPr lang="hr-HR" altLang="en-US" sz="2000" dirty="0" err="1">
                <a:latin typeface="Arial" charset="0"/>
              </a:rPr>
              <a:t>doublings</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 = N</a:t>
            </a:r>
            <a:r>
              <a:rPr lang="hr-HR" altLang="en-US" sz="2000" baseline="-25000" dirty="0">
                <a:latin typeface="Arial" charset="0"/>
              </a:rPr>
              <a:t>0</a:t>
            </a:r>
            <a:r>
              <a:rPr lang="hr-HR" altLang="en-US" sz="2000" dirty="0">
                <a:latin typeface="Arial" charset="0"/>
              </a:rPr>
              <a:t> x 2</a:t>
            </a:r>
            <a:r>
              <a:rPr lang="hr-HR" altLang="en-US" sz="2000" b="1" baseline="30000" dirty="0">
                <a:latin typeface="Arial" charset="0"/>
              </a:rPr>
              <a:t>x</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                  N                        </a:t>
            </a:r>
          </a:p>
          <a:p>
            <a:pPr eaLnBrk="1" hangingPunct="1">
              <a:spcBef>
                <a:spcPct val="0"/>
              </a:spcBef>
              <a:buFontTx/>
              <a:buNone/>
            </a:pPr>
            <a:r>
              <a:rPr lang="hr-HR" altLang="en-US" sz="2000" dirty="0">
                <a:latin typeface="Arial" charset="0"/>
              </a:rPr>
              <a:t>PD = log ------- : log2</a:t>
            </a:r>
          </a:p>
          <a:p>
            <a:pPr eaLnBrk="1" hangingPunct="1">
              <a:spcBef>
                <a:spcPct val="0"/>
              </a:spcBef>
              <a:buFontTx/>
              <a:buNone/>
            </a:pPr>
            <a:r>
              <a:rPr lang="hr-HR" altLang="en-US" sz="2000" dirty="0">
                <a:latin typeface="Arial" charset="0"/>
              </a:rPr>
              <a:t>                  N</a:t>
            </a:r>
            <a:r>
              <a:rPr lang="hr-HR" altLang="en-US" sz="2000" baseline="-25000" dirty="0">
                <a:latin typeface="Arial" charset="0"/>
              </a:rPr>
              <a:t>0</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 broj naraslih stanica</a:t>
            </a:r>
          </a:p>
          <a:p>
            <a:pPr eaLnBrk="1" hangingPunct="1">
              <a:spcBef>
                <a:spcPct val="0"/>
              </a:spcBef>
              <a:buFontTx/>
              <a:buNone/>
            </a:pPr>
            <a:r>
              <a:rPr lang="hr-HR" altLang="en-US" sz="2000" dirty="0">
                <a:latin typeface="Arial" charset="0"/>
              </a:rPr>
              <a:t>N</a:t>
            </a:r>
            <a:r>
              <a:rPr lang="hr-HR" altLang="en-US" sz="2000" baseline="-25000" dirty="0">
                <a:latin typeface="Arial" charset="0"/>
              </a:rPr>
              <a:t>0</a:t>
            </a:r>
            <a:r>
              <a:rPr lang="hr-HR" altLang="en-US" sz="2000" dirty="0">
                <a:latin typeface="Arial" charset="0"/>
              </a:rPr>
              <a:t>broj nasađenih stanica</a:t>
            </a:r>
          </a:p>
          <a:p>
            <a:pPr eaLnBrk="1" hangingPunct="1">
              <a:spcBef>
                <a:spcPct val="0"/>
              </a:spcBef>
              <a:buFontTx/>
              <a:buNone/>
            </a:pPr>
            <a:r>
              <a:rPr lang="hr-HR" altLang="en-US" sz="2000" dirty="0">
                <a:latin typeface="Arial" charset="0"/>
              </a:rPr>
              <a:t>-usporedba broja duplikacija populacije u određenom vremenu</a:t>
            </a:r>
          </a:p>
        </p:txBody>
      </p:sp>
    </p:spTree>
    <p:extLst>
      <p:ext uri="{BB962C8B-B14F-4D97-AF65-F5344CB8AC3E}">
        <p14:creationId xmlns:p14="http://schemas.microsoft.com/office/powerpoint/2010/main" val="2332833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2268538" y="1844675"/>
            <a:ext cx="476284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Metode određivanja količine stanica:</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količina DNA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količina proteina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količina glukoze i </a:t>
            </a:r>
            <a:r>
              <a:rPr lang="hr-HR" altLang="en-US" sz="2000" dirty="0" err="1">
                <a:latin typeface="Arial" charset="0"/>
              </a:rPr>
              <a:t>laktata</a:t>
            </a:r>
            <a:r>
              <a:rPr lang="hr-HR" altLang="en-US" sz="2000" dirty="0">
                <a:latin typeface="Arial" charset="0"/>
              </a:rPr>
              <a:t> - biotehnologija</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p:txBody>
      </p:sp>
    </p:spTree>
    <p:extLst>
      <p:ext uri="{BB962C8B-B14F-4D97-AF65-F5344CB8AC3E}">
        <p14:creationId xmlns:p14="http://schemas.microsoft.com/office/powerpoint/2010/main" val="80661373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600fig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36" y="1340768"/>
            <a:ext cx="36290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p:cNvSpPr txBox="1">
            <a:spLocks noChangeArrowheads="1"/>
          </p:cNvSpPr>
          <p:nvPr/>
        </p:nvSpPr>
        <p:spPr bwMode="auto">
          <a:xfrm>
            <a:off x="301836" y="4524778"/>
            <a:ext cx="39604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Mjerenje koncentracije DNA pomoću fluorescentnih</a:t>
            </a:r>
          </a:p>
          <a:p>
            <a:pPr eaLnBrk="1" hangingPunct="1">
              <a:spcBef>
                <a:spcPct val="0"/>
              </a:spcBef>
              <a:buFontTx/>
              <a:buNone/>
            </a:pPr>
            <a:r>
              <a:rPr lang="hr-HR" altLang="en-US" sz="2000" dirty="0">
                <a:latin typeface="Arial" charset="0"/>
              </a:rPr>
              <a:t>boja koje vežu DNA</a:t>
            </a:r>
          </a:p>
        </p:txBody>
      </p:sp>
      <p:pic>
        <p:nvPicPr>
          <p:cNvPr id="1269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54281"/>
            <a:ext cx="38100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72992" y="4709444"/>
            <a:ext cx="4896544" cy="707886"/>
          </a:xfrm>
          <a:prstGeom prst="rect">
            <a:avLst/>
          </a:prstGeom>
        </p:spPr>
        <p:txBody>
          <a:bodyPr wrap="square">
            <a:spAutoFit/>
          </a:bodyPr>
          <a:lstStyle/>
          <a:p>
            <a:r>
              <a:rPr lang="hr-HR" altLang="en-US" sz="2000" dirty="0" err="1">
                <a:latin typeface="Arial" charset="0"/>
              </a:rPr>
              <a:t>Bradfordov</a:t>
            </a:r>
            <a:r>
              <a:rPr lang="hr-HR" altLang="en-US" sz="2000" dirty="0">
                <a:latin typeface="Arial" charset="0"/>
              </a:rPr>
              <a:t> esej za određivanje</a:t>
            </a:r>
          </a:p>
          <a:p>
            <a:r>
              <a:rPr lang="hr-HR" altLang="en-US" sz="2000" dirty="0">
                <a:latin typeface="Arial" charset="0"/>
              </a:rPr>
              <a:t>količine proteina</a:t>
            </a:r>
          </a:p>
        </p:txBody>
      </p:sp>
    </p:spTree>
    <p:extLst>
      <p:ext uri="{BB962C8B-B14F-4D97-AF65-F5344CB8AC3E}">
        <p14:creationId xmlns:p14="http://schemas.microsoft.com/office/powerpoint/2010/main" val="951721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204864"/>
            <a:ext cx="7140737" cy="1569660"/>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Praćenje stanične </a:t>
            </a:r>
            <a:r>
              <a:rPr lang="hr-HR" dirty="0" err="1" smtClean="0">
                <a:latin typeface="Arial" panose="020B0604020202020204" pitchFamily="34" charset="0"/>
                <a:cs typeface="Arial" panose="020B0604020202020204" pitchFamily="34" charset="0"/>
              </a:rPr>
              <a:t>vijabilnosti</a:t>
            </a:r>
            <a:r>
              <a:rPr lang="hr-HR" dirty="0" smtClean="0">
                <a:latin typeface="Arial" panose="020B0604020202020204" pitchFamily="34" charset="0"/>
                <a:cs typeface="Arial" panose="020B0604020202020204" pitchFamily="34" charset="0"/>
              </a:rPr>
              <a:t> i proliferacije</a:t>
            </a:r>
          </a:p>
          <a:p>
            <a:endParaRPr lang="hr-HR"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2"/>
              </a:rPr>
              <a:t>https://</a:t>
            </a:r>
            <a:r>
              <a:rPr lang="en-US" dirty="0" smtClean="0">
                <a:latin typeface="Arial" panose="020B0604020202020204" pitchFamily="34" charset="0"/>
                <a:cs typeface="Arial" panose="020B0604020202020204" pitchFamily="34" charset="0"/>
                <a:hlinkClick r:id="rId2"/>
              </a:rPr>
              <a:t>www.youtube.com/watch?v=duTGC4gkRdM</a:t>
            </a:r>
            <a:endParaRPr lang="hr-HR" dirty="0" smtClean="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67730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971550" y="836613"/>
            <a:ext cx="759618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rPr>
              <a:t>Stupanj </a:t>
            </a:r>
            <a:r>
              <a:rPr lang="hr-HR" altLang="en-US" sz="2000" dirty="0" smtClean="0">
                <a:solidFill>
                  <a:schemeClr val="accent2"/>
                </a:solidFill>
                <a:latin typeface="Arial" charset="0"/>
              </a:rPr>
              <a:t>sinteze DNA – mjera proliferacije</a:t>
            </a:r>
            <a:endParaRPr lang="hr-HR" altLang="en-US" sz="2000" dirty="0">
              <a:solidFill>
                <a:schemeClr val="accent2"/>
              </a:solidFill>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DNA </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ugradnja </a:t>
            </a:r>
            <a:r>
              <a:rPr lang="hr-HR" altLang="en-US" sz="2000" dirty="0" err="1">
                <a:latin typeface="Arial" charset="0"/>
              </a:rPr>
              <a:t>radioaktivinog</a:t>
            </a:r>
            <a:r>
              <a:rPr lang="hr-HR" altLang="en-US" sz="2000" dirty="0">
                <a:latin typeface="Arial" charset="0"/>
              </a:rPr>
              <a:t> </a:t>
            </a:r>
            <a:r>
              <a:rPr lang="hr-HR" altLang="en-US" sz="2000" dirty="0" err="1">
                <a:latin typeface="Arial" charset="0"/>
              </a:rPr>
              <a:t>timidina</a:t>
            </a:r>
            <a:r>
              <a:rPr lang="hr-HR" altLang="en-US" sz="2000" dirty="0">
                <a:latin typeface="Arial" charset="0"/>
              </a:rPr>
              <a:t> (</a:t>
            </a:r>
            <a:r>
              <a:rPr lang="hr-HR" altLang="en-US" sz="2000" baseline="30000" dirty="0">
                <a:latin typeface="Arial" charset="0"/>
              </a:rPr>
              <a:t>3</a:t>
            </a:r>
            <a:r>
              <a:rPr lang="hr-HR" altLang="en-US" sz="2000" dirty="0">
                <a:latin typeface="Arial" charset="0"/>
              </a:rPr>
              <a:t>H </a:t>
            </a:r>
            <a:r>
              <a:rPr lang="hr-HR" altLang="en-US" sz="2000" dirty="0" err="1">
                <a:latin typeface="Arial" charset="0"/>
              </a:rPr>
              <a:t>timidin</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ugradnja </a:t>
            </a:r>
            <a:r>
              <a:rPr lang="hr-HR" altLang="en-US" sz="2000" dirty="0" err="1">
                <a:latin typeface="Arial" charset="0"/>
              </a:rPr>
              <a:t>bromdeoksiuridina</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specifični markeri sinteze DNA i stanica u ciklusu</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proteini</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radioaktivni aminokiselinski </a:t>
            </a:r>
            <a:r>
              <a:rPr lang="hr-HR" altLang="en-US" sz="2000" dirty="0" err="1">
                <a:latin typeface="Arial" charset="0"/>
              </a:rPr>
              <a:t>prekursori</a:t>
            </a:r>
            <a:r>
              <a:rPr lang="hr-HR" altLang="en-US" sz="2000" dirty="0">
                <a:latin typeface="Arial" charset="0"/>
              </a:rPr>
              <a:t> (</a:t>
            </a:r>
            <a:r>
              <a:rPr lang="hr-HR" altLang="en-US" sz="2000" baseline="30000" dirty="0">
                <a:latin typeface="Arial" charset="0"/>
              </a:rPr>
              <a:t>3</a:t>
            </a:r>
            <a:r>
              <a:rPr lang="hr-HR" altLang="en-US" sz="2000" dirty="0">
                <a:latin typeface="Arial" charset="0"/>
              </a:rPr>
              <a:t>H-</a:t>
            </a:r>
            <a:r>
              <a:rPr lang="hr-HR" altLang="en-US" sz="2000" dirty="0" err="1">
                <a:latin typeface="Arial" charset="0"/>
              </a:rPr>
              <a:t>leucin</a:t>
            </a:r>
            <a:r>
              <a:rPr lang="hr-HR" altLang="en-US" sz="2000" dirty="0">
                <a:latin typeface="Arial" charset="0"/>
              </a:rPr>
              <a:t>, </a:t>
            </a:r>
            <a:r>
              <a:rPr lang="hr-HR" altLang="en-US" sz="2000" baseline="30000" dirty="0">
                <a:latin typeface="Arial" charset="0"/>
              </a:rPr>
              <a:t>35</a:t>
            </a:r>
            <a:r>
              <a:rPr lang="hr-HR" altLang="en-US" sz="2000" dirty="0">
                <a:latin typeface="Arial" charset="0"/>
              </a:rPr>
              <a:t>S-</a:t>
            </a:r>
            <a:r>
              <a:rPr lang="hr-HR" altLang="en-US" sz="2000" dirty="0" err="1">
                <a:latin typeface="Arial" charset="0"/>
              </a:rPr>
              <a:t>metionin</a:t>
            </a:r>
            <a:r>
              <a:rPr lang="hr-HR" altLang="en-US" sz="2000" dirty="0">
                <a:latin typeface="Arial" charset="0"/>
              </a:rPr>
              <a:t>)</a:t>
            </a:r>
          </a:p>
        </p:txBody>
      </p:sp>
    </p:spTree>
    <p:extLst>
      <p:ext uri="{BB962C8B-B14F-4D97-AF65-F5344CB8AC3E}">
        <p14:creationId xmlns:p14="http://schemas.microsoft.com/office/powerpoint/2010/main" val="899632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ChangeArrowheads="1"/>
          </p:cNvSpPr>
          <p:nvPr/>
        </p:nvSpPr>
        <p:spPr bwMode="auto">
          <a:xfrm>
            <a:off x="4448175" y="324643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 </a:t>
            </a:r>
          </a:p>
        </p:txBody>
      </p:sp>
      <p:sp>
        <p:nvSpPr>
          <p:cNvPr id="100355" name="Text Box 4"/>
          <p:cNvSpPr txBox="1">
            <a:spLocks noChangeArrowheads="1"/>
          </p:cNvSpPr>
          <p:nvPr/>
        </p:nvSpPr>
        <p:spPr bwMode="auto">
          <a:xfrm>
            <a:off x="3635375" y="2349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1800">
              <a:latin typeface="Arial" charset="0"/>
            </a:endParaRPr>
          </a:p>
        </p:txBody>
      </p:sp>
      <p:grpSp>
        <p:nvGrpSpPr>
          <p:cNvPr id="100356" name="Group 5"/>
          <p:cNvGrpSpPr>
            <a:grpSpLocks/>
          </p:cNvGrpSpPr>
          <p:nvPr/>
        </p:nvGrpSpPr>
        <p:grpSpPr bwMode="auto">
          <a:xfrm>
            <a:off x="681038" y="392113"/>
            <a:ext cx="4319587" cy="2281237"/>
            <a:chOff x="2064" y="1253"/>
            <a:chExt cx="2721" cy="1437"/>
          </a:xfrm>
        </p:grpSpPr>
        <p:grpSp>
          <p:nvGrpSpPr>
            <p:cNvPr id="100359" name="Group 6"/>
            <p:cNvGrpSpPr>
              <a:grpSpLocks/>
            </p:cNvGrpSpPr>
            <p:nvPr/>
          </p:nvGrpSpPr>
          <p:grpSpPr bwMode="auto">
            <a:xfrm>
              <a:off x="2064" y="1480"/>
              <a:ext cx="2400" cy="1210"/>
              <a:chOff x="1610" y="1525"/>
              <a:chExt cx="2400" cy="1210"/>
            </a:xfrm>
          </p:grpSpPr>
          <p:pic>
            <p:nvPicPr>
              <p:cNvPr id="100361" name="Picture 7" descr="semicons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 y="1525"/>
                <a:ext cx="2400"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Text Box 8"/>
              <p:cNvSpPr txBox="1">
                <a:spLocks noChangeArrowheads="1"/>
              </p:cNvSpPr>
              <p:nvPr/>
            </p:nvSpPr>
            <p:spPr bwMode="auto">
              <a:xfrm>
                <a:off x="1746" y="2523"/>
                <a:ext cx="11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baseline="30000">
                    <a:latin typeface="Arial" charset="0"/>
                  </a:rPr>
                  <a:t> 3</a:t>
                </a:r>
                <a:r>
                  <a:rPr lang="hr-HR" altLang="en-US" sz="1600">
                    <a:latin typeface="Arial" charset="0"/>
                  </a:rPr>
                  <a:t>H timidin</a:t>
                </a:r>
              </a:p>
            </p:txBody>
          </p:sp>
          <p:sp>
            <p:nvSpPr>
              <p:cNvPr id="100363" name="AutoShape 9"/>
              <p:cNvSpPr>
                <a:spLocks noChangeArrowheads="1"/>
              </p:cNvSpPr>
              <p:nvPr/>
            </p:nvSpPr>
            <p:spPr bwMode="auto">
              <a:xfrm>
                <a:off x="1655" y="2568"/>
                <a:ext cx="136" cy="136"/>
              </a:xfrm>
              <a:prstGeom prst="star4">
                <a:avLst>
                  <a:gd name="adj" fmla="val 12500"/>
                </a:avLst>
              </a:prstGeom>
              <a:solidFill>
                <a:srgbClr val="CC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hr-HR" altLang="en-US" sz="1800">
                    <a:latin typeface="Arial" charset="0"/>
                  </a:rPr>
                  <a:t> </a:t>
                </a:r>
              </a:p>
            </p:txBody>
          </p:sp>
          <p:sp>
            <p:nvSpPr>
              <p:cNvPr id="100364" name="AutoShape 10"/>
              <p:cNvSpPr>
                <a:spLocks noChangeArrowheads="1"/>
              </p:cNvSpPr>
              <p:nvPr/>
            </p:nvSpPr>
            <p:spPr bwMode="auto">
              <a:xfrm>
                <a:off x="2290" y="1570"/>
                <a:ext cx="136" cy="136"/>
              </a:xfrm>
              <a:prstGeom prst="star4">
                <a:avLst>
                  <a:gd name="adj" fmla="val 12500"/>
                </a:avLst>
              </a:prstGeom>
              <a:solidFill>
                <a:srgbClr val="CC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00365" name="AutoShape 11"/>
              <p:cNvSpPr>
                <a:spLocks noChangeArrowheads="1"/>
              </p:cNvSpPr>
              <p:nvPr/>
            </p:nvSpPr>
            <p:spPr bwMode="auto">
              <a:xfrm>
                <a:off x="2290" y="1752"/>
                <a:ext cx="136" cy="136"/>
              </a:xfrm>
              <a:prstGeom prst="star4">
                <a:avLst>
                  <a:gd name="adj" fmla="val 12500"/>
                </a:avLst>
              </a:prstGeom>
              <a:solidFill>
                <a:srgbClr val="CC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00366" name="AutoShape 12"/>
              <p:cNvSpPr>
                <a:spLocks noChangeArrowheads="1"/>
              </p:cNvSpPr>
              <p:nvPr/>
            </p:nvSpPr>
            <p:spPr bwMode="auto">
              <a:xfrm>
                <a:off x="2290" y="1933"/>
                <a:ext cx="136" cy="136"/>
              </a:xfrm>
              <a:prstGeom prst="star4">
                <a:avLst>
                  <a:gd name="adj" fmla="val 12500"/>
                </a:avLst>
              </a:prstGeom>
              <a:solidFill>
                <a:srgbClr val="CC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00367" name="AutoShape 13"/>
              <p:cNvSpPr>
                <a:spLocks noChangeArrowheads="1"/>
              </p:cNvSpPr>
              <p:nvPr/>
            </p:nvSpPr>
            <p:spPr bwMode="auto">
              <a:xfrm>
                <a:off x="2426" y="1661"/>
                <a:ext cx="136" cy="136"/>
              </a:xfrm>
              <a:prstGeom prst="star4">
                <a:avLst>
                  <a:gd name="adj" fmla="val 12500"/>
                </a:avLst>
              </a:prstGeom>
              <a:solidFill>
                <a:srgbClr val="CC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00368" name="AutoShape 14"/>
              <p:cNvSpPr>
                <a:spLocks noChangeArrowheads="1"/>
              </p:cNvSpPr>
              <p:nvPr/>
            </p:nvSpPr>
            <p:spPr bwMode="auto">
              <a:xfrm>
                <a:off x="2426" y="1888"/>
                <a:ext cx="136" cy="136"/>
              </a:xfrm>
              <a:prstGeom prst="star4">
                <a:avLst>
                  <a:gd name="adj" fmla="val 12500"/>
                </a:avLst>
              </a:prstGeom>
              <a:solidFill>
                <a:srgbClr val="CC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grpSp>
        <p:sp useBgFill="1">
          <p:nvSpPr>
            <p:cNvPr id="100360" name="Text Box 15"/>
            <p:cNvSpPr txBox="1">
              <a:spLocks noChangeArrowheads="1"/>
            </p:cNvSpPr>
            <p:nvPr/>
          </p:nvSpPr>
          <p:spPr bwMode="auto">
            <a:xfrm>
              <a:off x="3198" y="1253"/>
              <a:ext cx="1587" cy="1081"/>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tIns="720000" bIns="72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1800">
                <a:latin typeface="Arial" charset="0"/>
              </a:endParaRPr>
            </a:p>
          </p:txBody>
        </p:sp>
      </p:grpSp>
      <p:pic>
        <p:nvPicPr>
          <p:cNvPr id="100357" name="Picture 2" descr="http://www.cellbiolabs.com/sites/default/files/CBA-251%20Fig%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3605213"/>
            <a:ext cx="66675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2"/>
          <p:cNvSpPr txBox="1">
            <a:spLocks noChangeArrowheads="1"/>
          </p:cNvSpPr>
          <p:nvPr/>
        </p:nvSpPr>
        <p:spPr bwMode="auto">
          <a:xfrm>
            <a:off x="3257550" y="885825"/>
            <a:ext cx="54038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err="1">
                <a:latin typeface="Arial" charset="0"/>
              </a:rPr>
              <a:t>Semikonzervativna</a:t>
            </a:r>
            <a:r>
              <a:rPr lang="hr-HR" altLang="en-US" sz="2000" dirty="0">
                <a:latin typeface="Arial" charset="0"/>
              </a:rPr>
              <a:t> duplikacija DNA </a:t>
            </a:r>
          </a:p>
          <a:p>
            <a:pPr eaLnBrk="1" hangingPunct="1">
              <a:spcBef>
                <a:spcPct val="0"/>
              </a:spcBef>
              <a:buFontTx/>
              <a:buNone/>
            </a:pPr>
            <a:r>
              <a:rPr lang="hr-HR" altLang="en-US" sz="2000" dirty="0">
                <a:latin typeface="Arial" charset="0"/>
              </a:rPr>
              <a:t>radioaktivno obilježavanje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ugradnja </a:t>
            </a:r>
            <a:r>
              <a:rPr lang="hr-HR" altLang="en-US" sz="2000" dirty="0" err="1">
                <a:latin typeface="Arial" charset="0"/>
              </a:rPr>
              <a:t>analoga</a:t>
            </a:r>
            <a:r>
              <a:rPr lang="hr-HR" altLang="en-US" sz="2000" dirty="0">
                <a:latin typeface="Arial" charset="0"/>
              </a:rPr>
              <a:t> BrdU – detekcija antitijelima</a:t>
            </a:r>
          </a:p>
          <a:p>
            <a:pPr eaLnBrk="1" hangingPunct="1">
              <a:spcBef>
                <a:spcPct val="0"/>
              </a:spcBef>
              <a:buFontTx/>
              <a:buNone/>
            </a:pPr>
            <a:r>
              <a:rPr lang="hr-HR" altLang="en-US" sz="2000" dirty="0">
                <a:latin typeface="Arial" charset="0"/>
              </a:rPr>
              <a:t>obilježenim enzimom ili fluorescencijom</a:t>
            </a:r>
          </a:p>
          <a:p>
            <a:pPr eaLnBrk="1" hangingPunct="1">
              <a:spcBef>
                <a:spcPct val="0"/>
              </a:spcBef>
              <a:buFontTx/>
              <a:buNone/>
            </a:pPr>
            <a:endParaRPr lang="hr-HR" altLang="en-US" sz="2000" dirty="0">
              <a:latin typeface="Arial" charset="0"/>
            </a:endParaRPr>
          </a:p>
        </p:txBody>
      </p:sp>
      <p:cxnSp>
        <p:nvCxnSpPr>
          <p:cNvPr id="3" name="Straight Arrow Connector 2"/>
          <p:cNvCxnSpPr>
            <a:stCxn id="100358" idx="2"/>
          </p:cNvCxnSpPr>
          <p:nvPr/>
        </p:nvCxnSpPr>
        <p:spPr>
          <a:xfrm>
            <a:off x="5959475" y="2825750"/>
            <a:ext cx="0" cy="6040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091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obilježavanje Sf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404813"/>
            <a:ext cx="6780213"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388938" y="3259138"/>
            <a:ext cx="875506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r>
              <a:rPr lang="hr-HR" altLang="en-US" sz="2000" dirty="0" smtClean="0"/>
              <a:t>Praćenje sinteze DNA</a:t>
            </a:r>
          </a:p>
          <a:p>
            <a:pPr eaLnBrk="1" hangingPunct="1">
              <a:defRPr/>
            </a:pPr>
            <a:endParaRPr lang="hr-HR" altLang="en-US" sz="2000" dirty="0" smtClean="0"/>
          </a:p>
          <a:p>
            <a:pPr eaLnBrk="1" hangingPunct="1">
              <a:defRPr/>
            </a:pPr>
            <a:r>
              <a:rPr lang="hr-HR" altLang="en-US" sz="2000" dirty="0" smtClean="0"/>
              <a:t>A ugradnja radioaktivnog </a:t>
            </a:r>
            <a:r>
              <a:rPr lang="hr-HR" altLang="en-US" sz="2000" dirty="0" err="1" smtClean="0"/>
              <a:t>timidina</a:t>
            </a:r>
            <a:endParaRPr lang="hr-HR" altLang="en-US" sz="2000" dirty="0" smtClean="0"/>
          </a:p>
          <a:p>
            <a:pPr eaLnBrk="1" hangingPunct="1">
              <a:defRPr/>
            </a:pPr>
            <a:endParaRPr lang="hr-HR" altLang="en-US" sz="2000" dirty="0" smtClean="0"/>
          </a:p>
          <a:p>
            <a:pPr eaLnBrk="1" hangingPunct="1">
              <a:defRPr/>
            </a:pPr>
            <a:r>
              <a:rPr lang="hr-HR" altLang="en-US" sz="2000" dirty="0" smtClean="0"/>
              <a:t>B ugradnja </a:t>
            </a:r>
            <a:r>
              <a:rPr lang="hr-HR" altLang="en-US" sz="2000" dirty="0" err="1" smtClean="0"/>
              <a:t>bromdeoksiuridina</a:t>
            </a:r>
            <a:endParaRPr lang="hr-HR" altLang="en-US" sz="2000" dirty="0" smtClean="0"/>
          </a:p>
          <a:p>
            <a:pPr eaLnBrk="1" hangingPunct="1">
              <a:defRPr/>
            </a:pPr>
            <a:endParaRPr lang="hr-HR" altLang="en-US" sz="2000" dirty="0" smtClean="0"/>
          </a:p>
          <a:p>
            <a:pPr marL="342900" indent="-342900" eaLnBrk="1" hangingPunct="1">
              <a:buFontTx/>
              <a:buChar char="-"/>
              <a:defRPr/>
            </a:pPr>
            <a:r>
              <a:rPr lang="hr-HR" altLang="en-US" sz="2000" dirty="0" smtClean="0"/>
              <a:t>udio stanica u proliferaciji</a:t>
            </a:r>
          </a:p>
          <a:p>
            <a:pPr marL="342900" indent="-342900" eaLnBrk="1" hangingPunct="1">
              <a:buFontTx/>
              <a:buChar char="-"/>
              <a:defRPr/>
            </a:pPr>
            <a:r>
              <a:rPr lang="hr-HR" altLang="en-US" sz="2000" dirty="0" smtClean="0"/>
              <a:t>pokazatelj zastoja u proliferaciji zbog starenja ili tretmana tvarima</a:t>
            </a:r>
          </a:p>
          <a:p>
            <a:pPr marL="342900" indent="-342900" eaLnBrk="1" hangingPunct="1">
              <a:buFontTx/>
              <a:buChar char="-"/>
              <a:defRPr/>
            </a:pPr>
            <a:endParaRPr lang="hr-HR" altLang="en-US" sz="2000" dirty="0" smtClean="0"/>
          </a:p>
          <a:p>
            <a:pPr marL="342900" indent="-342900" eaLnBrk="1" hangingPunct="1">
              <a:buFontTx/>
              <a:buChar char="-"/>
              <a:defRPr/>
            </a:pPr>
            <a:r>
              <a:rPr lang="hr-HR" altLang="en-US" sz="2000" dirty="0" smtClean="0"/>
              <a:t>metode </a:t>
            </a:r>
            <a:r>
              <a:rPr lang="hr-HR" altLang="en-US" sz="2000" dirty="0" err="1" smtClean="0"/>
              <a:t>imunobojanja</a:t>
            </a:r>
            <a:r>
              <a:rPr lang="hr-HR" altLang="en-US" sz="2000" dirty="0" smtClean="0"/>
              <a:t> ili enzimske reakcije/</a:t>
            </a:r>
            <a:r>
              <a:rPr lang="hr-HR" altLang="en-US" sz="2000" dirty="0" err="1" smtClean="0"/>
              <a:t>spektrofotometrijsko</a:t>
            </a:r>
            <a:r>
              <a:rPr lang="hr-HR" altLang="en-US" sz="2000" dirty="0" smtClean="0"/>
              <a:t> mjerenje</a:t>
            </a:r>
          </a:p>
        </p:txBody>
      </p:sp>
    </p:spTree>
    <p:extLst>
      <p:ext uri="{BB962C8B-B14F-4D97-AF65-F5344CB8AC3E}">
        <p14:creationId xmlns:p14="http://schemas.microsoft.com/office/powerpoint/2010/main" val="28191141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618" y="5373216"/>
            <a:ext cx="7848872" cy="400110"/>
          </a:xfrm>
          <a:prstGeom prst="rect">
            <a:avLst/>
          </a:prstGeom>
        </p:spPr>
        <p:txBody>
          <a:bodyPr wrap="square">
            <a:spAutoFit/>
          </a:bodyPr>
          <a:lstStyle/>
          <a:p>
            <a:r>
              <a:rPr lang="en-US" sz="2000" dirty="0"/>
              <a:t>https://www.youtube.com/watch?v=AZ35QQDPlH8</a:t>
            </a:r>
          </a:p>
        </p:txBody>
      </p:sp>
      <p:sp>
        <p:nvSpPr>
          <p:cNvPr id="3" name="TextBox 2"/>
          <p:cNvSpPr txBox="1"/>
          <p:nvPr/>
        </p:nvSpPr>
        <p:spPr>
          <a:xfrm>
            <a:off x="683568" y="548680"/>
            <a:ext cx="7272808" cy="70788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Praćenje proliferacije ugradnjom </a:t>
            </a:r>
            <a:r>
              <a:rPr lang="hr-HR" sz="2000" dirty="0" err="1" smtClean="0">
                <a:latin typeface="Arial" panose="020B0604020202020204" pitchFamily="34" charset="0"/>
                <a:cs typeface="Arial" panose="020B0604020202020204" pitchFamily="34" charset="0"/>
              </a:rPr>
              <a:t>analoga</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timina</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analiza slike</a:t>
            </a:r>
            <a:endParaRPr lang="en-US" sz="2000" dirty="0">
              <a:latin typeface="Arial" panose="020B0604020202020204" pitchFamily="34" charset="0"/>
              <a:cs typeface="Arial" panose="020B0604020202020204" pitchFamily="34" charset="0"/>
            </a:endParaRPr>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772816"/>
            <a:ext cx="3425577" cy="247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3" y="4479503"/>
            <a:ext cx="8475938" cy="707886"/>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Click</a:t>
            </a:r>
            <a:r>
              <a:rPr lang="hr-HR" sz="2000" dirty="0" smtClean="0">
                <a:latin typeface="Arial" panose="020B0604020202020204" pitchFamily="34" charset="0"/>
                <a:cs typeface="Arial" panose="020B0604020202020204" pitchFamily="34" charset="0"/>
              </a:rPr>
              <a:t>-</a:t>
            </a:r>
            <a:r>
              <a:rPr lang="hr-HR" sz="2000" dirty="0" err="1" smtClean="0">
                <a:latin typeface="Arial" panose="020B0604020202020204" pitchFamily="34" charset="0"/>
                <a:cs typeface="Arial" panose="020B0604020202020204" pitchFamily="34" charset="0"/>
              </a:rPr>
              <a:t>iT</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EdU</a:t>
            </a:r>
            <a:r>
              <a:rPr lang="hr-HR" sz="2000" dirty="0" smtClean="0">
                <a:latin typeface="Arial" panose="020B0604020202020204" pitchFamily="34" charset="0"/>
                <a:cs typeface="Arial" panose="020B0604020202020204" pitchFamily="34" charset="0"/>
              </a:rPr>
              <a:t> (5 </a:t>
            </a:r>
            <a:r>
              <a:rPr lang="hr-HR" sz="2000" dirty="0" err="1" smtClean="0">
                <a:latin typeface="Arial" panose="020B0604020202020204" pitchFamily="34" charset="0"/>
                <a:cs typeface="Arial" panose="020B0604020202020204" pitchFamily="34" charset="0"/>
              </a:rPr>
              <a:t>etinil</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2</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deoksiuridin</a:t>
            </a:r>
            <a:r>
              <a:rPr lang="hr-HR" sz="2000" dirty="0" smtClean="0">
                <a:latin typeface="Arial" panose="020B0604020202020204" pitchFamily="34" charset="0"/>
                <a:cs typeface="Arial" panose="020B0604020202020204" pitchFamily="34" charset="0"/>
              </a:rPr>
              <a:t>) – obilježi se različitim fluorescentnim bojama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175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lide0067_image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052513"/>
            <a:ext cx="323215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nvSpPr>
        <p:spPr bwMode="auto">
          <a:xfrm>
            <a:off x="1619250" y="4076700"/>
            <a:ext cx="289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err="1">
                <a:latin typeface="Arial" charset="0"/>
              </a:rPr>
              <a:t>Imunobojanje</a:t>
            </a:r>
            <a:r>
              <a:rPr lang="hr-HR" altLang="en-US" sz="2000" dirty="0">
                <a:latin typeface="Arial" charset="0"/>
              </a:rPr>
              <a:t> na </a:t>
            </a:r>
            <a:r>
              <a:rPr lang="hr-HR" altLang="en-US" sz="2000" dirty="0">
                <a:solidFill>
                  <a:schemeClr val="accent2"/>
                </a:solidFill>
                <a:latin typeface="Arial" charset="0"/>
              </a:rPr>
              <a:t>Ki67 </a:t>
            </a:r>
            <a:r>
              <a:rPr lang="hr-HR" altLang="en-US" sz="2000" dirty="0">
                <a:latin typeface="Arial" charset="0"/>
              </a:rPr>
              <a:t>: </a:t>
            </a:r>
          </a:p>
          <a:p>
            <a:pPr eaLnBrk="1" hangingPunct="1">
              <a:spcBef>
                <a:spcPct val="0"/>
              </a:spcBef>
              <a:buFontTx/>
              <a:buNone/>
            </a:pPr>
            <a:r>
              <a:rPr lang="hr-HR" altLang="en-US" sz="2000" dirty="0" err="1">
                <a:latin typeface="Arial" charset="0"/>
              </a:rPr>
              <a:t>proliferacijski</a:t>
            </a:r>
            <a:r>
              <a:rPr lang="hr-HR" altLang="en-US" sz="2000" dirty="0">
                <a:latin typeface="Arial" charset="0"/>
              </a:rPr>
              <a:t> indeks 5%</a:t>
            </a:r>
          </a:p>
        </p:txBody>
      </p:sp>
      <p:pic>
        <p:nvPicPr>
          <p:cNvPr id="102404" name="Picture 4" descr="PC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125538"/>
            <a:ext cx="331152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5"/>
          <p:cNvSpPr txBox="1">
            <a:spLocks noChangeArrowheads="1"/>
          </p:cNvSpPr>
          <p:nvPr/>
        </p:nvSpPr>
        <p:spPr bwMode="auto">
          <a:xfrm>
            <a:off x="5003800" y="4076700"/>
            <a:ext cx="3876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Imunobojanje na PCNA</a:t>
            </a:r>
          </a:p>
          <a:p>
            <a:pPr eaLnBrk="1" hangingPunct="1">
              <a:spcBef>
                <a:spcPct val="0"/>
              </a:spcBef>
              <a:buFontTx/>
              <a:buNone/>
            </a:pPr>
            <a:r>
              <a:rPr lang="hr-HR" altLang="en-US" sz="2000">
                <a:latin typeface="Arial" charset="0"/>
              </a:rPr>
              <a:t>(proliferative cell nuclear antigen</a:t>
            </a:r>
          </a:p>
          <a:p>
            <a:pPr eaLnBrk="1" hangingPunct="1">
              <a:spcBef>
                <a:spcPct val="0"/>
              </a:spcBef>
              <a:buFontTx/>
              <a:buNone/>
            </a:pPr>
            <a:r>
              <a:rPr lang="hr-HR" altLang="en-US" sz="2000">
                <a:latin typeface="Arial" charset="0"/>
              </a:rPr>
              <a:t>kofaktor polimeraze)</a:t>
            </a:r>
          </a:p>
        </p:txBody>
      </p:sp>
      <p:sp>
        <p:nvSpPr>
          <p:cNvPr id="102406" name="TextBox 7"/>
          <p:cNvSpPr txBox="1">
            <a:spLocks noChangeArrowheads="1"/>
          </p:cNvSpPr>
          <p:nvPr/>
        </p:nvSpPr>
        <p:spPr bwMode="auto">
          <a:xfrm>
            <a:off x="539750" y="5229225"/>
            <a:ext cx="8208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err="1">
                <a:solidFill>
                  <a:schemeClr val="accent2"/>
                </a:solidFill>
                <a:latin typeface="Arial" charset="0"/>
              </a:rPr>
              <a:t>Proliferacijski</a:t>
            </a:r>
            <a:r>
              <a:rPr lang="hr-HR" altLang="en-US" sz="2000" dirty="0">
                <a:solidFill>
                  <a:schemeClr val="accent2"/>
                </a:solidFill>
                <a:latin typeface="Arial" charset="0"/>
              </a:rPr>
              <a:t> indeks</a:t>
            </a:r>
            <a:r>
              <a:rPr lang="hr-HR" altLang="en-US" sz="2000" dirty="0">
                <a:latin typeface="Arial" charset="0"/>
              </a:rPr>
              <a:t>: postotak stanica koji proliferira u nekoj populaciji </a:t>
            </a:r>
          </a:p>
          <a:p>
            <a:pPr eaLnBrk="1" hangingPunct="1">
              <a:spcBef>
                <a:spcPct val="0"/>
              </a:spcBef>
              <a:buFontTx/>
              <a:buNone/>
            </a:pPr>
            <a:r>
              <a:rPr lang="hr-HR" altLang="en-US" sz="2000" dirty="0">
                <a:latin typeface="Arial" charset="0"/>
              </a:rPr>
              <a:t>- mjera brzine rasta tumora</a:t>
            </a:r>
          </a:p>
        </p:txBody>
      </p:sp>
    </p:spTree>
    <p:extLst>
      <p:ext uri="{BB962C8B-B14F-4D97-AF65-F5344CB8AC3E}">
        <p14:creationId xmlns:p14="http://schemas.microsoft.com/office/powerpoint/2010/main" val="3571157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2" descr="PC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916113"/>
            <a:ext cx="331152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descr="PCNAd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844675"/>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2627313" y="5373688"/>
            <a:ext cx="3924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Imunobojanje na PCNA </a:t>
            </a:r>
          </a:p>
          <a:p>
            <a:pPr eaLnBrk="1" hangingPunct="1">
              <a:spcBef>
                <a:spcPct val="0"/>
              </a:spcBef>
              <a:buFontTx/>
              <a:buNone/>
            </a:pPr>
            <a:r>
              <a:rPr lang="hr-HR" altLang="en-US" sz="2000">
                <a:latin typeface="Arial" charset="0"/>
              </a:rPr>
              <a:t>(proliferative cell nuclear antigen)</a:t>
            </a:r>
          </a:p>
        </p:txBody>
      </p:sp>
    </p:spTree>
    <p:extLst>
      <p:ext uri="{BB962C8B-B14F-4D97-AF65-F5344CB8AC3E}">
        <p14:creationId xmlns:p14="http://schemas.microsoft.com/office/powerpoint/2010/main" val="27047864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igure_2_MR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41438"/>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Figure_2_B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341438"/>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1331913" y="4556125"/>
            <a:ext cx="206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fibroblasti MRC5</a:t>
            </a:r>
          </a:p>
        </p:txBody>
      </p:sp>
      <p:sp>
        <p:nvSpPr>
          <p:cNvPr id="88069" name="Text Box 5"/>
          <p:cNvSpPr txBox="1">
            <a:spLocks noChangeArrowheads="1"/>
          </p:cNvSpPr>
          <p:nvPr/>
        </p:nvSpPr>
        <p:spPr bwMode="auto">
          <a:xfrm>
            <a:off x="5003800" y="4508500"/>
            <a:ext cx="352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endotelne stanice BEA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268538" y="1125538"/>
            <a:ext cx="5543550" cy="426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160000" bIns="180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104451" name="Group 3"/>
          <p:cNvGrpSpPr>
            <a:grpSpLocks/>
          </p:cNvGrpSpPr>
          <p:nvPr/>
        </p:nvGrpSpPr>
        <p:grpSpPr bwMode="auto">
          <a:xfrm>
            <a:off x="2268538" y="1125538"/>
            <a:ext cx="5308600" cy="3935412"/>
            <a:chOff x="1429" y="709"/>
            <a:chExt cx="3344" cy="2479"/>
          </a:xfrm>
        </p:grpSpPr>
        <p:pic>
          <p:nvPicPr>
            <p:cNvPr id="104453" name="Picture 4" descr="frakcija ra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 y="709"/>
              <a:ext cx="2957"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5"/>
            <p:cNvSpPr txBox="1">
              <a:spLocks noChangeArrowheads="1"/>
            </p:cNvSpPr>
            <p:nvPr/>
          </p:nvSpPr>
          <p:spPr bwMode="auto">
            <a:xfrm>
              <a:off x="2426" y="3022"/>
              <a:ext cx="849"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vrijeme (sati)</a:t>
              </a:r>
            </a:p>
          </p:txBody>
        </p:sp>
        <p:sp>
          <p:nvSpPr>
            <p:cNvPr id="104455" name="Text Box 6"/>
            <p:cNvSpPr txBox="1">
              <a:spLocks noChangeArrowheads="1"/>
            </p:cNvSpPr>
            <p:nvPr/>
          </p:nvSpPr>
          <p:spPr bwMode="auto">
            <a:xfrm rot="-5400000">
              <a:off x="610" y="1890"/>
              <a:ext cx="2122"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1600">
                  <a:latin typeface="Arial" charset="0"/>
                </a:rPr>
                <a:t>postotak obilježenih stanica</a:t>
              </a:r>
            </a:p>
          </p:txBody>
        </p:sp>
        <p:sp>
          <p:nvSpPr>
            <p:cNvPr id="104456" name="Text Box 7"/>
            <p:cNvSpPr txBox="1">
              <a:spLocks noChangeArrowheads="1"/>
            </p:cNvSpPr>
            <p:nvPr/>
          </p:nvSpPr>
          <p:spPr bwMode="auto">
            <a:xfrm>
              <a:off x="3651" y="1797"/>
              <a:ext cx="1122" cy="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600">
                  <a:latin typeface="Arial" charset="0"/>
                </a:rPr>
                <a:t>frakcija koja raste</a:t>
              </a:r>
            </a:p>
            <a:p>
              <a:pPr eaLnBrk="1" hangingPunct="1">
                <a:spcBef>
                  <a:spcPct val="0"/>
                </a:spcBef>
                <a:buFontTx/>
                <a:buNone/>
              </a:pPr>
              <a:r>
                <a:rPr lang="hr-HR" altLang="en-US" sz="1600">
                  <a:latin typeface="Arial" charset="0"/>
                </a:rPr>
                <a:t>90%</a:t>
              </a:r>
            </a:p>
            <a:p>
              <a:pPr eaLnBrk="1" hangingPunct="1">
                <a:spcBef>
                  <a:spcPct val="0"/>
                </a:spcBef>
                <a:buFontTx/>
                <a:buNone/>
              </a:pPr>
              <a:endParaRPr lang="hr-HR" altLang="en-US" sz="1600">
                <a:latin typeface="Arial" charset="0"/>
              </a:endParaRPr>
            </a:p>
          </p:txBody>
        </p:sp>
      </p:grpSp>
      <p:sp>
        <p:nvSpPr>
          <p:cNvPr id="104452" name="Text Box 8"/>
          <p:cNvSpPr txBox="1">
            <a:spLocks noChangeArrowheads="1"/>
          </p:cNvSpPr>
          <p:nvPr/>
        </p:nvSpPr>
        <p:spPr bwMode="auto">
          <a:xfrm>
            <a:off x="1239838" y="5727700"/>
            <a:ext cx="4214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rast tumora – proliferacijski indeks</a:t>
            </a:r>
          </a:p>
        </p:txBody>
      </p:sp>
    </p:spTree>
    <p:extLst>
      <p:ext uri="{BB962C8B-B14F-4D97-AF65-F5344CB8AC3E}">
        <p14:creationId xmlns:p14="http://schemas.microsoft.com/office/powerpoint/2010/main" val="3525257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187450" y="1484313"/>
            <a:ext cx="70199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rPr>
              <a:t>Testovi </a:t>
            </a:r>
            <a:r>
              <a:rPr lang="hr-HR" altLang="en-US" sz="2000" dirty="0" err="1">
                <a:solidFill>
                  <a:schemeClr val="accent2"/>
                </a:solidFill>
                <a:latin typeface="Arial" charset="0"/>
              </a:rPr>
              <a:t>vijabilnosti</a:t>
            </a:r>
            <a:r>
              <a:rPr lang="hr-HR" altLang="en-US" sz="2000" dirty="0">
                <a:latin typeface="Arial" charset="0"/>
              </a:rPr>
              <a:t>:</a:t>
            </a:r>
          </a:p>
          <a:p>
            <a:pPr eaLnBrk="1" hangingPunct="1">
              <a:spcBef>
                <a:spcPct val="0"/>
              </a:spcBef>
              <a:buFontTx/>
              <a:buNone/>
            </a:pPr>
            <a:r>
              <a:rPr lang="hr-HR" altLang="en-US" sz="2000" dirty="0">
                <a:solidFill>
                  <a:schemeClr val="accent2"/>
                </a:solidFill>
                <a:latin typeface="Arial" charset="0"/>
              </a:rPr>
              <a:t>promjena </a:t>
            </a:r>
            <a:r>
              <a:rPr lang="hr-HR" altLang="en-US" sz="2000" dirty="0" err="1">
                <a:solidFill>
                  <a:schemeClr val="accent2"/>
                </a:solidFill>
                <a:latin typeface="Arial" charset="0"/>
              </a:rPr>
              <a:t>permeabilnosti</a:t>
            </a:r>
            <a:r>
              <a:rPr lang="hr-HR" altLang="en-US" sz="2000" dirty="0">
                <a:solidFill>
                  <a:schemeClr val="accent2"/>
                </a:solidFill>
                <a:latin typeface="Arial" charset="0"/>
              </a:rPr>
              <a:t> membrane</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solidFill>
                  <a:schemeClr val="accent2"/>
                </a:solidFill>
                <a:latin typeface="Arial" charset="0"/>
              </a:rPr>
              <a:t>test isključivanja boje</a:t>
            </a:r>
            <a:r>
              <a:rPr lang="hr-HR" altLang="en-US" sz="2000" dirty="0">
                <a:latin typeface="Arial" charset="0"/>
              </a:rPr>
              <a:t>: </a:t>
            </a:r>
            <a:r>
              <a:rPr lang="hr-HR" altLang="en-US" sz="2000" dirty="0" err="1">
                <a:latin typeface="Arial" charset="0"/>
              </a:rPr>
              <a:t>tripansko</a:t>
            </a:r>
            <a:r>
              <a:rPr lang="hr-HR" altLang="en-US" sz="2000" dirty="0">
                <a:latin typeface="Arial" charset="0"/>
              </a:rPr>
              <a:t> modrilo, </a:t>
            </a:r>
            <a:r>
              <a:rPr lang="hr-HR" altLang="en-US" sz="2000" dirty="0" err="1">
                <a:latin typeface="Arial" charset="0"/>
              </a:rPr>
              <a:t>propidij</a:t>
            </a:r>
            <a:r>
              <a:rPr lang="hr-HR" altLang="en-US" sz="2000" dirty="0">
                <a:latin typeface="Arial" charset="0"/>
              </a:rPr>
              <a:t> </a:t>
            </a:r>
            <a:r>
              <a:rPr lang="hr-HR" altLang="en-US" sz="2000" dirty="0" err="1">
                <a:latin typeface="Arial" charset="0"/>
              </a:rPr>
              <a:t>jodid</a:t>
            </a:r>
            <a:r>
              <a:rPr lang="hr-HR" altLang="en-US" sz="2000" dirty="0">
                <a:latin typeface="Arial" charset="0"/>
              </a:rPr>
              <a:t> (boji mrtve stanice)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solidFill>
                  <a:schemeClr val="accent2"/>
                </a:solidFill>
                <a:latin typeface="Arial" charset="0"/>
              </a:rPr>
              <a:t>       uzimanja boje</a:t>
            </a:r>
            <a:r>
              <a:rPr lang="hr-HR" altLang="en-US" sz="2000" dirty="0">
                <a:latin typeface="Arial" charset="0"/>
              </a:rPr>
              <a:t>: </a:t>
            </a:r>
            <a:r>
              <a:rPr lang="hr-HR" altLang="en-US" sz="2000" dirty="0" err="1">
                <a:latin typeface="Arial" charset="0"/>
              </a:rPr>
              <a:t>diacetil</a:t>
            </a:r>
            <a:r>
              <a:rPr lang="hr-HR" altLang="en-US" sz="2000" dirty="0">
                <a:latin typeface="Arial" charset="0"/>
              </a:rPr>
              <a:t> </a:t>
            </a:r>
            <a:r>
              <a:rPr lang="hr-HR" altLang="en-US" sz="2000" dirty="0" err="1">
                <a:latin typeface="Arial" charset="0"/>
              </a:rPr>
              <a:t>fluorescein</a:t>
            </a:r>
            <a:r>
              <a:rPr lang="hr-HR" altLang="en-US" sz="2000" dirty="0">
                <a:latin typeface="Arial" charset="0"/>
              </a:rPr>
              <a:t> (protočni </a:t>
            </a:r>
            <a:r>
              <a:rPr lang="hr-HR" altLang="en-US" sz="2000" dirty="0" err="1">
                <a:latin typeface="Arial" charset="0"/>
              </a:rPr>
              <a:t>citometar</a:t>
            </a:r>
            <a:r>
              <a:rPr lang="hr-HR" altLang="en-US" sz="2000" dirty="0">
                <a:latin typeface="Arial" charset="0"/>
              </a:rPr>
              <a:t>)</a:t>
            </a:r>
          </a:p>
          <a:p>
            <a:pPr eaLnBrk="1" hangingPunct="1">
              <a:spcBef>
                <a:spcPct val="0"/>
              </a:spcBef>
              <a:buFontTx/>
              <a:buNone/>
            </a:pPr>
            <a:r>
              <a:rPr lang="hr-HR" altLang="en-US" sz="2000" dirty="0">
                <a:latin typeface="Arial" charset="0"/>
              </a:rPr>
              <a:t>(boji žive stanice)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-vidljive boje i fluorescentne (za protočni </a:t>
            </a:r>
            <a:r>
              <a:rPr lang="hr-HR" altLang="en-US" sz="2000" dirty="0" err="1">
                <a:latin typeface="Arial" charset="0"/>
              </a:rPr>
              <a:t>citometar</a:t>
            </a:r>
            <a:r>
              <a:rPr lang="hr-HR" altLang="en-US" sz="2000" dirty="0">
                <a:latin typeface="Arial" charset="0"/>
              </a:rPr>
              <a:t>: </a:t>
            </a:r>
            <a:r>
              <a:rPr lang="hr-HR" altLang="en-US" sz="2000" dirty="0" err="1">
                <a:latin typeface="Arial" charset="0"/>
              </a:rPr>
              <a:t>diacetil</a:t>
            </a:r>
            <a:r>
              <a:rPr lang="hr-HR" altLang="en-US" sz="2000" dirty="0">
                <a:latin typeface="Arial" charset="0"/>
              </a:rPr>
              <a:t> </a:t>
            </a:r>
            <a:r>
              <a:rPr lang="hr-HR" altLang="en-US" sz="2000" dirty="0" err="1">
                <a:latin typeface="Arial" charset="0"/>
              </a:rPr>
              <a:t>fluorescein</a:t>
            </a:r>
            <a:r>
              <a:rPr lang="hr-HR" altLang="en-US" sz="2000" dirty="0">
                <a:latin typeface="Arial" charset="0"/>
              </a:rPr>
              <a:t>, </a:t>
            </a:r>
            <a:r>
              <a:rPr lang="hr-HR" altLang="en-US" sz="2000" dirty="0" err="1">
                <a:latin typeface="Arial" charset="0"/>
              </a:rPr>
              <a:t>propidij</a:t>
            </a:r>
            <a:r>
              <a:rPr lang="hr-HR" altLang="en-US" sz="2000" dirty="0">
                <a:latin typeface="Arial" charset="0"/>
              </a:rPr>
              <a:t> </a:t>
            </a:r>
            <a:r>
              <a:rPr lang="hr-HR" altLang="en-US" sz="2000" dirty="0" err="1">
                <a:latin typeface="Arial" charset="0"/>
              </a:rPr>
              <a:t>jodid</a:t>
            </a:r>
            <a:r>
              <a:rPr lang="hr-HR" altLang="en-US" sz="2000" dirty="0">
                <a:latin typeface="Arial" charset="0"/>
              </a:rPr>
              <a:t>, </a:t>
            </a:r>
            <a:r>
              <a:rPr lang="hr-HR" altLang="en-US" sz="2000" dirty="0" err="1">
                <a:latin typeface="Arial" charset="0"/>
              </a:rPr>
              <a:t>Hoechst</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p:txBody>
      </p:sp>
    </p:spTree>
    <p:extLst>
      <p:ext uri="{BB962C8B-B14F-4D97-AF65-F5344CB8AC3E}">
        <p14:creationId xmlns:p14="http://schemas.microsoft.com/office/powerpoint/2010/main" val="30271215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5057951" cy="3396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501008"/>
            <a:ext cx="3101347" cy="306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5031097"/>
            <a:ext cx="5017720"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Analiza </a:t>
            </a:r>
            <a:r>
              <a:rPr lang="hr-HR" sz="2000" dirty="0" err="1" smtClean="0">
                <a:latin typeface="Arial" panose="020B0604020202020204" pitchFamily="34" charset="0"/>
                <a:cs typeface="Arial" panose="020B0604020202020204" pitchFamily="34" charset="0"/>
              </a:rPr>
              <a:t>vijabilnosti</a:t>
            </a:r>
            <a:r>
              <a:rPr lang="hr-HR" sz="2000" dirty="0" smtClean="0">
                <a:latin typeface="Arial" panose="020B0604020202020204" pitchFamily="34" charset="0"/>
                <a:cs typeface="Arial" panose="020B0604020202020204" pitchFamily="34" charset="0"/>
              </a:rPr>
              <a:t> protočnom </a:t>
            </a:r>
            <a:r>
              <a:rPr lang="hr-HR" sz="2000" dirty="0" err="1" smtClean="0">
                <a:latin typeface="Arial" panose="020B0604020202020204" pitchFamily="34" charset="0"/>
                <a:cs typeface="Arial" panose="020B0604020202020204" pitchFamily="34" charset="0"/>
              </a:rPr>
              <a:t>citometrijom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3487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467544" y="1079500"/>
            <a:ext cx="77406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rPr>
              <a:t>Određivanje </a:t>
            </a:r>
            <a:r>
              <a:rPr lang="hr-HR" altLang="en-US" sz="2000" dirty="0" err="1">
                <a:solidFill>
                  <a:schemeClr val="accent2"/>
                </a:solidFill>
                <a:latin typeface="Arial" charset="0"/>
              </a:rPr>
              <a:t>laktat</a:t>
            </a:r>
            <a:r>
              <a:rPr lang="hr-HR" altLang="en-US" sz="2000" dirty="0">
                <a:solidFill>
                  <a:schemeClr val="accent2"/>
                </a:solidFill>
                <a:latin typeface="Arial" charset="0"/>
              </a:rPr>
              <a:t> </a:t>
            </a:r>
            <a:r>
              <a:rPr lang="hr-HR" altLang="en-US" sz="2000" dirty="0" err="1">
                <a:solidFill>
                  <a:schemeClr val="accent2"/>
                </a:solidFill>
                <a:latin typeface="Arial" charset="0"/>
              </a:rPr>
              <a:t>dehidrogenaze</a:t>
            </a:r>
            <a:r>
              <a:rPr lang="hr-HR" altLang="en-US" sz="2000" dirty="0">
                <a:solidFill>
                  <a:schemeClr val="accent2"/>
                </a:solidFill>
                <a:latin typeface="Arial" charset="0"/>
              </a:rPr>
              <a:t> LDH</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LDH oslobađa se u medij kod oštećenja membrane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aktivnost se mjeri </a:t>
            </a:r>
            <a:r>
              <a:rPr lang="hr-HR" altLang="en-US" sz="2000" dirty="0" err="1">
                <a:latin typeface="Arial" charset="0"/>
              </a:rPr>
              <a:t>spektrofotometrijski</a:t>
            </a:r>
            <a:r>
              <a:rPr lang="hr-HR" altLang="en-US" sz="2000" dirty="0">
                <a:latin typeface="Arial" charset="0"/>
              </a:rPr>
              <a:t> (potrošnja NADH: 340 nm)</a:t>
            </a:r>
          </a:p>
          <a:p>
            <a:pPr eaLnBrk="1" hangingPunct="1">
              <a:spcBef>
                <a:spcPct val="0"/>
              </a:spcBef>
              <a:buFontTx/>
              <a:buNone/>
            </a:pPr>
            <a:r>
              <a:rPr lang="hr-HR" altLang="en-US" sz="2000" dirty="0">
                <a:latin typeface="Arial" charset="0"/>
              </a:rPr>
              <a:t>-mjerenje kinetike (vrijeme linearne promjene </a:t>
            </a:r>
            <a:r>
              <a:rPr lang="hr-HR" altLang="en-US" sz="2000" dirty="0" err="1">
                <a:latin typeface="Arial" charset="0"/>
              </a:rPr>
              <a:t>apsorbancije</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err="1">
                <a:latin typeface="Arial" charset="0"/>
              </a:rPr>
              <a:t>piruvat</a:t>
            </a:r>
            <a:r>
              <a:rPr lang="hr-HR" altLang="en-US" sz="2000" dirty="0">
                <a:latin typeface="Arial" charset="0"/>
              </a:rPr>
              <a:t> + NADH + H+ ↔ </a:t>
            </a:r>
            <a:r>
              <a:rPr lang="hr-HR" altLang="en-US" sz="2000" dirty="0" err="1">
                <a:latin typeface="Arial" charset="0"/>
              </a:rPr>
              <a:t>laktat</a:t>
            </a:r>
            <a:r>
              <a:rPr lang="hr-HR" altLang="en-US" sz="2000" dirty="0">
                <a:latin typeface="Arial" charset="0"/>
              </a:rPr>
              <a:t> + NAD+</a:t>
            </a:r>
          </a:p>
          <a:p>
            <a:pPr eaLnBrk="1" hangingPunct="1">
              <a:spcBef>
                <a:spcPct val="0"/>
              </a:spcBef>
              <a:buFontTx/>
              <a:buNone/>
            </a:pPr>
            <a:r>
              <a:rPr lang="hr-HR" altLang="en-US" sz="2000" dirty="0">
                <a:latin typeface="Arial" charset="0"/>
              </a:rPr>
              <a:t>                                 LDH</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p:txBody>
      </p:sp>
      <p:sp>
        <p:nvSpPr>
          <p:cNvPr id="107523" name="Rectangle 3"/>
          <p:cNvSpPr>
            <a:spLocks noChangeArrowheads="1"/>
          </p:cNvSpPr>
          <p:nvPr/>
        </p:nvSpPr>
        <p:spPr bwMode="auto">
          <a:xfrm>
            <a:off x="827088" y="404813"/>
            <a:ext cx="231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Testovi vijabilnosti:</a:t>
            </a:r>
          </a:p>
        </p:txBody>
      </p:sp>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847126"/>
            <a:ext cx="4139952" cy="3010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0810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1527175" y="2559050"/>
            <a:ext cx="7008813" cy="1438275"/>
            <a:chOff x="962" y="1612"/>
            <a:chExt cx="4415" cy="906"/>
          </a:xfrm>
        </p:grpSpPr>
        <p:sp>
          <p:nvSpPr>
            <p:cNvPr id="110596" name="Text Box 3"/>
            <p:cNvSpPr txBox="1">
              <a:spLocks noChangeArrowheads="1"/>
            </p:cNvSpPr>
            <p:nvPr/>
          </p:nvSpPr>
          <p:spPr bwMode="auto">
            <a:xfrm>
              <a:off x="962" y="1657"/>
              <a:ext cx="7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supstrat </a:t>
              </a:r>
            </a:p>
          </p:txBody>
        </p:sp>
        <p:sp>
          <p:nvSpPr>
            <p:cNvPr id="110597" name="Line 4"/>
            <p:cNvSpPr>
              <a:spLocks noChangeShapeType="1"/>
            </p:cNvSpPr>
            <p:nvPr/>
          </p:nvSpPr>
          <p:spPr bwMode="auto">
            <a:xfrm>
              <a:off x="1973" y="1752"/>
              <a:ext cx="12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0598" name="Text Box 5"/>
            <p:cNvSpPr txBox="1">
              <a:spLocks noChangeArrowheads="1"/>
            </p:cNvSpPr>
            <p:nvPr/>
          </p:nvSpPr>
          <p:spPr bwMode="auto">
            <a:xfrm>
              <a:off x="3457" y="1612"/>
              <a:ext cx="19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produkt (boja, apsorpcija)</a:t>
              </a:r>
            </a:p>
          </p:txBody>
        </p:sp>
        <p:sp>
          <p:nvSpPr>
            <p:cNvPr id="110599" name="Text Box 6"/>
            <p:cNvSpPr txBox="1">
              <a:spLocks noChangeArrowheads="1"/>
            </p:cNvSpPr>
            <p:nvPr/>
          </p:nvSpPr>
          <p:spPr bwMode="auto">
            <a:xfrm>
              <a:off x="1960" y="1884"/>
              <a:ext cx="17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stanični enzim ili</a:t>
              </a:r>
            </a:p>
            <a:p>
              <a:pPr eaLnBrk="1" hangingPunct="1">
                <a:spcBef>
                  <a:spcPct val="0"/>
                </a:spcBef>
                <a:buFontTx/>
                <a:buNone/>
              </a:pPr>
              <a:r>
                <a:rPr lang="hr-HR" altLang="en-US" sz="2000">
                  <a:latin typeface="Arial" charset="0"/>
                </a:rPr>
                <a:t>komponenta razmjerna</a:t>
              </a:r>
            </a:p>
            <a:p>
              <a:pPr eaLnBrk="1" hangingPunct="1">
                <a:spcBef>
                  <a:spcPct val="0"/>
                </a:spcBef>
                <a:buFontTx/>
                <a:buNone/>
              </a:pPr>
              <a:r>
                <a:rPr lang="hr-HR" altLang="en-US" sz="2000">
                  <a:latin typeface="Arial" charset="0"/>
                </a:rPr>
                <a:t>količini (živih) stanica</a:t>
              </a:r>
            </a:p>
          </p:txBody>
        </p:sp>
      </p:grpSp>
      <p:sp>
        <p:nvSpPr>
          <p:cNvPr id="110595" name="TextBox 1"/>
          <p:cNvSpPr txBox="1">
            <a:spLocks noChangeArrowheads="1"/>
          </p:cNvSpPr>
          <p:nvPr/>
        </p:nvSpPr>
        <p:spPr bwMode="auto">
          <a:xfrm>
            <a:off x="746125" y="692150"/>
            <a:ext cx="2365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Testovi vijabilnosti </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-metabolički testovi</a:t>
            </a:r>
            <a:endParaRPr lang="en-US" altLang="en-US" sz="2000">
              <a:latin typeface="Arial" charset="0"/>
            </a:endParaRPr>
          </a:p>
        </p:txBody>
      </p:sp>
    </p:spTree>
    <p:extLst>
      <p:ext uri="{BB962C8B-B14F-4D97-AF65-F5344CB8AC3E}">
        <p14:creationId xmlns:p14="http://schemas.microsoft.com/office/powerpoint/2010/main" val="2272872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p:cNvGrpSpPr>
            <a:grpSpLocks/>
          </p:cNvGrpSpPr>
          <p:nvPr/>
        </p:nvGrpSpPr>
        <p:grpSpPr bwMode="auto">
          <a:xfrm>
            <a:off x="950913" y="692150"/>
            <a:ext cx="8193087" cy="4054475"/>
            <a:chOff x="599" y="436"/>
            <a:chExt cx="5161" cy="2554"/>
          </a:xfrm>
        </p:grpSpPr>
        <p:sp>
          <p:nvSpPr>
            <p:cNvPr id="111619" name="Text Box 3"/>
            <p:cNvSpPr txBox="1">
              <a:spLocks noChangeArrowheads="1"/>
            </p:cNvSpPr>
            <p:nvPr/>
          </p:nvSpPr>
          <p:spPr bwMode="auto">
            <a:xfrm>
              <a:off x="599" y="436"/>
              <a:ext cx="5161" cy="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Metabolički testovi</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MTT -  4,5,dimetiltiazol-2-il)-2,5-difenil tetrazolij bromid</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žuta tetrazolijska boja                          purpurni formazanski produkt</a:t>
              </a:r>
            </a:p>
            <a:p>
              <a:pPr eaLnBrk="1" hangingPunct="1">
                <a:spcBef>
                  <a:spcPct val="0"/>
                </a:spcBef>
                <a:buFontTx/>
                <a:buNone/>
              </a:pPr>
              <a:r>
                <a:rPr lang="hr-HR" altLang="en-US" sz="2000">
                  <a:latin typeface="Arial" charset="0"/>
                </a:rPr>
                <a:t>(topiva u vodi)                                      (netopiv u vodi)</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mali volumeni</a:t>
              </a:r>
            </a:p>
            <a:p>
              <a:pPr eaLnBrk="1" hangingPunct="1">
                <a:spcBef>
                  <a:spcPct val="0"/>
                </a:spcBef>
                <a:buFontTx/>
                <a:buNone/>
              </a:pPr>
              <a:r>
                <a:rPr lang="hr-HR" altLang="en-US" sz="2000">
                  <a:latin typeface="Arial" charset="0"/>
                </a:rPr>
                <a:t>jednostavnost, brzina, pogodna cijena</a:t>
              </a:r>
            </a:p>
            <a:p>
              <a:pPr eaLnBrk="1" hangingPunct="1">
                <a:spcBef>
                  <a:spcPct val="0"/>
                </a:spcBef>
                <a:buFontTx/>
                <a:buNone/>
              </a:pPr>
              <a:r>
                <a:rPr lang="hr-HR" altLang="en-US" sz="2000">
                  <a:latin typeface="Arial" charset="0"/>
                </a:rPr>
                <a:t>velik broj uzoraka</a:t>
              </a:r>
            </a:p>
          </p:txBody>
        </p:sp>
        <p:sp>
          <p:nvSpPr>
            <p:cNvPr id="111620" name="Line 4"/>
            <p:cNvSpPr>
              <a:spLocks noChangeShapeType="1"/>
            </p:cNvSpPr>
            <p:nvPr/>
          </p:nvSpPr>
          <p:spPr bwMode="auto">
            <a:xfrm>
              <a:off x="2381" y="1616"/>
              <a:ext cx="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1621" name="Text Box 5"/>
            <p:cNvSpPr txBox="1">
              <a:spLocks noChangeArrowheads="1"/>
            </p:cNvSpPr>
            <p:nvPr/>
          </p:nvSpPr>
          <p:spPr bwMode="auto">
            <a:xfrm>
              <a:off x="2290" y="1752"/>
              <a:ext cx="9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žive stanice</a:t>
              </a:r>
            </a:p>
          </p:txBody>
        </p:sp>
      </p:grpSp>
      <p:sp>
        <p:nvSpPr>
          <p:cNvPr id="2" name="TextBox 1"/>
          <p:cNvSpPr txBox="1"/>
          <p:nvPr/>
        </p:nvSpPr>
        <p:spPr>
          <a:xfrm>
            <a:off x="950913" y="5445224"/>
            <a:ext cx="6209713" cy="1015663"/>
          </a:xfrm>
          <a:prstGeom prst="rect">
            <a:avLst/>
          </a:prstGeom>
          <a:noFill/>
        </p:spPr>
        <p:txBody>
          <a:bodyPr wrap="none" rtlCol="0">
            <a:spAutoFit/>
          </a:bodyPr>
          <a:lstStyle/>
          <a:p>
            <a:r>
              <a:rPr lang="hr-HR" sz="2000" dirty="0">
                <a:hlinkClick r:id="rId3"/>
              </a:rPr>
              <a:t>https://</a:t>
            </a:r>
            <a:r>
              <a:rPr lang="hr-HR" sz="2000" dirty="0" smtClean="0">
                <a:hlinkClick r:id="rId3"/>
              </a:rPr>
              <a:t>www.youtube.com/watch?v=vn6enA6lSKs</a:t>
            </a:r>
            <a:endParaRPr lang="hr-HR" sz="2000" dirty="0" smtClean="0"/>
          </a:p>
          <a:p>
            <a:r>
              <a:rPr lang="en-US" sz="2000" dirty="0" smtClean="0">
                <a:hlinkClick r:id="rId4"/>
              </a:rPr>
              <a:t>https</a:t>
            </a:r>
            <a:r>
              <a:rPr lang="en-US" sz="2000" dirty="0">
                <a:hlinkClick r:id="rId4"/>
              </a:rPr>
              <a:t>://</a:t>
            </a:r>
            <a:r>
              <a:rPr lang="en-US" sz="2000" dirty="0" smtClean="0">
                <a:hlinkClick r:id="rId4"/>
              </a:rPr>
              <a:t>www.youtube.com/watch?v=2mJ8lKfOgs0</a:t>
            </a:r>
            <a:r>
              <a:rPr lang="hr-HR" sz="2000" dirty="0" smtClean="0"/>
              <a:t> detaljan</a:t>
            </a:r>
            <a:endParaRPr lang="en-US" sz="2000" dirty="0"/>
          </a:p>
          <a:p>
            <a:endParaRPr lang="hr-HR" sz="2000" dirty="0" smtClean="0"/>
          </a:p>
        </p:txBody>
      </p:sp>
    </p:spTree>
    <p:extLst>
      <p:ext uri="{BB962C8B-B14F-4D97-AF65-F5344CB8AC3E}">
        <p14:creationId xmlns:p14="http://schemas.microsoft.com/office/powerpoint/2010/main" val="17634908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TT reduction scheme">
            <a:hlinkClick r:id="rId3" tooltip="&quot;MTT reduction scheme&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692150"/>
            <a:ext cx="56165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descr="FolieM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141663"/>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5795963" y="4076700"/>
            <a:ext cx="30241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MTT</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4,5,dimetiltiazol-2-il)-2,5-difenil tetrazolij bromid</a:t>
            </a:r>
          </a:p>
        </p:txBody>
      </p:sp>
      <p:sp useBgFill="1">
        <p:nvSpPr>
          <p:cNvPr id="112645" name="Text Box 5"/>
          <p:cNvSpPr txBox="1">
            <a:spLocks noChangeArrowheads="1"/>
          </p:cNvSpPr>
          <p:nvPr/>
        </p:nvSpPr>
        <p:spPr bwMode="auto">
          <a:xfrm>
            <a:off x="3779838" y="981075"/>
            <a:ext cx="1657350" cy="6413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1800">
                <a:latin typeface="Arial" charset="0"/>
              </a:rPr>
              <a:t>mitohondrijska</a:t>
            </a:r>
          </a:p>
          <a:p>
            <a:pPr eaLnBrk="1" hangingPunct="1">
              <a:spcBef>
                <a:spcPct val="0"/>
              </a:spcBef>
              <a:buFontTx/>
              <a:buNone/>
            </a:pPr>
            <a:r>
              <a:rPr lang="hr-HR" altLang="en-US" sz="1800">
                <a:latin typeface="Arial" charset="0"/>
              </a:rPr>
              <a:t>reduktaza</a:t>
            </a:r>
          </a:p>
        </p:txBody>
      </p:sp>
    </p:spTree>
    <p:extLst>
      <p:ext uri="{BB962C8B-B14F-4D97-AF65-F5344CB8AC3E}">
        <p14:creationId xmlns:p14="http://schemas.microsoft.com/office/powerpoint/2010/main" val="18848702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wpe19.jpg (424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04813"/>
            <a:ext cx="1905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descr="wpeD.jpg (8937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773238"/>
            <a:ext cx="2387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NR Assay.gif (386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860800"/>
            <a:ext cx="9271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5" descr="wpe1E.jpg (7833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4876800"/>
            <a:ext cx="26797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Line 6"/>
          <p:cNvSpPr>
            <a:spLocks noChangeShapeType="1"/>
          </p:cNvSpPr>
          <p:nvPr/>
        </p:nvSpPr>
        <p:spPr bwMode="auto">
          <a:xfrm>
            <a:off x="1835150" y="1412875"/>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71" name="Text Box 7"/>
          <p:cNvSpPr txBox="1">
            <a:spLocks noChangeArrowheads="1"/>
          </p:cNvSpPr>
          <p:nvPr/>
        </p:nvSpPr>
        <p:spPr bwMode="auto">
          <a:xfrm>
            <a:off x="3687763" y="471488"/>
            <a:ext cx="50609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Test vijabilnosti pomoću testa MTT (aktivnost mitohondrijske reduktaze</a:t>
            </a:r>
          </a:p>
          <a:p>
            <a:pPr eaLnBrk="1" hangingPunct="1">
              <a:spcBef>
                <a:spcPct val="0"/>
              </a:spcBef>
              <a:buFontTx/>
              <a:buNone/>
            </a:pPr>
            <a:r>
              <a:rPr lang="hr-HR" altLang="en-US" sz="2000">
                <a:latin typeface="Arial" charset="0"/>
              </a:rPr>
              <a:t>MTT -  4,5,dimetiltiazol-2-il)-2,5-difenil tetrazolij bromid)</a:t>
            </a:r>
          </a:p>
          <a:p>
            <a:pPr eaLnBrk="1" hangingPunct="1">
              <a:spcBef>
                <a:spcPct val="0"/>
              </a:spcBef>
              <a:buFontTx/>
              <a:buNone/>
            </a:pPr>
            <a:endParaRPr lang="hr-HR" altLang="en-US" sz="2000">
              <a:latin typeface="Arial" charset="0"/>
            </a:endParaRPr>
          </a:p>
        </p:txBody>
      </p:sp>
      <p:sp>
        <p:nvSpPr>
          <p:cNvPr id="113672" name="Text Box 8"/>
          <p:cNvSpPr txBox="1">
            <a:spLocks noChangeArrowheads="1"/>
          </p:cNvSpPr>
          <p:nvPr/>
        </p:nvSpPr>
        <p:spPr bwMode="auto">
          <a:xfrm>
            <a:off x="4162425" y="1989138"/>
            <a:ext cx="49895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stanice se nasade na mikrotitracijsku</a:t>
            </a:r>
          </a:p>
          <a:p>
            <a:pPr eaLnBrk="1" hangingPunct="1">
              <a:spcBef>
                <a:spcPct val="0"/>
              </a:spcBef>
              <a:buFontTx/>
              <a:buNone/>
            </a:pPr>
            <a:r>
              <a:rPr lang="hr-HR" altLang="en-US" sz="2000">
                <a:latin typeface="Arial" charset="0"/>
              </a:rPr>
              <a:t>pločicu, obrade nekom tvari i ostave rasti 24 sata (ili duže)</a:t>
            </a:r>
          </a:p>
        </p:txBody>
      </p:sp>
      <p:sp>
        <p:nvSpPr>
          <p:cNvPr id="113673" name="Line 9"/>
          <p:cNvSpPr>
            <a:spLocks noChangeShapeType="1"/>
          </p:cNvSpPr>
          <p:nvPr/>
        </p:nvSpPr>
        <p:spPr bwMode="auto">
          <a:xfrm>
            <a:off x="1692275" y="342900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74" name="Text Box 10"/>
          <p:cNvSpPr txBox="1">
            <a:spLocks noChangeArrowheads="1"/>
          </p:cNvSpPr>
          <p:nvPr/>
        </p:nvSpPr>
        <p:spPr bwMode="auto">
          <a:xfrm>
            <a:off x="3563938" y="3094038"/>
            <a:ext cx="50958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doda se žuta tetrazolijska boja i nakon 3 sata reakcija se prekida pomoću dimetil sulfoksida koji otapa boju (ljubičasto obojenje netopivog formazana) mjeri se apsorpcija (570 nm)</a:t>
            </a:r>
          </a:p>
        </p:txBody>
      </p:sp>
      <p:sp>
        <p:nvSpPr>
          <p:cNvPr id="113675" name="Line 11"/>
          <p:cNvSpPr>
            <a:spLocks noChangeShapeType="1"/>
          </p:cNvSpPr>
          <p:nvPr/>
        </p:nvSpPr>
        <p:spPr bwMode="auto">
          <a:xfrm>
            <a:off x="2124075" y="4953000"/>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76" name="Text Box 12"/>
          <p:cNvSpPr txBox="1">
            <a:spLocks noChangeArrowheads="1"/>
          </p:cNvSpPr>
          <p:nvPr/>
        </p:nvSpPr>
        <p:spPr bwMode="auto">
          <a:xfrm>
            <a:off x="5940425" y="4941888"/>
            <a:ext cx="2879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-intenzitet boje mjera je broja živih stanica</a:t>
            </a:r>
          </a:p>
        </p:txBody>
      </p:sp>
    </p:spTree>
    <p:extLst>
      <p:ext uri="{BB962C8B-B14F-4D97-AF65-F5344CB8AC3E}">
        <p14:creationId xmlns:p14="http://schemas.microsoft.com/office/powerpoint/2010/main" val="1511510879"/>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wpe19.jpg (424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04813"/>
            <a:ext cx="1905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 descr="wpeD.jpg (8937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773238"/>
            <a:ext cx="2387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NR Assay.gif (386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860800"/>
            <a:ext cx="9271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wpe1E.jpg (7833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652963"/>
            <a:ext cx="26797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Line 6"/>
          <p:cNvSpPr>
            <a:spLocks noChangeShapeType="1"/>
          </p:cNvSpPr>
          <p:nvPr/>
        </p:nvSpPr>
        <p:spPr bwMode="auto">
          <a:xfrm>
            <a:off x="1835150" y="1412875"/>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695" name="Text Box 7"/>
          <p:cNvSpPr txBox="1">
            <a:spLocks noChangeArrowheads="1"/>
          </p:cNvSpPr>
          <p:nvPr/>
        </p:nvSpPr>
        <p:spPr bwMode="auto">
          <a:xfrm>
            <a:off x="3687763" y="471488"/>
            <a:ext cx="5111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Test vijabilnosti pomoću neutralnog crvenila</a:t>
            </a:r>
          </a:p>
          <a:p>
            <a:pPr eaLnBrk="1" hangingPunct="1">
              <a:spcBef>
                <a:spcPct val="0"/>
              </a:spcBef>
              <a:buFontTx/>
              <a:buNone/>
            </a:pPr>
            <a:r>
              <a:rPr lang="hr-HR" altLang="en-US" sz="2000">
                <a:latin typeface="Arial" charset="0"/>
              </a:rPr>
              <a:t>(lizosomi)</a:t>
            </a:r>
          </a:p>
        </p:txBody>
      </p:sp>
      <p:sp>
        <p:nvSpPr>
          <p:cNvPr id="114696" name="Text Box 8"/>
          <p:cNvSpPr txBox="1">
            <a:spLocks noChangeArrowheads="1"/>
          </p:cNvSpPr>
          <p:nvPr/>
        </p:nvSpPr>
        <p:spPr bwMode="auto">
          <a:xfrm>
            <a:off x="3975100" y="2198688"/>
            <a:ext cx="4332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stanice se nasade na mikrotitracijsku</a:t>
            </a:r>
          </a:p>
          <a:p>
            <a:pPr eaLnBrk="1" hangingPunct="1">
              <a:spcBef>
                <a:spcPct val="0"/>
              </a:spcBef>
              <a:buFontTx/>
              <a:buNone/>
            </a:pPr>
            <a:r>
              <a:rPr lang="hr-HR" altLang="en-US" sz="2000">
                <a:latin typeface="Arial" charset="0"/>
              </a:rPr>
              <a:t>pločicu, obrade nekom tvari i ostave</a:t>
            </a:r>
          </a:p>
          <a:p>
            <a:pPr eaLnBrk="1" hangingPunct="1">
              <a:spcBef>
                <a:spcPct val="0"/>
              </a:spcBef>
              <a:buFontTx/>
              <a:buNone/>
            </a:pPr>
            <a:r>
              <a:rPr lang="hr-HR" altLang="en-US" sz="2000">
                <a:latin typeface="Arial" charset="0"/>
              </a:rPr>
              <a:t>rasti</a:t>
            </a:r>
          </a:p>
        </p:txBody>
      </p:sp>
      <p:sp>
        <p:nvSpPr>
          <p:cNvPr id="114697" name="Line 9"/>
          <p:cNvSpPr>
            <a:spLocks noChangeShapeType="1"/>
          </p:cNvSpPr>
          <p:nvPr/>
        </p:nvSpPr>
        <p:spPr bwMode="auto">
          <a:xfrm>
            <a:off x="1692275" y="342900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698" name="Text Box 10"/>
          <p:cNvSpPr txBox="1">
            <a:spLocks noChangeArrowheads="1"/>
          </p:cNvSpPr>
          <p:nvPr/>
        </p:nvSpPr>
        <p:spPr bwMode="auto">
          <a:xfrm>
            <a:off x="3419475" y="3500438"/>
            <a:ext cx="509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neutralno se crvenilo doda na tri sata, stanice liziraju i mjeri se apsorpcija (540 nm)</a:t>
            </a:r>
          </a:p>
        </p:txBody>
      </p:sp>
      <p:sp>
        <p:nvSpPr>
          <p:cNvPr id="114699" name="Line 11"/>
          <p:cNvSpPr>
            <a:spLocks noChangeShapeType="1"/>
          </p:cNvSpPr>
          <p:nvPr/>
        </p:nvSpPr>
        <p:spPr bwMode="auto">
          <a:xfrm>
            <a:off x="2339975" y="4941888"/>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700" name="Text Box 12"/>
          <p:cNvSpPr txBox="1">
            <a:spLocks noChangeArrowheads="1"/>
          </p:cNvSpPr>
          <p:nvPr/>
        </p:nvSpPr>
        <p:spPr bwMode="auto">
          <a:xfrm>
            <a:off x="5940425" y="4941888"/>
            <a:ext cx="2894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-stanice aktivno uzimaju</a:t>
            </a:r>
          </a:p>
          <a:p>
            <a:pPr eaLnBrk="1" hangingPunct="1">
              <a:spcBef>
                <a:spcPct val="0"/>
              </a:spcBef>
              <a:buFontTx/>
              <a:buNone/>
            </a:pPr>
            <a:r>
              <a:rPr lang="hr-HR" altLang="en-US" sz="2000">
                <a:latin typeface="Arial" charset="0"/>
              </a:rPr>
              <a:t>boju i koncentriraju je u</a:t>
            </a:r>
          </a:p>
          <a:p>
            <a:pPr eaLnBrk="1" hangingPunct="1">
              <a:spcBef>
                <a:spcPct val="0"/>
              </a:spcBef>
              <a:buFontTx/>
              <a:buNone/>
            </a:pPr>
            <a:r>
              <a:rPr lang="hr-HR" altLang="en-US" sz="2000">
                <a:latin typeface="Arial" charset="0"/>
              </a:rPr>
              <a:t>lizosomima</a:t>
            </a:r>
          </a:p>
        </p:txBody>
      </p:sp>
    </p:spTree>
    <p:extLst>
      <p:ext uri="{BB962C8B-B14F-4D97-AF65-F5344CB8AC3E}">
        <p14:creationId xmlns:p14="http://schemas.microsoft.com/office/powerpoint/2010/main" val="11999320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755576" y="692696"/>
            <a:ext cx="7673975" cy="1206500"/>
            <a:chOff x="1189" y="1295"/>
            <a:chExt cx="4122" cy="810"/>
          </a:xfrm>
        </p:grpSpPr>
        <p:sp>
          <p:nvSpPr>
            <p:cNvPr id="115716" name="Text Box 3"/>
            <p:cNvSpPr txBox="1">
              <a:spLocks noChangeArrowheads="1"/>
            </p:cNvSpPr>
            <p:nvPr/>
          </p:nvSpPr>
          <p:spPr bwMode="auto">
            <a:xfrm>
              <a:off x="1189" y="1567"/>
              <a:ext cx="957"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vijabilnost =</a:t>
              </a:r>
            </a:p>
          </p:txBody>
        </p:sp>
        <p:sp>
          <p:nvSpPr>
            <p:cNvPr id="115717" name="Line 4"/>
            <p:cNvSpPr>
              <a:spLocks noChangeShapeType="1"/>
            </p:cNvSpPr>
            <p:nvPr/>
          </p:nvSpPr>
          <p:spPr bwMode="auto">
            <a:xfrm>
              <a:off x="2200" y="1706"/>
              <a:ext cx="2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18" name="Text Box 5"/>
            <p:cNvSpPr txBox="1">
              <a:spLocks noChangeArrowheads="1"/>
            </p:cNvSpPr>
            <p:nvPr/>
          </p:nvSpPr>
          <p:spPr bwMode="auto">
            <a:xfrm>
              <a:off x="2232" y="1295"/>
              <a:ext cx="3017"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srednja vrijednost apsorbancija tretiranih stanica</a:t>
              </a:r>
            </a:p>
          </p:txBody>
        </p:sp>
        <p:sp>
          <p:nvSpPr>
            <p:cNvPr id="115719" name="Text Box 6"/>
            <p:cNvSpPr txBox="1">
              <a:spLocks noChangeArrowheads="1"/>
            </p:cNvSpPr>
            <p:nvPr/>
          </p:nvSpPr>
          <p:spPr bwMode="auto">
            <a:xfrm>
              <a:off x="2232" y="1839"/>
              <a:ext cx="3079"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srednja vrijednost apsorbancija kontrolnih stanica</a:t>
              </a:r>
            </a:p>
          </p:txBody>
        </p:sp>
      </p:grpSp>
      <p:sp>
        <p:nvSpPr>
          <p:cNvPr id="115715" name="TextBox 1"/>
          <p:cNvSpPr txBox="1">
            <a:spLocks noChangeArrowheads="1"/>
          </p:cNvSpPr>
          <p:nvPr/>
        </p:nvSpPr>
        <p:spPr bwMode="auto">
          <a:xfrm>
            <a:off x="971550" y="5229225"/>
            <a:ext cx="8064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1600" dirty="0"/>
          </a:p>
          <a:p>
            <a:pPr eaLnBrk="1" hangingPunct="1">
              <a:spcBef>
                <a:spcPct val="0"/>
              </a:spcBef>
              <a:buFontTx/>
              <a:buNone/>
            </a:pPr>
            <a:endParaRPr lang="en-US" altLang="en-US" sz="1600" dirty="0"/>
          </a:p>
        </p:txBody>
      </p:sp>
      <p:sp>
        <p:nvSpPr>
          <p:cNvPr id="3" name="AutoShape 4" descr="Cell Viability Assays – Are your cells happy? | BMG Labte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Cell Viability Assays – Are your cells happy? | BMG Labtec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698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987123"/>
            <a:ext cx="54102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6165304"/>
            <a:ext cx="7391767" cy="461665"/>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 IC 50  koncentracija za inhibiciju rasta 50 % stanica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228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620713"/>
            <a:ext cx="659130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1" name="TextBox 1"/>
          <p:cNvSpPr txBox="1">
            <a:spLocks noChangeArrowheads="1"/>
          </p:cNvSpPr>
          <p:nvPr/>
        </p:nvSpPr>
        <p:spPr bwMode="auto">
          <a:xfrm>
            <a:off x="1619250" y="5484813"/>
            <a:ext cx="246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Matične stanice riba</a:t>
            </a:r>
            <a:endParaRPr lang="en-US" altLang="en-US" sz="2000">
              <a:latin typeface="Arial" charset="0"/>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00338" y="1916113"/>
            <a:ext cx="358933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dirty="0" err="1">
                <a:latin typeface="Arial" pitchFamily="34" charset="0"/>
              </a:rPr>
              <a:t>apoptoza</a:t>
            </a:r>
            <a:r>
              <a:rPr lang="hr-HR" altLang="en-US" sz="2000" dirty="0">
                <a:latin typeface="Arial" pitchFamily="34" charset="0"/>
              </a:rPr>
              <a:t>: </a:t>
            </a:r>
          </a:p>
          <a:p>
            <a:endParaRPr lang="hr-HR" altLang="en-US" sz="2000" dirty="0">
              <a:latin typeface="Arial" pitchFamily="34" charset="0"/>
            </a:endParaRPr>
          </a:p>
          <a:p>
            <a:r>
              <a:rPr lang="hr-HR" altLang="en-US" sz="2000" dirty="0">
                <a:solidFill>
                  <a:schemeClr val="accent2"/>
                </a:solidFill>
                <a:latin typeface="Arial" pitchFamily="34" charset="0"/>
              </a:rPr>
              <a:t>programirana stanična smrt</a:t>
            </a:r>
          </a:p>
          <a:p>
            <a:r>
              <a:rPr lang="hr-HR" altLang="en-US" sz="2000" dirty="0">
                <a:latin typeface="Arial" pitchFamily="34" charset="0"/>
              </a:rPr>
              <a:t>uklanjanje “neželjenih stanica”</a:t>
            </a:r>
          </a:p>
          <a:p>
            <a:r>
              <a:rPr lang="hr-HR" altLang="en-US" sz="2000" dirty="0" err="1">
                <a:latin typeface="Arial" pitchFamily="34" charset="0"/>
              </a:rPr>
              <a:t>fagocitoza</a:t>
            </a:r>
            <a:r>
              <a:rPr lang="hr-HR" altLang="en-US" sz="2000" dirty="0">
                <a:latin typeface="Arial" pitchFamily="34" charset="0"/>
              </a:rPr>
              <a:t> </a:t>
            </a:r>
            <a:r>
              <a:rPr lang="hr-HR" altLang="en-US" sz="2000" dirty="0" err="1">
                <a:latin typeface="Arial" pitchFamily="34" charset="0"/>
              </a:rPr>
              <a:t>makrofagima</a:t>
            </a:r>
            <a:endParaRPr lang="hr-HR" altLang="en-US" sz="2000" dirty="0">
              <a:latin typeface="Arial" pitchFamily="34" charset="0"/>
            </a:endParaRPr>
          </a:p>
          <a:p>
            <a:r>
              <a:rPr lang="hr-HR" altLang="en-US" sz="2000" dirty="0">
                <a:latin typeface="Arial" pitchFamily="34" charset="0"/>
              </a:rPr>
              <a:t>nema upale </a:t>
            </a:r>
          </a:p>
          <a:p>
            <a:endParaRPr lang="hr-HR" altLang="en-US" sz="2000" dirty="0">
              <a:latin typeface="Arial" pitchFamily="34" charset="0"/>
            </a:endParaRPr>
          </a:p>
          <a:p>
            <a:r>
              <a:rPr lang="hr-HR" altLang="en-US" sz="2000" dirty="0">
                <a:latin typeface="Arial" pitchFamily="34" charset="0"/>
              </a:rPr>
              <a:t>nekroza:</a:t>
            </a:r>
          </a:p>
          <a:p>
            <a:endParaRPr lang="hr-HR" altLang="en-US" sz="2000" dirty="0">
              <a:latin typeface="Arial" pitchFamily="34" charset="0"/>
            </a:endParaRPr>
          </a:p>
          <a:p>
            <a:r>
              <a:rPr lang="hr-HR" altLang="en-US" sz="2000" dirty="0">
                <a:latin typeface="Arial" pitchFamily="34" charset="0"/>
              </a:rPr>
              <a:t>bubrenje i pucanje membrane</a:t>
            </a:r>
          </a:p>
          <a:p>
            <a:r>
              <a:rPr lang="hr-HR" altLang="en-US" sz="2000" dirty="0">
                <a:latin typeface="Arial" pitchFamily="34" charset="0"/>
              </a:rPr>
              <a:t>izlijevanje sadržaja i upala</a:t>
            </a:r>
          </a:p>
        </p:txBody>
      </p:sp>
      <p:sp>
        <p:nvSpPr>
          <p:cNvPr id="2" name="TextBox 1"/>
          <p:cNvSpPr txBox="1"/>
          <p:nvPr/>
        </p:nvSpPr>
        <p:spPr>
          <a:xfrm>
            <a:off x="755576" y="620688"/>
            <a:ext cx="2294218"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praćenje </a:t>
            </a:r>
            <a:r>
              <a:rPr lang="hr-HR" sz="2000" dirty="0" err="1" smtClean="0">
                <a:latin typeface="Arial" panose="020B0604020202020204" pitchFamily="34" charset="0"/>
                <a:cs typeface="Arial" panose="020B0604020202020204" pitchFamily="34" charset="0"/>
              </a:rPr>
              <a:t>apoptoze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8025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2771775" y="404813"/>
            <a:ext cx="4319588" cy="5967412"/>
            <a:chOff x="1746" y="255"/>
            <a:chExt cx="2721" cy="3759"/>
          </a:xfrm>
        </p:grpSpPr>
        <p:sp>
          <p:nvSpPr>
            <p:cNvPr id="45059" name="Text Box 3"/>
            <p:cNvSpPr txBox="1">
              <a:spLocks noChangeArrowheads="1"/>
            </p:cNvSpPr>
            <p:nvPr/>
          </p:nvSpPr>
          <p:spPr bwMode="auto">
            <a:xfrm>
              <a:off x="1746" y="255"/>
              <a:ext cx="2721" cy="3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034800" bIns="2566800">
              <a:spAutoFit/>
            </a:bodyPr>
            <a:lstStyle/>
            <a:p>
              <a:pPr>
                <a:spcBef>
                  <a:spcPct val="50000"/>
                </a:spcBef>
              </a:pPr>
              <a:endParaRPr lang="hr-HR" altLang="en-US">
                <a:latin typeface="Arial" pitchFamily="34" charset="0"/>
              </a:endParaRPr>
            </a:p>
          </p:txBody>
        </p:sp>
        <p:sp>
          <p:nvSpPr>
            <p:cNvPr id="45060" name="Text Box 4"/>
            <p:cNvSpPr txBox="1">
              <a:spLocks noChangeArrowheads="1"/>
            </p:cNvSpPr>
            <p:nvPr/>
          </p:nvSpPr>
          <p:spPr bwMode="auto">
            <a:xfrm>
              <a:off x="2426" y="1117"/>
              <a:ext cx="1179" cy="5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226800">
              <a:spAutoFit/>
            </a:bodyPr>
            <a:lstStyle/>
            <a:p>
              <a:r>
                <a:rPr lang="hr-HR" altLang="en-US" sz="2000">
                  <a:latin typeface="Arial" pitchFamily="34" charset="0"/>
                </a:rPr>
                <a:t>kondenzacija</a:t>
              </a:r>
            </a:p>
            <a:p>
              <a:r>
                <a:rPr lang="hr-HR" altLang="en-US" sz="2000">
                  <a:latin typeface="Arial" pitchFamily="34" charset="0"/>
                </a:rPr>
                <a:t>kromatina</a:t>
              </a:r>
            </a:p>
          </p:txBody>
        </p:sp>
        <p:sp>
          <p:nvSpPr>
            <p:cNvPr id="45061" name="Text Box 5"/>
            <p:cNvSpPr txBox="1">
              <a:spLocks noChangeArrowheads="1"/>
            </p:cNvSpPr>
            <p:nvPr/>
          </p:nvSpPr>
          <p:spPr bwMode="auto">
            <a:xfrm>
              <a:off x="2472" y="1752"/>
              <a:ext cx="1716" cy="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fragmentacija DNA</a:t>
              </a:r>
            </a:p>
            <a:p>
              <a:r>
                <a:rPr lang="hr-HR" altLang="en-US" sz="2000">
                  <a:latin typeface="Arial" pitchFamily="34" charset="0"/>
                </a:rPr>
                <a:t>fragmentacija jezgre</a:t>
              </a:r>
            </a:p>
            <a:p>
              <a:r>
                <a:rPr lang="hr-HR" altLang="en-US" sz="2000">
                  <a:latin typeface="Arial" pitchFamily="34" charset="0"/>
                </a:rPr>
                <a:t>bubrenje</a:t>
              </a:r>
            </a:p>
            <a:p>
              <a:r>
                <a:rPr lang="hr-HR" altLang="en-US" sz="2000">
                  <a:latin typeface="Arial" pitchFamily="34" charset="0"/>
                </a:rPr>
                <a:t>stanična fragmentacija</a:t>
              </a:r>
            </a:p>
          </p:txBody>
        </p:sp>
        <p:sp>
          <p:nvSpPr>
            <p:cNvPr id="45062" name="Text Box 6"/>
            <p:cNvSpPr txBox="1">
              <a:spLocks noChangeArrowheads="1"/>
            </p:cNvSpPr>
            <p:nvPr/>
          </p:nvSpPr>
          <p:spPr bwMode="auto">
            <a:xfrm>
              <a:off x="2199" y="2659"/>
              <a:ext cx="845"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fagocitoza</a:t>
              </a:r>
            </a:p>
          </p:txBody>
        </p:sp>
        <p:sp>
          <p:nvSpPr>
            <p:cNvPr id="45063" name="Text Box 7"/>
            <p:cNvSpPr txBox="1">
              <a:spLocks noChangeArrowheads="1"/>
            </p:cNvSpPr>
            <p:nvPr/>
          </p:nvSpPr>
          <p:spPr bwMode="auto">
            <a:xfrm>
              <a:off x="2607" y="2931"/>
              <a:ext cx="1485"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apoptotsko tjelešce</a:t>
              </a:r>
            </a:p>
          </p:txBody>
        </p:sp>
        <p:sp>
          <p:nvSpPr>
            <p:cNvPr id="45064" name="Text Box 8"/>
            <p:cNvSpPr txBox="1">
              <a:spLocks noChangeArrowheads="1"/>
            </p:cNvSpPr>
            <p:nvPr/>
          </p:nvSpPr>
          <p:spPr bwMode="auto">
            <a:xfrm>
              <a:off x="2607" y="3249"/>
              <a:ext cx="587"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fagocit</a:t>
              </a:r>
            </a:p>
          </p:txBody>
        </p:sp>
      </p:grpSp>
      <p:sp>
        <p:nvSpPr>
          <p:cNvPr id="45065" name="Text Box 9"/>
          <p:cNvSpPr txBox="1">
            <a:spLocks noChangeArrowheads="1"/>
          </p:cNvSpPr>
          <p:nvPr/>
        </p:nvSpPr>
        <p:spPr bwMode="auto">
          <a:xfrm>
            <a:off x="2411413" y="404813"/>
            <a:ext cx="4319587" cy="59674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034800" bIns="2566800">
            <a:spAutoFit/>
          </a:bodyPr>
          <a:lstStyle/>
          <a:p>
            <a:pPr>
              <a:spcBef>
                <a:spcPct val="50000"/>
              </a:spcBef>
            </a:pPr>
            <a:endParaRPr lang="hr-HR" altLang="en-US">
              <a:latin typeface="Arial" pitchFamily="34" charset="0"/>
            </a:endParaRPr>
          </a:p>
        </p:txBody>
      </p:sp>
      <p:graphicFrame>
        <p:nvGraphicFramePr>
          <p:cNvPr id="45066" name="Object 10"/>
          <p:cNvGraphicFramePr>
            <a:graphicFrameLocks noChangeAspect="1"/>
          </p:cNvGraphicFramePr>
          <p:nvPr/>
        </p:nvGraphicFramePr>
        <p:xfrm>
          <a:off x="2916238" y="620713"/>
          <a:ext cx="2228850" cy="5334000"/>
        </p:xfrm>
        <a:graphic>
          <a:graphicData uri="http://schemas.openxmlformats.org/presentationml/2006/ole">
            <mc:AlternateContent xmlns:mc="http://schemas.openxmlformats.org/markup-compatibility/2006">
              <mc:Choice xmlns:v="urn:schemas-microsoft-com:vml" Requires="v">
                <p:oleObj spid="_x0000_s128014" name="Image" r:id="rId3" imgW="2668549" imgH="7255912" progId="Photoshop.Image.7">
                  <p:embed/>
                </p:oleObj>
              </mc:Choice>
              <mc:Fallback>
                <p:oleObj name="Image" r:id="rId3" imgW="2668549" imgH="7255912"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620713"/>
                        <a:ext cx="22288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7" name="Text Box 11"/>
          <p:cNvSpPr txBox="1">
            <a:spLocks noChangeArrowheads="1"/>
          </p:cNvSpPr>
          <p:nvPr/>
        </p:nvSpPr>
        <p:spPr bwMode="auto">
          <a:xfrm>
            <a:off x="3924300" y="1917700"/>
            <a:ext cx="1871663" cy="8921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226800">
            <a:spAutoFit/>
          </a:bodyPr>
          <a:lstStyle/>
          <a:p>
            <a:r>
              <a:rPr lang="hr-HR" altLang="en-US" sz="2000">
                <a:latin typeface="Arial" pitchFamily="34" charset="0"/>
              </a:rPr>
              <a:t>kondenzacija</a:t>
            </a:r>
          </a:p>
          <a:p>
            <a:r>
              <a:rPr lang="hr-HR" altLang="en-US" sz="2000">
                <a:latin typeface="Arial" pitchFamily="34" charset="0"/>
              </a:rPr>
              <a:t>kromatina</a:t>
            </a:r>
          </a:p>
        </p:txBody>
      </p:sp>
      <p:sp>
        <p:nvSpPr>
          <p:cNvPr id="45068" name="Text Box 12"/>
          <p:cNvSpPr txBox="1">
            <a:spLocks noChangeArrowheads="1"/>
          </p:cNvSpPr>
          <p:nvPr/>
        </p:nvSpPr>
        <p:spPr bwMode="auto">
          <a:xfrm>
            <a:off x="3995738" y="2924175"/>
            <a:ext cx="2724150"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fragmentacija DNA</a:t>
            </a:r>
          </a:p>
          <a:p>
            <a:r>
              <a:rPr lang="hr-HR" altLang="en-US" sz="2000">
                <a:latin typeface="Arial" pitchFamily="34" charset="0"/>
              </a:rPr>
              <a:t>fragmentacija jezgre</a:t>
            </a:r>
          </a:p>
          <a:p>
            <a:r>
              <a:rPr lang="hr-HR" altLang="en-US" sz="2000">
                <a:latin typeface="Arial" pitchFamily="34" charset="0"/>
              </a:rPr>
              <a:t>bubrenje</a:t>
            </a:r>
          </a:p>
          <a:p>
            <a:r>
              <a:rPr lang="hr-HR" altLang="en-US" sz="2000">
                <a:latin typeface="Arial" pitchFamily="34" charset="0"/>
              </a:rPr>
              <a:t>stanična fragmentacija</a:t>
            </a:r>
          </a:p>
        </p:txBody>
      </p:sp>
      <p:sp>
        <p:nvSpPr>
          <p:cNvPr id="45069" name="Text Box 13"/>
          <p:cNvSpPr txBox="1">
            <a:spLocks noChangeArrowheads="1"/>
          </p:cNvSpPr>
          <p:nvPr/>
        </p:nvSpPr>
        <p:spPr bwMode="auto">
          <a:xfrm>
            <a:off x="3563938" y="4365625"/>
            <a:ext cx="1341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fagocitoza</a:t>
            </a:r>
          </a:p>
        </p:txBody>
      </p:sp>
      <p:sp>
        <p:nvSpPr>
          <p:cNvPr id="45070" name="Text Box 14"/>
          <p:cNvSpPr txBox="1">
            <a:spLocks noChangeArrowheads="1"/>
          </p:cNvSpPr>
          <p:nvPr/>
        </p:nvSpPr>
        <p:spPr bwMode="auto">
          <a:xfrm>
            <a:off x="4211638" y="4797425"/>
            <a:ext cx="2357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apoptotsko tjelešce</a:t>
            </a:r>
          </a:p>
        </p:txBody>
      </p:sp>
      <p:sp>
        <p:nvSpPr>
          <p:cNvPr id="45071" name="Text Box 15"/>
          <p:cNvSpPr txBox="1">
            <a:spLocks noChangeArrowheads="1"/>
          </p:cNvSpPr>
          <p:nvPr/>
        </p:nvSpPr>
        <p:spPr bwMode="auto">
          <a:xfrm>
            <a:off x="4211638" y="5302250"/>
            <a:ext cx="931862"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fagocit</a:t>
            </a:r>
          </a:p>
        </p:txBody>
      </p:sp>
      <p:sp>
        <p:nvSpPr>
          <p:cNvPr id="45072" name="Text Box 16"/>
          <p:cNvSpPr txBox="1">
            <a:spLocks noChangeArrowheads="1"/>
          </p:cNvSpPr>
          <p:nvPr/>
        </p:nvSpPr>
        <p:spPr bwMode="auto">
          <a:xfrm>
            <a:off x="4695825" y="542925"/>
            <a:ext cx="125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Apoptoza</a:t>
            </a:r>
          </a:p>
        </p:txBody>
      </p:sp>
    </p:spTree>
    <p:extLst>
      <p:ext uri="{BB962C8B-B14F-4D97-AF65-F5344CB8AC3E}">
        <p14:creationId xmlns:p14="http://schemas.microsoft.com/office/powerpoint/2010/main" val="23225423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259632" y="1268760"/>
            <a:ext cx="632256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dirty="0" err="1">
                <a:latin typeface="Arial" pitchFamily="34" charset="0"/>
              </a:rPr>
              <a:t>Apoptoza</a:t>
            </a:r>
            <a:r>
              <a:rPr lang="hr-HR" altLang="en-US" sz="2000" dirty="0">
                <a:latin typeface="Arial" pitchFamily="34" charset="0"/>
              </a:rPr>
              <a:t> u organizmu:</a:t>
            </a:r>
          </a:p>
          <a:p>
            <a:endParaRPr lang="hr-HR" altLang="en-US" sz="2000" dirty="0">
              <a:latin typeface="Arial" pitchFamily="34" charset="0"/>
            </a:endParaRPr>
          </a:p>
          <a:p>
            <a:r>
              <a:rPr lang="hr-HR" altLang="en-US" sz="2000" dirty="0">
                <a:latin typeface="Arial" pitchFamily="34" charset="0"/>
              </a:rPr>
              <a:t>embrionalni razvoj (mozak, prsti) i metamorfoza</a:t>
            </a:r>
          </a:p>
          <a:p>
            <a:endParaRPr lang="hr-HR" altLang="en-US" sz="2000" dirty="0">
              <a:latin typeface="Arial" pitchFamily="34" charset="0"/>
            </a:endParaRPr>
          </a:p>
          <a:p>
            <a:r>
              <a:rPr lang="hr-HR" altLang="en-US" sz="2000" dirty="0">
                <a:latin typeface="Arial" pitchFamily="34" charset="0"/>
              </a:rPr>
              <a:t>"nepotrebne" stanice (</a:t>
            </a:r>
            <a:r>
              <a:rPr lang="hr-HR" altLang="en-US" sz="2000" dirty="0" err="1">
                <a:latin typeface="Arial" pitchFamily="34" charset="0"/>
              </a:rPr>
              <a:t>hematopoetske</a:t>
            </a:r>
            <a:r>
              <a:rPr lang="hr-HR" altLang="en-US" sz="2000" dirty="0">
                <a:latin typeface="Arial" pitchFamily="34" charset="0"/>
              </a:rPr>
              <a:t>)</a:t>
            </a:r>
          </a:p>
          <a:p>
            <a:endParaRPr lang="hr-HR" altLang="en-US" sz="2000" dirty="0">
              <a:latin typeface="Arial" pitchFamily="34" charset="0"/>
            </a:endParaRPr>
          </a:p>
          <a:p>
            <a:r>
              <a:rPr lang="hr-HR" altLang="en-US" sz="2000" dirty="0">
                <a:latin typeface="Arial" pitchFamily="34" charset="0"/>
              </a:rPr>
              <a:t>oštećeno </a:t>
            </a:r>
            <a:r>
              <a:rPr lang="hr-HR" altLang="en-US" sz="2000" dirty="0" smtClean="0">
                <a:latin typeface="Arial" pitchFamily="34" charset="0"/>
              </a:rPr>
              <a:t>tkivo</a:t>
            </a:r>
          </a:p>
          <a:p>
            <a:endParaRPr lang="hr-HR" altLang="en-US" sz="2000" dirty="0">
              <a:latin typeface="Arial" pitchFamily="34" charset="0"/>
            </a:endParaRPr>
          </a:p>
          <a:p>
            <a:endParaRPr lang="hr-HR" altLang="en-US" sz="2000" dirty="0">
              <a:latin typeface="Arial" pitchFamily="34" charset="0"/>
            </a:endParaRPr>
          </a:p>
          <a:p>
            <a:endParaRPr lang="hr-HR" altLang="en-US" sz="2000" dirty="0" smtClean="0">
              <a:latin typeface="Arial" pitchFamily="34" charset="0"/>
            </a:endParaRPr>
          </a:p>
          <a:p>
            <a:r>
              <a:rPr lang="hr-HR" altLang="en-US" sz="2000" dirty="0" smtClean="0">
                <a:latin typeface="Arial" pitchFamily="34" charset="0"/>
              </a:rPr>
              <a:t>u staničnoj kulturi: metode detekcije tipa stanične smrti</a:t>
            </a:r>
            <a:endParaRPr lang="hr-HR" altLang="en-US" sz="2000" dirty="0">
              <a:latin typeface="Arial" pitchFamily="34" charset="0"/>
            </a:endParaRPr>
          </a:p>
          <a:p>
            <a:endParaRPr lang="hr-HR" altLang="en-US" sz="2000" dirty="0">
              <a:latin typeface="Arial" pitchFamily="34" charset="0"/>
            </a:endParaRPr>
          </a:p>
          <a:p>
            <a:endParaRPr lang="hr-HR" altLang="en-US" sz="2000" dirty="0">
              <a:latin typeface="Arial" pitchFamily="34" charset="0"/>
            </a:endParaRPr>
          </a:p>
        </p:txBody>
      </p:sp>
    </p:spTree>
    <p:extLst>
      <p:ext uri="{BB962C8B-B14F-4D97-AF65-F5344CB8AC3E}">
        <p14:creationId xmlns:p14="http://schemas.microsoft.com/office/powerpoint/2010/main" val="2114667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poptozaNG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12875"/>
            <a:ext cx="6810375" cy="2622550"/>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1763713" y="4797425"/>
            <a:ext cx="53197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Apoptoza živčanih stanica u nedostatku NGF:</a:t>
            </a:r>
          </a:p>
          <a:p>
            <a:r>
              <a:rPr lang="hr-HR" altLang="en-US" sz="2000">
                <a:latin typeface="Arial" pitchFamily="34" charset="0"/>
              </a:rPr>
              <a:t>broj preživjelih stanica = broj ciljnih stanica</a:t>
            </a:r>
          </a:p>
          <a:p>
            <a:endParaRPr lang="hr-HR" altLang="en-US" sz="2000">
              <a:latin typeface="Arial" pitchFamily="34" charset="0"/>
            </a:endParaRPr>
          </a:p>
        </p:txBody>
      </p:sp>
    </p:spTree>
    <p:extLst>
      <p:ext uri="{BB962C8B-B14F-4D97-AF65-F5344CB8AC3E}">
        <p14:creationId xmlns:p14="http://schemas.microsoft.com/office/powerpoint/2010/main" val="26065803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763688" y="620688"/>
            <a:ext cx="5670550" cy="511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hr-HR" altLang="en-US" sz="2000" dirty="0">
                <a:latin typeface="Arial" pitchFamily="34" charset="0"/>
              </a:rPr>
              <a:t>Pokretači </a:t>
            </a:r>
            <a:r>
              <a:rPr lang="hr-HR" altLang="en-US" sz="2000" dirty="0" err="1">
                <a:latin typeface="Arial" pitchFamily="34" charset="0"/>
              </a:rPr>
              <a:t>apoptoze</a:t>
            </a:r>
            <a:r>
              <a:rPr lang="hr-HR" altLang="en-US" sz="2000" dirty="0">
                <a:latin typeface="Arial" pitchFamily="34" charset="0"/>
              </a:rPr>
              <a:t>:</a:t>
            </a:r>
          </a:p>
          <a:p>
            <a:pPr>
              <a:lnSpc>
                <a:spcPct val="150000"/>
              </a:lnSpc>
            </a:pPr>
            <a:endParaRPr lang="hr-HR" altLang="en-US" sz="2000" dirty="0">
              <a:latin typeface="Arial" pitchFamily="34" charset="0"/>
            </a:endParaRPr>
          </a:p>
          <a:p>
            <a:pPr>
              <a:lnSpc>
                <a:spcPct val="150000"/>
              </a:lnSpc>
            </a:pPr>
            <a:r>
              <a:rPr lang="hr-HR" altLang="en-US" sz="2000" dirty="0">
                <a:latin typeface="Arial" pitchFamily="34" charset="0"/>
              </a:rPr>
              <a:t>vanjski: aktivacija "receptora smrti"</a:t>
            </a:r>
          </a:p>
          <a:p>
            <a:pPr>
              <a:lnSpc>
                <a:spcPct val="150000"/>
              </a:lnSpc>
            </a:pPr>
            <a:endParaRPr lang="hr-HR" altLang="en-US" sz="2000" dirty="0">
              <a:latin typeface="Arial" pitchFamily="34" charset="0"/>
            </a:endParaRPr>
          </a:p>
          <a:p>
            <a:pPr>
              <a:lnSpc>
                <a:spcPct val="150000"/>
              </a:lnSpc>
            </a:pPr>
            <a:r>
              <a:rPr lang="hr-HR" altLang="en-US" sz="2000" dirty="0">
                <a:latin typeface="Arial" pitchFamily="34" charset="0"/>
              </a:rPr>
              <a:t>unutarnji: </a:t>
            </a:r>
            <a:r>
              <a:rPr lang="hr-HR" altLang="en-US" sz="2000" dirty="0">
                <a:solidFill>
                  <a:schemeClr val="accent2"/>
                </a:solidFill>
                <a:latin typeface="Arial" pitchFamily="34" charset="0"/>
              </a:rPr>
              <a:t>oštećenje DNA</a:t>
            </a:r>
          </a:p>
          <a:p>
            <a:pPr>
              <a:lnSpc>
                <a:spcPct val="150000"/>
              </a:lnSpc>
            </a:pPr>
            <a:r>
              <a:rPr lang="hr-HR" altLang="en-US" sz="2000" dirty="0">
                <a:latin typeface="Arial" pitchFamily="34" charset="0"/>
              </a:rPr>
              <a:t>                aktivacija </a:t>
            </a:r>
            <a:r>
              <a:rPr lang="hr-HR" altLang="en-US" sz="2000" dirty="0" err="1">
                <a:latin typeface="Arial" pitchFamily="34" charset="0"/>
              </a:rPr>
              <a:t>onkogena</a:t>
            </a:r>
            <a:endParaRPr lang="hr-HR" altLang="en-US" sz="2000" dirty="0">
              <a:latin typeface="Arial" pitchFamily="34" charset="0"/>
            </a:endParaRPr>
          </a:p>
          <a:p>
            <a:pPr>
              <a:lnSpc>
                <a:spcPct val="150000"/>
              </a:lnSpc>
            </a:pPr>
            <a:r>
              <a:rPr lang="hr-HR" altLang="en-US" sz="2000" dirty="0">
                <a:latin typeface="Arial" pitchFamily="34" charset="0"/>
              </a:rPr>
              <a:t>                </a:t>
            </a:r>
            <a:r>
              <a:rPr lang="hr-HR" altLang="en-US" sz="2000" dirty="0" err="1">
                <a:latin typeface="Arial" pitchFamily="34" charset="0"/>
              </a:rPr>
              <a:t>hipoksija</a:t>
            </a:r>
            <a:r>
              <a:rPr lang="hr-HR" altLang="en-US" sz="2000" dirty="0">
                <a:latin typeface="Arial" pitchFamily="34" charset="0"/>
              </a:rPr>
              <a:t> - nedostatak kisika</a:t>
            </a:r>
          </a:p>
          <a:p>
            <a:pPr>
              <a:lnSpc>
                <a:spcPct val="150000"/>
              </a:lnSpc>
            </a:pPr>
            <a:r>
              <a:rPr lang="hr-HR" altLang="en-US" sz="2000" dirty="0">
                <a:latin typeface="Arial" pitchFamily="34" charset="0"/>
              </a:rPr>
              <a:t>                nedostatak faktora rasta</a:t>
            </a:r>
          </a:p>
          <a:p>
            <a:pPr>
              <a:lnSpc>
                <a:spcPct val="150000"/>
              </a:lnSpc>
            </a:pPr>
            <a:r>
              <a:rPr lang="hr-HR" altLang="en-US" sz="2000" dirty="0">
                <a:latin typeface="Arial" pitchFamily="34" charset="0"/>
              </a:rPr>
              <a:t>                poremećaj staničnog ciklusa</a:t>
            </a:r>
          </a:p>
          <a:p>
            <a:pPr>
              <a:lnSpc>
                <a:spcPct val="150000"/>
              </a:lnSpc>
            </a:pPr>
            <a:endParaRPr lang="hr-HR" altLang="en-US" sz="2000" dirty="0">
              <a:latin typeface="Arial" pitchFamily="34" charset="0"/>
            </a:endParaRPr>
          </a:p>
          <a:p>
            <a:pPr>
              <a:lnSpc>
                <a:spcPct val="150000"/>
              </a:lnSpc>
            </a:pPr>
            <a:r>
              <a:rPr lang="hr-HR" altLang="en-US" sz="2000" dirty="0">
                <a:latin typeface="Arial" pitchFamily="34" charset="0"/>
              </a:rPr>
              <a:t>puno "varijanti" </a:t>
            </a:r>
            <a:r>
              <a:rPr lang="hr-HR" altLang="en-US" sz="2000" dirty="0" err="1">
                <a:latin typeface="Arial" pitchFamily="34" charset="0"/>
              </a:rPr>
              <a:t>puteva</a:t>
            </a:r>
            <a:r>
              <a:rPr lang="hr-HR" altLang="en-US" sz="2000" dirty="0">
                <a:latin typeface="Arial" pitchFamily="34" charset="0"/>
              </a:rPr>
              <a:t> </a:t>
            </a:r>
            <a:r>
              <a:rPr lang="hr-HR" altLang="en-US" sz="2000" dirty="0" err="1">
                <a:latin typeface="Arial" pitchFamily="34" charset="0"/>
              </a:rPr>
              <a:t>apoptoze</a:t>
            </a:r>
            <a:endParaRPr lang="hr-HR" altLang="en-US" sz="2000" dirty="0">
              <a:latin typeface="Arial" pitchFamily="34" charset="0"/>
            </a:endParaRPr>
          </a:p>
        </p:txBody>
      </p:sp>
    </p:spTree>
    <p:extLst>
      <p:ext uri="{BB962C8B-B14F-4D97-AF65-F5344CB8AC3E}">
        <p14:creationId xmlns:p14="http://schemas.microsoft.com/office/powerpoint/2010/main" val="466021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827088" y="620713"/>
          <a:ext cx="3314700" cy="5616575"/>
        </p:xfrm>
        <a:graphic>
          <a:graphicData uri="http://schemas.openxmlformats.org/presentationml/2006/ole">
            <mc:AlternateContent xmlns:mc="http://schemas.openxmlformats.org/markup-compatibility/2006">
              <mc:Choice xmlns:v="urn:schemas-microsoft-com:vml" Requires="v">
                <p:oleObj spid="_x0000_s129038" name="Photo Editor Photo" r:id="rId4" imgW="2019048" imgH="5229955" progId="MSPhotoEd.3">
                  <p:embed/>
                </p:oleObj>
              </mc:Choice>
              <mc:Fallback>
                <p:oleObj name="Photo Editor Photo" r:id="rId4" imgW="2019048" imgH="522995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20713"/>
                        <a:ext cx="33147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1" name="Text Box 3"/>
          <p:cNvSpPr txBox="1">
            <a:spLocks noChangeArrowheads="1"/>
          </p:cNvSpPr>
          <p:nvPr/>
        </p:nvSpPr>
        <p:spPr bwMode="auto">
          <a:xfrm>
            <a:off x="5003800" y="5516563"/>
            <a:ext cx="3194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Aktivacija "receptora smrti“</a:t>
            </a:r>
          </a:p>
          <a:p>
            <a:r>
              <a:rPr lang="hr-HR" altLang="en-US" sz="2000">
                <a:latin typeface="Arial" pitchFamily="34" charset="0"/>
              </a:rPr>
              <a:t>-vanjski put aktivacije</a:t>
            </a:r>
          </a:p>
        </p:txBody>
      </p:sp>
      <p:sp>
        <p:nvSpPr>
          <p:cNvPr id="53252" name="Text Box 4"/>
          <p:cNvSpPr txBox="1">
            <a:spLocks noChangeArrowheads="1"/>
          </p:cNvSpPr>
          <p:nvPr/>
        </p:nvSpPr>
        <p:spPr bwMode="auto">
          <a:xfrm>
            <a:off x="4767263" y="1360488"/>
            <a:ext cx="153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1800">
                <a:latin typeface="Arial" pitchFamily="34" charset="0"/>
              </a:rPr>
              <a:t>Fas</a:t>
            </a:r>
          </a:p>
          <a:p>
            <a:r>
              <a:rPr lang="hr-HR" altLang="en-US" sz="1800">
                <a:latin typeface="Arial" pitchFamily="34" charset="0"/>
              </a:rPr>
              <a:t>TNF receptor</a:t>
            </a:r>
          </a:p>
        </p:txBody>
      </p:sp>
    </p:spTree>
    <p:extLst>
      <p:ext uri="{BB962C8B-B14F-4D97-AF65-F5344CB8AC3E}">
        <p14:creationId xmlns:p14="http://schemas.microsoft.com/office/powerpoint/2010/main" val="2062886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5" name="Picture 5" descr="mit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836613"/>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199686" name="Text Box 6"/>
          <p:cNvSpPr txBox="1">
            <a:spLocks noChangeArrowheads="1"/>
          </p:cNvSpPr>
          <p:nvPr/>
        </p:nvSpPr>
        <p:spPr bwMode="auto">
          <a:xfrm>
            <a:off x="5049838" y="981075"/>
            <a:ext cx="4094162"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hr-HR" altLang="en-US" sz="2000">
                <a:latin typeface="Arial" pitchFamily="34" charset="0"/>
              </a:rPr>
              <a:t>    apoptotski signal</a:t>
            </a:r>
          </a:p>
          <a:p>
            <a:pPr algn="ctr"/>
            <a:r>
              <a:rPr lang="hr-HR" altLang="en-US" sz="2000">
                <a:latin typeface="Arial" pitchFamily="34" charset="0"/>
                <a:cs typeface="Arial" pitchFamily="34" charset="0"/>
              </a:rPr>
              <a:t>↓</a:t>
            </a:r>
          </a:p>
          <a:p>
            <a:pPr algn="ctr"/>
            <a:r>
              <a:rPr lang="hr-HR" altLang="en-US" sz="2000">
                <a:latin typeface="Arial" pitchFamily="34" charset="0"/>
                <a:cs typeface="Arial" pitchFamily="34" charset="0"/>
              </a:rPr>
              <a:t>promjena proteina obitelji Bcl-2</a:t>
            </a:r>
          </a:p>
          <a:p>
            <a:pPr algn="ctr"/>
            <a:r>
              <a:rPr lang="hr-HR" altLang="en-US" sz="2000">
                <a:latin typeface="Arial" pitchFamily="34" charset="0"/>
                <a:cs typeface="Arial" pitchFamily="34" charset="0"/>
              </a:rPr>
              <a:t>na mitohondrijskoj membrani</a:t>
            </a:r>
          </a:p>
          <a:p>
            <a:pPr algn="ctr"/>
            <a:r>
              <a:rPr lang="hr-HR" altLang="en-US" sz="2000">
                <a:latin typeface="Arial" pitchFamily="34" charset="0"/>
                <a:cs typeface="Arial" pitchFamily="34" charset="0"/>
              </a:rPr>
              <a:t>↓</a:t>
            </a:r>
          </a:p>
          <a:p>
            <a:pPr algn="ctr"/>
            <a:r>
              <a:rPr lang="hr-HR" altLang="en-US" sz="2000">
                <a:latin typeface="Arial" pitchFamily="34" charset="0"/>
                <a:cs typeface="Arial" pitchFamily="34" charset="0"/>
              </a:rPr>
              <a:t>oslobađanje citokroma c</a:t>
            </a:r>
          </a:p>
          <a:p>
            <a:pPr algn="ctr"/>
            <a:r>
              <a:rPr lang="hr-HR" altLang="en-US" sz="2000">
                <a:latin typeface="Arial" pitchFamily="34" charset="0"/>
                <a:cs typeface="Arial" pitchFamily="34" charset="0"/>
              </a:rPr>
              <a:t>↓</a:t>
            </a:r>
          </a:p>
          <a:p>
            <a:pPr algn="ctr"/>
            <a:r>
              <a:rPr lang="hr-HR" altLang="en-US" sz="2000">
                <a:latin typeface="Arial" pitchFamily="34" charset="0"/>
                <a:cs typeface="Arial" pitchFamily="34" charset="0"/>
              </a:rPr>
              <a:t>aktivacija prokaspaza u kaspaze</a:t>
            </a:r>
          </a:p>
          <a:p>
            <a:pPr algn="ctr"/>
            <a:r>
              <a:rPr lang="hr-HR" altLang="en-US" sz="2000">
                <a:latin typeface="Arial" pitchFamily="34" charset="0"/>
                <a:cs typeface="Arial" pitchFamily="34" charset="0"/>
              </a:rPr>
              <a:t>↓</a:t>
            </a:r>
          </a:p>
          <a:p>
            <a:pPr algn="ctr"/>
            <a:r>
              <a:rPr lang="hr-HR" altLang="en-US" sz="2000">
                <a:latin typeface="Arial" pitchFamily="34" charset="0"/>
                <a:cs typeface="Arial" pitchFamily="34" charset="0"/>
              </a:rPr>
              <a:t>kaskada aktivacija kaspaza</a:t>
            </a:r>
          </a:p>
          <a:p>
            <a:pPr algn="ctr"/>
            <a:r>
              <a:rPr lang="hr-HR" altLang="en-US" sz="2000">
                <a:latin typeface="Arial" pitchFamily="34" charset="0"/>
                <a:cs typeface="Arial" pitchFamily="34" charset="0"/>
              </a:rPr>
              <a:t>↓</a:t>
            </a:r>
          </a:p>
          <a:p>
            <a:pPr algn="ctr"/>
            <a:r>
              <a:rPr lang="hr-HR" altLang="en-US" sz="2000">
                <a:latin typeface="Arial" pitchFamily="34" charset="0"/>
                <a:cs typeface="Arial" pitchFamily="34" charset="0"/>
              </a:rPr>
              <a:t>cijepanje supstrata: DNA i proteina</a:t>
            </a:r>
          </a:p>
          <a:p>
            <a:pPr algn="ctr"/>
            <a:r>
              <a:rPr lang="hr-HR" altLang="en-US" sz="2000">
                <a:latin typeface="Arial" pitchFamily="34" charset="0"/>
                <a:cs typeface="Arial" pitchFamily="34" charset="0"/>
              </a:rPr>
              <a:t>↓</a:t>
            </a:r>
          </a:p>
          <a:p>
            <a:pPr algn="ctr"/>
            <a:r>
              <a:rPr lang="hr-HR" altLang="en-US" sz="2000">
                <a:latin typeface="Arial" pitchFamily="34" charset="0"/>
                <a:cs typeface="Arial" pitchFamily="34" charset="0"/>
              </a:rPr>
              <a:t>smrt stanice</a:t>
            </a:r>
          </a:p>
        </p:txBody>
      </p:sp>
    </p:spTree>
    <p:extLst>
      <p:ext uri="{BB962C8B-B14F-4D97-AF65-F5344CB8AC3E}">
        <p14:creationId xmlns:p14="http://schemas.microsoft.com/office/powerpoint/2010/main" val="32353271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250825" y="0"/>
          <a:ext cx="5121275" cy="6405563"/>
        </p:xfrm>
        <a:graphic>
          <a:graphicData uri="http://schemas.openxmlformats.org/presentationml/2006/ole">
            <mc:AlternateContent xmlns:mc="http://schemas.openxmlformats.org/markup-compatibility/2006">
              <mc:Choice xmlns:v="urn:schemas-microsoft-com:vml" Requires="v">
                <p:oleObj spid="_x0000_s130062" name="Photo Editor Photo" r:id="rId3" imgW="3723810" imgH="4657143" progId="MSPhotoEd.3">
                  <p:embed/>
                </p:oleObj>
              </mc:Choice>
              <mc:Fallback>
                <p:oleObj name="Photo Editor Photo" r:id="rId3" imgW="3723810" imgH="46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0"/>
                        <a:ext cx="5121275" cy="640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Text Box 3"/>
          <p:cNvSpPr txBox="1">
            <a:spLocks noChangeArrowheads="1"/>
          </p:cNvSpPr>
          <p:nvPr/>
        </p:nvSpPr>
        <p:spPr bwMode="auto">
          <a:xfrm>
            <a:off x="5580063" y="1028700"/>
            <a:ext cx="2782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aktivacija kaspaza</a:t>
            </a:r>
          </a:p>
          <a:p>
            <a:r>
              <a:rPr lang="hr-HR" altLang="en-US" sz="2000">
                <a:latin typeface="Arial" pitchFamily="34" charset="0"/>
              </a:rPr>
              <a:t>cijepanjem prokaspaza</a:t>
            </a:r>
          </a:p>
        </p:txBody>
      </p:sp>
      <p:sp>
        <p:nvSpPr>
          <p:cNvPr id="55300" name="Text Box 4"/>
          <p:cNvSpPr txBox="1">
            <a:spLocks noChangeArrowheads="1"/>
          </p:cNvSpPr>
          <p:nvPr/>
        </p:nvSpPr>
        <p:spPr bwMode="auto">
          <a:xfrm>
            <a:off x="5651500" y="3573463"/>
            <a:ext cx="2786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kaspazna kaskada:</a:t>
            </a:r>
          </a:p>
          <a:p>
            <a:r>
              <a:rPr lang="hr-HR" altLang="en-US" sz="2000">
                <a:latin typeface="Arial" pitchFamily="34" charset="0"/>
              </a:rPr>
              <a:t>amplifikacija djelovanja</a:t>
            </a:r>
          </a:p>
        </p:txBody>
      </p:sp>
      <p:sp>
        <p:nvSpPr>
          <p:cNvPr id="55301" name="Text Box 5"/>
          <p:cNvSpPr txBox="1">
            <a:spLocks noChangeArrowheads="1"/>
          </p:cNvSpPr>
          <p:nvPr/>
        </p:nvSpPr>
        <p:spPr bwMode="auto">
          <a:xfrm>
            <a:off x="5580063" y="5229225"/>
            <a:ext cx="30924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cijepanje citosolnih </a:t>
            </a:r>
          </a:p>
          <a:p>
            <a:r>
              <a:rPr lang="hr-HR" altLang="en-US" sz="2000">
                <a:latin typeface="Arial" pitchFamily="34" charset="0"/>
              </a:rPr>
              <a:t>proteina i jezgrene lamine</a:t>
            </a:r>
          </a:p>
          <a:p>
            <a:r>
              <a:rPr lang="hr-HR" altLang="en-US" sz="2000">
                <a:latin typeface="Arial" pitchFamily="34" charset="0"/>
              </a:rPr>
              <a:t>aktivacija endonukleaza</a:t>
            </a:r>
          </a:p>
        </p:txBody>
      </p:sp>
    </p:spTree>
    <p:extLst>
      <p:ext uri="{BB962C8B-B14F-4D97-AF65-F5344CB8AC3E}">
        <p14:creationId xmlns:p14="http://schemas.microsoft.com/office/powerpoint/2010/main" val="17656525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395288" y="692150"/>
            <a:ext cx="7273925"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r-HR" altLang="en-US" sz="2000">
                <a:latin typeface="Arial" pitchFamily="34" charset="0"/>
              </a:rPr>
              <a:t>                           aktivatori apoptoze (unutrašnji)</a:t>
            </a:r>
          </a:p>
          <a:p>
            <a:r>
              <a:rPr lang="hr-HR" altLang="en-US" sz="2000">
                <a:latin typeface="Arial" pitchFamily="34" charset="0"/>
                <a:cs typeface="Arial" pitchFamily="34" charset="0"/>
              </a:rPr>
              <a:t>                             ↓                    </a:t>
            </a:r>
            <a:r>
              <a:rPr lang="hr-HR" altLang="en-US" sz="2000">
                <a:latin typeface="Arial" pitchFamily="34" charset="0"/>
              </a:rPr>
              <a:t>↓</a:t>
            </a:r>
          </a:p>
          <a:p>
            <a:r>
              <a:rPr lang="hr-HR" altLang="en-US" sz="2000">
                <a:latin typeface="Arial" pitchFamily="34" charset="0"/>
                <a:cs typeface="Arial" pitchFamily="34" charset="0"/>
              </a:rPr>
              <a:t> aktivacija porodice Bcl-2      aktivacija p53</a:t>
            </a:r>
          </a:p>
          <a:p>
            <a:r>
              <a:rPr lang="hr-HR" altLang="en-US" sz="2000">
                <a:latin typeface="Arial" pitchFamily="34" charset="0"/>
              </a:rPr>
              <a:t>                ↓                    </a:t>
            </a:r>
            <a:r>
              <a:rPr lang="hr-HR" altLang="en-US" sz="2000">
                <a:latin typeface="Arial" pitchFamily="34" charset="0"/>
                <a:cs typeface="Arial" pitchFamily="34" charset="0"/>
              </a:rPr>
              <a:t>←</a:t>
            </a:r>
            <a:r>
              <a:rPr lang="hr-HR" altLang="en-US" sz="2000">
                <a:latin typeface="Arial" pitchFamily="34" charset="0"/>
              </a:rPr>
              <a:t>     transkripcija gena za apoptozu</a:t>
            </a:r>
          </a:p>
          <a:p>
            <a:r>
              <a:rPr lang="hr-HR" altLang="en-US" sz="2000">
                <a:latin typeface="Arial" pitchFamily="34" charset="0"/>
              </a:rPr>
              <a:t>                                              (Bcl-2 obitelj, "receptori smrti")</a:t>
            </a:r>
          </a:p>
          <a:p>
            <a:r>
              <a:rPr lang="hr-HR" altLang="en-US" sz="2000">
                <a:latin typeface="Arial" pitchFamily="34" charset="0"/>
              </a:rPr>
              <a:t>oslobađanje citokroma c</a:t>
            </a:r>
          </a:p>
          <a:p>
            <a:r>
              <a:rPr lang="hr-HR" altLang="en-US" sz="2000">
                <a:latin typeface="Arial" pitchFamily="34" charset="0"/>
              </a:rPr>
              <a:t>iz mitohondrija</a:t>
            </a:r>
          </a:p>
          <a:p>
            <a:r>
              <a:rPr lang="hr-HR" altLang="en-US" sz="2000">
                <a:latin typeface="Arial" pitchFamily="34" charset="0"/>
                <a:cs typeface="Arial" pitchFamily="34" charset="0"/>
              </a:rPr>
              <a:t>                                        ↓</a:t>
            </a:r>
          </a:p>
          <a:p>
            <a:r>
              <a:rPr lang="hr-HR" altLang="en-US" sz="2000">
                <a:latin typeface="Arial" pitchFamily="34" charset="0"/>
                <a:cs typeface="Arial" pitchFamily="34" charset="0"/>
              </a:rPr>
              <a:t>                            aktivacija "aktivacijskih" kaspaza</a:t>
            </a:r>
          </a:p>
          <a:p>
            <a:r>
              <a:rPr lang="hr-HR" altLang="en-US" sz="2000">
                <a:latin typeface="Arial" pitchFamily="34" charset="0"/>
                <a:cs typeface="Arial" pitchFamily="34" charset="0"/>
              </a:rPr>
              <a:t>                                        </a:t>
            </a:r>
            <a:r>
              <a:rPr lang="hr-HR" altLang="en-US" sz="2000">
                <a:latin typeface="Arial" pitchFamily="34" charset="0"/>
              </a:rPr>
              <a:t>↓</a:t>
            </a:r>
          </a:p>
          <a:p>
            <a:r>
              <a:rPr lang="hr-HR" altLang="en-US" sz="2000">
                <a:latin typeface="Arial" pitchFamily="34" charset="0"/>
              </a:rPr>
              <a:t>                            aktivacija izvršnih kaspaza</a:t>
            </a:r>
          </a:p>
          <a:p>
            <a:r>
              <a:rPr lang="hr-HR" altLang="en-US" sz="2000">
                <a:latin typeface="Arial" pitchFamily="34" charset="0"/>
              </a:rPr>
              <a:t>                                        ↓</a:t>
            </a:r>
          </a:p>
          <a:p>
            <a:r>
              <a:rPr lang="hr-HR" altLang="en-US" sz="2000">
                <a:latin typeface="Arial" pitchFamily="34" charset="0"/>
              </a:rPr>
              <a:t>kondenzacija kromatina</a:t>
            </a:r>
          </a:p>
          <a:p>
            <a:r>
              <a:rPr lang="hr-HR" altLang="en-US" sz="2000">
                <a:latin typeface="Arial" pitchFamily="34" charset="0"/>
              </a:rPr>
              <a:t>cijepanje DNA (između nukleosoma - oko 200 pb)</a:t>
            </a:r>
          </a:p>
          <a:p>
            <a:r>
              <a:rPr lang="hr-HR" altLang="en-US" sz="2000">
                <a:latin typeface="Arial" pitchFamily="34" charset="0"/>
              </a:rPr>
              <a:t>cijepanje jezgrene ovojnice i drugih proteina</a:t>
            </a:r>
          </a:p>
          <a:p>
            <a:r>
              <a:rPr lang="hr-HR" altLang="en-US" sz="2000">
                <a:latin typeface="Arial" pitchFamily="34" charset="0"/>
              </a:rPr>
              <a:t>                                         ↓</a:t>
            </a:r>
          </a:p>
          <a:p>
            <a:r>
              <a:rPr lang="hr-HR" altLang="en-US" sz="2000">
                <a:latin typeface="Arial" pitchFamily="34" charset="0"/>
              </a:rPr>
              <a:t>fagocitoza apoptotskih tjelešaca - fragmenata stanice</a:t>
            </a:r>
          </a:p>
        </p:txBody>
      </p:sp>
      <p:sp>
        <p:nvSpPr>
          <p:cNvPr id="206851" name="Text Box 3"/>
          <p:cNvSpPr txBox="1">
            <a:spLocks noChangeArrowheads="1"/>
          </p:cNvSpPr>
          <p:nvPr/>
        </p:nvSpPr>
        <p:spPr bwMode="auto">
          <a:xfrm>
            <a:off x="6927850" y="2919413"/>
            <a:ext cx="1482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solidFill>
                  <a:schemeClr val="accent2"/>
                </a:solidFill>
                <a:latin typeface="Arial" pitchFamily="34" charset="0"/>
              </a:rPr>
              <a:t>faza odluke</a:t>
            </a:r>
          </a:p>
        </p:txBody>
      </p:sp>
      <p:sp>
        <p:nvSpPr>
          <p:cNvPr id="206852" name="Text Box 4"/>
          <p:cNvSpPr txBox="1">
            <a:spLocks noChangeArrowheads="1"/>
          </p:cNvSpPr>
          <p:nvPr/>
        </p:nvSpPr>
        <p:spPr bwMode="auto">
          <a:xfrm>
            <a:off x="7000875" y="831850"/>
            <a:ext cx="1711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solidFill>
                  <a:schemeClr val="accent2"/>
                </a:solidFill>
                <a:latin typeface="Arial" pitchFamily="34" charset="0"/>
              </a:rPr>
              <a:t>inicijalna faza</a:t>
            </a:r>
          </a:p>
        </p:txBody>
      </p:sp>
      <p:sp>
        <p:nvSpPr>
          <p:cNvPr id="206853" name="Text Box 5"/>
          <p:cNvSpPr txBox="1">
            <a:spLocks noChangeArrowheads="1"/>
          </p:cNvSpPr>
          <p:nvPr/>
        </p:nvSpPr>
        <p:spPr bwMode="auto">
          <a:xfrm>
            <a:off x="6948488" y="3789363"/>
            <a:ext cx="1538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solidFill>
                  <a:schemeClr val="accent2"/>
                </a:solidFill>
                <a:latin typeface="Arial" pitchFamily="34" charset="0"/>
              </a:rPr>
              <a:t>izvršna faza</a:t>
            </a:r>
          </a:p>
        </p:txBody>
      </p:sp>
      <p:sp>
        <p:nvSpPr>
          <p:cNvPr id="206854" name="Text Box 6"/>
          <p:cNvSpPr txBox="1">
            <a:spLocks noChangeArrowheads="1"/>
          </p:cNvSpPr>
          <p:nvPr/>
        </p:nvSpPr>
        <p:spPr bwMode="auto">
          <a:xfrm>
            <a:off x="6877050" y="5516563"/>
            <a:ext cx="2036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altLang="en-US" sz="2000">
                <a:solidFill>
                  <a:schemeClr val="accent2"/>
                </a:solidFill>
                <a:latin typeface="Arial" pitchFamily="34" charset="0"/>
              </a:rPr>
              <a:t> završna faza</a:t>
            </a:r>
          </a:p>
        </p:txBody>
      </p:sp>
    </p:spTree>
    <p:extLst>
      <p:ext uri="{BB962C8B-B14F-4D97-AF65-F5344CB8AC3E}">
        <p14:creationId xmlns:p14="http://schemas.microsoft.com/office/powerpoint/2010/main" val="1298392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213" y="641350"/>
            <a:ext cx="5205412"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499" name="Text Box 3"/>
          <p:cNvSpPr txBox="1">
            <a:spLocks noChangeArrowheads="1"/>
          </p:cNvSpPr>
          <p:nvPr/>
        </p:nvSpPr>
        <p:spPr bwMode="auto">
          <a:xfrm>
            <a:off x="1023938" y="5656263"/>
            <a:ext cx="7735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Regulacija fagocitoze apoptotske stanice kod C. elegans i sisavaca</a:t>
            </a:r>
          </a:p>
        </p:txBody>
      </p:sp>
    </p:spTree>
    <p:extLst>
      <p:ext uri="{BB962C8B-B14F-4D97-AF65-F5344CB8AC3E}">
        <p14:creationId xmlns:p14="http://schemas.microsoft.com/office/powerpoint/2010/main" val="2383911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68413"/>
            <a:ext cx="5106988" cy="337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9" name="TextBox 1"/>
          <p:cNvSpPr txBox="1">
            <a:spLocks noChangeArrowheads="1"/>
          </p:cNvSpPr>
          <p:nvPr/>
        </p:nvSpPr>
        <p:spPr bwMode="auto">
          <a:xfrm>
            <a:off x="2339975" y="5199063"/>
            <a:ext cx="370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Neuron puža u staničnoj kulturi</a:t>
            </a:r>
            <a:endParaRPr lang="en-US" altLang="en-US" sz="2000">
              <a:latin typeface="Arial" charset="0"/>
              <a:cs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323850" y="333375"/>
            <a:ext cx="8118475"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dirty="0">
                <a:latin typeface="Arial" pitchFamily="34" charset="0"/>
              </a:rPr>
              <a:t>Metode detekcije </a:t>
            </a:r>
            <a:r>
              <a:rPr lang="hr-HR" altLang="en-US" sz="2000" dirty="0" err="1">
                <a:latin typeface="Arial" pitchFamily="34" charset="0"/>
              </a:rPr>
              <a:t>apoptoze</a:t>
            </a:r>
            <a:r>
              <a:rPr lang="hr-HR" altLang="en-US" sz="2000" dirty="0">
                <a:latin typeface="Arial" pitchFamily="34" charset="0"/>
              </a:rPr>
              <a:t>:</a:t>
            </a:r>
          </a:p>
          <a:p>
            <a:endParaRPr lang="hr-HR" altLang="en-US" sz="2000" dirty="0">
              <a:latin typeface="Arial" pitchFamily="34" charset="0"/>
            </a:endParaRPr>
          </a:p>
          <a:p>
            <a:r>
              <a:rPr lang="hr-HR" altLang="en-US" sz="2000" dirty="0" err="1">
                <a:latin typeface="Arial" pitchFamily="34" charset="0"/>
              </a:rPr>
              <a:t>fosfatidil</a:t>
            </a:r>
            <a:r>
              <a:rPr lang="hr-HR" altLang="en-US" sz="2000" dirty="0">
                <a:latin typeface="Arial" pitchFamily="34" charset="0"/>
              </a:rPr>
              <a:t> </a:t>
            </a:r>
            <a:r>
              <a:rPr lang="hr-HR" altLang="en-US" sz="2000" dirty="0" err="1">
                <a:latin typeface="Arial" pitchFamily="34" charset="0"/>
              </a:rPr>
              <a:t>serin</a:t>
            </a:r>
            <a:r>
              <a:rPr lang="hr-HR" altLang="en-US" sz="2000" dirty="0">
                <a:latin typeface="Arial" pitchFamily="34" charset="0"/>
              </a:rPr>
              <a:t> </a:t>
            </a:r>
          </a:p>
          <a:p>
            <a:r>
              <a:rPr lang="hr-HR" altLang="en-US" sz="2000" dirty="0">
                <a:latin typeface="Arial" pitchFamily="34" charset="0"/>
              </a:rPr>
              <a:t>detekcija lomova DNA – ljestvice, TUNEL (</a:t>
            </a:r>
            <a:r>
              <a:rPr lang="hr-HR" altLang="en-US" sz="2000" dirty="0" err="1">
                <a:latin typeface="Arial" pitchFamily="34" charset="0"/>
              </a:rPr>
              <a:t>end</a:t>
            </a:r>
            <a:r>
              <a:rPr lang="hr-HR" altLang="en-US" sz="2000" dirty="0">
                <a:latin typeface="Arial" pitchFamily="34" charset="0"/>
              </a:rPr>
              <a:t> </a:t>
            </a:r>
            <a:r>
              <a:rPr lang="hr-HR" altLang="en-US" sz="2000" dirty="0" err="1">
                <a:latin typeface="Arial" pitchFamily="34" charset="0"/>
              </a:rPr>
              <a:t>labeling</a:t>
            </a:r>
            <a:r>
              <a:rPr lang="hr-HR" altLang="en-US" sz="2000" dirty="0">
                <a:latin typeface="Arial" pitchFamily="34" charset="0"/>
              </a:rPr>
              <a:t>)</a:t>
            </a:r>
          </a:p>
          <a:p>
            <a:r>
              <a:rPr lang="hr-HR" altLang="en-US" sz="2000" dirty="0">
                <a:latin typeface="Arial" pitchFamily="34" charset="0"/>
              </a:rPr>
              <a:t>protočni </a:t>
            </a:r>
            <a:r>
              <a:rPr lang="hr-HR" altLang="en-US" sz="2000" dirty="0" err="1">
                <a:latin typeface="Arial" pitchFamily="34" charset="0"/>
              </a:rPr>
              <a:t>citometar</a:t>
            </a:r>
            <a:r>
              <a:rPr lang="hr-HR" altLang="en-US" sz="2000" dirty="0">
                <a:latin typeface="Arial" pitchFamily="34" charset="0"/>
              </a:rPr>
              <a:t>: subG1 količina DNA</a:t>
            </a:r>
          </a:p>
          <a:p>
            <a:r>
              <a:rPr lang="hr-HR" altLang="en-US" sz="2000" dirty="0">
                <a:latin typeface="Arial" pitchFamily="34" charset="0"/>
              </a:rPr>
              <a:t>bojanje – specifični izgled</a:t>
            </a:r>
          </a:p>
          <a:p>
            <a:r>
              <a:rPr lang="hr-HR" altLang="en-US" sz="2000" dirty="0">
                <a:latin typeface="Arial" pitchFamily="34" charset="0"/>
              </a:rPr>
              <a:t>cijepanje specifičnih proteina </a:t>
            </a:r>
            <a:r>
              <a:rPr lang="hr-HR" altLang="en-US" sz="2000" dirty="0" err="1">
                <a:latin typeface="Arial" pitchFamily="34" charset="0"/>
              </a:rPr>
              <a:t>kaspazama</a:t>
            </a:r>
            <a:r>
              <a:rPr lang="hr-HR" altLang="en-US" sz="2000" dirty="0">
                <a:latin typeface="Arial" pitchFamily="34" charset="0"/>
              </a:rPr>
              <a:t> (PARP-1, detekcija </a:t>
            </a:r>
            <a:r>
              <a:rPr lang="hr-HR" altLang="en-US" sz="2000" dirty="0" err="1">
                <a:latin typeface="Arial" pitchFamily="34" charset="0"/>
              </a:rPr>
              <a:t>kaspaza</a:t>
            </a:r>
            <a:r>
              <a:rPr lang="hr-HR" altLang="en-US" sz="2000" dirty="0">
                <a:latin typeface="Arial" pitchFamily="34" charset="0"/>
              </a:rPr>
              <a:t>)</a:t>
            </a:r>
          </a:p>
          <a:p>
            <a:endParaRPr lang="hr-HR" altLang="en-US" sz="2000" dirty="0">
              <a:latin typeface="Arial" pitchFamily="34" charset="0"/>
            </a:endParaRPr>
          </a:p>
          <a:p>
            <a:r>
              <a:rPr lang="hr-HR" altLang="en-US" sz="2000" dirty="0">
                <a:latin typeface="Arial" pitchFamily="34" charset="0"/>
              </a:rPr>
              <a:t>-</a:t>
            </a:r>
            <a:r>
              <a:rPr lang="hr-HR" altLang="en-US" sz="2000" dirty="0" err="1">
                <a:latin typeface="Arial" pitchFamily="34" charset="0"/>
              </a:rPr>
              <a:t>inhibitori</a:t>
            </a:r>
            <a:r>
              <a:rPr lang="hr-HR" altLang="en-US" sz="2000" dirty="0">
                <a:latin typeface="Arial" pitchFamily="34" charset="0"/>
              </a:rPr>
              <a:t> </a:t>
            </a:r>
            <a:r>
              <a:rPr lang="hr-HR" altLang="en-US" sz="2000" dirty="0" err="1">
                <a:latin typeface="Arial" pitchFamily="34" charset="0"/>
              </a:rPr>
              <a:t>kaspaza</a:t>
            </a:r>
            <a:endParaRPr lang="hr-HR" altLang="en-US" sz="2000" dirty="0">
              <a:latin typeface="Arial" pitchFamily="34" charset="0"/>
            </a:endParaRPr>
          </a:p>
          <a:p>
            <a:endParaRPr lang="hr-HR" altLang="en-US" sz="2000" dirty="0">
              <a:latin typeface="Arial" pitchFamily="34" charset="0"/>
            </a:endParaRPr>
          </a:p>
          <a:p>
            <a:endParaRPr lang="hr-HR" altLang="en-US" sz="2000" dirty="0">
              <a:latin typeface="Arial" pitchFamily="34" charset="0"/>
            </a:endParaRPr>
          </a:p>
        </p:txBody>
      </p:sp>
    </p:spTree>
    <p:extLst>
      <p:ext uri="{BB962C8B-B14F-4D97-AF65-F5344CB8AC3E}">
        <p14:creationId xmlns:p14="http://schemas.microsoft.com/office/powerpoint/2010/main" val="335554414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annexin_v_PF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357563"/>
            <a:ext cx="4091310" cy="3159955"/>
          </a:xfrm>
          <a:prstGeom prst="rect">
            <a:avLst/>
          </a:prstGeom>
          <a:noFill/>
          <a:extLst>
            <a:ext uri="{909E8E84-426E-40DD-AFC4-6F175D3DCCD1}">
              <a14:hiddenFill xmlns:a14="http://schemas.microsoft.com/office/drawing/2010/main">
                <a:solidFill>
                  <a:srgbClr val="FFFFFF"/>
                </a:solidFill>
              </a14:hiddenFill>
            </a:ext>
          </a:extLst>
        </p:spPr>
      </p:pic>
      <p:pic>
        <p:nvPicPr>
          <p:cNvPr id="237571" name="Picture 3" descr="Annexin_Ass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83983"/>
            <a:ext cx="5616996" cy="3022755"/>
          </a:xfrm>
          <a:prstGeom prst="rect">
            <a:avLst/>
          </a:prstGeom>
          <a:noFill/>
          <a:extLst>
            <a:ext uri="{909E8E84-426E-40DD-AFC4-6F175D3DCCD1}">
              <a14:hiddenFill xmlns:a14="http://schemas.microsoft.com/office/drawing/2010/main">
                <a:solidFill>
                  <a:srgbClr val="FFFFFF"/>
                </a:solidFill>
              </a14:hiddenFill>
            </a:ext>
          </a:extLst>
        </p:spPr>
      </p:pic>
      <p:sp>
        <p:nvSpPr>
          <p:cNvPr id="237572" name="Text Box 4"/>
          <p:cNvSpPr txBox="1">
            <a:spLocks noChangeArrowheads="1"/>
          </p:cNvSpPr>
          <p:nvPr/>
        </p:nvSpPr>
        <p:spPr bwMode="auto">
          <a:xfrm>
            <a:off x="4500563" y="3213100"/>
            <a:ext cx="42354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1800" dirty="0" err="1">
                <a:solidFill>
                  <a:schemeClr val="accent2"/>
                </a:solidFill>
                <a:latin typeface="Arial" pitchFamily="34" charset="0"/>
              </a:rPr>
              <a:t>Aneksinski</a:t>
            </a:r>
            <a:r>
              <a:rPr lang="hr-HR" altLang="en-US" sz="1800" dirty="0">
                <a:solidFill>
                  <a:schemeClr val="accent2"/>
                </a:solidFill>
                <a:latin typeface="Arial" pitchFamily="34" charset="0"/>
              </a:rPr>
              <a:t> esej:</a:t>
            </a:r>
          </a:p>
          <a:p>
            <a:endParaRPr lang="hr-HR" altLang="en-US" sz="1800" dirty="0">
              <a:latin typeface="Arial" pitchFamily="34" charset="0"/>
            </a:endParaRPr>
          </a:p>
          <a:p>
            <a:r>
              <a:rPr lang="hr-HR" altLang="en-US" sz="1800" dirty="0">
                <a:latin typeface="Arial" pitchFamily="34" charset="0"/>
              </a:rPr>
              <a:t>žive stanice: neobojane </a:t>
            </a:r>
            <a:r>
              <a:rPr lang="hr-HR" altLang="en-US" sz="1800" dirty="0" err="1">
                <a:latin typeface="Arial" pitchFamily="34" charset="0"/>
              </a:rPr>
              <a:t>propidij</a:t>
            </a:r>
            <a:r>
              <a:rPr lang="hr-HR" altLang="en-US" sz="1800" dirty="0">
                <a:latin typeface="Arial" pitchFamily="34" charset="0"/>
              </a:rPr>
              <a:t> </a:t>
            </a:r>
            <a:r>
              <a:rPr lang="hr-HR" altLang="en-US" sz="1800" dirty="0" err="1">
                <a:latin typeface="Arial" pitchFamily="34" charset="0"/>
              </a:rPr>
              <a:t>iodidom</a:t>
            </a:r>
            <a:endParaRPr lang="hr-HR" altLang="en-US" sz="1800" dirty="0">
              <a:latin typeface="Arial" pitchFamily="34" charset="0"/>
            </a:endParaRPr>
          </a:p>
          <a:p>
            <a:r>
              <a:rPr lang="hr-HR" altLang="en-US" sz="1800" dirty="0">
                <a:latin typeface="Arial" pitchFamily="34" charset="0"/>
              </a:rPr>
              <a:t>i </a:t>
            </a:r>
            <a:r>
              <a:rPr lang="hr-HR" altLang="en-US" sz="1800" dirty="0" err="1">
                <a:latin typeface="Arial" pitchFamily="34" charset="0"/>
              </a:rPr>
              <a:t>fluoresceinom</a:t>
            </a:r>
            <a:r>
              <a:rPr lang="hr-HR" altLang="en-US" sz="1800" dirty="0">
                <a:latin typeface="Arial" pitchFamily="34" charset="0"/>
              </a:rPr>
              <a:t> </a:t>
            </a:r>
          </a:p>
          <a:p>
            <a:r>
              <a:rPr lang="hr-HR" altLang="en-US" sz="1800" dirty="0">
                <a:latin typeface="Arial" pitchFamily="34" charset="0"/>
              </a:rPr>
              <a:t>rane </a:t>
            </a:r>
            <a:r>
              <a:rPr lang="hr-HR" altLang="en-US" sz="1800" dirty="0" err="1">
                <a:latin typeface="Arial" pitchFamily="34" charset="0"/>
              </a:rPr>
              <a:t>apoptotske</a:t>
            </a:r>
            <a:r>
              <a:rPr lang="hr-HR" altLang="en-US" sz="1800" dirty="0">
                <a:latin typeface="Arial" pitchFamily="34" charset="0"/>
              </a:rPr>
              <a:t> stanice:</a:t>
            </a:r>
          </a:p>
          <a:p>
            <a:r>
              <a:rPr lang="hr-HR" altLang="en-US" sz="1800" dirty="0">
                <a:latin typeface="Arial" pitchFamily="34" charset="0"/>
              </a:rPr>
              <a:t>obojane </a:t>
            </a:r>
            <a:r>
              <a:rPr lang="hr-HR" altLang="en-US" sz="1800" dirty="0" err="1">
                <a:latin typeface="Arial" pitchFamily="34" charset="0"/>
              </a:rPr>
              <a:t>fluoresceinom</a:t>
            </a:r>
            <a:r>
              <a:rPr lang="hr-HR" altLang="en-US" sz="1800" dirty="0">
                <a:latin typeface="Arial" pitchFamily="34" charset="0"/>
              </a:rPr>
              <a:t> (</a:t>
            </a:r>
            <a:r>
              <a:rPr lang="hr-HR" altLang="en-US" sz="1800" dirty="0" err="1">
                <a:solidFill>
                  <a:schemeClr val="accent2"/>
                </a:solidFill>
                <a:latin typeface="Arial" pitchFamily="34" charset="0"/>
              </a:rPr>
              <a:t>fosfatidilserin</a:t>
            </a:r>
            <a:r>
              <a:rPr lang="hr-HR" altLang="en-US" sz="1800" dirty="0">
                <a:latin typeface="Arial" pitchFamily="34" charset="0"/>
              </a:rPr>
              <a:t>)</a:t>
            </a:r>
          </a:p>
          <a:p>
            <a:r>
              <a:rPr lang="hr-HR" altLang="en-US" sz="1800" dirty="0">
                <a:latin typeface="Arial" pitchFamily="34" charset="0"/>
              </a:rPr>
              <a:t>neobojane PI: intaktna membrana</a:t>
            </a:r>
          </a:p>
          <a:p>
            <a:r>
              <a:rPr lang="hr-HR" altLang="en-US" sz="1800" dirty="0">
                <a:latin typeface="Arial" pitchFamily="34" charset="0"/>
              </a:rPr>
              <a:t>kasne </a:t>
            </a:r>
            <a:r>
              <a:rPr lang="hr-HR" altLang="en-US" sz="1800" dirty="0" err="1">
                <a:latin typeface="Arial" pitchFamily="34" charset="0"/>
              </a:rPr>
              <a:t>apoptotske</a:t>
            </a:r>
            <a:r>
              <a:rPr lang="hr-HR" altLang="en-US" sz="1800" dirty="0">
                <a:latin typeface="Arial" pitchFamily="34" charset="0"/>
              </a:rPr>
              <a:t> ili nekrotične stanice</a:t>
            </a:r>
          </a:p>
          <a:p>
            <a:r>
              <a:rPr lang="hr-HR" altLang="en-US" sz="1800" dirty="0">
                <a:latin typeface="Arial" pitchFamily="34" charset="0"/>
              </a:rPr>
              <a:t>obojane </a:t>
            </a:r>
            <a:r>
              <a:rPr lang="hr-HR" altLang="en-US" sz="1800" dirty="0" err="1">
                <a:latin typeface="Arial" pitchFamily="34" charset="0"/>
              </a:rPr>
              <a:t>fluoresceinom</a:t>
            </a:r>
            <a:r>
              <a:rPr lang="hr-HR" altLang="en-US" sz="1800" dirty="0">
                <a:latin typeface="Arial" pitchFamily="34" charset="0"/>
              </a:rPr>
              <a:t> i PI</a:t>
            </a:r>
          </a:p>
          <a:p>
            <a:endParaRPr lang="hr-HR" altLang="en-US" sz="1800" dirty="0">
              <a:latin typeface="Arial" pitchFamily="34" charset="0"/>
            </a:endParaRPr>
          </a:p>
        </p:txBody>
      </p:sp>
    </p:spTree>
    <p:extLst>
      <p:ext uri="{BB962C8B-B14F-4D97-AF65-F5344CB8AC3E}">
        <p14:creationId xmlns:p14="http://schemas.microsoft.com/office/powerpoint/2010/main" val="20955768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lifesci.dundee.ac.uk/sites/default/files/annex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52513"/>
            <a:ext cx="4773613"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Box 1"/>
          <p:cNvSpPr txBox="1">
            <a:spLocks noChangeArrowheads="1"/>
          </p:cNvSpPr>
          <p:nvPr/>
        </p:nvSpPr>
        <p:spPr bwMode="auto">
          <a:xfrm>
            <a:off x="539750" y="5373688"/>
            <a:ext cx="835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Princip detekcije ranih apoptotskih stanica prepoznavanjem fosfatidil-serina s vanjske strane stanice</a:t>
            </a:r>
          </a:p>
        </p:txBody>
      </p:sp>
    </p:spTree>
    <p:extLst>
      <p:ext uri="{BB962C8B-B14F-4D97-AF65-F5344CB8AC3E}">
        <p14:creationId xmlns:p14="http://schemas.microsoft.com/office/powerpoint/2010/main" val="2369307840"/>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popt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1340768"/>
            <a:ext cx="4464050" cy="3594100"/>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p:cNvSpPr txBox="1">
            <a:spLocks noChangeArrowheads="1"/>
          </p:cNvSpPr>
          <p:nvPr/>
        </p:nvSpPr>
        <p:spPr bwMode="auto">
          <a:xfrm>
            <a:off x="6588125" y="6021388"/>
            <a:ext cx="1638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1600" i="1"/>
              <a:t>Molecular probes</a:t>
            </a:r>
          </a:p>
        </p:txBody>
      </p:sp>
      <p:sp>
        <p:nvSpPr>
          <p:cNvPr id="41988" name="Text Box 4"/>
          <p:cNvSpPr txBox="1">
            <a:spLocks noChangeArrowheads="1"/>
          </p:cNvSpPr>
          <p:nvPr/>
        </p:nvSpPr>
        <p:spPr bwMode="auto">
          <a:xfrm>
            <a:off x="1835150" y="5445125"/>
            <a:ext cx="5795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Limfociti tretirani kamptotecinom (kemoterapeutik)</a:t>
            </a:r>
          </a:p>
        </p:txBody>
      </p:sp>
      <p:cxnSp>
        <p:nvCxnSpPr>
          <p:cNvPr id="4" name="Straight Arrow Connector 3"/>
          <p:cNvCxnSpPr/>
          <p:nvPr/>
        </p:nvCxnSpPr>
        <p:spPr>
          <a:xfrm>
            <a:off x="1719400" y="2918002"/>
            <a:ext cx="16561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35681" y="1774889"/>
            <a:ext cx="2377574" cy="1323439"/>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apoptotske</a:t>
            </a:r>
            <a:endParaRPr lang="hr-HR" sz="2000" dirty="0" smtClean="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stanice</a:t>
            </a:r>
          </a:p>
          <a:p>
            <a:r>
              <a:rPr lang="hr-HR" sz="2000" dirty="0" smtClean="0">
                <a:latin typeface="Arial" panose="020B0604020202020204" pitchFamily="34" charset="0"/>
                <a:cs typeface="Arial" panose="020B0604020202020204" pitchFamily="34" charset="0"/>
              </a:rPr>
              <a:t>intaktna membrana</a:t>
            </a:r>
          </a:p>
          <a:p>
            <a:r>
              <a:rPr lang="hr-HR" sz="2000" dirty="0" smtClean="0">
                <a:latin typeface="Arial" panose="020B0604020202020204" pitchFamily="34" charset="0"/>
                <a:cs typeface="Arial" panose="020B0604020202020204" pitchFamily="34" charset="0"/>
              </a:rPr>
              <a:t>fragmentacija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767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285875"/>
            <a:ext cx="633412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29927" y="5949280"/>
            <a:ext cx="7488832" cy="769441"/>
          </a:xfrm>
          <a:prstGeom prst="rect">
            <a:avLst/>
          </a:prstGeom>
          <a:noFill/>
        </p:spPr>
        <p:txBody>
          <a:bodyPr wrap="square" rtlCol="0">
            <a:spAutoFit/>
          </a:bodyPr>
          <a:lstStyle/>
          <a:p>
            <a:r>
              <a:rPr lang="hr-HR" dirty="0" smtClean="0"/>
              <a:t>„</a:t>
            </a:r>
            <a:r>
              <a:rPr lang="hr-HR" sz="2000" dirty="0" err="1" smtClean="0">
                <a:latin typeface="Arial" panose="020B0604020202020204" pitchFamily="34" charset="0"/>
                <a:cs typeface="Arial" panose="020B0604020202020204" pitchFamily="34" charset="0"/>
              </a:rPr>
              <a:t>Blebbing</a:t>
            </a:r>
            <a:r>
              <a:rPr lang="hr-HR" sz="2000" dirty="0" smtClean="0">
                <a:latin typeface="Arial" panose="020B0604020202020204" pitchFamily="34" charset="0"/>
                <a:cs typeface="Arial" panose="020B0604020202020204" pitchFamily="34" charset="0"/>
              </a:rPr>
              <a:t>” – nastanak malih mjehurićastih struktura i </a:t>
            </a:r>
            <a:r>
              <a:rPr lang="hr-HR" sz="2000" dirty="0" err="1" smtClean="0">
                <a:latin typeface="Arial" panose="020B0604020202020204" pitchFamily="34" charset="0"/>
                <a:cs typeface="Arial" panose="020B0604020202020204" pitchFamily="34" charset="0"/>
              </a:rPr>
              <a:t>vezikula</a:t>
            </a:r>
            <a:r>
              <a:rPr lang="hr-HR" sz="2000" dirty="0" smtClean="0">
                <a:latin typeface="Arial" panose="020B0604020202020204" pitchFamily="34" charset="0"/>
                <a:cs typeface="Arial" panose="020B0604020202020204" pitchFamily="34" charset="0"/>
              </a:rPr>
              <a:t> nazvanih </a:t>
            </a:r>
            <a:r>
              <a:rPr lang="hr-HR" sz="2000" dirty="0" err="1" smtClean="0">
                <a:latin typeface="Arial" panose="020B0604020202020204" pitchFamily="34" charset="0"/>
                <a:cs typeface="Arial" panose="020B0604020202020204" pitchFamily="34" charset="0"/>
              </a:rPr>
              <a:t>apoptotskim</a:t>
            </a:r>
            <a:r>
              <a:rPr lang="hr-HR" sz="2000" dirty="0" smtClean="0">
                <a:latin typeface="Arial" panose="020B0604020202020204" pitchFamily="34" charset="0"/>
                <a:cs typeface="Arial" panose="020B0604020202020204" pitchFamily="34" charset="0"/>
              </a:rPr>
              <a:t> tjelešcima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91293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ad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96975"/>
            <a:ext cx="2287588" cy="4445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3995738" y="5300663"/>
            <a:ext cx="45831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Detekcija apoptoze “ljestvicama”</a:t>
            </a:r>
          </a:p>
          <a:p>
            <a:r>
              <a:rPr lang="hr-HR" altLang="en-US" sz="2000">
                <a:latin typeface="Arial" pitchFamily="34" charset="0"/>
              </a:rPr>
              <a:t>Stanice Jurkat tretirane kamptotecinom</a:t>
            </a:r>
          </a:p>
          <a:p>
            <a:r>
              <a:rPr lang="hr-HR" altLang="en-US" sz="2000">
                <a:latin typeface="Arial" pitchFamily="34" charset="0"/>
              </a:rPr>
              <a:t>nakon 0 sati (1), 6 (2) i 12 sati (3).</a:t>
            </a:r>
          </a:p>
        </p:txBody>
      </p:sp>
      <p:sp>
        <p:nvSpPr>
          <p:cNvPr id="44036" name="Rectangle 4"/>
          <p:cNvSpPr>
            <a:spLocks noChangeArrowheads="1"/>
          </p:cNvSpPr>
          <p:nvPr/>
        </p:nvSpPr>
        <p:spPr bwMode="auto">
          <a:xfrm>
            <a:off x="7667625" y="6332538"/>
            <a:ext cx="860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1600" i="1">
                <a:latin typeface="Arial" pitchFamily="34" charset="0"/>
              </a:rPr>
              <a:t>Biomax</a:t>
            </a:r>
          </a:p>
        </p:txBody>
      </p:sp>
    </p:spTree>
    <p:extLst>
      <p:ext uri="{BB962C8B-B14F-4D97-AF65-F5344CB8AC3E}">
        <p14:creationId xmlns:p14="http://schemas.microsoft.com/office/powerpoint/2010/main" val="683657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Growth_phas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800" y="551973"/>
            <a:ext cx="4895874" cy="4837590"/>
          </a:xfrm>
          <a:prstGeom prst="rect">
            <a:avLst/>
          </a:prstGeom>
          <a:noFill/>
          <a:extLst>
            <a:ext uri="{909E8E84-426E-40DD-AFC4-6F175D3DCCD1}">
              <a14:hiddenFill xmlns:a14="http://schemas.microsoft.com/office/drawing/2010/main">
                <a:solidFill>
                  <a:srgbClr val="FFFFFF"/>
                </a:solidFill>
              </a14:hiddenFill>
            </a:ext>
          </a:extLst>
        </p:spPr>
      </p:pic>
      <p:sp>
        <p:nvSpPr>
          <p:cNvPr id="238595" name="Text Box 3"/>
          <p:cNvSpPr txBox="1">
            <a:spLocks noChangeArrowheads="1"/>
          </p:cNvSpPr>
          <p:nvPr/>
        </p:nvSpPr>
        <p:spPr bwMode="auto">
          <a:xfrm>
            <a:off x="2627313" y="5084763"/>
            <a:ext cx="41624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en-US" sz="2000">
                <a:latin typeface="Arial" pitchFamily="34" charset="0"/>
              </a:rPr>
              <a:t>Sub G1 frakcija apoptotskih stanica</a:t>
            </a:r>
          </a:p>
          <a:p>
            <a:r>
              <a:rPr lang="hr-HR" altLang="en-US" sz="1400">
                <a:latin typeface="Arial" pitchFamily="34" charset="0"/>
              </a:rPr>
              <a:t>/www.mpimagdeburg.mpg.de/research</a:t>
            </a:r>
          </a:p>
        </p:txBody>
      </p:sp>
    </p:spTree>
    <p:extLst>
      <p:ext uri="{BB962C8B-B14F-4D97-AF65-F5344CB8AC3E}">
        <p14:creationId xmlns:p14="http://schemas.microsoft.com/office/powerpoint/2010/main" val="51884024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484785"/>
            <a:ext cx="4188157" cy="313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59632" y="5085184"/>
            <a:ext cx="7200800" cy="830997"/>
          </a:xfrm>
          <a:prstGeom prst="rect">
            <a:avLst/>
          </a:prstGeom>
        </p:spPr>
        <p:txBody>
          <a:bodyPr wrap="square">
            <a:spAutoFit/>
          </a:bodyPr>
          <a:lstStyle/>
          <a:p>
            <a:r>
              <a:rPr lang="hr-HR" altLang="en-US" dirty="0">
                <a:latin typeface="Arial" pitchFamily="34" charset="0"/>
              </a:rPr>
              <a:t>TUNEL esej: obilježavanje </a:t>
            </a:r>
            <a:r>
              <a:rPr lang="hr-HR" altLang="en-US" dirty="0" err="1">
                <a:latin typeface="Arial" pitchFamily="34" charset="0"/>
              </a:rPr>
              <a:t>dvolančanih</a:t>
            </a:r>
            <a:r>
              <a:rPr lang="hr-HR" altLang="en-US" dirty="0">
                <a:latin typeface="Arial" pitchFamily="34" charset="0"/>
              </a:rPr>
              <a:t> lomova terminalnom </a:t>
            </a:r>
            <a:r>
              <a:rPr lang="hr-HR" altLang="en-US" dirty="0" err="1">
                <a:latin typeface="Arial" pitchFamily="34" charset="0"/>
              </a:rPr>
              <a:t>transferazom</a:t>
            </a:r>
            <a:endParaRPr lang="hr-HR" altLang="en-US" dirty="0">
              <a:latin typeface="Arial" pitchFamily="34" charset="0"/>
            </a:endParaRPr>
          </a:p>
        </p:txBody>
      </p:sp>
    </p:spTree>
    <p:extLst>
      <p:ext uri="{BB962C8B-B14F-4D97-AF65-F5344CB8AC3E}">
        <p14:creationId xmlns:p14="http://schemas.microsoft.com/office/powerpoint/2010/main" val="3769607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rndsystems.com/resources/images/248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79" y="260350"/>
            <a:ext cx="5588595" cy="385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1"/>
          <p:cNvSpPr txBox="1">
            <a:spLocks noChangeArrowheads="1"/>
          </p:cNvSpPr>
          <p:nvPr/>
        </p:nvSpPr>
        <p:spPr bwMode="auto">
          <a:xfrm>
            <a:off x="179512" y="4221088"/>
            <a:ext cx="856895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solidFill>
                  <a:schemeClr val="accent2"/>
                </a:solidFill>
                <a:latin typeface="Arial" charset="0"/>
              </a:rPr>
              <a:t>Kvantitativne metode detekcije </a:t>
            </a:r>
            <a:r>
              <a:rPr lang="hr-HR" altLang="en-US" sz="2000" dirty="0" err="1">
                <a:solidFill>
                  <a:schemeClr val="accent2"/>
                </a:solidFill>
                <a:latin typeface="Arial" charset="0"/>
              </a:rPr>
              <a:t>apoptoze</a:t>
            </a:r>
            <a:r>
              <a:rPr lang="hr-HR" altLang="en-US" sz="2000" dirty="0">
                <a:latin typeface="Arial" charset="0"/>
              </a:rPr>
              <a:t>:</a:t>
            </a:r>
          </a:p>
          <a:p>
            <a:pPr eaLnBrk="1" hangingPunct="1">
              <a:spcBef>
                <a:spcPct val="0"/>
              </a:spcBef>
              <a:buFontTx/>
              <a:buNone/>
            </a:pPr>
            <a:r>
              <a:rPr lang="hr-HR" altLang="en-US" sz="2000" dirty="0">
                <a:solidFill>
                  <a:schemeClr val="accent2"/>
                </a:solidFill>
                <a:latin typeface="Arial" charset="0"/>
              </a:rPr>
              <a:t>detekcija specifičnog produkta </a:t>
            </a:r>
            <a:r>
              <a:rPr lang="hr-HR" altLang="en-US" sz="2000" dirty="0" err="1">
                <a:solidFill>
                  <a:schemeClr val="accent2"/>
                </a:solidFill>
                <a:latin typeface="Arial" charset="0"/>
              </a:rPr>
              <a:t>apoptoze</a:t>
            </a:r>
            <a:r>
              <a:rPr lang="hr-HR" altLang="en-US" sz="2000" dirty="0">
                <a:solidFill>
                  <a:schemeClr val="accent2"/>
                </a:solidFill>
                <a:latin typeface="Arial" charset="0"/>
              </a:rPr>
              <a:t> </a:t>
            </a:r>
            <a:r>
              <a:rPr lang="hr-HR" altLang="en-US" sz="2000" dirty="0">
                <a:latin typeface="Arial" charset="0"/>
              </a:rPr>
              <a:t>(</a:t>
            </a:r>
            <a:r>
              <a:rPr lang="hr-HR" altLang="en-US" sz="2000" dirty="0" err="1">
                <a:latin typeface="Arial" charset="0"/>
              </a:rPr>
              <a:t>kaspaze</a:t>
            </a:r>
            <a:r>
              <a:rPr lang="hr-HR" altLang="en-US" sz="2000" dirty="0">
                <a:latin typeface="Arial" charset="0"/>
              </a:rPr>
              <a:t>, </a:t>
            </a:r>
            <a:r>
              <a:rPr lang="hr-HR" altLang="en-US" sz="2000" dirty="0" err="1">
                <a:latin typeface="Arial" charset="0"/>
              </a:rPr>
              <a:t>dvolančani</a:t>
            </a:r>
            <a:r>
              <a:rPr lang="hr-HR" altLang="en-US" sz="2000" dirty="0">
                <a:latin typeface="Arial" charset="0"/>
              </a:rPr>
              <a:t> lom itd.) pomoću antitijela obilježenog enzimom, fluorescencijskom bojom ili pomoću „potencijalno fluorescentnog ili luminiscentnog” </a:t>
            </a:r>
            <a:r>
              <a:rPr lang="hr-HR" altLang="en-US" sz="2000" dirty="0" smtClean="0">
                <a:latin typeface="Arial" charset="0"/>
              </a:rPr>
              <a:t>supstrata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-kompleti za istovremeno mjerenje </a:t>
            </a:r>
            <a:r>
              <a:rPr lang="hr-HR" altLang="en-US" sz="2000" dirty="0" err="1">
                <a:latin typeface="Arial" charset="0"/>
              </a:rPr>
              <a:t>vijabilnosti</a:t>
            </a:r>
            <a:r>
              <a:rPr lang="hr-HR" altLang="en-US" sz="2000" dirty="0">
                <a:latin typeface="Arial" charset="0"/>
              </a:rPr>
              <a:t>, </a:t>
            </a:r>
            <a:r>
              <a:rPr lang="hr-HR" altLang="en-US" sz="2000" dirty="0" err="1">
                <a:latin typeface="Arial" charset="0"/>
              </a:rPr>
              <a:t>citotoksičnosti</a:t>
            </a:r>
            <a:r>
              <a:rPr lang="hr-HR" altLang="en-US" sz="2000" dirty="0">
                <a:latin typeface="Arial" charset="0"/>
              </a:rPr>
              <a:t> i </a:t>
            </a:r>
            <a:r>
              <a:rPr lang="hr-HR" altLang="en-US" sz="2000" dirty="0" err="1">
                <a:latin typeface="Arial" charset="0"/>
              </a:rPr>
              <a:t>apoptoze</a:t>
            </a:r>
            <a:r>
              <a:rPr lang="hr-HR" altLang="en-US" sz="2000" dirty="0">
                <a:latin typeface="Arial" charset="0"/>
              </a:rPr>
              <a:t> – dobiva se omjer te ne ovisi o broju stanica</a:t>
            </a:r>
            <a:endParaRPr lang="en-US" altLang="en-US" sz="2000" dirty="0">
              <a:latin typeface="Arial" charset="0"/>
            </a:endParaRPr>
          </a:p>
        </p:txBody>
      </p:sp>
    </p:spTree>
    <p:extLst>
      <p:ext uri="{BB962C8B-B14F-4D97-AF65-F5344CB8AC3E}">
        <p14:creationId xmlns:p14="http://schemas.microsoft.com/office/powerpoint/2010/main" val="35328244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684213" y="836613"/>
            <a:ext cx="7272337"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Vijabilnost</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kratkoročni odgovor</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brojanje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kvantitativno određivanje količine nekog produkta karakterističnog za žive/mrtve stanice: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protočnim citometrom</a:t>
            </a:r>
          </a:p>
          <a:p>
            <a:pPr eaLnBrk="1" hangingPunct="1">
              <a:spcBef>
                <a:spcPct val="0"/>
              </a:spcBef>
              <a:buFontTx/>
              <a:buNone/>
            </a:pPr>
            <a:r>
              <a:rPr lang="hr-HR" altLang="en-US" sz="2000">
                <a:latin typeface="Arial" charset="0"/>
              </a:rPr>
              <a:t>mikroskopijom</a:t>
            </a:r>
          </a:p>
          <a:p>
            <a:pPr eaLnBrk="1" hangingPunct="1">
              <a:spcBef>
                <a:spcPct val="0"/>
              </a:spcBef>
              <a:buFontTx/>
              <a:buNone/>
            </a:pPr>
            <a:r>
              <a:rPr lang="hr-HR" altLang="en-US" sz="2000">
                <a:latin typeface="Arial" charset="0"/>
              </a:rPr>
              <a:t>spektrofotometrijom </a:t>
            </a:r>
          </a:p>
        </p:txBody>
      </p:sp>
    </p:spTree>
    <p:extLst>
      <p:ext uri="{BB962C8B-B14F-4D97-AF65-F5344CB8AC3E}">
        <p14:creationId xmlns:p14="http://schemas.microsoft.com/office/powerpoint/2010/main" val="74770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Overview of baculovirus-infected insect cell heterologous protein expression. (A) A schematized overview of baculovirus generation and expression of kindlin-3 in Sf9 cells. In the DNA vector schematics, 5'UTR/ORF603 is colored in red, the ORF1629 is colored in green and, the gene of the protein of interest (P.O.I.) is colored blue. (B) Western blot, using an anti-His 6 antibody, of six small-scale (2 ml monolayer) cultures (lanes labelled according to culture) of Sf9 cells producing recombinant baculovirus and recombinant murine kindlin-3. (C) Light microscopy image of healthy Sf9 cells grown in suspension in Sf-900 II SFM supplemented with antibiotics and transferred to a 35 mm well tissue culture dish (see protocol). Image is 20X magn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1524000"/>
            <a:ext cx="47625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388" y="260350"/>
            <a:ext cx="792162" cy="2376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1746250" y="-1554163"/>
            <a:ext cx="6337300" cy="260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p:cNvSpPr/>
          <p:nvPr/>
        </p:nvSpPr>
        <p:spPr>
          <a:xfrm>
            <a:off x="-1765300" y="-1565275"/>
            <a:ext cx="2808288" cy="650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118" name="TextBox 4"/>
          <p:cNvSpPr txBox="1">
            <a:spLocks noChangeArrowheads="1"/>
          </p:cNvSpPr>
          <p:nvPr/>
        </p:nvSpPr>
        <p:spPr bwMode="auto">
          <a:xfrm>
            <a:off x="1155700" y="558800"/>
            <a:ext cx="345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charset="0"/>
                <a:cs typeface="Arial" charset="0"/>
              </a:rPr>
              <a:t>Stanične kulture kukaca</a:t>
            </a:r>
            <a:endParaRPr lang="en-US" altLang="en-US" sz="2400">
              <a:latin typeface="Arial" charset="0"/>
              <a:cs typeface="Arial" charset="0"/>
            </a:endParaRPr>
          </a:p>
        </p:txBody>
      </p:sp>
      <p:sp>
        <p:nvSpPr>
          <p:cNvPr id="90119" name="TextBox 5"/>
          <p:cNvSpPr txBox="1">
            <a:spLocks noChangeArrowheads="1"/>
          </p:cNvSpPr>
          <p:nvPr/>
        </p:nvSpPr>
        <p:spPr bwMode="auto">
          <a:xfrm>
            <a:off x="971550" y="3716338"/>
            <a:ext cx="3233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cs typeface="Arial" charset="0"/>
              </a:rPr>
              <a:t>Spodoptera: domaćin bakulovirusa: ekspresija proteina</a:t>
            </a:r>
            <a:endParaRPr lang="en-US" altLang="en-US" sz="2000">
              <a:latin typeface="Arial" charset="0"/>
              <a:cs typeface="Arial" charset="0"/>
            </a:endParaRPr>
          </a:p>
        </p:txBody>
      </p:sp>
      <p:pic>
        <p:nvPicPr>
          <p:cNvPr id="901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0" y="1082675"/>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54338"/>
            <a:ext cx="33718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22" name="TextBox 6"/>
          <p:cNvSpPr txBox="1">
            <a:spLocks noChangeArrowheads="1"/>
          </p:cNvSpPr>
          <p:nvPr/>
        </p:nvSpPr>
        <p:spPr bwMode="auto">
          <a:xfrm>
            <a:off x="4230688" y="5300663"/>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400">
                <a:latin typeface="Arial" charset="0"/>
                <a:cs typeface="Arial" charset="0"/>
              </a:rPr>
              <a:t>A: nalik fibroblastima</a:t>
            </a:r>
          </a:p>
          <a:p>
            <a:pPr eaLnBrk="1" hangingPunct="1">
              <a:spcBef>
                <a:spcPct val="0"/>
              </a:spcBef>
              <a:buFontTx/>
              <a:buNone/>
            </a:pPr>
            <a:r>
              <a:rPr lang="hr-HR" altLang="en-US" sz="2400">
                <a:latin typeface="Arial" charset="0"/>
                <a:cs typeface="Arial" charset="0"/>
              </a:rPr>
              <a:t>B: nalik epitelu</a:t>
            </a:r>
          </a:p>
          <a:p>
            <a:pPr eaLnBrk="1" hangingPunct="1">
              <a:spcBef>
                <a:spcPct val="0"/>
              </a:spcBef>
              <a:buFontTx/>
              <a:buNone/>
            </a:pPr>
            <a:r>
              <a:rPr lang="hr-HR" altLang="en-US" sz="2400">
                <a:latin typeface="Arial" charset="0"/>
                <a:cs typeface="Arial" charset="0"/>
              </a:rPr>
              <a:t>C: okrugle</a:t>
            </a:r>
            <a:endParaRPr lang="en-US" altLang="en-US" sz="2400">
              <a:latin typeface="Arial" charset="0"/>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2124075" y="1628775"/>
            <a:ext cx="42497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err="1" smtClean="0">
                <a:solidFill>
                  <a:schemeClr val="accent2"/>
                </a:solidFill>
                <a:latin typeface="Arial" charset="0"/>
              </a:rPr>
              <a:t>Preživljenje</a:t>
            </a:r>
            <a:r>
              <a:rPr lang="hr-HR" altLang="en-US" sz="2000" dirty="0" smtClean="0">
                <a:solidFill>
                  <a:schemeClr val="accent2"/>
                </a:solidFill>
                <a:latin typeface="Arial" charset="0"/>
              </a:rPr>
              <a:t>/proliferacija</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esej rasta kolonija</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solidFill>
                  <a:schemeClr val="accent2"/>
                </a:solidFill>
                <a:latin typeface="Arial" charset="0"/>
              </a:rPr>
              <a:t>dugoročni test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sposobnost regeneracije - popravka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efikasnost nasađivanja: rast kolonija</a:t>
            </a:r>
          </a:p>
        </p:txBody>
      </p:sp>
    </p:spTree>
    <p:extLst>
      <p:ext uri="{BB962C8B-B14F-4D97-AF65-F5344CB8AC3E}">
        <p14:creationId xmlns:p14="http://schemas.microsoft.com/office/powerpoint/2010/main" val="3425772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p:cNvGrpSpPr>
            <a:grpSpLocks/>
          </p:cNvGrpSpPr>
          <p:nvPr/>
        </p:nvGrpSpPr>
        <p:grpSpPr bwMode="auto">
          <a:xfrm>
            <a:off x="539750" y="333375"/>
            <a:ext cx="7788275" cy="6096000"/>
            <a:chOff x="418" y="210"/>
            <a:chExt cx="4906" cy="3840"/>
          </a:xfrm>
        </p:grpSpPr>
        <p:grpSp>
          <p:nvGrpSpPr>
            <p:cNvPr id="122883" name="Group 3"/>
            <p:cNvGrpSpPr>
              <a:grpSpLocks/>
            </p:cNvGrpSpPr>
            <p:nvPr/>
          </p:nvGrpSpPr>
          <p:grpSpPr bwMode="auto">
            <a:xfrm>
              <a:off x="657" y="754"/>
              <a:ext cx="272" cy="2631"/>
              <a:chOff x="2653" y="848"/>
              <a:chExt cx="272" cy="2631"/>
            </a:xfrm>
          </p:grpSpPr>
          <p:sp>
            <p:nvSpPr>
              <p:cNvPr id="122899" name="Oval 4"/>
              <p:cNvSpPr>
                <a:spLocks noChangeArrowheads="1"/>
              </p:cNvSpPr>
              <p:nvPr/>
            </p:nvSpPr>
            <p:spPr bwMode="auto">
              <a:xfrm>
                <a:off x="2653" y="848"/>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22900" name="Oval 5"/>
              <p:cNvSpPr>
                <a:spLocks noChangeArrowheads="1"/>
              </p:cNvSpPr>
              <p:nvPr/>
            </p:nvSpPr>
            <p:spPr bwMode="auto">
              <a:xfrm>
                <a:off x="2653" y="1302"/>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22901" name="Oval 6"/>
              <p:cNvSpPr>
                <a:spLocks noChangeArrowheads="1"/>
              </p:cNvSpPr>
              <p:nvPr/>
            </p:nvSpPr>
            <p:spPr bwMode="auto">
              <a:xfrm>
                <a:off x="2653" y="1797"/>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22902" name="Oval 7"/>
              <p:cNvSpPr>
                <a:spLocks noChangeArrowheads="1"/>
              </p:cNvSpPr>
              <p:nvPr/>
            </p:nvSpPr>
            <p:spPr bwMode="auto">
              <a:xfrm>
                <a:off x="2653" y="2254"/>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22903" name="Oval 8"/>
              <p:cNvSpPr>
                <a:spLocks noChangeArrowheads="1"/>
              </p:cNvSpPr>
              <p:nvPr/>
            </p:nvSpPr>
            <p:spPr bwMode="auto">
              <a:xfrm>
                <a:off x="2653" y="2708"/>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sp>
            <p:nvSpPr>
              <p:cNvPr id="122904" name="Oval 9"/>
              <p:cNvSpPr>
                <a:spLocks noChangeArrowheads="1"/>
              </p:cNvSpPr>
              <p:nvPr/>
            </p:nvSpPr>
            <p:spPr bwMode="auto">
              <a:xfrm>
                <a:off x="2653" y="3207"/>
                <a:ext cx="272" cy="272"/>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400">
                  <a:latin typeface="Arial" charset="0"/>
                </a:endParaRPr>
              </a:p>
            </p:txBody>
          </p:sp>
        </p:grpSp>
        <p:sp>
          <p:nvSpPr>
            <p:cNvPr id="122884" name="Text Box 10"/>
            <p:cNvSpPr txBox="1">
              <a:spLocks noChangeArrowheads="1"/>
            </p:cNvSpPr>
            <p:nvPr/>
          </p:nvSpPr>
          <p:spPr bwMode="auto">
            <a:xfrm>
              <a:off x="3288" y="848"/>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22885" name="Text Box 11"/>
            <p:cNvSpPr txBox="1">
              <a:spLocks noChangeArrowheads="1"/>
            </p:cNvSpPr>
            <p:nvPr/>
          </p:nvSpPr>
          <p:spPr bwMode="auto">
            <a:xfrm>
              <a:off x="3197" y="1302"/>
              <a:ext cx="1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a:t>
              </a:r>
            </a:p>
          </p:txBody>
        </p:sp>
        <p:sp>
          <p:nvSpPr>
            <p:cNvPr id="122886" name="Text Box 12"/>
            <p:cNvSpPr txBox="1">
              <a:spLocks noChangeArrowheads="1"/>
            </p:cNvSpPr>
            <p:nvPr/>
          </p:nvSpPr>
          <p:spPr bwMode="auto">
            <a:xfrm>
              <a:off x="3243" y="1755"/>
              <a:ext cx="4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22887" name="Text Box 13"/>
            <p:cNvSpPr txBox="1">
              <a:spLocks noChangeArrowheads="1"/>
            </p:cNvSpPr>
            <p:nvPr/>
          </p:nvSpPr>
          <p:spPr bwMode="auto">
            <a:xfrm>
              <a:off x="1202" y="754"/>
              <a:ext cx="72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Kontrola</a:t>
              </a:r>
            </a:p>
          </p:txBody>
        </p:sp>
        <p:sp>
          <p:nvSpPr>
            <p:cNvPr id="122888" name="Text Box 14"/>
            <p:cNvSpPr txBox="1">
              <a:spLocks noChangeArrowheads="1"/>
            </p:cNvSpPr>
            <p:nvPr/>
          </p:nvSpPr>
          <p:spPr bwMode="auto">
            <a:xfrm>
              <a:off x="1202" y="1888"/>
              <a:ext cx="110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različite </a:t>
              </a:r>
            </a:p>
            <a:p>
              <a:pPr eaLnBrk="1" hangingPunct="1">
                <a:spcBef>
                  <a:spcPct val="0"/>
                </a:spcBef>
                <a:buFontTx/>
                <a:buNone/>
              </a:pPr>
              <a:r>
                <a:rPr lang="hr-HR" altLang="en-US" sz="2000">
                  <a:latin typeface="Arial" charset="0"/>
                </a:rPr>
                <a:t>koncentracije </a:t>
              </a:r>
            </a:p>
            <a:p>
              <a:pPr eaLnBrk="1" hangingPunct="1">
                <a:spcBef>
                  <a:spcPct val="0"/>
                </a:spcBef>
                <a:buFontTx/>
                <a:buNone/>
              </a:pPr>
              <a:r>
                <a:rPr lang="hr-HR" altLang="en-US" sz="2000">
                  <a:latin typeface="Arial" charset="0"/>
                </a:rPr>
                <a:t>neke tvari</a:t>
              </a:r>
            </a:p>
          </p:txBody>
        </p:sp>
        <p:sp>
          <p:nvSpPr>
            <p:cNvPr id="122889" name="Text Box 15"/>
            <p:cNvSpPr txBox="1">
              <a:spLocks noChangeArrowheads="1"/>
            </p:cNvSpPr>
            <p:nvPr/>
          </p:nvSpPr>
          <p:spPr bwMode="auto">
            <a:xfrm>
              <a:off x="3424" y="213"/>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22890" name="Text Box 16"/>
            <p:cNvSpPr txBox="1">
              <a:spLocks noChangeArrowheads="1"/>
            </p:cNvSpPr>
            <p:nvPr/>
          </p:nvSpPr>
          <p:spPr bwMode="auto">
            <a:xfrm>
              <a:off x="4455" y="210"/>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hr-HR" altLang="en-US" sz="2000">
                <a:latin typeface="Arial" charset="0"/>
              </a:endParaRPr>
            </a:p>
          </p:txBody>
        </p:sp>
        <p:sp>
          <p:nvSpPr>
            <p:cNvPr id="122891" name="Text Box 17"/>
            <p:cNvSpPr txBox="1">
              <a:spLocks noChangeArrowheads="1"/>
            </p:cNvSpPr>
            <p:nvPr/>
          </p:nvSpPr>
          <p:spPr bwMode="auto">
            <a:xfrm>
              <a:off x="418" y="3744"/>
              <a:ext cx="2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a:t>
              </a:r>
            </a:p>
          </p:txBody>
        </p:sp>
        <p:sp>
          <p:nvSpPr>
            <p:cNvPr id="122892" name="Line 18"/>
            <p:cNvSpPr>
              <a:spLocks noChangeShapeType="1"/>
            </p:cNvSpPr>
            <p:nvPr/>
          </p:nvSpPr>
          <p:spPr bwMode="auto">
            <a:xfrm>
              <a:off x="2653" y="1888"/>
              <a:ext cx="45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93" name="Text Box 19"/>
            <p:cNvSpPr txBox="1">
              <a:spLocks noChangeArrowheads="1"/>
            </p:cNvSpPr>
            <p:nvPr/>
          </p:nvSpPr>
          <p:spPr bwMode="auto">
            <a:xfrm>
              <a:off x="3288" y="1434"/>
              <a:ext cx="1008"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kvantitativno</a:t>
              </a:r>
            </a:p>
            <a:p>
              <a:pPr eaLnBrk="1" hangingPunct="1">
                <a:spcBef>
                  <a:spcPct val="0"/>
                </a:spcBef>
                <a:buFontTx/>
                <a:buNone/>
              </a:pPr>
              <a:r>
                <a:rPr lang="hr-HR" altLang="en-US" sz="2000">
                  <a:latin typeface="Arial" charset="0"/>
                </a:rPr>
                <a:t>mjerenje</a:t>
              </a:r>
            </a:p>
            <a:p>
              <a:pPr eaLnBrk="1" hangingPunct="1">
                <a:spcBef>
                  <a:spcPct val="0"/>
                </a:spcBef>
                <a:buFontTx/>
                <a:buNone/>
              </a:pPr>
              <a:r>
                <a:rPr lang="hr-HR" altLang="en-US" sz="2000">
                  <a:latin typeface="Arial" charset="0"/>
                </a:rPr>
                <a:t>parametra</a:t>
              </a:r>
            </a:p>
            <a:p>
              <a:pPr eaLnBrk="1" hangingPunct="1">
                <a:spcBef>
                  <a:spcPct val="0"/>
                </a:spcBef>
                <a:buFontTx/>
                <a:buNone/>
              </a:pPr>
              <a:r>
                <a:rPr lang="hr-HR" altLang="en-US" sz="2000">
                  <a:latin typeface="Arial" charset="0"/>
                </a:rPr>
                <a:t>preživljenja</a:t>
              </a:r>
            </a:p>
            <a:p>
              <a:pPr eaLnBrk="1" hangingPunct="1">
                <a:spcBef>
                  <a:spcPct val="0"/>
                </a:spcBef>
                <a:buFontTx/>
                <a:buNone/>
              </a:pPr>
              <a:r>
                <a:rPr lang="hr-HR" altLang="en-US" sz="2000">
                  <a:latin typeface="Arial" charset="0"/>
                </a:rPr>
                <a:t>ili vijabilnosti</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p:txBody>
        </p:sp>
        <p:sp>
          <p:nvSpPr>
            <p:cNvPr id="122894" name="Text Box 20"/>
            <p:cNvSpPr txBox="1">
              <a:spLocks noChangeArrowheads="1"/>
            </p:cNvSpPr>
            <p:nvPr/>
          </p:nvSpPr>
          <p:spPr bwMode="auto">
            <a:xfrm>
              <a:off x="554" y="3608"/>
              <a:ext cx="1227" cy="44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bg1"/>
                  </a:solidFill>
                  <a:latin typeface="Arial" charset="0"/>
                </a:rPr>
                <a:t>vrsta kulture</a:t>
              </a:r>
            </a:p>
            <a:p>
              <a:pPr eaLnBrk="1" hangingPunct="1">
                <a:spcBef>
                  <a:spcPct val="0"/>
                </a:spcBef>
                <a:buFontTx/>
                <a:buNone/>
              </a:pPr>
              <a:r>
                <a:rPr lang="hr-HR" altLang="en-US" sz="2000">
                  <a:solidFill>
                    <a:schemeClr val="bg1"/>
                  </a:solidFill>
                  <a:latin typeface="Arial" charset="0"/>
                </a:rPr>
                <a:t>gustoća stanica</a:t>
              </a:r>
            </a:p>
          </p:txBody>
        </p:sp>
        <p:sp>
          <p:nvSpPr>
            <p:cNvPr id="122895" name="Text Box 21"/>
            <p:cNvSpPr txBox="1">
              <a:spLocks noChangeArrowheads="1"/>
            </p:cNvSpPr>
            <p:nvPr/>
          </p:nvSpPr>
          <p:spPr bwMode="auto">
            <a:xfrm>
              <a:off x="1325" y="2837"/>
              <a:ext cx="1257" cy="44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bg1"/>
                  </a:solidFill>
                  <a:latin typeface="Arial" charset="0"/>
                </a:rPr>
                <a:t>koncentracija i</a:t>
              </a:r>
            </a:p>
            <a:p>
              <a:pPr eaLnBrk="1" hangingPunct="1">
                <a:spcBef>
                  <a:spcPct val="0"/>
                </a:spcBef>
                <a:buFontTx/>
                <a:buNone/>
              </a:pPr>
              <a:r>
                <a:rPr lang="hr-HR" altLang="en-US" sz="2000">
                  <a:solidFill>
                    <a:schemeClr val="bg1"/>
                  </a:solidFill>
                  <a:latin typeface="Arial" charset="0"/>
                </a:rPr>
                <a:t>duljina izlaganja</a:t>
              </a:r>
            </a:p>
          </p:txBody>
        </p:sp>
        <p:sp>
          <p:nvSpPr>
            <p:cNvPr id="122896" name="Text Box 22"/>
            <p:cNvSpPr txBox="1">
              <a:spLocks noChangeArrowheads="1"/>
            </p:cNvSpPr>
            <p:nvPr/>
          </p:nvSpPr>
          <p:spPr bwMode="auto">
            <a:xfrm>
              <a:off x="2641" y="3427"/>
              <a:ext cx="888" cy="44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bg1"/>
                  </a:solidFill>
                  <a:latin typeface="Arial" charset="0"/>
                </a:rPr>
                <a:t>vrijeme</a:t>
              </a:r>
            </a:p>
            <a:p>
              <a:pPr eaLnBrk="1" hangingPunct="1">
                <a:spcBef>
                  <a:spcPct val="0"/>
                </a:spcBef>
                <a:buFontTx/>
                <a:buNone/>
              </a:pPr>
              <a:r>
                <a:rPr lang="hr-HR" altLang="en-US" sz="2000">
                  <a:solidFill>
                    <a:schemeClr val="bg1"/>
                  </a:solidFill>
                  <a:latin typeface="Arial" charset="0"/>
                </a:rPr>
                <a:t>"oporavka"</a:t>
              </a:r>
            </a:p>
          </p:txBody>
        </p:sp>
        <p:sp>
          <p:nvSpPr>
            <p:cNvPr id="122897" name="Text Box 23"/>
            <p:cNvSpPr txBox="1">
              <a:spLocks noChangeArrowheads="1"/>
            </p:cNvSpPr>
            <p:nvPr/>
          </p:nvSpPr>
          <p:spPr bwMode="auto">
            <a:xfrm>
              <a:off x="3502" y="2837"/>
              <a:ext cx="1822" cy="44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solidFill>
                    <a:schemeClr val="bg1"/>
                  </a:solidFill>
                  <a:latin typeface="Arial" charset="0"/>
                </a:rPr>
                <a:t>završna točka u kojoj se</a:t>
              </a:r>
            </a:p>
            <a:p>
              <a:pPr eaLnBrk="1" hangingPunct="1">
                <a:spcBef>
                  <a:spcPct val="0"/>
                </a:spcBef>
                <a:buFontTx/>
                <a:buNone/>
              </a:pPr>
              <a:r>
                <a:rPr lang="hr-HR" altLang="en-US" sz="2000">
                  <a:solidFill>
                    <a:schemeClr val="bg1"/>
                  </a:solidFill>
                  <a:latin typeface="Arial" charset="0"/>
                </a:rPr>
                <a:t>kvantizira efekt</a:t>
              </a:r>
            </a:p>
          </p:txBody>
        </p:sp>
        <p:sp>
          <p:nvSpPr>
            <p:cNvPr id="122898" name="Text Box 24"/>
            <p:cNvSpPr txBox="1">
              <a:spLocks noChangeArrowheads="1"/>
            </p:cNvSpPr>
            <p:nvPr/>
          </p:nvSpPr>
          <p:spPr bwMode="auto">
            <a:xfrm>
              <a:off x="1927" y="300"/>
              <a:ext cx="29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Parametri testova preživljenja/vijabilnosti</a:t>
              </a:r>
            </a:p>
          </p:txBody>
        </p:sp>
      </p:grpSp>
    </p:spTree>
    <p:extLst>
      <p:ext uri="{BB962C8B-B14F-4D97-AF65-F5344CB8AC3E}">
        <p14:creationId xmlns:p14="http://schemas.microsoft.com/office/powerpoint/2010/main" val="208106387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971550" y="549275"/>
            <a:ext cx="62944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Ispitivanje citotoksičnosti:</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pronalaženje aktivnih spojeva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ispitivanje antitumorske aktivnosti</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koncentracija i duljina ekspozicije </a:t>
            </a:r>
          </a:p>
          <a:p>
            <a:pPr eaLnBrk="1" hangingPunct="1">
              <a:spcBef>
                <a:spcPct val="0"/>
              </a:spcBef>
              <a:buFontTx/>
              <a:buNone/>
            </a:pPr>
            <a:r>
              <a:rPr lang="hr-HR" altLang="en-US" sz="2000">
                <a:latin typeface="Arial" charset="0"/>
              </a:rPr>
              <a:t>                                </a:t>
            </a:r>
          </a:p>
          <a:p>
            <a:pPr eaLnBrk="1" hangingPunct="1">
              <a:spcBef>
                <a:spcPct val="0"/>
              </a:spcBef>
              <a:buFontTx/>
              <a:buNone/>
            </a:pPr>
            <a:r>
              <a:rPr lang="hr-HR" altLang="en-US" sz="2000">
                <a:latin typeface="Arial" charset="0"/>
              </a:rPr>
              <a:t>                                mehanizam djelovanja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osjetljiva/rezistentna populacija stanica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primarne kulture </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adherirane stanične linije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rast u mekom agaru</a:t>
            </a:r>
          </a:p>
        </p:txBody>
      </p:sp>
    </p:spTree>
    <p:extLst>
      <p:ext uri="{BB962C8B-B14F-4D97-AF65-F5344CB8AC3E}">
        <p14:creationId xmlns:p14="http://schemas.microsoft.com/office/powerpoint/2010/main" val="19991370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042988" y="1700213"/>
            <a:ext cx="61341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Ograničenja eseja </a:t>
            </a:r>
            <a:r>
              <a:rPr lang="hr-HR" altLang="en-US" sz="2000" i="1">
                <a:latin typeface="Arial" charset="0"/>
              </a:rPr>
              <a:t>in vitro</a:t>
            </a:r>
          </a:p>
          <a:p>
            <a:pPr eaLnBrk="1" hangingPunct="1">
              <a:spcBef>
                <a:spcPct val="0"/>
              </a:spcBef>
              <a:buFontTx/>
              <a:buNone/>
            </a:pPr>
            <a:endParaRPr lang="hr-HR" altLang="en-US" sz="2000">
              <a:latin typeface="Arial" charset="0"/>
            </a:endParaRP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farmakokinetika </a:t>
            </a:r>
          </a:p>
          <a:p>
            <a:pPr eaLnBrk="1" hangingPunct="1">
              <a:spcBef>
                <a:spcPct val="0"/>
              </a:spcBef>
              <a:buFontTx/>
              <a:buNone/>
            </a:pPr>
            <a:r>
              <a:rPr lang="hr-HR" altLang="en-US" sz="2000">
                <a:latin typeface="Arial" charset="0"/>
              </a:rPr>
              <a:t>(metabolizam, prodor u tkivo, izlučivanje)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metabolizam (jetra)</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tkivni i sistemski odgovor (upala, porast temperature)</a:t>
            </a:r>
          </a:p>
        </p:txBody>
      </p:sp>
    </p:spTree>
    <p:extLst>
      <p:ext uri="{BB962C8B-B14F-4D97-AF65-F5344CB8AC3E}">
        <p14:creationId xmlns:p14="http://schemas.microsoft.com/office/powerpoint/2010/main" val="33835622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Object 2"/>
          <p:cNvGraphicFramePr>
            <a:graphicFrameLocks noChangeAspect="1"/>
          </p:cNvGraphicFramePr>
          <p:nvPr/>
        </p:nvGraphicFramePr>
        <p:xfrm>
          <a:off x="1476375" y="1628775"/>
          <a:ext cx="6096000" cy="2720975"/>
        </p:xfrm>
        <a:graphic>
          <a:graphicData uri="http://schemas.openxmlformats.org/presentationml/2006/ole">
            <mc:AlternateContent xmlns:mc="http://schemas.openxmlformats.org/markup-compatibility/2006">
              <mc:Choice xmlns:v="urn:schemas-microsoft-com:vml" Requires="v">
                <p:oleObj spid="_x0000_s123920" name="Photo Editor Photo" r:id="rId3" imgW="11800000" imgH="5266667" progId="MSPhotoEd.3">
                  <p:embed/>
                </p:oleObj>
              </mc:Choice>
              <mc:Fallback>
                <p:oleObj name="Photo Editor Photo" r:id="rId3" imgW="11800000" imgH="526666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628775"/>
                        <a:ext cx="6096000" cy="272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5955" name="Text Box 3"/>
          <p:cNvSpPr txBox="1">
            <a:spLocks noChangeArrowheads="1"/>
          </p:cNvSpPr>
          <p:nvPr/>
        </p:nvSpPr>
        <p:spPr bwMode="auto">
          <a:xfrm>
            <a:off x="971550" y="4868863"/>
            <a:ext cx="77041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Preživljenje kolonija (klonova nastalih iz jedne stanice)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uspoređuje se sposobnost proliferacije (kod vijabilnosti: mjera živih stanica, stanice moguće oštećene; kod preživljenja: sposobnost da diobama stvore koloniju</a:t>
            </a:r>
          </a:p>
        </p:txBody>
      </p:sp>
    </p:spTree>
    <p:extLst>
      <p:ext uri="{BB962C8B-B14F-4D97-AF65-F5344CB8AC3E}">
        <p14:creationId xmlns:p14="http://schemas.microsoft.com/office/powerpoint/2010/main" val="23204384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549275"/>
            <a:ext cx="31019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9275"/>
            <a:ext cx="3198812"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141663"/>
            <a:ext cx="31718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Box 4"/>
          <p:cNvSpPr txBox="1">
            <a:spLocks noChangeArrowheads="1"/>
          </p:cNvSpPr>
          <p:nvPr/>
        </p:nvSpPr>
        <p:spPr bwMode="auto">
          <a:xfrm>
            <a:off x="4716463" y="5300663"/>
            <a:ext cx="3706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Automatski brojač kolonija</a:t>
            </a:r>
          </a:p>
          <a:p>
            <a:pPr eaLnBrk="1" hangingPunct="1">
              <a:spcBef>
                <a:spcPct val="0"/>
              </a:spcBef>
              <a:buFontTx/>
              <a:buNone/>
            </a:pPr>
            <a:r>
              <a:rPr lang="hr-HR" altLang="en-US" sz="1200">
                <a:latin typeface="Arial" charset="0"/>
              </a:rPr>
              <a:t>Freshney i sur. CULTURE OF ANIMAL CELLS; 6 iz.</a:t>
            </a:r>
          </a:p>
        </p:txBody>
      </p:sp>
    </p:spTree>
    <p:extLst>
      <p:ext uri="{BB962C8B-B14F-4D97-AF65-F5344CB8AC3E}">
        <p14:creationId xmlns:p14="http://schemas.microsoft.com/office/powerpoint/2010/main" val="3726015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1763713" y="404813"/>
            <a:ext cx="7380287" cy="6557962"/>
            <a:chOff x="1111" y="255"/>
            <a:chExt cx="3992" cy="4131"/>
          </a:xfrm>
        </p:grpSpPr>
        <p:grpSp>
          <p:nvGrpSpPr>
            <p:cNvPr id="128003" name="Group 3"/>
            <p:cNvGrpSpPr>
              <a:grpSpLocks/>
            </p:cNvGrpSpPr>
            <p:nvPr/>
          </p:nvGrpSpPr>
          <p:grpSpPr bwMode="auto">
            <a:xfrm>
              <a:off x="1202" y="255"/>
              <a:ext cx="3438" cy="2600"/>
              <a:chOff x="975" y="845"/>
              <a:chExt cx="3438" cy="2600"/>
            </a:xfrm>
          </p:grpSpPr>
          <p:sp>
            <p:nvSpPr>
              <p:cNvPr id="128006" name="Text Box 4"/>
              <p:cNvSpPr txBox="1">
                <a:spLocks noChangeArrowheads="1"/>
              </p:cNvSpPr>
              <p:nvPr/>
            </p:nvSpPr>
            <p:spPr bwMode="auto">
              <a:xfrm>
                <a:off x="975" y="845"/>
                <a:ext cx="3233"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Efikasnost nasađivanja kolonija</a:t>
                </a:r>
              </a:p>
              <a:p>
                <a:pPr eaLnBrk="1" hangingPunct="1">
                  <a:spcBef>
                    <a:spcPct val="0"/>
                  </a:spcBef>
                  <a:buFontTx/>
                  <a:buNone/>
                </a:pPr>
                <a:r>
                  <a:rPr lang="hr-HR" altLang="en-US" sz="2000">
                    <a:latin typeface="Arial" charset="0"/>
                  </a:rPr>
                  <a:t>Colony plating efficiency</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2000">
                    <a:latin typeface="Arial" charset="0"/>
                  </a:rPr>
                  <a:t>             broj naraslih kolonija</a:t>
                </a:r>
              </a:p>
              <a:p>
                <a:pPr eaLnBrk="1" hangingPunct="1">
                  <a:spcBef>
                    <a:spcPct val="0"/>
                  </a:spcBef>
                  <a:buFontTx/>
                  <a:buNone/>
                </a:pPr>
                <a:r>
                  <a:rPr lang="hr-HR" altLang="en-US" sz="2000">
                    <a:latin typeface="Arial" charset="0"/>
                  </a:rPr>
                  <a:t>CPE =</a:t>
                </a:r>
              </a:p>
              <a:p>
                <a:pPr eaLnBrk="1" hangingPunct="1">
                  <a:spcBef>
                    <a:spcPct val="0"/>
                  </a:spcBef>
                  <a:buFontTx/>
                  <a:buNone/>
                </a:pPr>
                <a:r>
                  <a:rPr lang="hr-HR" altLang="en-US" sz="2000">
                    <a:latin typeface="Arial" charset="0"/>
                  </a:rPr>
                  <a:t>             broj nasađenih stanica</a:t>
                </a:r>
              </a:p>
            </p:txBody>
          </p:sp>
          <p:sp>
            <p:nvSpPr>
              <p:cNvPr id="128007" name="Line 5"/>
              <p:cNvSpPr>
                <a:spLocks noChangeShapeType="1"/>
              </p:cNvSpPr>
              <p:nvPr/>
            </p:nvSpPr>
            <p:spPr bwMode="auto">
              <a:xfrm>
                <a:off x="1565" y="1752"/>
                <a:ext cx="154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08" name="Text Box 6"/>
              <p:cNvSpPr txBox="1">
                <a:spLocks noChangeArrowheads="1"/>
              </p:cNvSpPr>
              <p:nvPr/>
            </p:nvSpPr>
            <p:spPr bwMode="auto">
              <a:xfrm>
                <a:off x="975" y="2523"/>
                <a:ext cx="3438"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Preživjela frakcija</a:t>
                </a:r>
              </a:p>
              <a:p>
                <a:pPr eaLnBrk="1" hangingPunct="1">
                  <a:spcBef>
                    <a:spcPct val="50000"/>
                  </a:spcBef>
                  <a:buFontTx/>
                  <a:buNone/>
                </a:pPr>
                <a:r>
                  <a:rPr lang="hr-HR" altLang="en-US" sz="2000">
                    <a:latin typeface="Arial" charset="0"/>
                  </a:rPr>
                  <a:t>          broj kolonija tretiranog uzorka</a:t>
                </a:r>
              </a:p>
              <a:p>
                <a:pPr eaLnBrk="1" hangingPunct="1">
                  <a:spcBef>
                    <a:spcPct val="0"/>
                  </a:spcBef>
                  <a:buFontTx/>
                  <a:buNone/>
                </a:pPr>
                <a:r>
                  <a:rPr lang="hr-HR" altLang="en-US" sz="2000">
                    <a:latin typeface="Arial" charset="0"/>
                  </a:rPr>
                  <a:t>SF = </a:t>
                </a:r>
              </a:p>
              <a:p>
                <a:pPr eaLnBrk="1" hangingPunct="1">
                  <a:spcBef>
                    <a:spcPct val="0"/>
                  </a:spcBef>
                  <a:buFontTx/>
                  <a:buNone/>
                </a:pPr>
                <a:r>
                  <a:rPr lang="hr-HR" altLang="en-US" sz="2000">
                    <a:latin typeface="Arial" charset="0"/>
                  </a:rPr>
                  <a:t>          broj kolonija kontrolnog uzorka</a:t>
                </a:r>
              </a:p>
            </p:txBody>
          </p:sp>
          <p:sp>
            <p:nvSpPr>
              <p:cNvPr id="128009" name="Line 7"/>
              <p:cNvSpPr>
                <a:spLocks noChangeShapeType="1"/>
              </p:cNvSpPr>
              <p:nvPr/>
            </p:nvSpPr>
            <p:spPr bwMode="auto">
              <a:xfrm>
                <a:off x="1474" y="3158"/>
                <a:ext cx="22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8004" name="Text Box 8"/>
            <p:cNvSpPr txBox="1">
              <a:spLocks noChangeArrowheads="1"/>
            </p:cNvSpPr>
            <p:nvPr/>
          </p:nvSpPr>
          <p:spPr bwMode="auto">
            <a:xfrm>
              <a:off x="1111" y="3203"/>
              <a:ext cx="3992"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CPE obrađene kulture</a:t>
              </a:r>
            </a:p>
            <a:p>
              <a:pPr eaLnBrk="1" hangingPunct="1">
                <a:spcBef>
                  <a:spcPct val="0"/>
                </a:spcBef>
                <a:buFontTx/>
                <a:buNone/>
              </a:pPr>
              <a:r>
                <a:rPr lang="hr-HR" altLang="en-US" sz="2000">
                  <a:latin typeface="Arial" charset="0"/>
                </a:rPr>
                <a:t>    Preživljenje (%) =  </a:t>
              </a:r>
            </a:p>
            <a:p>
              <a:pPr eaLnBrk="1" hangingPunct="1">
                <a:spcBef>
                  <a:spcPct val="0"/>
                </a:spcBef>
                <a:buFontTx/>
                <a:buNone/>
              </a:pPr>
              <a:r>
                <a:rPr lang="hr-HR" altLang="en-US" sz="2000">
                  <a:latin typeface="Arial" charset="0"/>
                </a:rPr>
                <a:t>                                   CPE kontrolne kulture</a:t>
              </a:r>
            </a:p>
            <a:p>
              <a:pPr eaLnBrk="1" hangingPunct="1">
                <a:spcBef>
                  <a:spcPct val="0"/>
                </a:spcBef>
                <a:buFontTx/>
                <a:buNone/>
              </a:pPr>
              <a:endParaRPr lang="hr-HR" altLang="en-US" sz="2000">
                <a:latin typeface="Arial" charset="0"/>
              </a:endParaRPr>
            </a:p>
            <a:p>
              <a:pPr eaLnBrk="1" hangingPunct="1">
                <a:spcBef>
                  <a:spcPct val="0"/>
                </a:spcBef>
                <a:buFontTx/>
                <a:buNone/>
              </a:pPr>
              <a:r>
                <a:rPr lang="hr-HR" altLang="en-US" sz="1800">
                  <a:latin typeface="Arial" charset="0"/>
                  <a:hlinkClick r:id="rId2"/>
                </a:rPr>
                <a:t>http://www.abnova.com/abvideo/Clonogenic-Assay.html</a:t>
              </a:r>
              <a:endParaRPr lang="hr-HR" altLang="en-US" sz="1800">
                <a:latin typeface="Arial" charset="0"/>
              </a:endParaRPr>
            </a:p>
            <a:p>
              <a:pPr eaLnBrk="1" hangingPunct="1">
                <a:spcBef>
                  <a:spcPct val="0"/>
                </a:spcBef>
                <a:buFontTx/>
                <a:buNone/>
              </a:pPr>
              <a:endParaRPr lang="hr-HR" altLang="en-US" sz="1800">
                <a:latin typeface="Arial" charset="0"/>
              </a:endParaRPr>
            </a:p>
          </p:txBody>
        </p:sp>
        <p:sp>
          <p:nvSpPr>
            <p:cNvPr id="128005" name="Line 9"/>
            <p:cNvSpPr>
              <a:spLocks noChangeShapeType="1"/>
            </p:cNvSpPr>
            <p:nvPr/>
          </p:nvSpPr>
          <p:spPr bwMode="auto">
            <a:xfrm>
              <a:off x="2744" y="3521"/>
              <a:ext cx="14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0261513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547813" y="333375"/>
            <a:ext cx="5616575" cy="534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520000" bIns="25200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grpSp>
        <p:nvGrpSpPr>
          <p:cNvPr id="129027" name="Group 3"/>
          <p:cNvGrpSpPr>
            <a:grpSpLocks/>
          </p:cNvGrpSpPr>
          <p:nvPr/>
        </p:nvGrpSpPr>
        <p:grpSpPr bwMode="auto">
          <a:xfrm>
            <a:off x="1116013" y="765175"/>
            <a:ext cx="5543550" cy="5216525"/>
            <a:chOff x="975" y="663"/>
            <a:chExt cx="3492" cy="3286"/>
          </a:xfrm>
        </p:grpSpPr>
        <p:grpSp>
          <p:nvGrpSpPr>
            <p:cNvPr id="129030" name="Group 4"/>
            <p:cNvGrpSpPr>
              <a:grpSpLocks/>
            </p:cNvGrpSpPr>
            <p:nvPr/>
          </p:nvGrpSpPr>
          <p:grpSpPr bwMode="auto">
            <a:xfrm>
              <a:off x="975" y="663"/>
              <a:ext cx="3492" cy="2858"/>
              <a:chOff x="930" y="720"/>
              <a:chExt cx="3538" cy="2869"/>
            </a:xfrm>
          </p:grpSpPr>
          <p:graphicFrame>
            <p:nvGraphicFramePr>
              <p:cNvPr id="129036" name="Object 5"/>
              <p:cNvGraphicFramePr>
                <a:graphicFrameLocks noChangeAspect="1"/>
              </p:cNvGraphicFramePr>
              <p:nvPr/>
            </p:nvGraphicFramePr>
            <p:xfrm>
              <a:off x="930" y="720"/>
              <a:ext cx="3356" cy="2859"/>
            </p:xfrm>
            <a:graphic>
              <a:graphicData uri="http://schemas.openxmlformats.org/presentationml/2006/ole">
                <mc:AlternateContent xmlns:mc="http://schemas.openxmlformats.org/markup-compatibility/2006">
                  <mc:Choice xmlns:v="urn:schemas-microsoft-com:vml" Requires="v">
                    <p:oleObj spid="_x0000_s124944" name="Photo Editor Photo" r:id="rId3" imgW="10295238" imgH="8771429" progId="MSPhotoEd.3">
                      <p:embed/>
                    </p:oleObj>
                  </mc:Choice>
                  <mc:Fallback>
                    <p:oleObj name="Photo Editor Photo" r:id="rId3" imgW="10295238" imgH="87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 y="720"/>
                            <a:ext cx="3356" cy="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37" name="Text Box 6"/>
              <p:cNvSpPr txBox="1">
                <a:spLocks noChangeArrowheads="1"/>
              </p:cNvSpPr>
              <p:nvPr/>
            </p:nvSpPr>
            <p:spPr bwMode="auto">
              <a:xfrm>
                <a:off x="1655" y="3339"/>
                <a:ext cx="281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hr-HR" altLang="en-US" sz="2000">
                    <a:latin typeface="Arial" charset="0"/>
                  </a:rPr>
                  <a:t>koncentracija citotoksičnog spoja</a:t>
                </a:r>
              </a:p>
            </p:txBody>
          </p:sp>
          <p:sp>
            <p:nvSpPr>
              <p:cNvPr id="129038" name="Text Box 7"/>
              <p:cNvSpPr txBox="1">
                <a:spLocks noChangeArrowheads="1"/>
              </p:cNvSpPr>
              <p:nvPr/>
            </p:nvSpPr>
            <p:spPr bwMode="auto">
              <a:xfrm rot="-5400000">
                <a:off x="382" y="2023"/>
                <a:ext cx="1349" cy="2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preživjela frakcija</a:t>
                </a:r>
              </a:p>
            </p:txBody>
          </p:sp>
          <p:sp>
            <p:nvSpPr>
              <p:cNvPr id="129039" name="Text Box 8"/>
              <p:cNvSpPr txBox="1">
                <a:spLocks noChangeArrowheads="1"/>
              </p:cNvSpPr>
              <p:nvPr/>
            </p:nvSpPr>
            <p:spPr bwMode="auto">
              <a:xfrm>
                <a:off x="1746" y="2704"/>
                <a:ext cx="397" cy="2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IC</a:t>
                </a:r>
                <a:r>
                  <a:rPr lang="hr-HR" altLang="en-US" sz="2000" baseline="-25000">
                    <a:latin typeface="Arial" charset="0"/>
                  </a:rPr>
                  <a:t>50</a:t>
                </a:r>
              </a:p>
            </p:txBody>
          </p:sp>
          <p:sp>
            <p:nvSpPr>
              <p:cNvPr id="129040" name="Text Box 9"/>
              <p:cNvSpPr txBox="1">
                <a:spLocks noChangeArrowheads="1"/>
              </p:cNvSpPr>
              <p:nvPr/>
            </p:nvSpPr>
            <p:spPr bwMode="auto">
              <a:xfrm>
                <a:off x="2517" y="2659"/>
                <a:ext cx="397" cy="2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IC</a:t>
                </a:r>
                <a:r>
                  <a:rPr lang="hr-HR" altLang="en-US" sz="2000" baseline="-25000">
                    <a:latin typeface="Arial" charset="0"/>
                  </a:rPr>
                  <a:t>90</a:t>
                </a:r>
              </a:p>
            </p:txBody>
          </p:sp>
        </p:grpSp>
        <p:sp>
          <p:nvSpPr>
            <p:cNvPr id="129031" name="Line 10"/>
            <p:cNvSpPr>
              <a:spLocks noChangeShapeType="1"/>
            </p:cNvSpPr>
            <p:nvPr/>
          </p:nvSpPr>
          <p:spPr bwMode="auto">
            <a:xfrm>
              <a:off x="1565" y="1071"/>
              <a:ext cx="1134" cy="1996"/>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032" name="Text Box 11"/>
            <p:cNvSpPr txBox="1">
              <a:spLocks noChangeArrowheads="1"/>
            </p:cNvSpPr>
            <p:nvPr/>
          </p:nvSpPr>
          <p:spPr bwMode="auto">
            <a:xfrm>
              <a:off x="2336" y="845"/>
              <a:ext cx="116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koljeno krivulje</a:t>
              </a:r>
            </a:p>
            <a:p>
              <a:pPr eaLnBrk="1" hangingPunct="1">
                <a:spcBef>
                  <a:spcPct val="0"/>
                </a:spcBef>
                <a:buFontTx/>
                <a:buNone/>
              </a:pPr>
              <a:r>
                <a:rPr lang="hr-HR" altLang="en-US" sz="2000">
                  <a:latin typeface="Arial" charset="0"/>
                </a:rPr>
                <a:t>n</a:t>
              </a:r>
              <a:r>
                <a:rPr lang="en-US" altLang="en-US" sz="2000">
                  <a:latin typeface="Arial" charset="0"/>
                  <a:cs typeface="Arial" charset="0"/>
                </a:rPr>
                <a:t>&gt;</a:t>
              </a:r>
              <a:r>
                <a:rPr lang="hr-HR" altLang="en-US" sz="2000">
                  <a:latin typeface="Arial" charset="0"/>
                  <a:cs typeface="Arial" charset="0"/>
                </a:rPr>
                <a:t>1</a:t>
              </a:r>
              <a:endParaRPr lang="en-US" altLang="en-US" sz="2000">
                <a:latin typeface="Arial" charset="0"/>
                <a:cs typeface="Arial" charset="0"/>
              </a:endParaRPr>
            </a:p>
          </p:txBody>
        </p:sp>
        <p:sp>
          <p:nvSpPr>
            <p:cNvPr id="129033" name="Text Box 12"/>
            <p:cNvSpPr txBox="1">
              <a:spLocks noChangeArrowheads="1"/>
            </p:cNvSpPr>
            <p:nvPr/>
          </p:nvSpPr>
          <p:spPr bwMode="auto">
            <a:xfrm>
              <a:off x="1792" y="1253"/>
              <a:ext cx="387"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n=1</a:t>
              </a:r>
            </a:p>
          </p:txBody>
        </p:sp>
        <p:sp>
          <p:nvSpPr>
            <p:cNvPr id="129034" name="Line 13"/>
            <p:cNvSpPr>
              <a:spLocks noChangeShapeType="1"/>
            </p:cNvSpPr>
            <p:nvPr/>
          </p:nvSpPr>
          <p:spPr bwMode="auto">
            <a:xfrm flipH="1">
              <a:off x="1973" y="981"/>
              <a:ext cx="363" cy="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5" name="Text Box 14"/>
            <p:cNvSpPr txBox="1">
              <a:spLocks noChangeArrowheads="1"/>
            </p:cNvSpPr>
            <p:nvPr/>
          </p:nvSpPr>
          <p:spPr bwMode="auto">
            <a:xfrm>
              <a:off x="1870" y="3699"/>
              <a:ext cx="14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Krivulja preživljenja</a:t>
              </a:r>
            </a:p>
          </p:txBody>
        </p:sp>
      </p:grpSp>
      <p:sp>
        <p:nvSpPr>
          <p:cNvPr id="129028" name="Text Box 15"/>
          <p:cNvSpPr txBox="1">
            <a:spLocks noChangeArrowheads="1"/>
          </p:cNvSpPr>
          <p:nvPr/>
        </p:nvSpPr>
        <p:spPr bwMode="auto">
          <a:xfrm>
            <a:off x="684213" y="6021388"/>
            <a:ext cx="5884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IC: inhibitorna koncentracija – </a:t>
            </a:r>
            <a:r>
              <a:rPr lang="hr-HR" altLang="en-US" sz="2000">
                <a:solidFill>
                  <a:schemeClr val="accent2"/>
                </a:solidFill>
                <a:latin typeface="Arial" charset="0"/>
              </a:rPr>
              <a:t>mjera citotoksičnosti</a:t>
            </a:r>
          </a:p>
          <a:p>
            <a:pPr eaLnBrk="1" hangingPunct="1">
              <a:spcBef>
                <a:spcPct val="0"/>
              </a:spcBef>
              <a:buFontTx/>
              <a:buNone/>
            </a:pPr>
            <a:r>
              <a:rPr lang="hr-HR" altLang="en-US" sz="2000">
                <a:latin typeface="Arial" charset="0"/>
              </a:rPr>
              <a:t>LD: letalna doza</a:t>
            </a:r>
          </a:p>
        </p:txBody>
      </p:sp>
      <p:sp>
        <p:nvSpPr>
          <p:cNvPr id="129029" name="Text Box 16"/>
          <p:cNvSpPr txBox="1">
            <a:spLocks noChangeArrowheads="1"/>
          </p:cNvSpPr>
          <p:nvPr/>
        </p:nvSpPr>
        <p:spPr bwMode="auto">
          <a:xfrm>
            <a:off x="6372225" y="692150"/>
            <a:ext cx="2414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-krivulje s koljenom:</a:t>
            </a:r>
          </a:p>
          <a:p>
            <a:pPr eaLnBrk="1" hangingPunct="1">
              <a:spcBef>
                <a:spcPct val="0"/>
              </a:spcBef>
              <a:buFontTx/>
              <a:buNone/>
            </a:pPr>
            <a:r>
              <a:rPr lang="hr-HR" altLang="en-US" sz="2000">
                <a:latin typeface="Arial" charset="0"/>
              </a:rPr>
              <a:t>više staničnih meta</a:t>
            </a:r>
          </a:p>
          <a:p>
            <a:pPr eaLnBrk="1" hangingPunct="1">
              <a:spcBef>
                <a:spcPct val="0"/>
              </a:spcBef>
              <a:buFontTx/>
              <a:buNone/>
            </a:pPr>
            <a:r>
              <a:rPr lang="hr-HR" altLang="en-US" sz="2000">
                <a:latin typeface="Arial" charset="0"/>
              </a:rPr>
              <a:t>koje trebaju biti</a:t>
            </a:r>
          </a:p>
          <a:p>
            <a:pPr eaLnBrk="1" hangingPunct="1">
              <a:spcBef>
                <a:spcPct val="0"/>
              </a:spcBef>
              <a:buFontTx/>
              <a:buNone/>
            </a:pPr>
            <a:r>
              <a:rPr lang="hr-HR" altLang="en-US" sz="2000">
                <a:latin typeface="Arial" charset="0"/>
              </a:rPr>
              <a:t>pogođene da bi</a:t>
            </a:r>
          </a:p>
          <a:p>
            <a:pPr eaLnBrk="1" hangingPunct="1">
              <a:spcBef>
                <a:spcPct val="0"/>
              </a:spcBef>
              <a:buFontTx/>
              <a:buNone/>
            </a:pPr>
            <a:r>
              <a:rPr lang="hr-HR" altLang="en-US" sz="2000">
                <a:latin typeface="Arial" charset="0"/>
              </a:rPr>
              <a:t>stanica uginula</a:t>
            </a:r>
          </a:p>
        </p:txBody>
      </p:sp>
    </p:spTree>
    <p:extLst>
      <p:ext uri="{BB962C8B-B14F-4D97-AF65-F5344CB8AC3E}">
        <p14:creationId xmlns:p14="http://schemas.microsoft.com/office/powerpoint/2010/main" val="29123449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extLst>
              <p:ext uri="{D42A27DB-BD31-4B8C-83A1-F6EECF244321}">
                <p14:modId xmlns:p14="http://schemas.microsoft.com/office/powerpoint/2010/main" val="3261745080"/>
              </p:ext>
            </p:extLst>
          </p:nvPr>
        </p:nvGraphicFramePr>
        <p:xfrm>
          <a:off x="250825" y="0"/>
          <a:ext cx="5194300" cy="6586538"/>
        </p:xfrm>
        <a:graphic>
          <a:graphicData uri="http://schemas.openxmlformats.org/presentationml/2006/ole">
            <mc:AlternateContent xmlns:mc="http://schemas.openxmlformats.org/markup-compatibility/2006">
              <mc:Choice xmlns:v="urn:schemas-microsoft-com:vml" Requires="v">
                <p:oleObj spid="_x0000_s125971" name="Photo Editor Photo" r:id="rId3" imgW="16876190" imgH="21409524" progId="MSPhotoEd.3">
                  <p:embed/>
                </p:oleObj>
              </mc:Choice>
              <mc:Fallback>
                <p:oleObj name="Photo Editor Photo" r:id="rId3" imgW="16876190" imgH="214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0"/>
                        <a:ext cx="5194300" cy="6586538"/>
                      </a:xfrm>
                      <a:prstGeom prst="rect">
                        <a:avLst/>
                      </a:prstGeom>
                      <a:solidFill>
                        <a:schemeClr val="bg1"/>
                      </a:solidFill>
                      <a:ln>
                        <a:noFill/>
                      </a:ln>
                      <a:effectLst/>
                      <a:extLst/>
                    </p:spPr>
                  </p:pic>
                </p:oleObj>
              </mc:Fallback>
            </mc:AlternateContent>
          </a:graphicData>
        </a:graphic>
      </p:graphicFrame>
      <p:sp>
        <p:nvSpPr>
          <p:cNvPr id="130051" name="Text Box 4"/>
          <p:cNvSpPr txBox="1">
            <a:spLocks noChangeArrowheads="1"/>
          </p:cNvSpPr>
          <p:nvPr/>
        </p:nvSpPr>
        <p:spPr bwMode="auto">
          <a:xfrm>
            <a:off x="1403350" y="2565400"/>
            <a:ext cx="12239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30052" name="Text Box 5"/>
          <p:cNvSpPr txBox="1">
            <a:spLocks noChangeArrowheads="1"/>
          </p:cNvSpPr>
          <p:nvPr/>
        </p:nvSpPr>
        <p:spPr bwMode="auto">
          <a:xfrm>
            <a:off x="1547813" y="285273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30053" name="Text Box 6"/>
          <p:cNvSpPr txBox="1">
            <a:spLocks noChangeArrowheads="1"/>
          </p:cNvSpPr>
          <p:nvPr/>
        </p:nvSpPr>
        <p:spPr bwMode="auto">
          <a:xfrm>
            <a:off x="684213" y="1773238"/>
            <a:ext cx="7191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30054" name="Text Box 7"/>
          <p:cNvSpPr txBox="1">
            <a:spLocks noChangeArrowheads="1"/>
          </p:cNvSpPr>
          <p:nvPr/>
        </p:nvSpPr>
        <p:spPr bwMode="auto">
          <a:xfrm>
            <a:off x="755650" y="4508500"/>
            <a:ext cx="86518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hr-HR" altLang="en-US" sz="2000">
              <a:latin typeface="Arial" charset="0"/>
            </a:endParaRPr>
          </a:p>
        </p:txBody>
      </p:sp>
      <p:sp>
        <p:nvSpPr>
          <p:cNvPr id="130056" name="Text Box 18"/>
          <p:cNvSpPr txBox="1">
            <a:spLocks noChangeArrowheads="1"/>
          </p:cNvSpPr>
          <p:nvPr/>
        </p:nvSpPr>
        <p:spPr bwMode="auto">
          <a:xfrm>
            <a:off x="5148263" y="2492375"/>
            <a:ext cx="43195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nasađivanje na ploču s 96 </a:t>
            </a:r>
            <a:r>
              <a:rPr lang="hr-HR" altLang="en-US" sz="2000" dirty="0" err="1">
                <a:latin typeface="Arial" charset="0"/>
              </a:rPr>
              <a:t>jažica</a:t>
            </a: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izolacija kolonija zračenjem/</a:t>
            </a:r>
          </a:p>
          <a:p>
            <a:pPr eaLnBrk="1" hangingPunct="1">
              <a:spcBef>
                <a:spcPct val="0"/>
              </a:spcBef>
              <a:buFontTx/>
              <a:buNone/>
            </a:pPr>
            <a:r>
              <a:rPr lang="hr-HR" altLang="en-US" sz="2000" dirty="0">
                <a:latin typeface="Arial" charset="0"/>
              </a:rPr>
              <a:t>selektivnim ubijanjem</a:t>
            </a:r>
          </a:p>
          <a:p>
            <a:pPr eaLnBrk="1" hangingPunct="1">
              <a:spcBef>
                <a:spcPct val="0"/>
              </a:spcBef>
              <a:buFontTx/>
              <a:buNone/>
            </a:pPr>
            <a:r>
              <a:rPr lang="hr-HR" altLang="en-US" sz="2000" dirty="0">
                <a:latin typeface="Arial" charset="0"/>
              </a:rPr>
              <a:t>prstenima za izolaciju</a:t>
            </a:r>
          </a:p>
          <a:p>
            <a:pPr eaLnBrk="1" hangingPunct="1">
              <a:spcBef>
                <a:spcPct val="0"/>
              </a:spcBef>
              <a:buFontTx/>
              <a:buNone/>
            </a:pPr>
            <a:endParaRPr lang="hr-HR" altLang="en-US" sz="2000" dirty="0">
              <a:latin typeface="Arial" charset="0"/>
            </a:endParaRP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nasađivanje kolonija </a:t>
            </a:r>
          </a:p>
          <a:p>
            <a:pPr eaLnBrk="1" hangingPunct="1">
              <a:spcBef>
                <a:spcPct val="0"/>
              </a:spcBef>
              <a:buFontTx/>
              <a:buNone/>
            </a:pPr>
            <a:r>
              <a:rPr lang="hr-HR" altLang="en-US" sz="2000" dirty="0">
                <a:latin typeface="Arial" charset="0"/>
              </a:rPr>
              <a:t>                    za izolaciju (selekcija)</a:t>
            </a:r>
          </a:p>
          <a:p>
            <a:pPr eaLnBrk="1" hangingPunct="1">
              <a:spcBef>
                <a:spcPct val="0"/>
              </a:spcBef>
              <a:buFontTx/>
              <a:buNone/>
            </a:pPr>
            <a:r>
              <a:rPr lang="hr-HR" altLang="en-US" sz="2000" dirty="0">
                <a:latin typeface="Arial" charset="0"/>
              </a:rPr>
              <a:t>                    za brojanje (</a:t>
            </a:r>
            <a:r>
              <a:rPr lang="hr-HR" altLang="en-US" sz="2000" dirty="0" err="1">
                <a:latin typeface="Arial" charset="0"/>
              </a:rPr>
              <a:t>kvantizacija</a:t>
            </a:r>
            <a:r>
              <a:rPr lang="hr-HR" altLang="en-US" sz="2000" dirty="0">
                <a:latin typeface="Arial" charset="0"/>
              </a:rPr>
              <a:t>)</a:t>
            </a:r>
          </a:p>
        </p:txBody>
      </p:sp>
      <p:sp>
        <p:nvSpPr>
          <p:cNvPr id="130057" name="Text Box 19"/>
          <p:cNvSpPr txBox="1">
            <a:spLocks noChangeArrowheads="1"/>
          </p:cNvSpPr>
          <p:nvPr/>
        </p:nvSpPr>
        <p:spPr bwMode="auto">
          <a:xfrm>
            <a:off x="5076825" y="1557338"/>
            <a:ext cx="39147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serijsko razrijeđenje</a:t>
            </a:r>
          </a:p>
          <a:p>
            <a:pPr eaLnBrk="1" hangingPunct="1">
              <a:spcBef>
                <a:spcPct val="0"/>
              </a:spcBef>
              <a:buFontTx/>
              <a:buNone/>
            </a:pPr>
            <a:r>
              <a:rPr lang="hr-HR" altLang="en-US" sz="2000">
                <a:latin typeface="Arial" charset="0"/>
              </a:rPr>
              <a:t>nasađivanje pojedinačnih stanica</a:t>
            </a:r>
          </a:p>
        </p:txBody>
      </p:sp>
      <p:sp>
        <p:nvSpPr>
          <p:cNvPr id="130058" name="Text Box 20"/>
          <p:cNvSpPr txBox="1">
            <a:spLocks noChangeArrowheads="1"/>
          </p:cNvSpPr>
          <p:nvPr/>
        </p:nvSpPr>
        <p:spPr bwMode="auto">
          <a:xfrm>
            <a:off x="5003800" y="836613"/>
            <a:ext cx="3995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a:latin typeface="Arial" charset="0"/>
              </a:rPr>
              <a:t> -selekcija: prežive samo pojedine</a:t>
            </a:r>
          </a:p>
          <a:p>
            <a:pPr eaLnBrk="1" hangingPunct="1">
              <a:spcBef>
                <a:spcPct val="0"/>
              </a:spcBef>
              <a:buFontTx/>
              <a:buNone/>
            </a:pPr>
            <a:r>
              <a:rPr lang="hr-HR" altLang="en-US" sz="2000">
                <a:latin typeface="Arial" charset="0"/>
              </a:rPr>
              <a:t> stanice</a:t>
            </a:r>
          </a:p>
        </p:txBody>
      </p:sp>
      <p:sp>
        <p:nvSpPr>
          <p:cNvPr id="130059" name="Text Box 3"/>
          <p:cNvSpPr txBox="1">
            <a:spLocks noChangeArrowheads="1"/>
          </p:cNvSpPr>
          <p:nvPr/>
        </p:nvSpPr>
        <p:spPr bwMode="auto">
          <a:xfrm>
            <a:off x="5435600" y="301625"/>
            <a:ext cx="3455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b="1" dirty="0">
                <a:latin typeface="Arial" charset="0"/>
              </a:rPr>
              <a:t>Metode izolacije kolonija</a:t>
            </a:r>
          </a:p>
        </p:txBody>
      </p:sp>
      <p:sp>
        <p:nvSpPr>
          <p:cNvPr id="130060" name="Line 21"/>
          <p:cNvSpPr>
            <a:spLocks noChangeShapeType="1"/>
          </p:cNvSpPr>
          <p:nvPr/>
        </p:nvSpPr>
        <p:spPr bwMode="auto">
          <a:xfrm>
            <a:off x="5435600" y="2205038"/>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ectangle 3"/>
          <p:cNvSpPr/>
          <p:nvPr/>
        </p:nvSpPr>
        <p:spPr>
          <a:xfrm>
            <a:off x="4067944" y="4905375"/>
            <a:ext cx="1080319" cy="161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0493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Box 1"/>
          <p:cNvSpPr txBox="1">
            <a:spLocks noChangeArrowheads="1"/>
          </p:cNvSpPr>
          <p:nvPr/>
        </p:nvSpPr>
        <p:spPr bwMode="auto">
          <a:xfrm>
            <a:off x="900113" y="1125538"/>
            <a:ext cx="66929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hlinkClick r:id="rId2"/>
              </a:rPr>
              <a:t>https://www.youtube.com/watch?v=9eE9grrj3rI</a:t>
            </a:r>
            <a:endParaRPr lang="hr-HR" altLang="en-US" sz="2400"/>
          </a:p>
          <a:p>
            <a:pPr eaLnBrk="1" hangingPunct="1">
              <a:spcBef>
                <a:spcPct val="0"/>
              </a:spcBef>
              <a:buFontTx/>
              <a:buNone/>
            </a:pPr>
            <a:r>
              <a:rPr lang="hr-HR" altLang="en-US" sz="2400"/>
              <a:t>kontaminacija</a:t>
            </a:r>
          </a:p>
          <a:p>
            <a:pPr eaLnBrk="1" hangingPunct="1">
              <a:spcBef>
                <a:spcPct val="0"/>
              </a:spcBef>
              <a:buFontTx/>
              <a:buNone/>
            </a:pPr>
            <a:endParaRPr lang="hr-HR" altLang="en-US" sz="2400"/>
          </a:p>
          <a:p>
            <a:pPr eaLnBrk="1" hangingPunct="1">
              <a:spcBef>
                <a:spcPct val="0"/>
              </a:spcBef>
              <a:buFontTx/>
              <a:buNone/>
            </a:pPr>
            <a:r>
              <a:rPr lang="en-US" altLang="en-US" sz="2400">
                <a:hlinkClick r:id="rId3"/>
              </a:rPr>
              <a:t>https://www.youtube.com/watch?v=WWS9sZbGj6A</a:t>
            </a:r>
            <a:endParaRPr lang="hr-HR" altLang="en-US" sz="2400"/>
          </a:p>
          <a:p>
            <a:pPr eaLnBrk="1" hangingPunct="1">
              <a:spcBef>
                <a:spcPct val="0"/>
              </a:spcBef>
              <a:buFontTx/>
              <a:buNone/>
            </a:pPr>
            <a:r>
              <a:rPr lang="hr-HR" altLang="en-US" sz="2400"/>
              <a:t>hemocitometar</a:t>
            </a:r>
          </a:p>
          <a:p>
            <a:pPr eaLnBrk="1" hangingPunct="1">
              <a:spcBef>
                <a:spcPct val="0"/>
              </a:spcBef>
              <a:buFontTx/>
              <a:buNone/>
            </a:pPr>
            <a:endParaRPr lang="hr-HR" altLang="en-US" sz="2400"/>
          </a:p>
          <a:p>
            <a:pPr eaLnBrk="1" hangingPunct="1">
              <a:spcBef>
                <a:spcPct val="0"/>
              </a:spcBef>
              <a:buFontTx/>
              <a:buNone/>
            </a:pPr>
            <a:r>
              <a:rPr lang="en-US" altLang="en-US" sz="2400">
                <a:hlinkClick r:id="rId4"/>
              </a:rPr>
              <a:t>https://www.youtube.com/watch?v=BeJu5Qj6JLc</a:t>
            </a:r>
            <a:endParaRPr lang="hr-HR" altLang="en-US" sz="2400"/>
          </a:p>
          <a:p>
            <a:pPr eaLnBrk="1" hangingPunct="1">
              <a:spcBef>
                <a:spcPct val="0"/>
              </a:spcBef>
              <a:buFontTx/>
              <a:buNone/>
            </a:pPr>
            <a:r>
              <a:rPr lang="hr-HR" altLang="en-US" sz="2400"/>
              <a:t>odmrzavanje stanica</a:t>
            </a:r>
          </a:p>
          <a:p>
            <a:pPr eaLnBrk="1" hangingPunct="1">
              <a:spcBef>
                <a:spcPct val="0"/>
              </a:spcBef>
              <a:buFontTx/>
              <a:buNone/>
            </a:pPr>
            <a:endParaRPr lang="hr-HR" altLang="en-US" sz="2400"/>
          </a:p>
          <a:p>
            <a:pPr eaLnBrk="1" hangingPunct="1">
              <a:spcBef>
                <a:spcPct val="0"/>
              </a:spcBef>
              <a:buFontTx/>
              <a:buNone/>
            </a:pPr>
            <a:endParaRPr lang="en-US" altLang="en-US" sz="2400"/>
          </a:p>
        </p:txBody>
      </p:sp>
    </p:spTree>
    <p:extLst>
      <p:ext uri="{BB962C8B-B14F-4D97-AF65-F5344CB8AC3E}">
        <p14:creationId xmlns:p14="http://schemas.microsoft.com/office/powerpoint/2010/main" val="3870422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899727" y="1268760"/>
            <a:ext cx="742238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r-HR" altLang="en-US" sz="2000" dirty="0">
                <a:latin typeface="Arial" charset="0"/>
              </a:rPr>
              <a:t>Stanične linije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kontinuirane (</a:t>
            </a:r>
            <a:r>
              <a:rPr lang="hr-HR" altLang="en-US" sz="2000" dirty="0" err="1">
                <a:latin typeface="Arial" charset="0"/>
              </a:rPr>
              <a:t>imortalne</a:t>
            </a:r>
            <a:r>
              <a:rPr lang="hr-HR" altLang="en-US" sz="2000" dirty="0">
                <a:latin typeface="Arial" charset="0"/>
              </a:rPr>
              <a:t>, beskonačne):</a:t>
            </a:r>
          </a:p>
          <a:p>
            <a:pPr eaLnBrk="1" hangingPunct="1">
              <a:spcBef>
                <a:spcPct val="0"/>
              </a:spcBef>
              <a:buFontTx/>
              <a:buNone/>
            </a:pPr>
            <a:r>
              <a:rPr lang="hr-HR" altLang="en-US" sz="2000" dirty="0" err="1">
                <a:latin typeface="Arial" charset="0"/>
              </a:rPr>
              <a:t>imortalne</a:t>
            </a:r>
            <a:r>
              <a:rPr lang="hr-HR" altLang="en-US" sz="2000" dirty="0">
                <a:latin typeface="Arial" charset="0"/>
              </a:rPr>
              <a:t>, tumorske</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konačne (</a:t>
            </a:r>
            <a:r>
              <a:rPr lang="hr-HR" altLang="en-US" sz="2000" dirty="0" err="1">
                <a:latin typeface="Arial" charset="0"/>
              </a:rPr>
              <a:t>mortalne</a:t>
            </a:r>
            <a:r>
              <a:rPr lang="hr-HR" altLang="en-US" sz="2000" dirty="0">
                <a:latin typeface="Arial" charset="0"/>
              </a:rPr>
              <a:t>)</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a:latin typeface="Arial" charset="0"/>
              </a:rPr>
              <a:t>stanična linija: okarakterizirana, uniformna stanična </a:t>
            </a:r>
            <a:r>
              <a:rPr lang="hr-HR" altLang="en-US" sz="2000" dirty="0" smtClean="0">
                <a:latin typeface="Arial" charset="0"/>
              </a:rPr>
              <a:t>populacija</a:t>
            </a:r>
          </a:p>
          <a:p>
            <a:pPr eaLnBrk="1" hangingPunct="1">
              <a:spcBef>
                <a:spcPct val="0"/>
              </a:spcBef>
              <a:buFontTx/>
              <a:buNone/>
            </a:pPr>
            <a:endParaRPr lang="hr-HR" altLang="en-US" sz="2000" dirty="0">
              <a:latin typeface="Arial" charset="0"/>
            </a:endParaRPr>
          </a:p>
          <a:p>
            <a:pPr eaLnBrk="1" hangingPunct="1">
              <a:spcBef>
                <a:spcPct val="0"/>
              </a:spcBef>
              <a:buFontTx/>
              <a:buNone/>
            </a:pPr>
            <a:r>
              <a:rPr lang="hr-HR" altLang="en-US" sz="2000" dirty="0" smtClean="0">
                <a:latin typeface="Arial" charset="0"/>
              </a:rPr>
              <a:t>primarne ili početne kulture: kulture uspostavljene iz tkiva ili stanica uzetih iz organizma</a:t>
            </a:r>
            <a:endParaRPr lang="hr-HR" altLang="en-US" sz="2000" dirty="0">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1440</TotalTime>
  <Words>4898</Words>
  <Application>Microsoft Office PowerPoint</Application>
  <PresentationFormat>On-screen Show (4:3)</PresentationFormat>
  <Paragraphs>823</Paragraphs>
  <Slides>89</Slides>
  <Notes>26</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2" baseType="lpstr">
      <vt:lpstr>Default Design</vt:lpstr>
      <vt:lpstr>Photo Editor Photo</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112</cp:revision>
  <dcterms:created xsi:type="dcterms:W3CDTF">1601-01-01T00:00:00Z</dcterms:created>
  <dcterms:modified xsi:type="dcterms:W3CDTF">2025-04-22T09:53:41Z</dcterms:modified>
</cp:coreProperties>
</file>