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56" r:id="rId2"/>
    <p:sldId id="267" r:id="rId3"/>
    <p:sldId id="319" r:id="rId4"/>
    <p:sldId id="321" r:id="rId5"/>
    <p:sldId id="268" r:id="rId6"/>
    <p:sldId id="359" r:id="rId7"/>
    <p:sldId id="269" r:id="rId8"/>
    <p:sldId id="270" r:id="rId9"/>
    <p:sldId id="358" r:id="rId10"/>
    <p:sldId id="273" r:id="rId11"/>
    <p:sldId id="360" r:id="rId12"/>
    <p:sldId id="365" r:id="rId13"/>
    <p:sldId id="271" r:id="rId14"/>
    <p:sldId id="272" r:id="rId15"/>
    <p:sldId id="277" r:id="rId16"/>
    <p:sldId id="274" r:id="rId17"/>
    <p:sldId id="275" r:id="rId18"/>
    <p:sldId id="276" r:id="rId19"/>
    <p:sldId id="281" r:id="rId20"/>
    <p:sldId id="282" r:id="rId21"/>
    <p:sldId id="284" r:id="rId22"/>
    <p:sldId id="286" r:id="rId23"/>
    <p:sldId id="287" r:id="rId24"/>
    <p:sldId id="288" r:id="rId25"/>
    <p:sldId id="290" r:id="rId26"/>
    <p:sldId id="291" r:id="rId27"/>
    <p:sldId id="292" r:id="rId28"/>
    <p:sldId id="322" r:id="rId29"/>
    <p:sldId id="323" r:id="rId30"/>
    <p:sldId id="361" r:id="rId31"/>
    <p:sldId id="362" r:id="rId32"/>
    <p:sldId id="363" r:id="rId33"/>
    <p:sldId id="296" r:id="rId34"/>
    <p:sldId id="324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7" r:id="rId45"/>
    <p:sldId id="308" r:id="rId46"/>
    <p:sldId id="309" r:id="rId47"/>
    <p:sldId id="333" r:id="rId48"/>
    <p:sldId id="334" r:id="rId49"/>
    <p:sldId id="335" r:id="rId50"/>
    <p:sldId id="336" r:id="rId51"/>
    <p:sldId id="337" r:id="rId52"/>
    <p:sldId id="338" r:id="rId53"/>
    <p:sldId id="340" r:id="rId54"/>
    <p:sldId id="341" r:id="rId55"/>
    <p:sldId id="342" r:id="rId56"/>
    <p:sldId id="343" r:id="rId57"/>
    <p:sldId id="357" r:id="rId58"/>
    <p:sldId id="345" r:id="rId59"/>
    <p:sldId id="347" r:id="rId60"/>
    <p:sldId id="348" r:id="rId61"/>
    <p:sldId id="349" r:id="rId62"/>
    <p:sldId id="351" r:id="rId63"/>
    <p:sldId id="353" r:id="rId64"/>
    <p:sldId id="354" r:id="rId65"/>
    <p:sldId id="355" r:id="rId6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0000FF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BC915C04-2D15-46BA-A1D7-9CBA400C9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AD91AE95-7353-4B17-8FD0-5950A134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3A5D4740-8270-48E4-968E-C8A8654F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B9C7"/>
                </a:solidFill>
              </a:defRPr>
            </a:lvl1pPr>
          </a:lstStyle>
          <a:p>
            <a:pPr>
              <a:defRPr/>
            </a:pPr>
            <a:fld id="{5F2B314F-4AED-46CB-9EF7-5E9C128BDD0D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75492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24B25E1F-6DAF-4C87-BD75-7765B3C7A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9B70313D-771F-4A4F-B020-28143155B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B45C7C4-9470-4341-AC35-1BDFC2D2F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B35DF-DE43-4AB3-8DA6-1887ADB2098B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05395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7EEF0-1719-4B4F-94C4-DEE6C759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A426-2D19-484E-95A6-277478A91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39330-5CD1-48E2-968F-75095DDF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0B9C7"/>
                </a:solidFill>
              </a:defRPr>
            </a:lvl1pPr>
          </a:lstStyle>
          <a:p>
            <a:pPr>
              <a:defRPr/>
            </a:pPr>
            <a:fld id="{B8A8097A-D82A-4718-ADE7-4AEBD0757FEC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53544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FA4952A4-2198-4F05-84C0-206CD267F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135E3BB6-63E5-47F7-8B76-A78DFCDA7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F213A1D0-F5B0-4A45-8EC2-477EE0FEA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B710C-1944-448F-B77D-FEE64DA023E8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90313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DA3B45F2-2DA3-4F52-A14E-08495EA2E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6A0A816A-14E6-4F5B-9A8B-23FCA46C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F1042162-4E3A-4CF4-974E-C5ABA11A2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11171-E3EE-4FCD-870D-A603351C4481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22385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5C09B56-FFA6-4146-8104-8F565AFC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A02D239A-9E08-4FED-AB1E-034698BF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C37C0555-8799-4B05-A3C1-1CEEAFBA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E807A-3B96-4B88-BB32-62CBEC033D24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297530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D16E6EE1-416B-4525-B8DB-1A5948292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B48DE712-CFA0-4979-AA37-653A6360F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506F7508-902C-4BAF-B84B-ACCEEEBC7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DE659-81F0-4EB7-964C-A79769EDC1C1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76906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154F8B6D-4EAA-4860-8DFB-582FCB5FB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F824D0E5-4999-4798-92D7-C4B7404D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9A8D1365-DE38-4EAE-9685-5A038E41B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DA17B-97AE-43B7-88ED-7306660CB7A4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41377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D851928-2C53-4B6C-A539-7992D81CFBEE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BE9238C-59B8-4F75-843D-EADEF33FD13C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E6B9465-D4B5-4A9C-98FE-A76BD32193BC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AD032272-B5E3-4BED-A887-B6689722806E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9C205BA-3CF8-46FE-B3A7-5B126B4B0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9091C1A4-25CE-43C8-AC43-B5CBF5674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E868E0C-69C4-4A0F-BD74-005AB5BAC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F50F4-6802-4D1B-BFC5-164A3ADB92A2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790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0E4BDF2B-788D-4BCA-AAD6-6A111B6B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CF85F4D0-77D5-4FDB-8DA3-0F6FA1148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456F9CE2-DCF1-42C7-A07A-0B592797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988E1-FC66-4227-8B35-EBEA71819EFF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3406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23FC2B02-C4D1-4CD7-88A3-BCB713B94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156C318-E4E6-4C9E-812C-75663D2E2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834BA9DF-E820-408B-BAFF-CF0AB4E28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43B72-7FA6-43C2-B976-BBAF0FF729B8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99079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2598B-B08E-461B-81C0-045254FD36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CB0EE-5440-415C-BCE9-8E23E5D234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63AE1-A7CD-4535-A636-022A79ACBD62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8905CF0-0E07-46FD-9D13-512D6FAB66B7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487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2F2AF-0448-4C3A-9378-4B8CCCC05A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87AFB-05F9-4C93-8CA1-D03C7D6DD3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B7790-E1DB-4582-8E6C-2BEC50067FB3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1ED39-F8B9-48FB-BAE0-A1C8FDC24E1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07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8D621962-A8C5-47EC-88FB-83DDAB6E8E7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59F8B64-00BE-4100-AB49-A1B06CF6AD08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0B0122D-3123-457E-A1A4-4D4CA5CA948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91D9922A-48AE-4195-A353-B1BE24AA3E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DEA5098-B824-409A-AC47-FD007905A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8B31F899-6902-4EE0-9E23-2E50C1CC1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B55BD55-BF98-4720-925E-91AA2B4E4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646268"/>
                </a:solidFill>
              </a:defRPr>
            </a:lvl1pPr>
          </a:lstStyle>
          <a:p>
            <a:pPr>
              <a:defRPr/>
            </a:pPr>
            <a:fld id="{58789D63-8391-4795-8E8E-AB802CF60D13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31CD42C0-28F9-4863-B32D-0D0BC59E0D93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C1CD7F0-81D2-4951-AAFC-4DB35AE261B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2DD03BA-884F-44CA-9959-5178612D4A25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0" r:id="rId2"/>
    <p:sldLayoutId id="2147484009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10" r:id="rId9"/>
    <p:sldLayoutId id="2147484006" r:id="rId10"/>
    <p:sldLayoutId id="2147484007" r:id="rId11"/>
    <p:sldLayoutId id="2147484011" r:id="rId12"/>
    <p:sldLayoutId id="214748401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6BB1C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6BB1C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6585CF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jpeg"/><Relationship Id="rId3" Type="http://schemas.openxmlformats.org/officeDocument/2006/relationships/image" Target="../media/image105.png"/><Relationship Id="rId7" Type="http://schemas.openxmlformats.org/officeDocument/2006/relationships/image" Target="../media/image109.jpeg"/><Relationship Id="rId12" Type="http://schemas.openxmlformats.org/officeDocument/2006/relationships/image" Target="../media/image114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jpe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16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jpg"/><Relationship Id="rId4" Type="http://schemas.openxmlformats.org/officeDocument/2006/relationships/image" Target="../media/image12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9.png"/><Relationship Id="rId4" Type="http://schemas.openxmlformats.org/officeDocument/2006/relationships/image" Target="../media/image14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ubtitle 3">
            <a:extLst>
              <a:ext uri="{FF2B5EF4-FFF2-40B4-BE49-F238E27FC236}">
                <a16:creationId xmlns:a16="http://schemas.microsoft.com/office/drawing/2014/main" id="{FCC79E9E-AE86-4E5A-91FE-318A116FF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430463"/>
            <a:ext cx="8305800" cy="1143000"/>
          </a:xfrm>
        </p:spPr>
        <p:txBody>
          <a:bodyPr/>
          <a:lstStyle/>
          <a:p>
            <a:pPr marR="0" algn="ctr" eaLnBrk="1" hangingPunct="1"/>
            <a:r>
              <a:rPr lang="hr-HR" altLang="sr-Latn-RS" sz="4400" b="1">
                <a:solidFill>
                  <a:schemeClr val="accent1"/>
                </a:solidFill>
                <a:latin typeface="Verdana" panose="020B0604030504040204" pitchFamily="34" charset="0"/>
              </a:rPr>
              <a:t>FANEROZOIK</a:t>
            </a:r>
          </a:p>
        </p:txBody>
      </p:sp>
      <p:grpSp>
        <p:nvGrpSpPr>
          <p:cNvPr id="7171" name="Organization Chart 5">
            <a:extLst>
              <a:ext uri="{FF2B5EF4-FFF2-40B4-BE49-F238E27FC236}">
                <a16:creationId xmlns:a16="http://schemas.microsoft.com/office/drawing/2014/main" id="{F3EE307F-ECBF-4149-9646-2539C4F6D08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1188" y="3935413"/>
            <a:ext cx="7848600" cy="1871662"/>
            <a:chOff x="1134" y="1649"/>
            <a:chExt cx="2880" cy="288"/>
          </a:xfrm>
        </p:grpSpPr>
        <p:cxnSp>
          <p:nvCxnSpPr>
            <p:cNvPr id="6" name="_s1028">
              <a:extLst>
                <a:ext uri="{FF2B5EF4-FFF2-40B4-BE49-F238E27FC236}">
                  <a16:creationId xmlns:a16="http://schemas.microsoft.com/office/drawing/2014/main" id="{81193D94-CA31-47CF-888C-7CCFC4363ED9}"/>
                </a:ext>
              </a:extLst>
            </p:cNvPr>
            <p:cNvCxnSpPr>
              <a:cxnSpLocks noChangeShapeType="1"/>
              <a:stCxn id="12" idx="0"/>
            </p:cNvCxnSpPr>
            <p:nvPr/>
          </p:nvCxnSpPr>
          <p:spPr bwMode="auto">
            <a:xfrm rot="16200000" flipV="1">
              <a:off x="3055" y="1177"/>
              <a:ext cx="33" cy="1021"/>
            </a:xfrm>
            <a:prstGeom prst="bentConnector2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</p:spPr>
        </p:cxnSp>
        <p:cxnSp>
          <p:nvCxnSpPr>
            <p:cNvPr id="7" name="_s1029">
              <a:extLst>
                <a:ext uri="{FF2B5EF4-FFF2-40B4-BE49-F238E27FC236}">
                  <a16:creationId xmlns:a16="http://schemas.microsoft.com/office/drawing/2014/main" id="{9B19CB07-8801-4B3E-A97F-8117719E4D6F}"/>
                </a:ext>
              </a:extLst>
            </p:cNvPr>
            <p:cNvCxnSpPr>
              <a:cxnSpLocks noChangeShapeType="1"/>
              <a:stCxn id="11" idx="0"/>
            </p:cNvCxnSpPr>
            <p:nvPr/>
          </p:nvCxnSpPr>
          <p:spPr bwMode="auto">
            <a:xfrm flipV="1">
              <a:off x="2574" y="1649"/>
              <a:ext cx="0" cy="55"/>
            </a:xfrm>
            <a:prstGeom prst="straightConnector1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</p:cxnSp>
        <p:cxnSp>
          <p:nvCxnSpPr>
            <p:cNvPr id="8" name="_s1030">
              <a:extLst>
                <a:ext uri="{FF2B5EF4-FFF2-40B4-BE49-F238E27FC236}">
                  <a16:creationId xmlns:a16="http://schemas.microsoft.com/office/drawing/2014/main" id="{4303D71F-9D09-47BC-9C1D-CA68290DC5D9}"/>
                </a:ext>
              </a:extLst>
            </p:cNvPr>
            <p:cNvCxnSpPr>
              <a:cxnSpLocks noChangeShapeType="1"/>
              <a:stCxn id="10" idx="0"/>
            </p:cNvCxnSpPr>
            <p:nvPr/>
          </p:nvCxnSpPr>
          <p:spPr bwMode="auto">
            <a:xfrm rot="5400000" flipH="1" flipV="1">
              <a:off x="2060" y="1177"/>
              <a:ext cx="33" cy="1021"/>
            </a:xfrm>
            <a:prstGeom prst="bentConnector2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</p:spPr>
        </p:cxnSp>
        <p:sp>
          <p:nvSpPr>
            <p:cNvPr id="10" name="_s1032">
              <a:extLst>
                <a:ext uri="{FF2B5EF4-FFF2-40B4-BE49-F238E27FC236}">
                  <a16:creationId xmlns:a16="http://schemas.microsoft.com/office/drawing/2014/main" id="{841FC7EF-23E4-45F7-8FED-F06E73758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4" y="1704"/>
              <a:ext cx="864" cy="23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hr-HR" sz="2800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PALEOZOIK</a:t>
              </a:r>
            </a:p>
            <a:p>
              <a:pPr algn="ctr">
                <a:defRPr/>
              </a:pPr>
              <a:endParaRPr lang="hr-HR" b="1" dirty="0">
                <a:solidFill>
                  <a:schemeClr val="accent2"/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hr-HR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541 – 252 </a:t>
              </a:r>
              <a:r>
                <a:rPr lang="hr-HR" b="1" dirty="0" err="1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mln</a:t>
              </a:r>
              <a:r>
                <a:rPr lang="hr-HR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. god</a:t>
              </a:r>
              <a:r>
                <a:rPr lang="hr-HR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.</a:t>
              </a:r>
            </a:p>
          </p:txBody>
        </p:sp>
        <p:sp>
          <p:nvSpPr>
            <p:cNvPr id="11" name="_s1033">
              <a:extLst>
                <a:ext uri="{FF2B5EF4-FFF2-40B4-BE49-F238E27FC236}">
                  <a16:creationId xmlns:a16="http://schemas.microsoft.com/office/drawing/2014/main" id="{5310958B-DB7D-4FD3-B6B3-9450213FF3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2" y="1704"/>
              <a:ext cx="864" cy="23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hr-HR" sz="2800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MEZOZOIK</a:t>
              </a:r>
            </a:p>
            <a:p>
              <a:pPr algn="ctr">
                <a:defRPr/>
              </a:pPr>
              <a:endParaRPr lang="hr-HR" b="1" dirty="0">
                <a:solidFill>
                  <a:schemeClr val="accent2"/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hr-HR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252 – 66 </a:t>
              </a:r>
              <a:r>
                <a:rPr lang="hr-HR" b="1" dirty="0" err="1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mln</a:t>
              </a:r>
              <a:r>
                <a:rPr lang="hr-HR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. god</a:t>
              </a:r>
              <a:r>
                <a:rPr lang="hr-HR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.</a:t>
              </a:r>
            </a:p>
          </p:txBody>
        </p:sp>
        <p:sp>
          <p:nvSpPr>
            <p:cNvPr id="12" name="_s1034">
              <a:extLst>
                <a:ext uri="{FF2B5EF4-FFF2-40B4-BE49-F238E27FC236}">
                  <a16:creationId xmlns:a16="http://schemas.microsoft.com/office/drawing/2014/main" id="{E115D4DF-93F7-4953-ADEB-B1A382D02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0" y="1704"/>
              <a:ext cx="864" cy="23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accent2">
                  <a:lumMod val="50000"/>
                </a:schemeClr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hr-HR" sz="2800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KENOZOIK</a:t>
              </a:r>
            </a:p>
            <a:p>
              <a:pPr algn="ctr">
                <a:defRPr/>
              </a:pPr>
              <a:endParaRPr lang="hr-HR" b="1" dirty="0">
                <a:solidFill>
                  <a:schemeClr val="accent2"/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hr-HR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66 </a:t>
              </a:r>
              <a:r>
                <a:rPr lang="hr-HR" b="1" dirty="0" err="1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mln</a:t>
              </a:r>
              <a:r>
                <a:rPr lang="hr-HR" b="1" dirty="0">
                  <a:solidFill>
                    <a:schemeClr val="tx2">
                      <a:lumMod val="25000"/>
                    </a:schemeClr>
                  </a:solidFill>
                  <a:latin typeface="Calibri" pitchFamily="34" charset="0"/>
                </a:rPr>
                <a:t>. god. - danas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330C515-C33F-462D-94AD-477FB4803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0070C0"/>
                </a:solidFill>
                <a:latin typeface="Verdana" panose="020B0604030504040204" pitchFamily="34" charset="0"/>
              </a:rPr>
              <a:t>ŽIVOT U KAMBRIJU</a:t>
            </a:r>
            <a:br>
              <a:rPr lang="hr-HR" altLang="sr-Latn-RS" sz="3400">
                <a:solidFill>
                  <a:srgbClr val="0070C0"/>
                </a:solidFill>
                <a:latin typeface="Verdana" panose="020B0604030504040204" pitchFamily="34" charset="0"/>
              </a:rPr>
            </a:br>
            <a:endParaRPr lang="sr-Latn-CS" altLang="sr-Latn-RS" sz="3400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A04E604-146A-4CD4-8D25-4F0A223170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484313"/>
            <a:ext cx="8229600" cy="32400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000" dirty="0">
                <a:latin typeface="Calibri" panose="020F0502020204030204" pitchFamily="34" charset="0"/>
              </a:rPr>
              <a:t>Sitni skeletni fragmenti, rijetko veći od par mm, nađeni su na mnogim dijelovima Zemlje u prijelaznim naslagama </a:t>
            </a:r>
            <a:r>
              <a:rPr lang="hr-HR" altLang="sr-Latn-RS" sz="2000" dirty="0" err="1">
                <a:latin typeface="Calibri" panose="020F0502020204030204" pitchFamily="34" charset="0"/>
              </a:rPr>
              <a:t>proterozoika</a:t>
            </a:r>
            <a:r>
              <a:rPr lang="hr-HR" altLang="sr-Latn-RS" sz="2000" dirty="0">
                <a:latin typeface="Calibri" panose="020F0502020204030204" pitchFamily="34" charset="0"/>
              </a:rPr>
              <a:t> i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kambrija</a:t>
            </a:r>
            <a:r>
              <a:rPr lang="hr-HR" altLang="sr-Latn-RS" sz="2000" dirty="0">
                <a:latin typeface="Calibri" panose="020F0502020204030204" pitchFamily="34" charset="0"/>
              </a:rPr>
              <a:t>, no sve do 70-ih godina prošlog stoljeća, ovaj vrlo sitni fosilni sadržaj prijelaznih naslaga bivao je uglavnom previđan. Početak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kambrija</a:t>
            </a:r>
            <a:r>
              <a:rPr lang="hr-HR" altLang="sr-Latn-RS" sz="2000" dirty="0">
                <a:latin typeface="Calibri" panose="020F0502020204030204" pitchFamily="34" charset="0"/>
              </a:rPr>
              <a:t> stavljao se u naslage s prvom pojavom </a:t>
            </a:r>
            <a:r>
              <a:rPr lang="hr-HR" altLang="sr-Latn-RS" sz="2000" dirty="0" err="1">
                <a:latin typeface="Calibri" panose="020F0502020204030204" pitchFamily="34" charset="0"/>
              </a:rPr>
              <a:t>trilobita</a:t>
            </a:r>
            <a:r>
              <a:rPr lang="hr-HR" altLang="sr-Latn-RS" sz="2000" dirty="0">
                <a:latin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hr-HR" altLang="sr-Latn-RS" sz="20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000" dirty="0">
                <a:latin typeface="Calibri" panose="020F0502020204030204" pitchFamily="34" charset="0"/>
              </a:rPr>
              <a:t>Uzimanjem u obzir ovog sitnog fosilnog sadržaja ispod prve pojave </a:t>
            </a:r>
            <a:r>
              <a:rPr lang="hr-HR" altLang="sr-Latn-RS" sz="2000" dirty="0" err="1">
                <a:latin typeface="Calibri" panose="020F0502020204030204" pitchFamily="34" charset="0"/>
              </a:rPr>
              <a:t>trilobita</a:t>
            </a:r>
            <a:r>
              <a:rPr lang="hr-HR" altLang="sr-Latn-RS" sz="2000" dirty="0">
                <a:latin typeface="Calibri" panose="020F0502020204030204" pitchFamily="34" charset="0"/>
              </a:rPr>
              <a:t>, vrijeme početka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kambrija</a:t>
            </a:r>
            <a:r>
              <a:rPr lang="hr-HR" altLang="sr-Latn-RS" sz="2000" dirty="0">
                <a:latin typeface="Calibri" panose="020F0502020204030204" pitchFamily="34" charset="0"/>
              </a:rPr>
              <a:t> moralo se ipak pomaknuti malo dalje u prošlost. Tako su radiometrijska mjerenja starosti tih naslaga pomakla granicu </a:t>
            </a:r>
            <a:r>
              <a:rPr lang="hr-HR" altLang="sr-Latn-RS" sz="2000" dirty="0" err="1">
                <a:latin typeface="Calibri" panose="020F0502020204030204" pitchFamily="34" charset="0"/>
              </a:rPr>
              <a:t>proterozoika</a:t>
            </a:r>
            <a:r>
              <a:rPr lang="hr-HR" altLang="sr-Latn-RS" sz="2000" dirty="0">
                <a:latin typeface="Calibri" panose="020F0502020204030204" pitchFamily="34" charset="0"/>
              </a:rPr>
              <a:t> i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kambrija</a:t>
            </a:r>
            <a:r>
              <a:rPr lang="hr-HR" altLang="sr-Latn-RS" sz="2000" dirty="0">
                <a:latin typeface="Calibri" panose="020F0502020204030204" pitchFamily="34" charset="0"/>
              </a:rPr>
              <a:t> na 541–544 </a:t>
            </a:r>
            <a:r>
              <a:rPr lang="hr-HR" altLang="sr-Latn-RS" sz="2000" dirty="0" err="1">
                <a:latin typeface="Calibri" panose="020F0502020204030204" pitchFamily="34" charset="0"/>
              </a:rPr>
              <a:t>mln</a:t>
            </a:r>
            <a:r>
              <a:rPr lang="hr-HR" altLang="sr-Latn-RS" sz="2000" dirty="0">
                <a:latin typeface="Calibri" panose="020F0502020204030204" pitchFamily="34" charset="0"/>
              </a:rPr>
              <a:t>. god.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>
            <a:extLst>
              <a:ext uri="{FF2B5EF4-FFF2-40B4-BE49-F238E27FC236}">
                <a16:creationId xmlns:a16="http://schemas.microsoft.com/office/drawing/2014/main" id="{B6526EA9-E6D5-4473-B5B3-9097403933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5350" y="981075"/>
            <a:ext cx="4043363" cy="504031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r-HR" sz="2000" b="1" dirty="0">
                <a:solidFill>
                  <a:srgbClr val="C00000"/>
                </a:solidFill>
                <a:latin typeface="Calibri" pitchFamily="34" charset="0"/>
              </a:rPr>
              <a:t>Granica </a:t>
            </a:r>
            <a:r>
              <a:rPr lang="hr-HR" sz="2000" b="1" dirty="0" err="1">
                <a:solidFill>
                  <a:srgbClr val="C00000"/>
                </a:solidFill>
                <a:latin typeface="Calibri" pitchFamily="34" charset="0"/>
              </a:rPr>
              <a:t>prekambrij</a:t>
            </a:r>
            <a:r>
              <a:rPr lang="hr-HR" sz="2000" b="1" dirty="0">
                <a:solidFill>
                  <a:srgbClr val="C00000"/>
                </a:solidFill>
                <a:latin typeface="Calibri" pitchFamily="34" charset="0"/>
              </a:rPr>
              <a:t> – </a:t>
            </a:r>
            <a:r>
              <a:rPr lang="hr-HR" sz="2000" b="1" dirty="0" err="1">
                <a:solidFill>
                  <a:srgbClr val="C00000"/>
                </a:solidFill>
                <a:latin typeface="Calibri" pitchFamily="34" charset="0"/>
              </a:rPr>
              <a:t>kambrij</a:t>
            </a:r>
            <a:r>
              <a:rPr lang="hr-HR" sz="2000" b="1" dirty="0">
                <a:solidFill>
                  <a:srgbClr val="C00000"/>
                </a:solidFill>
                <a:latin typeface="Calibri" pitchFamily="34" charset="0"/>
              </a:rPr>
              <a:t> &gt; pojava skeletnih fragmenata i ihnofosila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r-HR" sz="2000" dirty="0">
              <a:latin typeface="Calibri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r-HR" sz="2000" dirty="0" err="1">
                <a:latin typeface="Calibri" pitchFamily="34" charset="0"/>
              </a:rPr>
              <a:t>Kambrijsku</a:t>
            </a:r>
            <a:r>
              <a:rPr lang="hr-HR" sz="2000" dirty="0">
                <a:latin typeface="Calibri" pitchFamily="34" charset="0"/>
              </a:rPr>
              <a:t> faunu možemo podijeliti na tzv. </a:t>
            </a:r>
            <a:r>
              <a:rPr lang="hr-HR" sz="2000" dirty="0" err="1">
                <a:latin typeface="Calibri" pitchFamily="34" charset="0"/>
              </a:rPr>
              <a:t>tomotijsko</a:t>
            </a:r>
            <a:r>
              <a:rPr lang="hr-HR" sz="2000" dirty="0">
                <a:latin typeface="Calibri" pitchFamily="34" charset="0"/>
              </a:rPr>
              <a:t> i </a:t>
            </a:r>
            <a:r>
              <a:rPr lang="hr-HR" sz="2000" dirty="0" err="1">
                <a:latin typeface="Calibri" pitchFamily="34" charset="0"/>
              </a:rPr>
              <a:t>posttomotijsko</a:t>
            </a:r>
            <a:r>
              <a:rPr lang="hr-HR" sz="2000" dirty="0">
                <a:latin typeface="Calibri" pitchFamily="34" charset="0"/>
              </a:rPr>
              <a:t> razdoblje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r-HR" sz="2000" dirty="0" err="1">
                <a:latin typeface="Calibri" pitchFamily="34" charset="0"/>
              </a:rPr>
              <a:t>Tomotijsko</a:t>
            </a:r>
            <a:r>
              <a:rPr lang="hr-HR" sz="2000" dirty="0">
                <a:latin typeface="Calibri" pitchFamily="34" charset="0"/>
              </a:rPr>
              <a:t> razdoblje - sitni </a:t>
            </a:r>
            <a:r>
              <a:rPr lang="hr-HR" sz="2000" dirty="0" err="1">
                <a:latin typeface="Calibri" pitchFamily="34" charset="0"/>
              </a:rPr>
              <a:t>skelteni</a:t>
            </a:r>
            <a:r>
              <a:rPr lang="hr-HR" sz="2000" dirty="0">
                <a:latin typeface="Calibri" pitchFamily="34" charset="0"/>
              </a:rPr>
              <a:t> </a:t>
            </a:r>
            <a:r>
              <a:rPr lang="hr-HR" sz="2000" dirty="0" err="1">
                <a:latin typeface="Calibri" pitchFamily="34" charset="0"/>
              </a:rPr>
              <a:t>fragmeti</a:t>
            </a:r>
            <a:r>
              <a:rPr lang="hr-HR" sz="2000" dirty="0">
                <a:latin typeface="Calibri" pitchFamily="34" charset="0"/>
              </a:rPr>
              <a:t> i pojava </a:t>
            </a:r>
            <a:r>
              <a:rPr lang="hr-HR" sz="2000" dirty="0" err="1">
                <a:latin typeface="Calibri" pitchFamily="34" charset="0"/>
              </a:rPr>
              <a:t>arheocijatida</a:t>
            </a:r>
            <a:endParaRPr lang="hr-HR" sz="2000" dirty="0">
              <a:latin typeface="Calibri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hr-HR" sz="2000" dirty="0" err="1">
                <a:latin typeface="Calibri" pitchFamily="34" charset="0"/>
              </a:rPr>
              <a:t>Posttomotijsko</a:t>
            </a:r>
            <a:r>
              <a:rPr lang="hr-HR" sz="2000" dirty="0">
                <a:latin typeface="Calibri" pitchFamily="34" charset="0"/>
              </a:rPr>
              <a:t> razdoblje - pojava </a:t>
            </a:r>
            <a:r>
              <a:rPr lang="hr-HR" sz="2000" dirty="0" err="1">
                <a:latin typeface="Calibri" pitchFamily="34" charset="0"/>
              </a:rPr>
              <a:t>trilobita</a:t>
            </a:r>
            <a:r>
              <a:rPr lang="hr-HR" sz="2000" dirty="0">
                <a:latin typeface="Calibri" pitchFamily="34" charset="0"/>
              </a:rPr>
              <a:t> (na kraju </a:t>
            </a:r>
            <a:r>
              <a:rPr lang="hr-HR" sz="2000" dirty="0" err="1">
                <a:latin typeface="Calibri" pitchFamily="34" charset="0"/>
              </a:rPr>
              <a:t>Stage</a:t>
            </a:r>
            <a:r>
              <a:rPr lang="hr-HR" sz="2000" dirty="0">
                <a:latin typeface="Calibri" pitchFamily="34" charset="0"/>
              </a:rPr>
              <a:t> 2)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hr-HR" sz="2000" dirty="0">
              <a:latin typeface="Calibri" pitchFamily="34" charset="0"/>
            </a:endParaRPr>
          </a:p>
          <a:p>
            <a:pPr marL="265113" indent="-265113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hr-HR" sz="2000" dirty="0">
                <a:latin typeface="Calibri" pitchFamily="34" charset="0"/>
              </a:rPr>
              <a:t>	</a:t>
            </a:r>
            <a:endParaRPr lang="hr-HR" sz="1600" dirty="0">
              <a:latin typeface="Calibri" pitchFamily="34" charset="0"/>
            </a:endParaRPr>
          </a:p>
        </p:txBody>
      </p:sp>
      <p:pic>
        <p:nvPicPr>
          <p:cNvPr id="9219" name="Picture 5" descr="C71 - Faune sa prijelaza Pretkambrija u Kambrij">
            <a:extLst>
              <a:ext uri="{FF2B5EF4-FFF2-40B4-BE49-F238E27FC236}">
                <a16:creationId xmlns:a16="http://schemas.microsoft.com/office/drawing/2014/main" id="{BCA73A32-E0A8-41CB-9893-90B6119CF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46088"/>
            <a:ext cx="41052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447BC079-24AC-47C7-9F44-FAA851D14A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5350" y="981075"/>
            <a:ext cx="4043363" cy="3887788"/>
          </a:xfrm>
        </p:spPr>
        <p:txBody>
          <a:bodyPr/>
          <a:lstStyle/>
          <a:p>
            <a:pPr eaLnBrk="1" hangingPunct="1"/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Granica prekambrij – kambrij &gt; pojava skeletnih fragmenata i ihnofosila</a:t>
            </a:r>
          </a:p>
          <a:p>
            <a:pPr eaLnBrk="1" hangingPunct="1"/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Dvije značajne kambrijske faune: </a:t>
            </a:r>
            <a:r>
              <a:rPr lang="hr-HR" altLang="sr-Latn-RS" sz="2000" b="1">
                <a:solidFill>
                  <a:srgbClr val="0000FF"/>
                </a:solidFill>
                <a:latin typeface="Calibri" panose="020F0502020204030204" pitchFamily="34" charset="0"/>
              </a:rPr>
              <a:t>Burgess Shale i Chengjiang faune </a:t>
            </a:r>
            <a:r>
              <a:rPr lang="hr-HR" altLang="sr-Latn-RS" sz="2000">
                <a:latin typeface="Calibri" panose="020F0502020204030204" pitchFamily="34" charset="0"/>
              </a:rPr>
              <a:t>→ predstavljaju izvrstan zapis najranijeg paleozojskog života, koji je bogat, raznovrstan i već na zavidnom stupnju razvoja</a:t>
            </a:r>
          </a:p>
        </p:txBody>
      </p:sp>
      <p:pic>
        <p:nvPicPr>
          <p:cNvPr id="10243" name="Picture 5" descr="C71 - Faune sa prijelaza Pretkambrija u Kambrij">
            <a:extLst>
              <a:ext uri="{FF2B5EF4-FFF2-40B4-BE49-F238E27FC236}">
                <a16:creationId xmlns:a16="http://schemas.microsoft.com/office/drawing/2014/main" id="{D77E1D29-6445-41AB-9503-BF18C2B97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46088"/>
            <a:ext cx="41052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>
            <a:extLst>
              <a:ext uri="{FF2B5EF4-FFF2-40B4-BE49-F238E27FC236}">
                <a16:creationId xmlns:a16="http://schemas.microsoft.com/office/drawing/2014/main" id="{820D3A8F-4847-4157-98C3-6A27645C14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72816"/>
            <a:ext cx="8229600" cy="1368425"/>
          </a:xfrm>
        </p:spPr>
        <p:txBody>
          <a:bodyPr/>
          <a:lstStyle/>
          <a:p>
            <a:pPr eaLnBrk="1" hangingPunct="1"/>
            <a:r>
              <a:rPr lang="hr-HR" altLang="sr-Latn-RS" sz="2000" b="1" dirty="0">
                <a:latin typeface="Calibri" panose="020F0502020204030204" pitchFamily="34" charset="0"/>
              </a:rPr>
              <a:t>Granicu  </a:t>
            </a:r>
            <a:r>
              <a:rPr lang="hr-HR" altLang="sr-Latn-RS" sz="2000" b="1" dirty="0" err="1">
                <a:latin typeface="Calibri" panose="020F0502020204030204" pitchFamily="34" charset="0"/>
              </a:rPr>
              <a:t>prekambrij</a:t>
            </a:r>
            <a:r>
              <a:rPr lang="hr-HR" altLang="sr-Latn-RS" sz="2000" b="1" dirty="0">
                <a:latin typeface="Calibri" panose="020F0502020204030204" pitchFamily="34" charset="0"/>
              </a:rPr>
              <a:t> – </a:t>
            </a:r>
            <a:r>
              <a:rPr lang="hr-HR" altLang="sr-Latn-RS" sz="2000" b="1" dirty="0" err="1">
                <a:latin typeface="Calibri" panose="020F0502020204030204" pitchFamily="34" charset="0"/>
              </a:rPr>
              <a:t>kambrij</a:t>
            </a:r>
            <a:r>
              <a:rPr lang="hr-HR" altLang="sr-Latn-RS" sz="2000" b="1" dirty="0">
                <a:latin typeface="Calibri" panose="020F0502020204030204" pitchFamily="34" charset="0"/>
              </a:rPr>
              <a:t> u sedimentu jasno markiraju prvi nalazi </a:t>
            </a:r>
            <a:r>
              <a:rPr lang="hr-HR" altLang="sr-Latn-RS" sz="2000" b="1" dirty="0" err="1">
                <a:latin typeface="Calibri" panose="020F0502020204030204" pitchFamily="34" charset="0"/>
              </a:rPr>
              <a:t>ihnofosila</a:t>
            </a:r>
            <a:r>
              <a:rPr lang="hr-HR" altLang="sr-Latn-RS" sz="2000" b="1" dirty="0">
                <a:latin typeface="Calibri" panose="020F0502020204030204" pitchFamily="34" charset="0"/>
              </a:rPr>
              <a:t> 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Phycodes</a:t>
            </a:r>
            <a:r>
              <a:rPr lang="hr-HR" altLang="sr-Latn-RS" sz="2000" i="1" dirty="0">
                <a:latin typeface="Calibri" panose="020F0502020204030204" pitchFamily="34" charset="0"/>
              </a:rPr>
              <a:t> 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pedum</a:t>
            </a:r>
            <a:endParaRPr lang="en-US" altLang="sr-Latn-RS" sz="2000" dirty="0">
              <a:latin typeface="Verdana" panose="020B0604030504040204" pitchFamily="34" charset="0"/>
            </a:endParaRPr>
          </a:p>
        </p:txBody>
      </p:sp>
      <p:pic>
        <p:nvPicPr>
          <p:cNvPr id="20483" name="Picture 9" descr="Trichophycus pedum, ihnofosil kambrija">
            <a:extLst>
              <a:ext uri="{FF2B5EF4-FFF2-40B4-BE49-F238E27FC236}">
                <a16:creationId xmlns:a16="http://schemas.microsoft.com/office/drawing/2014/main" id="{42DBC341-BA03-4075-A7EE-B2681AEA6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2156"/>
          <a:stretch>
            <a:fillRect/>
          </a:stretch>
        </p:blipFill>
        <p:spPr bwMode="auto">
          <a:xfrm>
            <a:off x="2195513" y="2765425"/>
            <a:ext cx="6048375" cy="390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268" name="Text Box 12">
            <a:extLst>
              <a:ext uri="{FF2B5EF4-FFF2-40B4-BE49-F238E27FC236}">
                <a16:creationId xmlns:a16="http://schemas.microsoft.com/office/drawing/2014/main" id="{3F98C2AD-71D4-4EB7-AD27-A83E4DCD6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357563"/>
            <a:ext cx="1655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 i="1" dirty="0" err="1">
                <a:latin typeface="Calibri" panose="020F0502020204030204" pitchFamily="34" charset="0"/>
              </a:rPr>
              <a:t>Phycodes</a:t>
            </a:r>
            <a:r>
              <a:rPr lang="hr-HR" altLang="sr-Latn-RS" i="1" dirty="0">
                <a:latin typeface="Calibri" panose="020F0502020204030204" pitchFamily="34" charset="0"/>
              </a:rPr>
              <a:t> </a:t>
            </a:r>
            <a:r>
              <a:rPr lang="hr-HR" altLang="sr-Latn-RS" i="1" dirty="0" err="1">
                <a:latin typeface="Calibri" panose="020F0502020204030204" pitchFamily="34" charset="0"/>
              </a:rPr>
              <a:t>pedum</a:t>
            </a:r>
            <a:endParaRPr lang="en-US" altLang="sr-Latn-RS" i="1" dirty="0">
              <a:latin typeface="Calibri" panose="020F0502020204030204" pitchFamily="34" charset="0"/>
            </a:endParaRPr>
          </a:p>
        </p:txBody>
      </p:sp>
      <p:sp>
        <p:nvSpPr>
          <p:cNvPr id="11269" name="Rectangle 2">
            <a:extLst>
              <a:ext uri="{FF2B5EF4-FFF2-40B4-BE49-F238E27FC236}">
                <a16:creationId xmlns:a16="http://schemas.microsoft.com/office/drawing/2014/main" id="{7EC4A1AA-27D0-4F49-9FF0-37B97EC8F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92150"/>
            <a:ext cx="8229600" cy="576263"/>
          </a:xfrm>
        </p:spPr>
        <p:txBody>
          <a:bodyPr/>
          <a:lstStyle/>
          <a:p>
            <a:pPr eaLnBrk="1" hangingPunct="1"/>
            <a:r>
              <a:rPr lang="hr-HR" altLang="sr-Latn-RS" sz="2800">
                <a:solidFill>
                  <a:schemeClr val="accent2"/>
                </a:solidFill>
                <a:latin typeface="Verdana" panose="020B0604030504040204" pitchFamily="34" charset="0"/>
              </a:rPr>
              <a:t>Granica prekambrij-kambrij – </a:t>
            </a:r>
            <a:r>
              <a:rPr lang="hr-HR" altLang="sr-Latn-RS" sz="2800">
                <a:solidFill>
                  <a:srgbClr val="FF0000"/>
                </a:solidFill>
                <a:latin typeface="Verdana" panose="020B0604030504040204" pitchFamily="34" charset="0"/>
              </a:rPr>
              <a:t>ihnofosili</a:t>
            </a:r>
            <a:endParaRPr lang="sr-Latn-CS" altLang="sr-Latn-RS" sz="280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>
            <a:extLst>
              <a:ext uri="{FF2B5EF4-FFF2-40B4-BE49-F238E27FC236}">
                <a16:creationId xmlns:a16="http://schemas.microsoft.com/office/drawing/2014/main" id="{47A3B7CA-1ABE-4E1B-A896-E48DE059CE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229600" cy="1368425"/>
          </a:xfrm>
        </p:spPr>
        <p:txBody>
          <a:bodyPr/>
          <a:lstStyle/>
          <a:p>
            <a:pPr eaLnBrk="1" hangingPunct="1"/>
            <a:r>
              <a:rPr lang="hr-HR" altLang="sr-Latn-RS" sz="2000" dirty="0">
                <a:latin typeface="Calibri" panose="020F0502020204030204" pitchFamily="34" charset="0"/>
              </a:rPr>
              <a:t>u usporedbi s ostacima </a:t>
            </a:r>
            <a:r>
              <a:rPr lang="hr-HR" altLang="sr-Latn-RS" sz="2000" dirty="0" err="1">
                <a:latin typeface="Calibri" panose="020F0502020204030204" pitchFamily="34" charset="0"/>
              </a:rPr>
              <a:t>Ediacara</a:t>
            </a:r>
            <a:r>
              <a:rPr lang="hr-HR" altLang="sr-Latn-RS" sz="2000" dirty="0">
                <a:latin typeface="Calibri" panose="020F0502020204030204" pitchFamily="34" charset="0"/>
              </a:rPr>
              <a:t> faune 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Phycodes</a:t>
            </a:r>
            <a:r>
              <a:rPr lang="hr-HR" altLang="sr-Latn-RS" sz="2000" i="1" dirty="0">
                <a:latin typeface="Calibri" panose="020F0502020204030204" pitchFamily="34" charset="0"/>
              </a:rPr>
              <a:t> 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pedum</a:t>
            </a:r>
            <a:r>
              <a:rPr lang="hr-HR" altLang="sr-Latn-RS" sz="2000" i="1" dirty="0">
                <a:latin typeface="Calibri" panose="020F0502020204030204" pitchFamily="34" charset="0"/>
              </a:rPr>
              <a:t> </a:t>
            </a:r>
            <a:r>
              <a:rPr lang="hr-HR" altLang="sr-Latn-RS" sz="2000" dirty="0">
                <a:latin typeface="Calibri" panose="020F0502020204030204" pitchFamily="34" charset="0"/>
              </a:rPr>
              <a:t>predstavlja</a:t>
            </a:r>
            <a:r>
              <a:rPr lang="hr-HR" altLang="sr-Latn-RS" sz="2000" i="1" dirty="0">
                <a:latin typeface="Calibri" panose="020F0502020204030204" pitchFamily="34" charset="0"/>
              </a:rPr>
              <a:t> </a:t>
            </a:r>
            <a:r>
              <a:rPr lang="hr-HR" altLang="sr-Latn-RS" sz="2000" dirty="0">
                <a:latin typeface="Calibri" panose="020F0502020204030204" pitchFamily="34" charset="0"/>
              </a:rPr>
              <a:t>tragove koji su prisutni od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kambrija</a:t>
            </a:r>
            <a:r>
              <a:rPr lang="hr-HR" altLang="sr-Latn-RS" sz="2000" dirty="0">
                <a:latin typeface="Calibri" panose="020F0502020204030204" pitchFamily="34" charset="0"/>
              </a:rPr>
              <a:t> i takve tragove su mogli proizvesti samo organizmi morfološki napredniji i složeniji od onih </a:t>
            </a:r>
            <a:r>
              <a:rPr lang="hr-HR" altLang="sr-Latn-RS" sz="2000" dirty="0" err="1">
                <a:latin typeface="Calibri" panose="020F0502020204030204" pitchFamily="34" charset="0"/>
              </a:rPr>
              <a:t>Ediacara</a:t>
            </a:r>
            <a:r>
              <a:rPr lang="hr-HR" altLang="sr-Latn-RS" sz="2000" dirty="0">
                <a:latin typeface="Calibri" panose="020F0502020204030204" pitchFamily="34" charset="0"/>
              </a:rPr>
              <a:t> faune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sr-Latn-RS" sz="2000" dirty="0">
              <a:latin typeface="Verdana" panose="020B0604030504040204" pitchFamily="34" charset="0"/>
            </a:endParaRPr>
          </a:p>
        </p:txBody>
      </p:sp>
      <p:pic>
        <p:nvPicPr>
          <p:cNvPr id="21507" name="Picture 5" descr="D5 - Phycodes">
            <a:extLst>
              <a:ext uri="{FF2B5EF4-FFF2-40B4-BE49-F238E27FC236}">
                <a16:creationId xmlns:a16="http://schemas.microsoft.com/office/drawing/2014/main" id="{890F9F2D-0531-4AE4-9B77-84B7B42FB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2811463"/>
            <a:ext cx="4105275" cy="290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508" name="Picture 9" descr="Trichophycus pedum, ihnofosil kambrija">
            <a:extLst>
              <a:ext uri="{FF2B5EF4-FFF2-40B4-BE49-F238E27FC236}">
                <a16:creationId xmlns:a16="http://schemas.microsoft.com/office/drawing/2014/main" id="{48F5E123-D386-4236-B66F-02E41128F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b="2156"/>
          <a:stretch>
            <a:fillRect/>
          </a:stretch>
        </p:blipFill>
        <p:spPr bwMode="auto">
          <a:xfrm>
            <a:off x="179388" y="2811463"/>
            <a:ext cx="4464050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293" name="Text Box 12">
            <a:extLst>
              <a:ext uri="{FF2B5EF4-FFF2-40B4-BE49-F238E27FC236}">
                <a16:creationId xmlns:a16="http://schemas.microsoft.com/office/drawing/2014/main" id="{37D74FF2-6E96-4335-B26E-9C4F544EF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219" y="5840413"/>
            <a:ext cx="2592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 i="1" dirty="0" err="1">
                <a:latin typeface="Calibri" panose="020F0502020204030204" pitchFamily="34" charset="0"/>
              </a:rPr>
              <a:t>Phycodes</a:t>
            </a:r>
            <a:r>
              <a:rPr lang="hr-HR" altLang="sr-Latn-RS" i="1" dirty="0">
                <a:latin typeface="Calibri" panose="020F0502020204030204" pitchFamily="34" charset="0"/>
              </a:rPr>
              <a:t> </a:t>
            </a:r>
            <a:r>
              <a:rPr lang="hr-HR" altLang="sr-Latn-RS" i="1" dirty="0" err="1">
                <a:latin typeface="Calibri" panose="020F0502020204030204" pitchFamily="34" charset="0"/>
              </a:rPr>
              <a:t>pedum</a:t>
            </a:r>
            <a:endParaRPr lang="en-US" altLang="sr-Latn-RS" i="1" dirty="0">
              <a:latin typeface="Calibri" panose="020F0502020204030204" pitchFamily="34" charset="0"/>
            </a:endParaRPr>
          </a:p>
        </p:txBody>
      </p:sp>
      <p:sp>
        <p:nvSpPr>
          <p:cNvPr id="12294" name="Text Box 13">
            <a:extLst>
              <a:ext uri="{FF2B5EF4-FFF2-40B4-BE49-F238E27FC236}">
                <a16:creationId xmlns:a16="http://schemas.microsoft.com/office/drawing/2014/main" id="{43826934-9320-4DCB-99DD-E11E6C474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837238"/>
            <a:ext cx="4176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i="1" dirty="0" err="1">
                <a:latin typeface="Calibri" panose="020F0502020204030204" pitchFamily="34" charset="0"/>
              </a:rPr>
              <a:t>Phycodes</a:t>
            </a:r>
            <a:r>
              <a:rPr lang="hr-HR" altLang="sr-Latn-RS" i="1" dirty="0">
                <a:latin typeface="Calibri" panose="020F0502020204030204" pitchFamily="34" charset="0"/>
              </a:rPr>
              <a:t> </a:t>
            </a:r>
            <a:r>
              <a:rPr lang="hr-HR" altLang="sr-Latn-RS" i="1" dirty="0" err="1">
                <a:latin typeface="Calibri" panose="020F0502020204030204" pitchFamily="34" charset="0"/>
              </a:rPr>
              <a:t>pedum</a:t>
            </a:r>
            <a:r>
              <a:rPr lang="hr-HR" altLang="sr-Latn-RS" i="1" dirty="0">
                <a:latin typeface="Calibri" panose="020F0502020204030204" pitchFamily="34" charset="0"/>
              </a:rPr>
              <a:t> </a:t>
            </a:r>
            <a:r>
              <a:rPr lang="hr-HR" altLang="sr-Latn-RS" dirty="0">
                <a:latin typeface="Calibri" panose="020F0502020204030204" pitchFamily="34" charset="0"/>
              </a:rPr>
              <a:t>(rekonstrukcija)</a:t>
            </a:r>
            <a:endParaRPr lang="en-US" altLang="sr-Latn-RS" dirty="0">
              <a:latin typeface="Calibri" panose="020F0502020204030204" pitchFamily="34" charset="0"/>
            </a:endParaRPr>
          </a:p>
        </p:txBody>
      </p:sp>
      <p:sp>
        <p:nvSpPr>
          <p:cNvPr id="12295" name="Rectangle 2">
            <a:extLst>
              <a:ext uri="{FF2B5EF4-FFF2-40B4-BE49-F238E27FC236}">
                <a16:creationId xmlns:a16="http://schemas.microsoft.com/office/drawing/2014/main" id="{E8DBAB14-08AE-4840-B1A2-ECD7AF40AF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92150"/>
            <a:ext cx="8229600" cy="576263"/>
          </a:xfrm>
        </p:spPr>
        <p:txBody>
          <a:bodyPr/>
          <a:lstStyle/>
          <a:p>
            <a:pPr eaLnBrk="1" hangingPunct="1"/>
            <a:r>
              <a:rPr lang="hr-HR" altLang="sr-Latn-RS" sz="2800">
                <a:solidFill>
                  <a:schemeClr val="accent2"/>
                </a:solidFill>
                <a:latin typeface="Verdana" panose="020B0604030504040204" pitchFamily="34" charset="0"/>
              </a:rPr>
              <a:t>Granica prekambrij-kambrij – </a:t>
            </a:r>
            <a:r>
              <a:rPr lang="hr-HR" altLang="sr-Latn-RS" sz="2800">
                <a:solidFill>
                  <a:srgbClr val="FF0000"/>
                </a:solidFill>
                <a:latin typeface="Verdana" panose="020B0604030504040204" pitchFamily="34" charset="0"/>
              </a:rPr>
              <a:t>ihnofosili</a:t>
            </a:r>
            <a:endParaRPr lang="sr-Latn-CS" altLang="sr-Latn-RS" sz="280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77EBACFE-C13C-45B4-A6E7-D4D8B64C70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092950" y="4508500"/>
            <a:ext cx="1943100" cy="17287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hr-HR" altLang="sr-Latn-RS" sz="2000" i="1">
                <a:latin typeface="Calibri" panose="020F0502020204030204" pitchFamily="34" charset="0"/>
              </a:rPr>
              <a:t>Psammichnites gigas</a:t>
            </a:r>
            <a:r>
              <a:rPr lang="hr-HR" altLang="sr-Latn-RS" sz="2000">
                <a:latin typeface="Calibri" panose="020F0502020204030204" pitchFamily="34" charset="0"/>
              </a:rPr>
              <a:t> – ihnofosil (tragovi hranjenja), kambrij Švedske</a:t>
            </a:r>
            <a:endParaRPr lang="en-US" altLang="sr-Latn-RS" sz="2000">
              <a:latin typeface="Calibri" panose="020F0502020204030204" pitchFamily="34" charset="0"/>
            </a:endParaRPr>
          </a:p>
        </p:txBody>
      </p:sp>
      <p:pic>
        <p:nvPicPr>
          <p:cNvPr id="22531" name="Picture 4" descr="Psammichnites gigas, kambrij Švedske">
            <a:extLst>
              <a:ext uri="{FF2B5EF4-FFF2-40B4-BE49-F238E27FC236}">
                <a16:creationId xmlns:a16="http://schemas.microsoft.com/office/drawing/2014/main" id="{7D971C1A-4A8F-499A-AF9D-8DD77F60B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255838"/>
            <a:ext cx="6873875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533" name="Picture 5" descr="E:\Printscreen\ScreenShot019.jpg">
            <a:extLst>
              <a:ext uri="{FF2B5EF4-FFF2-40B4-BE49-F238E27FC236}">
                <a16:creationId xmlns:a16="http://schemas.microsoft.com/office/drawing/2014/main" id="{C9F64C9A-C09E-495E-A785-AC1752C10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58" t="1611" r="1714" b="537"/>
          <a:stretch>
            <a:fillRect/>
          </a:stretch>
        </p:blipFill>
        <p:spPr bwMode="auto">
          <a:xfrm>
            <a:off x="4257675" y="44450"/>
            <a:ext cx="48514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317" name="Rectangle 2">
            <a:extLst>
              <a:ext uri="{FF2B5EF4-FFF2-40B4-BE49-F238E27FC236}">
                <a16:creationId xmlns:a16="http://schemas.microsoft.com/office/drawing/2014/main" id="{A99E28BB-D8FE-4B37-AE1E-3829AA1C5F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92150"/>
            <a:ext cx="3754438" cy="1008063"/>
          </a:xfrm>
        </p:spPr>
        <p:txBody>
          <a:bodyPr/>
          <a:lstStyle/>
          <a:p>
            <a:pPr eaLnBrk="1" hangingPunct="1"/>
            <a:r>
              <a:rPr lang="hr-HR" altLang="sr-Latn-RS" sz="2800">
                <a:solidFill>
                  <a:schemeClr val="accent2"/>
                </a:solidFill>
                <a:latin typeface="Verdana" panose="020B0604030504040204" pitchFamily="34" charset="0"/>
              </a:rPr>
              <a:t>Granica prekambrij-kambrij – </a:t>
            </a:r>
            <a:r>
              <a:rPr lang="hr-HR" altLang="sr-Latn-RS" sz="2800">
                <a:solidFill>
                  <a:srgbClr val="FF0000"/>
                </a:solidFill>
                <a:latin typeface="Verdana" panose="020B0604030504040204" pitchFamily="34" charset="0"/>
              </a:rPr>
              <a:t>ihnofosili</a:t>
            </a:r>
            <a:endParaRPr lang="sr-Latn-CS" altLang="sr-Latn-RS" sz="280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02006B9-13D9-4773-A0FE-98085B469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96850"/>
            <a:ext cx="8229600" cy="784225"/>
          </a:xfrm>
        </p:spPr>
        <p:txBody>
          <a:bodyPr/>
          <a:lstStyle/>
          <a:p>
            <a:pPr eaLnBrk="1" hangingPunct="1"/>
            <a:r>
              <a:rPr lang="hr-HR" altLang="sr-Latn-RS" sz="3000">
                <a:solidFill>
                  <a:srgbClr val="0070C0"/>
                </a:solidFill>
                <a:latin typeface="Verdana" panose="020B0604030504040204" pitchFamily="34" charset="0"/>
              </a:rPr>
              <a:t>TOMOTIJSKA FAUNA – </a:t>
            </a:r>
            <a:r>
              <a:rPr lang="hr-HR" altLang="sr-Latn-RS" sz="2600" i="1">
                <a:solidFill>
                  <a:srgbClr val="0070C0"/>
                </a:solidFill>
                <a:latin typeface="Verdana" panose="020B0604030504040204" pitchFamily="34" charset="0"/>
              </a:rPr>
              <a:t>Small shelly fauna</a:t>
            </a:r>
            <a:r>
              <a:rPr lang="hr-HR" altLang="sr-Latn-RS" sz="2600">
                <a:solidFill>
                  <a:srgbClr val="0070C0"/>
                </a:solidFill>
                <a:latin typeface="Verdana" panose="020B0604030504040204" pitchFamily="34" charset="0"/>
              </a:rPr>
              <a:t> </a:t>
            </a:r>
            <a:endParaRPr lang="sr-Latn-CS" altLang="sr-Latn-RS" sz="2600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DC232CB-639C-416A-B9AC-6BB19D3FE8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052513"/>
            <a:ext cx="8567737" cy="2016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Primitivne spužve, mekušci, ramenonošci, bodljikaši i različiti skeletni fragmenti koji se ne mogu pripisati niti jednoj mlađoj ili danas poznatoj skupini </a:t>
            </a:r>
          </a:p>
          <a:p>
            <a:pPr eaLnBrk="1" hangingPunct="1">
              <a:lnSpc>
                <a:spcPct val="8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Prvi put je nađena na području Sibira </a:t>
            </a:r>
            <a:r>
              <a:rPr lang="hr-HR" altLang="sr-Latn-RS" sz="2000">
                <a:latin typeface="Calibri" panose="020F0502020204030204" pitchFamily="34" charset="0"/>
              </a:rPr>
              <a:t>(+Kina, Mongolija, Kazahstan), a zatim i u drugim dijelovima svijeta (Australija, Antarktika) i to u naslagama tomotijskog kata (dio donjeg kambrija). Slična, no manje raznovrsna fauna nađena je na području Indije, Pakistana, Irana, Europe i Sj. Amerike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sr-Latn-RS" sz="2000">
              <a:latin typeface="Verdana" panose="020B0604030504040204" pitchFamily="34" charset="0"/>
            </a:endParaRPr>
          </a:p>
        </p:txBody>
      </p:sp>
      <p:pic>
        <p:nvPicPr>
          <p:cNvPr id="23556" name="Picture 4" descr="tommo">
            <a:extLst>
              <a:ext uri="{FF2B5EF4-FFF2-40B4-BE49-F238E27FC236}">
                <a16:creationId xmlns:a16="http://schemas.microsoft.com/office/drawing/2014/main" id="{2CF294D9-C94C-4E71-BAE2-D2C418D6D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225800"/>
            <a:ext cx="5132388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341" name="Text Box 5">
            <a:extLst>
              <a:ext uri="{FF2B5EF4-FFF2-40B4-BE49-F238E27FC236}">
                <a16:creationId xmlns:a16="http://schemas.microsoft.com/office/drawing/2014/main" id="{D3D9092D-1DA3-458D-8AE0-F099FBE2C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475" y="5470525"/>
            <a:ext cx="2771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>
                <a:latin typeface="Calibri" panose="020F0502020204030204" pitchFamily="34" charset="0"/>
              </a:rPr>
              <a:t>&lt; Sitnoskeletna fauna tomotijskog kata</a:t>
            </a:r>
            <a:endParaRPr lang="en-US" altLang="sr-Latn-RS">
              <a:latin typeface="Calibri" panose="020F0502020204030204" pitchFamily="34" charset="0"/>
            </a:endParaRPr>
          </a:p>
        </p:txBody>
      </p:sp>
      <p:sp>
        <p:nvSpPr>
          <p:cNvPr id="14342" name="Rectangle 3">
            <a:extLst>
              <a:ext uri="{FF2B5EF4-FFF2-40B4-BE49-F238E27FC236}">
                <a16:creationId xmlns:a16="http://schemas.microsoft.com/office/drawing/2014/main" id="{034A49AE-E78A-4E2E-9D74-3D9FAD375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2924175"/>
            <a:ext cx="3240088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6BB1C9"/>
              </a:buClr>
              <a:buSzPct val="95000"/>
              <a:buFont typeface="Wingdings 2" panose="05020102010507070707" pitchFamily="18" charset="2"/>
              <a:buChar char=""/>
            </a:pPr>
            <a:endParaRPr lang="hr-HR" altLang="sr-Latn-RS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6BB1C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hr-HR" altLang="sr-Latn-RS">
                <a:latin typeface="Calibri" panose="020F0502020204030204" pitchFamily="34" charset="0"/>
              </a:rPr>
              <a:t> Fosilni ostaci ove faune dobili su imena: </a:t>
            </a:r>
            <a:r>
              <a:rPr lang="hr-HR" altLang="sr-Latn-RS" i="1">
                <a:latin typeface="Calibri" panose="020F0502020204030204" pitchFamily="34" charset="0"/>
              </a:rPr>
              <a:t>Anabarites, Anabarela, Camenella, Aldanella, Fomitchella, Lapworthella,</a:t>
            </a:r>
            <a:r>
              <a:rPr lang="hr-HR" altLang="sr-Latn-RS">
                <a:latin typeface="Calibri" panose="020F0502020204030204" pitchFamily="34" charset="0"/>
              </a:rPr>
              <a:t>…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6BB1C9"/>
              </a:buClr>
              <a:buSzPct val="95000"/>
              <a:buFont typeface="Wingdings" panose="05000000000000000000" pitchFamily="2" charset="2"/>
              <a:buNone/>
            </a:pPr>
            <a:endParaRPr lang="en-US" alt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http://i2.wp.com/bioteaching.files.wordpress.com/2011/05/img45.jpg">
            <a:extLst>
              <a:ext uri="{FF2B5EF4-FFF2-40B4-BE49-F238E27FC236}">
                <a16:creationId xmlns:a16="http://schemas.microsoft.com/office/drawing/2014/main" id="{D5AD6BC9-5FD9-4BA0-BE50-6A1098C62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620713"/>
            <a:ext cx="7872412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A6B9AC01-16CC-4337-8842-1640B7583E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44824"/>
            <a:ext cx="8229600" cy="2952799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r-HR" sz="2000" b="1" dirty="0">
                <a:solidFill>
                  <a:srgbClr val="C00000"/>
                </a:solidFill>
                <a:latin typeface="Calibri" pitchFamily="34" charset="0"/>
              </a:rPr>
              <a:t>Glavna značajka </a:t>
            </a:r>
            <a:r>
              <a:rPr lang="hr-HR" sz="2000" b="1" dirty="0" err="1">
                <a:solidFill>
                  <a:srgbClr val="C00000"/>
                </a:solidFill>
                <a:latin typeface="Calibri" pitchFamily="34" charset="0"/>
              </a:rPr>
              <a:t>tomotijske</a:t>
            </a:r>
            <a:r>
              <a:rPr lang="hr-HR" sz="2000" b="1" dirty="0">
                <a:solidFill>
                  <a:srgbClr val="C00000"/>
                </a:solidFill>
                <a:latin typeface="Calibri" pitchFamily="34" charset="0"/>
              </a:rPr>
              <a:t> faune je pojava vanjskog skeleta</a:t>
            </a:r>
            <a:r>
              <a:rPr lang="hr-HR" sz="2000" dirty="0">
                <a:latin typeface="Calibri" pitchFamily="34" charset="0"/>
              </a:rPr>
              <a:t>, koja se smatra velikim evolucijskim pomakom</a:t>
            </a:r>
          </a:p>
          <a:p>
            <a:pPr eaLnBrk="1" hangingPunct="1">
              <a:lnSpc>
                <a:spcPct val="90000"/>
              </a:lnSpc>
              <a:defRPr/>
            </a:pPr>
            <a:endParaRPr lang="hr-HR" sz="20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hr-HR" sz="2000" dirty="0">
                <a:latin typeface="Calibri" pitchFamily="34" charset="0"/>
              </a:rPr>
              <a:t>Smatra se da se mnoštvo različitih skeleta moglo razviti kao posljedica povećanja koncentracije </a:t>
            </a:r>
            <a:r>
              <a:rPr lang="hr-HR" sz="2000" dirty="0" err="1">
                <a:latin typeface="+mj-lt"/>
                <a:sym typeface="Monotype Sorts" pitchFamily="2" charset="2"/>
              </a:rPr>
              <a:t>Ca</a:t>
            </a:r>
            <a:r>
              <a:rPr lang="hr-HR" sz="2000" baseline="-25000" dirty="0">
                <a:latin typeface="+mj-lt"/>
                <a:sym typeface="Monotype Sorts" pitchFamily="2" charset="2"/>
              </a:rPr>
              <a:t> </a:t>
            </a:r>
            <a:r>
              <a:rPr lang="hr-HR" sz="2000" dirty="0">
                <a:latin typeface="+mj-lt"/>
              </a:rPr>
              <a:t>u </a:t>
            </a:r>
            <a:r>
              <a:rPr lang="hr-HR" sz="2000" dirty="0">
                <a:latin typeface="Calibri" pitchFamily="34" charset="0"/>
              </a:rPr>
              <a:t>morima (međutim, brojni su skeleti izgrađeni i od drugih minerala, npr. S</a:t>
            </a:r>
            <a:r>
              <a:rPr lang="hr-HR" sz="2000" dirty="0">
                <a:latin typeface="+mj-lt"/>
              </a:rPr>
              <a:t>i</a:t>
            </a:r>
            <a:r>
              <a:rPr lang="hr-HR" sz="2000" dirty="0">
                <a:latin typeface="+mj-lt"/>
                <a:sym typeface="Monotype Sorts" pitchFamily="2" charset="2"/>
              </a:rPr>
              <a:t>O</a:t>
            </a:r>
            <a:r>
              <a:rPr lang="hr-HR" sz="2000" baseline="-25000" dirty="0">
                <a:latin typeface="+mj-lt"/>
                <a:sym typeface="Monotype Sorts" pitchFamily="2" charset="2"/>
              </a:rPr>
              <a:t>2</a:t>
            </a:r>
            <a:r>
              <a:rPr lang="hr-HR" sz="2000" dirty="0">
                <a:latin typeface="Calibri" pitchFamily="34" charset="0"/>
              </a:rPr>
              <a:t> i kalcijevog fosfata) i/ili kao u svrhu zaštite od grabežljivaca (prvi organizmi s vanjskim skeletom pojavljuju se otprilike istovremeno s pojavom ihnofosila, odnosno ukapanjem organizama kao zaštitom od grabežljivaca)</a:t>
            </a:r>
            <a:endParaRPr lang="hr-HR" sz="2000" b="1" i="1" u="sng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hr-HR" sz="2000" b="1" i="1" u="sng" dirty="0">
              <a:latin typeface="Calibri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329160B-9A38-46BC-947F-99BB195AC7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96850"/>
            <a:ext cx="8229600" cy="784225"/>
          </a:xfrm>
        </p:spPr>
        <p:txBody>
          <a:bodyPr/>
          <a:lstStyle/>
          <a:p>
            <a:pPr eaLnBrk="1" hangingPunct="1"/>
            <a:r>
              <a:rPr lang="hr-HR" altLang="sr-Latn-RS" sz="3600">
                <a:solidFill>
                  <a:srgbClr val="0070C0"/>
                </a:solidFill>
                <a:latin typeface="Verdana" panose="020B0604030504040204" pitchFamily="34" charset="0"/>
              </a:rPr>
              <a:t>TOMOTIJSKA FAUNA</a:t>
            </a:r>
            <a:endParaRPr lang="sr-Latn-CS" altLang="sr-Latn-RS" sz="3600" b="1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peripatus.gen.nz/paleontology/SiriusPassetLocationMap.jpg">
            <a:extLst>
              <a:ext uri="{FF2B5EF4-FFF2-40B4-BE49-F238E27FC236}">
                <a16:creationId xmlns:a16="http://schemas.microsoft.com/office/drawing/2014/main" id="{4E5B1ED3-5891-4E4F-BA2F-847FD9C6F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188913"/>
            <a:ext cx="3455988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411" name="Rectangle 3">
            <a:extLst>
              <a:ext uri="{FF2B5EF4-FFF2-40B4-BE49-F238E27FC236}">
                <a16:creationId xmlns:a16="http://schemas.microsoft.com/office/drawing/2014/main" id="{ED4D40C5-D9F6-48FD-8315-6359C796CC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836613"/>
            <a:ext cx="4175125" cy="1655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Jedno od najpoznatijih nalazišta </a:t>
            </a:r>
            <a:r>
              <a:rPr lang="hr-HR" altLang="sr-Latn-RS" sz="2000" i="1">
                <a:solidFill>
                  <a:srgbClr val="0070C0"/>
                </a:solidFill>
                <a:latin typeface="Calibri" panose="020F0502020204030204" pitchFamily="34" charset="0"/>
              </a:rPr>
              <a:t>Small Shelly </a:t>
            </a:r>
            <a:r>
              <a:rPr lang="hr-HR" altLang="sr-Latn-RS" sz="2000">
                <a:solidFill>
                  <a:srgbClr val="0070C0"/>
                </a:solidFill>
                <a:latin typeface="Calibri" panose="020F0502020204030204" pitchFamily="34" charset="0"/>
              </a:rPr>
              <a:t>faune </a:t>
            </a:r>
            <a:r>
              <a:rPr lang="hr-HR" altLang="sr-Latn-RS" sz="2000">
                <a:latin typeface="Calibri" panose="020F0502020204030204" pitchFamily="34" charset="0"/>
              </a:rPr>
              <a:t>nalazi se na sj.ist. Grenlandu, fauna je poznata pod nazivom </a:t>
            </a:r>
            <a:r>
              <a:rPr lang="hr-HR" altLang="sr-Latn-RS" sz="2000" b="1">
                <a:solidFill>
                  <a:srgbClr val="0070C0"/>
                </a:solidFill>
                <a:latin typeface="Calibri" panose="020F0502020204030204" pitchFamily="34" charset="0"/>
              </a:rPr>
              <a:t>Sirius Passet</a:t>
            </a:r>
            <a:r>
              <a:rPr lang="hr-HR" altLang="sr-Latn-RS" sz="2000">
                <a:latin typeface="Calibri" panose="020F0502020204030204" pitchFamily="34" charset="0"/>
              </a:rPr>
              <a:t>, otkrivena 80-ih god., starost kasni stariji kambrij</a:t>
            </a:r>
          </a:p>
        </p:txBody>
      </p:sp>
      <p:pic>
        <p:nvPicPr>
          <p:cNvPr id="26628" name="Picture 5" descr="E:\Printscreen\ScreenShot021.jpg">
            <a:extLst>
              <a:ext uri="{FF2B5EF4-FFF2-40B4-BE49-F238E27FC236}">
                <a16:creationId xmlns:a16="http://schemas.microsoft.com/office/drawing/2014/main" id="{E4444B7F-DDE8-4AEE-905F-2DE8E847F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3352" t="22154" r="479" b="1343"/>
          <a:stretch>
            <a:fillRect/>
          </a:stretch>
        </p:blipFill>
        <p:spPr bwMode="auto">
          <a:xfrm>
            <a:off x="657225" y="2638425"/>
            <a:ext cx="7227888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peripatus.gen.nz/paleontology/SiriusPassetLocationMap.jpg">
            <a:extLst>
              <a:ext uri="{FF2B5EF4-FFF2-40B4-BE49-F238E27FC236}">
                <a16:creationId xmlns:a16="http://schemas.microsoft.com/office/drawing/2014/main" id="{04BE8AB2-62EC-4FD5-A1FB-A3508A124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188913"/>
            <a:ext cx="3455988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D2321342-114E-47E3-B002-C5431B9CA3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836613"/>
            <a:ext cx="4535487" cy="1655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Fauna </a:t>
            </a:r>
            <a:r>
              <a:rPr lang="hr-HR" altLang="sr-Latn-RS" sz="2000" b="1">
                <a:solidFill>
                  <a:srgbClr val="0070C0"/>
                </a:solidFill>
                <a:latin typeface="Calibri" panose="020F0502020204030204" pitchFamily="34" charset="0"/>
              </a:rPr>
              <a:t>Sirius Passet</a:t>
            </a:r>
            <a:r>
              <a:rPr lang="hr-HR" altLang="sr-Latn-RS" sz="2000">
                <a:latin typeface="Calibri" panose="020F0502020204030204" pitchFamily="34" charset="0"/>
              </a:rPr>
              <a:t> sadrži i vrlo raznolike ostatke ranih brahiopoda i fragmente većih organizama poput problematičnih rodova </a:t>
            </a:r>
            <a:r>
              <a:rPr lang="hr-HR" altLang="sr-Latn-RS" sz="2000" i="1">
                <a:latin typeface="Calibri" panose="020F0502020204030204" pitchFamily="34" charset="0"/>
              </a:rPr>
              <a:t>Halkieria</a:t>
            </a:r>
            <a:r>
              <a:rPr lang="hr-HR" altLang="sr-Latn-RS" sz="2000">
                <a:latin typeface="Calibri" panose="020F0502020204030204" pitchFamily="34" charset="0"/>
              </a:rPr>
              <a:t> (mekušac ili anelidni crv) i </a:t>
            </a:r>
            <a:r>
              <a:rPr lang="hr-HR" altLang="sr-Latn-RS" sz="2000" i="1">
                <a:latin typeface="Calibri" panose="020F0502020204030204" pitchFamily="34" charset="0"/>
              </a:rPr>
              <a:t>Kerygmachela</a:t>
            </a:r>
            <a:r>
              <a:rPr lang="hr-HR" altLang="sr-Latn-RS" sz="2000">
                <a:latin typeface="Calibri" panose="020F0502020204030204" pitchFamily="34" charset="0"/>
              </a:rPr>
              <a:t> (člankonožac)</a:t>
            </a:r>
          </a:p>
        </p:txBody>
      </p:sp>
      <p:pic>
        <p:nvPicPr>
          <p:cNvPr id="27652" name="Picture 2" descr="E:\Printscreen\ScreenShot022.jpg">
            <a:extLst>
              <a:ext uri="{FF2B5EF4-FFF2-40B4-BE49-F238E27FC236}">
                <a16:creationId xmlns:a16="http://schemas.microsoft.com/office/drawing/2014/main" id="{18D86BED-9393-41E2-B4EF-A9D8175D6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33388" r="960" b="668"/>
          <a:stretch>
            <a:fillRect/>
          </a:stretch>
        </p:blipFill>
        <p:spPr bwMode="auto">
          <a:xfrm>
            <a:off x="539750" y="2781300"/>
            <a:ext cx="7423150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D7 - Tomotijska fauna Sibira">
            <a:extLst>
              <a:ext uri="{FF2B5EF4-FFF2-40B4-BE49-F238E27FC236}">
                <a16:creationId xmlns:a16="http://schemas.microsoft.com/office/drawing/2014/main" id="{BDA58D59-09E2-42F2-9EFC-E51848CC4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26570"/>
          <a:stretch>
            <a:fillRect/>
          </a:stretch>
        </p:blipFill>
        <p:spPr bwMode="auto">
          <a:xfrm>
            <a:off x="684213" y="982663"/>
            <a:ext cx="4751387" cy="471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675" name="Picture 5" descr="D15 - Anabarites">
            <a:extLst>
              <a:ext uri="{FF2B5EF4-FFF2-40B4-BE49-F238E27FC236}">
                <a16:creationId xmlns:a16="http://schemas.microsoft.com/office/drawing/2014/main" id="{1EA769DC-E497-4384-944E-36BCAA3CD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412875"/>
            <a:ext cx="3203575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676" name="Picture 6" descr="Lapworthella">
            <a:extLst>
              <a:ext uri="{FF2B5EF4-FFF2-40B4-BE49-F238E27FC236}">
                <a16:creationId xmlns:a16="http://schemas.microsoft.com/office/drawing/2014/main" id="{80F2DEE2-B104-4188-B2FD-441D5BA54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6738" y="3213100"/>
            <a:ext cx="3173412" cy="15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461" name="Text Box 7">
            <a:extLst>
              <a:ext uri="{FF2B5EF4-FFF2-40B4-BE49-F238E27FC236}">
                <a16:creationId xmlns:a16="http://schemas.microsoft.com/office/drawing/2014/main" id="{ED0797D0-17E9-4B57-B402-2827BD2F7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734050"/>
            <a:ext cx="547211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hr-HR" altLang="sr-Latn-RS" sz="1800" i="1">
                <a:latin typeface="Calibri" panose="020F0502020204030204" pitchFamily="34" charset="0"/>
              </a:rPr>
              <a:t>A) Anabarella</a:t>
            </a:r>
            <a:r>
              <a:rPr lang="hr-HR" altLang="sr-Latn-RS" sz="1800">
                <a:latin typeface="Calibri" panose="020F0502020204030204" pitchFamily="34" charset="0"/>
              </a:rPr>
              <a:t> - gastropod; B) </a:t>
            </a:r>
            <a:r>
              <a:rPr lang="hr-HR" altLang="sr-Latn-RS" sz="1800" i="1">
                <a:latin typeface="Calibri" panose="020F0502020204030204" pitchFamily="34" charset="0"/>
              </a:rPr>
              <a:t>Camenella</a:t>
            </a:r>
            <a:r>
              <a:rPr lang="hr-HR" altLang="sr-Latn-RS" sz="1800">
                <a:latin typeface="Calibri" panose="020F0502020204030204" pitchFamily="34" charset="0"/>
              </a:rPr>
              <a:t> - (?);</a:t>
            </a:r>
          </a:p>
          <a:p>
            <a:pPr eaLnBrk="1" hangingPunct="1"/>
            <a:r>
              <a:rPr lang="hr-HR" altLang="sr-Latn-RS" sz="1800">
                <a:latin typeface="Calibri" panose="020F0502020204030204" pitchFamily="34" charset="0"/>
              </a:rPr>
              <a:t>C) </a:t>
            </a:r>
            <a:r>
              <a:rPr lang="hr-HR" altLang="sr-Latn-RS" sz="1800" i="1">
                <a:latin typeface="Calibri" panose="020F0502020204030204" pitchFamily="34" charset="0"/>
              </a:rPr>
              <a:t>Aldanella</a:t>
            </a:r>
            <a:r>
              <a:rPr lang="hr-HR" altLang="sr-Latn-RS" sz="1800">
                <a:latin typeface="Calibri" panose="020F0502020204030204" pitchFamily="34" charset="0"/>
              </a:rPr>
              <a:t> - gastropod; D) spikule spužvi; </a:t>
            </a:r>
          </a:p>
          <a:p>
            <a:pPr eaLnBrk="1" hangingPunct="1"/>
            <a:r>
              <a:rPr lang="hr-HR" altLang="sr-Latn-RS" sz="1800">
                <a:latin typeface="Calibri" panose="020F0502020204030204" pitchFamily="34" charset="0"/>
              </a:rPr>
              <a:t>E) </a:t>
            </a:r>
            <a:r>
              <a:rPr lang="hr-HR" altLang="sr-Latn-RS" sz="1800" i="1">
                <a:latin typeface="Calibri" panose="020F0502020204030204" pitchFamily="34" charset="0"/>
              </a:rPr>
              <a:t>Fomitchella</a:t>
            </a:r>
            <a:r>
              <a:rPr lang="hr-HR" altLang="sr-Latn-RS" sz="1800">
                <a:latin typeface="Calibri" panose="020F0502020204030204" pitchFamily="34" charset="0"/>
              </a:rPr>
              <a:t> - (?); F) </a:t>
            </a:r>
            <a:r>
              <a:rPr lang="hr-HR" altLang="sr-Latn-RS" sz="1800" i="1">
                <a:latin typeface="Calibri" panose="020F0502020204030204" pitchFamily="34" charset="0"/>
              </a:rPr>
              <a:t>Lapworthella</a:t>
            </a:r>
          </a:p>
        </p:txBody>
      </p:sp>
      <p:sp>
        <p:nvSpPr>
          <p:cNvPr id="19462" name="Text Box 8">
            <a:extLst>
              <a:ext uri="{FF2B5EF4-FFF2-40B4-BE49-F238E27FC236}">
                <a16:creationId xmlns:a16="http://schemas.microsoft.com/office/drawing/2014/main" id="{A1F6EFF5-F0B2-4E3A-B095-993EF220D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2708275"/>
            <a:ext cx="3168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i="1">
                <a:latin typeface="Calibri" panose="020F0502020204030204" pitchFamily="34" charset="0"/>
              </a:rPr>
              <a:t>Anabarites</a:t>
            </a:r>
            <a:endParaRPr lang="en-US" altLang="sr-Latn-RS" i="1">
              <a:latin typeface="Calibri" panose="020F0502020204030204" pitchFamily="34" charset="0"/>
            </a:endParaRPr>
          </a:p>
        </p:txBody>
      </p:sp>
      <p:sp>
        <p:nvSpPr>
          <p:cNvPr id="19463" name="Text Box 9">
            <a:extLst>
              <a:ext uri="{FF2B5EF4-FFF2-40B4-BE49-F238E27FC236}">
                <a16:creationId xmlns:a16="http://schemas.microsoft.com/office/drawing/2014/main" id="{252D57B1-7772-425D-87EF-659F7162E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4941888"/>
            <a:ext cx="25923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i="1">
                <a:latin typeface="Calibri" panose="020F0502020204030204" pitchFamily="34" charset="0"/>
              </a:rPr>
              <a:t>Lapworthella</a:t>
            </a:r>
            <a:endParaRPr lang="en-US" altLang="sr-Latn-RS" i="1">
              <a:latin typeface="Calibri" panose="020F0502020204030204" pitchFamily="34" charset="0"/>
            </a:endParaRPr>
          </a:p>
        </p:txBody>
      </p:sp>
      <p:sp>
        <p:nvSpPr>
          <p:cNvPr id="19464" name="Rectangle 2">
            <a:extLst>
              <a:ext uri="{FF2B5EF4-FFF2-40B4-BE49-F238E27FC236}">
                <a16:creationId xmlns:a16="http://schemas.microsoft.com/office/drawing/2014/main" id="{9D774F91-9701-41AD-91C8-C45C9AB90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7563" y="188913"/>
            <a:ext cx="4978400" cy="576262"/>
          </a:xfrm>
        </p:spPr>
        <p:txBody>
          <a:bodyPr/>
          <a:lstStyle/>
          <a:p>
            <a:pPr eaLnBrk="1" hangingPunct="1"/>
            <a:r>
              <a:rPr lang="hr-HR" altLang="sr-Latn-RS" sz="2400">
                <a:solidFill>
                  <a:srgbClr val="0070C0"/>
                </a:solidFill>
                <a:latin typeface="Verdana" panose="020B0604030504040204" pitchFamily="34" charset="0"/>
              </a:rPr>
              <a:t>Tomotijska fauna Sibira</a:t>
            </a:r>
            <a:endParaRPr lang="sr-Latn-CS" altLang="sr-Latn-RS" sz="2400" b="1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E3B573A-D9A2-4188-8F01-97E880B1C7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30238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POSTTOMOTIJSKO RAZDOBLJE  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A109F0C-F4CD-4047-B7E5-7343599147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339850"/>
            <a:ext cx="8497887" cy="51133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Nakon tomotijskog kata evolucijom su se razvili mnogobrojni i raznovrsni krupnoskeletni organizmi od kojih su najveću raznolikost postigli trilobiti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r-HR" altLang="sr-Latn-RS" sz="2000" b="1">
                <a:latin typeface="Calibri" panose="020F0502020204030204" pitchFamily="34" charset="0"/>
              </a:rPr>
              <a:t>TRILOBITI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Arthropoda (člankonošci), bezkralješnjaci s tijelom podijeljenim poprečno na cephalon, thoraks i pygidium, te uzdužno na središnji hrbat i dva plosnata bočna dijela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Svaki poprečni segment tijela imao je po par nogu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Prvi organizmi s očima (?)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Kretali su se i hranili na morskom dnu (ostavili tragove kretanja (</a:t>
            </a:r>
            <a:r>
              <a:rPr lang="hr-HR" altLang="sr-Latn-RS" sz="2000" i="1">
                <a:latin typeface="Calibri" panose="020F0502020204030204" pitchFamily="34" charset="0"/>
              </a:rPr>
              <a:t>Cruziana</a:t>
            </a:r>
            <a:r>
              <a:rPr lang="hr-HR" altLang="sr-Latn-RS" sz="2000">
                <a:latin typeface="Calibri" panose="020F0502020204030204" pitchFamily="34" charset="0"/>
              </a:rPr>
              <a:t>), hranjenja i ubušivanja)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Za neke se smatra da su mogli plivati i/ili plutati, nastanili plitkomorske i dubokomorske prostore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Većina vrsta živjela kratko, oko milijun godina → dobri  provodni fosili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Od 140 porodica u paleozoiku, u kambriju ih je živjelo 90</a:t>
            </a:r>
          </a:p>
          <a:p>
            <a:pPr eaLnBrk="1" hangingPunct="1">
              <a:lnSpc>
                <a:spcPct val="9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87B5B0F-D069-482C-85CA-BFCE83568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3251200" cy="12192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TRILOBITI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21507" name="Picture 4" descr="trilobit hoda anim">
            <a:extLst>
              <a:ext uri="{FF2B5EF4-FFF2-40B4-BE49-F238E27FC236}">
                <a16:creationId xmlns:a16="http://schemas.microsoft.com/office/drawing/2014/main" id="{A6DBF35F-ACAC-4F13-8CC6-3970AB8FB69A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9475" y="260350"/>
            <a:ext cx="2143125" cy="847725"/>
          </a:xfrm>
          <a:noFill/>
        </p:spPr>
      </p:pic>
      <p:sp>
        <p:nvSpPr>
          <p:cNvPr id="21509" name="Text Box 7">
            <a:extLst>
              <a:ext uri="{FF2B5EF4-FFF2-40B4-BE49-F238E27FC236}">
                <a16:creationId xmlns:a16="http://schemas.microsoft.com/office/drawing/2014/main" id="{D79B4C6E-C0EA-48A8-8478-87708E5A8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02" y="5516325"/>
            <a:ext cx="4394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 dirty="0">
                <a:latin typeface="Calibri" panose="020F0502020204030204" pitchFamily="34" charset="0"/>
              </a:rPr>
              <a:t>Tragovi </a:t>
            </a:r>
            <a:r>
              <a:rPr lang="hr-HR" altLang="sr-Latn-RS" dirty="0" err="1">
                <a:latin typeface="Calibri" panose="020F0502020204030204" pitchFamily="34" charset="0"/>
              </a:rPr>
              <a:t>trilobita</a:t>
            </a:r>
            <a:endParaRPr lang="en-US" altLang="sr-Latn-RS" dirty="0">
              <a:latin typeface="Calibri" panose="020F0502020204030204" pitchFamily="34" charset="0"/>
            </a:endParaRPr>
          </a:p>
        </p:txBody>
      </p:sp>
      <p:pic>
        <p:nvPicPr>
          <p:cNvPr id="30727" name="Picture 10">
            <a:extLst>
              <a:ext uri="{FF2B5EF4-FFF2-40B4-BE49-F238E27FC236}">
                <a16:creationId xmlns:a16="http://schemas.microsoft.com/office/drawing/2014/main" id="{0BE3C4C5-728F-4276-9E10-D5F48EA2C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3943113"/>
            <a:ext cx="2305050" cy="197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28" name="Picture 11">
            <a:extLst>
              <a:ext uri="{FF2B5EF4-FFF2-40B4-BE49-F238E27FC236}">
                <a16:creationId xmlns:a16="http://schemas.microsoft.com/office/drawing/2014/main" id="{6E84F30D-8C11-4EA4-8B4B-368EC1882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1556792"/>
            <a:ext cx="2520950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513" name="Picture 12" descr="trilobit hoda anim">
            <a:extLst>
              <a:ext uri="{FF2B5EF4-FFF2-40B4-BE49-F238E27FC236}">
                <a16:creationId xmlns:a16="http://schemas.microsoft.com/office/drawing/2014/main" id="{D0822D70-0F46-4364-A9B6-736FA6F38F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60350"/>
            <a:ext cx="21431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72F3BB-D951-4691-B487-AE27393371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819275"/>
            <a:ext cx="4876800" cy="32194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54BD73A-83E6-42D8-8441-022A40F758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TRILOBITI</a:t>
            </a:r>
            <a:br>
              <a:rPr lang="hr-HR" altLang="sr-Latn-RS" sz="3400">
                <a:solidFill>
                  <a:srgbClr val="669900"/>
                </a:solidFill>
                <a:latin typeface="Verdana" panose="020B0604030504040204" pitchFamily="34" charset="0"/>
              </a:rPr>
            </a:br>
            <a:endParaRPr lang="sr-Latn-CS" altLang="sr-Latn-RS" sz="3400">
              <a:solidFill>
                <a:srgbClr val="669900"/>
              </a:solidFill>
              <a:latin typeface="Verdana" panose="020B0604030504040204" pitchFamily="34" charset="0"/>
            </a:endParaRPr>
          </a:p>
        </p:txBody>
      </p:sp>
      <p:pic>
        <p:nvPicPr>
          <p:cNvPr id="22531" name="Picture 4" descr="olenellina">
            <a:extLst>
              <a:ext uri="{FF2B5EF4-FFF2-40B4-BE49-F238E27FC236}">
                <a16:creationId xmlns:a16="http://schemas.microsoft.com/office/drawing/2014/main" id="{C32333D8-30BC-40D9-9E24-EF68EA5854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138238"/>
            <a:ext cx="1657350" cy="2028825"/>
          </a:xfrm>
          <a:noFill/>
        </p:spPr>
      </p:pic>
      <p:pic>
        <p:nvPicPr>
          <p:cNvPr id="32772" name="Picture 5">
            <a:extLst>
              <a:ext uri="{FF2B5EF4-FFF2-40B4-BE49-F238E27FC236}">
                <a16:creationId xmlns:a16="http://schemas.microsoft.com/office/drawing/2014/main" id="{88794774-BDFD-4FE4-8A1B-4227A8E66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929063"/>
            <a:ext cx="1871663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533" name="Picture 6" descr="Paradoxides_paradoxissimus">
            <a:extLst>
              <a:ext uri="{FF2B5EF4-FFF2-40B4-BE49-F238E27FC236}">
                <a16:creationId xmlns:a16="http://schemas.microsoft.com/office/drawing/2014/main" id="{624C9AA1-57BA-4225-9012-FA8A3CB0A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974725"/>
            <a:ext cx="1439862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7">
            <a:extLst>
              <a:ext uri="{FF2B5EF4-FFF2-40B4-BE49-F238E27FC236}">
                <a16:creationId xmlns:a16="http://schemas.microsoft.com/office/drawing/2014/main" id="{F34CD8FA-E0A1-423D-9A5A-61DA3F2C1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3050" t="890" r="3050" b="2629"/>
          <a:stretch>
            <a:fillRect/>
          </a:stretch>
        </p:blipFill>
        <p:spPr bwMode="auto">
          <a:xfrm>
            <a:off x="3708400" y="3887788"/>
            <a:ext cx="1871663" cy="270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535" name="Picture 9">
            <a:extLst>
              <a:ext uri="{FF2B5EF4-FFF2-40B4-BE49-F238E27FC236}">
                <a16:creationId xmlns:a16="http://schemas.microsoft.com/office/drawing/2014/main" id="{90F5EF94-189B-4352-95F1-376934874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125538"/>
            <a:ext cx="1670050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10">
            <a:extLst>
              <a:ext uri="{FF2B5EF4-FFF2-40B4-BE49-F238E27FC236}">
                <a16:creationId xmlns:a16="http://schemas.microsoft.com/office/drawing/2014/main" id="{828D6D3F-EC74-445A-AC99-6B62FEF30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00788" y="3967163"/>
            <a:ext cx="259238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537" name="Text Box 12">
            <a:extLst>
              <a:ext uri="{FF2B5EF4-FFF2-40B4-BE49-F238E27FC236}">
                <a16:creationId xmlns:a16="http://schemas.microsoft.com/office/drawing/2014/main" id="{74CE8A0C-665C-497F-A0E3-4B6D53C3D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213100"/>
            <a:ext cx="8137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>
                <a:latin typeface="Calibri" panose="020F0502020204030204" pitchFamily="34" charset="0"/>
              </a:rPr>
              <a:t>      </a:t>
            </a:r>
            <a:r>
              <a:rPr lang="hr-HR" altLang="sr-Latn-RS" i="1">
                <a:latin typeface="Calibri" panose="020F0502020204030204" pitchFamily="34" charset="0"/>
              </a:rPr>
              <a:t>Olenellus		           Paradoxides		 Olenus</a:t>
            </a:r>
            <a:endParaRPr lang="en-US" altLang="sr-Latn-RS" i="1">
              <a:latin typeface="Calibri" panose="020F0502020204030204" pitchFamily="34" charset="0"/>
            </a:endParaRPr>
          </a:p>
        </p:txBody>
      </p:sp>
      <p:sp>
        <p:nvSpPr>
          <p:cNvPr id="22538" name="Text Box 13">
            <a:extLst>
              <a:ext uri="{FF2B5EF4-FFF2-40B4-BE49-F238E27FC236}">
                <a16:creationId xmlns:a16="http://schemas.microsoft.com/office/drawing/2014/main" id="{46A49FF3-00E9-4B76-AD7A-6D993E528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502025"/>
            <a:ext cx="84248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 sz="1600">
                <a:latin typeface="Calibri" panose="020F0502020204030204" pitchFamily="34" charset="0"/>
              </a:rPr>
              <a:t>        donji kambrij		      </a:t>
            </a:r>
            <a:r>
              <a:rPr lang="hr-HR" altLang="sr-Latn-RS" sz="800">
                <a:latin typeface="Calibri" panose="020F0502020204030204" pitchFamily="34" charset="0"/>
              </a:rPr>
              <a:t> 	</a:t>
            </a:r>
            <a:r>
              <a:rPr lang="hr-HR" altLang="sr-Latn-RS" sz="1600">
                <a:latin typeface="Calibri" panose="020F0502020204030204" pitchFamily="34" charset="0"/>
              </a:rPr>
              <a:t>srednji kambrij	         	 gornji kambrij</a:t>
            </a:r>
            <a:endParaRPr lang="en-US" altLang="sr-Latn-RS" sz="16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D18 - Tipicni Trilobiti Kambrija">
            <a:extLst>
              <a:ext uri="{FF2B5EF4-FFF2-40B4-BE49-F238E27FC236}">
                <a16:creationId xmlns:a16="http://schemas.microsoft.com/office/drawing/2014/main" id="{F1F01B78-887F-4193-A0E3-AA3C2B38E7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5"/>
          <a:stretch>
            <a:fillRect/>
          </a:stretch>
        </p:blipFill>
        <p:spPr>
          <a:xfrm>
            <a:off x="1690688" y="438150"/>
            <a:ext cx="5689600" cy="6230938"/>
          </a:xfrm>
          <a:noFill/>
        </p:spPr>
      </p:pic>
      <p:sp>
        <p:nvSpPr>
          <p:cNvPr id="23555" name="Text Box 5">
            <a:extLst>
              <a:ext uri="{FF2B5EF4-FFF2-40B4-BE49-F238E27FC236}">
                <a16:creationId xmlns:a16="http://schemas.microsoft.com/office/drawing/2014/main" id="{0E9F7C01-50A8-4DB4-B788-68D465E00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5888"/>
            <a:ext cx="30257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>
                <a:latin typeface="Calibri" panose="020F0502020204030204" pitchFamily="34" charset="0"/>
              </a:rPr>
              <a:t>Tipični trilobiti kambrija:</a:t>
            </a:r>
          </a:p>
        </p:txBody>
      </p:sp>
      <p:sp>
        <p:nvSpPr>
          <p:cNvPr id="23556" name="Text Box 5">
            <a:extLst>
              <a:ext uri="{FF2B5EF4-FFF2-40B4-BE49-F238E27FC236}">
                <a16:creationId xmlns:a16="http://schemas.microsoft.com/office/drawing/2014/main" id="{DD19269D-4F64-4BD4-9442-F64A1D921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6372225"/>
            <a:ext cx="1079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Redlichia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735E78B9-6284-4726-A0C9-221692EB8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6300788"/>
            <a:ext cx="936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Holmia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3558" name="Text Box 5">
            <a:extLst>
              <a:ext uri="{FF2B5EF4-FFF2-40B4-BE49-F238E27FC236}">
                <a16:creationId xmlns:a16="http://schemas.microsoft.com/office/drawing/2014/main" id="{31904FED-86EB-421E-B7DD-D814F83C1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6021388"/>
            <a:ext cx="1728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Olenellus</a:t>
            </a:r>
          </a:p>
        </p:txBody>
      </p:sp>
      <p:sp>
        <p:nvSpPr>
          <p:cNvPr id="23559" name="Text Box 5">
            <a:extLst>
              <a:ext uri="{FF2B5EF4-FFF2-40B4-BE49-F238E27FC236}">
                <a16:creationId xmlns:a16="http://schemas.microsoft.com/office/drawing/2014/main" id="{54FD9F3E-4368-4E00-97EA-F698B6A0C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4140200"/>
            <a:ext cx="1511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Glossopleura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3560" name="Text Box 5">
            <a:extLst>
              <a:ext uri="{FF2B5EF4-FFF2-40B4-BE49-F238E27FC236}">
                <a16:creationId xmlns:a16="http://schemas.microsoft.com/office/drawing/2014/main" id="{2232BB64-070D-412E-A502-E90ABF1A7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636838"/>
            <a:ext cx="1584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Blackwelderia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3561" name="Text Box 5">
            <a:extLst>
              <a:ext uri="{FF2B5EF4-FFF2-40B4-BE49-F238E27FC236}">
                <a16:creationId xmlns:a16="http://schemas.microsoft.com/office/drawing/2014/main" id="{6DEAF0DD-4994-43E6-9B06-D0834138D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4427538"/>
            <a:ext cx="1368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Paradoxides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3562" name="Text Box 5">
            <a:extLst>
              <a:ext uri="{FF2B5EF4-FFF2-40B4-BE49-F238E27FC236}">
                <a16:creationId xmlns:a16="http://schemas.microsoft.com/office/drawing/2014/main" id="{D830A10B-1E6A-4329-A271-2FA710294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924300"/>
            <a:ext cx="1008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Lejopyge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3563" name="Text Box 5">
            <a:extLst>
              <a:ext uri="{FF2B5EF4-FFF2-40B4-BE49-F238E27FC236}">
                <a16:creationId xmlns:a16="http://schemas.microsoft.com/office/drawing/2014/main" id="{AF9547E3-5A5E-42A4-9BF6-754718A24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1844675"/>
            <a:ext cx="936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Olenus</a:t>
            </a:r>
          </a:p>
        </p:txBody>
      </p:sp>
      <p:sp>
        <p:nvSpPr>
          <p:cNvPr id="23564" name="Text Box 5">
            <a:extLst>
              <a:ext uri="{FF2B5EF4-FFF2-40B4-BE49-F238E27FC236}">
                <a16:creationId xmlns:a16="http://schemas.microsoft.com/office/drawing/2014/main" id="{296D907D-099E-4F5C-8C2D-758E05BA7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1835150"/>
            <a:ext cx="129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Illenurus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3565" name="Text Box 5">
            <a:extLst>
              <a:ext uri="{FF2B5EF4-FFF2-40B4-BE49-F238E27FC236}">
                <a16:creationId xmlns:a16="http://schemas.microsoft.com/office/drawing/2014/main" id="{4BFFF378-9527-40B0-8385-B7F2D601F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04813"/>
            <a:ext cx="935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Saukia </a:t>
            </a:r>
          </a:p>
        </p:txBody>
      </p:sp>
      <p:sp>
        <p:nvSpPr>
          <p:cNvPr id="23566" name="Text Box 5">
            <a:extLst>
              <a:ext uri="{FF2B5EF4-FFF2-40B4-BE49-F238E27FC236}">
                <a16:creationId xmlns:a16="http://schemas.microsoft.com/office/drawing/2014/main" id="{656D1A07-F394-4C91-A0D7-ACF97DFC4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557338"/>
            <a:ext cx="1657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Glyptagnostus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3567" name="Text Box 5">
            <a:extLst>
              <a:ext uri="{FF2B5EF4-FFF2-40B4-BE49-F238E27FC236}">
                <a16:creationId xmlns:a16="http://schemas.microsoft.com/office/drawing/2014/main" id="{3E867758-F7CF-4CAA-A5B0-4339B9B62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836613"/>
            <a:ext cx="1295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sz="1800" i="1">
                <a:latin typeface="Calibri" panose="020F0502020204030204" pitchFamily="34" charset="0"/>
              </a:rPr>
              <a:t>Illenurus</a:t>
            </a:r>
            <a:r>
              <a:rPr lang="hr-HR" altLang="sr-Latn-RS" sz="1800"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7D9E919-C245-449C-B871-F180AC7F4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TRILOBITI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24579" name="Picture 4" descr="Bergeroniellus asiaticus, donji kambrij, Rusija">
            <a:extLst>
              <a:ext uri="{FF2B5EF4-FFF2-40B4-BE49-F238E27FC236}">
                <a16:creationId xmlns:a16="http://schemas.microsoft.com/office/drawing/2014/main" id="{5AAC4896-F632-4FBA-80F5-E141420896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981075"/>
            <a:ext cx="2387600" cy="2374900"/>
          </a:xfrm>
          <a:noFill/>
        </p:spPr>
      </p:pic>
      <p:pic>
        <p:nvPicPr>
          <p:cNvPr id="34820" name="Picture 5" descr="Redlichia takooensis">
            <a:extLst>
              <a:ext uri="{FF2B5EF4-FFF2-40B4-BE49-F238E27FC236}">
                <a16:creationId xmlns:a16="http://schemas.microsoft.com/office/drawing/2014/main" id="{BD1E885F-2321-4987-993C-4B2210042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3717925"/>
            <a:ext cx="22828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821" name="Picture 6" descr="Hsuaspis bilobata">
            <a:extLst>
              <a:ext uri="{FF2B5EF4-FFF2-40B4-BE49-F238E27FC236}">
                <a16:creationId xmlns:a16="http://schemas.microsoft.com/office/drawing/2014/main" id="{FB7D3B5E-CEC8-4D39-BDE8-D5B6E6731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7900" y="765175"/>
            <a:ext cx="349567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822" name="Picture 7" descr="Glyptagnostus, gornji kambrij, furongij">
            <a:extLst>
              <a:ext uri="{FF2B5EF4-FFF2-40B4-BE49-F238E27FC236}">
                <a16:creationId xmlns:a16="http://schemas.microsoft.com/office/drawing/2014/main" id="{D9D5265D-D12E-4A12-AE11-70EA546E9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3789363"/>
            <a:ext cx="3594100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703" name="Text Box 8">
            <a:extLst>
              <a:ext uri="{FF2B5EF4-FFF2-40B4-BE49-F238E27FC236}">
                <a16:creationId xmlns:a16="http://schemas.microsoft.com/office/drawing/2014/main" id="{B362C68E-DE1E-49AA-951B-DB3ED86AF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357563"/>
            <a:ext cx="3240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1800" i="1" dirty="0" err="1">
                <a:latin typeface="+mj-lt"/>
              </a:rPr>
              <a:t>Bergeronielllus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asiaticus</a:t>
            </a:r>
            <a:r>
              <a:rPr lang="hr-HR" sz="1800" dirty="0">
                <a:latin typeface="+mj-lt"/>
              </a:rPr>
              <a:t>, Cm</a:t>
            </a:r>
            <a:r>
              <a:rPr lang="hr-HR" sz="1200" dirty="0">
                <a:latin typeface="+mj-lt"/>
              </a:rPr>
              <a:t>1</a:t>
            </a:r>
            <a:endParaRPr lang="hr-HR" sz="1800" dirty="0">
              <a:latin typeface="+mj-lt"/>
            </a:endParaRPr>
          </a:p>
        </p:txBody>
      </p:sp>
      <p:sp>
        <p:nvSpPr>
          <p:cNvPr id="29704" name="Text Box 9">
            <a:extLst>
              <a:ext uri="{FF2B5EF4-FFF2-40B4-BE49-F238E27FC236}">
                <a16:creationId xmlns:a16="http://schemas.microsoft.com/office/drawing/2014/main" id="{D8F2DC47-F3B7-4245-962C-7AA650A97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6180138"/>
            <a:ext cx="4067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1800" i="1" dirty="0" err="1">
                <a:latin typeface="+mj-lt"/>
              </a:rPr>
              <a:t>Redlichia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takooensis</a:t>
            </a:r>
            <a:r>
              <a:rPr lang="hr-HR" sz="1800" dirty="0">
                <a:latin typeface="+mj-lt"/>
              </a:rPr>
              <a:t> (do 25 cm)</a:t>
            </a:r>
          </a:p>
        </p:txBody>
      </p:sp>
      <p:sp>
        <p:nvSpPr>
          <p:cNvPr id="29705" name="Text Box 10">
            <a:extLst>
              <a:ext uri="{FF2B5EF4-FFF2-40B4-BE49-F238E27FC236}">
                <a16:creationId xmlns:a16="http://schemas.microsoft.com/office/drawing/2014/main" id="{9B606DA9-F130-4E9D-A22B-C6D2AE7EC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3141663"/>
            <a:ext cx="42116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1800" i="1" dirty="0" err="1">
                <a:latin typeface="+mj-lt"/>
              </a:rPr>
              <a:t>Hsuaspis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bilobata</a:t>
            </a:r>
            <a:r>
              <a:rPr lang="hr-HR" sz="1800" dirty="0">
                <a:latin typeface="+mj-lt"/>
              </a:rPr>
              <a:t>, Cm</a:t>
            </a:r>
            <a:r>
              <a:rPr lang="hr-HR" sz="1100" dirty="0">
                <a:latin typeface="+mj-lt"/>
              </a:rPr>
              <a:t>1-2</a:t>
            </a:r>
            <a:endParaRPr lang="hr-HR" sz="1800" dirty="0">
              <a:latin typeface="+mj-lt"/>
            </a:endParaRPr>
          </a:p>
        </p:txBody>
      </p:sp>
      <p:sp>
        <p:nvSpPr>
          <p:cNvPr id="29706" name="Text Box 11">
            <a:extLst>
              <a:ext uri="{FF2B5EF4-FFF2-40B4-BE49-F238E27FC236}">
                <a16:creationId xmlns:a16="http://schemas.microsoft.com/office/drawing/2014/main" id="{E9DDD311-01FF-4FCE-A5F5-ED6D30600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229350"/>
            <a:ext cx="30972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1800" i="1" dirty="0" err="1">
                <a:latin typeface="+mj-lt"/>
              </a:rPr>
              <a:t>Glyptagnostus</a:t>
            </a:r>
            <a:r>
              <a:rPr lang="hr-HR" sz="1800" dirty="0">
                <a:latin typeface="+mj-lt"/>
              </a:rPr>
              <a:t>, Cm</a:t>
            </a:r>
            <a:r>
              <a:rPr lang="hr-HR" sz="1200" dirty="0">
                <a:latin typeface="+mj-lt"/>
              </a:rPr>
              <a:t>3</a:t>
            </a:r>
            <a:endParaRPr lang="hr-HR" sz="1800" dirty="0"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817BF9E-541C-4D63-A18A-6B325CFDEA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00B0F0"/>
                </a:solidFill>
                <a:latin typeface="Verdana" panose="020B0604030504040204" pitchFamily="34" charset="0"/>
              </a:rPr>
              <a:t>RAMENONOŠCI (BRACHIOPODA)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25E63B5-5F40-4D01-9753-C0AA84E909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424862" cy="1081087"/>
          </a:xfrm>
        </p:spPr>
        <p:txBody>
          <a:bodyPr/>
          <a:lstStyle/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Imaju manji značaj → manje raznoliki; najčešće žive kao sesilni bentos, suspenzojedi</a:t>
            </a:r>
            <a:endParaRPr lang="en-US" altLang="sr-Latn-RS" sz="2000">
              <a:latin typeface="Calibri" panose="020F0502020204030204" pitchFamily="34" charset="0"/>
            </a:endParaRPr>
          </a:p>
        </p:txBody>
      </p:sp>
      <p:pic>
        <p:nvPicPr>
          <p:cNvPr id="36868" name="Picture 6">
            <a:extLst>
              <a:ext uri="{FF2B5EF4-FFF2-40B4-BE49-F238E27FC236}">
                <a16:creationId xmlns:a16="http://schemas.microsoft.com/office/drawing/2014/main" id="{91BF7C5C-90DA-489E-A64C-047C6C6F6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389" t="13037" r="4639" b="11371"/>
          <a:stretch>
            <a:fillRect/>
          </a:stretch>
        </p:blipFill>
        <p:spPr bwMode="auto">
          <a:xfrm>
            <a:off x="1187450" y="2116138"/>
            <a:ext cx="3960813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869" name="Picture 7">
            <a:extLst>
              <a:ext uri="{FF2B5EF4-FFF2-40B4-BE49-F238E27FC236}">
                <a16:creationId xmlns:a16="http://schemas.microsoft.com/office/drawing/2014/main" id="{BEB38B3E-1686-490B-AA5F-AC0FBD032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652963"/>
            <a:ext cx="2376488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774" name="Text Box 8">
            <a:extLst>
              <a:ext uri="{FF2B5EF4-FFF2-40B4-BE49-F238E27FC236}">
                <a16:creationId xmlns:a16="http://schemas.microsoft.com/office/drawing/2014/main" id="{1ABFF8C8-80F0-4D7B-9A7D-4689865D9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4650" y="5156200"/>
            <a:ext cx="2665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Lingula</a:t>
            </a:r>
            <a:r>
              <a:rPr lang="hr-HR" i="1" dirty="0">
                <a:latin typeface="+mj-lt"/>
              </a:rPr>
              <a:t> </a:t>
            </a:r>
            <a:r>
              <a:rPr lang="hr-HR" dirty="0">
                <a:latin typeface="+mj-lt"/>
              </a:rPr>
              <a:t>(Cm – </a:t>
            </a:r>
            <a:r>
              <a:rPr lang="hr-HR" dirty="0" err="1">
                <a:latin typeface="+mj-lt"/>
              </a:rPr>
              <a:t>rec</a:t>
            </a:r>
            <a:r>
              <a:rPr lang="hr-HR" dirty="0">
                <a:latin typeface="+mj-lt"/>
              </a:rPr>
              <a:t>.)</a:t>
            </a:r>
            <a:endParaRPr lang="en-US" i="1" dirty="0">
              <a:latin typeface="+mj-lt"/>
            </a:endParaRPr>
          </a:p>
        </p:txBody>
      </p:sp>
      <p:pic>
        <p:nvPicPr>
          <p:cNvPr id="25607" name="Picture 9" descr="Obolella_comleyensis, donji kambrij, Engleska">
            <a:extLst>
              <a:ext uri="{FF2B5EF4-FFF2-40B4-BE49-F238E27FC236}">
                <a16:creationId xmlns:a16="http://schemas.microsoft.com/office/drawing/2014/main" id="{DDFA771D-A8C9-42E9-B565-FA411BE2B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5" y="2233613"/>
            <a:ext cx="1800225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10" descr="Lingulella_davisi, gornji kambrij, brahiopod">
            <a:extLst>
              <a:ext uri="{FF2B5EF4-FFF2-40B4-BE49-F238E27FC236}">
                <a16:creationId xmlns:a16="http://schemas.microsoft.com/office/drawing/2014/main" id="{F36812C9-FEEB-43B5-B719-53070F0D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63" y="4465638"/>
            <a:ext cx="1144587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Text Box 11">
            <a:extLst>
              <a:ext uri="{FF2B5EF4-FFF2-40B4-BE49-F238E27FC236}">
                <a16:creationId xmlns:a16="http://schemas.microsoft.com/office/drawing/2014/main" id="{0D8AD755-218C-4E0A-9FA1-0329B754F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3673475"/>
            <a:ext cx="3529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1800" i="1" dirty="0" err="1">
                <a:latin typeface="+mj-lt"/>
              </a:rPr>
              <a:t>Obolella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comleyensis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dirty="0">
                <a:latin typeface="+mj-lt"/>
              </a:rPr>
              <a:t>(Cm</a:t>
            </a:r>
            <a:r>
              <a:rPr lang="hr-HR" sz="1200" dirty="0">
                <a:latin typeface="+mj-lt"/>
              </a:rPr>
              <a:t>1</a:t>
            </a:r>
            <a:r>
              <a:rPr lang="hr-HR" sz="1800" dirty="0">
                <a:latin typeface="+mj-lt"/>
              </a:rPr>
              <a:t>)</a:t>
            </a:r>
            <a:endParaRPr lang="en-US" sz="1800" dirty="0">
              <a:latin typeface="+mj-lt"/>
            </a:endParaRPr>
          </a:p>
        </p:txBody>
      </p:sp>
      <p:sp>
        <p:nvSpPr>
          <p:cNvPr id="32778" name="Text Box 12">
            <a:extLst>
              <a:ext uri="{FF2B5EF4-FFF2-40B4-BE49-F238E27FC236}">
                <a16:creationId xmlns:a16="http://schemas.microsoft.com/office/drawing/2014/main" id="{0AD83928-2C04-4528-8C92-11045D519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0" y="5962650"/>
            <a:ext cx="29162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1800" i="1" dirty="0" err="1">
                <a:latin typeface="+mj-lt"/>
              </a:rPr>
              <a:t>Lingulella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davisi</a:t>
            </a:r>
            <a:r>
              <a:rPr lang="hr-HR" sz="1800" i="1" dirty="0">
                <a:solidFill>
                  <a:srgbClr val="333300"/>
                </a:solidFill>
                <a:latin typeface="+mj-lt"/>
              </a:rPr>
              <a:t> </a:t>
            </a:r>
            <a:r>
              <a:rPr lang="hr-HR" sz="1800" dirty="0">
                <a:solidFill>
                  <a:srgbClr val="333300"/>
                </a:solidFill>
                <a:latin typeface="+mj-lt"/>
              </a:rPr>
              <a:t>(Cm</a:t>
            </a:r>
            <a:r>
              <a:rPr lang="hr-HR" sz="1200" dirty="0">
                <a:solidFill>
                  <a:srgbClr val="333300"/>
                </a:solidFill>
                <a:latin typeface="+mj-lt"/>
              </a:rPr>
              <a:t>3</a:t>
            </a:r>
            <a:r>
              <a:rPr lang="hr-HR" sz="1800" dirty="0">
                <a:solidFill>
                  <a:srgbClr val="333300"/>
                </a:solidFill>
                <a:latin typeface="+mj-lt"/>
              </a:rPr>
              <a:t>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C40E7DC-D88C-4703-9213-47C758AC93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MEKUŠCI (MOLLUSCA)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9985D1C-1EA0-4274-B9E5-C8168740BD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496300" cy="1295400"/>
          </a:xfrm>
        </p:spPr>
        <p:txBody>
          <a:bodyPr/>
          <a:lstStyle/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Imaju manji značaj u kambriju, jer su poput ramenonožaca, a za razliku od trilobita, bitno manjih dimenzija i nisu toliko raznoliki</a:t>
            </a:r>
            <a:endParaRPr lang="en-US" altLang="sr-Latn-RS" sz="2000">
              <a:latin typeface="Calibri" panose="020F0502020204030204" pitchFamily="34" charset="0"/>
            </a:endParaRPr>
          </a:p>
        </p:txBody>
      </p:sp>
      <p:pic>
        <p:nvPicPr>
          <p:cNvPr id="26628" name="Picture 4" descr="Scenella, donji i srednji kambrij, školjka">
            <a:extLst>
              <a:ext uri="{FF2B5EF4-FFF2-40B4-BE49-F238E27FC236}">
                <a16:creationId xmlns:a16="http://schemas.microsoft.com/office/drawing/2014/main" id="{27A4480E-93D7-42FB-90F6-4489C0B70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068638"/>
            <a:ext cx="1741488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5C55E10B-671F-48BB-A341-B9876ED7F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45125"/>
            <a:ext cx="2952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r-HR" sz="1800" i="1" dirty="0" err="1">
                <a:latin typeface="+mj-lt"/>
              </a:rPr>
              <a:t>Scenella</a:t>
            </a:r>
            <a:r>
              <a:rPr lang="hr-HR" sz="1800" i="1" dirty="0">
                <a:solidFill>
                  <a:srgbClr val="333300"/>
                </a:solidFill>
                <a:latin typeface="+mj-lt"/>
              </a:rPr>
              <a:t> </a:t>
            </a:r>
            <a:r>
              <a:rPr lang="hr-HR" sz="1800" dirty="0">
                <a:latin typeface="+mj-lt"/>
              </a:rPr>
              <a:t>(Cm</a:t>
            </a:r>
            <a:r>
              <a:rPr lang="hr-HR" sz="1200" dirty="0">
                <a:latin typeface="+mj-lt"/>
              </a:rPr>
              <a:t>1,2</a:t>
            </a:r>
            <a:r>
              <a:rPr lang="hr-HR" sz="1800" dirty="0">
                <a:latin typeface="+mj-lt"/>
              </a:rPr>
              <a:t>)</a:t>
            </a:r>
          </a:p>
        </p:txBody>
      </p:sp>
      <p:pic>
        <p:nvPicPr>
          <p:cNvPr id="26630" name="Picture 6" descr="Helminthochiton_priseus, molusca, Belgija, tournaisian">
            <a:extLst>
              <a:ext uri="{FF2B5EF4-FFF2-40B4-BE49-F238E27FC236}">
                <a16:creationId xmlns:a16="http://schemas.microsoft.com/office/drawing/2014/main" id="{E0757CAA-D3F3-4ADE-B873-A2DA9E09D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060575"/>
            <a:ext cx="2286000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7" descr="Matherella saratogensis, gornji kambrij, Laurentia">
            <a:extLst>
              <a:ext uri="{FF2B5EF4-FFF2-40B4-BE49-F238E27FC236}">
                <a16:creationId xmlns:a16="http://schemas.microsoft.com/office/drawing/2014/main" id="{F6657091-1D7E-4A46-9240-CA48AD852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060575"/>
            <a:ext cx="10953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 descr="Helcionella subrugosa, atdabanian of Laurentia">
            <a:extLst>
              <a:ext uri="{FF2B5EF4-FFF2-40B4-BE49-F238E27FC236}">
                <a16:creationId xmlns:a16="http://schemas.microsoft.com/office/drawing/2014/main" id="{2C7085C2-A340-4359-A3FE-DBAF9B2FF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437063"/>
            <a:ext cx="18034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9" descr="Pojetaia_runnegari, školjka, donji kambrij, Južna Australija">
            <a:extLst>
              <a:ext uri="{FF2B5EF4-FFF2-40B4-BE49-F238E27FC236}">
                <a16:creationId xmlns:a16="http://schemas.microsoft.com/office/drawing/2014/main" id="{CB451833-268F-4B5F-A867-4956AE8C1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3" y="4221163"/>
            <a:ext cx="2195512" cy="175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2" name="Text Box 10">
            <a:extLst>
              <a:ext uri="{FF2B5EF4-FFF2-40B4-BE49-F238E27FC236}">
                <a16:creationId xmlns:a16="http://schemas.microsoft.com/office/drawing/2014/main" id="{346E9026-803F-4368-A3D1-C47A68CBB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3500438"/>
            <a:ext cx="35290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1800" i="1" dirty="0" err="1">
                <a:latin typeface="+mj-lt"/>
              </a:rPr>
              <a:t>Helminthochiton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priseus</a:t>
            </a:r>
            <a:endParaRPr lang="hr-HR" sz="1800" i="1" dirty="0">
              <a:latin typeface="+mj-lt"/>
            </a:endParaRPr>
          </a:p>
          <a:p>
            <a:pPr algn="ctr">
              <a:defRPr/>
            </a:pPr>
            <a:r>
              <a:rPr lang="hr-HR" sz="1800" dirty="0">
                <a:latin typeface="+mj-lt"/>
              </a:rPr>
              <a:t>(Cm, Belgija)</a:t>
            </a:r>
          </a:p>
        </p:txBody>
      </p:sp>
      <p:sp>
        <p:nvSpPr>
          <p:cNvPr id="33803" name="Text Box 11">
            <a:extLst>
              <a:ext uri="{FF2B5EF4-FFF2-40B4-BE49-F238E27FC236}">
                <a16:creationId xmlns:a16="http://schemas.microsoft.com/office/drawing/2014/main" id="{002B878C-3AD7-41C6-9921-C74E0D90E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0888" y="3500438"/>
            <a:ext cx="31686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1800" i="1" dirty="0" err="1">
                <a:latin typeface="+mj-lt"/>
              </a:rPr>
              <a:t>Matherella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saratogensis</a:t>
            </a:r>
            <a:r>
              <a:rPr lang="hr-HR" sz="1800" dirty="0">
                <a:latin typeface="+mj-lt"/>
              </a:rPr>
              <a:t> </a:t>
            </a:r>
          </a:p>
          <a:p>
            <a:pPr algn="ctr">
              <a:defRPr/>
            </a:pPr>
            <a:r>
              <a:rPr lang="hr-HR" sz="1800" dirty="0">
                <a:latin typeface="+mj-lt"/>
              </a:rPr>
              <a:t>(Cm</a:t>
            </a:r>
            <a:r>
              <a:rPr lang="hr-HR" sz="1200" dirty="0">
                <a:latin typeface="+mj-lt"/>
              </a:rPr>
              <a:t>3</a:t>
            </a:r>
            <a:r>
              <a:rPr lang="hr-HR" sz="1800" dirty="0">
                <a:latin typeface="+mj-lt"/>
              </a:rPr>
              <a:t>, </a:t>
            </a:r>
            <a:r>
              <a:rPr lang="hr-HR" sz="1800" dirty="0" err="1">
                <a:latin typeface="+mj-lt"/>
              </a:rPr>
              <a:t>Laurencija</a:t>
            </a:r>
            <a:r>
              <a:rPr lang="hr-HR" sz="1800" dirty="0">
                <a:latin typeface="+mj-lt"/>
              </a:rPr>
              <a:t>) </a:t>
            </a:r>
          </a:p>
        </p:txBody>
      </p:sp>
      <p:sp>
        <p:nvSpPr>
          <p:cNvPr id="33804" name="Text Box 12">
            <a:extLst>
              <a:ext uri="{FF2B5EF4-FFF2-40B4-BE49-F238E27FC236}">
                <a16:creationId xmlns:a16="http://schemas.microsoft.com/office/drawing/2014/main" id="{076954C7-611F-4531-8F7C-AF4462708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5949950"/>
            <a:ext cx="36718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1800" i="1" dirty="0" err="1">
                <a:latin typeface="+mj-lt"/>
              </a:rPr>
              <a:t>Pojetaia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runnegari</a:t>
            </a:r>
            <a:endParaRPr lang="hr-HR" sz="1800" i="1" dirty="0">
              <a:latin typeface="+mj-lt"/>
            </a:endParaRPr>
          </a:p>
          <a:p>
            <a:pPr algn="ctr">
              <a:defRPr/>
            </a:pPr>
            <a:r>
              <a:rPr lang="hr-HR" sz="1800" dirty="0">
                <a:latin typeface="+mj-lt"/>
              </a:rPr>
              <a:t>(Cm</a:t>
            </a:r>
            <a:r>
              <a:rPr lang="hr-HR" sz="1200" dirty="0">
                <a:latin typeface="+mj-lt"/>
              </a:rPr>
              <a:t>1</a:t>
            </a:r>
            <a:r>
              <a:rPr lang="hr-HR" sz="1800" dirty="0">
                <a:latin typeface="+mj-lt"/>
              </a:rPr>
              <a:t>, južna Australija)</a:t>
            </a:r>
          </a:p>
        </p:txBody>
      </p:sp>
      <p:sp>
        <p:nvSpPr>
          <p:cNvPr id="33805" name="Text Box 14">
            <a:extLst>
              <a:ext uri="{FF2B5EF4-FFF2-40B4-BE49-F238E27FC236}">
                <a16:creationId xmlns:a16="http://schemas.microsoft.com/office/drawing/2014/main" id="{CA1C94AF-94D9-4145-8312-73E378C5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200" y="5661025"/>
            <a:ext cx="24495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1800" i="1" dirty="0" err="1">
                <a:latin typeface="+mj-lt"/>
              </a:rPr>
              <a:t>Helcionella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subrugosa</a:t>
            </a:r>
            <a:r>
              <a:rPr lang="hr-HR" sz="1800" dirty="0">
                <a:latin typeface="+mj-lt"/>
              </a:rPr>
              <a:t> </a:t>
            </a:r>
          </a:p>
          <a:p>
            <a:pPr algn="ctr">
              <a:defRPr/>
            </a:pPr>
            <a:r>
              <a:rPr lang="hr-HR" sz="1800" dirty="0">
                <a:latin typeface="+mj-lt"/>
              </a:rPr>
              <a:t>(Cm</a:t>
            </a:r>
            <a:r>
              <a:rPr lang="hr-HR" sz="1200" dirty="0">
                <a:latin typeface="+mj-lt"/>
              </a:rPr>
              <a:t>1</a:t>
            </a:r>
            <a:r>
              <a:rPr lang="hr-HR" sz="1800" dirty="0">
                <a:latin typeface="+mj-lt"/>
              </a:rPr>
              <a:t>, </a:t>
            </a:r>
            <a:r>
              <a:rPr lang="hr-HR" sz="1800" dirty="0" err="1">
                <a:latin typeface="+mj-lt"/>
              </a:rPr>
              <a:t>Laurencija</a:t>
            </a:r>
            <a:r>
              <a:rPr lang="hr-HR" sz="1800" dirty="0">
                <a:latin typeface="+mj-lt"/>
              </a:rPr>
              <a:t>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32DA327-C581-43F8-B742-6586D2B4BE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1223962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92D050"/>
                </a:solidFill>
                <a:latin typeface="Verdana" panose="020B0604030504040204" pitchFamily="34" charset="0"/>
              </a:rPr>
              <a:t>BODLJIKAŠI (ECHINODERMATA)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24A42DA-2186-4A02-9974-49C48E8FEF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4319587" cy="2447925"/>
          </a:xfrm>
        </p:spPr>
        <p:txBody>
          <a:bodyPr/>
          <a:lstStyle/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Bodljikaši su bili česti i raznovrsni, te takvu raznovrsnost u mlađim razdobljima Zemljine prošlosti više nikad nisu uspjeli postići (danas su prisutni samo zvjezdače, ježinci, morski krastavci i krinoidi) </a:t>
            </a:r>
            <a:endParaRPr lang="en-US" altLang="sr-Latn-RS" sz="2000">
              <a:latin typeface="Calibri" panose="020F0502020204030204" pitchFamily="34" charset="0"/>
            </a:endParaRPr>
          </a:p>
        </p:txBody>
      </p:sp>
      <p:pic>
        <p:nvPicPr>
          <p:cNvPr id="27652" name="Picture 5">
            <a:extLst>
              <a:ext uri="{FF2B5EF4-FFF2-40B4-BE49-F238E27FC236}">
                <a16:creationId xmlns:a16="http://schemas.microsoft.com/office/drawing/2014/main" id="{4D149BB0-577F-434B-B502-E6432DDC3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325" y="1196975"/>
            <a:ext cx="4006850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6" descr="gogia">
            <a:extLst>
              <a:ext uri="{FF2B5EF4-FFF2-40B4-BE49-F238E27FC236}">
                <a16:creationId xmlns:a16="http://schemas.microsoft.com/office/drawing/2014/main" id="{0744057A-9E72-48CF-A907-C63CCB145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8963" y="3429000"/>
            <a:ext cx="3014662" cy="276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870" name="Text Box 7">
            <a:extLst>
              <a:ext uri="{FF2B5EF4-FFF2-40B4-BE49-F238E27FC236}">
                <a16:creationId xmlns:a16="http://schemas.microsoft.com/office/drawing/2014/main" id="{DF33BF05-73CE-43A8-A780-5EFE22A69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6237288"/>
            <a:ext cx="43926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1800" i="1" dirty="0" err="1">
                <a:latin typeface="+mj-lt"/>
              </a:rPr>
              <a:t>Gogia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spiralis</a:t>
            </a:r>
            <a:r>
              <a:rPr lang="hr-HR" sz="1800" dirty="0">
                <a:latin typeface="+mj-lt"/>
              </a:rPr>
              <a:t>, Cm</a:t>
            </a:r>
            <a:r>
              <a:rPr lang="hr-HR" sz="1200" dirty="0">
                <a:latin typeface="+mj-lt"/>
              </a:rPr>
              <a:t>1</a:t>
            </a:r>
            <a:endParaRPr lang="hr-HR" sz="1800" dirty="0">
              <a:latin typeface="+mj-lt"/>
            </a:endParaRPr>
          </a:p>
        </p:txBody>
      </p:sp>
      <p:pic>
        <p:nvPicPr>
          <p:cNvPr id="38919" name="Picture 8">
            <a:extLst>
              <a:ext uri="{FF2B5EF4-FFF2-40B4-BE49-F238E27FC236}">
                <a16:creationId xmlns:a16="http://schemas.microsoft.com/office/drawing/2014/main" id="{274E182A-CC78-4C6B-9D2A-84EA6793F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613" y="3860800"/>
            <a:ext cx="17716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2D232DE-CBC6-4FD7-A05F-65522C61BE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GLAVONOŠCI (CEPHALOPODA)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8F4FD12-DA21-40AE-AE1C-B93C9F29B8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5832475" cy="2160588"/>
          </a:xfrm>
        </p:spPr>
        <p:txBody>
          <a:bodyPr/>
          <a:lstStyle/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Jedna od prvih skupina skeletnih grabežljivaca bili su nautilidi, no za razliku od kasnijih vrlo malih dimenzija (2-6 cm)</a:t>
            </a:r>
            <a:endParaRPr lang="en-US" altLang="sr-Latn-RS" sz="2000">
              <a:latin typeface="Calibri" panose="020F0502020204030204" pitchFamily="34" charset="0"/>
            </a:endParaRPr>
          </a:p>
        </p:txBody>
      </p:sp>
      <p:pic>
        <p:nvPicPr>
          <p:cNvPr id="28676" name="Picture 4" descr="nautiloids">
            <a:extLst>
              <a:ext uri="{FF2B5EF4-FFF2-40B4-BE49-F238E27FC236}">
                <a16:creationId xmlns:a16="http://schemas.microsoft.com/office/drawing/2014/main" id="{9ACC2C38-AE42-4213-951A-8561AEFB0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636838"/>
            <a:ext cx="4751388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>
            <a:extLst>
              <a:ext uri="{FF2B5EF4-FFF2-40B4-BE49-F238E27FC236}">
                <a16:creationId xmlns:a16="http://schemas.microsoft.com/office/drawing/2014/main" id="{B0071CA3-E153-4094-B540-16E5B03BA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131888"/>
            <a:ext cx="23812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Text Box 6">
            <a:extLst>
              <a:ext uri="{FF2B5EF4-FFF2-40B4-BE49-F238E27FC236}">
                <a16:creationId xmlns:a16="http://schemas.microsoft.com/office/drawing/2014/main" id="{13651061-91DC-4E59-A43F-72D24D544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5373688"/>
            <a:ext cx="3708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dirty="0" err="1">
                <a:latin typeface="+mj-lt"/>
              </a:rPr>
              <a:t>Nautilidi</a:t>
            </a:r>
            <a:r>
              <a:rPr lang="hr-HR" dirty="0">
                <a:latin typeface="+mj-lt"/>
              </a:rPr>
              <a:t> - rekonstrukcija</a:t>
            </a:r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E449672D-4ACE-41CC-9FCC-528AE2417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2932113"/>
            <a:ext cx="2736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Nautilus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pompilius</a:t>
            </a:r>
            <a:r>
              <a:rPr lang="hr-HR" sz="1800" dirty="0">
                <a:latin typeface="+mj-lt"/>
              </a:rPr>
              <a:t> (</a:t>
            </a:r>
            <a:r>
              <a:rPr lang="hr-HR" sz="1800" dirty="0" err="1">
                <a:latin typeface="+mj-lt"/>
              </a:rPr>
              <a:t>rec</a:t>
            </a:r>
            <a:r>
              <a:rPr lang="hr-HR" sz="1800" dirty="0">
                <a:latin typeface="+mj-lt"/>
              </a:rPr>
              <a:t>.)</a:t>
            </a:r>
            <a:endParaRPr lang="en-US" sz="1800" dirty="0"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10054EB-7C38-4048-AAAD-B18B143E30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3400" dirty="0">
                <a:solidFill>
                  <a:srgbClr val="92D050"/>
                </a:solidFill>
                <a:latin typeface="Verdana" pitchFamily="34" charset="0"/>
              </a:rPr>
              <a:t>ARHEOCIJATIDI (ARCHAEOCYATHIDA)</a:t>
            </a:r>
            <a:br>
              <a:rPr lang="hr-HR" sz="3400" dirty="0">
                <a:latin typeface="Verdana" pitchFamily="34" charset="0"/>
              </a:rPr>
            </a:br>
            <a:endParaRPr sz="3400" dirty="0">
              <a:latin typeface="Verdana" pitchFamily="34" charset="0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0F673C4-737D-41ED-8C77-10C7D83C1E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19475" y="1196975"/>
            <a:ext cx="5724525" cy="3095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000" dirty="0">
                <a:latin typeface="Calibri" panose="020F0502020204030204" pitchFamily="34" charset="0"/>
              </a:rPr>
              <a:t>U starijem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kambriju</a:t>
            </a:r>
            <a:r>
              <a:rPr lang="hr-HR" altLang="sr-Latn-RS" sz="2000" dirty="0">
                <a:latin typeface="Calibri" panose="020F0502020204030204" pitchFamily="34" charset="0"/>
              </a:rPr>
              <a:t> naročitu važnost imaju </a:t>
            </a: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grebenotvorci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nesigurnog sistematskog položaja </a:t>
            </a:r>
            <a:r>
              <a:rPr lang="hr-HR" altLang="sr-Latn-RS" sz="2000" dirty="0">
                <a:latin typeface="Calibri" panose="020F0502020204030204" pitchFamily="34" charset="0"/>
              </a:rPr>
              <a:t>– </a:t>
            </a:r>
            <a:r>
              <a:rPr lang="hr-HR" altLang="sr-Latn-RS" sz="2000" dirty="0" err="1">
                <a:latin typeface="Calibri" panose="020F0502020204030204" pitchFamily="34" charset="0"/>
              </a:rPr>
              <a:t>Archeocyatida</a:t>
            </a:r>
            <a:r>
              <a:rPr lang="hr-HR" altLang="sr-Latn-RS" sz="2000" b="1" dirty="0">
                <a:latin typeface="Calibri" panose="020F0502020204030204" pitchFamily="34" charset="0"/>
              </a:rPr>
              <a:t> </a:t>
            </a:r>
            <a:endParaRPr lang="hr-HR" altLang="sr-Latn-RS" sz="20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000" dirty="0" err="1">
                <a:latin typeface="Calibri" panose="020F0502020204030204" pitchFamily="34" charset="0"/>
              </a:rPr>
              <a:t>Spužvoliki</a:t>
            </a:r>
            <a:r>
              <a:rPr lang="hr-HR" altLang="sr-Latn-RS" sz="2000" dirty="0">
                <a:latin typeface="Calibri" panose="020F0502020204030204" pitchFamily="34" charset="0"/>
              </a:rPr>
              <a:t> organizmi, u obliku obrnutog stošca ili u obliku vaze s dvostrukom </a:t>
            </a:r>
            <a:r>
              <a:rPr lang="hr-HR" altLang="sr-Latn-RS" sz="2000" dirty="0" err="1">
                <a:latin typeface="Calibri" panose="020F0502020204030204" pitchFamily="34" charset="0"/>
              </a:rPr>
              <a:t>stijenkom</a:t>
            </a:r>
            <a:r>
              <a:rPr lang="hr-HR" altLang="sr-Latn-RS" sz="2000" dirty="0">
                <a:latin typeface="Calibri" panose="020F0502020204030204" pitchFamily="34" charset="0"/>
              </a:rPr>
              <a:t> i pričvršćeni za morsko dno tankim lamelama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 dirty="0">
                <a:latin typeface="Calibri" panose="020F0502020204030204" pitchFamily="34" charset="0"/>
              </a:rPr>
              <a:t>Hranili su se iz suspenzije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 dirty="0">
                <a:solidFill>
                  <a:srgbClr val="0000FF"/>
                </a:solidFill>
                <a:latin typeface="Calibri" panose="020F0502020204030204" pitchFamily="34" charset="0"/>
              </a:rPr>
              <a:t>Izumrli su u srednjem </a:t>
            </a:r>
            <a:r>
              <a:rPr lang="hr-HR" altLang="sr-Latn-RS" sz="2000" dirty="0" err="1">
                <a:solidFill>
                  <a:srgbClr val="0000FF"/>
                </a:solidFill>
                <a:latin typeface="Calibri" panose="020F0502020204030204" pitchFamily="34" charset="0"/>
              </a:rPr>
              <a:t>kambriju</a:t>
            </a:r>
            <a:r>
              <a:rPr lang="hr-HR" altLang="sr-Latn-RS" sz="2000" dirty="0">
                <a:solidFill>
                  <a:srgbClr val="0000FF"/>
                </a:solidFill>
                <a:latin typeface="Calibri" panose="020F0502020204030204" pitchFamily="34" charset="0"/>
              </a:rPr>
              <a:t> (krajem </a:t>
            </a:r>
            <a:r>
              <a:rPr lang="hr-HR" altLang="sr-Latn-RS" sz="2000" dirty="0" err="1">
                <a:solidFill>
                  <a:srgbClr val="0000FF"/>
                </a:solidFill>
                <a:latin typeface="Calibri" panose="020F0502020204030204" pitchFamily="34" charset="0"/>
              </a:rPr>
              <a:t>Stage</a:t>
            </a:r>
            <a:r>
              <a:rPr lang="hr-HR" altLang="sr-Latn-RS" sz="2000" dirty="0">
                <a:solidFill>
                  <a:srgbClr val="0000FF"/>
                </a:solidFill>
                <a:latin typeface="Calibri" panose="020F0502020204030204" pitchFamily="34" charset="0"/>
              </a:rPr>
              <a:t> 4)</a:t>
            </a:r>
            <a:r>
              <a:rPr lang="hr-HR" altLang="sr-Latn-RS" sz="2000" dirty="0">
                <a:latin typeface="Calibri" panose="020F0502020204030204" pitchFamily="34" charset="0"/>
              </a:rPr>
              <a:t>, a njihove fosilne ostatke nalazimo u Australiji, </a:t>
            </a:r>
            <a:r>
              <a:rPr lang="hr-HR" altLang="sr-Latn-RS" sz="2000" dirty="0" err="1">
                <a:latin typeface="Calibri" panose="020F0502020204030204" pitchFamily="34" charset="0"/>
              </a:rPr>
              <a:t>Sj</a:t>
            </a:r>
            <a:r>
              <a:rPr lang="hr-HR" altLang="sr-Latn-RS" sz="2000" dirty="0">
                <a:latin typeface="Calibri" panose="020F0502020204030204" pitchFamily="34" charset="0"/>
              </a:rPr>
              <a:t>. Americi, Sibiru</a:t>
            </a:r>
            <a:endParaRPr lang="en-US" altLang="sr-Latn-RS" sz="2000" dirty="0">
              <a:latin typeface="Calibri" panose="020F0502020204030204" pitchFamily="34" charset="0"/>
            </a:endParaRPr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0147A1FA-9290-4F06-BCE1-CD594FD6E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936" y="4149080"/>
            <a:ext cx="4176712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65" name="Picture 5">
            <a:extLst>
              <a:ext uri="{FF2B5EF4-FFF2-40B4-BE49-F238E27FC236}">
                <a16:creationId xmlns:a16="http://schemas.microsoft.com/office/drawing/2014/main" id="{017C061E-B3DF-419F-927A-287F3BFA7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244600"/>
            <a:ext cx="2881312" cy="49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presjek arheocijatidne bioherme u preparatu">
            <a:extLst>
              <a:ext uri="{FF2B5EF4-FFF2-40B4-BE49-F238E27FC236}">
                <a16:creationId xmlns:a16="http://schemas.microsoft.com/office/drawing/2014/main" id="{E759BA07-3EF5-42E2-943D-0E2AEBD67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8025" y="1341438"/>
            <a:ext cx="3176588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723" name="Rectangle 2">
            <a:extLst>
              <a:ext uri="{FF2B5EF4-FFF2-40B4-BE49-F238E27FC236}">
                <a16:creationId xmlns:a16="http://schemas.microsoft.com/office/drawing/2014/main" id="{DB9D293F-589B-4ABA-BA76-161DEF411D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13716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92D050"/>
                </a:solidFill>
                <a:latin typeface="Verdana" panose="020B0604030504040204" pitchFamily="34" charset="0"/>
              </a:rPr>
              <a:t>DONJOKAMBRIJSKI GREBEN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30724" name="Rectangle 13">
            <a:extLst>
              <a:ext uri="{FF2B5EF4-FFF2-40B4-BE49-F238E27FC236}">
                <a16:creationId xmlns:a16="http://schemas.microsoft.com/office/drawing/2014/main" id="{21D86086-3F05-422D-BF17-0966FEBC3882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1268413"/>
            <a:ext cx="5327650" cy="1087437"/>
          </a:xfrm>
        </p:spPr>
        <p:txBody>
          <a:bodyPr/>
          <a:lstStyle/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Na područje Australije poznat je niz od 60 m debelih arheocijatidnih struktura, a koji se prostire na području dugačkom oko 200 km</a:t>
            </a:r>
            <a:endParaRPr lang="en-US" altLang="sr-Latn-RS" sz="2000">
              <a:latin typeface="Calibri" panose="020F0502020204030204" pitchFamily="34" charset="0"/>
            </a:endParaRPr>
          </a:p>
        </p:txBody>
      </p:sp>
      <p:sp>
        <p:nvSpPr>
          <p:cNvPr id="39941" name="Text Box 6">
            <a:extLst>
              <a:ext uri="{FF2B5EF4-FFF2-40B4-BE49-F238E27FC236}">
                <a16:creationId xmlns:a16="http://schemas.microsoft.com/office/drawing/2014/main" id="{0F6B3BEC-E022-4DBF-A762-DC2408E45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0888" y="6172200"/>
            <a:ext cx="33131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dirty="0">
                <a:latin typeface="+mj-lt"/>
              </a:rPr>
              <a:t>Presjek </a:t>
            </a:r>
            <a:r>
              <a:rPr lang="hr-HR" sz="1800" dirty="0" err="1">
                <a:latin typeface="+mj-lt"/>
              </a:rPr>
              <a:t>arheocijatidne</a:t>
            </a:r>
            <a:r>
              <a:rPr lang="hr-HR" sz="1800" dirty="0">
                <a:latin typeface="+mj-lt"/>
              </a:rPr>
              <a:t> bioherme u izbrusku</a:t>
            </a:r>
            <a:endParaRPr lang="en-US" sz="1800" dirty="0">
              <a:latin typeface="+mj-lt"/>
            </a:endParaRPr>
          </a:p>
        </p:txBody>
      </p:sp>
      <p:pic>
        <p:nvPicPr>
          <p:cNvPr id="30726" name="Picture 14" descr="earlycambrian_reef, rekonstrukcija">
            <a:extLst>
              <a:ext uri="{FF2B5EF4-FFF2-40B4-BE49-F238E27FC236}">
                <a16:creationId xmlns:a16="http://schemas.microsoft.com/office/drawing/2014/main" id="{62C31967-7EFB-4F08-B61C-B32345B97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6475"/>
            <a:ext cx="5472113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 Box 15">
            <a:extLst>
              <a:ext uri="{FF2B5EF4-FFF2-40B4-BE49-F238E27FC236}">
                <a16:creationId xmlns:a16="http://schemas.microsoft.com/office/drawing/2014/main" id="{377A2112-9B99-4918-BE92-E2AD62246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237288"/>
            <a:ext cx="5329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dirty="0" err="1">
                <a:latin typeface="+mj-lt"/>
              </a:rPr>
              <a:t>Donjokambrijski</a:t>
            </a:r>
            <a:r>
              <a:rPr lang="hr-HR" sz="1800" dirty="0">
                <a:latin typeface="+mj-lt"/>
              </a:rPr>
              <a:t> greben (rekonstrukcija)</a:t>
            </a:r>
            <a:endParaRPr lang="en-US" sz="1800" dirty="0">
              <a:latin typeface="+mj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D006068-87C2-4F8C-8D30-39969ACCB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22325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KONODONTI (CONODONTA)</a:t>
            </a: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4888711-4D57-43D4-92DF-A3638F76E0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3887787" cy="4679950"/>
          </a:xfrm>
        </p:spPr>
        <p:txBody>
          <a:bodyPr/>
          <a:lstStyle/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Česti su nalazi konodonata (zubića) → fosilni ostaci u obliku sitnih igala, zubića ili češljića za koje se vjeruje da potječu od primitivnih chordata nalik ribama i da su im koristili u prehrani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Tek je 1995. u ordovicijskim naslagama Južne Afrike nađen organizam nalik ribi, dug oko 4 cm za kojeg je nepobitno utvrđeno da u građi svog skeleta ima i konodonte </a:t>
            </a:r>
          </a:p>
        </p:txBody>
      </p:sp>
      <p:pic>
        <p:nvPicPr>
          <p:cNvPr id="43012" name="Picture 5">
            <a:extLst>
              <a:ext uri="{FF2B5EF4-FFF2-40B4-BE49-F238E27FC236}">
                <a16:creationId xmlns:a16="http://schemas.microsoft.com/office/drawing/2014/main" id="{23ED9537-6C9C-4BDE-9A3A-C5B719449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1220788"/>
            <a:ext cx="464343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013" name="Picture 7">
            <a:extLst>
              <a:ext uri="{FF2B5EF4-FFF2-40B4-BE49-F238E27FC236}">
                <a16:creationId xmlns:a16="http://schemas.microsoft.com/office/drawing/2014/main" id="{64B4652C-4D27-41D9-B111-B69ADEE66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4365625"/>
            <a:ext cx="21907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792AD03-A046-4436-B5CB-F79E57139E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0188"/>
            <a:ext cx="8229600" cy="822325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BEZČELJUSNICE (AGNATHA)</a:t>
            </a: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B8A15E66-DB3A-4234-BA68-A3593105A6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196975"/>
            <a:ext cx="4679950" cy="1152525"/>
          </a:xfrm>
        </p:spPr>
        <p:txBody>
          <a:bodyPr/>
          <a:lstStyle/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Aghnata ili bezčeljusnice su sitni organizmi nalik ribama, ali bez čeljusti </a:t>
            </a:r>
            <a:endParaRPr lang="en-US" altLang="sr-Latn-RS" sz="2000">
              <a:latin typeface="Calibri" panose="020F0502020204030204" pitchFamily="34" charset="0"/>
            </a:endParaRPr>
          </a:p>
        </p:txBody>
      </p:sp>
      <p:pic>
        <p:nvPicPr>
          <p:cNvPr id="32772" name="Picture 4" descr="astraspis desiderata">
            <a:extLst>
              <a:ext uri="{FF2B5EF4-FFF2-40B4-BE49-F238E27FC236}">
                <a16:creationId xmlns:a16="http://schemas.microsoft.com/office/drawing/2014/main" id="{485FF2CE-BFF2-4948-B7D3-B0EF8241C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942975"/>
            <a:ext cx="2735263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 Box 5">
            <a:extLst>
              <a:ext uri="{FF2B5EF4-FFF2-40B4-BE49-F238E27FC236}">
                <a16:creationId xmlns:a16="http://schemas.microsoft.com/office/drawing/2014/main" id="{7E25CC59-80CA-42AE-A3EB-A883E322D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887663"/>
            <a:ext cx="4357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Astraspis</a:t>
            </a:r>
            <a:r>
              <a:rPr lang="hr-HR" i="1" dirty="0">
                <a:latin typeface="+mj-lt"/>
              </a:rPr>
              <a:t> </a:t>
            </a:r>
            <a:r>
              <a:rPr lang="hr-HR" i="1" dirty="0" err="1">
                <a:latin typeface="+mj-lt"/>
              </a:rPr>
              <a:t>desiderata</a:t>
            </a:r>
            <a:endParaRPr lang="en-US" i="1" dirty="0">
              <a:latin typeface="+mj-lt"/>
            </a:endParaRPr>
          </a:p>
        </p:txBody>
      </p:sp>
      <p:pic>
        <p:nvPicPr>
          <p:cNvPr id="44038" name="Picture 6">
            <a:extLst>
              <a:ext uri="{FF2B5EF4-FFF2-40B4-BE49-F238E27FC236}">
                <a16:creationId xmlns:a16="http://schemas.microsoft.com/office/drawing/2014/main" id="{DFE29E10-411D-4A61-9F34-285EED0A6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789363"/>
            <a:ext cx="3925887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967" name="Text Box 7">
            <a:extLst>
              <a:ext uri="{FF2B5EF4-FFF2-40B4-BE49-F238E27FC236}">
                <a16:creationId xmlns:a16="http://schemas.microsoft.com/office/drawing/2014/main" id="{2A41B0D9-ACEA-4E2E-8B5D-BCF4E65CC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949950"/>
            <a:ext cx="3924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i="1" dirty="0" err="1">
                <a:latin typeface="+mj-lt"/>
              </a:rPr>
              <a:t>Myllokunmingia</a:t>
            </a:r>
            <a:r>
              <a:rPr lang="en-US" i="1" dirty="0">
                <a:latin typeface="+mj-lt"/>
              </a:rPr>
              <a:t> </a:t>
            </a:r>
            <a:r>
              <a:rPr lang="en-US" i="1" dirty="0" err="1">
                <a:latin typeface="+mj-lt"/>
              </a:rPr>
              <a:t>fengjiaoa</a:t>
            </a:r>
            <a:r>
              <a:rPr lang="hr-HR" dirty="0">
                <a:latin typeface="+mj-lt"/>
              </a:rPr>
              <a:t>,</a:t>
            </a:r>
            <a:r>
              <a:rPr lang="hr-HR" i="1" dirty="0">
                <a:latin typeface="+mj-lt"/>
              </a:rPr>
              <a:t> </a:t>
            </a:r>
            <a:r>
              <a:rPr lang="hr-HR" dirty="0">
                <a:latin typeface="+mj-lt"/>
              </a:rPr>
              <a:t>C</a:t>
            </a:r>
            <a:r>
              <a:rPr lang="hr-HR" sz="1400" dirty="0">
                <a:latin typeface="+mj-lt"/>
              </a:rPr>
              <a:t>1</a:t>
            </a:r>
            <a:r>
              <a:rPr lang="hr-HR" dirty="0">
                <a:latin typeface="+mj-lt"/>
              </a:rPr>
              <a:t>, Kina</a:t>
            </a:r>
            <a:r>
              <a:rPr lang="en-US" dirty="0">
                <a:latin typeface="+mj-lt"/>
              </a:rPr>
              <a:t> </a:t>
            </a:r>
          </a:p>
        </p:txBody>
      </p:sp>
      <p:pic>
        <p:nvPicPr>
          <p:cNvPr id="44040" name="Picture 8">
            <a:extLst>
              <a:ext uri="{FF2B5EF4-FFF2-40B4-BE49-F238E27FC236}">
                <a16:creationId xmlns:a16="http://schemas.microsoft.com/office/drawing/2014/main" id="{CC1ECCD0-6945-44AF-A1C3-41EF05069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772" t="3165" r="1772" b="4289"/>
          <a:stretch>
            <a:fillRect/>
          </a:stretch>
        </p:blipFill>
        <p:spPr bwMode="auto">
          <a:xfrm>
            <a:off x="466725" y="2420938"/>
            <a:ext cx="4176713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969" name="Text Box 9">
            <a:extLst>
              <a:ext uri="{FF2B5EF4-FFF2-40B4-BE49-F238E27FC236}">
                <a16:creationId xmlns:a16="http://schemas.microsoft.com/office/drawing/2014/main" id="{042658B5-C2E6-4F71-9511-830BB93A0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4725988"/>
            <a:ext cx="4032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i="1" dirty="0" err="1">
                <a:latin typeface="+mj-lt"/>
              </a:rPr>
              <a:t>Haikouichthys</a:t>
            </a:r>
            <a:r>
              <a:rPr lang="en-US" i="1" dirty="0">
                <a:latin typeface="+mj-lt"/>
              </a:rPr>
              <a:t> </a:t>
            </a:r>
            <a:r>
              <a:rPr lang="en-US" i="1" dirty="0" err="1">
                <a:latin typeface="+mj-lt"/>
              </a:rPr>
              <a:t>ercaicunensis</a:t>
            </a:r>
            <a:r>
              <a:rPr lang="hr-HR" dirty="0">
                <a:latin typeface="+mj-lt"/>
              </a:rPr>
              <a:t>, C</a:t>
            </a:r>
            <a:r>
              <a:rPr lang="hr-HR" sz="1400" dirty="0">
                <a:latin typeface="+mj-lt"/>
              </a:rPr>
              <a:t>1</a:t>
            </a:r>
            <a:r>
              <a:rPr lang="hr-HR" dirty="0">
                <a:latin typeface="+mj-lt"/>
              </a:rPr>
              <a:t>, Kina</a:t>
            </a:r>
            <a:endParaRPr lang="en-US" dirty="0">
              <a:latin typeface="+mj-lt"/>
            </a:endParaRPr>
          </a:p>
        </p:txBody>
      </p:sp>
      <p:pic>
        <p:nvPicPr>
          <p:cNvPr id="44042" name="Picture 10">
            <a:extLst>
              <a:ext uri="{FF2B5EF4-FFF2-40B4-BE49-F238E27FC236}">
                <a16:creationId xmlns:a16="http://schemas.microsoft.com/office/drawing/2014/main" id="{2225C91B-18A0-4369-A1AC-1A1A04312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2205038"/>
            <a:ext cx="187166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>
            <a:extLst>
              <a:ext uri="{FF2B5EF4-FFF2-40B4-BE49-F238E27FC236}">
                <a16:creationId xmlns:a16="http://schemas.microsoft.com/office/drawing/2014/main" id="{B89C8665-3A1B-427A-8E3D-2A232532D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63" y="1484313"/>
            <a:ext cx="675005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2">
            <a:extLst>
              <a:ext uri="{FF2B5EF4-FFF2-40B4-BE49-F238E27FC236}">
                <a16:creationId xmlns:a16="http://schemas.microsoft.com/office/drawing/2014/main" id="{8AE09678-82C3-4450-B797-B3A92D618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OSTALI KAMBRIJSKI FOSILI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836A8988-DCFD-4C49-9470-3F6EB503C4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935037"/>
          </a:xfrm>
        </p:spPr>
        <p:txBody>
          <a:bodyPr/>
          <a:lstStyle/>
          <a:p>
            <a:pPr eaLnBrk="1" hangingPunct="1"/>
            <a:r>
              <a:rPr lang="hr-HR" altLang="sr-Latn-RS" sz="2000">
                <a:latin typeface="Calibri" panose="020F0502020204030204" pitchFamily="34" charset="0"/>
              </a:rPr>
              <a:t>U kambrijskim morima prisutne su još i brojne</a:t>
            </a:r>
            <a:r>
              <a:rPr lang="hr-HR" altLang="sr-Latn-RS" sz="2000" b="1" i="1">
                <a:latin typeface="Calibri" panose="020F0502020204030204" pitchFamily="34" charset="0"/>
              </a:rPr>
              <a:t> </a:t>
            </a:r>
            <a:r>
              <a:rPr lang="hr-HR" altLang="sr-Latn-RS" sz="2000">
                <a:latin typeface="Calibri" panose="020F0502020204030204" pitchFamily="34" charset="0"/>
              </a:rPr>
              <a:t>alge: modrozelene, crvene, smeđe; ostrakodi, itd. </a:t>
            </a:r>
          </a:p>
          <a:p>
            <a:pPr eaLnBrk="1" hangingPunct="1"/>
            <a:endParaRPr lang="en-US" altLang="sr-Latn-RS" sz="2000">
              <a:latin typeface="Verdana" panose="020B0604030504040204" pitchFamily="34" charset="0"/>
            </a:endParaRP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BA485861-FBF7-4574-9BDD-619FD808F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6461125"/>
            <a:ext cx="2663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sr-Latn-CS" altLang="sr-Latn-RS"/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2A36C15D-33A0-4DAE-9591-7DB052C57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911850"/>
            <a:ext cx="5184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dirty="0">
                <a:latin typeface="+mj-lt"/>
              </a:rPr>
              <a:t>Rekonstrukcija </a:t>
            </a:r>
            <a:r>
              <a:rPr lang="hr-HR" dirty="0" err="1">
                <a:latin typeface="+mj-lt"/>
              </a:rPr>
              <a:t>kambrijske</a:t>
            </a:r>
            <a:r>
              <a:rPr lang="hr-HR" dirty="0">
                <a:latin typeface="+mj-lt"/>
              </a:rPr>
              <a:t> životne zajednice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FADDFB83-9B2F-4A6D-8ECF-3CC3916DB0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625" y="765175"/>
            <a:ext cx="6553200" cy="792163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hr-HR" altLang="sr-Latn-RS" sz="28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“Kambrijska eksplozija” &gt; 530-520 mln god</a:t>
            </a:r>
            <a:endParaRPr lang="hr-HR" altLang="sr-Latn-RS" sz="280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819" name="Rectangle 5">
            <a:extLst>
              <a:ext uri="{FF2B5EF4-FFF2-40B4-BE49-F238E27FC236}">
                <a16:creationId xmlns:a16="http://schemas.microsoft.com/office/drawing/2014/main" id="{884A8C66-00FD-4FB0-B7B9-1D711BAD257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64163" y="1628775"/>
            <a:ext cx="3311525" cy="32400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Bogatstvo i raznolikost kambrijskog života često se naziva “kambrijskom eksplozijom</a:t>
            </a:r>
            <a:r>
              <a:rPr lang="hr-HR" altLang="sr-Latn-RS" sz="2000" b="1">
                <a:latin typeface="Calibri" panose="020F0502020204030204" pitchFamily="34" charset="0"/>
              </a:rPr>
              <a:t> </a:t>
            </a:r>
            <a:r>
              <a:rPr lang="hr-HR" altLang="sr-Latn-RS" sz="2000">
                <a:latin typeface="Calibri" panose="020F0502020204030204" pitchFamily="34" charset="0"/>
              </a:rPr>
              <a:t>života”</a:t>
            </a:r>
          </a:p>
          <a:p>
            <a:pPr eaLnBrk="1" hangingPunct="1">
              <a:lnSpc>
                <a:spcPct val="90000"/>
              </a:lnSpc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U razdoblju prije 530-520 mln. god pojavila se većina glavnih skupina životinjskih organizama, osim mahovnjaka, za koje se smatra da se počinju razvijati krajem kambrija</a:t>
            </a:r>
            <a:endParaRPr lang="en-US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sr-Latn-RS" sz="1600">
              <a:latin typeface="Verdana" panose="020B0604030504040204" pitchFamily="34" charset="0"/>
            </a:endParaRPr>
          </a:p>
        </p:txBody>
      </p:sp>
      <p:pic>
        <p:nvPicPr>
          <p:cNvPr id="34820" name="Picture 4" descr="kambrijska eksplozija">
            <a:extLst>
              <a:ext uri="{FF2B5EF4-FFF2-40B4-BE49-F238E27FC236}">
                <a16:creationId xmlns:a16="http://schemas.microsoft.com/office/drawing/2014/main" id="{1559B92D-A88F-4E50-9DF2-D756253AC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57338"/>
            <a:ext cx="4535488" cy="398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964624F-68EB-4EC8-A6ED-30B5DFFD8284}"/>
              </a:ext>
            </a:extLst>
          </p:cNvPr>
          <p:cNvSpPr/>
          <p:nvPr/>
        </p:nvSpPr>
        <p:spPr>
          <a:xfrm>
            <a:off x="3995738" y="1557338"/>
            <a:ext cx="720725" cy="3527425"/>
          </a:xfrm>
          <a:prstGeom prst="roundRect">
            <a:avLst/>
          </a:prstGeom>
          <a:noFill/>
          <a:ln w="34925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r-H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54 - Invertebrati">
            <a:extLst>
              <a:ext uri="{FF2B5EF4-FFF2-40B4-BE49-F238E27FC236}">
                <a16:creationId xmlns:a16="http://schemas.microsoft.com/office/drawing/2014/main" id="{76610EA3-7069-4BDF-92A4-F25CB532B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8535988" cy="365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770B7D83-9AB0-477D-B1B9-AE57A8CD22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625" y="765175"/>
            <a:ext cx="6553200" cy="792163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hr-HR" altLang="sr-Latn-RS" sz="2800" b="1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“Kambrijska eksplozija” &gt; 530-520 mln god</a:t>
            </a:r>
            <a:endParaRPr lang="hr-HR" altLang="sr-Latn-RS" sz="2800">
              <a:solidFill>
                <a:srgbClr val="FF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C71 - Faune sa prijelaza Pretkambrija u Kambrij">
            <a:extLst>
              <a:ext uri="{FF2B5EF4-FFF2-40B4-BE49-F238E27FC236}">
                <a16:creationId xmlns:a16="http://schemas.microsoft.com/office/drawing/2014/main" id="{5EEBA3E5-D2C6-4CB4-90CC-20EDD32A1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3163888"/>
            <a:ext cx="21431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867" name="Rectangle 2">
            <a:extLst>
              <a:ext uri="{FF2B5EF4-FFF2-40B4-BE49-F238E27FC236}">
                <a16:creationId xmlns:a16="http://schemas.microsoft.com/office/drawing/2014/main" id="{4750C39B-F35E-46F5-B0A2-C6F79877FE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 dirty="0" err="1">
                <a:solidFill>
                  <a:srgbClr val="FF0000"/>
                </a:solidFill>
                <a:latin typeface="Verdana" panose="020B0604030504040204" pitchFamily="34" charset="0"/>
              </a:rPr>
              <a:t>CHENGJIANG</a:t>
            </a:r>
            <a:r>
              <a:rPr lang="hr-HR" altLang="sr-Latn-RS" sz="3400" dirty="0">
                <a:solidFill>
                  <a:srgbClr val="FF0000"/>
                </a:solidFill>
                <a:latin typeface="Verdana" panose="020B0604030504040204" pitchFamily="34" charset="0"/>
              </a:rPr>
              <a:t> FAUNA (</a:t>
            </a:r>
            <a:r>
              <a:rPr lang="hr-HR" altLang="sr-Latn-RS" sz="3400" dirty="0" err="1">
                <a:solidFill>
                  <a:srgbClr val="FF0000"/>
                </a:solidFill>
                <a:latin typeface="Verdana" panose="020B0604030504040204" pitchFamily="34" charset="0"/>
              </a:rPr>
              <a:t>Stage</a:t>
            </a:r>
            <a:r>
              <a:rPr lang="hr-HR" altLang="sr-Latn-RS" sz="3400" dirty="0">
                <a:solidFill>
                  <a:srgbClr val="FF0000"/>
                </a:solidFill>
                <a:latin typeface="Verdana" panose="020B0604030504040204" pitchFamily="34" charset="0"/>
              </a:rPr>
              <a:t> 3)</a:t>
            </a:r>
            <a:br>
              <a:rPr lang="hr-HR" altLang="sr-Latn-RS" sz="3400" dirty="0">
                <a:solidFill>
                  <a:srgbClr val="FF0000"/>
                </a:solidFill>
                <a:latin typeface="Verdana" panose="020B0604030504040204" pitchFamily="34" charset="0"/>
              </a:rPr>
            </a:br>
            <a:endParaRPr lang="hr-HR" altLang="sr-Latn-RS" sz="3400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DFA7910A-7D0A-45FF-9839-9559DF88F7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341438"/>
            <a:ext cx="8229600" cy="18716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Na prostoru Kine je 1984.g. otkrivena dobro sačuvana </a:t>
            </a:r>
            <a:r>
              <a:rPr lang="hr-HR" altLang="sr-Latn-RS" sz="2000">
                <a:solidFill>
                  <a:srgbClr val="C00000"/>
                </a:solidFill>
                <a:latin typeface="Calibri" panose="020F0502020204030204" pitchFamily="34" charset="0"/>
              </a:rPr>
              <a:t>donjokambrijska</a:t>
            </a:r>
            <a:r>
              <a:rPr lang="hr-HR" altLang="sr-Latn-RS" sz="2000">
                <a:latin typeface="Calibri" panose="020F0502020204030204" pitchFamily="34" charset="0"/>
              </a:rPr>
              <a:t> </a:t>
            </a:r>
            <a:r>
              <a:rPr lang="hr-HR" altLang="sr-Latn-RS" sz="2000">
                <a:solidFill>
                  <a:srgbClr val="C00000"/>
                </a:solidFill>
                <a:latin typeface="Calibri" panose="020F0502020204030204" pitchFamily="34" charset="0"/>
              </a:rPr>
              <a:t>bezskeletna fauna</a:t>
            </a:r>
            <a:r>
              <a:rPr lang="hr-HR" altLang="sr-Latn-RS" sz="2000">
                <a:latin typeface="Calibri" panose="020F0502020204030204" pitchFamily="34" charset="0"/>
              </a:rPr>
              <a:t> (65% ostataka pripada člankonošcima bez skeleta), prema lokalitetu nazvana Chengjiang fauna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Pripada nekadašnjoj Gondvani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000">
                <a:latin typeface="Calibri" panose="020F0502020204030204" pitchFamily="34" charset="0"/>
              </a:rPr>
              <a:t>Izvrsno su sačuvani fosilni ostaci meduza i crva, tako da je moguće vidjeti građu njihovih mekanih dijelova tijela: mišiće, tentakule, oči…</a:t>
            </a:r>
          </a:p>
        </p:txBody>
      </p:sp>
      <p:pic>
        <p:nvPicPr>
          <p:cNvPr id="48133" name="Picture 5">
            <a:extLst>
              <a:ext uri="{FF2B5EF4-FFF2-40B4-BE49-F238E27FC236}">
                <a16:creationId xmlns:a16="http://schemas.microsoft.com/office/drawing/2014/main" id="{FD03D0A9-FE0E-4044-971D-7D05D4BFF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5138" y="3308350"/>
            <a:ext cx="461803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134" name="Picture 4">
            <a:extLst>
              <a:ext uri="{FF2B5EF4-FFF2-40B4-BE49-F238E27FC236}">
                <a16:creationId xmlns:a16="http://schemas.microsoft.com/office/drawing/2014/main" id="{77D4FE75-2E2F-47A8-A97C-C09B82693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4748213"/>
            <a:ext cx="3095625" cy="206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C50A5B1-3EBC-4307-AAEE-48B4A048CA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5721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CHENGJIANG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hr-HR" altLang="sr-Latn-RS" sz="3400">
              <a:latin typeface="Verdana" panose="020B0604030504040204" pitchFamily="34" charset="0"/>
            </a:endParaRPr>
          </a:p>
        </p:txBody>
      </p:sp>
      <p:pic>
        <p:nvPicPr>
          <p:cNvPr id="49155" name="Picture 7">
            <a:extLst>
              <a:ext uri="{FF2B5EF4-FFF2-40B4-BE49-F238E27FC236}">
                <a16:creationId xmlns:a16="http://schemas.microsoft.com/office/drawing/2014/main" id="{AF2CF571-9329-40C2-8BA6-E226143D6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3546"/>
          <a:stretch>
            <a:fillRect/>
          </a:stretch>
        </p:blipFill>
        <p:spPr bwMode="auto">
          <a:xfrm>
            <a:off x="757238" y="1314450"/>
            <a:ext cx="2159000" cy="216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6" name="Picture 8">
            <a:extLst>
              <a:ext uri="{FF2B5EF4-FFF2-40B4-BE49-F238E27FC236}">
                <a16:creationId xmlns:a16="http://schemas.microsoft.com/office/drawing/2014/main" id="{7877432B-07AA-4669-AF8E-80C976841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r="3546"/>
          <a:stretch>
            <a:fillRect/>
          </a:stretch>
        </p:blipFill>
        <p:spPr bwMode="auto">
          <a:xfrm>
            <a:off x="3636963" y="1306513"/>
            <a:ext cx="2087562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7" name="Picture 9">
            <a:extLst>
              <a:ext uri="{FF2B5EF4-FFF2-40B4-BE49-F238E27FC236}">
                <a16:creationId xmlns:a16="http://schemas.microsoft.com/office/drawing/2014/main" id="{F27B7C85-F6EC-4852-8E57-4C2299B2A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8" y="4191000"/>
            <a:ext cx="22320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8" name="Picture 10">
            <a:extLst>
              <a:ext uri="{FF2B5EF4-FFF2-40B4-BE49-F238E27FC236}">
                <a16:creationId xmlns:a16="http://schemas.microsoft.com/office/drawing/2014/main" id="{61C948FC-C011-4028-BCC4-4A833700D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3813" y="1063625"/>
            <a:ext cx="2078037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9" name="Picture 11">
            <a:extLst>
              <a:ext uri="{FF2B5EF4-FFF2-40B4-BE49-F238E27FC236}">
                <a16:creationId xmlns:a16="http://schemas.microsoft.com/office/drawing/2014/main" id="{44AD48E5-677A-46F8-BA96-A2847EF0F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32550" y="4197350"/>
            <a:ext cx="2244725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60" name="Picture 12">
            <a:extLst>
              <a:ext uri="{FF2B5EF4-FFF2-40B4-BE49-F238E27FC236}">
                <a16:creationId xmlns:a16="http://schemas.microsoft.com/office/drawing/2014/main" id="{70D37EBB-6E4C-4DF9-8AA7-33B63134E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r="3546"/>
          <a:stretch>
            <a:fillRect/>
          </a:stretch>
        </p:blipFill>
        <p:spPr bwMode="auto">
          <a:xfrm>
            <a:off x="3636963" y="4148138"/>
            <a:ext cx="2087562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449" name="Text Box 13">
            <a:extLst>
              <a:ext uri="{FF2B5EF4-FFF2-40B4-BE49-F238E27FC236}">
                <a16:creationId xmlns:a16="http://schemas.microsoft.com/office/drawing/2014/main" id="{F9A0AF73-7DF7-49FB-88C9-453AE3261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3429000"/>
            <a:ext cx="24463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Yunnanocephalus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yunnanensis</a:t>
            </a:r>
            <a:r>
              <a:rPr lang="hr-HR" sz="1800" dirty="0">
                <a:latin typeface="+mj-lt"/>
              </a:rPr>
              <a:t> </a:t>
            </a:r>
          </a:p>
        </p:txBody>
      </p:sp>
      <p:sp>
        <p:nvSpPr>
          <p:cNvPr id="61450" name="Text Box 14">
            <a:extLst>
              <a:ext uri="{FF2B5EF4-FFF2-40B4-BE49-F238E27FC236}">
                <a16:creationId xmlns:a16="http://schemas.microsoft.com/office/drawing/2014/main" id="{860EA313-4C41-46B9-80B0-BB04B6F9E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6156325"/>
            <a:ext cx="32400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Jianfengia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multisegmentalis</a:t>
            </a:r>
            <a:endParaRPr lang="hr-HR" sz="1800" i="1" dirty="0">
              <a:latin typeface="+mj-lt"/>
            </a:endParaRPr>
          </a:p>
        </p:txBody>
      </p:sp>
      <p:sp>
        <p:nvSpPr>
          <p:cNvPr id="61451" name="Text Box 15">
            <a:extLst>
              <a:ext uri="{FF2B5EF4-FFF2-40B4-BE49-F238E27FC236}">
                <a16:creationId xmlns:a16="http://schemas.microsoft.com/office/drawing/2014/main" id="{541B8568-1E7B-48AE-855F-F07C9F241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5853113"/>
            <a:ext cx="316865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Maotianshania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cylindrica</a:t>
            </a:r>
            <a:br>
              <a:rPr lang="hr-HR" sz="1800" i="1" dirty="0">
                <a:latin typeface="+mj-lt"/>
              </a:rPr>
            </a:br>
            <a:r>
              <a:rPr lang="hr-HR" sz="1800" i="1" dirty="0">
                <a:latin typeface="+mj-lt"/>
              </a:rPr>
              <a:t>(</a:t>
            </a:r>
            <a:r>
              <a:rPr lang="hr-HR" sz="1800" dirty="0" err="1">
                <a:latin typeface="+mj-lt"/>
              </a:rPr>
              <a:t>Nemantomorpha</a:t>
            </a:r>
            <a:r>
              <a:rPr lang="hr-HR" sz="1800" i="1" dirty="0">
                <a:latin typeface="+mj-lt"/>
              </a:rPr>
              <a:t>)</a:t>
            </a:r>
            <a:r>
              <a:rPr lang="hr-HR" i="1" dirty="0">
                <a:latin typeface="+mj-lt"/>
              </a:rPr>
              <a:t> </a:t>
            </a:r>
          </a:p>
        </p:txBody>
      </p:sp>
      <p:sp>
        <p:nvSpPr>
          <p:cNvPr id="61452" name="Text Box 16">
            <a:extLst>
              <a:ext uri="{FF2B5EF4-FFF2-40B4-BE49-F238E27FC236}">
                <a16:creationId xmlns:a16="http://schemas.microsoft.com/office/drawing/2014/main" id="{39129D6F-0616-44BF-92DA-E8F53BF0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0" y="3463925"/>
            <a:ext cx="23034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dirty="0" err="1">
                <a:latin typeface="+mj-lt"/>
              </a:rPr>
              <a:t>Anomalocarididae</a:t>
            </a:r>
            <a:r>
              <a:rPr lang="hr-HR" dirty="0">
                <a:latin typeface="+mj-lt"/>
              </a:rPr>
              <a:t> </a:t>
            </a:r>
          </a:p>
        </p:txBody>
      </p:sp>
      <p:sp>
        <p:nvSpPr>
          <p:cNvPr id="61453" name="Text Box 17">
            <a:extLst>
              <a:ext uri="{FF2B5EF4-FFF2-40B4-BE49-F238E27FC236}">
                <a16:creationId xmlns:a16="http://schemas.microsoft.com/office/drawing/2014/main" id="{D71F02F3-ED13-4AB9-A4A4-FE9E09103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463925"/>
            <a:ext cx="3600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Eoredlichia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intermedia</a:t>
            </a:r>
            <a:r>
              <a:rPr lang="hr-HR" i="1" dirty="0">
                <a:latin typeface="+mj-lt"/>
              </a:rPr>
              <a:t> </a:t>
            </a:r>
          </a:p>
        </p:txBody>
      </p:sp>
      <p:sp>
        <p:nvSpPr>
          <p:cNvPr id="61454" name="Text Box 19">
            <a:extLst>
              <a:ext uri="{FF2B5EF4-FFF2-40B4-BE49-F238E27FC236}">
                <a16:creationId xmlns:a16="http://schemas.microsoft.com/office/drawing/2014/main" id="{6290E6C4-F0D3-44BE-B439-614666FDA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6103938"/>
            <a:ext cx="2087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Waptia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ovata</a:t>
            </a:r>
            <a:r>
              <a:rPr lang="hr-HR" i="1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9F49C39-34B7-4ABF-A15F-C6F69B6CBD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CHENGJIANG FAUNA</a:t>
            </a:r>
            <a:br>
              <a:rPr lang="hr-HR" altLang="sr-Latn-RS" sz="3400">
                <a:solidFill>
                  <a:srgbClr val="669900"/>
                </a:solidFill>
                <a:latin typeface="Verdana" panose="020B0604030504040204" pitchFamily="34" charset="0"/>
              </a:rPr>
            </a:br>
            <a:endParaRPr lang="hr-HR" altLang="sr-Latn-RS" sz="3400">
              <a:solidFill>
                <a:srgbClr val="669900"/>
              </a:solidFill>
              <a:latin typeface="Verdana" panose="020B0604030504040204" pitchFamily="34" charset="0"/>
            </a:endParaRPr>
          </a:p>
        </p:txBody>
      </p:sp>
      <p:pic>
        <p:nvPicPr>
          <p:cNvPr id="50179" name="Picture 6">
            <a:extLst>
              <a:ext uri="{FF2B5EF4-FFF2-40B4-BE49-F238E27FC236}">
                <a16:creationId xmlns:a16="http://schemas.microsoft.com/office/drawing/2014/main" id="{9088B4F0-83FE-46A1-ABEE-4DFB94A16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050925"/>
            <a:ext cx="2592387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180" name="Picture 7" descr="Lingulellotreta, Chengjiang">
            <a:extLst>
              <a:ext uri="{FF2B5EF4-FFF2-40B4-BE49-F238E27FC236}">
                <a16:creationId xmlns:a16="http://schemas.microsoft.com/office/drawing/2014/main" id="{EC939C45-F372-4D11-8430-5B86D2953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7556"/>
          <a:stretch>
            <a:fillRect/>
          </a:stretch>
        </p:blipFill>
        <p:spPr bwMode="auto">
          <a:xfrm>
            <a:off x="582613" y="3211513"/>
            <a:ext cx="2044700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181" name="Picture 8">
            <a:extLst>
              <a:ext uri="{FF2B5EF4-FFF2-40B4-BE49-F238E27FC236}">
                <a16:creationId xmlns:a16="http://schemas.microsoft.com/office/drawing/2014/main" id="{CA0E5FAE-65B7-4F68-8757-A845CF0D4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1279" r="3023" b="1279"/>
          <a:stretch>
            <a:fillRect/>
          </a:stretch>
        </p:blipFill>
        <p:spPr bwMode="auto">
          <a:xfrm>
            <a:off x="6875463" y="584200"/>
            <a:ext cx="2017712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182" name="Picture 10">
            <a:extLst>
              <a:ext uri="{FF2B5EF4-FFF2-40B4-BE49-F238E27FC236}">
                <a16:creationId xmlns:a16="http://schemas.microsoft.com/office/drawing/2014/main" id="{CCEA4574-45CD-4724-8A48-BAF67E662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1275" y="4724400"/>
            <a:ext cx="1935163" cy="145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183" name="Picture 11">
            <a:extLst>
              <a:ext uri="{FF2B5EF4-FFF2-40B4-BE49-F238E27FC236}">
                <a16:creationId xmlns:a16="http://schemas.microsoft.com/office/drawing/2014/main" id="{D001DB81-58FF-4E0D-8B6D-218691091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r="1773"/>
          <a:stretch>
            <a:fillRect/>
          </a:stretch>
        </p:blipFill>
        <p:spPr bwMode="auto">
          <a:xfrm>
            <a:off x="5797550" y="4724400"/>
            <a:ext cx="194310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472" name="Text Box 12">
            <a:extLst>
              <a:ext uri="{FF2B5EF4-FFF2-40B4-BE49-F238E27FC236}">
                <a16:creationId xmlns:a16="http://schemas.microsoft.com/office/drawing/2014/main" id="{208A20B5-6F09-4862-9495-E98FD8DAA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227763"/>
            <a:ext cx="3241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r-HR" sz="1800" i="1" dirty="0" err="1">
                <a:latin typeface="+mj-lt"/>
              </a:rPr>
              <a:t>Lingulellotreta</a:t>
            </a:r>
            <a:r>
              <a:rPr lang="hr-HR" sz="1800" dirty="0">
                <a:latin typeface="+mj-lt"/>
              </a:rPr>
              <a:t>, </a:t>
            </a:r>
            <a:r>
              <a:rPr lang="hr-HR" sz="1800" dirty="0" err="1">
                <a:latin typeface="+mj-lt"/>
              </a:rPr>
              <a:t>brahiopod</a:t>
            </a:r>
            <a:endParaRPr lang="hr-HR" sz="1800" dirty="0">
              <a:latin typeface="+mj-lt"/>
            </a:endParaRPr>
          </a:p>
        </p:txBody>
      </p:sp>
      <p:sp>
        <p:nvSpPr>
          <p:cNvPr id="62473" name="Text Box 13">
            <a:extLst>
              <a:ext uri="{FF2B5EF4-FFF2-40B4-BE49-F238E27FC236}">
                <a16:creationId xmlns:a16="http://schemas.microsoft.com/office/drawing/2014/main" id="{954E92D5-3F48-49D5-8C13-3649A070B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6157913"/>
            <a:ext cx="338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Branchiocaris</a:t>
            </a:r>
            <a:r>
              <a:rPr lang="hr-HR" sz="1800" dirty="0">
                <a:latin typeface="+mj-lt"/>
              </a:rPr>
              <a:t>, člankonožac</a:t>
            </a:r>
          </a:p>
        </p:txBody>
      </p:sp>
      <p:sp>
        <p:nvSpPr>
          <p:cNvPr id="62474" name="Text Box 14">
            <a:extLst>
              <a:ext uri="{FF2B5EF4-FFF2-40B4-BE49-F238E27FC236}">
                <a16:creationId xmlns:a16="http://schemas.microsoft.com/office/drawing/2014/main" id="{F1F46F8C-3332-44F6-B438-34AB1096C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781300"/>
            <a:ext cx="3024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Microdictyon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sinicum</a:t>
            </a:r>
            <a:r>
              <a:rPr lang="hr-HR" dirty="0">
                <a:latin typeface="+mj-lt"/>
              </a:rPr>
              <a:t> </a:t>
            </a:r>
          </a:p>
        </p:txBody>
      </p:sp>
      <p:sp>
        <p:nvSpPr>
          <p:cNvPr id="62475" name="Text Box 15">
            <a:extLst>
              <a:ext uri="{FF2B5EF4-FFF2-40B4-BE49-F238E27FC236}">
                <a16:creationId xmlns:a16="http://schemas.microsoft.com/office/drawing/2014/main" id="{1C51C9E7-7977-4EF1-A38E-F18980D3F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005263"/>
            <a:ext cx="3600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Fuxianhuia</a:t>
            </a:r>
            <a:r>
              <a:rPr lang="hr-HR" sz="1800" i="1" dirty="0">
                <a:latin typeface="+mj-lt"/>
              </a:rPr>
              <a:t> </a:t>
            </a:r>
            <a:r>
              <a:rPr lang="hr-HR" sz="1800" i="1" dirty="0" err="1">
                <a:latin typeface="+mj-lt"/>
              </a:rPr>
              <a:t>protensa</a:t>
            </a:r>
            <a:r>
              <a:rPr lang="hr-HR" sz="1800" i="1" dirty="0">
                <a:latin typeface="+mj-lt"/>
              </a:rPr>
              <a:t>, </a:t>
            </a:r>
            <a:r>
              <a:rPr lang="hr-HR" sz="1800" dirty="0">
                <a:latin typeface="+mj-lt"/>
              </a:rPr>
              <a:t>člankonožac</a:t>
            </a:r>
            <a:r>
              <a:rPr lang="hr-HR" dirty="0">
                <a:latin typeface="+mj-lt"/>
              </a:rPr>
              <a:t> </a:t>
            </a:r>
          </a:p>
        </p:txBody>
      </p:sp>
      <p:pic>
        <p:nvPicPr>
          <p:cNvPr id="50188" name="Picture 16">
            <a:extLst>
              <a:ext uri="{FF2B5EF4-FFF2-40B4-BE49-F238E27FC236}">
                <a16:creationId xmlns:a16="http://schemas.microsoft.com/office/drawing/2014/main" id="{73016FB3-7073-446F-A015-D528EE0FF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7167" t="9666" r="8417" b="8000"/>
          <a:stretch>
            <a:fillRect/>
          </a:stretch>
        </p:blipFill>
        <p:spPr bwMode="auto">
          <a:xfrm>
            <a:off x="3779838" y="1052513"/>
            <a:ext cx="2733675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477" name="Text Box 17">
            <a:extLst>
              <a:ext uri="{FF2B5EF4-FFF2-40B4-BE49-F238E27FC236}">
                <a16:creationId xmlns:a16="http://schemas.microsoft.com/office/drawing/2014/main" id="{26C4B92B-557D-4D47-81E2-C1F1C960A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3022600"/>
            <a:ext cx="3097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1800" i="1" dirty="0" err="1">
                <a:latin typeface="+mj-lt"/>
              </a:rPr>
              <a:t>Waptia</a:t>
            </a:r>
            <a:r>
              <a:rPr lang="hr-HR" sz="1800" i="1" dirty="0">
                <a:latin typeface="+mj-lt"/>
              </a:rPr>
              <a:t> (</a:t>
            </a:r>
            <a:r>
              <a:rPr lang="hr-HR" sz="1800" i="1" dirty="0" err="1">
                <a:latin typeface="+mj-lt"/>
              </a:rPr>
              <a:t>Chuandianella</a:t>
            </a:r>
            <a:r>
              <a:rPr lang="hr-HR" sz="1800" i="1" dirty="0">
                <a:latin typeface="+mj-lt"/>
              </a:rPr>
              <a:t>) </a:t>
            </a:r>
            <a:r>
              <a:rPr lang="hr-HR" sz="1800" i="1" dirty="0" err="1">
                <a:latin typeface="+mj-lt"/>
              </a:rPr>
              <a:t>ovata</a:t>
            </a:r>
            <a:r>
              <a:rPr lang="hr-HR" sz="1800" dirty="0">
                <a:latin typeface="+mj-lt"/>
              </a:rPr>
              <a:t>, člankonožac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4D1947CC-C33D-4EF2-BD6D-680ED5DA0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549275"/>
            <a:ext cx="4556125" cy="607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939" name="Rectangle 2">
            <a:extLst>
              <a:ext uri="{FF2B5EF4-FFF2-40B4-BE49-F238E27FC236}">
                <a16:creationId xmlns:a16="http://schemas.microsoft.com/office/drawing/2014/main" id="{A021C3D0-B1A9-47F2-BA1D-45A334BB80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0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solidFill>
                  <a:srgbClr val="FF0000"/>
                </a:solidFill>
                <a:latin typeface="Verdana" panose="020B0604030504040204" pitchFamily="34" charset="0"/>
              </a:rPr>
            </a:br>
            <a:endParaRPr lang="sr-Latn-CS" altLang="sr-Latn-RS" sz="340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46084" name="Rectangle 8">
            <a:extLst>
              <a:ext uri="{FF2B5EF4-FFF2-40B4-BE49-F238E27FC236}">
                <a16:creationId xmlns:a16="http://schemas.microsoft.com/office/drawing/2014/main" id="{057BD3FA-6157-4620-BBC1-A83BDE5809C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95288" y="1484313"/>
            <a:ext cx="4897437" cy="2376487"/>
          </a:xfrm>
        </p:spPr>
        <p:txBody>
          <a:bodyPr/>
          <a:lstStyle/>
          <a:p>
            <a:pPr eaLnBrk="1" hangingPunct="1">
              <a:defRPr/>
            </a:pPr>
            <a:r>
              <a:rPr lang="hr-HR" sz="1800" dirty="0">
                <a:latin typeface="Calibri" pitchFamily="34" charset="0"/>
              </a:rPr>
              <a:t>Najvažnija nađena zajednica </a:t>
            </a:r>
            <a:r>
              <a:rPr lang="hr-HR" sz="1800" dirty="0" err="1">
                <a:latin typeface="Calibri" pitchFamily="34" charset="0"/>
              </a:rPr>
              <a:t>bezskeletnih</a:t>
            </a:r>
            <a:r>
              <a:rPr lang="hr-HR" sz="1800" dirty="0">
                <a:latin typeface="Calibri" pitchFamily="34" charset="0"/>
              </a:rPr>
              <a:t> organizama je </a:t>
            </a:r>
            <a:r>
              <a:rPr lang="hr-HR" sz="1800" b="1" dirty="0" err="1">
                <a:solidFill>
                  <a:srgbClr val="C00000"/>
                </a:solidFill>
                <a:latin typeface="Calibri" pitchFamily="34" charset="0"/>
              </a:rPr>
              <a:t>Burgess</a:t>
            </a:r>
            <a:r>
              <a:rPr lang="hr-HR" sz="18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hr-HR" sz="1800" b="1" dirty="0" err="1">
                <a:solidFill>
                  <a:srgbClr val="C00000"/>
                </a:solidFill>
                <a:latin typeface="Calibri" pitchFamily="34" charset="0"/>
              </a:rPr>
              <a:t>Shale</a:t>
            </a:r>
            <a:r>
              <a:rPr lang="hr-HR" sz="1800" b="1" dirty="0">
                <a:solidFill>
                  <a:srgbClr val="C00000"/>
                </a:solidFill>
                <a:latin typeface="Calibri" pitchFamily="34" charset="0"/>
              </a:rPr>
              <a:t> fauna iz srednjeg </a:t>
            </a:r>
            <a:r>
              <a:rPr lang="hr-HR" sz="1800" b="1" dirty="0" err="1">
                <a:solidFill>
                  <a:srgbClr val="C00000"/>
                </a:solidFill>
                <a:latin typeface="Calibri" pitchFamily="34" charset="0"/>
              </a:rPr>
              <a:t>kambrija</a:t>
            </a:r>
            <a:r>
              <a:rPr lang="hr-HR" sz="1800" b="1" dirty="0">
                <a:solidFill>
                  <a:srgbClr val="C00000"/>
                </a:solidFill>
                <a:latin typeface="Calibri" pitchFamily="34" charset="0"/>
              </a:rPr>
              <a:t> (</a:t>
            </a:r>
            <a:r>
              <a:rPr lang="hr-HR" sz="1400" b="1" dirty="0" err="1">
                <a:solidFill>
                  <a:srgbClr val="C00000"/>
                </a:solidFill>
                <a:latin typeface="Calibri" pitchFamily="34" charset="0"/>
              </a:rPr>
              <a:t>Wuliuan</a:t>
            </a:r>
            <a:r>
              <a:rPr lang="hr-HR" sz="1400" b="1" dirty="0">
                <a:solidFill>
                  <a:srgbClr val="C00000"/>
                </a:solidFill>
                <a:latin typeface="Calibri" pitchFamily="34" charset="0"/>
              </a:rPr>
              <a:t> – </a:t>
            </a:r>
            <a:r>
              <a:rPr lang="hr-HR" sz="1400" b="1" dirty="0" err="1">
                <a:solidFill>
                  <a:srgbClr val="C00000"/>
                </a:solidFill>
                <a:latin typeface="Calibri" pitchFamily="34" charset="0"/>
              </a:rPr>
              <a:t>Drumian</a:t>
            </a:r>
            <a:r>
              <a:rPr lang="hr-HR" sz="1800" b="1" dirty="0">
                <a:solidFill>
                  <a:srgbClr val="C00000"/>
                </a:solidFill>
                <a:latin typeface="Calibri" pitchFamily="34" charset="0"/>
              </a:rPr>
              <a:t>) Britanske Kolumbije </a:t>
            </a:r>
            <a:r>
              <a:rPr lang="hr-HR" sz="1800" dirty="0">
                <a:latin typeface="Calibri" pitchFamily="34" charset="0"/>
              </a:rPr>
              <a:t>(Kanada) sa oko 60.000 fosilnih jedinki pronađenih u tamnim </a:t>
            </a:r>
            <a:r>
              <a:rPr lang="hr-HR" sz="1800" dirty="0" err="1">
                <a:latin typeface="Calibri" pitchFamily="34" charset="0"/>
              </a:rPr>
              <a:t>šejlovima</a:t>
            </a:r>
            <a:endParaRPr lang="hr-HR" sz="1800" dirty="0">
              <a:latin typeface="Verdana" pitchFamily="34" charset="0"/>
            </a:endParaRPr>
          </a:p>
          <a:p>
            <a:pPr eaLnBrk="1" hangingPunct="1">
              <a:defRPr/>
            </a:pPr>
            <a:r>
              <a:rPr lang="hr-HR" sz="1800" dirty="0">
                <a:latin typeface="+mj-lt"/>
              </a:rPr>
              <a:t>Pripada nekadašnjoj </a:t>
            </a:r>
            <a:r>
              <a:rPr lang="hr-HR" sz="1800" dirty="0" err="1">
                <a:latin typeface="+mj-lt"/>
              </a:rPr>
              <a:t>Laurenciji</a:t>
            </a:r>
            <a:endParaRPr lang="en-US" sz="1800" dirty="0">
              <a:latin typeface="+mj-lt"/>
            </a:endParaRPr>
          </a:p>
        </p:txBody>
      </p:sp>
      <p:sp>
        <p:nvSpPr>
          <p:cNvPr id="39941" name="Text Box 15">
            <a:extLst>
              <a:ext uri="{FF2B5EF4-FFF2-40B4-BE49-F238E27FC236}">
                <a16:creationId xmlns:a16="http://schemas.microsoft.com/office/drawing/2014/main" id="{2A681EFB-45E3-440F-BD59-CBE16E50643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395288" y="3716338"/>
            <a:ext cx="3960812" cy="2089150"/>
          </a:xfrm>
        </p:spPr>
        <p:txBody>
          <a:bodyPr/>
          <a:lstStyle/>
          <a:p>
            <a:pPr eaLnBrk="1" hangingPunct="1"/>
            <a:r>
              <a:rPr lang="hr-HR" altLang="sr-Latn-RS" sz="1800">
                <a:latin typeface="Calibri" panose="020F0502020204030204" pitchFamily="34" charset="0"/>
              </a:rPr>
              <a:t>Sadrži 4 skupine člankonožaca: trilobite, rakove, škorpione i kukce</a:t>
            </a:r>
          </a:p>
          <a:p>
            <a:pPr eaLnBrk="1" hangingPunct="1"/>
            <a:r>
              <a:rPr lang="hr-HR" altLang="sr-Latn-RS" sz="1800">
                <a:latin typeface="Calibri" panose="020F0502020204030204" pitchFamily="34" charset="0"/>
              </a:rPr>
              <a:t>Sadrži i spužve, krinoide, mekušce, crve, koralje, te mnoge druge organizme koji se ne mogu uvrstiti niti u jednu poznatu skupinu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0">
            <a:extLst>
              <a:ext uri="{FF2B5EF4-FFF2-40B4-BE49-F238E27FC236}">
                <a16:creationId xmlns:a16="http://schemas.microsoft.com/office/drawing/2014/main" id="{D7601065-E372-46FF-9E18-9B77721E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b="1483"/>
          <a:stretch>
            <a:fillRect/>
          </a:stretch>
        </p:blipFill>
        <p:spPr bwMode="auto">
          <a:xfrm>
            <a:off x="611188" y="2105025"/>
            <a:ext cx="6408737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963" name="Rectangle 2">
            <a:extLst>
              <a:ext uri="{FF2B5EF4-FFF2-40B4-BE49-F238E27FC236}">
                <a16:creationId xmlns:a16="http://schemas.microsoft.com/office/drawing/2014/main" id="{7002AC0D-47B7-4BA0-AC5A-BBA55A4D53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solidFill>
                  <a:srgbClr val="669900"/>
                </a:solidFill>
                <a:latin typeface="Verdana" panose="020B0604030504040204" pitchFamily="34" charset="0"/>
              </a:rPr>
            </a:br>
            <a:endParaRPr lang="sr-Latn-CS" altLang="sr-Latn-RS" sz="3400">
              <a:solidFill>
                <a:srgbClr val="669900"/>
              </a:solidFill>
              <a:latin typeface="Verdana" panose="020B0604030504040204" pitchFamily="34" charset="0"/>
            </a:endParaRPr>
          </a:p>
        </p:txBody>
      </p:sp>
      <p:sp>
        <p:nvSpPr>
          <p:cNvPr id="40964" name="Rectangle 8">
            <a:extLst>
              <a:ext uri="{FF2B5EF4-FFF2-40B4-BE49-F238E27FC236}">
                <a16:creationId xmlns:a16="http://schemas.microsoft.com/office/drawing/2014/main" id="{276545B4-47B4-483B-B84D-BBF05703AD1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95288" y="1412875"/>
            <a:ext cx="5472112" cy="647700"/>
          </a:xfrm>
        </p:spPr>
        <p:txBody>
          <a:bodyPr/>
          <a:lstStyle/>
          <a:p>
            <a:pPr eaLnBrk="1" hangingPunct="1"/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Srednji kambrij, 505 mln god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hr-HR" altLang="sr-Latn-RS" sz="2000">
              <a:latin typeface="Verdana" panose="020B0604030504040204" pitchFamily="34" charset="0"/>
            </a:endParaRPr>
          </a:p>
          <a:p>
            <a:pPr eaLnBrk="1" hangingPunct="1"/>
            <a:endParaRPr lang="en-US" altLang="sr-Latn-RS" sz="1600">
              <a:latin typeface="Verdana" panose="020B0604030504040204" pitchFamily="34" charset="0"/>
            </a:endParaRPr>
          </a:p>
          <a:p>
            <a:pPr eaLnBrk="1" hangingPunct="1"/>
            <a:endParaRPr lang="en-US" altLang="sr-Latn-RS" sz="1600">
              <a:latin typeface="Verdana" panose="020B0604030504040204" pitchFamily="34" charset="0"/>
            </a:endParaRPr>
          </a:p>
        </p:txBody>
      </p:sp>
      <p:pic>
        <p:nvPicPr>
          <p:cNvPr id="52229" name="Picture 16">
            <a:extLst>
              <a:ext uri="{FF2B5EF4-FFF2-40B4-BE49-F238E27FC236}">
                <a16:creationId xmlns:a16="http://schemas.microsoft.com/office/drawing/2014/main" id="{C4C26472-B926-4AE0-9841-C9BD78D45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0125" y="765175"/>
            <a:ext cx="259556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>
            <a:extLst>
              <a:ext uri="{FF2B5EF4-FFF2-40B4-BE49-F238E27FC236}">
                <a16:creationId xmlns:a16="http://schemas.microsoft.com/office/drawing/2014/main" id="{8548482F-BF81-4017-B520-52EE43D5E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25" y="1341438"/>
            <a:ext cx="6491288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2">
            <a:extLst>
              <a:ext uri="{FF2B5EF4-FFF2-40B4-BE49-F238E27FC236}">
                <a16:creationId xmlns:a16="http://schemas.microsoft.com/office/drawing/2014/main" id="{D97B23E6-4479-48DB-BF7D-D4FBDA74C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41988" name="Text Box 10">
            <a:extLst>
              <a:ext uri="{FF2B5EF4-FFF2-40B4-BE49-F238E27FC236}">
                <a16:creationId xmlns:a16="http://schemas.microsoft.com/office/drawing/2014/main" id="{C8E0C2DC-2CBB-42A3-98C0-AA8FC7AF1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5300663"/>
            <a:ext cx="4321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>
                <a:latin typeface="Calibri" panose="020F0502020204030204" pitchFamily="34" charset="0"/>
              </a:rPr>
              <a:t>Rekonstrukcija paleookoliša</a:t>
            </a:r>
            <a:endParaRPr lang="en-US" altLang="sr-Latn-RS">
              <a:latin typeface="Calibri" panose="020F0502020204030204" pitchFamily="34" charset="0"/>
            </a:endParaRPr>
          </a:p>
        </p:txBody>
      </p:sp>
      <p:sp>
        <p:nvSpPr>
          <p:cNvPr id="41989" name="Text Box 15">
            <a:extLst>
              <a:ext uri="{FF2B5EF4-FFF2-40B4-BE49-F238E27FC236}">
                <a16:creationId xmlns:a16="http://schemas.microsoft.com/office/drawing/2014/main" id="{7A0EE819-DA6A-46AF-9BFC-457FAEC43CE2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250825" y="3860800"/>
            <a:ext cx="3960813" cy="1800225"/>
          </a:xfrm>
        </p:spPr>
        <p:txBody>
          <a:bodyPr/>
          <a:lstStyle/>
          <a:p>
            <a:pPr eaLnBrk="1" hangingPunct="1"/>
            <a:r>
              <a:rPr lang="hr-HR" altLang="sr-Latn-RS" sz="1800">
                <a:latin typeface="Calibri" panose="020F0502020204030204" pitchFamily="34" charset="0"/>
              </a:rPr>
              <a:t>Burgess Shale je predstavljao nešto dublji marinski okoliš, koji se najvjerojatnije nalazio ispred grebena, zahvaljujući čemu je uslijed zatrpavanja sačuvana cjelovita zajednica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D10 - Neki predstavnici Burgess Shale faune">
            <a:extLst>
              <a:ext uri="{FF2B5EF4-FFF2-40B4-BE49-F238E27FC236}">
                <a16:creationId xmlns:a16="http://schemas.microsoft.com/office/drawing/2014/main" id="{553E0137-E9B7-465D-A89B-7AF3FDCA8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214438"/>
            <a:ext cx="6481762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6">
            <a:extLst>
              <a:ext uri="{FF2B5EF4-FFF2-40B4-BE49-F238E27FC236}">
                <a16:creationId xmlns:a16="http://schemas.microsoft.com/office/drawing/2014/main" id="{31F48E3F-553E-479D-9092-BDE3C52B8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4923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>
                <a:latin typeface="Calibri" panose="020F0502020204030204" pitchFamily="34" charset="0"/>
              </a:rPr>
              <a:t>Neki predstavnici Burgess shale faune</a:t>
            </a:r>
            <a:endParaRPr lang="en-US" altLang="sr-Latn-RS">
              <a:latin typeface="Calibri" panose="020F0502020204030204" pitchFamily="34" charset="0"/>
            </a:endParaRPr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E1307FB4-E857-45BB-AACD-7A8EA4982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1BE6D215-7558-4BB0-B72C-5AED4C8C65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44035" name="Picture 5" descr="D25 - Pikaia">
            <a:extLst>
              <a:ext uri="{FF2B5EF4-FFF2-40B4-BE49-F238E27FC236}">
                <a16:creationId xmlns:a16="http://schemas.microsoft.com/office/drawing/2014/main" id="{FD5882C2-3505-43E0-970B-1BB73E386C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701800"/>
            <a:ext cx="3390900" cy="3959225"/>
          </a:xfrm>
          <a:noFill/>
        </p:spPr>
      </p:pic>
      <p:pic>
        <p:nvPicPr>
          <p:cNvPr id="55300" name="Picture 6">
            <a:extLst>
              <a:ext uri="{FF2B5EF4-FFF2-40B4-BE49-F238E27FC236}">
                <a16:creationId xmlns:a16="http://schemas.microsoft.com/office/drawing/2014/main" id="{BD256B07-2177-4F3C-ADF3-8975B9B5E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701800"/>
            <a:ext cx="4608513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037" name="Text Box 7">
            <a:extLst>
              <a:ext uri="{FF2B5EF4-FFF2-40B4-BE49-F238E27FC236}">
                <a16:creationId xmlns:a16="http://schemas.microsoft.com/office/drawing/2014/main" id="{0EC52A7A-EB91-4AF4-AD47-7789606A5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3717925"/>
            <a:ext cx="47529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hr-HR" altLang="sr-Latn-RS" b="1" i="1" dirty="0" err="1">
                <a:solidFill>
                  <a:srgbClr val="C00000"/>
                </a:solidFill>
                <a:latin typeface="Calibri" panose="020F0502020204030204" pitchFamily="34" charset="0"/>
              </a:rPr>
              <a:t>Pikaia</a:t>
            </a:r>
            <a:r>
              <a:rPr lang="hr-HR" altLang="sr-Latn-RS" dirty="0">
                <a:latin typeface="Calibri" panose="020F0502020204030204" pitchFamily="34" charset="0"/>
              </a:rPr>
              <a:t> </a:t>
            </a:r>
            <a:r>
              <a:rPr lang="hr-HR" altLang="sr-Latn-RS" dirty="0"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r-HR" altLang="sr-Latn-RS" dirty="0">
                <a:latin typeface="Calibri" panose="020F0502020204030204" pitchFamily="34" charset="0"/>
              </a:rPr>
              <a:t>smatra se da spada u skupinu </a:t>
            </a:r>
            <a:r>
              <a:rPr lang="hr-HR" altLang="sr-Latn-RS" dirty="0" err="1">
                <a:latin typeface="Calibri" panose="020F0502020204030204" pitchFamily="34" charset="0"/>
              </a:rPr>
              <a:t>Chordata</a:t>
            </a:r>
            <a:r>
              <a:rPr lang="hr-HR" altLang="sr-Latn-RS" dirty="0">
                <a:latin typeface="Calibri" panose="020F0502020204030204" pitchFamily="34" charset="0"/>
              </a:rPr>
              <a:t> (</a:t>
            </a:r>
            <a:r>
              <a:rPr lang="hr-HR" altLang="sr-Latn-RS" dirty="0" err="1">
                <a:latin typeface="Calibri" panose="020F0502020204030204" pitchFamily="34" charset="0"/>
              </a:rPr>
              <a:t>svitkovci</a:t>
            </a:r>
            <a:r>
              <a:rPr lang="hr-HR" altLang="sr-Latn-RS" dirty="0">
                <a:latin typeface="Calibri" panose="020F0502020204030204" pitchFamily="34" charset="0"/>
              </a:rPr>
              <a:t>) čiji predstavnici imaju tzv. hordu ili svitak, tj. čvrstu os na dorzalnoj strani tijela uz koju ide živčevlje, pa prema tome nalikuju današnjim naprednijim formama.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5" descr="D11 - Anomalocaris">
            <a:extLst>
              <a:ext uri="{FF2B5EF4-FFF2-40B4-BE49-F238E27FC236}">
                <a16:creationId xmlns:a16="http://schemas.microsoft.com/office/drawing/2014/main" id="{1F218820-3552-4C0C-BD30-A4DE8E6FD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185863"/>
            <a:ext cx="338455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323" name="Picture 8" descr="Anomalocaris crtez">
            <a:extLst>
              <a:ext uri="{FF2B5EF4-FFF2-40B4-BE49-F238E27FC236}">
                <a16:creationId xmlns:a16="http://schemas.microsoft.com/office/drawing/2014/main" id="{2C86FF6F-768F-4111-98D6-449FFB75D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3921125"/>
            <a:ext cx="2952750" cy="282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324" name="Picture 9">
            <a:extLst>
              <a:ext uri="{FF2B5EF4-FFF2-40B4-BE49-F238E27FC236}">
                <a16:creationId xmlns:a16="http://schemas.microsoft.com/office/drawing/2014/main" id="{83D71C32-75EC-484B-91B9-E8CD53B7C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1185863"/>
            <a:ext cx="4032250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061" name="Text Box 10">
            <a:extLst>
              <a:ext uri="{FF2B5EF4-FFF2-40B4-BE49-F238E27FC236}">
                <a16:creationId xmlns:a16="http://schemas.microsoft.com/office/drawing/2014/main" id="{698D7191-7C96-4192-AA8F-AC2770B2C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138613"/>
            <a:ext cx="439261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hr-HR" altLang="sr-Latn-RS" b="1" i="1">
                <a:solidFill>
                  <a:srgbClr val="C00000"/>
                </a:solidFill>
                <a:latin typeface="Calibri" panose="020F0502020204030204" pitchFamily="34" charset="0"/>
              </a:rPr>
              <a:t>Anomalocaris</a:t>
            </a:r>
            <a:r>
              <a:rPr lang="hr-HR" altLang="sr-Latn-RS">
                <a:latin typeface="Calibri" panose="020F0502020204030204" pitchFamily="34" charset="0"/>
              </a:rPr>
              <a:t> </a:t>
            </a:r>
            <a:r>
              <a:rPr lang="hr-HR" altLang="sr-Latn-RS"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r-HR" altLang="sr-Latn-RS">
                <a:latin typeface="Calibri" panose="020F0502020204030204" pitchFamily="34" charset="0"/>
              </a:rPr>
              <a:t>najveći organizam iz tog razdoblja, oko pola metra dug, veliki grabežljivac </a:t>
            </a:r>
          </a:p>
        </p:txBody>
      </p:sp>
      <p:sp>
        <p:nvSpPr>
          <p:cNvPr id="45062" name="Rectangle 2">
            <a:extLst>
              <a:ext uri="{FF2B5EF4-FFF2-40B4-BE49-F238E27FC236}">
                <a16:creationId xmlns:a16="http://schemas.microsoft.com/office/drawing/2014/main" id="{517CBC4B-C54E-4675-B6CA-A7E78F4C77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2071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6C4E224-C9F2-489C-89F0-A7EC669C3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2071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46083" name="Picture 4" descr="Anomalocaris canadensis, rekonstrukcija2">
            <a:extLst>
              <a:ext uri="{FF2B5EF4-FFF2-40B4-BE49-F238E27FC236}">
                <a16:creationId xmlns:a16="http://schemas.microsoft.com/office/drawing/2014/main" id="{1DA6A74C-8893-47B6-B7D5-1477BB43B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17526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5" descr="anomalocaris canadensis, rekonstrukcija">
            <a:extLst>
              <a:ext uri="{FF2B5EF4-FFF2-40B4-BE49-F238E27FC236}">
                <a16:creationId xmlns:a16="http://schemas.microsoft.com/office/drawing/2014/main" id="{D6A8DB8B-F1D2-4E23-91DE-1D2822714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268413"/>
            <a:ext cx="211772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6" descr="anomalocaris canadensis">
            <a:extLst>
              <a:ext uri="{FF2B5EF4-FFF2-40B4-BE49-F238E27FC236}">
                <a16:creationId xmlns:a16="http://schemas.microsoft.com/office/drawing/2014/main" id="{27055E38-EF77-4CBC-8882-0FFBB9A2A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981075"/>
            <a:ext cx="3738563" cy="238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350" name="Picture 7" descr="Anom2">
            <a:extLst>
              <a:ext uri="{FF2B5EF4-FFF2-40B4-BE49-F238E27FC236}">
                <a16:creationId xmlns:a16="http://schemas.microsoft.com/office/drawing/2014/main" id="{2B41B5D6-0028-4352-9B9B-4239F4A30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877"/>
          <a:stretch>
            <a:fillRect/>
          </a:stretch>
        </p:blipFill>
        <p:spPr bwMode="auto">
          <a:xfrm>
            <a:off x="5003800" y="3933825"/>
            <a:ext cx="373380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207" name="Text Box 8">
            <a:extLst>
              <a:ext uri="{FF2B5EF4-FFF2-40B4-BE49-F238E27FC236}">
                <a16:creationId xmlns:a16="http://schemas.microsoft.com/office/drawing/2014/main" id="{10D771FE-D1D0-4334-9EA6-76B78AEBA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73688"/>
            <a:ext cx="35290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r-HR" i="1" dirty="0" err="1">
                <a:latin typeface="+mj-lt"/>
              </a:rPr>
              <a:t>Anomalocaris</a:t>
            </a:r>
            <a:r>
              <a:rPr lang="hr-HR" i="1" dirty="0">
                <a:latin typeface="+mj-lt"/>
              </a:rPr>
              <a:t> </a:t>
            </a:r>
            <a:r>
              <a:rPr lang="hr-HR" i="1" dirty="0" err="1">
                <a:latin typeface="+mj-lt"/>
              </a:rPr>
              <a:t>canadensis</a:t>
            </a:r>
            <a:r>
              <a:rPr lang="hr-HR" dirty="0">
                <a:latin typeface="+mj-lt"/>
              </a:rPr>
              <a:t> (rekonstrukcija)</a:t>
            </a:r>
          </a:p>
        </p:txBody>
      </p:sp>
      <p:sp>
        <p:nvSpPr>
          <p:cNvPr id="46088" name="Text Box 9">
            <a:extLst>
              <a:ext uri="{FF2B5EF4-FFF2-40B4-BE49-F238E27FC236}">
                <a16:creationId xmlns:a16="http://schemas.microsoft.com/office/drawing/2014/main" id="{4C4EF0C2-F433-482E-AFD9-F22291A6F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868863"/>
            <a:ext cx="4464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 sz="1400"/>
              <a:t>  trbušna strana                     leđna strana</a:t>
            </a:r>
            <a:endParaRPr lang="en-US" altLang="sr-Latn-RS" sz="1400"/>
          </a:p>
        </p:txBody>
      </p:sp>
      <p:sp>
        <p:nvSpPr>
          <p:cNvPr id="51209" name="Text Box 10">
            <a:extLst>
              <a:ext uri="{FF2B5EF4-FFF2-40B4-BE49-F238E27FC236}">
                <a16:creationId xmlns:a16="http://schemas.microsoft.com/office/drawing/2014/main" id="{86CF3573-A1A2-425D-84A6-FEBE78407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3429000"/>
            <a:ext cx="381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Anomalocaris</a:t>
            </a:r>
            <a:r>
              <a:rPr lang="hr-HR" i="1" dirty="0">
                <a:latin typeface="+mj-lt"/>
              </a:rPr>
              <a:t> </a:t>
            </a:r>
            <a:r>
              <a:rPr lang="hr-HR" i="1" dirty="0" err="1">
                <a:latin typeface="+mj-lt"/>
              </a:rPr>
              <a:t>canadensis</a:t>
            </a:r>
            <a:endParaRPr lang="en-US" i="1" dirty="0">
              <a:latin typeface="+mj-lt"/>
            </a:endParaRPr>
          </a:p>
        </p:txBody>
      </p:sp>
      <p:sp>
        <p:nvSpPr>
          <p:cNvPr id="51210" name="Text Box 11">
            <a:extLst>
              <a:ext uri="{FF2B5EF4-FFF2-40B4-BE49-F238E27FC236}">
                <a16:creationId xmlns:a16="http://schemas.microsoft.com/office/drawing/2014/main" id="{92B93A98-C53E-4AAA-9EE7-4E73EFCE0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6165850"/>
            <a:ext cx="3673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Anomalocaris</a:t>
            </a:r>
            <a:r>
              <a:rPr lang="hr-HR" i="1" dirty="0">
                <a:latin typeface="+mj-lt"/>
              </a:rPr>
              <a:t> sp.</a:t>
            </a:r>
            <a:endParaRPr lang="en-US" i="1" dirty="0"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D0D5CB8-A25E-4F8D-8286-B67F11E7C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9224945-C6B7-42C3-9885-5D0A112E4B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5516563"/>
            <a:ext cx="8229600" cy="576262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hr-HR" sz="2000" i="1" dirty="0" err="1">
                <a:latin typeface="+mj-lt"/>
              </a:rPr>
              <a:t>Anomalocaris</a:t>
            </a:r>
            <a:r>
              <a:rPr lang="hr-HR" sz="2000" i="1" dirty="0">
                <a:latin typeface="+mj-lt"/>
              </a:rPr>
              <a:t> </a:t>
            </a:r>
            <a:r>
              <a:rPr lang="hr-HR" sz="2000" i="1" dirty="0" err="1">
                <a:latin typeface="+mj-lt"/>
              </a:rPr>
              <a:t>peytoia</a:t>
            </a:r>
            <a:r>
              <a:rPr lang="hr-HR" sz="2000" i="1" dirty="0">
                <a:latin typeface="+mj-lt"/>
              </a:rPr>
              <a:t>, </a:t>
            </a:r>
            <a:r>
              <a:rPr lang="hr-HR" sz="2000" dirty="0">
                <a:latin typeface="+mj-lt"/>
              </a:rPr>
              <a:t>usta</a:t>
            </a:r>
            <a:endParaRPr lang="en-US" sz="2000" dirty="0">
              <a:latin typeface="+mj-lt"/>
            </a:endParaRPr>
          </a:p>
        </p:txBody>
      </p:sp>
      <p:pic>
        <p:nvPicPr>
          <p:cNvPr id="58372" name="Picture 4" descr="Large mouth of Anomalocaris, Peytoia, BS">
            <a:extLst>
              <a:ext uri="{FF2B5EF4-FFF2-40B4-BE49-F238E27FC236}">
                <a16:creationId xmlns:a16="http://schemas.microsoft.com/office/drawing/2014/main" id="{90E7FFB3-9FD9-4607-A2F9-FF586687F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628775"/>
            <a:ext cx="3673475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373" name="Picture 5" descr="povecana Peytoia, Burgess Shale">
            <a:extLst>
              <a:ext uri="{FF2B5EF4-FFF2-40B4-BE49-F238E27FC236}">
                <a16:creationId xmlns:a16="http://schemas.microsoft.com/office/drawing/2014/main" id="{335DDF3B-2B54-4EFC-8B08-81F48536A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1628775"/>
            <a:ext cx="4860925" cy="36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0E9C2D9E-C94A-4668-8C99-5AB5E5094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59395" name="Picture 4" descr="D14 - Opabinia">
            <a:extLst>
              <a:ext uri="{FF2B5EF4-FFF2-40B4-BE49-F238E27FC236}">
                <a16:creationId xmlns:a16="http://schemas.microsoft.com/office/drawing/2014/main" id="{C68701BE-C721-4982-90BE-433AE2723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5472112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396" name="Picture 5">
            <a:extLst>
              <a:ext uri="{FF2B5EF4-FFF2-40B4-BE49-F238E27FC236}">
                <a16:creationId xmlns:a16="http://schemas.microsoft.com/office/drawing/2014/main" id="{C52AA857-3584-4E82-B9F3-687A8C64C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086100"/>
            <a:ext cx="3810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133" name="Text Box 7">
            <a:extLst>
              <a:ext uri="{FF2B5EF4-FFF2-40B4-BE49-F238E27FC236}">
                <a16:creationId xmlns:a16="http://schemas.microsoft.com/office/drawing/2014/main" id="{7FFDBBF6-F858-4EEE-A0F1-A63F9F521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368675"/>
            <a:ext cx="41036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b="1" i="1">
                <a:solidFill>
                  <a:srgbClr val="C00000"/>
                </a:solidFill>
                <a:latin typeface="Calibri" panose="020F0502020204030204" pitchFamily="34" charset="0"/>
              </a:rPr>
              <a:t>Opabinia</a:t>
            </a:r>
            <a:r>
              <a:rPr lang="hr-HR" altLang="sr-Latn-RS" i="1">
                <a:latin typeface="Calibri" panose="020F0502020204030204" pitchFamily="34" charset="0"/>
              </a:rPr>
              <a:t> </a:t>
            </a:r>
            <a:r>
              <a:rPr lang="hr-HR" altLang="sr-Latn-RS">
                <a:latin typeface="Calibri" panose="020F0502020204030204" pitchFamily="34" charset="0"/>
                <a:cs typeface="Arial" panose="020B0604020202020204" pitchFamily="34" charset="0"/>
              </a:rPr>
              <a:t>→ grabežljivac, smatra se da je imala 5 očiju</a:t>
            </a:r>
            <a:endParaRPr lang="hr-HR" altLang="sr-Latn-RS" i="1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48CFE92-C2D6-4EB4-84A4-B8E515CE1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60419" name="Picture 4" descr="D12 - Hallucigenia">
            <a:extLst>
              <a:ext uri="{FF2B5EF4-FFF2-40B4-BE49-F238E27FC236}">
                <a16:creationId xmlns:a16="http://schemas.microsoft.com/office/drawing/2014/main" id="{A7008440-FDF4-4D3A-81A8-4E5D6517B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420938"/>
            <a:ext cx="4392613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420" name="Picture 5">
            <a:extLst>
              <a:ext uri="{FF2B5EF4-FFF2-40B4-BE49-F238E27FC236}">
                <a16:creationId xmlns:a16="http://schemas.microsoft.com/office/drawing/2014/main" id="{2E28E391-B09F-45DC-A805-EBE3A9447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447800"/>
            <a:ext cx="38100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157" name="Text Box 6">
            <a:extLst>
              <a:ext uri="{FF2B5EF4-FFF2-40B4-BE49-F238E27FC236}">
                <a16:creationId xmlns:a16="http://schemas.microsoft.com/office/drawing/2014/main" id="{C5B27C21-3E4B-467F-BF90-C0DDBF30B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229225"/>
            <a:ext cx="828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 b="1" i="1">
                <a:solidFill>
                  <a:srgbClr val="C00000"/>
                </a:solidFill>
                <a:latin typeface="Calibri" panose="020F0502020204030204" pitchFamily="34" charset="0"/>
              </a:rPr>
              <a:t>Hallucigenia</a:t>
            </a:r>
            <a:r>
              <a:rPr lang="hr-HR" altLang="sr-Latn-RS" i="1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i="1"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r-HR" altLang="sr-Latn-RS">
                <a:latin typeface="Calibri" panose="020F0502020204030204" pitchFamily="34" charset="0"/>
                <a:cs typeface="Arial" panose="020B0604020202020204" pitchFamily="34" charset="0"/>
              </a:rPr>
              <a:t>0,5–3 cm duga životinja nesigurnog sistematskog položaja (crv?)</a:t>
            </a:r>
            <a:endParaRPr lang="hr-HR" altLang="sr-Latn-RS" i="1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0C1D75F-4A38-4289-B3A6-59565268EB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61443" name="Picture 4">
            <a:extLst>
              <a:ext uri="{FF2B5EF4-FFF2-40B4-BE49-F238E27FC236}">
                <a16:creationId xmlns:a16="http://schemas.microsoft.com/office/drawing/2014/main" id="{448F621E-3B78-4041-BC5E-BCF0E3470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95425"/>
            <a:ext cx="4605338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180" name="Text Box 6">
            <a:extLst>
              <a:ext uri="{FF2B5EF4-FFF2-40B4-BE49-F238E27FC236}">
                <a16:creationId xmlns:a16="http://schemas.microsoft.com/office/drawing/2014/main" id="{5922DFFF-0DCE-45EB-B391-D07CC92B4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449763"/>
            <a:ext cx="45370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b="1" i="1">
                <a:solidFill>
                  <a:srgbClr val="C00000"/>
                </a:solidFill>
                <a:latin typeface="Calibri" panose="020F0502020204030204" pitchFamily="34" charset="0"/>
              </a:rPr>
              <a:t>Marella</a:t>
            </a:r>
            <a:r>
              <a:rPr lang="hr-HR" altLang="sr-Latn-RS" i="1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i="1"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r-HR" altLang="sr-Latn-RS">
                <a:latin typeface="Calibri" panose="020F0502020204030204" pitchFamily="34" charset="0"/>
                <a:cs typeface="Arial" panose="020B0604020202020204" pitchFamily="34" charset="0"/>
              </a:rPr>
              <a:t>člankonožac, najčešći fosil Burgess shale faune</a:t>
            </a:r>
            <a:endParaRPr lang="hr-HR" altLang="sr-Latn-RS" i="1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1445" name="Picture 8">
            <a:extLst>
              <a:ext uri="{FF2B5EF4-FFF2-40B4-BE49-F238E27FC236}">
                <a16:creationId xmlns:a16="http://schemas.microsoft.com/office/drawing/2014/main" id="{D77E88F0-6C14-48A4-BFB7-4FF67F220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9363" y="763588"/>
            <a:ext cx="23209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446" name="Picture 9">
            <a:extLst>
              <a:ext uri="{FF2B5EF4-FFF2-40B4-BE49-F238E27FC236}">
                <a16:creationId xmlns:a16="http://schemas.microsoft.com/office/drawing/2014/main" id="{35117382-FF7A-44BB-B11F-79322F16B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4019550"/>
            <a:ext cx="3024188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1F0EB66-A094-45E3-B767-8CDB0692D2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62467" name="Picture 4" descr="D16 - Haplophrentis, Burgess Shale">
            <a:extLst>
              <a:ext uri="{FF2B5EF4-FFF2-40B4-BE49-F238E27FC236}">
                <a16:creationId xmlns:a16="http://schemas.microsoft.com/office/drawing/2014/main" id="{5144A575-16A1-4A4E-A323-43E329968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5612" r="12010"/>
          <a:stretch>
            <a:fillRect/>
          </a:stretch>
        </p:blipFill>
        <p:spPr bwMode="auto">
          <a:xfrm>
            <a:off x="1258888" y="1341438"/>
            <a:ext cx="31686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468" name="Picture 5">
            <a:extLst>
              <a:ext uri="{FF2B5EF4-FFF2-40B4-BE49-F238E27FC236}">
                <a16:creationId xmlns:a16="http://schemas.microsoft.com/office/drawing/2014/main" id="{6B37FD0A-4ED7-4E03-B918-5E1CAEABB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221163"/>
            <a:ext cx="243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205" name="Text Box 6">
            <a:extLst>
              <a:ext uri="{FF2B5EF4-FFF2-40B4-BE49-F238E27FC236}">
                <a16:creationId xmlns:a16="http://schemas.microsoft.com/office/drawing/2014/main" id="{11A679CD-2B8C-41B6-A6CD-0B7365ED7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300663"/>
            <a:ext cx="4537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i="1">
                <a:latin typeface="Calibri" panose="020F0502020204030204" pitchFamily="34" charset="0"/>
              </a:rPr>
              <a:t>Haplophrentis </a:t>
            </a:r>
            <a:r>
              <a:rPr lang="hr-HR" altLang="sr-Latn-RS">
                <a:latin typeface="Calibri" panose="020F0502020204030204" pitchFamily="34" charset="0"/>
              </a:rPr>
              <a:t>→ člankonožac</a:t>
            </a:r>
            <a:endParaRPr lang="en-US" altLang="sr-Latn-RS">
              <a:latin typeface="Calibri" panose="020F0502020204030204" pitchFamily="34" charset="0"/>
            </a:endParaRPr>
          </a:p>
        </p:txBody>
      </p:sp>
      <p:pic>
        <p:nvPicPr>
          <p:cNvPr id="62470" name="Picture 7" descr="Isoxys acutangulus, Burgess Shale">
            <a:extLst>
              <a:ext uri="{FF2B5EF4-FFF2-40B4-BE49-F238E27FC236}">
                <a16:creationId xmlns:a16="http://schemas.microsoft.com/office/drawing/2014/main" id="{944137EE-A933-4748-AFDA-A12480473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888" y="3198813"/>
            <a:ext cx="28575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471" name="Picture 8">
            <a:extLst>
              <a:ext uri="{FF2B5EF4-FFF2-40B4-BE49-F238E27FC236}">
                <a16:creationId xmlns:a16="http://schemas.microsoft.com/office/drawing/2014/main" id="{B1652858-D243-4C12-9AAC-9559A25E3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5090" r="3218"/>
          <a:stretch>
            <a:fillRect/>
          </a:stretch>
        </p:blipFill>
        <p:spPr bwMode="auto">
          <a:xfrm>
            <a:off x="4643438" y="1341438"/>
            <a:ext cx="3889375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208" name="Text Box 9">
            <a:extLst>
              <a:ext uri="{FF2B5EF4-FFF2-40B4-BE49-F238E27FC236}">
                <a16:creationId xmlns:a16="http://schemas.microsoft.com/office/drawing/2014/main" id="{304683A3-12FC-4BD4-82D5-6E34BFABC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086350"/>
            <a:ext cx="4643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hr-HR" altLang="sr-Latn-RS" i="1">
                <a:latin typeface="Calibri" panose="020F0502020204030204" pitchFamily="34" charset="0"/>
              </a:rPr>
              <a:t>Isoxys </a:t>
            </a:r>
            <a:r>
              <a:rPr lang="hr-HR" altLang="sr-Latn-RS">
                <a:latin typeface="Calibri" panose="020F0502020204030204" pitchFamily="34" charset="0"/>
              </a:rPr>
              <a:t>→ račić </a:t>
            </a:r>
          </a:p>
          <a:p>
            <a:pPr algn="ctr"/>
            <a:r>
              <a:rPr lang="hr-HR" altLang="sr-Latn-RS">
                <a:latin typeface="Calibri" panose="020F0502020204030204" pitchFamily="34" charset="0"/>
              </a:rPr>
              <a:t>(možda ostrakod)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8FAE18AC-76A4-4B34-A65A-52FC249FDE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sr-Latn-CS" altLang="sr-Latn-RS" sz="3400">
              <a:latin typeface="Verdana" panose="020B0604030504040204" pitchFamily="34" charset="0"/>
            </a:endParaRPr>
          </a:p>
        </p:txBody>
      </p:sp>
      <p:pic>
        <p:nvPicPr>
          <p:cNvPr id="63491" name="Picture 4">
            <a:extLst>
              <a:ext uri="{FF2B5EF4-FFF2-40B4-BE49-F238E27FC236}">
                <a16:creationId xmlns:a16="http://schemas.microsoft.com/office/drawing/2014/main" id="{C4B0658B-FE8D-4908-A418-D1B19E891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792" t="5455" r="3583" b="7555"/>
          <a:stretch>
            <a:fillRect/>
          </a:stretch>
        </p:blipFill>
        <p:spPr bwMode="auto">
          <a:xfrm>
            <a:off x="468313" y="3592513"/>
            <a:ext cx="3168650" cy="206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492" name="Picture 5" descr="ottoia">
            <a:extLst>
              <a:ext uri="{FF2B5EF4-FFF2-40B4-BE49-F238E27FC236}">
                <a16:creationId xmlns:a16="http://schemas.microsoft.com/office/drawing/2014/main" id="{CE196B18-8CF3-46C9-8B9B-B49AF0B00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888" y="1341438"/>
            <a:ext cx="17716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229" name="Text Box 6">
            <a:extLst>
              <a:ext uri="{FF2B5EF4-FFF2-40B4-BE49-F238E27FC236}">
                <a16:creationId xmlns:a16="http://schemas.microsoft.com/office/drawing/2014/main" id="{5C4F2E21-A399-465A-A6E5-E20ABE321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1773238"/>
            <a:ext cx="24479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 b="1" i="1">
                <a:solidFill>
                  <a:srgbClr val="C00000"/>
                </a:solidFill>
                <a:latin typeface="Calibri" panose="020F0502020204030204" pitchFamily="34" charset="0"/>
              </a:rPr>
              <a:t>Ottoia</a:t>
            </a:r>
            <a:r>
              <a:rPr lang="hr-HR" altLang="sr-Latn-RS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>
                <a:latin typeface="Calibri" panose="020F0502020204030204" pitchFamily="34" charset="0"/>
                <a:cs typeface="Arial" panose="020B0604020202020204" pitchFamily="34" charset="0"/>
              </a:rPr>
              <a:t>→ najveći  i najčešći fosil skupine Anelida u Burgess shale fauni (crv)</a:t>
            </a:r>
          </a:p>
        </p:txBody>
      </p:sp>
      <p:pic>
        <p:nvPicPr>
          <p:cNvPr id="63494" name="Picture 7">
            <a:extLst>
              <a:ext uri="{FF2B5EF4-FFF2-40B4-BE49-F238E27FC236}">
                <a16:creationId xmlns:a16="http://schemas.microsoft.com/office/drawing/2014/main" id="{65FF2D7A-1B55-47C9-895F-944BF5AB9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88038" y="836613"/>
            <a:ext cx="2500312" cy="248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495" name="Picture 8" descr="Wiwaxia1">
            <a:extLst>
              <a:ext uri="{FF2B5EF4-FFF2-40B4-BE49-F238E27FC236}">
                <a16:creationId xmlns:a16="http://schemas.microsoft.com/office/drawing/2014/main" id="{849C637C-0269-4849-B62D-6B4B0C619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38788" y="3429000"/>
            <a:ext cx="2849562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232" name="Text Box 9">
            <a:extLst>
              <a:ext uri="{FF2B5EF4-FFF2-40B4-BE49-F238E27FC236}">
                <a16:creationId xmlns:a16="http://schemas.microsoft.com/office/drawing/2014/main" id="{172F6DDD-FE25-4560-A66E-1758ADE3B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516563"/>
            <a:ext cx="4464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r-HR" altLang="sr-Latn-RS" b="1" i="1">
                <a:solidFill>
                  <a:srgbClr val="C00000"/>
                </a:solidFill>
                <a:latin typeface="Calibri" panose="020F0502020204030204" pitchFamily="34" charset="0"/>
              </a:rPr>
              <a:t>Wiwaxia</a:t>
            </a:r>
            <a:r>
              <a:rPr lang="hr-HR" altLang="sr-Latn-RS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>
                <a:latin typeface="Calibri" panose="020F0502020204030204" pitchFamily="34" charset="0"/>
                <a:cs typeface="Arial" panose="020B0604020202020204" pitchFamily="34" charset="0"/>
              </a:rPr>
              <a:t>→</a:t>
            </a:r>
            <a:r>
              <a:rPr lang="hr-HR" altLang="sr-Latn-RS">
                <a:latin typeface="Calibri" panose="020F0502020204030204" pitchFamily="34" charset="0"/>
              </a:rPr>
              <a:t> početku se smatrala mekušcem, no danas se misli da je to crv</a:t>
            </a:r>
            <a:endParaRPr lang="en-US" altLang="sr-Latn-R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00786F58-1CC7-4D86-865A-051507BEC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BURGESS SHALE FAUNA</a:t>
            </a:r>
            <a:br>
              <a:rPr lang="hr-HR" altLang="sr-Latn-RS" sz="3400">
                <a:latin typeface="Verdana" panose="020B0604030504040204" pitchFamily="34" charset="0"/>
              </a:rPr>
            </a:br>
            <a:endParaRPr lang="hr-HR" altLang="sr-Latn-RS" sz="3400">
              <a:latin typeface="Verdana" panose="020B0604030504040204" pitchFamily="34" charset="0"/>
            </a:endParaRPr>
          </a:p>
        </p:txBody>
      </p:sp>
      <p:pic>
        <p:nvPicPr>
          <p:cNvPr id="53251" name="Picture 4">
            <a:extLst>
              <a:ext uri="{FF2B5EF4-FFF2-40B4-BE49-F238E27FC236}">
                <a16:creationId xmlns:a16="http://schemas.microsoft.com/office/drawing/2014/main" id="{A7E93C24-08E2-4C3C-9CCF-1907C6B32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r="4854"/>
          <a:stretch>
            <a:fillRect/>
          </a:stretch>
        </p:blipFill>
        <p:spPr bwMode="auto">
          <a:xfrm>
            <a:off x="323850" y="908050"/>
            <a:ext cx="1944688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6">
            <a:extLst>
              <a:ext uri="{FF2B5EF4-FFF2-40B4-BE49-F238E27FC236}">
                <a16:creationId xmlns:a16="http://schemas.microsoft.com/office/drawing/2014/main" id="{4ADAF653-9D35-4269-9E8E-4C9737C22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6"/>
          <a:stretch>
            <a:fillRect/>
          </a:stretch>
        </p:blipFill>
        <p:spPr bwMode="auto">
          <a:xfrm>
            <a:off x="4140200" y="836613"/>
            <a:ext cx="1871663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10">
            <a:extLst>
              <a:ext uri="{FF2B5EF4-FFF2-40B4-BE49-F238E27FC236}">
                <a16:creationId xmlns:a16="http://schemas.microsoft.com/office/drawing/2014/main" id="{CFA1B907-4C11-45CE-B2E9-37A5FBBA7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5445125"/>
            <a:ext cx="24479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11">
            <a:extLst>
              <a:ext uri="{FF2B5EF4-FFF2-40B4-BE49-F238E27FC236}">
                <a16:creationId xmlns:a16="http://schemas.microsoft.com/office/drawing/2014/main" id="{1FF96B34-C832-4A0A-B961-9E171F014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"/>
          <a:stretch>
            <a:fillRect/>
          </a:stretch>
        </p:blipFill>
        <p:spPr bwMode="auto">
          <a:xfrm>
            <a:off x="3348038" y="3284538"/>
            <a:ext cx="1655762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12">
            <a:extLst>
              <a:ext uri="{FF2B5EF4-FFF2-40B4-BE49-F238E27FC236}">
                <a16:creationId xmlns:a16="http://schemas.microsoft.com/office/drawing/2014/main" id="{ED3A3489-58D4-48F1-8452-01985C19D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844675"/>
            <a:ext cx="9620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6" name="Picture 14">
            <a:extLst>
              <a:ext uri="{FF2B5EF4-FFF2-40B4-BE49-F238E27FC236}">
                <a16:creationId xmlns:a16="http://schemas.microsoft.com/office/drawing/2014/main" id="{74449BA5-DB63-49A6-9278-34617680C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" r="3056"/>
          <a:stretch>
            <a:fillRect/>
          </a:stretch>
        </p:blipFill>
        <p:spPr bwMode="auto">
          <a:xfrm>
            <a:off x="2411413" y="1557338"/>
            <a:ext cx="2089150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7" name="Picture 15">
            <a:extLst>
              <a:ext uri="{FF2B5EF4-FFF2-40B4-BE49-F238E27FC236}">
                <a16:creationId xmlns:a16="http://schemas.microsoft.com/office/drawing/2014/main" id="{F4917303-19EC-4F2D-80F7-0BA520379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4948238"/>
            <a:ext cx="1341437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8" name="Picture 16">
            <a:extLst>
              <a:ext uri="{FF2B5EF4-FFF2-40B4-BE49-F238E27FC236}">
                <a16:creationId xmlns:a16="http://schemas.microsoft.com/office/drawing/2014/main" id="{EA77052C-6948-4FB0-A1CB-D7CA72F21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9" t="887" r="12209" b="3871"/>
          <a:stretch>
            <a:fillRect/>
          </a:stretch>
        </p:blipFill>
        <p:spPr bwMode="auto">
          <a:xfrm>
            <a:off x="2051050" y="3500438"/>
            <a:ext cx="115252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9" name="Picture 17">
            <a:extLst>
              <a:ext uri="{FF2B5EF4-FFF2-40B4-BE49-F238E27FC236}">
                <a16:creationId xmlns:a16="http://schemas.microsoft.com/office/drawing/2014/main" id="{415AEB5A-B04C-49A0-A0E6-6286FACDA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7" r="8917"/>
          <a:stretch>
            <a:fillRect/>
          </a:stretch>
        </p:blipFill>
        <p:spPr bwMode="auto">
          <a:xfrm>
            <a:off x="323850" y="2997200"/>
            <a:ext cx="15986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0" name="Picture 18">
            <a:extLst>
              <a:ext uri="{FF2B5EF4-FFF2-40B4-BE49-F238E27FC236}">
                <a16:creationId xmlns:a16="http://schemas.microsoft.com/office/drawing/2014/main" id="{6F020335-7582-480E-9000-E1D78DF99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33375"/>
            <a:ext cx="2519362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1" name="Picture 20">
            <a:extLst>
              <a:ext uri="{FF2B5EF4-FFF2-40B4-BE49-F238E27FC236}">
                <a16:creationId xmlns:a16="http://schemas.microsoft.com/office/drawing/2014/main" id="{ABD8AECB-9C55-4B49-B4AD-4CC1DF914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373688"/>
            <a:ext cx="1763713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2" name="Text Box 21">
            <a:extLst>
              <a:ext uri="{FF2B5EF4-FFF2-40B4-BE49-F238E27FC236}">
                <a16:creationId xmlns:a16="http://schemas.microsoft.com/office/drawing/2014/main" id="{08C1666A-7273-427F-9648-8DCA0A511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747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>
                <a:solidFill>
                  <a:schemeClr val="bg1"/>
                </a:solidFill>
              </a:rPr>
              <a:t>Pikaia</a:t>
            </a:r>
          </a:p>
        </p:txBody>
      </p:sp>
      <p:sp>
        <p:nvSpPr>
          <p:cNvPr id="53263" name="Text Box 22">
            <a:extLst>
              <a:ext uri="{FF2B5EF4-FFF2-40B4-BE49-F238E27FC236}">
                <a16:creationId xmlns:a16="http://schemas.microsoft.com/office/drawing/2014/main" id="{19DF3F34-E18D-404F-AB7F-1740CDAC1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196975"/>
            <a:ext cx="1800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Anomalocaris</a:t>
            </a:r>
          </a:p>
        </p:txBody>
      </p:sp>
      <p:sp>
        <p:nvSpPr>
          <p:cNvPr id="53264" name="Text Box 23">
            <a:extLst>
              <a:ext uri="{FF2B5EF4-FFF2-40B4-BE49-F238E27FC236}">
                <a16:creationId xmlns:a16="http://schemas.microsoft.com/office/drawing/2014/main" id="{AFE32C85-19FF-4234-BEB6-C4EF4CBFA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724400"/>
            <a:ext cx="15128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Wiwaxia</a:t>
            </a:r>
          </a:p>
        </p:txBody>
      </p:sp>
      <p:sp>
        <p:nvSpPr>
          <p:cNvPr id="53265" name="Text Box 24">
            <a:extLst>
              <a:ext uri="{FF2B5EF4-FFF2-40B4-BE49-F238E27FC236}">
                <a16:creationId xmlns:a16="http://schemas.microsoft.com/office/drawing/2014/main" id="{722E954A-A223-4D6E-A6B5-832413FB8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5300663"/>
            <a:ext cx="1763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Nectocaris</a:t>
            </a:r>
          </a:p>
        </p:txBody>
      </p:sp>
      <p:sp>
        <p:nvSpPr>
          <p:cNvPr id="53266" name="Text Box 25">
            <a:extLst>
              <a:ext uri="{FF2B5EF4-FFF2-40B4-BE49-F238E27FC236}">
                <a16:creationId xmlns:a16="http://schemas.microsoft.com/office/drawing/2014/main" id="{3090BEC0-9E05-482F-A92A-8CA7B9D1A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450" y="6302375"/>
            <a:ext cx="3241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Haplophrentis</a:t>
            </a:r>
          </a:p>
        </p:txBody>
      </p:sp>
      <p:sp>
        <p:nvSpPr>
          <p:cNvPr id="53267" name="Text Box 26">
            <a:extLst>
              <a:ext uri="{FF2B5EF4-FFF2-40B4-BE49-F238E27FC236}">
                <a16:creationId xmlns:a16="http://schemas.microsoft.com/office/drawing/2014/main" id="{35D66CAD-CC80-4CC1-B142-9B96E6700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5308600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Burgessia</a:t>
            </a:r>
          </a:p>
        </p:txBody>
      </p:sp>
      <p:sp>
        <p:nvSpPr>
          <p:cNvPr id="53268" name="Text Box 27">
            <a:extLst>
              <a:ext uri="{FF2B5EF4-FFF2-40B4-BE49-F238E27FC236}">
                <a16:creationId xmlns:a16="http://schemas.microsoft.com/office/drawing/2014/main" id="{E180936B-BE06-41A4-B5E6-29C091D8E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781300"/>
            <a:ext cx="1441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Ottoia</a:t>
            </a:r>
          </a:p>
        </p:txBody>
      </p:sp>
      <p:sp>
        <p:nvSpPr>
          <p:cNvPr id="53269" name="Text Box 28">
            <a:extLst>
              <a:ext uri="{FF2B5EF4-FFF2-40B4-BE49-F238E27FC236}">
                <a16:creationId xmlns:a16="http://schemas.microsoft.com/office/drawing/2014/main" id="{993120E5-0ACB-407A-937B-A7534E2D9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688" y="6302375"/>
            <a:ext cx="1512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Yohoia</a:t>
            </a:r>
          </a:p>
        </p:txBody>
      </p:sp>
      <p:sp>
        <p:nvSpPr>
          <p:cNvPr id="53270" name="Text Box 29">
            <a:extLst>
              <a:ext uri="{FF2B5EF4-FFF2-40B4-BE49-F238E27FC236}">
                <a16:creationId xmlns:a16="http://schemas.microsoft.com/office/drawing/2014/main" id="{34CB7209-8355-458A-9FD5-417151D9C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4365625"/>
            <a:ext cx="16557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Marella</a:t>
            </a:r>
          </a:p>
        </p:txBody>
      </p:sp>
      <p:sp>
        <p:nvSpPr>
          <p:cNvPr id="53271" name="Text Box 30">
            <a:extLst>
              <a:ext uri="{FF2B5EF4-FFF2-40B4-BE49-F238E27FC236}">
                <a16:creationId xmlns:a16="http://schemas.microsoft.com/office/drawing/2014/main" id="{A291DF2F-2BA8-4DC3-8E7F-CE7E6A0D4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4581525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Hallucigenia</a:t>
            </a:r>
          </a:p>
        </p:txBody>
      </p:sp>
      <p:sp>
        <p:nvSpPr>
          <p:cNvPr id="53272" name="Text Box 31">
            <a:extLst>
              <a:ext uri="{FF2B5EF4-FFF2-40B4-BE49-F238E27FC236}">
                <a16:creationId xmlns:a16="http://schemas.microsoft.com/office/drawing/2014/main" id="{5BE3579C-CC30-4514-ABE4-EB11F77D6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1693863"/>
            <a:ext cx="21605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Opabinia</a:t>
            </a:r>
          </a:p>
        </p:txBody>
      </p:sp>
      <p:pic>
        <p:nvPicPr>
          <p:cNvPr id="53273" name="Picture 32">
            <a:extLst>
              <a:ext uri="{FF2B5EF4-FFF2-40B4-BE49-F238E27FC236}">
                <a16:creationId xmlns:a16="http://schemas.microsoft.com/office/drawing/2014/main" id="{3B6A15AD-D639-4FBA-B03B-8CF0E6768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2325688"/>
            <a:ext cx="1217612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74" name="Picture 33">
            <a:extLst>
              <a:ext uri="{FF2B5EF4-FFF2-40B4-BE49-F238E27FC236}">
                <a16:creationId xmlns:a16="http://schemas.microsoft.com/office/drawing/2014/main" id="{CAEA3D69-2809-4E07-AE1E-1E0616579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" t="5952" r="1782" b="3102"/>
          <a:stretch>
            <a:fillRect/>
          </a:stretch>
        </p:blipFill>
        <p:spPr bwMode="auto">
          <a:xfrm>
            <a:off x="6300788" y="3213100"/>
            <a:ext cx="1512887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75" name="Picture 34">
            <a:extLst>
              <a:ext uri="{FF2B5EF4-FFF2-40B4-BE49-F238E27FC236}">
                <a16:creationId xmlns:a16="http://schemas.microsoft.com/office/drawing/2014/main" id="{D712F3DB-F247-482D-8F8F-76EF1B98A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3854450"/>
            <a:ext cx="11430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76" name="Text Box 35">
            <a:extLst>
              <a:ext uri="{FF2B5EF4-FFF2-40B4-BE49-F238E27FC236}">
                <a16:creationId xmlns:a16="http://schemas.microsoft.com/office/drawing/2014/main" id="{A34E11D5-0413-4BF7-8043-B4324A9FF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4862513"/>
            <a:ext cx="1368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800" i="1"/>
              <a:t>Sidneyia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1E8FE4B-3328-4778-90EA-23C73E3EF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C00000"/>
                </a:solidFill>
              </a:rPr>
              <a:t>ŽIVOT U ORDOVICIJU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9F29949C-E70F-46CE-ADCB-B418340BBE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557338"/>
            <a:ext cx="8820150" cy="2591742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Kraj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kambrija</a:t>
            </a:r>
            <a:r>
              <a:rPr lang="hr-HR" altLang="sr-Latn-RS" sz="2000" dirty="0">
                <a:latin typeface="Calibri" panose="020F0502020204030204" pitchFamily="34" charset="0"/>
              </a:rPr>
              <a:t>: nekoliko epizoda masovnih izumiranja → nestali mnogi rodovi </a:t>
            </a:r>
            <a:r>
              <a:rPr lang="hr-HR" altLang="sr-Latn-RS" sz="2000" dirty="0" err="1">
                <a:latin typeface="Calibri" panose="020F0502020204030204" pitchFamily="34" charset="0"/>
              </a:rPr>
              <a:t>trilobita</a:t>
            </a:r>
            <a:r>
              <a:rPr lang="hr-HR" altLang="sr-Latn-RS" sz="2000" dirty="0">
                <a:latin typeface="Calibri" panose="020F0502020204030204" pitchFamily="34" charset="0"/>
              </a:rPr>
              <a:t> i </a:t>
            </a:r>
            <a:r>
              <a:rPr lang="hr-HR" altLang="sr-Latn-RS" sz="2000" dirty="0" err="1">
                <a:latin typeface="Calibri" panose="020F0502020204030204" pitchFamily="34" charset="0"/>
              </a:rPr>
              <a:t>brahiopoda</a:t>
            </a:r>
            <a:endParaRPr lang="hr-HR" altLang="sr-Latn-RS" sz="20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Ordovicij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: razvitak organizama koji su se pojavili u </a:t>
            </a: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kambriju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i pojava novih organizama (npr. </a:t>
            </a: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bryozoa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)</a:t>
            </a: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8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Organizmi postaju vrlo raznovrsni - </a:t>
            </a:r>
            <a:r>
              <a:rPr lang="hr-HR" altLang="sr-Latn-RS" sz="2000" b="1" dirty="0">
                <a:latin typeface="Calibri" panose="020F0502020204030204" pitchFamily="34" charset="0"/>
              </a:rPr>
              <a:t>tijekom </a:t>
            </a:r>
            <a:r>
              <a:rPr lang="hr-HR" altLang="sr-Latn-RS" sz="2000" b="1" dirty="0" err="1">
                <a:latin typeface="Calibri" panose="020F0502020204030204" pitchFamily="34" charset="0"/>
              </a:rPr>
              <a:t>ordovicija</a:t>
            </a:r>
            <a:r>
              <a:rPr lang="hr-HR" altLang="sr-Latn-RS" sz="2000" b="1" dirty="0">
                <a:latin typeface="Calibri" panose="020F0502020204030204" pitchFamily="34" charset="0"/>
              </a:rPr>
              <a:t> razvilo se oko 400 različitih porodica životinja</a:t>
            </a: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8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endParaRPr lang="hr-HR" altLang="sr-Latn-RS" sz="2000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>
            <a:extLst>
              <a:ext uri="{FF2B5EF4-FFF2-40B4-BE49-F238E27FC236}">
                <a16:creationId xmlns:a16="http://schemas.microsoft.com/office/drawing/2014/main" id="{98A05F4E-3314-4970-A248-005C9C0CD0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628775"/>
            <a:ext cx="8210550" cy="4114800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Velike površine kontinenata i dalje su pod plitkim morem &gt; buja život </a:t>
            </a:r>
            <a:r>
              <a:rPr lang="hr-HR" altLang="sr-Latn-RS" sz="2000" dirty="0" err="1">
                <a:latin typeface="Calibri" panose="020F0502020204030204" pitchFamily="34" charset="0"/>
              </a:rPr>
              <a:t>bezkralješnjaka</a:t>
            </a:r>
            <a:r>
              <a:rPr lang="hr-HR" altLang="sr-Latn-RS" sz="2000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endParaRPr lang="hr-HR" altLang="sr-Latn-RS" sz="20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Najznačajniji: </a:t>
            </a: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brahiopodi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, </a:t>
            </a: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graptoliti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i primitivni </a:t>
            </a: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svitkovci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hr-HR" altLang="sr-Latn-RS" sz="2000" dirty="0">
                <a:latin typeface="Calibri" panose="020F0502020204030204" pitchFamily="34" charset="0"/>
              </a:rPr>
              <a:t>(s njima u vezi su i </a:t>
            </a:r>
            <a:r>
              <a:rPr lang="hr-HR" altLang="sr-Latn-RS" sz="2000" dirty="0" err="1">
                <a:latin typeface="Calibri" panose="020F0502020204030204" pitchFamily="34" charset="0"/>
              </a:rPr>
              <a:t>konodonti</a:t>
            </a:r>
            <a:r>
              <a:rPr lang="hr-HR" altLang="sr-Latn-RS" sz="2000" dirty="0">
                <a:latin typeface="Calibri" panose="020F0502020204030204" pitchFamily="34" charset="0"/>
              </a:rPr>
              <a:t>)</a:t>
            </a: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endParaRPr lang="hr-HR" altLang="sr-Latn-RS" sz="20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Značajan razvoj </a:t>
            </a:r>
            <a:r>
              <a:rPr lang="hr-HR" altLang="sr-Latn-RS" sz="2000" dirty="0" err="1">
                <a:latin typeface="Calibri" panose="020F0502020204030204" pitchFamily="34" charset="0"/>
              </a:rPr>
              <a:t>grebenotvornih</a:t>
            </a:r>
            <a:r>
              <a:rPr lang="hr-HR" altLang="sr-Latn-RS" sz="2000" dirty="0">
                <a:latin typeface="Calibri" panose="020F0502020204030204" pitchFamily="34" charset="0"/>
              </a:rPr>
              <a:t> organizama: </a:t>
            </a:r>
            <a:r>
              <a:rPr lang="hr-HR" altLang="sr-Latn-RS" sz="2000" b="1" dirty="0" err="1">
                <a:latin typeface="Calibri" panose="020F0502020204030204" pitchFamily="34" charset="0"/>
              </a:rPr>
              <a:t>stromatoporida</a:t>
            </a:r>
            <a:r>
              <a:rPr lang="hr-HR" altLang="sr-Latn-RS" sz="2000" b="1" dirty="0">
                <a:latin typeface="Calibri" panose="020F0502020204030204" pitchFamily="34" charset="0"/>
              </a:rPr>
              <a:t>, </a:t>
            </a:r>
            <a:r>
              <a:rPr lang="hr-HR" altLang="sr-Latn-RS" sz="2000" b="1" dirty="0" err="1">
                <a:latin typeface="Calibri" panose="020F0502020204030204" pitchFamily="34" charset="0"/>
              </a:rPr>
              <a:t>tabulatnih</a:t>
            </a:r>
            <a:r>
              <a:rPr lang="hr-HR" altLang="sr-Latn-RS" sz="2000" b="1" dirty="0">
                <a:latin typeface="Calibri" panose="020F0502020204030204" pitchFamily="34" charset="0"/>
              </a:rPr>
              <a:t> koralja i </a:t>
            </a:r>
            <a:r>
              <a:rPr lang="hr-HR" altLang="sr-Latn-RS" sz="2000" b="1" dirty="0" err="1">
                <a:latin typeface="Calibri" panose="020F0502020204030204" pitchFamily="34" charset="0"/>
              </a:rPr>
              <a:t>mahovnjaka</a:t>
            </a:r>
            <a:endParaRPr lang="hr-HR" altLang="sr-Latn-RS" sz="2000" b="1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endParaRPr lang="hr-HR" altLang="sr-Latn-RS" sz="2000" b="1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Mjestimični nalazi primitivnih spora &gt; kopnena flora(?)</a:t>
            </a: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2000" dirty="0">
              <a:latin typeface="Verdana" panose="020B060403050404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2000" dirty="0">
              <a:latin typeface="Verdana" panose="020B060403050404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E49DB762-AC7A-4234-A6FD-A4448654BB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C00000"/>
                </a:solidFill>
              </a:rPr>
              <a:t>ŽIVOT U ORDOVICIJU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37266C38-2D22-4233-97FC-592CE20BB7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GRAPTOLITI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CE61BE8-063B-4DC7-9B94-84B8734B0E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341438"/>
            <a:ext cx="5256213" cy="5327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Značajna je pojava graptolita – </a:t>
            </a: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kolonijske životinje</a:t>
            </a:r>
            <a:r>
              <a:rPr lang="hr-HR" altLang="sr-Latn-RS" sz="2000">
                <a:latin typeface="Calibri" panose="020F0502020204030204" pitchFamily="34" charset="0"/>
              </a:rPr>
              <a:t>, nanizane u jedan ili više nizova, žive pričvršćene za dno ili plutajući, hitinski skelet</a:t>
            </a:r>
          </a:p>
          <a:p>
            <a:pPr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None/>
            </a:pPr>
            <a:endParaRPr lang="hr-HR" altLang="sr-Latn-RS" sz="2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Većinom pučinski organizmi</a:t>
            </a:r>
            <a:r>
              <a:rPr lang="hr-HR" altLang="sr-Latn-RS" sz="2000">
                <a:latin typeface="Calibri" panose="020F0502020204030204" pitchFamily="34" charset="0"/>
              </a:rPr>
              <a:t>, koji su nakon uginuća padali na morsko dno i ondje su se, ukoliko su za to bili pogodni uvjeti (niska energija okoliša, nije došlo do brzog raspadanja) i očuvali </a:t>
            </a:r>
          </a:p>
          <a:p>
            <a:pPr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None/>
            </a:pPr>
            <a:endParaRPr lang="hr-HR" altLang="sr-Latn-RS" sz="2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Obično se nalaze u crnim šejlovima</a:t>
            </a:r>
            <a:endParaRPr lang="hr-HR" altLang="sr-Latn-RS" sz="2000" b="1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None/>
            </a:pPr>
            <a:endParaRPr lang="hr-HR" altLang="sr-Latn-RS" sz="2000"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Velika brojnost i kratki raspon trajanja pojedinih vrsta graptolita omogućava vrlo </a:t>
            </a: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visoku provodnost ovih fosila za ordovicij i silur </a:t>
            </a:r>
            <a:endParaRPr lang="hr-HR" altLang="sr-Latn-RS" sz="2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Ordovicijski rodovi: </a:t>
            </a:r>
            <a:r>
              <a:rPr lang="hr-HR" altLang="sr-Latn-RS" sz="2000" i="1">
                <a:latin typeface="Calibri" panose="020F0502020204030204" pitchFamily="34" charset="0"/>
              </a:rPr>
              <a:t>Dictyonema, Phyllograptus, Tetragraptus, Climacograptus, Dichograptus i dr.</a:t>
            </a:r>
          </a:p>
        </p:txBody>
      </p:sp>
      <p:sp>
        <p:nvSpPr>
          <p:cNvPr id="56324" name="Text Box 5">
            <a:extLst>
              <a:ext uri="{FF2B5EF4-FFF2-40B4-BE49-F238E27FC236}">
                <a16:creationId xmlns:a16="http://schemas.microsoft.com/office/drawing/2014/main" id="{3D4D6E97-A1C2-4554-B594-DDBFC4CD1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1014413"/>
            <a:ext cx="18002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r-HR" altLang="sr-Latn-RS" sz="1600" i="1">
                <a:solidFill>
                  <a:schemeClr val="tx2"/>
                </a:solidFill>
                <a:latin typeface="Calibri" panose="020F0502020204030204" pitchFamily="34" charset="0"/>
              </a:rPr>
              <a:t>Tetragraptus fruticosus, </a:t>
            </a:r>
            <a:r>
              <a:rPr lang="hr-HR" altLang="sr-Latn-RS" sz="1600">
                <a:solidFill>
                  <a:schemeClr val="tx2"/>
                </a:solidFill>
                <a:latin typeface="Calibri" panose="020F0502020204030204" pitchFamily="34" charset="0"/>
              </a:rPr>
              <a:t>Australija</a:t>
            </a:r>
            <a:endParaRPr lang="hr-HR" altLang="sr-Latn-RS" sz="1600" i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74757" name="Picture 7">
            <a:extLst>
              <a:ext uri="{FF2B5EF4-FFF2-40B4-BE49-F238E27FC236}">
                <a16:creationId xmlns:a16="http://schemas.microsoft.com/office/drawing/2014/main" id="{44DC2FEB-410B-4BB6-8222-FE8B2F10F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992"/>
          <a:stretch>
            <a:fillRect/>
          </a:stretch>
        </p:blipFill>
        <p:spPr bwMode="auto">
          <a:xfrm>
            <a:off x="5364163" y="1974850"/>
            <a:ext cx="3311525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758" name="Picture 6">
            <a:extLst>
              <a:ext uri="{FF2B5EF4-FFF2-40B4-BE49-F238E27FC236}">
                <a16:creationId xmlns:a16="http://schemas.microsoft.com/office/drawing/2014/main" id="{E1E99BEB-C96E-4138-AEE8-E36030BE9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15888"/>
            <a:ext cx="212407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7">
            <a:extLst>
              <a:ext uri="{FF2B5EF4-FFF2-40B4-BE49-F238E27FC236}">
                <a16:creationId xmlns:a16="http://schemas.microsoft.com/office/drawing/2014/main" id="{4F3371B1-EC74-45F0-B4FB-D52481DC0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662363"/>
            <a:ext cx="1873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Monograptus</a:t>
            </a:r>
            <a:endParaRPr lang="hr-HR" i="1" dirty="0">
              <a:latin typeface="+mj-lt"/>
            </a:endParaRPr>
          </a:p>
        </p:txBody>
      </p:sp>
      <p:pic>
        <p:nvPicPr>
          <p:cNvPr id="75779" name="Picture 19">
            <a:extLst>
              <a:ext uri="{FF2B5EF4-FFF2-40B4-BE49-F238E27FC236}">
                <a16:creationId xmlns:a16="http://schemas.microsoft.com/office/drawing/2014/main" id="{85E3E2E0-5817-4ED6-9B80-926C63AEF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2750" t="1079" r="4625" b="7188"/>
          <a:stretch>
            <a:fillRect/>
          </a:stretch>
        </p:blipFill>
        <p:spPr bwMode="auto">
          <a:xfrm>
            <a:off x="466725" y="1163638"/>
            <a:ext cx="27368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780" name="Picture 20">
            <a:extLst>
              <a:ext uri="{FF2B5EF4-FFF2-40B4-BE49-F238E27FC236}">
                <a16:creationId xmlns:a16="http://schemas.microsoft.com/office/drawing/2014/main" id="{A46EDB84-C82D-431B-AB0D-6247A6790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094163"/>
            <a:ext cx="29813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5781" name="Picture 21">
            <a:extLst>
              <a:ext uri="{FF2B5EF4-FFF2-40B4-BE49-F238E27FC236}">
                <a16:creationId xmlns:a16="http://schemas.microsoft.com/office/drawing/2014/main" id="{94D3FE77-12BD-4E8D-906E-D52CAF9F6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643" t="12448" r="6398"/>
          <a:stretch>
            <a:fillRect/>
          </a:stretch>
        </p:blipFill>
        <p:spPr bwMode="auto">
          <a:xfrm>
            <a:off x="4859338" y="260350"/>
            <a:ext cx="374332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4758" name="Text Box 22">
            <a:extLst>
              <a:ext uri="{FF2B5EF4-FFF2-40B4-BE49-F238E27FC236}">
                <a16:creationId xmlns:a16="http://schemas.microsoft.com/office/drawing/2014/main" id="{2CA94ED9-CA02-49F9-ACD6-BC4E6B7B7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350" y="3028950"/>
            <a:ext cx="5473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Phyllograptus</a:t>
            </a:r>
            <a:r>
              <a:rPr lang="hr-HR" i="1" dirty="0">
                <a:latin typeface="+mj-lt"/>
              </a:rPr>
              <a:t> </a:t>
            </a:r>
            <a:r>
              <a:rPr lang="hr-HR" i="1" dirty="0" err="1">
                <a:latin typeface="+mj-lt"/>
              </a:rPr>
              <a:t>typus</a:t>
            </a:r>
            <a:r>
              <a:rPr lang="hr-HR" dirty="0">
                <a:latin typeface="+mj-lt"/>
              </a:rPr>
              <a:t>, stariji </a:t>
            </a:r>
            <a:r>
              <a:rPr lang="hr-HR" dirty="0" err="1">
                <a:latin typeface="+mj-lt"/>
              </a:rPr>
              <a:t>ordovicij</a:t>
            </a:r>
            <a:r>
              <a:rPr lang="hr-HR" dirty="0">
                <a:latin typeface="+mj-lt"/>
              </a:rPr>
              <a:t>, Australija</a:t>
            </a:r>
            <a:endParaRPr lang="hr-HR" i="1" dirty="0">
              <a:latin typeface="+mj-lt"/>
            </a:endParaRPr>
          </a:p>
        </p:txBody>
      </p:sp>
      <p:sp>
        <p:nvSpPr>
          <p:cNvPr id="57352" name="Text Box 24">
            <a:extLst>
              <a:ext uri="{FF2B5EF4-FFF2-40B4-BE49-F238E27FC236}">
                <a16:creationId xmlns:a16="http://schemas.microsoft.com/office/drawing/2014/main" id="{57762C29-9243-444A-942B-91D59D990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588" y="6300788"/>
            <a:ext cx="47164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sr-Latn-RS" i="1" dirty="0" err="1">
                <a:latin typeface="Calibri" panose="020F0502020204030204" pitchFamily="34" charset="0"/>
              </a:rPr>
              <a:t>Climacograptus</a:t>
            </a:r>
            <a:r>
              <a:rPr lang="en-US" altLang="sr-Latn-RS" i="1" dirty="0">
                <a:latin typeface="Calibri" panose="020F0502020204030204" pitchFamily="34" charset="0"/>
              </a:rPr>
              <a:t>, </a:t>
            </a:r>
            <a:r>
              <a:rPr lang="en-US" altLang="sr-Latn-RS" dirty="0" err="1">
                <a:latin typeface="Calibri" panose="020F0502020204030204" pitchFamily="34" charset="0"/>
              </a:rPr>
              <a:t>ordovicij-silur</a:t>
            </a:r>
            <a:endParaRPr lang="hr-HR" altLang="sr-Latn-RS" i="1" dirty="0">
              <a:latin typeface="Calibri" panose="020F0502020204030204" pitchFamily="34" charset="0"/>
            </a:endParaRPr>
          </a:p>
        </p:txBody>
      </p:sp>
      <p:sp>
        <p:nvSpPr>
          <p:cNvPr id="57353" name="Rectangle 2">
            <a:extLst>
              <a:ext uri="{FF2B5EF4-FFF2-40B4-BE49-F238E27FC236}">
                <a16:creationId xmlns:a16="http://schemas.microsoft.com/office/drawing/2014/main" id="{BE0C9C09-EC62-4C50-B4AB-65691705F0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GRAPTOLITI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EF1E5F-46AC-4534-A09F-18C3FD1CD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669" y="3565819"/>
            <a:ext cx="4284662" cy="2660061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2">
            <a:extLst>
              <a:ext uri="{FF2B5EF4-FFF2-40B4-BE49-F238E27FC236}">
                <a16:creationId xmlns:a16="http://schemas.microsoft.com/office/drawing/2014/main" id="{8BC38EFD-25E1-411C-A5EB-BCBEF0BEB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577" r="4744"/>
          <a:stretch>
            <a:fillRect/>
          </a:stretch>
        </p:blipFill>
        <p:spPr bwMode="auto">
          <a:xfrm>
            <a:off x="900113" y="1196975"/>
            <a:ext cx="2232025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6803" name="Picture 5">
            <a:extLst>
              <a:ext uri="{FF2B5EF4-FFF2-40B4-BE49-F238E27FC236}">
                <a16:creationId xmlns:a16="http://schemas.microsoft.com/office/drawing/2014/main" id="{25547608-F5C0-4B78-80FC-D8C84F46F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5687" t="8186" r="41499"/>
          <a:stretch>
            <a:fillRect/>
          </a:stretch>
        </p:blipFill>
        <p:spPr bwMode="auto">
          <a:xfrm>
            <a:off x="900113" y="3933825"/>
            <a:ext cx="2447925" cy="265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5780" name="Text Box 7">
            <a:extLst>
              <a:ext uri="{FF2B5EF4-FFF2-40B4-BE49-F238E27FC236}">
                <a16:creationId xmlns:a16="http://schemas.microsoft.com/office/drawing/2014/main" id="{929D0FBF-43E8-405F-B84B-592F304B1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021388"/>
            <a:ext cx="28082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Isograptus</a:t>
            </a:r>
            <a:r>
              <a:rPr lang="hr-HR" i="1" dirty="0">
                <a:latin typeface="+mj-lt"/>
              </a:rPr>
              <a:t> </a:t>
            </a:r>
            <a:r>
              <a:rPr lang="hr-HR" i="1" dirty="0" err="1">
                <a:latin typeface="+mj-lt"/>
              </a:rPr>
              <a:t>victoriae</a:t>
            </a:r>
            <a:r>
              <a:rPr lang="hr-HR" dirty="0">
                <a:latin typeface="+mj-lt"/>
              </a:rPr>
              <a:t>, stariji </a:t>
            </a:r>
            <a:r>
              <a:rPr lang="hr-HR" dirty="0" err="1">
                <a:latin typeface="+mj-lt"/>
              </a:rPr>
              <a:t>ordovicij</a:t>
            </a:r>
            <a:r>
              <a:rPr lang="hr-HR" dirty="0">
                <a:latin typeface="+mj-lt"/>
              </a:rPr>
              <a:t>, Australija</a:t>
            </a:r>
          </a:p>
        </p:txBody>
      </p:sp>
      <p:sp>
        <p:nvSpPr>
          <p:cNvPr id="75781" name="Text Box 9">
            <a:extLst>
              <a:ext uri="{FF2B5EF4-FFF2-40B4-BE49-F238E27FC236}">
                <a16:creationId xmlns:a16="http://schemas.microsoft.com/office/drawing/2014/main" id="{492FF557-A133-47AF-B422-47620DEFE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1363663"/>
            <a:ext cx="14398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Dictyonema</a:t>
            </a:r>
            <a:endParaRPr lang="hr-HR" i="1" dirty="0">
              <a:latin typeface="+mj-lt"/>
            </a:endParaRPr>
          </a:p>
        </p:txBody>
      </p:sp>
      <p:pic>
        <p:nvPicPr>
          <p:cNvPr id="76806" name="Picture 16">
            <a:extLst>
              <a:ext uri="{FF2B5EF4-FFF2-40B4-BE49-F238E27FC236}">
                <a16:creationId xmlns:a16="http://schemas.microsoft.com/office/drawing/2014/main" id="{9295473C-8E3F-433B-8F4F-997BFB550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908050"/>
            <a:ext cx="33686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5783" name="Text Box 18">
            <a:extLst>
              <a:ext uri="{FF2B5EF4-FFF2-40B4-BE49-F238E27FC236}">
                <a16:creationId xmlns:a16="http://schemas.microsoft.com/office/drawing/2014/main" id="{186019FC-E132-424C-BE96-CBCC6F55F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373313"/>
            <a:ext cx="19431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Orthograptus</a:t>
            </a:r>
            <a:r>
              <a:rPr lang="hr-HR" i="1" dirty="0">
                <a:latin typeface="+mj-lt"/>
              </a:rPr>
              <a:t> </a:t>
            </a:r>
            <a:r>
              <a:rPr lang="hr-HR" i="1" dirty="0" err="1">
                <a:latin typeface="+mj-lt"/>
              </a:rPr>
              <a:t>gracilis</a:t>
            </a:r>
            <a:r>
              <a:rPr lang="hr-HR" i="1" dirty="0">
                <a:latin typeface="+mj-lt"/>
              </a:rPr>
              <a:t>, </a:t>
            </a:r>
            <a:r>
              <a:rPr lang="hr-HR" dirty="0" err="1">
                <a:latin typeface="+mj-lt"/>
              </a:rPr>
              <a:t>ordovicij</a:t>
            </a:r>
            <a:r>
              <a:rPr lang="hr-HR" dirty="0">
                <a:latin typeface="+mj-lt"/>
              </a:rPr>
              <a:t>, Baltik </a:t>
            </a:r>
          </a:p>
        </p:txBody>
      </p:sp>
      <p:sp>
        <p:nvSpPr>
          <p:cNvPr id="58376" name="Rectangle 2">
            <a:extLst>
              <a:ext uri="{FF2B5EF4-FFF2-40B4-BE49-F238E27FC236}">
                <a16:creationId xmlns:a16="http://schemas.microsoft.com/office/drawing/2014/main" id="{4528DD34-3AC9-4085-BFCC-B0F9398CA1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GRAPTOLITI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6E85CA2-034C-479E-BF1A-32361E2B7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92D050"/>
                </a:solidFill>
                <a:latin typeface="Verdana" panose="020B0604030504040204" pitchFamily="34" charset="0"/>
              </a:rPr>
              <a:t>RAMENONOŠCI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73BCEA5B-5A43-42E3-9714-A6CBC9407E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268413"/>
            <a:ext cx="8139112" cy="2160587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Brojni su i napreduju, ali nemaju veliko provodno značenje</a:t>
            </a: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8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U ordoviciju se značajnije razvijaju artikulatni ramenonošci te predstavljaju najistaknutiju skupinu fosila od ordovicija pa sve do kraja paleozoika</a:t>
            </a: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endParaRPr lang="hr-HR" altLang="sr-Latn-RS" sz="80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Prisutni su rodovi </a:t>
            </a:r>
            <a:r>
              <a:rPr lang="hr-HR" altLang="sr-Latn-RS" sz="2000" i="1">
                <a:latin typeface="Calibri" panose="020F0502020204030204" pitchFamily="34" charset="0"/>
              </a:rPr>
              <a:t>Obolus</a:t>
            </a:r>
            <a:r>
              <a:rPr lang="hr-HR" altLang="sr-Latn-RS" sz="2000">
                <a:latin typeface="Calibri" panose="020F0502020204030204" pitchFamily="34" charset="0"/>
              </a:rPr>
              <a:t>, </a:t>
            </a:r>
            <a:r>
              <a:rPr lang="hr-HR" altLang="sr-Latn-RS" sz="2000" i="1">
                <a:latin typeface="Calibri" panose="020F0502020204030204" pitchFamily="34" charset="0"/>
              </a:rPr>
              <a:t>Lingula</a:t>
            </a:r>
            <a:r>
              <a:rPr lang="hr-HR" altLang="sr-Latn-RS" sz="2000">
                <a:latin typeface="Calibri" panose="020F0502020204030204" pitchFamily="34" charset="0"/>
              </a:rPr>
              <a:t> (živi fosil), </a:t>
            </a:r>
            <a:r>
              <a:rPr lang="hr-HR" altLang="sr-Latn-RS" sz="2000" i="1">
                <a:latin typeface="Calibri" panose="020F0502020204030204" pitchFamily="34" charset="0"/>
              </a:rPr>
              <a:t>Obolella </a:t>
            </a:r>
            <a:r>
              <a:rPr lang="hr-HR" altLang="sr-Latn-RS" sz="2000">
                <a:latin typeface="Calibri" panose="020F0502020204030204" pitchFamily="34" charset="0"/>
              </a:rPr>
              <a:t>i dr.</a:t>
            </a:r>
          </a:p>
        </p:txBody>
      </p:sp>
      <p:pic>
        <p:nvPicPr>
          <p:cNvPr id="33796" name="Picture 4" descr="brachiopoda ordovicij">
            <a:extLst>
              <a:ext uri="{FF2B5EF4-FFF2-40B4-BE49-F238E27FC236}">
                <a16:creationId xmlns:a16="http://schemas.microsoft.com/office/drawing/2014/main" id="{C0ADB6BC-53C0-4285-9F2E-6E556656A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141663"/>
            <a:ext cx="4103688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6805" name="Text Box 5">
            <a:extLst>
              <a:ext uri="{FF2B5EF4-FFF2-40B4-BE49-F238E27FC236}">
                <a16:creationId xmlns:a16="http://schemas.microsoft.com/office/drawing/2014/main" id="{E18D5179-8D14-49DB-9451-C33558312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165850"/>
            <a:ext cx="2879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dirty="0" err="1">
                <a:latin typeface="+mj-lt"/>
              </a:rPr>
              <a:t>Ordovicijski</a:t>
            </a:r>
            <a:r>
              <a:rPr lang="hr-HR" dirty="0">
                <a:latin typeface="+mj-lt"/>
              </a:rPr>
              <a:t> brahiopodi</a:t>
            </a:r>
          </a:p>
        </p:txBody>
      </p:sp>
      <p:pic>
        <p:nvPicPr>
          <p:cNvPr id="33799" name="Picture 7" descr="lingula fos">
            <a:extLst>
              <a:ext uri="{FF2B5EF4-FFF2-40B4-BE49-F238E27FC236}">
                <a16:creationId xmlns:a16="http://schemas.microsoft.com/office/drawing/2014/main" id="{488CCBE4-F185-4D0C-9E51-B3A3FD111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4025" y="4149725"/>
            <a:ext cx="21907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6807" name="Text Box 8">
            <a:extLst>
              <a:ext uri="{FF2B5EF4-FFF2-40B4-BE49-F238E27FC236}">
                <a16:creationId xmlns:a16="http://schemas.microsoft.com/office/drawing/2014/main" id="{3A645356-FD7A-41CB-9FDB-DB9D8C05C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5732463"/>
            <a:ext cx="2305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Lingula</a:t>
            </a:r>
            <a:endParaRPr lang="hr-HR" i="1" dirty="0">
              <a:latin typeface="+mj-lt"/>
            </a:endParaRPr>
          </a:p>
        </p:txBody>
      </p:sp>
      <p:pic>
        <p:nvPicPr>
          <p:cNvPr id="33801" name="Picture 9" descr="lingula">
            <a:extLst>
              <a:ext uri="{FF2B5EF4-FFF2-40B4-BE49-F238E27FC236}">
                <a16:creationId xmlns:a16="http://schemas.microsoft.com/office/drawing/2014/main" id="{DB7760AF-0ABD-48E1-8D8A-9C8B0CAFA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3141663"/>
            <a:ext cx="2447925" cy="249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DD09219A-AE9D-4283-AF62-BDDEE11697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 dirty="0">
                <a:solidFill>
                  <a:srgbClr val="FFC000"/>
                </a:solidFill>
                <a:latin typeface="Verdana" panose="020B0604030504040204" pitchFamily="34" charset="0"/>
              </a:rPr>
              <a:t>TRILOBITI</a:t>
            </a:r>
          </a:p>
        </p:txBody>
      </p:sp>
      <p:sp>
        <p:nvSpPr>
          <p:cNvPr id="60419" name="Rectangle 6">
            <a:extLst>
              <a:ext uri="{FF2B5EF4-FFF2-40B4-BE49-F238E27FC236}">
                <a16:creationId xmlns:a16="http://schemas.microsoft.com/office/drawing/2014/main" id="{9BB8208F-0B9D-4EF0-85AF-DB3664B01C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268413"/>
            <a:ext cx="8210550" cy="1657350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U starijem </a:t>
            </a:r>
            <a:r>
              <a:rPr lang="hr-HR" altLang="sr-Latn-RS" sz="2000" dirty="0" err="1">
                <a:latin typeface="Calibri" panose="020F0502020204030204" pitchFamily="34" charset="0"/>
              </a:rPr>
              <a:t>ordoviciju</a:t>
            </a:r>
            <a:r>
              <a:rPr lang="hr-HR" altLang="sr-Latn-RS" sz="2000" dirty="0">
                <a:latin typeface="Calibri" panose="020F0502020204030204" pitchFamily="34" charset="0"/>
              </a:rPr>
              <a:t> pojavljuju se neki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kambrijski</a:t>
            </a:r>
            <a:r>
              <a:rPr lang="hr-HR" altLang="sr-Latn-RS" sz="2000" dirty="0">
                <a:latin typeface="Calibri" panose="020F0502020204030204" pitchFamily="34" charset="0"/>
              </a:rPr>
              <a:t> rodovi   (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Agnostus</a:t>
            </a:r>
            <a:r>
              <a:rPr lang="hr-HR" altLang="sr-Latn-RS" sz="2000" dirty="0">
                <a:latin typeface="Calibri" panose="020F0502020204030204" pitchFamily="34" charset="0"/>
              </a:rPr>
              <a:t>, 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Olenellus</a:t>
            </a:r>
            <a:r>
              <a:rPr lang="hr-HR" altLang="sr-Latn-RS" sz="2000" dirty="0">
                <a:latin typeface="Calibri" panose="020F0502020204030204" pitchFamily="34" charset="0"/>
              </a:rPr>
              <a:t>)</a:t>
            </a: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8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Kasnije su karakteristični provodni rodovi 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Trinucleus</a:t>
            </a:r>
            <a:r>
              <a:rPr lang="hr-HR" altLang="sr-Latn-RS" sz="2000" dirty="0">
                <a:latin typeface="Calibri" panose="020F0502020204030204" pitchFamily="34" charset="0"/>
              </a:rPr>
              <a:t> i </a:t>
            </a:r>
            <a:r>
              <a:rPr lang="en-US" altLang="sr-Latn-RS" sz="2000" i="1" dirty="0" err="1">
                <a:latin typeface="Calibri" panose="020F0502020204030204" pitchFamily="34" charset="0"/>
              </a:rPr>
              <a:t>Dalmanitina</a:t>
            </a:r>
            <a:endParaRPr lang="hr-HR" altLang="sr-Latn-RS" sz="2000" i="1" dirty="0">
              <a:latin typeface="Calibri" panose="020F0502020204030204" pitchFamily="34" charset="0"/>
            </a:endParaRPr>
          </a:p>
        </p:txBody>
      </p:sp>
      <p:sp>
        <p:nvSpPr>
          <p:cNvPr id="78852" name="Text Box 9">
            <a:extLst>
              <a:ext uri="{FF2B5EF4-FFF2-40B4-BE49-F238E27FC236}">
                <a16:creationId xmlns:a16="http://schemas.microsoft.com/office/drawing/2014/main" id="{05A23739-2153-4B3C-85F1-0F828B352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308725"/>
            <a:ext cx="33115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Trinucleus</a:t>
            </a:r>
            <a:r>
              <a:rPr lang="en-US" i="1" dirty="0">
                <a:latin typeface="+mj-lt"/>
              </a:rPr>
              <a:t> </a:t>
            </a:r>
            <a:r>
              <a:rPr lang="en-US" dirty="0">
                <a:latin typeface="+mj-lt"/>
              </a:rPr>
              <a:t>(O)</a:t>
            </a:r>
            <a:endParaRPr lang="hr-HR" dirty="0">
              <a:latin typeface="+mj-lt"/>
            </a:endParaRPr>
          </a:p>
        </p:txBody>
      </p:sp>
      <p:sp>
        <p:nvSpPr>
          <p:cNvPr id="78853" name="Text Box 10">
            <a:extLst>
              <a:ext uri="{FF2B5EF4-FFF2-40B4-BE49-F238E27FC236}">
                <a16:creationId xmlns:a16="http://schemas.microsoft.com/office/drawing/2014/main" id="{F037039F-E259-428B-9455-34B8B45EC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5949950"/>
            <a:ext cx="3024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i="1" dirty="0" err="1">
                <a:latin typeface="+mj-lt"/>
              </a:rPr>
              <a:t>Dalmanitina</a:t>
            </a:r>
            <a:r>
              <a:rPr lang="en-US" i="1" dirty="0">
                <a:latin typeface="+mj-lt"/>
              </a:rPr>
              <a:t> </a:t>
            </a:r>
            <a:r>
              <a:rPr lang="en-US" dirty="0">
                <a:latin typeface="+mj-lt"/>
              </a:rPr>
              <a:t>(O)</a:t>
            </a:r>
            <a:endParaRPr lang="hr-HR" dirty="0">
              <a:latin typeface="+mj-lt"/>
            </a:endParaRPr>
          </a:p>
        </p:txBody>
      </p:sp>
      <p:pic>
        <p:nvPicPr>
          <p:cNvPr id="78854" name="Picture 7" descr="trinucleus">
            <a:extLst>
              <a:ext uri="{FF2B5EF4-FFF2-40B4-BE49-F238E27FC236}">
                <a16:creationId xmlns:a16="http://schemas.microsoft.com/office/drawing/2014/main" id="{27B3A473-8266-4BD8-88A5-3DC63D960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2636838"/>
            <a:ext cx="3384550" cy="366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855" name="Picture 8" descr="dalmanitina socialis">
            <a:extLst>
              <a:ext uri="{FF2B5EF4-FFF2-40B4-BE49-F238E27FC236}">
                <a16:creationId xmlns:a16="http://schemas.microsoft.com/office/drawing/2014/main" id="{42AFCEB1-CCEC-46F6-A113-9DD7285FC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636838"/>
            <a:ext cx="440848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B409DCF8-1EB2-4B20-9D0C-033F21845A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92D050"/>
                </a:solidFill>
                <a:latin typeface="Verdana" panose="020B0604030504040204" pitchFamily="34" charset="0"/>
              </a:rPr>
              <a:t>ALGE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13FBE847-861E-4780-B3D8-812BCC645F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341438"/>
            <a:ext cx="8210550" cy="1366837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Od brojnih skupina algi (</a:t>
            </a:r>
            <a:r>
              <a:rPr lang="hr-HR" altLang="sr-Latn-RS" sz="2000" dirty="0" err="1">
                <a:latin typeface="Calibri" panose="020F0502020204030204" pitchFamily="34" charset="0"/>
              </a:rPr>
              <a:t>modrozelene</a:t>
            </a:r>
            <a:r>
              <a:rPr lang="hr-HR" altLang="sr-Latn-RS" sz="2000" dirty="0">
                <a:latin typeface="Calibri" panose="020F0502020204030204" pitchFamily="34" charset="0"/>
              </a:rPr>
              <a:t>, crvene, zelene); 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najvažnije su </a:t>
            </a: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modrozelene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alge </a:t>
            </a:r>
            <a:r>
              <a:rPr lang="hr-HR" altLang="sr-Latn-RS" sz="2000" dirty="0">
                <a:latin typeface="Calibri" panose="020F0502020204030204" pitchFamily="34" charset="0"/>
              </a:rPr>
              <a:t>→ rod 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Gloeocapsomorpha</a:t>
            </a:r>
            <a:r>
              <a:rPr lang="hr-HR" altLang="sr-Latn-RS" sz="2000" dirty="0">
                <a:latin typeface="Calibri" panose="020F0502020204030204" pitchFamily="34" charset="0"/>
              </a:rPr>
              <a:t> – sudjeluju u stvaranju bituminoznog </a:t>
            </a:r>
            <a:r>
              <a:rPr lang="hr-HR" altLang="sr-Latn-RS" sz="2000" dirty="0" err="1">
                <a:latin typeface="Calibri" panose="020F0502020204030204" pitchFamily="34" charset="0"/>
              </a:rPr>
              <a:t>šejla</a:t>
            </a:r>
            <a:r>
              <a:rPr lang="hr-HR" altLang="sr-Latn-RS" sz="2000" dirty="0">
                <a:latin typeface="Calibri" panose="020F0502020204030204" pitchFamily="34" charset="0"/>
              </a:rPr>
              <a:t> – </a:t>
            </a:r>
            <a:r>
              <a:rPr lang="hr-HR" altLang="sr-Latn-RS" sz="2000" dirty="0" err="1">
                <a:latin typeface="Calibri" panose="020F0502020204030204" pitchFamily="34" charset="0"/>
              </a:rPr>
              <a:t>kukerzita</a:t>
            </a:r>
            <a:r>
              <a:rPr lang="hr-HR" altLang="sr-Latn-RS" sz="2000" dirty="0">
                <a:latin typeface="Calibri" panose="020F0502020204030204" pitchFamily="34" charset="0"/>
              </a:rPr>
              <a:t> (Estonija)</a:t>
            </a: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2000" dirty="0">
              <a:latin typeface="Verdana" panose="020B0604030504040204" pitchFamily="34" charset="0"/>
            </a:endParaRPr>
          </a:p>
          <a:p>
            <a:pPr eaLnBrk="1" hangingPunct="1"/>
            <a:endParaRPr lang="hr-HR" altLang="sr-Latn-RS" dirty="0"/>
          </a:p>
        </p:txBody>
      </p:sp>
      <p:pic>
        <p:nvPicPr>
          <p:cNvPr id="79876" name="Picture 4">
            <a:extLst>
              <a:ext uri="{FF2B5EF4-FFF2-40B4-BE49-F238E27FC236}">
                <a16:creationId xmlns:a16="http://schemas.microsoft.com/office/drawing/2014/main" id="{07DE6575-FCE3-442E-BEDE-6590CD5F7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34473"/>
          <a:stretch>
            <a:fillRect/>
          </a:stretch>
        </p:blipFill>
        <p:spPr bwMode="auto">
          <a:xfrm>
            <a:off x="1187450" y="2595563"/>
            <a:ext cx="374491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9877" name="Text Box 6">
            <a:extLst>
              <a:ext uri="{FF2B5EF4-FFF2-40B4-BE49-F238E27FC236}">
                <a16:creationId xmlns:a16="http://schemas.microsoft.com/office/drawing/2014/main" id="{F0AAED00-0D95-48C7-8379-8043FA5A5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5661025"/>
            <a:ext cx="36718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latin typeface="+mj-lt"/>
              </a:rPr>
              <a:t>Gloeocapsomorpha</a:t>
            </a:r>
            <a:endParaRPr lang="hr-HR" i="1" dirty="0">
              <a:latin typeface="+mj-lt"/>
            </a:endParaRPr>
          </a:p>
        </p:txBody>
      </p:sp>
      <p:pic>
        <p:nvPicPr>
          <p:cNvPr id="79878" name="Picture 7">
            <a:extLst>
              <a:ext uri="{FF2B5EF4-FFF2-40B4-BE49-F238E27FC236}">
                <a16:creationId xmlns:a16="http://schemas.microsoft.com/office/drawing/2014/main" id="{4C0FB1CB-1938-4E24-9F85-E82A067E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5981" t="21581" r="4471"/>
          <a:stretch>
            <a:fillRect/>
          </a:stretch>
        </p:blipFill>
        <p:spPr bwMode="auto">
          <a:xfrm>
            <a:off x="5435600" y="2565400"/>
            <a:ext cx="24479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F4D21F7-542C-4FD3-87AD-AFA57A191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AKRITARHE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18E100E-06EA-4295-B52D-7EDFD72649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268413"/>
            <a:ext cx="8210550" cy="1008062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Akritarhe </a:t>
            </a:r>
            <a:r>
              <a:rPr lang="hr-HR" altLang="sr-Latn-RS" sz="2400">
                <a:latin typeface="Calibri" panose="020F0502020204030204" pitchFamily="34" charset="0"/>
              </a:rPr>
              <a:t>→</a:t>
            </a:r>
            <a:r>
              <a:rPr lang="hr-HR" altLang="sr-Latn-RS" sz="2000">
                <a:latin typeface="Calibri" panose="020F0502020204030204" pitchFamily="34" charset="0"/>
              </a:rPr>
              <a:t> ciste algalnog planktona; subovalni do zrakasti organizmi koji pokazuju karakteristike eukariotske stanice</a:t>
            </a:r>
          </a:p>
        </p:txBody>
      </p:sp>
      <p:pic>
        <p:nvPicPr>
          <p:cNvPr id="80900" name="Picture 6">
            <a:extLst>
              <a:ext uri="{FF2B5EF4-FFF2-40B4-BE49-F238E27FC236}">
                <a16:creationId xmlns:a16="http://schemas.microsoft.com/office/drawing/2014/main" id="{01E84863-5B87-4BBD-BFA2-D061E1D2E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7986" t="4800" r="11497" b="8922"/>
          <a:stretch>
            <a:fillRect/>
          </a:stretch>
        </p:blipFill>
        <p:spPr bwMode="auto">
          <a:xfrm>
            <a:off x="682625" y="2133600"/>
            <a:ext cx="21590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0901" name="Text Box 7">
            <a:extLst>
              <a:ext uri="{FF2B5EF4-FFF2-40B4-BE49-F238E27FC236}">
                <a16:creationId xmlns:a16="http://schemas.microsoft.com/office/drawing/2014/main" id="{C3010E4F-B470-4306-8E70-0078BB79D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2387600"/>
            <a:ext cx="4321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1800" i="1" dirty="0" err="1">
                <a:solidFill>
                  <a:schemeClr val="tx2"/>
                </a:solidFill>
                <a:latin typeface="+mj-lt"/>
              </a:rPr>
              <a:t>Actipilion</a:t>
            </a:r>
            <a:r>
              <a:rPr lang="hr-HR" sz="1800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hr-HR" sz="1800" i="1" dirty="0" err="1">
                <a:solidFill>
                  <a:schemeClr val="tx2"/>
                </a:solidFill>
                <a:latin typeface="+mj-lt"/>
              </a:rPr>
              <a:t>druggi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 , gornji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ordovicij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Sylvan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Shale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Oklahoma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SAD (promjer oko 100 </a:t>
            </a:r>
            <a:r>
              <a:rPr lang="el-GR" sz="1800" dirty="0">
                <a:solidFill>
                  <a:schemeClr val="tx2"/>
                </a:solidFill>
                <a:latin typeface="+mj-lt"/>
                <a:cs typeface="Arial" charset="0"/>
              </a:rPr>
              <a:t>μ</a:t>
            </a:r>
            <a:r>
              <a:rPr lang="hr-HR" sz="1800" dirty="0">
                <a:solidFill>
                  <a:schemeClr val="tx2"/>
                </a:solidFill>
                <a:latin typeface="+mj-lt"/>
                <a:cs typeface="Arial" charset="0"/>
              </a:rPr>
              <a:t>m)</a:t>
            </a:r>
            <a:endParaRPr lang="el-GR" sz="1800" dirty="0">
              <a:solidFill>
                <a:schemeClr val="tx2"/>
              </a:solidFill>
              <a:latin typeface="+mj-lt"/>
              <a:cs typeface="Arial" charset="0"/>
            </a:endParaRPr>
          </a:p>
        </p:txBody>
      </p:sp>
      <p:pic>
        <p:nvPicPr>
          <p:cNvPr id="80902" name="Picture 8">
            <a:extLst>
              <a:ext uri="{FF2B5EF4-FFF2-40B4-BE49-F238E27FC236}">
                <a16:creationId xmlns:a16="http://schemas.microsoft.com/office/drawing/2014/main" id="{134AA6B0-7EC5-4B94-9CD9-4466F73D5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513" t="16743" r="13922" b="9761"/>
          <a:stretch>
            <a:fillRect/>
          </a:stretch>
        </p:blipFill>
        <p:spPr bwMode="auto">
          <a:xfrm>
            <a:off x="682625" y="4221163"/>
            <a:ext cx="2160588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0903" name="Text Box 9">
            <a:extLst>
              <a:ext uri="{FF2B5EF4-FFF2-40B4-BE49-F238E27FC236}">
                <a16:creationId xmlns:a16="http://schemas.microsoft.com/office/drawing/2014/main" id="{A6075453-C29E-440B-B707-334640E26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3363" y="5876925"/>
            <a:ext cx="43195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1800" i="1" dirty="0" err="1">
                <a:solidFill>
                  <a:schemeClr val="tx2"/>
                </a:solidFill>
                <a:latin typeface="+mj-lt"/>
              </a:rPr>
              <a:t>Multiplicisphaeridium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gornji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ordovicij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Sylvan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Shale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Oklahoma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SAD</a:t>
            </a:r>
            <a:r>
              <a:rPr lang="hr-HR" sz="1800" dirty="0">
                <a:latin typeface="+mj-lt"/>
              </a:rPr>
              <a:t> </a:t>
            </a:r>
          </a:p>
        </p:txBody>
      </p:sp>
      <p:pic>
        <p:nvPicPr>
          <p:cNvPr id="80904" name="Picture 12">
            <a:extLst>
              <a:ext uri="{FF2B5EF4-FFF2-40B4-BE49-F238E27FC236}">
                <a16:creationId xmlns:a16="http://schemas.microsoft.com/office/drawing/2014/main" id="{C7185039-4788-4AAE-AC9B-9D99DC0CF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r="931"/>
          <a:stretch>
            <a:fillRect/>
          </a:stretch>
        </p:blipFill>
        <p:spPr bwMode="auto">
          <a:xfrm>
            <a:off x="4284663" y="3284538"/>
            <a:ext cx="4392612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0905" name="Text Box 13">
            <a:extLst>
              <a:ext uri="{FF2B5EF4-FFF2-40B4-BE49-F238E27FC236}">
                <a16:creationId xmlns:a16="http://schemas.microsoft.com/office/drawing/2014/main" id="{67D4878B-9D9C-47D1-9D39-629DBCF38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5157788"/>
            <a:ext cx="51133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r-HR" sz="1800" i="1" dirty="0" err="1">
                <a:solidFill>
                  <a:schemeClr val="tx2"/>
                </a:solidFill>
                <a:latin typeface="+mj-lt"/>
              </a:rPr>
              <a:t>Cymatiosphaera</a:t>
            </a:r>
            <a:r>
              <a:rPr lang="hr-HR" sz="1800" i="1" dirty="0">
                <a:solidFill>
                  <a:schemeClr val="tx2"/>
                </a:solidFill>
                <a:latin typeface="+mj-lt"/>
              </a:rPr>
              <a:t>, 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gornji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ordovicij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Sylvan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Shale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</a:t>
            </a:r>
            <a:r>
              <a:rPr lang="hr-HR" sz="1800" dirty="0" err="1">
                <a:solidFill>
                  <a:schemeClr val="tx2"/>
                </a:solidFill>
                <a:latin typeface="+mj-lt"/>
              </a:rPr>
              <a:t>Oklahoma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, SAD</a:t>
            </a:r>
            <a:r>
              <a:rPr lang="hr-HR" sz="18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67E46DB2-8AC3-49DE-A8C3-E08B39EA6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 u="sng">
                <a:solidFill>
                  <a:srgbClr val="00B0F0"/>
                </a:solidFill>
                <a:latin typeface="Verdana" panose="020B0604030504040204" pitchFamily="34" charset="0"/>
              </a:rPr>
              <a:t>GREBENOTVORCI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26FE28B4-8FF3-49C7-A555-101FC9EEF3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268413"/>
            <a:ext cx="8712200" cy="19446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Pct val="80000"/>
              <a:buFont typeface="Wingdings" panose="05000000000000000000" pitchFamily="2" charset="2"/>
              <a:buNone/>
            </a:pPr>
            <a:endParaRPr lang="hr-HR" altLang="sr-Latn-RS" sz="8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Umjesto arheocijatida najvažniju ulogu u gradnji grebena imaju: </a:t>
            </a:r>
          </a:p>
          <a:p>
            <a:pPr eaLnBrk="1" hangingPunct="1">
              <a:lnSpc>
                <a:spcPct val="90000"/>
              </a:lnSpc>
              <a:buSzPct val="80000"/>
              <a:buFont typeface="Wingdings" panose="05000000000000000000" pitchFamily="2" charset="2"/>
              <a:buNone/>
            </a:pPr>
            <a:r>
              <a:rPr lang="hr-HR" altLang="sr-Latn-RS" sz="2000">
                <a:latin typeface="Calibri" panose="020F0502020204030204" pitchFamily="34" charset="0"/>
              </a:rPr>
              <a:t>	→ </a:t>
            </a: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stromatoporidi</a:t>
            </a:r>
            <a:r>
              <a:rPr lang="hr-HR" altLang="sr-Latn-RS" sz="2000">
                <a:latin typeface="Calibri" panose="020F0502020204030204" pitchFamily="34" charset="0"/>
              </a:rPr>
              <a:t>: kolonijske životinje iz skupine Hydrozoa  </a:t>
            </a:r>
          </a:p>
          <a:p>
            <a:pPr eaLnBrk="1" hangingPunct="1">
              <a:lnSpc>
                <a:spcPct val="90000"/>
              </a:lnSpc>
              <a:buSzPct val="80000"/>
              <a:buFont typeface="Wingdings" panose="05000000000000000000" pitchFamily="2" charset="2"/>
              <a:buNone/>
            </a:pPr>
            <a:r>
              <a:rPr lang="hr-HR" altLang="sr-Latn-RS" sz="2000">
                <a:latin typeface="Calibri" panose="020F0502020204030204" pitchFamily="34" charset="0"/>
              </a:rPr>
              <a:t>	→ </a:t>
            </a: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tabulatni i rugozni koralji</a:t>
            </a:r>
            <a:endParaRPr lang="hr-HR" altLang="sr-Latn-RS" sz="2000" b="1"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SzPct val="80000"/>
              <a:buFont typeface="Wingdings" panose="05000000000000000000" pitchFamily="2" charset="2"/>
              <a:buNone/>
            </a:pPr>
            <a:r>
              <a:rPr lang="hr-HR" altLang="sr-Latn-RS" sz="2000">
                <a:latin typeface="Calibri" panose="020F0502020204030204" pitchFamily="34" charset="0"/>
              </a:rPr>
              <a:t>	→ bryozoa (</a:t>
            </a:r>
            <a:r>
              <a:rPr lang="hr-HR" altLang="sr-Latn-RS" sz="2000" b="1">
                <a:solidFill>
                  <a:srgbClr val="C00000"/>
                </a:solidFill>
                <a:latin typeface="Calibri" panose="020F0502020204030204" pitchFamily="34" charset="0"/>
              </a:rPr>
              <a:t>mahovnjaci</a:t>
            </a:r>
            <a:r>
              <a:rPr lang="hr-HR" altLang="sr-Latn-RS" sz="2000">
                <a:latin typeface="Calibri" panose="020F0502020204030204" pitchFamily="34" charset="0"/>
              </a:rPr>
              <a:t>) → razvijaju se u ordoviciju</a:t>
            </a:r>
          </a:p>
        </p:txBody>
      </p:sp>
      <p:pic>
        <p:nvPicPr>
          <p:cNvPr id="81924" name="Picture 4" descr="stromatoporid">
            <a:extLst>
              <a:ext uri="{FF2B5EF4-FFF2-40B4-BE49-F238E27FC236}">
                <a16:creationId xmlns:a16="http://schemas.microsoft.com/office/drawing/2014/main" id="{95E438AE-17CE-4D9B-8C19-931A2F7B0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963" y="3213100"/>
            <a:ext cx="30924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1926" name="Text Box 6">
            <a:extLst>
              <a:ext uri="{FF2B5EF4-FFF2-40B4-BE49-F238E27FC236}">
                <a16:creationId xmlns:a16="http://schemas.microsoft.com/office/drawing/2014/main" id="{D639B014-A241-43A2-8A41-D26C2B129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5661025"/>
            <a:ext cx="2016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dirty="0" err="1">
                <a:solidFill>
                  <a:schemeClr val="tx2"/>
                </a:solidFill>
                <a:latin typeface="+mj-lt"/>
              </a:rPr>
              <a:t>Stromatoporidi</a:t>
            </a:r>
            <a:endParaRPr lang="hr-HR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3494" name="Picture 9" descr="http://www.mpm.edu/content/collections/learn/reef/strom99.gif">
            <a:extLst>
              <a:ext uri="{FF2B5EF4-FFF2-40B4-BE49-F238E27FC236}">
                <a16:creationId xmlns:a16="http://schemas.microsoft.com/office/drawing/2014/main" id="{EAC023B4-89F2-4E16-894B-9202BE6A0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25" y="2968625"/>
            <a:ext cx="4154488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80BE0EEF-024B-4496-B3F6-39EE19DDEC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06425"/>
          </a:xfrm>
        </p:spPr>
        <p:txBody>
          <a:bodyPr/>
          <a:lstStyle/>
          <a:p>
            <a:pPr eaLnBrk="1" hangingPunct="1"/>
            <a:r>
              <a:rPr lang="hr-HR" altLang="sr-Latn-RS" sz="3400" u="sng">
                <a:solidFill>
                  <a:srgbClr val="00B0F0"/>
                </a:solidFill>
                <a:latin typeface="Verdana" panose="020B0604030504040204" pitchFamily="34" charset="0"/>
              </a:rPr>
              <a:t>GREBENOTVORCI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3586E612-CDF1-4325-9E62-BFBCAE7C79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765175"/>
            <a:ext cx="8640763" cy="719138"/>
          </a:xfrm>
        </p:spPr>
        <p:txBody>
          <a:bodyPr/>
          <a:lstStyle/>
          <a:p>
            <a:pPr marL="265113" indent="-265113"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1900">
                <a:latin typeface="Calibri" panose="020F0502020204030204" pitchFamily="34" charset="0"/>
              </a:rPr>
              <a:t>Srednjoordovicijski grebeni mjestimice su dugački do 100 m i visoki do 6-7 m</a:t>
            </a:r>
          </a:p>
          <a:p>
            <a:pPr marL="265113" indent="-265113" eaLnBrk="1" hangingPunct="1">
              <a:lnSpc>
                <a:spcPct val="80000"/>
              </a:lnSpc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1900">
                <a:latin typeface="Calibri" panose="020F0502020204030204" pitchFamily="34" charset="0"/>
              </a:rPr>
              <a:t>Razvijali su se u nekoliko faza (npr. greben iz Crown Point Formacije, Vermont, SAD):</a:t>
            </a:r>
          </a:p>
        </p:txBody>
      </p:sp>
      <p:pic>
        <p:nvPicPr>
          <p:cNvPr id="82948" name="Picture 4" descr="D46 - Presjek kroz Tabulostromni greben">
            <a:extLst>
              <a:ext uri="{FF2B5EF4-FFF2-40B4-BE49-F238E27FC236}">
                <a16:creationId xmlns:a16="http://schemas.microsoft.com/office/drawing/2014/main" id="{3A254088-FBC6-4712-8883-B8136CB1B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918" t="549" r="1918" b="549"/>
          <a:stretch>
            <a:fillRect/>
          </a:stretch>
        </p:blipFill>
        <p:spPr bwMode="auto">
          <a:xfrm>
            <a:off x="611188" y="1431925"/>
            <a:ext cx="2952750" cy="531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2949" name="Text Box 5">
            <a:extLst>
              <a:ext uri="{FF2B5EF4-FFF2-40B4-BE49-F238E27FC236}">
                <a16:creationId xmlns:a16="http://schemas.microsoft.com/office/drawing/2014/main" id="{B87E60AD-E181-48A5-94B7-1A9915D55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6330950"/>
            <a:ext cx="42481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1600" b="1" dirty="0">
                <a:solidFill>
                  <a:srgbClr val="FF0000"/>
                </a:solidFill>
                <a:latin typeface="+mj-lt"/>
              </a:rPr>
              <a:t>&lt; Presjek kroz </a:t>
            </a:r>
            <a:r>
              <a:rPr lang="hr-HR" sz="1600" b="1" dirty="0" err="1">
                <a:solidFill>
                  <a:srgbClr val="FF0000"/>
                </a:solidFill>
                <a:latin typeface="+mj-lt"/>
              </a:rPr>
              <a:t>tabulostromni</a:t>
            </a:r>
            <a:r>
              <a:rPr lang="hr-HR" sz="1600" b="1" dirty="0">
                <a:solidFill>
                  <a:srgbClr val="FF0000"/>
                </a:solidFill>
                <a:latin typeface="+mj-lt"/>
              </a:rPr>
              <a:t> greben</a:t>
            </a:r>
          </a:p>
        </p:txBody>
      </p:sp>
      <p:sp>
        <p:nvSpPr>
          <p:cNvPr id="64518" name="Rectangle 3">
            <a:extLst>
              <a:ext uri="{FF2B5EF4-FFF2-40B4-BE49-F238E27FC236}">
                <a16:creationId xmlns:a16="http://schemas.microsoft.com/office/drawing/2014/main" id="{51F3F1E9-46DB-4A6B-A748-C7F52DBAB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868863"/>
            <a:ext cx="53276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266700" indent="-2667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hr-HR" altLang="sr-Latn-RS" sz="1900">
                <a:latin typeface="Calibri" panose="020F0502020204030204" pitchFamily="34" charset="0"/>
              </a:rPr>
              <a:t>(2) Faza  kolonizacije → naseljavanje stromatoporida i mahovnjaka</a:t>
            </a:r>
          </a:p>
        </p:txBody>
      </p:sp>
      <p:sp>
        <p:nvSpPr>
          <p:cNvPr id="64519" name="Rectangle 3">
            <a:extLst>
              <a:ext uri="{FF2B5EF4-FFF2-40B4-BE49-F238E27FC236}">
                <a16:creationId xmlns:a16="http://schemas.microsoft.com/office/drawing/2014/main" id="{160C2D4E-E2D7-4FAE-BE87-D0F6F0C45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5661025"/>
            <a:ext cx="53276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266700" indent="-2667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hr-HR" altLang="sr-Latn-RS" sz="1900">
                <a:latin typeface="Calibri" panose="020F0502020204030204" pitchFamily="34" charset="0"/>
              </a:rPr>
              <a:t>(1) Faza stabilizacije → naseljavanje podloge krinoidima koji je učvršćuju</a:t>
            </a:r>
          </a:p>
        </p:txBody>
      </p:sp>
      <p:sp>
        <p:nvSpPr>
          <p:cNvPr id="64520" name="Rectangle 3">
            <a:extLst>
              <a:ext uri="{FF2B5EF4-FFF2-40B4-BE49-F238E27FC236}">
                <a16:creationId xmlns:a16="http://schemas.microsoft.com/office/drawing/2014/main" id="{3762853F-80E3-4537-A8D9-429718A35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3716338"/>
            <a:ext cx="53276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266700" indent="-2667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hr-HR" altLang="sr-Latn-RS" sz="1900">
                <a:latin typeface="Calibri" panose="020F0502020204030204" pitchFamily="34" charset="0"/>
              </a:rPr>
              <a:t>(3) Faza diverzifikacije → uz stromatoporide i mahovnjake naseljavaju se i ostali grebenotvorni organizmi: koralji, spužve…</a:t>
            </a:r>
          </a:p>
        </p:txBody>
      </p:sp>
      <p:sp>
        <p:nvSpPr>
          <p:cNvPr id="64521" name="Rectangle 3">
            <a:extLst>
              <a:ext uri="{FF2B5EF4-FFF2-40B4-BE49-F238E27FC236}">
                <a16:creationId xmlns:a16="http://schemas.microsoft.com/office/drawing/2014/main" id="{E22BC644-8158-4DF9-9B6E-76C417585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2133600"/>
            <a:ext cx="53276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266700" indent="-2667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lvl="1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hr-HR" altLang="sr-Latn-RS" sz="1900">
                <a:latin typeface="Calibri" panose="020F0502020204030204" pitchFamily="34" charset="0"/>
              </a:rPr>
              <a:t>(4) Faza dominacije → stromatoporidi preuzimaju prevlast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C17C9D48-4257-4A6A-9E8C-C3156CBF1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 dirty="0">
                <a:solidFill>
                  <a:srgbClr val="92D050"/>
                </a:solidFill>
                <a:latin typeface="Verdana" panose="020B0604030504040204" pitchFamily="34" charset="0"/>
              </a:rPr>
              <a:t>KORALJI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D0F700DF-7BE1-48AC-BD10-E5DD6C9F25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0825" y="1412875"/>
            <a:ext cx="4033838" cy="1944688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b="1" dirty="0" err="1">
                <a:latin typeface="Calibri" panose="020F0502020204030204" pitchFamily="34" charset="0"/>
              </a:rPr>
              <a:t>Rugozni</a:t>
            </a:r>
            <a:r>
              <a:rPr lang="hr-HR" altLang="sr-Latn-RS" sz="2000" b="1" dirty="0">
                <a:latin typeface="Calibri" panose="020F0502020204030204" pitchFamily="34" charset="0"/>
              </a:rPr>
              <a:t> koralji </a:t>
            </a:r>
            <a:r>
              <a:rPr lang="hr-HR" altLang="sr-Latn-RS" sz="2000" dirty="0">
                <a:latin typeface="Calibri" panose="020F0502020204030204" pitchFamily="34" charset="0"/>
              </a:rPr>
              <a:t>→ </a:t>
            </a:r>
            <a:r>
              <a:rPr lang="hr-HR" altLang="sr-Latn-RS" sz="2000" dirty="0" err="1">
                <a:latin typeface="Calibri" panose="020F0502020204030204" pitchFamily="34" charset="0"/>
              </a:rPr>
              <a:t>Tetracoralia</a:t>
            </a:r>
            <a:r>
              <a:rPr lang="hr-HR" altLang="sr-Latn-RS" sz="2000" dirty="0">
                <a:latin typeface="Calibri" panose="020F0502020204030204" pitchFamily="34" charset="0"/>
              </a:rPr>
              <a:t>, živjeli od srednjeg </a:t>
            </a:r>
            <a:r>
              <a:rPr lang="hr-HR" altLang="sr-Latn-RS" sz="2000" dirty="0" err="1">
                <a:latin typeface="Calibri" panose="020F0502020204030204" pitchFamily="34" charset="0"/>
              </a:rPr>
              <a:t>ordovicija</a:t>
            </a:r>
            <a:r>
              <a:rPr lang="hr-HR" altLang="sr-Latn-RS" sz="2000" dirty="0">
                <a:latin typeface="Calibri" panose="020F0502020204030204" pitchFamily="34" charset="0"/>
              </a:rPr>
              <a:t> do mlađeg </a:t>
            </a:r>
            <a:r>
              <a:rPr lang="hr-HR" altLang="sr-Latn-RS" sz="2000" dirty="0" err="1">
                <a:latin typeface="Calibri" panose="020F0502020204030204" pitchFamily="34" charset="0"/>
              </a:rPr>
              <a:t>perma</a:t>
            </a:r>
            <a:endParaRPr lang="hr-HR" altLang="sr-Latn-RS" sz="20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b="1" dirty="0">
                <a:latin typeface="Calibri" panose="020F0502020204030204" pitchFamily="34" charset="0"/>
              </a:rPr>
              <a:t>Uglavnom </a:t>
            </a:r>
            <a:r>
              <a:rPr lang="hr-HR" altLang="sr-Latn-RS" sz="2000" b="1" dirty="0" err="1">
                <a:latin typeface="Calibri" panose="020F0502020204030204" pitchFamily="34" charset="0"/>
              </a:rPr>
              <a:t>solitarni</a:t>
            </a:r>
            <a:r>
              <a:rPr lang="hr-HR" altLang="sr-Latn-RS" sz="2000" b="1" dirty="0">
                <a:latin typeface="Calibri" panose="020F0502020204030204" pitchFamily="34" charset="0"/>
              </a:rPr>
              <a:t> </a:t>
            </a:r>
            <a:r>
              <a:rPr lang="hr-HR" altLang="sr-Latn-RS" sz="2000" dirty="0">
                <a:latin typeface="Calibri" panose="020F0502020204030204" pitchFamily="34" charset="0"/>
              </a:rPr>
              <a:t>koralji oblika roga, neki su dosegli visinu i do 1 m </a:t>
            </a:r>
          </a:p>
        </p:txBody>
      </p:sp>
      <p:pic>
        <p:nvPicPr>
          <p:cNvPr id="83972" name="Picture 9">
            <a:extLst>
              <a:ext uri="{FF2B5EF4-FFF2-40B4-BE49-F238E27FC236}">
                <a16:creationId xmlns:a16="http://schemas.microsoft.com/office/drawing/2014/main" id="{000BA015-CBE2-42ED-A37E-EA6A55717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875" r="9933"/>
          <a:stretch>
            <a:fillRect/>
          </a:stretch>
        </p:blipFill>
        <p:spPr bwMode="auto">
          <a:xfrm>
            <a:off x="1117600" y="3379788"/>
            <a:ext cx="2014538" cy="290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3973" name="Picture 5" descr="Tetracorallia, rugozni koralji, ordovicij-perm">
            <a:extLst>
              <a:ext uri="{FF2B5EF4-FFF2-40B4-BE49-F238E27FC236}">
                <a16:creationId xmlns:a16="http://schemas.microsoft.com/office/drawing/2014/main" id="{FAC221AB-A359-44B4-AC9A-4D3F1D014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6738" y="333375"/>
            <a:ext cx="4371975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921CF0C-2455-4280-8B31-F09C3996B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92D050"/>
                </a:solidFill>
                <a:latin typeface="Verdana" panose="020B0604030504040204" pitchFamily="34" charset="0"/>
              </a:rPr>
              <a:t>KORALJI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2C2EDA0-2E76-423E-90CF-F80465418C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268413"/>
            <a:ext cx="4824412" cy="1296987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b="1">
                <a:latin typeface="Calibri" panose="020F0502020204030204" pitchFamily="34" charset="0"/>
              </a:rPr>
              <a:t>Tabulatni koralji</a:t>
            </a:r>
            <a:r>
              <a:rPr lang="hr-HR" altLang="sr-Latn-RS" sz="2000">
                <a:latin typeface="Calibri" panose="020F0502020204030204" pitchFamily="34" charset="0"/>
              </a:rPr>
              <a:t> → Tabulata, živjeli samo u paleozoiku</a:t>
            </a:r>
            <a:endParaRPr lang="hr-HR" altLang="sr-Latn-RS" sz="80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b="1">
                <a:latin typeface="Calibri" panose="020F0502020204030204" pitchFamily="34" charset="0"/>
              </a:rPr>
              <a:t>Gotovo uvijek kolonijski organizmi </a:t>
            </a:r>
          </a:p>
        </p:txBody>
      </p:sp>
      <p:pic>
        <p:nvPicPr>
          <p:cNvPr id="84997" name="Picture 5" descr="Tabulata_Favosites">
            <a:extLst>
              <a:ext uri="{FF2B5EF4-FFF2-40B4-BE49-F238E27FC236}">
                <a16:creationId xmlns:a16="http://schemas.microsoft.com/office/drawing/2014/main" id="{7BE5DCD0-2ECF-4ADF-A0EA-A5AB9F74C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5780" y="2749343"/>
            <a:ext cx="2881313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6022" name="Text Box 6">
            <a:extLst>
              <a:ext uri="{FF2B5EF4-FFF2-40B4-BE49-F238E27FC236}">
                <a16:creationId xmlns:a16="http://schemas.microsoft.com/office/drawing/2014/main" id="{2D5ACE95-33A1-4791-A2F2-40FC7DF47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726113"/>
            <a:ext cx="4032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i="1" dirty="0" err="1">
                <a:solidFill>
                  <a:schemeClr val="tx2"/>
                </a:solidFill>
                <a:latin typeface="+mj-lt"/>
              </a:rPr>
              <a:t>Halysites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(O – S )</a:t>
            </a:r>
            <a:endParaRPr lang="hr-HR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6023" name="Text Box 7">
            <a:extLst>
              <a:ext uri="{FF2B5EF4-FFF2-40B4-BE49-F238E27FC236}">
                <a16:creationId xmlns:a16="http://schemas.microsoft.com/office/drawing/2014/main" id="{3EAF5AB6-AB6D-4F5C-9B41-A1F78E4C7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3" y="5223756"/>
            <a:ext cx="13684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solidFill>
                  <a:schemeClr val="tx2"/>
                </a:solidFill>
                <a:latin typeface="+mj-lt"/>
              </a:rPr>
              <a:t>Favosites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(O – D)</a:t>
            </a:r>
            <a:endParaRPr lang="hr-HR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FCE62-0F0B-44D7-83E1-0BC57792E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98" y="2749343"/>
            <a:ext cx="4572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5" descr="Bryozoa, ordovicij, Ohio">
            <a:extLst>
              <a:ext uri="{FF2B5EF4-FFF2-40B4-BE49-F238E27FC236}">
                <a16:creationId xmlns:a16="http://schemas.microsoft.com/office/drawing/2014/main" id="{5F0E4458-2C7F-485A-B48A-4D11FA102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3500438"/>
            <a:ext cx="3944938" cy="311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7587" name="Rectangle 2">
            <a:extLst>
              <a:ext uri="{FF2B5EF4-FFF2-40B4-BE49-F238E27FC236}">
                <a16:creationId xmlns:a16="http://schemas.microsoft.com/office/drawing/2014/main" id="{889CFC8E-CA04-4D87-BC24-D55D5A057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FFC000"/>
                </a:solidFill>
                <a:latin typeface="Verdana" panose="020B0604030504040204" pitchFamily="34" charset="0"/>
              </a:rPr>
              <a:t>MAHOVNJACI</a:t>
            </a:r>
          </a:p>
        </p:txBody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D9E58EEE-C857-4BDA-B07A-A86912E1BA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196975"/>
            <a:ext cx="8139112" cy="1008063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>
                <a:latin typeface="Calibri" panose="020F0502020204030204" pitchFamily="34" charset="0"/>
              </a:rPr>
              <a:t>Bryozoa (mahovnjaci) → kolonijski organizmi, razvijaju se od ordovicija </a:t>
            </a:r>
          </a:p>
        </p:txBody>
      </p:sp>
      <p:pic>
        <p:nvPicPr>
          <p:cNvPr id="86021" name="Picture 4" descr="Ordovicijski mahovnjaci">
            <a:extLst>
              <a:ext uri="{FF2B5EF4-FFF2-40B4-BE49-F238E27FC236}">
                <a16:creationId xmlns:a16="http://schemas.microsoft.com/office/drawing/2014/main" id="{D2A69BB0-8BDC-410A-B968-8A211A7B9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628775"/>
            <a:ext cx="590550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B2A66764-A164-4FA3-99F9-596803AF2B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794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669900"/>
                </a:solidFill>
                <a:latin typeface="Verdana" panose="020B0604030504040204" pitchFamily="34" charset="0"/>
              </a:rPr>
              <a:t>BODLJIKAŠI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1A9198C9-9FBB-4A70-AEFD-D86ACC742B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765175"/>
            <a:ext cx="8497887" cy="1511300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Od </a:t>
            </a:r>
            <a:r>
              <a:rPr lang="hr-HR" altLang="sr-Latn-RS" sz="2000" dirty="0" err="1">
                <a:latin typeface="Calibri" panose="020F0502020204030204" pitchFamily="34" charset="0"/>
              </a:rPr>
              <a:t>Echinodermata</a:t>
            </a:r>
            <a:r>
              <a:rPr lang="hr-HR" altLang="sr-Latn-RS" sz="2000" dirty="0">
                <a:latin typeface="Calibri" panose="020F0502020204030204" pitchFamily="34" charset="0"/>
              </a:rPr>
              <a:t> (bodljikaši) 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javljaju se prvi ježinci </a:t>
            </a: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Zvjezdače su među važnijim grabežljivcima (uz </a:t>
            </a:r>
            <a:r>
              <a:rPr lang="hr-HR" altLang="sr-Latn-RS" sz="2000" dirty="0" err="1">
                <a:latin typeface="Calibri" panose="020F0502020204030204" pitchFamily="34" charset="0"/>
              </a:rPr>
              <a:t>nautilide</a:t>
            </a:r>
            <a:r>
              <a:rPr lang="hr-HR" altLang="sr-Latn-RS" sz="2000" dirty="0">
                <a:latin typeface="Calibri" panose="020F0502020204030204" pitchFamily="34" charset="0"/>
              </a:rPr>
              <a:t>) </a:t>
            </a: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Napreduju i </a:t>
            </a:r>
            <a:r>
              <a:rPr lang="hr-HR" altLang="sr-Latn-RS" sz="2000" dirty="0" err="1">
                <a:latin typeface="Calibri" panose="020F0502020204030204" pitchFamily="34" charset="0"/>
              </a:rPr>
              <a:t>Crinoidea</a:t>
            </a:r>
            <a:r>
              <a:rPr lang="hr-HR" altLang="sr-Latn-RS" sz="2000" dirty="0">
                <a:latin typeface="Calibri" panose="020F0502020204030204" pitchFamily="34" charset="0"/>
              </a:rPr>
              <a:t> – morski ljiljani</a:t>
            </a:r>
            <a:r>
              <a:rPr lang="hr-HR" altLang="sr-Latn-RS" sz="2000" i="1" dirty="0">
                <a:latin typeface="Calibri" panose="020F0502020204030204" pitchFamily="34" charset="0"/>
              </a:rPr>
              <a:t>, </a:t>
            </a:r>
            <a:r>
              <a:rPr lang="hr-HR" altLang="sr-Latn-RS" sz="2000" dirty="0">
                <a:latin typeface="Calibri" panose="020F0502020204030204" pitchFamily="34" charset="0"/>
              </a:rPr>
              <a:t> koji su se pojavili još u </a:t>
            </a:r>
            <a:r>
              <a:rPr lang="hr-HR" altLang="sr-Latn-RS" sz="2000" dirty="0" err="1">
                <a:latin typeface="Calibri" panose="020F0502020204030204" pitchFamily="34" charset="0"/>
              </a:rPr>
              <a:t>kambriju</a:t>
            </a:r>
            <a:endParaRPr lang="en-US" altLang="sr-Latn-RS" sz="20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endParaRPr lang="hr-HR" altLang="sr-Latn-RS" sz="2000" dirty="0">
              <a:latin typeface="Verdana" panose="020B0604030504040204" pitchFamily="34" charset="0"/>
            </a:endParaRPr>
          </a:p>
        </p:txBody>
      </p:sp>
      <p:pic>
        <p:nvPicPr>
          <p:cNvPr id="87044" name="Picture 4" descr="Edrioaster bigsbyi, ježinac, srednji ordovicij">
            <a:extLst>
              <a:ext uri="{FF2B5EF4-FFF2-40B4-BE49-F238E27FC236}">
                <a16:creationId xmlns:a16="http://schemas.microsoft.com/office/drawing/2014/main" id="{F36E77C1-952E-4FA5-82D1-B2608CDFC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44675"/>
            <a:ext cx="2668588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045" name="Picture 5" descr="Ordovicijski ježinac">
            <a:extLst>
              <a:ext uri="{FF2B5EF4-FFF2-40B4-BE49-F238E27FC236}">
                <a16:creationId xmlns:a16="http://schemas.microsoft.com/office/drawing/2014/main" id="{DC772CB0-7B0A-49B5-AAAB-C405BEE0B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1844675"/>
            <a:ext cx="2452687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046" name="Picture 4" descr="Morska zvijezda, ordovicij">
            <a:extLst>
              <a:ext uri="{FF2B5EF4-FFF2-40B4-BE49-F238E27FC236}">
                <a16:creationId xmlns:a16="http://schemas.microsoft.com/office/drawing/2014/main" id="{658099BA-99F9-434E-AF5A-6568C951A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325" t="3302" r="2325" b="6604"/>
          <a:stretch>
            <a:fillRect/>
          </a:stretch>
        </p:blipFill>
        <p:spPr bwMode="auto">
          <a:xfrm>
            <a:off x="6227763" y="2060575"/>
            <a:ext cx="259873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047" name="Picture 5">
            <a:extLst>
              <a:ext uri="{FF2B5EF4-FFF2-40B4-BE49-F238E27FC236}">
                <a16:creationId xmlns:a16="http://schemas.microsoft.com/office/drawing/2014/main" id="{6FDE2595-6169-4E7C-9F74-94BADC100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r="1404"/>
          <a:stretch>
            <a:fillRect/>
          </a:stretch>
        </p:blipFill>
        <p:spPr bwMode="auto">
          <a:xfrm>
            <a:off x="3938588" y="4581525"/>
            <a:ext cx="228917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05CF3872-C96C-4C4F-AA37-4051C0649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308725"/>
            <a:ext cx="21605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1800" i="1" dirty="0">
                <a:solidFill>
                  <a:schemeClr val="tx2"/>
                </a:solidFill>
                <a:latin typeface="+mj-lt"/>
              </a:rPr>
              <a:t>&lt; </a:t>
            </a:r>
            <a:r>
              <a:rPr lang="hr-HR" sz="1800" i="1" dirty="0" err="1">
                <a:solidFill>
                  <a:schemeClr val="tx2"/>
                </a:solidFill>
                <a:latin typeface="+mj-lt"/>
              </a:rPr>
              <a:t>Hudsonaster</a:t>
            </a:r>
            <a:r>
              <a:rPr lang="hr-HR" sz="1800" dirty="0">
                <a:solidFill>
                  <a:schemeClr val="tx2"/>
                </a:solidFill>
                <a:latin typeface="+mj-lt"/>
              </a:rPr>
              <a:t> sp.</a:t>
            </a:r>
            <a:r>
              <a:rPr lang="hr-HR" sz="18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4">
            <a:extLst>
              <a:ext uri="{FF2B5EF4-FFF2-40B4-BE49-F238E27FC236}">
                <a16:creationId xmlns:a16="http://schemas.microsoft.com/office/drawing/2014/main" id="{73A7B96F-66CD-4BEC-A400-777F94241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5902"/>
          <a:stretch>
            <a:fillRect/>
          </a:stretch>
        </p:blipFill>
        <p:spPr bwMode="auto">
          <a:xfrm>
            <a:off x="4932363" y="476250"/>
            <a:ext cx="39624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0117" name="Text Box 7">
            <a:extLst>
              <a:ext uri="{FF2B5EF4-FFF2-40B4-BE49-F238E27FC236}">
                <a16:creationId xmlns:a16="http://schemas.microsoft.com/office/drawing/2014/main" id="{5DFDA6D1-4B54-4F85-B8C7-4B8C09BDF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124575"/>
            <a:ext cx="4321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dirty="0">
                <a:solidFill>
                  <a:schemeClr val="tx2"/>
                </a:solidFill>
                <a:latin typeface="+mj-lt"/>
              </a:rPr>
              <a:t>Fosilni </a:t>
            </a:r>
            <a:r>
              <a:rPr lang="hr-HR" dirty="0" err="1">
                <a:solidFill>
                  <a:schemeClr val="tx2"/>
                </a:solidFill>
                <a:latin typeface="+mj-lt"/>
              </a:rPr>
              <a:t>krinoid</a:t>
            </a:r>
            <a:r>
              <a:rPr lang="hr-HR" dirty="0">
                <a:solidFill>
                  <a:schemeClr val="tx2"/>
                </a:solidFill>
                <a:latin typeface="+mj-lt"/>
              </a:rPr>
              <a:t>, </a:t>
            </a:r>
            <a:r>
              <a:rPr lang="hr-HR" dirty="0" err="1">
                <a:solidFill>
                  <a:schemeClr val="tx2"/>
                </a:solidFill>
                <a:latin typeface="+mj-lt"/>
              </a:rPr>
              <a:t>ordovicij</a:t>
            </a:r>
            <a:r>
              <a:rPr lang="hr-HR" dirty="0">
                <a:solidFill>
                  <a:schemeClr val="tx2"/>
                </a:solidFill>
                <a:latin typeface="+mj-lt"/>
              </a:rPr>
              <a:t>, Kanada</a:t>
            </a:r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96036CF1-681D-4BAF-BEA8-519751997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92D050"/>
                </a:solidFill>
                <a:latin typeface="Verdana" panose="020B0604030504040204" pitchFamily="34" charset="0"/>
              </a:rPr>
              <a:t>BODLJIKAŠI</a:t>
            </a:r>
          </a:p>
        </p:txBody>
      </p:sp>
      <p:pic>
        <p:nvPicPr>
          <p:cNvPr id="88069" name="Picture 4" descr="stapke krinoida, ordovicij, Ohio">
            <a:extLst>
              <a:ext uri="{FF2B5EF4-FFF2-40B4-BE49-F238E27FC236}">
                <a16:creationId xmlns:a16="http://schemas.microsoft.com/office/drawing/2014/main" id="{580504BB-8B80-472A-8D3C-A5DB252A6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" y="1544638"/>
            <a:ext cx="43561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96DF90F9-2BF3-49CE-AE7B-D317DFEF6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508500"/>
            <a:ext cx="2952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dirty="0">
                <a:solidFill>
                  <a:schemeClr val="tx2"/>
                </a:solidFill>
                <a:latin typeface="+mj-lt"/>
              </a:rPr>
              <a:t>Stapke krinoida, </a:t>
            </a:r>
            <a:r>
              <a:rPr lang="hr-HR" dirty="0" err="1">
                <a:solidFill>
                  <a:schemeClr val="tx2"/>
                </a:solidFill>
                <a:latin typeface="+mj-lt"/>
              </a:rPr>
              <a:t>ordovicij</a:t>
            </a:r>
            <a:r>
              <a:rPr lang="hr-HR" dirty="0">
                <a:solidFill>
                  <a:schemeClr val="tx2"/>
                </a:solidFill>
                <a:latin typeface="+mj-lt"/>
              </a:rPr>
              <a:t>, Ohio, SAD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0CBF2D6D-47B1-44FE-86D3-DE2E47B27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92D050"/>
                </a:solidFill>
                <a:latin typeface="Verdana" panose="020B0604030504040204" pitchFamily="34" charset="0"/>
              </a:rPr>
              <a:t>GLAVONOŠCI</a:t>
            </a:r>
          </a:p>
        </p:txBody>
      </p:sp>
      <p:sp>
        <p:nvSpPr>
          <p:cNvPr id="70659" name="Rectangle 4">
            <a:extLst>
              <a:ext uri="{FF2B5EF4-FFF2-40B4-BE49-F238E27FC236}">
                <a16:creationId xmlns:a16="http://schemas.microsoft.com/office/drawing/2014/main" id="{90011902-567F-4AB6-A053-3174CCBCA0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268413"/>
            <a:ext cx="6192837" cy="936625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Prisutni samo </a:t>
            </a:r>
            <a:r>
              <a:rPr lang="hr-HR" altLang="sr-Latn-RS" sz="2000" dirty="0" err="1">
                <a:latin typeface="Calibri" panose="020F0502020204030204" pitchFamily="34" charset="0"/>
              </a:rPr>
              <a:t>nautilidi</a:t>
            </a:r>
            <a:r>
              <a:rPr lang="hr-HR" altLang="sr-Latn-RS" sz="2000" dirty="0">
                <a:latin typeface="Calibri" panose="020F0502020204030204" pitchFamily="34" charset="0"/>
              </a:rPr>
              <a:t>: </a:t>
            </a:r>
            <a:r>
              <a:rPr lang="hr-HR" altLang="sr-Latn-RS" sz="2000" i="1" dirty="0" err="1">
                <a:latin typeface="Calibri" panose="020F0502020204030204" pitchFamily="34" charset="0"/>
              </a:rPr>
              <a:t>Endoceras</a:t>
            </a:r>
            <a:r>
              <a:rPr lang="hr-HR" altLang="sr-Latn-RS" sz="2000" dirty="0">
                <a:latin typeface="Calibri" panose="020F0502020204030204" pitchFamily="34" charset="0"/>
              </a:rPr>
              <a:t> → je bio jedan od glavnih grabežljivaca; mogao je doseći duljinu do 4,5 m</a:t>
            </a: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endParaRPr lang="hr-HR" altLang="sr-Latn-RS" sz="2000" dirty="0">
              <a:latin typeface="Verdana" panose="020B0604030504040204" pitchFamily="34" charset="0"/>
            </a:endParaRPr>
          </a:p>
        </p:txBody>
      </p:sp>
      <p:pic>
        <p:nvPicPr>
          <p:cNvPr id="89092" name="Picture 5" descr="cefalopod Endoceras jede trilobita, ordovicij">
            <a:extLst>
              <a:ext uri="{FF2B5EF4-FFF2-40B4-BE49-F238E27FC236}">
                <a16:creationId xmlns:a16="http://schemas.microsoft.com/office/drawing/2014/main" id="{EC78BAFB-3D72-4A76-A43D-CC7D0943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263" y="2205038"/>
            <a:ext cx="5524500" cy="384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093" name="Picture 6">
            <a:extLst>
              <a:ext uri="{FF2B5EF4-FFF2-40B4-BE49-F238E27FC236}">
                <a16:creationId xmlns:a16="http://schemas.microsoft.com/office/drawing/2014/main" id="{4563B994-8012-4EFB-BA1C-65ACBFBFA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3100" y="0"/>
            <a:ext cx="114935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2167" name="Text Box 8">
            <a:extLst>
              <a:ext uri="{FF2B5EF4-FFF2-40B4-BE49-F238E27FC236}">
                <a16:creationId xmlns:a16="http://schemas.microsoft.com/office/drawing/2014/main" id="{0A52913A-1A20-4F04-9330-D3F2CC155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231" y="6049309"/>
            <a:ext cx="25198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i="1" dirty="0" err="1">
                <a:solidFill>
                  <a:schemeClr val="tx2"/>
                </a:solidFill>
                <a:latin typeface="+mj-lt"/>
              </a:rPr>
              <a:t>Endoceras</a:t>
            </a:r>
            <a:r>
              <a:rPr lang="hr-HR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hr-HR" i="1" dirty="0" err="1">
                <a:solidFill>
                  <a:schemeClr val="tx2"/>
                </a:solidFill>
                <a:latin typeface="+mj-lt"/>
              </a:rPr>
              <a:t>sp</a:t>
            </a:r>
            <a:r>
              <a:rPr lang="hr-HR" i="1" dirty="0">
                <a:solidFill>
                  <a:schemeClr val="tx2"/>
                </a:solidFill>
                <a:latin typeface="+mj-lt"/>
              </a:rPr>
              <a:t>.</a:t>
            </a:r>
            <a:r>
              <a:rPr lang="en-US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(O – S)</a:t>
            </a:r>
            <a:endParaRPr lang="hr-HR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5" descr="D32- Rekonstrukcija Ordovicijske zivotne zajednice">
            <a:extLst>
              <a:ext uri="{FF2B5EF4-FFF2-40B4-BE49-F238E27FC236}">
                <a16:creationId xmlns:a16="http://schemas.microsoft.com/office/drawing/2014/main" id="{2A887119-B7CF-43BA-B2A4-992147A40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962" t="1131" r="1181" b="1231"/>
          <a:stretch>
            <a:fillRect/>
          </a:stretch>
        </p:blipFill>
        <p:spPr bwMode="auto">
          <a:xfrm>
            <a:off x="3419475" y="260350"/>
            <a:ext cx="5689600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115" name="Picture 6" descr="ordovicij sea">
            <a:extLst>
              <a:ext uri="{FF2B5EF4-FFF2-40B4-BE49-F238E27FC236}">
                <a16:creationId xmlns:a16="http://schemas.microsoft.com/office/drawing/2014/main" id="{28DB92C3-E70F-4E03-9E06-E9356736E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563" y="3690938"/>
            <a:ext cx="4821237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3188" name="Text Box 7">
            <a:extLst>
              <a:ext uri="{FF2B5EF4-FFF2-40B4-BE49-F238E27FC236}">
                <a16:creationId xmlns:a16="http://schemas.microsoft.com/office/drawing/2014/main" id="{79165970-6806-4E9A-8BA3-18EB3BC92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4581525"/>
            <a:ext cx="3887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dirty="0">
                <a:solidFill>
                  <a:schemeClr val="tx2"/>
                </a:solidFill>
                <a:latin typeface="+mj-lt"/>
              </a:rPr>
              <a:t>Rekonstrukcija životne zajednice u </a:t>
            </a:r>
            <a:r>
              <a:rPr lang="hr-HR" dirty="0" err="1">
                <a:solidFill>
                  <a:schemeClr val="tx2"/>
                </a:solidFill>
                <a:latin typeface="+mj-lt"/>
              </a:rPr>
              <a:t>ordovicijskom</a:t>
            </a:r>
            <a:r>
              <a:rPr lang="hr-HR" dirty="0">
                <a:solidFill>
                  <a:schemeClr val="tx2"/>
                </a:solidFill>
                <a:latin typeface="+mj-lt"/>
              </a:rPr>
              <a:t> moru</a:t>
            </a:r>
          </a:p>
        </p:txBody>
      </p:sp>
      <p:sp>
        <p:nvSpPr>
          <p:cNvPr id="71685" name="Rectangle 2">
            <a:extLst>
              <a:ext uri="{FF2B5EF4-FFF2-40B4-BE49-F238E27FC236}">
                <a16:creationId xmlns:a16="http://schemas.microsoft.com/office/drawing/2014/main" id="{16226EAD-1ADB-47BA-872E-2B92A0F78A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3538538" cy="1439863"/>
          </a:xfrm>
        </p:spPr>
        <p:txBody>
          <a:bodyPr/>
          <a:lstStyle/>
          <a:p>
            <a:pPr eaLnBrk="1" hangingPunct="1"/>
            <a:r>
              <a:rPr lang="hr-HR" altLang="sr-Latn-RS" sz="3400" i="1">
                <a:solidFill>
                  <a:srgbClr val="00B0F0"/>
                </a:solidFill>
              </a:rPr>
              <a:t>ORDOVICIJSKO MORE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47FE6855-684B-4FF9-B557-F6FA4086A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895350"/>
          </a:xfrm>
        </p:spPr>
        <p:txBody>
          <a:bodyPr/>
          <a:lstStyle/>
          <a:p>
            <a:pPr eaLnBrk="1" hangingPunct="1"/>
            <a:r>
              <a:rPr lang="hr-HR" altLang="sr-Latn-RS" sz="3400">
                <a:solidFill>
                  <a:srgbClr val="92D050"/>
                </a:solidFill>
                <a:latin typeface="Verdana" panose="020B0604030504040204" pitchFamily="34" charset="0"/>
              </a:rPr>
              <a:t>ORDOVICIJSKO KOPNO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7D5824A7-1A53-406E-BD07-A1561CE5E9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773238"/>
            <a:ext cx="4895850" cy="3095625"/>
          </a:xfrm>
        </p:spPr>
        <p:txBody>
          <a:bodyPr/>
          <a:lstStyle/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Život na kopnu u </a:t>
            </a:r>
            <a:r>
              <a:rPr lang="hr-HR" altLang="sr-Latn-RS" sz="2000" dirty="0" err="1">
                <a:latin typeface="Calibri" panose="020F0502020204030204" pitchFamily="34" charset="0"/>
              </a:rPr>
              <a:t>ordoviciju</a:t>
            </a:r>
            <a:r>
              <a:rPr lang="hr-HR" altLang="sr-Latn-RS" sz="2000" dirty="0">
                <a:latin typeface="Calibri" panose="020F0502020204030204" pitchFamily="34" charset="0"/>
              </a:rPr>
              <a:t> – zanemariv</a:t>
            </a: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8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Tek </a:t>
            </a:r>
            <a:r>
              <a:rPr lang="hr-HR" altLang="sr-Latn-R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mjestimični nalazi primitivnih spora i fosilno očuvanih biljnih stanica – iz </a:t>
            </a:r>
            <a:r>
              <a:rPr lang="hr-HR" altLang="sr-Latn-RS" sz="2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Darivila</a:t>
            </a:r>
            <a:endParaRPr lang="hr-HR" altLang="sr-Latn-RS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None/>
            </a:pPr>
            <a:endParaRPr lang="hr-HR" altLang="sr-Latn-RS" sz="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r>
              <a:rPr lang="hr-HR" altLang="sr-Latn-RS" sz="2000" dirty="0">
                <a:latin typeface="Calibri" panose="020F0502020204030204" pitchFamily="34" charset="0"/>
              </a:rPr>
              <a:t>Vjerojatno su vlažna područja </a:t>
            </a:r>
            <a:r>
              <a:rPr lang="hr-HR" altLang="sr-Latn-RS" sz="2000" dirty="0" err="1">
                <a:latin typeface="Calibri" panose="020F0502020204030204" pitchFamily="34" charset="0"/>
              </a:rPr>
              <a:t>ordovicijskog</a:t>
            </a:r>
            <a:r>
              <a:rPr lang="hr-HR" altLang="sr-Latn-RS" sz="2000" dirty="0">
                <a:latin typeface="Calibri" panose="020F0502020204030204" pitchFamily="34" charset="0"/>
              </a:rPr>
              <a:t> kopna bila nastanjena najprimitivnijim </a:t>
            </a:r>
            <a:r>
              <a:rPr lang="hr-HR" altLang="sr-Latn-RS" sz="2000" dirty="0" err="1">
                <a:latin typeface="Calibri" panose="020F0502020204030204" pitchFamily="34" charset="0"/>
              </a:rPr>
              <a:t>papratnjačama</a:t>
            </a:r>
            <a:r>
              <a:rPr lang="hr-HR" altLang="sr-Latn-RS" sz="2000" dirty="0">
                <a:latin typeface="Calibri" panose="020F0502020204030204" pitchFamily="34" charset="0"/>
              </a:rPr>
              <a:t>, čiji intenzivni razvoj započinje u </a:t>
            </a:r>
            <a:r>
              <a:rPr lang="hr-HR" altLang="sr-Latn-RS" sz="2000" dirty="0" err="1">
                <a:latin typeface="Calibri" panose="020F0502020204030204" pitchFamily="34" charset="0"/>
              </a:rPr>
              <a:t>siluru</a:t>
            </a:r>
            <a:endParaRPr lang="hr-HR" altLang="sr-Latn-RS" sz="2000" dirty="0">
              <a:latin typeface="Calibri" panose="020F0502020204030204" pitchFamily="34" charset="0"/>
            </a:endParaRPr>
          </a:p>
          <a:p>
            <a:pPr eaLnBrk="1" hangingPunct="1">
              <a:buSzPct val="80000"/>
              <a:buFont typeface="Wingdings" panose="05000000000000000000" pitchFamily="2" charset="2"/>
              <a:buChar char="§"/>
            </a:pPr>
            <a:endParaRPr lang="hr-HR" altLang="sr-Latn-RS" sz="2000" dirty="0">
              <a:latin typeface="Verdana" panose="020B0604030504040204" pitchFamily="34" charset="0"/>
            </a:endParaRPr>
          </a:p>
        </p:txBody>
      </p:sp>
      <p:pic>
        <p:nvPicPr>
          <p:cNvPr id="72708" name="Picture 4" descr="imagel009">
            <a:extLst>
              <a:ext uri="{FF2B5EF4-FFF2-40B4-BE49-F238E27FC236}">
                <a16:creationId xmlns:a16="http://schemas.microsoft.com/office/drawing/2014/main" id="{38D6F0FC-93BF-4C4E-A4CB-DEF30A731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268413"/>
            <a:ext cx="3814762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Text Box 5">
            <a:extLst>
              <a:ext uri="{FF2B5EF4-FFF2-40B4-BE49-F238E27FC236}">
                <a16:creationId xmlns:a16="http://schemas.microsoft.com/office/drawing/2014/main" id="{CF4CAFF1-B2A5-4FCA-998C-612C4C69B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5589588"/>
            <a:ext cx="34559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hr-HR" dirty="0">
                <a:solidFill>
                  <a:schemeClr val="tx2"/>
                </a:solidFill>
                <a:latin typeface="+mj-lt"/>
              </a:rPr>
              <a:t>Spore i stanice nepoznatih </a:t>
            </a:r>
            <a:r>
              <a:rPr lang="hr-HR" dirty="0" err="1">
                <a:solidFill>
                  <a:schemeClr val="tx2"/>
                </a:solidFill>
                <a:latin typeface="+mj-lt"/>
              </a:rPr>
              <a:t>ordovicijskih</a:t>
            </a:r>
            <a:r>
              <a:rPr lang="hr-HR" dirty="0">
                <a:solidFill>
                  <a:schemeClr val="tx2"/>
                </a:solidFill>
                <a:latin typeface="+mj-lt"/>
              </a:rPr>
              <a:t> biljaka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3672</TotalTime>
  <Words>2384</Words>
  <Application>Microsoft Office PowerPoint</Application>
  <PresentationFormat>On-screen Show (4:3)</PresentationFormat>
  <Paragraphs>302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Arial</vt:lpstr>
      <vt:lpstr>Calibri</vt:lpstr>
      <vt:lpstr>Constantia</vt:lpstr>
      <vt:lpstr>Monotype Sorts</vt:lpstr>
      <vt:lpstr>Verdana</vt:lpstr>
      <vt:lpstr>Wingdings</vt:lpstr>
      <vt:lpstr>Wingdings 2</vt:lpstr>
      <vt:lpstr>Flow</vt:lpstr>
      <vt:lpstr>PowerPoint Presentation</vt:lpstr>
      <vt:lpstr>ŽIVOT U KAMBRIJU </vt:lpstr>
      <vt:lpstr>PowerPoint Presentation</vt:lpstr>
      <vt:lpstr>PowerPoint Presentation</vt:lpstr>
      <vt:lpstr>Granica prekambrij-kambrij – ihnofosili</vt:lpstr>
      <vt:lpstr>Granica prekambrij-kambrij – ihnofosili</vt:lpstr>
      <vt:lpstr>Granica prekambrij-kambrij – ihnofosili</vt:lpstr>
      <vt:lpstr>TOMOTIJSKA FAUNA – Small shelly fauna </vt:lpstr>
      <vt:lpstr>PowerPoint Presentation</vt:lpstr>
      <vt:lpstr>TOMOTIJSKA FAUNA</vt:lpstr>
      <vt:lpstr>PowerPoint Presentation</vt:lpstr>
      <vt:lpstr>PowerPoint Presentation</vt:lpstr>
      <vt:lpstr>Tomotijska fauna Sibira</vt:lpstr>
      <vt:lpstr>POSTTOMOTIJSKO RAZDOBLJE   </vt:lpstr>
      <vt:lpstr>TRILOBITI </vt:lpstr>
      <vt:lpstr>TRILOBITI </vt:lpstr>
      <vt:lpstr>PowerPoint Presentation</vt:lpstr>
      <vt:lpstr>TRILOBITI </vt:lpstr>
      <vt:lpstr>RAMENONOŠCI (BRACHIOPODA) </vt:lpstr>
      <vt:lpstr>MEKUŠCI (MOLLUSCA) </vt:lpstr>
      <vt:lpstr>BODLJIKAŠI (ECHINODERMATA) </vt:lpstr>
      <vt:lpstr>GLAVONOŠCI (CEPHALOPODA) </vt:lpstr>
      <vt:lpstr>ARHEOCIJATIDI (ARCHAEOCYATHIDA) </vt:lpstr>
      <vt:lpstr>DONJOKAMBRIJSKI GREBEN </vt:lpstr>
      <vt:lpstr>KONODONTI (CONODONTA)</vt:lpstr>
      <vt:lpstr>BEZČELJUSNICE (AGNATHA)</vt:lpstr>
      <vt:lpstr>OSTALI KAMBRIJSKI FOSILI </vt:lpstr>
      <vt:lpstr>PowerPoint Presentation</vt:lpstr>
      <vt:lpstr>PowerPoint Presentation</vt:lpstr>
      <vt:lpstr>CHENGJIANG FAUNA (Stage 3) </vt:lpstr>
      <vt:lpstr>CHENGJIANG FAUNA </vt:lpstr>
      <vt:lpstr>CHENGJIANG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BURGESS SHALE FAUNA </vt:lpstr>
      <vt:lpstr>ŽIVOT U ORDOVICIJU</vt:lpstr>
      <vt:lpstr>ŽIVOT U ORDOVICIJU</vt:lpstr>
      <vt:lpstr>GRAPTOLITI</vt:lpstr>
      <vt:lpstr>GRAPTOLITI</vt:lpstr>
      <vt:lpstr>GRAPTOLITI</vt:lpstr>
      <vt:lpstr>RAMENONOŠCI</vt:lpstr>
      <vt:lpstr>TRILOBITI</vt:lpstr>
      <vt:lpstr>ALGE</vt:lpstr>
      <vt:lpstr>AKRITARHE</vt:lpstr>
      <vt:lpstr>GREBENOTVORCI</vt:lpstr>
      <vt:lpstr>GREBENOTVORCI</vt:lpstr>
      <vt:lpstr>KORALJI</vt:lpstr>
      <vt:lpstr>KORALJI</vt:lpstr>
      <vt:lpstr>MAHOVNJACI</vt:lpstr>
      <vt:lpstr>BODLJIKAŠI</vt:lpstr>
      <vt:lpstr>BODLJIKAŠI</vt:lpstr>
      <vt:lpstr>GLAVONOŠCI</vt:lpstr>
      <vt:lpstr>ORDOVICIJSKO MORE</vt:lpstr>
      <vt:lpstr>ORDOVICIJSKO KOPNO</vt:lpstr>
    </vt:vector>
  </TitlesOfParts>
  <Company>Arkansas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PALEOZOIK 542 – 251 Ma</dc:title>
  <dc:creator>MM</dc:creator>
  <cp:lastModifiedBy>Matej Pavlović</cp:lastModifiedBy>
  <cp:revision>190</cp:revision>
  <dcterms:created xsi:type="dcterms:W3CDTF">2008-11-06T13:20:40Z</dcterms:created>
  <dcterms:modified xsi:type="dcterms:W3CDTF">2025-11-26T08:32:50Z</dcterms:modified>
</cp:coreProperties>
</file>