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handoutMasterIdLst>
    <p:handoutMasterId r:id="rId52"/>
  </p:handoutMasterIdLst>
  <p:sldIdLst>
    <p:sldId id="276" r:id="rId2"/>
    <p:sldId id="285" r:id="rId3"/>
    <p:sldId id="277" r:id="rId4"/>
    <p:sldId id="431" r:id="rId5"/>
    <p:sldId id="415" r:id="rId6"/>
    <p:sldId id="269" r:id="rId7"/>
    <p:sldId id="257" r:id="rId8"/>
    <p:sldId id="405" r:id="rId9"/>
    <p:sldId id="407" r:id="rId10"/>
    <p:sldId id="279" r:id="rId11"/>
    <p:sldId id="278" r:id="rId12"/>
    <p:sldId id="432" r:id="rId13"/>
    <p:sldId id="416" r:id="rId14"/>
    <p:sldId id="258" r:id="rId15"/>
    <p:sldId id="288" r:id="rId16"/>
    <p:sldId id="419" r:id="rId17"/>
    <p:sldId id="259" r:id="rId18"/>
    <p:sldId id="260" r:id="rId19"/>
    <p:sldId id="325" r:id="rId20"/>
    <p:sldId id="420" r:id="rId21"/>
    <p:sldId id="326" r:id="rId22"/>
    <p:sldId id="328" r:id="rId23"/>
    <p:sldId id="262" r:id="rId24"/>
    <p:sldId id="423" r:id="rId25"/>
    <p:sldId id="333" r:id="rId26"/>
    <p:sldId id="426" r:id="rId27"/>
    <p:sldId id="336" r:id="rId28"/>
    <p:sldId id="337" r:id="rId29"/>
    <p:sldId id="334" r:id="rId30"/>
    <p:sldId id="433" r:id="rId31"/>
    <p:sldId id="411" r:id="rId32"/>
    <p:sldId id="327" r:id="rId33"/>
    <p:sldId id="349" r:id="rId34"/>
    <p:sldId id="347" r:id="rId35"/>
    <p:sldId id="418" r:id="rId36"/>
    <p:sldId id="429" r:id="rId37"/>
    <p:sldId id="351" r:id="rId38"/>
    <p:sldId id="353" r:id="rId39"/>
    <p:sldId id="357" r:id="rId40"/>
    <p:sldId id="359" r:id="rId41"/>
    <p:sldId id="361" r:id="rId42"/>
    <p:sldId id="363" r:id="rId43"/>
    <p:sldId id="435" r:id="rId44"/>
    <p:sldId id="437" r:id="rId45"/>
    <p:sldId id="439" r:id="rId46"/>
    <p:sldId id="371" r:id="rId47"/>
    <p:sldId id="401" r:id="rId48"/>
    <p:sldId id="372" r:id="rId49"/>
    <p:sldId id="267" r:id="rId50"/>
    <p:sldId id="384" r:id="rId51"/>
  </p:sldIdLst>
  <p:sldSz cx="9144000" cy="6858000" type="screen4x3"/>
  <p:notesSz cx="6788150" cy="99234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FF"/>
    <a:srgbClr val="D60093"/>
    <a:srgbClr val="CCCC00"/>
    <a:srgbClr val="6666FF"/>
    <a:srgbClr val="808000"/>
    <a:srgbClr val="66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6" d="100"/>
          <a:sy n="156" d="100"/>
        </p:scale>
        <p:origin x="1940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925" y="0"/>
            <a:ext cx="29416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4988"/>
            <a:ext cx="29416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925" y="9424988"/>
            <a:ext cx="29416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24DD167D-3762-40CC-ABDD-C88BD316E6E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3E1D7"/>
                </a:solidFill>
              </a:defRPr>
            </a:lvl1pPr>
          </a:lstStyle>
          <a:p>
            <a:pPr>
              <a:defRPr/>
            </a:pPr>
            <a:fld id="{F80B6A71-4E7C-49AC-B04D-693496AE224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10038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202C1-4FFF-4A30-9C09-544ED14AE92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1675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49389-0805-4CB0-8DFC-7A8FB2BF50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91847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>
            <a:normAutofit/>
          </a:bodyPr>
          <a:lstStyle/>
          <a:p>
            <a:pPr lvl="0"/>
            <a:endParaRPr lang="hr-H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E0B116-9C53-4B1E-A661-257F24E93B5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55128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6738" y="304800"/>
            <a:ext cx="8008937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886A2E-90F5-4A3B-B26E-D7B59BC60B5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07185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4C360D-AF93-4D8E-81E2-E76EA519F0F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65479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029919-C37E-472D-AB82-37CCC636362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7407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1ACA74-2511-4C0F-AD45-53E4418FAF2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20159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7FCE7-DC3B-481B-911D-3196CA6682F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929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3E1D7"/>
                </a:solidFill>
              </a:defRPr>
            </a:lvl1pPr>
          </a:lstStyle>
          <a:p>
            <a:pPr>
              <a:defRPr/>
            </a:pPr>
            <a:fld id="{E822BD72-ABFA-4ACE-A892-3BF2E1ECAD7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05225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5E498-7E3C-4DDE-857D-9295E730E33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434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BC061-18A6-4525-984F-79170EA45B2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6837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6585C-98C7-4A57-88C6-7E2082A3D50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34798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8BE5A-1977-4CFA-B63C-1DAB4A46195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73866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B1B9F-3940-4E2D-A8CA-1241A7F42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2030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7EDA4D-A33B-48E5-827B-7482A92A2F5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1951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200" smtClean="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fld id="{B7DE3066-E2B9-449D-AEDA-6BCFDE5C73A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None/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None/>
                <a:defRPr/>
              </a:pPr>
              <a:endParaRPr lang="en-US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27" r:id="rId2"/>
    <p:sldLayoutId id="2147484136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7" r:id="rId9"/>
    <p:sldLayoutId id="2147484133" r:id="rId10"/>
    <p:sldLayoutId id="2147484134" r:id="rId11"/>
    <p:sldLayoutId id="2147484138" r:id="rId12"/>
    <p:sldLayoutId id="2147484139" r:id="rId13"/>
    <p:sldLayoutId id="2147484140" r:id="rId14"/>
    <p:sldLayoutId id="2147484141" r:id="rId15"/>
    <p:sldLayoutId id="2147484142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1028"/>
          <p:cNvSpPr>
            <a:spLocks noGrp="1" noChangeArrowheads="1"/>
          </p:cNvSpPr>
          <p:nvPr>
            <p:ph type="ctrTitle"/>
          </p:nvPr>
        </p:nvSpPr>
        <p:spPr>
          <a:xfrm>
            <a:off x="0" y="2608312"/>
            <a:ext cx="9144000" cy="1828800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z="4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KRIPTOZOIK</a:t>
            </a:r>
            <a:br>
              <a:rPr lang="hr-HR" sz="4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hr-HR" sz="4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hr-HR" sz="44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Prekambrij</a:t>
            </a:r>
            <a:r>
              <a:rPr lang="hr-HR" sz="4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hr-HR" sz="4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endParaRPr lang="hr-HR" sz="44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28"/>
          <p:cNvSpPr txBox="1">
            <a:spLocks noChangeArrowheads="1"/>
          </p:cNvSpPr>
          <p:nvPr/>
        </p:nvSpPr>
        <p:spPr>
          <a:xfrm>
            <a:off x="467544" y="3933056"/>
            <a:ext cx="6048672" cy="936104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2200" b="1" dirty="0">
                <a:solidFill>
                  <a:schemeClr val="accent2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ea typeface="+mj-ea"/>
                <a:cs typeface="Arial" pitchFamily="34" charset="0"/>
              </a:rPr>
              <a:t>Geološka prošlost Zemlje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28" descr="C12 - Cirkon (3"/>
          <p:cNvPicPr>
            <a:picLocks noChangeAspect="1" noChangeArrowheads="1"/>
          </p:cNvPicPr>
          <p:nvPr/>
        </p:nvPicPr>
        <p:blipFill>
          <a:blip r:embed="rId2"/>
          <a:srcRect l="1589" t="482" r="1589" b="964"/>
          <a:stretch>
            <a:fillRect/>
          </a:stretch>
        </p:blipFill>
        <p:spPr bwMode="auto">
          <a:xfrm>
            <a:off x="1098550" y="1077913"/>
            <a:ext cx="3409950" cy="52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965" name="Text Box 1029"/>
          <p:cNvSpPr txBox="1">
            <a:spLocks noChangeArrowheads="1"/>
          </p:cNvSpPr>
          <p:nvPr/>
        </p:nvSpPr>
        <p:spPr bwMode="auto">
          <a:xfrm>
            <a:off x="4932363" y="1495425"/>
            <a:ext cx="3671887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b="1" dirty="0">
                <a:solidFill>
                  <a:srgbClr val="C00000"/>
                </a:solidFill>
                <a:latin typeface="Calibri" pitchFamily="34" charset="0"/>
              </a:rPr>
              <a:t>Najstariji minerali na Zemlji </a:t>
            </a:r>
            <a:r>
              <a:rPr lang="hr-HR" dirty="0">
                <a:latin typeface="Calibri" pitchFamily="34" charset="0"/>
              </a:rPr>
              <a:t>stari su oko</a:t>
            </a:r>
            <a:r>
              <a:rPr lang="hr-HR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hr-HR" b="1" dirty="0">
                <a:solidFill>
                  <a:schemeClr val="accent2"/>
                </a:solidFill>
                <a:latin typeface="Calibri" pitchFamily="34" charset="0"/>
              </a:rPr>
              <a:t>4.1-4.2 milijarde godina</a:t>
            </a:r>
            <a:endParaRPr lang="hr-HR" b="1" dirty="0">
              <a:solidFill>
                <a:srgbClr val="FF0066"/>
              </a:solidFill>
              <a:latin typeface="Calibri" pitchFamily="34" charset="0"/>
            </a:endParaRPr>
          </a:p>
          <a:p>
            <a:pPr indent="179388" eaLnBrk="1" hangingPunct="1">
              <a:buClr>
                <a:schemeClr val="accent3"/>
              </a:buClr>
              <a:buFont typeface="Wingdings" panose="05000000000000000000" pitchFamily="2" charset="2"/>
              <a:buNone/>
              <a:defRPr/>
            </a:pPr>
            <a:endParaRPr lang="hr-HR" dirty="0">
              <a:solidFill>
                <a:srgbClr val="FF0066"/>
              </a:solidFill>
              <a:latin typeface="Calibri" pitchFamily="34" charset="0"/>
            </a:endParaRPr>
          </a:p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dirty="0">
                <a:latin typeface="Calibri" pitchFamily="34" charset="0"/>
              </a:rPr>
              <a:t>To su </a:t>
            </a:r>
            <a:r>
              <a:rPr lang="hr-HR" b="1" u="sng" dirty="0" err="1">
                <a:solidFill>
                  <a:schemeClr val="accent2"/>
                </a:solidFill>
                <a:latin typeface="Calibri" pitchFamily="34" charset="0"/>
              </a:rPr>
              <a:t>cirkoni</a:t>
            </a:r>
            <a:r>
              <a:rPr lang="hr-HR" dirty="0">
                <a:latin typeface="Calibri" pitchFamily="34" charset="0"/>
              </a:rPr>
              <a:t> nađeni u pješčenjacima na prostoru Zapadne Australije</a:t>
            </a:r>
          </a:p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dirty="0">
              <a:latin typeface="Calibri" pitchFamily="34" charset="0"/>
            </a:endParaRPr>
          </a:p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dirty="0">
                <a:latin typeface="Calibri" pitchFamily="34" charset="0"/>
              </a:rPr>
              <a:t>Najvjerojatnije potječu iz nekih starijih granitnih stijena koje su vjerojatno bile erodirane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5 - Meteoriti, A i B kameni, C i D zeljezovi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3816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427538" y="1412875"/>
            <a:ext cx="446563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b="1" dirty="0">
                <a:solidFill>
                  <a:srgbClr val="FF0000"/>
                </a:solidFill>
                <a:latin typeface="Calibri" pitchFamily="34" charset="0"/>
              </a:rPr>
              <a:t>Starost Sunčevog sustava (Zemlje</a:t>
            </a:r>
            <a:r>
              <a:rPr lang="hr-HR" b="1" dirty="0">
                <a:solidFill>
                  <a:schemeClr val="accent2"/>
                </a:solidFill>
                <a:latin typeface="Calibri" pitchFamily="34" charset="0"/>
              </a:rPr>
              <a:t>)</a:t>
            </a:r>
            <a:r>
              <a:rPr lang="hr-HR" b="1" dirty="0">
                <a:latin typeface="Calibri" pitchFamily="34" charset="0"/>
              </a:rPr>
              <a:t> </a:t>
            </a:r>
            <a:r>
              <a:rPr lang="hr-HR" dirty="0">
                <a:latin typeface="Calibri" pitchFamily="34" charset="0"/>
              </a:rPr>
              <a:t>određena je uran-olovo i </a:t>
            </a:r>
            <a:r>
              <a:rPr lang="hr-HR" dirty="0" err="1">
                <a:latin typeface="Calibri" pitchFamily="34" charset="0"/>
              </a:rPr>
              <a:t>rubidij</a:t>
            </a:r>
            <a:r>
              <a:rPr lang="hr-HR" dirty="0">
                <a:latin typeface="Calibri" pitchFamily="34" charset="0"/>
              </a:rPr>
              <a:t>-stroncij metodom na nekim meteoritima</a:t>
            </a:r>
          </a:p>
          <a:p>
            <a:pPr indent="179388" eaLnBrk="1" hangingPunct="1">
              <a:buClr>
                <a:schemeClr val="accent3"/>
              </a:buClr>
              <a:buFont typeface="Wingdings" panose="05000000000000000000" pitchFamily="2" charset="2"/>
              <a:buNone/>
              <a:defRPr/>
            </a:pPr>
            <a:endParaRPr lang="hr-HR" dirty="0">
              <a:latin typeface="Calibri" pitchFamily="34" charset="0"/>
            </a:endParaRPr>
          </a:p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dirty="0">
                <a:latin typeface="Calibri" pitchFamily="34" charset="0"/>
              </a:rPr>
              <a:t>Starost je određena na </a:t>
            </a:r>
            <a:r>
              <a:rPr lang="hr-HR" b="1" dirty="0">
                <a:solidFill>
                  <a:srgbClr val="FF0000"/>
                </a:solidFill>
                <a:latin typeface="Calibri" pitchFamily="34" charset="0"/>
              </a:rPr>
              <a:t>oko 4,6 milijardi godina</a:t>
            </a:r>
          </a:p>
          <a:p>
            <a:pPr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dirty="0">
              <a:solidFill>
                <a:schemeClr val="accent2"/>
              </a:solidFill>
              <a:latin typeface="Calibri" pitchFamily="34" charset="0"/>
            </a:endParaRPr>
          </a:p>
          <a:p>
            <a:pPr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dirty="0">
              <a:solidFill>
                <a:schemeClr val="accent2"/>
              </a:solidFill>
              <a:latin typeface="Calibri" pitchFamily="34" charset="0"/>
            </a:endParaRPr>
          </a:p>
          <a:p>
            <a:pPr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dirty="0">
              <a:solidFill>
                <a:schemeClr val="accent2"/>
              </a:solidFill>
              <a:latin typeface="Calibri" pitchFamily="34" charset="0"/>
            </a:endParaRPr>
          </a:p>
          <a:p>
            <a:pPr eaLnBrk="1" hangingPunct="1">
              <a:buClr>
                <a:schemeClr val="accent3"/>
              </a:buClr>
              <a:buFont typeface="Wingdings" panose="05000000000000000000" pitchFamily="2" charset="2"/>
              <a:buNone/>
              <a:defRPr/>
            </a:pPr>
            <a:r>
              <a:rPr lang="hr-HR" dirty="0">
                <a:latin typeface="Calibri" pitchFamily="34" charset="0"/>
              </a:rPr>
              <a:t>slike</a:t>
            </a:r>
          </a:p>
          <a:p>
            <a:pPr eaLnBrk="1" hangingPunct="1">
              <a:buClr>
                <a:schemeClr val="accent3"/>
              </a:buClr>
              <a:buFont typeface="Wingdings" panose="05000000000000000000" pitchFamily="2" charset="2"/>
              <a:buNone/>
              <a:defRPr/>
            </a:pPr>
            <a:r>
              <a:rPr lang="hr-HR" dirty="0">
                <a:latin typeface="Calibri" pitchFamily="34" charset="0"/>
              </a:rPr>
              <a:t>A i B – kameni meteoriti</a:t>
            </a:r>
          </a:p>
          <a:p>
            <a:pPr eaLnBrk="1" hangingPunct="1">
              <a:buClr>
                <a:schemeClr val="accent3"/>
              </a:buClr>
              <a:buFont typeface="Wingdings" panose="05000000000000000000" pitchFamily="2" charset="2"/>
              <a:buNone/>
              <a:defRPr/>
            </a:pPr>
            <a:r>
              <a:rPr lang="hr-HR" dirty="0">
                <a:latin typeface="Calibri" pitchFamily="34" charset="0"/>
              </a:rPr>
              <a:t>C i D – željezoviti meteoriti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1028"/>
          <p:cNvSpPr>
            <a:spLocks noGrp="1" noChangeArrowheads="1"/>
          </p:cNvSpPr>
          <p:nvPr>
            <p:ph type="ctrTitle"/>
          </p:nvPr>
        </p:nvSpPr>
        <p:spPr>
          <a:xfrm>
            <a:off x="0" y="2464296"/>
            <a:ext cx="9144000" cy="1828800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z="4800" dirty="0">
                <a:solidFill>
                  <a:schemeClr val="accent2"/>
                </a:solidFill>
              </a:rPr>
              <a:t>ARHAIK</a:t>
            </a:r>
            <a:br>
              <a:rPr lang="hr-HR" sz="4800" dirty="0">
                <a:solidFill>
                  <a:schemeClr val="accent2"/>
                </a:solidFill>
              </a:rPr>
            </a:br>
            <a:r>
              <a:rPr lang="hr-HR" sz="3200" dirty="0">
                <a:solidFill>
                  <a:schemeClr val="accent2"/>
                </a:solidFill>
              </a:rPr>
              <a:t>3,9 – 2,5 milijardi godina</a:t>
            </a:r>
            <a:br>
              <a:rPr lang="hr-HR" dirty="0">
                <a:solidFill>
                  <a:schemeClr val="accent2"/>
                </a:solidFill>
              </a:rPr>
            </a:br>
            <a:endParaRPr lang="hr-HR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1"/>
          <p:cNvSpPr>
            <a:spLocks noGrp="1" noChangeArrowheads="1"/>
          </p:cNvSpPr>
          <p:nvPr>
            <p:ph type="title"/>
          </p:nvPr>
        </p:nvSpPr>
        <p:spPr>
          <a:xfrm>
            <a:off x="1006475" y="836613"/>
            <a:ext cx="4357688" cy="684212"/>
          </a:xfrm>
        </p:spPr>
        <p:txBody>
          <a:bodyPr/>
          <a:lstStyle/>
          <a:p>
            <a:pPr eaLnBrk="1" hangingPunct="1"/>
            <a:r>
              <a:rPr lang="hr-HR" altLang="sr-Latn-RS" sz="2800" b="1"/>
              <a:t>PODJELA ARHAIKA</a:t>
            </a:r>
          </a:p>
        </p:txBody>
      </p:sp>
      <p:graphicFrame>
        <p:nvGraphicFramePr>
          <p:cNvPr id="226350" name="Group 46"/>
          <p:cNvGraphicFramePr>
            <a:graphicFrameLocks noGrp="1"/>
          </p:cNvGraphicFramePr>
          <p:nvPr>
            <p:ph type="tbl" idx="1"/>
          </p:nvPr>
        </p:nvGraphicFramePr>
        <p:xfrm>
          <a:off x="900113" y="2205038"/>
          <a:ext cx="7273924" cy="3292473"/>
        </p:xfrm>
        <a:graphic>
          <a:graphicData uri="http://schemas.openxmlformats.org/drawingml/2006/table">
            <a:tbl>
              <a:tblPr/>
              <a:tblGrid>
                <a:gridCol w="2425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EON</a:t>
                      </a:r>
                    </a:p>
                  </a:txBody>
                  <a:tcPr marL="91449" marR="91449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ERA</a:t>
                      </a:r>
                    </a:p>
                  </a:txBody>
                  <a:tcPr marL="91449" marR="9144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Milijarde godina prije sadašnjosti</a:t>
                      </a:r>
                    </a:p>
                  </a:txBody>
                  <a:tcPr marL="91449" marR="9144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855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arhaik</a:t>
                      </a:r>
                      <a:endParaRPr kumimoji="0" lang="hr-H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9" marR="91449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neoarhaik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2,800-2,500</a:t>
                      </a:r>
                    </a:p>
                  </a:txBody>
                  <a:tcPr marL="91449" marR="9144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855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mezoarhaik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3,200-2,800</a:t>
                      </a:r>
                    </a:p>
                  </a:txBody>
                  <a:tcPr marL="91449" marR="9144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855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paleoarhaik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3,600-3,200</a:t>
                      </a:r>
                    </a:p>
                  </a:txBody>
                  <a:tcPr marL="91449" marR="9144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855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eoarhaik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9" marR="91449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?-3,600</a:t>
                      </a:r>
                    </a:p>
                  </a:txBody>
                  <a:tcPr marL="91449" marR="91449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611188" y="687388"/>
            <a:ext cx="43211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>
                <a:latin typeface="Calibri" panose="020F0502020204030204" pitchFamily="34" charset="0"/>
              </a:rPr>
              <a:t>ARHAIK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>
                <a:solidFill>
                  <a:schemeClr val="accent2"/>
                </a:solidFill>
                <a:latin typeface="Calibri" panose="020F0502020204030204" pitchFamily="34" charset="0"/>
              </a:rPr>
              <a:t>Kratoni i štitovi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sr-Latn-RS" sz="28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395288" y="1844675"/>
            <a:ext cx="45370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Prekambrijske stijene izgrađuju prostrane, stabilne kontinentske prostore - </a:t>
            </a:r>
            <a:r>
              <a:rPr lang="hr-HR" altLang="sr-Latn-RS" sz="2000" u="sng">
                <a:solidFill>
                  <a:schemeClr val="accent2"/>
                </a:solidFill>
                <a:latin typeface="Calibri" panose="020F0502020204030204" pitchFamily="34" charset="0"/>
              </a:rPr>
              <a:t>kratone </a:t>
            </a:r>
            <a:r>
              <a:rPr lang="hr-HR" altLang="sr-Latn-RS" sz="2000">
                <a:latin typeface="Calibri" panose="020F0502020204030204" pitchFamily="34" charset="0"/>
              </a:rPr>
              <a:t>koji su prekriveni mlađim naslagama koje su većinom horizontalne i slabo borane - </a:t>
            </a:r>
            <a:r>
              <a:rPr lang="hr-HR" altLang="sr-Latn-RS" sz="2000" u="sng">
                <a:solidFill>
                  <a:schemeClr val="accent2"/>
                </a:solidFill>
                <a:latin typeface="Calibri" panose="020F0502020204030204" pitchFamily="34" charset="0"/>
              </a:rPr>
              <a:t>platforma</a:t>
            </a:r>
            <a:r>
              <a:rPr lang="hr-HR" altLang="sr-Latn-RS" sz="2000"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Štit i platforma predstavljaju </a:t>
            </a:r>
            <a:r>
              <a:rPr lang="hr-HR" altLang="sr-Latn-RS" sz="2000" u="sng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KRATON</a:t>
            </a: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604" name="Text Box 18"/>
          <p:cNvSpPr txBox="1">
            <a:spLocks noChangeArrowheads="1"/>
          </p:cNvSpPr>
          <p:nvPr/>
        </p:nvSpPr>
        <p:spPr bwMode="auto">
          <a:xfrm>
            <a:off x="395288" y="4437063"/>
            <a:ext cx="41767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Prekambrijski štitovi su, na temelju strukturne građe i radiometrijske starosti stijena, obično podijeljeni na nekoliko </a:t>
            </a:r>
            <a:r>
              <a:rPr lang="hr-HR" altLang="sr-Latn-RS" sz="2000">
                <a:solidFill>
                  <a:schemeClr val="accent2"/>
                </a:solidFill>
                <a:latin typeface="Calibri" panose="020F0502020204030204" pitchFamily="34" charset="0"/>
              </a:rPr>
              <a:t>provincija</a:t>
            </a:r>
            <a:r>
              <a:rPr lang="hr-HR" altLang="sr-Latn-RS" sz="200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5605" name="Picture 19" descr="C29 - Sjevernoamericki kraton, stit i platfor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196975"/>
            <a:ext cx="391795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20"/>
          <p:cNvSpPr>
            <a:spLocks noChangeArrowheads="1"/>
          </p:cNvSpPr>
          <p:nvPr/>
        </p:nvSpPr>
        <p:spPr bwMode="auto">
          <a:xfrm>
            <a:off x="5003800" y="5661025"/>
            <a:ext cx="3960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latin typeface="Calibri" panose="020F0502020204030204" pitchFamily="34" charset="0"/>
              </a:rPr>
              <a:t>Sjevernoamerički (ili laurencijski) kraton (štit i platforma)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11 - Izdanci Pretkambrijskih stij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225"/>
            <a:ext cx="91440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547813" y="333375"/>
            <a:ext cx="61198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>
                <a:solidFill>
                  <a:srgbClr val="C00000"/>
                </a:solidFill>
                <a:latin typeface="Calibri" panose="020F0502020204030204" pitchFamily="34" charset="0"/>
              </a:rPr>
              <a:t>Izdanci prekambrijskih stijena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odg396-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2133600"/>
            <a:ext cx="3571875" cy="4095750"/>
          </a:xfrm>
          <a:noFill/>
        </p:spPr>
      </p:pic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1296987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hr-HR" altLang="sr-Latn-RS" sz="3200">
                <a:latin typeface="Calibri" panose="020F0502020204030204" pitchFamily="34" charset="0"/>
              </a:rPr>
              <a:t>ARHAIK </a:t>
            </a:r>
            <a:r>
              <a:rPr lang="hr-HR" altLang="sr-Latn-RS" sz="1800">
                <a:latin typeface="Calibri" panose="020F0502020204030204" pitchFamily="34" charset="0"/>
              </a:rPr>
              <a:t>(3,9 – 2,5 milijardi godina) </a:t>
            </a:r>
            <a:r>
              <a:rPr lang="hr-HR" altLang="sr-Latn-RS" sz="3200">
                <a:latin typeface="Calibri" panose="020F0502020204030204" pitchFamily="34" charset="0"/>
                <a:cs typeface="Arial" panose="020B0604020202020204" pitchFamily="34" charset="0"/>
              </a:rPr>
              <a:t>→</a:t>
            </a:r>
            <a:r>
              <a:rPr lang="hr-HR" altLang="sr-Latn-RS" sz="3200"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hr-HR" altLang="sr-Latn-RS" sz="3200">
                <a:latin typeface="Calibri" panose="020F0502020204030204" pitchFamily="34" charset="0"/>
              </a:rPr>
              <a:t>RAZDOBLJE PROKARIOTA</a:t>
            </a:r>
            <a:endParaRPr lang="en-US" altLang="sr-Latn-RS" sz="32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"/>
          <p:cNvSpPr txBox="1">
            <a:spLocks noChangeArrowheads="1"/>
          </p:cNvSpPr>
          <p:nvPr/>
        </p:nvSpPr>
        <p:spPr bwMode="auto">
          <a:xfrm>
            <a:off x="503238" y="1341438"/>
            <a:ext cx="8640762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b="1">
                <a:solidFill>
                  <a:srgbClr val="FF0000"/>
                </a:solidFill>
                <a:latin typeface="Calibri" panose="020F0502020204030204" pitchFamily="34" charset="0"/>
              </a:rPr>
              <a:t>&gt; </a:t>
            </a:r>
            <a:r>
              <a:rPr lang="hr-HR" altLang="sr-Latn-RS" sz="2000">
                <a:latin typeface="Calibri" panose="020F0502020204030204" pitchFamily="34" charset="0"/>
              </a:rPr>
              <a:t>laminirane karbonatne stijene nastale u plitkom moru hvatanjem, privezivanjem i učvršćenjem sedimentnih čestica nastalih od strane mikroorganizama, posebno cijanobakterija.</a:t>
            </a:r>
            <a:r>
              <a:rPr lang="hr-HR" altLang="sr-Latn-RS" sz="1800"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18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Postoje različite vrste morfologije stromatolita uključujući stožastu, stratiformsku, granajuću, kupolastu i kolonsku.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Arial" panose="020B0604020202020204" pitchFamily="34" charset="0"/>
            </a:endParaRPr>
          </a:p>
        </p:txBody>
      </p:sp>
      <p:pic>
        <p:nvPicPr>
          <p:cNvPr id="32771" name="Picture 7" descr="stromatoliti nastanak"/>
          <p:cNvPicPr>
            <a:picLocks noChangeAspect="1" noChangeArrowheads="1"/>
          </p:cNvPicPr>
          <p:nvPr/>
        </p:nvPicPr>
        <p:blipFill>
          <a:blip r:embed="rId2"/>
          <a:srcRect b="2922"/>
          <a:stretch>
            <a:fillRect/>
          </a:stretch>
        </p:blipFill>
        <p:spPr bwMode="auto">
          <a:xfrm>
            <a:off x="468313" y="3629025"/>
            <a:ext cx="42465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748" name="Rectangle 10"/>
          <p:cNvSpPr>
            <a:spLocks noGrp="1" noChangeArrowheads="1"/>
          </p:cNvSpPr>
          <p:nvPr>
            <p:ph type="title"/>
          </p:nvPr>
        </p:nvSpPr>
        <p:spPr>
          <a:xfrm>
            <a:off x="574675" y="557213"/>
            <a:ext cx="8001000" cy="1216025"/>
          </a:xfrm>
        </p:spPr>
        <p:txBody>
          <a:bodyPr/>
          <a:lstStyle/>
          <a:p>
            <a:pPr eaLnBrk="1" hangingPunct="1"/>
            <a:r>
              <a:rPr lang="hr-HR" altLang="sr-Latn-RS" sz="2400" b="1"/>
              <a:t>Stromatoliti</a:t>
            </a:r>
            <a:br>
              <a:rPr lang="hr-HR" altLang="sr-Latn-RS" sz="2400" b="1"/>
            </a:br>
            <a:endParaRPr lang="en-US" altLang="sr-Latn-RS" sz="2400" b="1"/>
          </a:p>
        </p:txBody>
      </p:sp>
      <p:sp>
        <p:nvSpPr>
          <p:cNvPr id="31749" name="Rectangle 15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3986213"/>
            <a:ext cx="3924300" cy="2106612"/>
          </a:xfrm>
          <a:noFill/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000">
                <a:latin typeface="Arial" panose="020B0604020202020204" pitchFamily="34" charset="0"/>
              </a:rPr>
              <a:t>	</a:t>
            </a:r>
            <a:r>
              <a:rPr lang="hr-HR" altLang="sr-Latn-RS" sz="2000" b="1">
                <a:solidFill>
                  <a:srgbClr val="FF0000"/>
                </a:solidFill>
                <a:latin typeface="Calibri" panose="020F0502020204030204" pitchFamily="34" charset="0"/>
              </a:rPr>
              <a:t>Sporadično ih nalazimo u arhaiku, češće u proterozoiku</a:t>
            </a:r>
            <a:r>
              <a:rPr lang="hr-HR" altLang="sr-Latn-RS" sz="2000">
                <a:latin typeface="Calibri" panose="020F0502020204030204" pitchFamily="34" charset="0"/>
              </a:rPr>
              <a:t>.</a:t>
            </a:r>
            <a:endParaRPr lang="en-US" altLang="sr-Latn-RS" sz="20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strom izdan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275" y="1223963"/>
            <a:ext cx="36242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827088" y="668338"/>
            <a:ext cx="3529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latin typeface="Calibri" panose="020F0502020204030204" pitchFamily="34" charset="0"/>
              </a:rPr>
              <a:t>Fosilni stromatoliti</a:t>
            </a:r>
            <a:endParaRPr lang="hr-HR" altLang="sr-Latn-RS" sz="24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796" name="Picture 8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88913"/>
            <a:ext cx="3402012" cy="644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38 - Stromatoliti"/>
          <p:cNvPicPr>
            <a:picLocks noChangeAspect="1" noChangeArrowheads="1"/>
          </p:cNvPicPr>
          <p:nvPr/>
        </p:nvPicPr>
        <p:blipFill>
          <a:blip r:embed="rId2"/>
          <a:srcRect t="1662" r="1634" b="52692"/>
          <a:stretch>
            <a:fillRect/>
          </a:stretch>
        </p:blipFill>
        <p:spPr bwMode="auto">
          <a:xfrm>
            <a:off x="395288" y="188913"/>
            <a:ext cx="52562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5724525" y="4124325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latin typeface="Calibri" panose="020F0502020204030204" pitchFamily="34" charset="0"/>
              </a:rPr>
              <a:t>Recentni stromatoliti</a:t>
            </a:r>
          </a:p>
        </p:txBody>
      </p:sp>
      <p:pic>
        <p:nvPicPr>
          <p:cNvPr id="34820" name="Picture 6" descr="Stromatoli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57563"/>
            <a:ext cx="5256212" cy="344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724525" y="1892300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latin typeface="Calibri" panose="020F0502020204030204" pitchFamily="34" charset="0"/>
              </a:rPr>
              <a:t>Fosilni stromatoliti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Organization Chart 5"/>
          <p:cNvGrpSpPr>
            <a:grpSpLocks noChangeAspect="1"/>
          </p:cNvGrpSpPr>
          <p:nvPr/>
        </p:nvGrpSpPr>
        <p:grpSpPr bwMode="auto">
          <a:xfrm>
            <a:off x="611188" y="836613"/>
            <a:ext cx="7848600" cy="4679950"/>
            <a:chOff x="1134" y="1272"/>
            <a:chExt cx="2880" cy="720"/>
          </a:xfrm>
        </p:grpSpPr>
        <p:cxnSp>
          <p:nvCxnSpPr>
            <p:cNvPr id="12291" name="_s1028"/>
            <p:cNvCxnSpPr>
              <a:cxnSpLocks noChangeShapeType="1"/>
              <a:stCxn id="12297" idx="0"/>
              <a:endCxn id="12294" idx="2"/>
            </p:cNvCxnSpPr>
            <p:nvPr/>
          </p:nvCxnSpPr>
          <p:spPr bwMode="auto">
            <a:xfrm rot="5400000" flipH="1">
              <a:off x="3006" y="1128"/>
              <a:ext cx="144" cy="1008"/>
            </a:xfrm>
            <a:prstGeom prst="bentConnector3">
              <a:avLst>
                <a:gd name="adj1" fmla="val 20931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92" name="_s1029"/>
            <p:cNvCxnSpPr>
              <a:cxnSpLocks noChangeShapeType="1"/>
              <a:stCxn id="12296" idx="0"/>
              <a:endCxn id="12294" idx="2"/>
            </p:cNvCxnSpPr>
            <p:nvPr/>
          </p:nvCxnSpPr>
          <p:spPr bwMode="auto">
            <a:xfrm rot="-5400000">
              <a:off x="2503" y="1631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93" name="_s1030"/>
            <p:cNvCxnSpPr>
              <a:cxnSpLocks noChangeShapeType="1"/>
              <a:stCxn id="12295" idx="0"/>
              <a:endCxn id="12294" idx="2"/>
            </p:cNvCxnSpPr>
            <p:nvPr/>
          </p:nvCxnSpPr>
          <p:spPr bwMode="auto">
            <a:xfrm rot="-5400000">
              <a:off x="1998" y="1128"/>
              <a:ext cx="144" cy="1008"/>
            </a:xfrm>
            <a:prstGeom prst="bentConnector3">
              <a:avLst>
                <a:gd name="adj1" fmla="val 20931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294" name="_s1031"/>
            <p:cNvSpPr>
              <a:spLocks noChangeArrowheads="1"/>
            </p:cNvSpPr>
            <p:nvPr/>
          </p:nvSpPr>
          <p:spPr bwMode="auto">
            <a:xfrm>
              <a:off x="2142" y="127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3EEAB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rgbClr val="9BBB5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BBB5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400" b="1">
                  <a:solidFill>
                    <a:schemeClr val="accent2"/>
                  </a:solidFill>
                  <a:latin typeface="Calibri" panose="020F0502020204030204" pitchFamily="34" charset="0"/>
                </a:rPr>
                <a:t>KRIPTOZOIK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400" b="1">
                  <a:solidFill>
                    <a:schemeClr val="accent2"/>
                  </a:solidFill>
                  <a:latin typeface="Calibri" panose="020F0502020204030204" pitchFamily="34" charset="0"/>
                </a:rPr>
                <a:t>(prekambrij)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>
                  <a:solidFill>
                    <a:schemeClr val="tx2"/>
                  </a:solidFill>
                  <a:latin typeface="Calibri" panose="020F0502020204030204" pitchFamily="34" charset="0"/>
                </a:rPr>
                <a:t>Od 4,6 mlrd.god.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>
                  <a:solidFill>
                    <a:schemeClr val="tx2"/>
                  </a:solidFill>
                  <a:latin typeface="Calibri" panose="020F0502020204030204" pitchFamily="34" charset="0"/>
                </a:rPr>
                <a:t>do 542 mil. god.</a:t>
              </a:r>
            </a:p>
          </p:txBody>
        </p:sp>
        <p:sp>
          <p:nvSpPr>
            <p:cNvPr id="12295" name="_s1032"/>
            <p:cNvSpPr>
              <a:spLocks noChangeArrowheads="1"/>
            </p:cNvSpPr>
            <p:nvPr/>
          </p:nvSpPr>
          <p:spPr bwMode="auto">
            <a:xfrm>
              <a:off x="1134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3EEAB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rgbClr val="9BBB5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BBB5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 b="1">
                  <a:solidFill>
                    <a:schemeClr val="accent2"/>
                  </a:solidFill>
                  <a:latin typeface="Calibri" panose="020F0502020204030204" pitchFamily="34" charset="0"/>
                </a:rPr>
                <a:t>HAD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>
                  <a:latin typeface="Calibri" panose="020F0502020204030204" pitchFamily="34" charset="0"/>
                </a:rPr>
                <a:t>Prije 4,6 mlrd. god.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>
                  <a:latin typeface="Calibri" panose="020F0502020204030204" pitchFamily="34" charset="0"/>
                </a:rPr>
                <a:t>do 3,96 mlrd. god.</a:t>
              </a:r>
            </a:p>
          </p:txBody>
        </p:sp>
        <p:sp>
          <p:nvSpPr>
            <p:cNvPr id="12296" name="_s1033"/>
            <p:cNvSpPr>
              <a:spLocks noChangeArrowheads="1"/>
            </p:cNvSpPr>
            <p:nvPr/>
          </p:nvSpPr>
          <p:spPr bwMode="auto">
            <a:xfrm>
              <a:off x="2142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3EEAB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rgbClr val="9BBB5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BBB5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 b="1">
                  <a:solidFill>
                    <a:schemeClr val="accent2"/>
                  </a:solidFill>
                  <a:latin typeface="Calibri" panose="020F0502020204030204" pitchFamily="34" charset="0"/>
                </a:rPr>
                <a:t>ARHAIK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>
                  <a:latin typeface="Calibri" panose="020F0502020204030204" pitchFamily="34" charset="0"/>
                </a:rPr>
                <a:t>Prije 3,96 mlrd. god.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>
                  <a:latin typeface="Calibri" panose="020F0502020204030204" pitchFamily="34" charset="0"/>
                </a:rPr>
                <a:t>Prve poznate stijene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>
                  <a:latin typeface="Calibri" panose="020F0502020204030204" pitchFamily="34" charset="0"/>
                </a:rPr>
                <a:t>na Zemlji i prvi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>
                  <a:latin typeface="Calibri" panose="020F0502020204030204" pitchFamily="34" charset="0"/>
                </a:rPr>
                <a:t>tragovi života</a:t>
              </a:r>
            </a:p>
          </p:txBody>
        </p:sp>
        <p:sp>
          <p:nvSpPr>
            <p:cNvPr id="12297" name="_s1034"/>
            <p:cNvSpPr>
              <a:spLocks noChangeArrowheads="1"/>
            </p:cNvSpPr>
            <p:nvPr/>
          </p:nvSpPr>
          <p:spPr bwMode="auto">
            <a:xfrm>
              <a:off x="3150" y="170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3EEAB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rgbClr val="9BBB5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BBB5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 b="1">
                  <a:solidFill>
                    <a:schemeClr val="accent2"/>
                  </a:solidFill>
                  <a:latin typeface="Calibri" panose="020F0502020204030204" pitchFamily="34" charset="0"/>
                </a:rPr>
                <a:t>PROTEROZOIK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>
                  <a:latin typeface="Calibri" panose="020F0502020204030204" pitchFamily="34" charset="0"/>
                </a:rPr>
                <a:t>Prije 2,5 mlrd. god.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>
                  <a:latin typeface="Calibri" panose="020F0502020204030204" pitchFamily="34" charset="0"/>
                </a:rPr>
                <a:t>Pojava kisika u atm.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>
                  <a:latin typeface="Calibri" panose="020F0502020204030204" pitchFamily="34" charset="0"/>
                </a:rPr>
                <a:t>Razvoj višestaničnih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r-HR" altLang="sr-Latn-RS" sz="2000">
                  <a:latin typeface="Calibri" panose="020F0502020204030204" pitchFamily="34" charset="0"/>
                </a:rPr>
                <a:t>organizama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sz="quarter" idx="2"/>
          </p:nvPr>
        </p:nvSpPr>
        <p:spPr>
          <a:xfrm>
            <a:off x="250825" y="1773238"/>
            <a:ext cx="8569325" cy="4267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	Recentne stromatolite nalazimo uglavnom u hipersalinim jezerima i lagunama visokog saliniteta, gdje nema životinjskih organizama koje bi popasle algalne livade.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sz="800"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	→	Shark Bay, Zapadna Australija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		Lagoa Salgada, Rio de Janeiro, Brazil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sz="20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	→	Cuatro Ci</a:t>
            </a:r>
            <a:r>
              <a:rPr lang="en-US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negas, Meksiko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sz="20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	→	Exuma Cays, Bahami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4819" name="Picture 10" descr="201-Stromatolites-Lee-Stocking-Exumas-Bahama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3765550"/>
            <a:ext cx="4248150" cy="2832100"/>
          </a:xfrm>
          <a:noFill/>
        </p:spPr>
      </p:pic>
      <p:sp>
        <p:nvSpPr>
          <p:cNvPr id="3482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574675" y="557213"/>
            <a:ext cx="8001000" cy="1216025"/>
          </a:xfrm>
        </p:spPr>
        <p:txBody>
          <a:bodyPr/>
          <a:lstStyle/>
          <a:p>
            <a:pPr eaLnBrk="1" hangingPunct="1"/>
            <a:r>
              <a:rPr lang="hr-HR" altLang="sr-Latn-RS" sz="2400" b="1"/>
              <a:t>Recentni stromatoliti</a:t>
            </a:r>
            <a:br>
              <a:rPr lang="hr-HR" altLang="sr-Latn-RS" sz="2400" b="1">
                <a:latin typeface="Arial" panose="020B0604020202020204" pitchFamily="34" charset="0"/>
              </a:rPr>
            </a:br>
            <a:endParaRPr lang="en-US" altLang="sr-Latn-RS" sz="24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C36 - Kraton i Stitovi Australije"/>
          <p:cNvPicPr>
            <a:picLocks noChangeAspect="1" noChangeArrowheads="1"/>
          </p:cNvPicPr>
          <p:nvPr/>
        </p:nvPicPr>
        <p:blipFill>
          <a:blip r:embed="rId2"/>
          <a:srcRect l="18665" t="25543" r="2074" b="3096"/>
          <a:stretch>
            <a:fillRect/>
          </a:stretch>
        </p:blipFill>
        <p:spPr bwMode="auto">
          <a:xfrm>
            <a:off x="6516688" y="927100"/>
            <a:ext cx="2395537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67" name="Picture 4" descr="C39 - Stromatoliti Warawoona Grupe"/>
          <p:cNvPicPr>
            <a:picLocks noChangeAspect="1" noChangeArrowheads="1"/>
          </p:cNvPicPr>
          <p:nvPr/>
        </p:nvPicPr>
        <p:blipFill>
          <a:blip r:embed="rId3"/>
          <a:srcRect l="1433" t="584" r="2149" b="584"/>
          <a:stretch>
            <a:fillRect/>
          </a:stretch>
        </p:blipFill>
        <p:spPr bwMode="auto">
          <a:xfrm>
            <a:off x="242888" y="1395413"/>
            <a:ext cx="4279900" cy="53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611188" y="633413"/>
            <a:ext cx="7775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solidFill>
                  <a:srgbClr val="0000FF"/>
                </a:solidFill>
                <a:latin typeface="Calibri" panose="020F0502020204030204" pitchFamily="34" charset="0"/>
              </a:rPr>
              <a:t>Stromatoliti Warawoona Grupe </a:t>
            </a:r>
            <a:r>
              <a:rPr lang="hr-HR" altLang="sr-Latn-RS" sz="2400">
                <a:latin typeface="Calibri" panose="020F0502020204030204" pitchFamily="34" charset="0"/>
              </a:rPr>
              <a:t>(Pilbara štit, Australija) </a:t>
            </a:r>
            <a:endParaRPr lang="hr-HR" altLang="sr-Latn-RS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hr-HR" altLang="sr-Latn-RS" sz="2000">
                <a:latin typeface="Calibri" panose="020F0502020204030204" pitchFamily="34" charset="0"/>
              </a:rPr>
              <a:t>najstariji nađeni stromatoliti, stari oko 3,5 mlrd. god.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Arial" panose="020B0604020202020204" pitchFamily="34" charset="0"/>
            </a:endParaRPr>
          </a:p>
        </p:txBody>
      </p:sp>
      <p:pic>
        <p:nvPicPr>
          <p:cNvPr id="36869" name="Picture 7" descr="C42 - Prokarioti Warrawoona Grupe"/>
          <p:cNvPicPr>
            <a:picLocks noChangeAspect="1" noChangeArrowheads="1"/>
          </p:cNvPicPr>
          <p:nvPr/>
        </p:nvPicPr>
        <p:blipFill>
          <a:blip r:embed="rId4"/>
          <a:srcRect l="502" t="782" r="502" b="782"/>
          <a:stretch>
            <a:fillRect/>
          </a:stretch>
        </p:blipFill>
        <p:spPr bwMode="auto">
          <a:xfrm>
            <a:off x="4953000" y="2940050"/>
            <a:ext cx="399097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4859338" y="5583238"/>
            <a:ext cx="428466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Filamenti prokariotnih mikrofosila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iz crnih rožnjaka Warrawoona Grupe (3,5 mlrd. god.)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6875463" y="1630363"/>
            <a:ext cx="144462" cy="1428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endParaRPr lang="hr-H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C40 - Archaeosphaeroides barbertonensis"/>
          <p:cNvPicPr>
            <a:picLocks noChangeAspect="1" noChangeArrowheads="1"/>
          </p:cNvPicPr>
          <p:nvPr/>
        </p:nvPicPr>
        <p:blipFill>
          <a:blip r:embed="rId2"/>
          <a:srcRect t="849" r="745" b="849"/>
          <a:stretch>
            <a:fillRect/>
          </a:stretch>
        </p:blipFill>
        <p:spPr bwMode="auto">
          <a:xfrm>
            <a:off x="250825" y="806450"/>
            <a:ext cx="4144963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4500563" y="1182688"/>
            <a:ext cx="43195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U mikroskopskim preparatima rožnjaka i slejtova </a:t>
            </a:r>
            <a:r>
              <a:rPr lang="hr-HR" altLang="sr-Latn-RS" sz="2000" b="1">
                <a:solidFill>
                  <a:srgbClr val="C00000"/>
                </a:solidFill>
                <a:latin typeface="Calibri" panose="020F0502020204030204" pitchFamily="34" charset="0"/>
              </a:rPr>
              <a:t>Fig Tree Grupe </a:t>
            </a:r>
            <a:r>
              <a:rPr lang="hr-HR" altLang="sr-Latn-RS" sz="2000">
                <a:latin typeface="Calibri" panose="020F0502020204030204" pitchFamily="34" charset="0"/>
              </a:rPr>
              <a:t>(Barberton, Južna Afrika) nađeni su oko </a:t>
            </a:r>
            <a:r>
              <a:rPr lang="hr-HR" altLang="sr-Latn-RS" sz="2000" b="1">
                <a:solidFill>
                  <a:srgbClr val="C00000"/>
                </a:solidFill>
                <a:latin typeface="Calibri" panose="020F0502020204030204" pitchFamily="34" charset="0"/>
              </a:rPr>
              <a:t>3,1 mlrd.god. stari</a:t>
            </a:r>
            <a:r>
              <a:rPr lang="hr-HR" altLang="sr-Latn-RS" sz="2000">
                <a:latin typeface="Calibri" panose="020F0502020204030204" pitchFamily="34" charset="0"/>
              </a:rPr>
              <a:t>, mnogobrojni </a:t>
            </a:r>
            <a:r>
              <a:rPr lang="hr-HR" altLang="sr-Latn-RS" sz="2000" b="1">
                <a:solidFill>
                  <a:srgbClr val="C00000"/>
                </a:solidFill>
                <a:latin typeface="Calibri" panose="020F0502020204030204" pitchFamily="34" charset="0"/>
              </a:rPr>
              <a:t>sferični ostaci</a:t>
            </a:r>
            <a:r>
              <a:rPr lang="hr-HR" altLang="sr-Latn-RS" sz="200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>
                <a:latin typeface="Calibri" panose="020F0502020204030204" pitchFamily="34" charset="0"/>
              </a:rPr>
              <a:t>mikronskih dimenzija za koje se smatra da potječu od </a:t>
            </a:r>
            <a:r>
              <a:rPr lang="hr-HR" altLang="sr-Latn-RS" sz="2000" b="1">
                <a:solidFill>
                  <a:srgbClr val="C00000"/>
                </a:solidFill>
                <a:latin typeface="Calibri" panose="020F0502020204030204" pitchFamily="34" charset="0"/>
              </a:rPr>
              <a:t>cijanobakterija</a:t>
            </a:r>
            <a:r>
              <a:rPr lang="hr-HR" altLang="sr-Latn-RS" sz="2000">
                <a:latin typeface="Calibri" panose="020F0502020204030204" pitchFamily="34" charset="0"/>
              </a:rPr>
              <a:t> </a:t>
            </a: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hr-HR" altLang="sr-Latn-RS" sz="2000" b="1" i="1">
                <a:latin typeface="Calibri" panose="020F0502020204030204" pitchFamily="34" charset="0"/>
                <a:cs typeface="Arial" panose="020B0604020202020204" pitchFamily="34" charset="0"/>
              </a:rPr>
              <a:t>Archaeosphaeroides barbertonensis</a:t>
            </a: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611188" y="4870450"/>
            <a:ext cx="52562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>
                <a:latin typeface="Calibri" panose="020F0502020204030204" pitchFamily="34" charset="0"/>
              </a:rPr>
              <a:t>Kemijski fosili</a:t>
            </a:r>
            <a:r>
              <a:rPr lang="hr-HR" altLang="sr-Latn-RS" sz="1800">
                <a:latin typeface="Calibri" panose="020F0502020204030204" pitchFamily="34" charset="0"/>
              </a:rPr>
              <a:t>→ </a:t>
            </a:r>
            <a:r>
              <a:rPr lang="hr-HR" altLang="sr-Latn-RS" sz="2000">
                <a:latin typeface="Calibri" panose="020F0502020204030204" pitchFamily="34" charset="0"/>
              </a:rPr>
              <a:t>raspršene čestice organske tvari za koje se smatra da su  vjerojatno produkt raspada klorofila.</a:t>
            </a:r>
          </a:p>
        </p:txBody>
      </p:sp>
      <p:pic>
        <p:nvPicPr>
          <p:cNvPr id="37893" name="Picture 8" descr="C41 - Mikrofosili Fig Tree Grupe, Juzna Afri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3740150"/>
            <a:ext cx="2663825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870" name="Rectangle 9"/>
          <p:cNvSpPr>
            <a:spLocks noChangeArrowheads="1"/>
          </p:cNvSpPr>
          <p:nvPr/>
        </p:nvSpPr>
        <p:spPr bwMode="auto">
          <a:xfrm>
            <a:off x="1546225" y="5949950"/>
            <a:ext cx="4321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 b="1">
                <a:latin typeface="Calibri" panose="020F0502020204030204" pitchFamily="34" charset="0"/>
              </a:rPr>
              <a:t>Mikrofosili Fig Tree Grupe (južna Afrika) &gt;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1"/>
          <p:cNvSpPr txBox="1">
            <a:spLocks noChangeArrowheads="1"/>
          </p:cNvSpPr>
          <p:nvPr/>
        </p:nvSpPr>
        <p:spPr bwMode="auto">
          <a:xfrm>
            <a:off x="447675" y="2079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1800">
              <a:latin typeface="Arial" panose="020B0604020202020204" pitchFamily="34" charset="0"/>
            </a:endParaRPr>
          </a:p>
        </p:txBody>
      </p:sp>
      <p:sp>
        <p:nvSpPr>
          <p:cNvPr id="37891" name="Text Box 13"/>
          <p:cNvSpPr txBox="1">
            <a:spLocks noChangeArrowheads="1"/>
          </p:cNvSpPr>
          <p:nvPr/>
        </p:nvSpPr>
        <p:spPr bwMode="auto">
          <a:xfrm>
            <a:off x="539750" y="1027113"/>
            <a:ext cx="5545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latin typeface="Calibri" panose="020F0502020204030204" pitchFamily="34" charset="0"/>
              </a:rPr>
              <a:t>Kako je nastao prvi život?</a:t>
            </a:r>
          </a:p>
        </p:txBody>
      </p:sp>
      <p:sp>
        <p:nvSpPr>
          <p:cNvPr id="37892" name="Text Box 14"/>
          <p:cNvSpPr txBox="1">
            <a:spLocks noChangeArrowheads="1"/>
          </p:cNvSpPr>
          <p:nvPr/>
        </p:nvSpPr>
        <p:spPr bwMode="auto">
          <a:xfrm>
            <a:off x="468313" y="1916113"/>
            <a:ext cx="84963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solidFill>
                  <a:schemeClr val="accent2"/>
                </a:solidFill>
                <a:latin typeface="Calibri" panose="020F0502020204030204" pitchFamily="34" charset="0"/>
              </a:rPr>
              <a:t>SAMOORGANIZACIJA</a:t>
            </a:r>
            <a:r>
              <a:rPr lang="hr-HR" altLang="sr-Latn-RS" sz="2000">
                <a:latin typeface="Calibri" panose="020F0502020204030204" pitchFamily="34" charset="0"/>
              </a:rPr>
              <a:t> - nastojanje da od jednostavnih formi nastaju kompleksnije strukture. </a:t>
            </a:r>
            <a:endParaRPr lang="hr-HR" altLang="sr-Latn-RS" sz="20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Za nastanak života bili su </a:t>
            </a:r>
            <a:r>
              <a:rPr lang="hr-HR" altLang="sr-Latn-RS" sz="2000" b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potrebni C, H, O, N, P i S</a:t>
            </a: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, no bila je potrebna njihova točno određena vrlo komplicirana kombinacija i organizacija. Tada mogu nastati jednostavne organske molekule – </a:t>
            </a: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aminokiseline</a:t>
            </a: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, čijim spajanjem nastaju </a:t>
            </a: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proteini</a:t>
            </a: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 – osnovni građevni elementi svakog organizma.</a:t>
            </a:r>
            <a:r>
              <a:rPr lang="hr-HR" altLang="sr-Latn-RS" sz="180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574675" y="628650"/>
            <a:ext cx="8001000" cy="1216025"/>
          </a:xfrm>
        </p:spPr>
        <p:txBody>
          <a:bodyPr/>
          <a:lstStyle/>
          <a:p>
            <a:pPr eaLnBrk="1" hangingPunct="1"/>
            <a:r>
              <a:rPr lang="hr-HR" altLang="sr-Latn-RS" sz="2400" b="1">
                <a:latin typeface="Arial" panose="020B0604020202020204" pitchFamily="34" charset="0"/>
              </a:rPr>
              <a:t>Stanley Miller</a:t>
            </a:r>
            <a:br>
              <a:rPr lang="hr-HR" altLang="sr-Latn-RS" sz="2400" b="1">
                <a:latin typeface="Arial" panose="020B0604020202020204" pitchFamily="34" charset="0"/>
              </a:rPr>
            </a:br>
            <a:endParaRPr lang="en-US" altLang="sr-Latn-RS" sz="2400" b="1">
              <a:latin typeface="Arial" panose="020B0604020202020204" pitchFamily="34" charset="0"/>
            </a:endParaRPr>
          </a:p>
        </p:txBody>
      </p:sp>
      <p:sp>
        <p:nvSpPr>
          <p:cNvPr id="389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916113"/>
            <a:ext cx="3924300" cy="4267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</a:rPr>
              <a:t>Stanley Miller (1930 - 2007)</a:t>
            </a:r>
            <a:r>
              <a:rPr lang="hr-HR" altLang="sr-Latn-RS" sz="2000">
                <a:latin typeface="Calibri" panose="020F050202020403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sz="2000"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→  </a:t>
            </a:r>
            <a:r>
              <a:rPr lang="hr-HR" altLang="sr-Latn-RS" sz="2000">
                <a:latin typeface="Calibri" panose="020F0502020204030204" pitchFamily="34" charset="0"/>
              </a:rPr>
              <a:t> prvi je u laboratorijskim uvjetima uspješno sintetizirao aminokiseline i neke druge organske molekule (Miller-Urey eksperiment, University of Chicago, 1953)</a:t>
            </a:r>
            <a:endParaRPr lang="en-US" altLang="sr-Latn-RS" sz="2000">
              <a:latin typeface="Calibri" panose="020F0502020204030204" pitchFamily="34" charset="0"/>
            </a:endParaRPr>
          </a:p>
        </p:txBody>
      </p:sp>
      <p:pic>
        <p:nvPicPr>
          <p:cNvPr id="38916" name="Picture 7" descr="Miller199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4652" r="4861" b="7689"/>
          <a:stretch>
            <a:fillRect/>
          </a:stretch>
        </p:blipFill>
        <p:spPr>
          <a:xfrm>
            <a:off x="5003800" y="1844675"/>
            <a:ext cx="2587625" cy="3960813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6"/>
          <p:cNvSpPr txBox="1">
            <a:spLocks noChangeArrowheads="1"/>
          </p:cNvSpPr>
          <p:nvPr/>
        </p:nvSpPr>
        <p:spPr bwMode="auto">
          <a:xfrm>
            <a:off x="2916238" y="1196975"/>
            <a:ext cx="622776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U staklenoj kugli je simulirao prvotnu Zemljinu atmosferu (metan, amonijak, vodik i vodena para) kroz koju je puštao električne iskre, koje su simulirale negdašnje munje.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Nakon 8 dana, kondenzirana voda u kugli postala je mutna i crvena, a analize su dokazale postojanje aminokiselina i drugih organskih molekula.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Drugi slični i dodatni pokusi su pokazali da ja za njihov uspjeh bila najvažnija </a:t>
            </a:r>
            <a:r>
              <a:rPr lang="hr-HR" altLang="sr-Latn-RS" sz="2000" b="1">
                <a:latin typeface="Calibri" panose="020F0502020204030204" pitchFamily="34" charset="0"/>
              </a:rPr>
              <a:t>odsutnost kisika</a:t>
            </a:r>
            <a:r>
              <a:rPr lang="hr-HR" altLang="sr-Latn-RS" sz="2000">
                <a:latin typeface="Calibri" panose="020F0502020204030204" pitchFamily="34" charset="0"/>
              </a:rPr>
              <a:t>.</a:t>
            </a:r>
            <a:r>
              <a:rPr lang="hr-HR" altLang="sr-Latn-RS" sz="1800">
                <a:latin typeface="Calibri" panose="020F0502020204030204" pitchFamily="34" charset="0"/>
              </a:rPr>
              <a:t>  </a:t>
            </a:r>
          </a:p>
        </p:txBody>
      </p:sp>
      <p:sp>
        <p:nvSpPr>
          <p:cNvPr id="39939" name="Rectangle 14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8001000" cy="1216025"/>
          </a:xfrm>
        </p:spPr>
        <p:txBody>
          <a:bodyPr/>
          <a:lstStyle/>
          <a:p>
            <a:pPr eaLnBrk="1" hangingPunct="1"/>
            <a:r>
              <a:rPr lang="hr-HR" altLang="sr-Latn-RS" sz="2400" b="1"/>
              <a:t>Miller – Urey eksperiment (1953)</a:t>
            </a:r>
            <a:br>
              <a:rPr lang="hr-HR" altLang="sr-Latn-RS" sz="2400" b="1">
                <a:latin typeface="Arial" panose="020B0604020202020204" pitchFamily="34" charset="0"/>
              </a:rPr>
            </a:br>
            <a:endParaRPr lang="en-US" altLang="sr-Latn-RS" sz="2400" b="1">
              <a:latin typeface="Arial" panose="020B0604020202020204" pitchFamily="34" charset="0"/>
            </a:endParaRPr>
          </a:p>
        </p:txBody>
      </p:sp>
      <p:pic>
        <p:nvPicPr>
          <p:cNvPr id="39940" name="Picture 9" descr="350px-Miller-Urey_experiment-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3975100"/>
            <a:ext cx="3095625" cy="2882900"/>
          </a:xfrm>
          <a:solidFill>
            <a:schemeClr val="bg1"/>
          </a:solidFill>
        </p:spPr>
      </p:pic>
      <p:pic>
        <p:nvPicPr>
          <p:cNvPr id="39941" name="Picture 13" descr="140px-UreyMillerExperimen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488" y="1484313"/>
            <a:ext cx="2482850" cy="3973512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4450"/>
            <a:ext cx="4248150" cy="626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/>
          <a:srcRect r="11810"/>
          <a:stretch>
            <a:fillRect/>
          </a:stretch>
        </p:blipFill>
        <p:spPr bwMode="auto">
          <a:xfrm>
            <a:off x="3492500" y="2636838"/>
            <a:ext cx="55070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500563" y="1027113"/>
            <a:ext cx="4608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latin typeface="Calibri" panose="020F0502020204030204" pitchFamily="34" charset="0"/>
              </a:rPr>
              <a:t>Gdje je nastao prvi život?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179388" y="692150"/>
            <a:ext cx="4608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latin typeface="Calibri" panose="020F0502020204030204" pitchFamily="34" charset="0"/>
              </a:rPr>
              <a:t>Gdje je nastao prvi život?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395288" y="1412875"/>
            <a:ext cx="8443912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Smatra se da je </a:t>
            </a:r>
            <a:r>
              <a:rPr lang="hr-HR" altLang="sr-Latn-RS" sz="2000" b="1">
                <a:solidFill>
                  <a:srgbClr val="C00000"/>
                </a:solidFill>
                <a:latin typeface="Calibri" panose="020F0502020204030204" pitchFamily="34" charset="0"/>
              </a:rPr>
              <a:t>život nastao u moru </a:t>
            </a:r>
            <a:r>
              <a:rPr lang="hr-HR" altLang="sr-Latn-RS" sz="2000">
                <a:latin typeface="Calibri" panose="020F0502020204030204" pitchFamily="34" charset="0"/>
              </a:rPr>
              <a:t>(u vodi se mogu otapati najrazličitije organske tvari, morska strujanja omogućuju miješanje tih tvari i spajanje u različite strukture i sl.).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</a:rPr>
              <a:t>Srednjooceanski grebeni</a:t>
            </a:r>
            <a:r>
              <a:rPr lang="hr-HR" altLang="sr-Latn-RS" sz="2000">
                <a:solidFill>
                  <a:schemeClr val="accent2"/>
                </a:solidFill>
                <a:latin typeface="Calibri" panose="020F0502020204030204" pitchFamily="34" charset="0"/>
              </a:rPr>
              <a:t> -</a:t>
            </a:r>
            <a:r>
              <a:rPr lang="hr-HR" altLang="sr-Latn-RS" sz="2000">
                <a:latin typeface="Calibri" panose="020F0502020204030204" pitchFamily="34" charset="0"/>
              </a:rPr>
              <a:t> dubine od nekoliko tisuća metara, potpuni mrak, temperatura do 100°C, a obilje primitivnog života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</a:rPr>
              <a:t>hipertermofilni mikrobi</a:t>
            </a:r>
            <a:r>
              <a:rPr lang="hr-HR" altLang="sr-Latn-RS" sz="2000">
                <a:latin typeface="Calibri" panose="020F0502020204030204" pitchFamily="34" charset="0"/>
              </a:rPr>
              <a:t> koji u nedostatku svijetla energiju pribavljaju   </a:t>
            </a:r>
            <a:r>
              <a:rPr lang="hr-HR" altLang="sr-Latn-RS" sz="2000">
                <a:solidFill>
                  <a:schemeClr val="accent2"/>
                </a:solidFill>
                <a:latin typeface="Calibri" panose="020F0502020204030204" pitchFamily="34" charset="0"/>
              </a:rPr>
              <a:t>kemosintezom</a:t>
            </a:r>
            <a:r>
              <a:rPr lang="hr-HR" altLang="sr-Latn-RS" sz="2000">
                <a:latin typeface="Calibri" panose="020F0502020204030204" pitchFamily="34" charset="0"/>
              </a:rPr>
              <a:t> (u sedimentu prisutne sulfate pretvaraju u vodikov sulfid, on unutar stanice reagira s kisikom,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te nastaje sumporovodik).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Ovi kemosintetski mikrobi, koji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reduciraju sulfate, predstavljaju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osnovu hranidbenog lanca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mnogobrojnih bezkralježnjaka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koji također tu žive.</a:t>
            </a:r>
            <a:endParaRPr lang="hr-HR" altLang="sr-Latn-RS" sz="800">
              <a:latin typeface="Calibri" panose="020F0502020204030204" pitchFamily="34" charset="0"/>
            </a:endParaRPr>
          </a:p>
        </p:txBody>
      </p:sp>
      <p:pic>
        <p:nvPicPr>
          <p:cNvPr id="45060" name="Picture 6" descr="Život na srednjeoc"/>
          <p:cNvPicPr>
            <a:picLocks noChangeAspect="1" noChangeArrowheads="1"/>
          </p:cNvPicPr>
          <p:nvPr/>
        </p:nvPicPr>
        <p:blipFill>
          <a:blip r:embed="rId2"/>
          <a:srcRect l="5785" t="11238" r="28920" b="11238"/>
          <a:stretch>
            <a:fillRect/>
          </a:stretch>
        </p:blipFill>
        <p:spPr bwMode="auto">
          <a:xfrm>
            <a:off x="4140200" y="4076700"/>
            <a:ext cx="428466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6"/>
          <p:cNvSpPr txBox="1">
            <a:spLocks noChangeArrowheads="1"/>
          </p:cNvSpPr>
          <p:nvPr/>
        </p:nvSpPr>
        <p:spPr bwMode="auto">
          <a:xfrm>
            <a:off x="539750" y="1773238"/>
            <a:ext cx="835342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Relativno hladnija oceanska voda kroz pukotine srednjeoceanskog grebena prodire u podzemlje, gdje se u blizini magmatskog tijela zagrijava na oko 1000°C i obogaćuje različitim elementima (S, Fe, Cu, Zn…). Vraćanjem na površinu oceanskog grebena i hlađenjem, iz nje se izlučuju različiti elementi, a njihovim kombinacijama formiraju se organske molekule – aminokiseline.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Od njih nastaju prvotne protostanice, a zatim daljnjim razvojem i primitivni kemosintetski </a:t>
            </a:r>
            <a:r>
              <a:rPr lang="hr-HR" altLang="sr-Latn-RS" sz="2000">
                <a:solidFill>
                  <a:schemeClr val="accent2"/>
                </a:solidFill>
                <a:latin typeface="Calibri" panose="020F0502020204030204" pitchFamily="34" charset="0"/>
              </a:rPr>
              <a:t>mikrobi</a:t>
            </a:r>
            <a:r>
              <a:rPr lang="hr-HR" altLang="sr-Latn-RS" sz="2000">
                <a:latin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Tako je vjerojatno bilo i na početku razvoja Zemlje. </a:t>
            </a:r>
          </a:p>
        </p:txBody>
      </p:sp>
      <p:sp>
        <p:nvSpPr>
          <p:cNvPr id="43011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hr-HR" altLang="sr-Latn-RS" sz="2400" b="1"/>
              <a:t>Crni dimnjaci</a:t>
            </a:r>
            <a:br>
              <a:rPr lang="hr-HR" altLang="sr-Latn-RS" sz="2000" b="1">
                <a:latin typeface="Arial" panose="020B0604020202020204" pitchFamily="34" charset="0"/>
              </a:rPr>
            </a:br>
            <a:endParaRPr lang="en-US" altLang="sr-Latn-RS" sz="20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188481" y="1412776"/>
            <a:ext cx="8856984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Arial" panose="020B0604020202020204" pitchFamily="34" charset="0"/>
              </a:rPr>
              <a:t>	</a:t>
            </a:r>
            <a:r>
              <a:rPr lang="hr-HR" altLang="sr-Latn-RS" sz="2000" dirty="0">
                <a:latin typeface="Calibri" panose="020F0502020204030204" pitchFamily="34" charset="0"/>
              </a:rPr>
              <a:t>	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</a:rPr>
              <a:t>                                       Osim sinteze aminokiselina na Zemlji, one su mogle doći i</a:t>
            </a:r>
            <a:r>
              <a:rPr lang="hr-HR" altLang="sr-Latn-RS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 dirty="0">
                <a:latin typeface="Calibri" panose="020F0502020204030204" pitchFamily="34" charset="0"/>
              </a:rPr>
              <a:t>iz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</a:rPr>
              <a:t>                                       Svemira a na što ukazuju brojni nalazi aminokiselina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</a:rPr>
              <a:t>		       u meteoritima nađenim po cijeloj Zemlji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		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                                          </a:t>
            </a:r>
            <a:r>
              <a:rPr lang="hr-HR" altLang="sr-Latn-RS" sz="2000" dirty="0" err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Murchinson</a:t>
            </a:r>
            <a:r>
              <a:rPr lang="hr-HR" altLang="sr-Latn-RS" sz="2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meteorit</a:t>
            </a:r>
            <a:r>
              <a:rPr lang="hr-HR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		          (Australija, 1969.). Neki njegovi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                                          dijelovi od silicij karbida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                                          stari su i 7 milijardi godina.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                                          U njemu je nađeno 15 različitih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                                          aminokiselina (</a:t>
            </a:r>
            <a:r>
              <a:rPr lang="en-US" altLang="sr-Latn-RS" sz="2000" dirty="0" err="1">
                <a:latin typeface="Calibri" panose="020F0502020204030204" pitchFamily="34" charset="0"/>
                <a:cs typeface="Arial" panose="020B0604020202020204" pitchFamily="34" charset="0"/>
              </a:rPr>
              <a:t>glycin</a:t>
            </a:r>
            <a:r>
              <a:rPr lang="en-US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sr-Latn-RS" sz="2000" dirty="0" err="1">
                <a:latin typeface="Calibri" panose="020F0502020204030204" pitchFamily="34" charset="0"/>
                <a:cs typeface="Arial" panose="020B0604020202020204" pitchFamily="34" charset="0"/>
              </a:rPr>
              <a:t>alanin</a:t>
            </a:r>
            <a:r>
              <a:rPr lang="en-US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hr-HR" altLang="sr-Latn-RS" sz="2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                                          </a:t>
            </a:r>
            <a:r>
              <a:rPr lang="hr-HR" altLang="sr-Latn-RS" sz="2000" dirty="0" err="1">
                <a:latin typeface="Calibri" panose="020F0502020204030204" pitchFamily="34" charset="0"/>
                <a:cs typeface="Arial" panose="020B0604020202020204" pitchFamily="34" charset="0"/>
              </a:rPr>
              <a:t>isovalin</a:t>
            </a:r>
            <a:r>
              <a:rPr lang="hr-HR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hr-HR" altLang="sr-Latn-RS" sz="2000" dirty="0" err="1">
                <a:latin typeface="Calibri" panose="020F0502020204030204" pitchFamily="34" charset="0"/>
                <a:cs typeface="Arial" panose="020B0604020202020204" pitchFamily="34" charset="0"/>
              </a:rPr>
              <a:t>pseudoleucin</a:t>
            </a:r>
            <a:r>
              <a:rPr lang="hr-HR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...)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sr-Latn-RS" sz="20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hr-HR" altLang="sr-Latn-RS" sz="2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8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4035" name="Rectangle 16"/>
          <p:cNvSpPr>
            <a:spLocks noGrp="1" noChangeArrowheads="1"/>
          </p:cNvSpPr>
          <p:nvPr>
            <p:ph type="title"/>
          </p:nvPr>
        </p:nvSpPr>
        <p:spPr>
          <a:xfrm>
            <a:off x="188481" y="695336"/>
            <a:ext cx="8229600" cy="1143000"/>
          </a:xfrm>
        </p:spPr>
        <p:txBody>
          <a:bodyPr/>
          <a:lstStyle/>
          <a:p>
            <a:pPr eaLnBrk="1" hangingPunct="1"/>
            <a:r>
              <a:rPr lang="hr-HR" altLang="sr-Latn-RS" sz="2400" b="1" dirty="0"/>
              <a:t> </a:t>
            </a:r>
            <a:r>
              <a:rPr lang="hr-HR" altLang="sr-Latn-RS" sz="2400" b="1" dirty="0" err="1"/>
              <a:t>Ekstraterestričko</a:t>
            </a:r>
            <a:r>
              <a:rPr lang="hr-HR" altLang="sr-Latn-RS" sz="2400" b="1" dirty="0"/>
              <a:t> porijeklo života?</a:t>
            </a:r>
            <a:br>
              <a:rPr lang="hr-HR" altLang="sr-Latn-RS" sz="2400" dirty="0">
                <a:latin typeface="Arial" panose="020B0604020202020204" pitchFamily="34" charset="0"/>
              </a:rPr>
            </a:br>
            <a:endParaRPr lang="en-US" altLang="sr-Latn-RS" sz="2400" dirty="0">
              <a:latin typeface="Arial" panose="020B0604020202020204" pitchFamily="34" charset="0"/>
            </a:endParaRPr>
          </a:p>
        </p:txBody>
      </p:sp>
      <p:pic>
        <p:nvPicPr>
          <p:cNvPr id="44037" name="Picture 15" descr="boli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132856"/>
            <a:ext cx="2097201" cy="2817344"/>
          </a:xfrm>
          <a:noFill/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61258E6-CF97-48E9-83AF-93E766899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068960"/>
            <a:ext cx="2808312" cy="316216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611188" y="725488"/>
            <a:ext cx="68405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solidFill>
                  <a:srgbClr val="C00000"/>
                </a:solidFill>
                <a:latin typeface="Calibri" panose="020F0502020204030204" pitchFamily="34" charset="0"/>
              </a:rPr>
              <a:t>POSTANAK SUNČEVOG SUSTAVA</a:t>
            </a:r>
            <a:r>
              <a:rPr lang="hr-HR" altLang="sr-Latn-RS" sz="180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>
                <a:solidFill>
                  <a:srgbClr val="C00000"/>
                </a:solidFill>
                <a:latin typeface="Calibri" panose="020F0502020204030204" pitchFamily="34" charset="0"/>
              </a:rPr>
              <a:t>prije 4,6 milijarde godina</a:t>
            </a:r>
            <a:endParaRPr lang="en-US" altLang="sr-Latn-RS" sz="240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2291" name="Picture 5" descr="form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500438"/>
            <a:ext cx="302418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2" name="Picture 6" descr="formation_solar_syst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141663"/>
            <a:ext cx="30559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323850" y="1628775"/>
            <a:ext cx="87852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Formiranje Sunčeva sustava i velikih oblaka plina i prašine (</a:t>
            </a: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</a:rPr>
              <a:t>hipoteza Solarne nebule</a:t>
            </a:r>
            <a:r>
              <a:rPr lang="hr-HR" altLang="sr-Latn-RS" sz="2000">
                <a:latin typeface="Calibri" panose="020F0502020204030204" pitchFamily="34" charset="0"/>
              </a:rPr>
              <a:t>) – gravitacijskom kompakcijom na mjestima eksplozije zvijezda (Supernova), odnosno u najgušćem dijelu nebule došlo je do izrazitog porasta temperature, te nuklearne fuzije lakih elemenata, čime je nastala nova zvijezda –</a:t>
            </a:r>
            <a:r>
              <a:rPr lang="hr-HR" altLang="sr-Latn-RS" sz="200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>
                <a:solidFill>
                  <a:schemeClr val="accent2"/>
                </a:solidFill>
                <a:latin typeface="Calibri" panose="020F0502020204030204" pitchFamily="34" charset="0"/>
              </a:rPr>
              <a:t>Sunce</a:t>
            </a:r>
            <a:r>
              <a:rPr lang="hr-HR" altLang="sr-Latn-RS" sz="2000">
                <a:latin typeface="Calibri" panose="020F0502020204030204" pitchFamily="34" charset="0"/>
              </a:rPr>
              <a:t>. Iz ostalih dijelova plina i prašine nastali su </a:t>
            </a:r>
            <a:r>
              <a:rPr lang="hr-HR" altLang="sr-Latn-RS" sz="2000">
                <a:solidFill>
                  <a:schemeClr val="accent2"/>
                </a:solidFill>
                <a:latin typeface="Calibri" panose="020F0502020204030204" pitchFamily="34" charset="0"/>
              </a:rPr>
              <a:t>planeti.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1028"/>
          <p:cNvSpPr>
            <a:spLocks noGrp="1" noChangeArrowheads="1"/>
          </p:cNvSpPr>
          <p:nvPr>
            <p:ph type="ctrTitle"/>
          </p:nvPr>
        </p:nvSpPr>
        <p:spPr>
          <a:xfrm>
            <a:off x="0" y="2464296"/>
            <a:ext cx="9144000" cy="1828800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z="4800" dirty="0">
                <a:solidFill>
                  <a:schemeClr val="accent2"/>
                </a:solidFill>
              </a:rPr>
              <a:t>PROTEROZOIK (ALGONKIJ)</a:t>
            </a:r>
            <a:br>
              <a:rPr lang="hr-HR" sz="4800" dirty="0">
                <a:solidFill>
                  <a:schemeClr val="accent2"/>
                </a:solidFill>
              </a:rPr>
            </a:br>
            <a:r>
              <a:rPr lang="hr-HR" sz="3200" dirty="0">
                <a:solidFill>
                  <a:schemeClr val="accent2"/>
                </a:solidFill>
              </a:rPr>
              <a:t>2,5 milijarde – 542 milijuna godina</a:t>
            </a:r>
            <a:br>
              <a:rPr lang="hr-HR" dirty="0">
                <a:solidFill>
                  <a:schemeClr val="accent2"/>
                </a:solidFill>
              </a:rPr>
            </a:br>
            <a:endParaRPr lang="hr-HR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2"/>
          <p:cNvSpPr>
            <a:spLocks noGrp="1" noChangeArrowheads="1"/>
          </p:cNvSpPr>
          <p:nvPr>
            <p:ph type="title"/>
          </p:nvPr>
        </p:nvSpPr>
        <p:spPr>
          <a:xfrm>
            <a:off x="611188" y="592138"/>
            <a:ext cx="8001000" cy="1036637"/>
          </a:xfrm>
        </p:spPr>
        <p:txBody>
          <a:bodyPr/>
          <a:lstStyle/>
          <a:p>
            <a:pPr eaLnBrk="1" hangingPunct="1"/>
            <a:r>
              <a:rPr lang="hr-HR" altLang="sr-Latn-RS" sz="2400" b="1"/>
              <a:t>Proterozoik – podjela</a:t>
            </a:r>
            <a:r>
              <a:rPr lang="hr-HR" altLang="sr-Latn-RS" sz="3200"/>
              <a:t> </a:t>
            </a:r>
          </a:p>
        </p:txBody>
      </p:sp>
      <p:graphicFrame>
        <p:nvGraphicFramePr>
          <p:cNvPr id="211002" name="Group 58"/>
          <p:cNvGraphicFramePr>
            <a:graphicFrameLocks noGrp="1"/>
          </p:cNvGraphicFramePr>
          <p:nvPr>
            <p:ph type="tbl" idx="1"/>
          </p:nvPr>
        </p:nvGraphicFramePr>
        <p:xfrm>
          <a:off x="827088" y="2205038"/>
          <a:ext cx="7524749" cy="3635496"/>
        </p:xfrm>
        <a:graphic>
          <a:graphicData uri="http://schemas.openxmlformats.org/drawingml/2006/table">
            <a:tbl>
              <a:tblPr/>
              <a:tblGrid>
                <a:gridCol w="1728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5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5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6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EON</a:t>
                      </a:r>
                    </a:p>
                  </a:txBody>
                  <a:tcPr marL="91448" marR="91448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ERA</a:t>
                      </a:r>
                    </a:p>
                  </a:txBody>
                  <a:tcPr marL="91448" marR="91448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PERIOD</a:t>
                      </a:r>
                    </a:p>
                  </a:txBody>
                  <a:tcPr marL="91448" marR="91448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Milijuna god. prije sadašnjosti</a:t>
                      </a:r>
                    </a:p>
                  </a:txBody>
                  <a:tcPr marL="91448" marR="91448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382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proterozoik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7" marR="90007" marT="46787" marB="4678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neoproterozoik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ediakarij</a:t>
                      </a: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vendij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kriogenij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tonij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630-542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850-630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1000-850</a:t>
                      </a:r>
                    </a:p>
                  </a:txBody>
                  <a:tcPr marL="91448" marR="91448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738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mezoproterozoik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stenij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ektazij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kalimij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1200-1000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1400-1200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1600-1400</a:t>
                      </a:r>
                    </a:p>
                  </a:txBody>
                  <a:tcPr marL="91448" marR="91448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98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paleoproterozoik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staterij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orosirij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racij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siderij</a:t>
                      </a: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1800-1600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2050-1800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2300-2050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2500-2300</a:t>
                      </a:r>
                    </a:p>
                  </a:txBody>
                  <a:tcPr marL="91448" marR="91448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684213" y="815975"/>
            <a:ext cx="72009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>
                <a:latin typeface="Calibri" panose="020F0502020204030204" pitchFamily="34" charset="0"/>
              </a:rPr>
              <a:t>PROTEROZOIK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>
                <a:solidFill>
                  <a:schemeClr val="accent2"/>
                </a:solidFill>
                <a:latin typeface="Calibri" panose="020F0502020204030204" pitchFamily="34" charset="0"/>
              </a:rPr>
              <a:t>2,5 milijarde god. do  542 milijuna god.</a:t>
            </a:r>
            <a:r>
              <a:rPr lang="hr-HR" altLang="sr-Latn-RS" sz="2400" b="1">
                <a:latin typeface="Calibri" panose="020F0502020204030204" pitchFamily="34" charset="0"/>
              </a:rPr>
              <a:t> </a:t>
            </a:r>
            <a:endParaRPr lang="en-US" altLang="sr-Latn-RS" sz="2400" b="1">
              <a:latin typeface="Calibri" panose="020F0502020204030204" pitchFamily="34" charset="0"/>
            </a:endParaRP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468313" y="1911350"/>
            <a:ext cx="84248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4625" indent="-174625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dirty="0">
                <a:latin typeface="Calibri" pitchFamily="34" charset="0"/>
              </a:rPr>
              <a:t>Obuhvaća 42% Zemljine prošlosti</a:t>
            </a:r>
          </a:p>
          <a:p>
            <a:pPr marL="174625" indent="-174625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b="1" dirty="0">
                <a:latin typeface="Calibri" pitchFamily="34" charset="0"/>
              </a:rPr>
              <a:t>Granica </a:t>
            </a:r>
            <a:r>
              <a:rPr lang="hr-HR" b="1" dirty="0" err="1">
                <a:latin typeface="Calibri" pitchFamily="34" charset="0"/>
              </a:rPr>
              <a:t>arhaika</a:t>
            </a:r>
            <a:r>
              <a:rPr lang="hr-HR" b="1" dirty="0">
                <a:latin typeface="Calibri" pitchFamily="34" charset="0"/>
              </a:rPr>
              <a:t> i </a:t>
            </a:r>
            <a:r>
              <a:rPr lang="hr-HR" b="1" dirty="0" err="1">
                <a:latin typeface="Calibri" pitchFamily="34" charset="0"/>
              </a:rPr>
              <a:t>proterozoika</a:t>
            </a:r>
            <a:r>
              <a:rPr lang="hr-HR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hr-HR" dirty="0">
                <a:latin typeface="Calibri" pitchFamily="34" charset="0"/>
              </a:rPr>
              <a:t>– </a:t>
            </a:r>
            <a:r>
              <a:rPr lang="hr-HR" b="1" dirty="0">
                <a:solidFill>
                  <a:srgbClr val="C00000"/>
                </a:solidFill>
                <a:latin typeface="Calibri" pitchFamily="34" charset="0"/>
              </a:rPr>
              <a:t>vrijeme početka “moderne” tektonike ploča, odnosno značajnijeg formiranja sedimentnih stijena na prostorima plitkomorskih šelfova</a:t>
            </a:r>
            <a:r>
              <a:rPr lang="hr-HR" dirty="0">
                <a:latin typeface="Calibri" pitchFamily="34" charset="0"/>
              </a:rPr>
              <a:t>, koji su se formirali uz </a:t>
            </a:r>
            <a:r>
              <a:rPr lang="hr-HR" dirty="0" err="1">
                <a:latin typeface="Calibri" pitchFamily="34" charset="0"/>
              </a:rPr>
              <a:t>gornjoarhajske</a:t>
            </a:r>
            <a:r>
              <a:rPr lang="hr-HR" dirty="0">
                <a:latin typeface="Calibri" pitchFamily="34" charset="0"/>
              </a:rPr>
              <a:t> </a:t>
            </a:r>
            <a:r>
              <a:rPr lang="hr-HR" dirty="0" err="1">
                <a:latin typeface="Calibri" pitchFamily="34" charset="0"/>
              </a:rPr>
              <a:t>kratone</a:t>
            </a:r>
            <a:endParaRPr lang="hr-HR" dirty="0">
              <a:latin typeface="Calibri" pitchFamily="34" charset="0"/>
            </a:endParaRPr>
          </a:p>
          <a:p>
            <a:pPr marL="174625" indent="-174625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dirty="0">
              <a:latin typeface="Calibri" pitchFamily="34" charset="0"/>
            </a:endParaRPr>
          </a:p>
          <a:p>
            <a:pPr marL="174625" indent="-174625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dirty="0">
                <a:latin typeface="Calibri" pitchFamily="34" charset="0"/>
              </a:rPr>
              <a:t>Promjene u količini kisika na Zemlji; ne zna se pouzdano kada je količina slobodnog kisika u atmosferi dosegla današnju razinu, ali se smatra da ga je prije oko 2 </a:t>
            </a:r>
            <a:r>
              <a:rPr lang="hr-HR" dirty="0" err="1">
                <a:latin typeface="Calibri" pitchFamily="34" charset="0"/>
              </a:rPr>
              <a:t>mlrd</a:t>
            </a:r>
            <a:r>
              <a:rPr lang="hr-HR" dirty="0">
                <a:latin typeface="Calibri" pitchFamily="34" charset="0"/>
              </a:rPr>
              <a:t>. god. u atmosferi već bilo</a:t>
            </a:r>
          </a:p>
          <a:p>
            <a:pPr marL="174625" indent="-174625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dirty="0">
              <a:latin typeface="Calibri" pitchFamily="34" charset="0"/>
            </a:endParaRPr>
          </a:p>
          <a:p>
            <a:pPr marL="174625" indent="-174625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b="1" dirty="0">
                <a:solidFill>
                  <a:srgbClr val="C00000"/>
                </a:solidFill>
                <a:latin typeface="Calibri" pitchFamily="34" charset="0"/>
              </a:rPr>
              <a:t>Izostanak atmosferskog kisika u </a:t>
            </a:r>
            <a:r>
              <a:rPr lang="hr-HR" b="1" dirty="0" err="1">
                <a:solidFill>
                  <a:srgbClr val="C00000"/>
                </a:solidFill>
                <a:latin typeface="Calibri" pitchFamily="34" charset="0"/>
              </a:rPr>
              <a:t>arhaiku</a:t>
            </a:r>
            <a:r>
              <a:rPr lang="hr-HR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hr-HR" dirty="0">
                <a:latin typeface="Calibri" pitchFamily="34" charset="0"/>
              </a:rPr>
              <a:t>vidljiv je i iz sedimentnog zapisa (primjer minerala </a:t>
            </a:r>
            <a:r>
              <a:rPr lang="hr-HR" dirty="0" err="1">
                <a:latin typeface="Calibri" pitchFamily="34" charset="0"/>
              </a:rPr>
              <a:t>uranita</a:t>
            </a:r>
            <a:r>
              <a:rPr lang="hr-HR" dirty="0">
                <a:latin typeface="Calibri" pitchFamily="34" charset="0"/>
              </a:rPr>
              <a:t> (UO</a:t>
            </a:r>
            <a:r>
              <a:rPr lang="hr-HR" baseline="-25000" dirty="0">
                <a:latin typeface="Calibri" pitchFamily="34" charset="0"/>
              </a:rPr>
              <a:t>2</a:t>
            </a:r>
            <a:r>
              <a:rPr lang="hr-HR" dirty="0">
                <a:latin typeface="Calibri" pitchFamily="34" charset="0"/>
              </a:rPr>
              <a:t>) i pirita (FeS</a:t>
            </a:r>
            <a:r>
              <a:rPr lang="hr-HR" baseline="-25000" dirty="0">
                <a:latin typeface="Calibri" pitchFamily="34" charset="0"/>
              </a:rPr>
              <a:t>2</a:t>
            </a:r>
            <a:r>
              <a:rPr lang="hr-HR" dirty="0">
                <a:latin typeface="Calibri" pitchFamily="34" charset="0"/>
              </a:rPr>
              <a:t>), koji su česti u kontinentskim i plitkomorskim sedimentima starijim od 2 </a:t>
            </a:r>
            <a:r>
              <a:rPr lang="hr-HR" dirty="0" err="1">
                <a:latin typeface="Calibri" pitchFamily="34" charset="0"/>
              </a:rPr>
              <a:t>mlrd</a:t>
            </a:r>
            <a:r>
              <a:rPr lang="hr-HR" dirty="0">
                <a:latin typeface="Calibri" pitchFamily="34" charset="0"/>
              </a:rPr>
              <a:t>. god.)</a:t>
            </a:r>
          </a:p>
        </p:txBody>
      </p:sp>
      <p:sp>
        <p:nvSpPr>
          <p:cNvPr id="47108" name="Text Box 7"/>
          <p:cNvSpPr txBox="1">
            <a:spLocks noChangeArrowheads="1"/>
          </p:cNvSpPr>
          <p:nvPr/>
        </p:nvSpPr>
        <p:spPr bwMode="auto">
          <a:xfrm>
            <a:off x="468313" y="407670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latin typeface="Arial" panose="020B0604020202020204" pitchFamily="34" charset="0"/>
              </a:rPr>
              <a:t> </a:t>
            </a:r>
            <a:endParaRPr lang="en-US" altLang="sr-Latn-RS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95288" y="1758950"/>
            <a:ext cx="85693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</a:rPr>
              <a:t>BIF (Banded Iron Formations)</a:t>
            </a:r>
            <a:r>
              <a:rPr lang="hr-HR" altLang="sr-Latn-RS" sz="2000" b="1">
                <a:latin typeface="Calibri" panose="020F0502020204030204" pitchFamily="34" charset="0"/>
              </a:rPr>
              <a:t> </a:t>
            </a: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→ nastale u oceanu dok atmosfera još nije imala dovoljno kisika. </a:t>
            </a:r>
            <a:r>
              <a:rPr lang="hr-HR" altLang="sr-Latn-RS" sz="2000">
                <a:latin typeface="Calibri" panose="020F0502020204030204" pitchFamily="34" charset="0"/>
              </a:rPr>
              <a:t>Izgrađuju ih lamine rožnjaka: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lamine </a:t>
            </a:r>
            <a:r>
              <a:rPr lang="hr-HR" altLang="sr-Latn-RS" sz="2000" u="sng">
                <a:latin typeface="Calibri" panose="020F0502020204030204" pitchFamily="34" charset="0"/>
              </a:rPr>
              <a:t>crvene boje</a:t>
            </a:r>
            <a:r>
              <a:rPr lang="hr-HR" altLang="sr-Latn-RS" sz="2000">
                <a:latin typeface="Calibri" panose="020F0502020204030204" pitchFamily="34" charset="0"/>
              </a:rPr>
              <a:t> sadrže oksidirano željezo (</a:t>
            </a:r>
            <a:r>
              <a:rPr lang="hr-HR" altLang="sr-Latn-RS" sz="2000" u="sng">
                <a:latin typeface="Calibri" panose="020F0502020204030204" pitchFamily="34" charset="0"/>
              </a:rPr>
              <a:t>magnetit</a:t>
            </a:r>
            <a:r>
              <a:rPr lang="hr-HR" altLang="sr-Latn-RS" sz="2000">
                <a:latin typeface="Calibri" panose="020F0502020204030204" pitchFamily="34" charset="0"/>
              </a:rPr>
              <a:t> (Fe</a:t>
            </a:r>
            <a:r>
              <a:rPr lang="hr-HR" altLang="sr-Latn-RS" sz="2000" baseline="-25000">
                <a:latin typeface="Calibri" panose="020F0502020204030204" pitchFamily="34" charset="0"/>
              </a:rPr>
              <a:t>3</a:t>
            </a:r>
            <a:r>
              <a:rPr lang="hr-HR" altLang="sr-Latn-RS" sz="2000">
                <a:latin typeface="Calibri" panose="020F0502020204030204" pitchFamily="34" charset="0"/>
              </a:rPr>
              <a:t>O</a:t>
            </a:r>
            <a:r>
              <a:rPr lang="hr-HR" altLang="sr-Latn-RS" sz="2000" baseline="-25000">
                <a:latin typeface="Calibri" panose="020F0502020204030204" pitchFamily="34" charset="0"/>
              </a:rPr>
              <a:t>4</a:t>
            </a:r>
            <a:r>
              <a:rPr lang="hr-HR" altLang="sr-Latn-RS" sz="2000">
                <a:latin typeface="Calibri" panose="020F0502020204030204" pitchFamily="34" charset="0"/>
              </a:rPr>
              <a:t>) i rjeđe </a:t>
            </a:r>
            <a:r>
              <a:rPr lang="hr-HR" altLang="sr-Latn-RS" sz="2000" u="sng">
                <a:latin typeface="Calibri" panose="020F0502020204030204" pitchFamily="34" charset="0"/>
              </a:rPr>
              <a:t>hematit</a:t>
            </a:r>
            <a:r>
              <a:rPr lang="hr-HR" altLang="sr-Latn-RS" sz="2000">
                <a:latin typeface="Calibri" panose="020F0502020204030204" pitchFamily="34" charset="0"/>
              </a:rPr>
              <a:t> (Fe</a:t>
            </a:r>
            <a:r>
              <a:rPr lang="hr-HR" altLang="sr-Latn-RS" sz="2000" baseline="-25000">
                <a:latin typeface="Calibri" panose="020F0502020204030204" pitchFamily="34" charset="0"/>
              </a:rPr>
              <a:t>2</a:t>
            </a:r>
            <a:r>
              <a:rPr lang="hr-HR" altLang="sr-Latn-RS" sz="2000">
                <a:latin typeface="Calibri" panose="020F0502020204030204" pitchFamily="34" charset="0"/>
              </a:rPr>
              <a:t>O</a:t>
            </a:r>
            <a:r>
              <a:rPr lang="hr-HR" altLang="sr-Latn-RS" sz="2000" baseline="-25000">
                <a:latin typeface="Calibri" panose="020F0502020204030204" pitchFamily="34" charset="0"/>
              </a:rPr>
              <a:t>3</a:t>
            </a:r>
            <a:r>
              <a:rPr lang="hr-HR" altLang="sr-Latn-RS" sz="2000">
                <a:latin typeface="Calibri" panose="020F0502020204030204" pitchFamily="34" charset="0"/>
              </a:rPr>
              <a:t>)); lamine </a:t>
            </a:r>
            <a:r>
              <a:rPr lang="hr-HR" altLang="sr-Latn-RS" sz="2000" u="sng">
                <a:latin typeface="Calibri" panose="020F0502020204030204" pitchFamily="34" charset="0"/>
              </a:rPr>
              <a:t>sive boje</a:t>
            </a:r>
            <a:r>
              <a:rPr lang="hr-HR" altLang="sr-Latn-RS" sz="2000">
                <a:latin typeface="Calibri" panose="020F0502020204030204" pitchFamily="34" charset="0"/>
              </a:rPr>
              <a:t> sadrže neoksidirano željezo (</a:t>
            </a:r>
            <a:r>
              <a:rPr lang="hr-HR" altLang="sr-Latn-RS" sz="2000" u="sng">
                <a:latin typeface="Calibri" panose="020F0502020204030204" pitchFamily="34" charset="0"/>
              </a:rPr>
              <a:t>pirit</a:t>
            </a:r>
            <a:r>
              <a:rPr lang="hr-HR" altLang="sr-Latn-RS" sz="2000">
                <a:latin typeface="Calibri" panose="020F0502020204030204" pitchFamily="34" charset="0"/>
              </a:rPr>
              <a:t> (FeS</a:t>
            </a:r>
            <a:r>
              <a:rPr lang="hr-HR" altLang="sr-Latn-RS" sz="2000" baseline="-25000">
                <a:latin typeface="Calibri" panose="020F0502020204030204" pitchFamily="34" charset="0"/>
              </a:rPr>
              <a:t>2</a:t>
            </a:r>
            <a:r>
              <a:rPr lang="hr-HR" altLang="sr-Latn-RS" sz="2000">
                <a:latin typeface="Calibri" panose="020F0502020204030204" pitchFamily="34" charset="0"/>
              </a:rPr>
              <a:t>)).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</a:rPr>
              <a:t>Red Beds</a:t>
            </a:r>
            <a:r>
              <a:rPr lang="hr-HR" altLang="sr-Latn-RS" sz="2000" b="1">
                <a:latin typeface="Calibri" panose="020F0502020204030204" pitchFamily="34" charset="0"/>
              </a:rPr>
              <a:t> </a:t>
            </a:r>
            <a:r>
              <a:rPr lang="hr-HR" altLang="sr-Latn-RS" sz="2000">
                <a:latin typeface="Calibri" panose="020F0502020204030204" pitchFamily="34" charset="0"/>
                <a:cs typeface="Arial" panose="020B0604020202020204" pitchFamily="34" charset="0"/>
              </a:rPr>
              <a:t>→ nastale na površini u kontaktu s atmosferom</a:t>
            </a:r>
          </a:p>
        </p:txBody>
      </p:sp>
      <p:pic>
        <p:nvPicPr>
          <p:cNvPr id="48131" name="Picture 4" descr="precambrianredb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9708" r="7176" b="19415"/>
          <a:stretch>
            <a:fillRect/>
          </a:stretch>
        </p:blipFill>
        <p:spPr bwMode="auto">
          <a:xfrm>
            <a:off x="4859338" y="3860800"/>
            <a:ext cx="3760787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2124075" y="6237288"/>
            <a:ext cx="68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>
                <a:solidFill>
                  <a:schemeClr val="accent2"/>
                </a:solidFill>
                <a:latin typeface="Calibri" panose="020F0502020204030204" pitchFamily="34" charset="0"/>
              </a:rPr>
              <a:t>“BIF”</a:t>
            </a:r>
            <a:endParaRPr lang="en-US" altLang="sr-Latn-RS" sz="1800" b="1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4859338" y="6165850"/>
            <a:ext cx="3449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>
                <a:solidFill>
                  <a:schemeClr val="accent2"/>
                </a:solidFill>
                <a:latin typeface="Calibri" panose="020F0502020204030204" pitchFamily="34" charset="0"/>
              </a:rPr>
              <a:t>Prekambrijske “Red Beds” naslage</a:t>
            </a:r>
            <a:endParaRPr lang="en-US" altLang="sr-Latn-RS" sz="1800" b="1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813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2400" b="1" dirty="0"/>
              <a:t>Promjene količine kisika na Zemlji</a:t>
            </a:r>
            <a:br>
              <a:rPr lang="hr-HR" altLang="sr-Latn-RS" sz="2000" b="1" dirty="0">
                <a:latin typeface="Arial" panose="020B0604020202020204" pitchFamily="34" charset="0"/>
              </a:rPr>
            </a:br>
            <a:endParaRPr lang="en-US" altLang="sr-Latn-RS" sz="2000" b="1" dirty="0">
              <a:latin typeface="Arial" panose="020B0604020202020204" pitchFamily="34" charset="0"/>
            </a:endParaRPr>
          </a:p>
        </p:txBody>
      </p:sp>
      <p:pic>
        <p:nvPicPr>
          <p:cNvPr id="48135" name="Picture 10" descr="IronFormation_448x33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3789363"/>
            <a:ext cx="3240088" cy="2428875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271463" y="1412875"/>
            <a:ext cx="8872537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indent="-266700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sz="1800" dirty="0">
                <a:latin typeface="Calibri" pitchFamily="34" charset="0"/>
              </a:rPr>
              <a:t>Otapanjem </a:t>
            </a:r>
            <a:r>
              <a:rPr lang="hr-HR" sz="1800" dirty="0" err="1">
                <a:latin typeface="Calibri" pitchFamily="34" charset="0"/>
              </a:rPr>
              <a:t>željezovitih</a:t>
            </a:r>
            <a:r>
              <a:rPr lang="hr-HR" sz="1800" dirty="0">
                <a:latin typeface="Calibri" pitchFamily="34" charset="0"/>
              </a:rPr>
              <a:t> minerala (npr. pirita) na površini Zemlje u čijoj atmosferi nije bilo kisika, u prvotne Zemljine oceane ulazilo je </a:t>
            </a:r>
            <a:r>
              <a:rPr lang="hr-HR" sz="1800" u="sng" dirty="0">
                <a:solidFill>
                  <a:schemeClr val="accent2"/>
                </a:solidFill>
                <a:latin typeface="Calibri" pitchFamily="34" charset="0"/>
              </a:rPr>
              <a:t>dvovalentno</a:t>
            </a:r>
            <a:r>
              <a:rPr lang="hr-HR" sz="1800" u="sng" dirty="0">
                <a:solidFill>
                  <a:srgbClr val="CC3300"/>
                </a:solidFill>
                <a:latin typeface="Calibri" pitchFamily="34" charset="0"/>
              </a:rPr>
              <a:t> </a:t>
            </a:r>
            <a:r>
              <a:rPr lang="hr-HR" sz="1800" u="sng" dirty="0">
                <a:solidFill>
                  <a:schemeClr val="accent2"/>
                </a:solidFill>
                <a:latin typeface="Calibri" pitchFamily="34" charset="0"/>
              </a:rPr>
              <a:t>željezo (</a:t>
            </a:r>
            <a:r>
              <a:rPr lang="hr-HR" sz="1800" u="sng" dirty="0" err="1">
                <a:solidFill>
                  <a:schemeClr val="accent2"/>
                </a:solidFill>
                <a:latin typeface="Calibri" pitchFamily="34" charset="0"/>
              </a:rPr>
              <a:t>Fe</a:t>
            </a:r>
            <a:r>
              <a:rPr lang="hr-HR" sz="1800" u="sng" baseline="30000" dirty="0" err="1">
                <a:solidFill>
                  <a:schemeClr val="accent2"/>
                </a:solidFill>
                <a:latin typeface="Calibri" pitchFamily="34" charset="0"/>
              </a:rPr>
              <a:t>2</a:t>
            </a:r>
            <a:r>
              <a:rPr lang="hr-HR" sz="1800" u="sng" baseline="30000" dirty="0">
                <a:solidFill>
                  <a:schemeClr val="accent2"/>
                </a:solidFill>
                <a:latin typeface="Calibri" pitchFamily="34" charset="0"/>
              </a:rPr>
              <a:t>+</a:t>
            </a:r>
            <a:r>
              <a:rPr lang="hr-HR" sz="1800" u="sng" dirty="0">
                <a:solidFill>
                  <a:schemeClr val="accent2"/>
                </a:solidFill>
                <a:latin typeface="Calibri" pitchFamily="34" charset="0"/>
              </a:rPr>
              <a:t> - </a:t>
            </a:r>
            <a:r>
              <a:rPr lang="hr-HR" sz="1800" u="sng" dirty="0" err="1">
                <a:solidFill>
                  <a:schemeClr val="accent2"/>
                </a:solidFill>
                <a:latin typeface="Calibri" pitchFamily="34" charset="0"/>
              </a:rPr>
              <a:t>Fero</a:t>
            </a:r>
            <a:r>
              <a:rPr lang="hr-HR" sz="1800" u="sng" dirty="0">
                <a:solidFill>
                  <a:schemeClr val="accent2"/>
                </a:solidFill>
                <a:latin typeface="Calibri" pitchFamily="34" charset="0"/>
              </a:rPr>
              <a:t> ion) </a:t>
            </a:r>
            <a:r>
              <a:rPr lang="hr-HR" sz="1800" dirty="0">
                <a:latin typeface="Calibri" pitchFamily="34" charset="0"/>
              </a:rPr>
              <a:t>- u otopljenom stanju u oceanima.</a:t>
            </a:r>
          </a:p>
          <a:p>
            <a:pPr marL="266700" indent="-266700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sz="1800" dirty="0">
              <a:latin typeface="Calibri" pitchFamily="34" charset="0"/>
            </a:endParaRPr>
          </a:p>
          <a:p>
            <a:pPr marL="266700" indent="-266700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sz="1800" dirty="0" err="1">
                <a:solidFill>
                  <a:schemeClr val="accent2"/>
                </a:solidFill>
                <a:latin typeface="Calibri" pitchFamily="34" charset="0"/>
              </a:rPr>
              <a:t>Cijanobakterije</a:t>
            </a:r>
            <a:r>
              <a:rPr lang="hr-HR" sz="180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hr-HR" sz="1800" dirty="0">
                <a:latin typeface="Calibri" pitchFamily="34" charset="0"/>
              </a:rPr>
              <a:t>- fotosintezom u oceanima stvarale male količine kisika -dvovalentno željezo mijenjalo u</a:t>
            </a:r>
            <a:r>
              <a:rPr lang="hr-HR" sz="1800" u="sng" dirty="0">
                <a:latin typeface="Calibri" pitchFamily="34" charset="0"/>
              </a:rPr>
              <a:t> </a:t>
            </a:r>
            <a:r>
              <a:rPr lang="hr-HR" sz="1800" u="sng" dirty="0">
                <a:solidFill>
                  <a:schemeClr val="accent2"/>
                </a:solidFill>
                <a:latin typeface="Calibri" pitchFamily="34" charset="0"/>
              </a:rPr>
              <a:t>trovalentno (</a:t>
            </a:r>
            <a:r>
              <a:rPr lang="hr-HR" sz="1800" u="sng" dirty="0" err="1">
                <a:solidFill>
                  <a:schemeClr val="accent2"/>
                </a:solidFill>
                <a:latin typeface="Calibri" pitchFamily="34" charset="0"/>
              </a:rPr>
              <a:t>Fe</a:t>
            </a:r>
            <a:r>
              <a:rPr lang="hr-HR" sz="1800" u="sng" baseline="30000" dirty="0" err="1">
                <a:solidFill>
                  <a:schemeClr val="accent2"/>
                </a:solidFill>
                <a:latin typeface="Calibri" pitchFamily="34" charset="0"/>
              </a:rPr>
              <a:t>3</a:t>
            </a:r>
            <a:r>
              <a:rPr lang="hr-HR" sz="1800" u="sng" baseline="30000" dirty="0">
                <a:solidFill>
                  <a:schemeClr val="accent2"/>
                </a:solidFill>
                <a:latin typeface="Calibri" pitchFamily="34" charset="0"/>
              </a:rPr>
              <a:t>+</a:t>
            </a:r>
            <a:r>
              <a:rPr lang="hr-HR" sz="1800" u="sng" dirty="0">
                <a:solidFill>
                  <a:schemeClr val="accent2"/>
                </a:solidFill>
                <a:latin typeface="Calibri" pitchFamily="34" charset="0"/>
              </a:rPr>
              <a:t> - </a:t>
            </a:r>
            <a:r>
              <a:rPr lang="hr-HR" sz="1800" u="sng" dirty="0" err="1">
                <a:solidFill>
                  <a:schemeClr val="accent2"/>
                </a:solidFill>
                <a:latin typeface="Calibri" pitchFamily="34" charset="0"/>
              </a:rPr>
              <a:t>Feri</a:t>
            </a:r>
            <a:r>
              <a:rPr lang="hr-HR" sz="1800" u="sng" dirty="0">
                <a:solidFill>
                  <a:schemeClr val="accent2"/>
                </a:solidFill>
                <a:latin typeface="Calibri" pitchFamily="34" charset="0"/>
              </a:rPr>
              <a:t> ion)</a:t>
            </a:r>
          </a:p>
          <a:p>
            <a:pPr marL="266700" indent="-266700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sz="1800" dirty="0">
              <a:solidFill>
                <a:schemeClr val="accent2"/>
              </a:solidFill>
              <a:latin typeface="Calibri" pitchFamily="34" charset="0"/>
            </a:endParaRPr>
          </a:p>
          <a:p>
            <a:pPr marL="266700" indent="-266700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sz="1800" dirty="0" err="1">
                <a:latin typeface="Calibri" pitchFamily="34" charset="0"/>
              </a:rPr>
              <a:t>Fe</a:t>
            </a:r>
            <a:r>
              <a:rPr lang="hr-HR" sz="1800" baseline="30000" dirty="0" err="1">
                <a:latin typeface="Calibri" pitchFamily="34" charset="0"/>
              </a:rPr>
              <a:t>3</a:t>
            </a:r>
            <a:r>
              <a:rPr lang="hr-HR" sz="1800" baseline="30000" dirty="0">
                <a:latin typeface="Calibri" pitchFamily="34" charset="0"/>
              </a:rPr>
              <a:t>+ </a:t>
            </a:r>
            <a:r>
              <a:rPr lang="hr-HR" sz="1800" dirty="0">
                <a:latin typeface="Calibri" pitchFamily="34" charset="0"/>
              </a:rPr>
              <a:t>ioni u kontaktu s kisikom nisu topivi u vodi - dolazilo do izlučivanja </a:t>
            </a:r>
            <a:r>
              <a:rPr lang="hr-HR" sz="1800" dirty="0" err="1">
                <a:latin typeface="Calibri" pitchFamily="34" charset="0"/>
              </a:rPr>
              <a:t>Fero-Feri</a:t>
            </a:r>
            <a:r>
              <a:rPr lang="hr-HR" sz="1800" dirty="0">
                <a:latin typeface="Calibri" pitchFamily="34" charset="0"/>
              </a:rPr>
              <a:t> oksida (</a:t>
            </a:r>
            <a:r>
              <a:rPr lang="hr-HR" sz="1800" u="sng" dirty="0">
                <a:solidFill>
                  <a:schemeClr val="accent2"/>
                </a:solidFill>
                <a:latin typeface="Calibri" pitchFamily="34" charset="0"/>
              </a:rPr>
              <a:t>magnetita</a:t>
            </a:r>
            <a:r>
              <a:rPr lang="hr-HR" sz="1800" dirty="0">
                <a:latin typeface="Calibri" pitchFamily="34" charset="0"/>
              </a:rPr>
              <a:t>, koji u svom sastavu sadrži i nešto </a:t>
            </a:r>
            <a:r>
              <a:rPr lang="hr-HR" sz="1800" dirty="0" err="1">
                <a:latin typeface="Calibri" pitchFamily="34" charset="0"/>
              </a:rPr>
              <a:t>Fe</a:t>
            </a:r>
            <a:r>
              <a:rPr lang="hr-HR" sz="1800" baseline="30000" dirty="0" err="1">
                <a:latin typeface="Calibri" pitchFamily="34" charset="0"/>
              </a:rPr>
              <a:t>2</a:t>
            </a:r>
            <a:r>
              <a:rPr lang="hr-HR" sz="1800" baseline="30000" dirty="0">
                <a:latin typeface="Calibri" pitchFamily="34" charset="0"/>
              </a:rPr>
              <a:t>+ </a:t>
            </a:r>
            <a:r>
              <a:rPr lang="hr-HR" sz="1800" dirty="0">
                <a:latin typeface="Calibri" pitchFamily="34" charset="0"/>
              </a:rPr>
              <a:t>iona)</a:t>
            </a:r>
          </a:p>
          <a:p>
            <a:pPr marL="266700" indent="-266700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sz="1800" dirty="0">
                <a:latin typeface="Calibri" pitchFamily="34" charset="0"/>
              </a:rPr>
              <a:t>U uvjetima potpune oksidacije izlučivao se </a:t>
            </a:r>
            <a:r>
              <a:rPr lang="hr-HR" sz="1800" u="sng" dirty="0">
                <a:solidFill>
                  <a:srgbClr val="CC0000"/>
                </a:solidFill>
                <a:latin typeface="Calibri" pitchFamily="34" charset="0"/>
              </a:rPr>
              <a:t>hematit</a:t>
            </a:r>
            <a:r>
              <a:rPr lang="hr-HR" sz="1800" dirty="0">
                <a:latin typeface="Calibri" pitchFamily="34" charset="0"/>
              </a:rPr>
              <a:t>, koji sadrži </a:t>
            </a:r>
            <a:r>
              <a:rPr lang="hr-HR" sz="1800" dirty="0" err="1">
                <a:latin typeface="Calibri" pitchFamily="34" charset="0"/>
              </a:rPr>
              <a:t>Fe</a:t>
            </a:r>
            <a:r>
              <a:rPr lang="hr-HR" sz="1800" baseline="30000" dirty="0" err="1">
                <a:latin typeface="Calibri" pitchFamily="34" charset="0"/>
              </a:rPr>
              <a:t>3</a:t>
            </a:r>
            <a:r>
              <a:rPr lang="hr-HR" sz="1800" baseline="30000" dirty="0">
                <a:latin typeface="Calibri" pitchFamily="34" charset="0"/>
              </a:rPr>
              <a:t>+ </a:t>
            </a:r>
            <a:r>
              <a:rPr lang="hr-HR" sz="1800" dirty="0">
                <a:latin typeface="Calibri" pitchFamily="34" charset="0"/>
              </a:rPr>
              <a:t>ione</a:t>
            </a:r>
          </a:p>
          <a:p>
            <a:pPr marL="266700" indent="-266700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sz="1800" dirty="0">
              <a:latin typeface="Calibri" pitchFamily="34" charset="0"/>
            </a:endParaRPr>
          </a:p>
          <a:p>
            <a:pPr marL="266700" indent="-266700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sz="1800" dirty="0">
                <a:latin typeface="Calibri" pitchFamily="34" charset="0"/>
              </a:rPr>
              <a:t>Veća količina kisika u uvjetima kada se “potrošilo” svo željezo u oceanu nepogodno je djelovala na </a:t>
            </a:r>
            <a:r>
              <a:rPr lang="hr-HR" sz="1800" dirty="0" err="1">
                <a:latin typeface="Calibri" pitchFamily="34" charset="0"/>
              </a:rPr>
              <a:t>cijanobakterije</a:t>
            </a:r>
            <a:r>
              <a:rPr lang="hr-HR" sz="1800" dirty="0">
                <a:latin typeface="Calibri" pitchFamily="34" charset="0"/>
              </a:rPr>
              <a:t> (žive u </a:t>
            </a:r>
            <a:r>
              <a:rPr lang="hr-HR" sz="1800" dirty="0" err="1">
                <a:latin typeface="Calibri" pitchFamily="34" charset="0"/>
              </a:rPr>
              <a:t>anoksičnim</a:t>
            </a:r>
            <a:r>
              <a:rPr lang="hr-HR" sz="1800" dirty="0">
                <a:latin typeface="Calibri" pitchFamily="34" charset="0"/>
              </a:rPr>
              <a:t> uvjetima)</a:t>
            </a:r>
          </a:p>
          <a:p>
            <a:pPr marL="266700" indent="-266700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sz="1800" dirty="0">
              <a:latin typeface="Calibri" pitchFamily="34" charset="0"/>
            </a:endParaRPr>
          </a:p>
          <a:p>
            <a:pPr marL="266700" indent="-266700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sz="1800" dirty="0">
                <a:latin typeface="Calibri" pitchFamily="34" charset="0"/>
              </a:rPr>
              <a:t>Nestvaranje novog kisika zaustavlja daljnje izlučivanje magnetita, a na dnu oceana talože se </a:t>
            </a:r>
            <a:r>
              <a:rPr lang="hr-HR" sz="1800" dirty="0">
                <a:solidFill>
                  <a:schemeClr val="accent2"/>
                </a:solidFill>
                <a:latin typeface="Calibri" pitchFamily="34" charset="0"/>
              </a:rPr>
              <a:t>silicijski sedimenti obogaćeni piritom</a:t>
            </a:r>
            <a:endParaRPr lang="hr-HR" sz="1800" dirty="0">
              <a:latin typeface="Calibri" pitchFamily="34" charset="0"/>
            </a:endParaRPr>
          </a:p>
          <a:p>
            <a:pPr marL="266700" indent="-266700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sz="1800" dirty="0">
                <a:latin typeface="Calibri" pitchFamily="34" charset="0"/>
              </a:rPr>
              <a:t>Ponovo uspostavljeni </a:t>
            </a:r>
            <a:r>
              <a:rPr lang="hr-HR" sz="1800" dirty="0" err="1">
                <a:latin typeface="Calibri" pitchFamily="34" charset="0"/>
              </a:rPr>
              <a:t>anoksični</a:t>
            </a:r>
            <a:r>
              <a:rPr lang="hr-HR" sz="1800" dirty="0">
                <a:latin typeface="Calibri" pitchFamily="34" charset="0"/>
              </a:rPr>
              <a:t> uvjeti omogućavaju razvoj </a:t>
            </a:r>
            <a:r>
              <a:rPr lang="hr-HR" sz="1800" dirty="0" err="1">
                <a:latin typeface="Calibri" pitchFamily="34" charset="0"/>
              </a:rPr>
              <a:t>cijanobakterija</a:t>
            </a:r>
            <a:r>
              <a:rPr lang="hr-HR" sz="1800" dirty="0">
                <a:latin typeface="Calibri" pitchFamily="34" charset="0"/>
              </a:rPr>
              <a:t>, stvara se novi kisik i sve počinje ispočetka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548680"/>
            <a:ext cx="8001000" cy="720080"/>
          </a:xfrm>
        </p:spPr>
        <p:txBody>
          <a:bodyPr/>
          <a:lstStyle/>
          <a:p>
            <a:pPr eaLnBrk="1" hangingPunct="1"/>
            <a:br>
              <a:rPr lang="hr-HR" altLang="sr-Latn-RS" b="1" dirty="0">
                <a:solidFill>
                  <a:srgbClr val="CC0000"/>
                </a:solidFill>
              </a:rPr>
            </a:br>
            <a:r>
              <a:rPr lang="hr-HR" altLang="sr-Latn-RS" sz="2400" b="1" dirty="0" err="1">
                <a:solidFill>
                  <a:schemeClr val="tx1"/>
                </a:solidFill>
              </a:rPr>
              <a:t>BIF</a:t>
            </a:r>
            <a:r>
              <a:rPr lang="hr-HR" altLang="sr-Latn-RS" sz="2400" b="1" dirty="0">
                <a:solidFill>
                  <a:schemeClr val="tx1"/>
                </a:solidFill>
              </a:rPr>
              <a:t> – </a:t>
            </a:r>
            <a:r>
              <a:rPr lang="hr-HR" altLang="sr-Latn-RS" sz="2400" b="1" dirty="0" err="1">
                <a:solidFill>
                  <a:schemeClr val="tx1"/>
                </a:solidFill>
              </a:rPr>
              <a:t>Banded</a:t>
            </a:r>
            <a:r>
              <a:rPr lang="hr-HR" altLang="sr-Latn-RS" sz="2400" b="1" dirty="0">
                <a:solidFill>
                  <a:schemeClr val="tx1"/>
                </a:solidFill>
              </a:rPr>
              <a:t> </a:t>
            </a:r>
            <a:r>
              <a:rPr lang="hr-HR" altLang="sr-Latn-RS" sz="2400" b="1" dirty="0" err="1">
                <a:solidFill>
                  <a:schemeClr val="tx1"/>
                </a:solidFill>
              </a:rPr>
              <a:t>Iron</a:t>
            </a:r>
            <a:r>
              <a:rPr lang="hr-HR" altLang="sr-Latn-RS" sz="2400" b="1" dirty="0">
                <a:solidFill>
                  <a:schemeClr val="tx1"/>
                </a:solidFill>
              </a:rPr>
              <a:t> </a:t>
            </a:r>
            <a:r>
              <a:rPr lang="hr-HR" altLang="sr-Latn-RS" sz="2400" b="1" dirty="0" err="1">
                <a:solidFill>
                  <a:schemeClr val="tx1"/>
                </a:solidFill>
              </a:rPr>
              <a:t>Formations</a:t>
            </a:r>
            <a:endParaRPr lang="hr-HR" altLang="sr-Latn-R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15 - B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4233863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284663" y="1557338"/>
            <a:ext cx="4859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latin typeface="Calibri" panose="020F0502020204030204" pitchFamily="34" charset="0"/>
              </a:rPr>
              <a:t>BIF – Banded Iron Formations</a:t>
            </a:r>
          </a:p>
        </p:txBody>
      </p:sp>
      <p:pic>
        <p:nvPicPr>
          <p:cNvPr id="50180" name="Picture 4" descr="C16 - B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332038"/>
            <a:ext cx="56419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precambrianredb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9708" r="7176" b="19415"/>
          <a:stretch>
            <a:fillRect/>
          </a:stretch>
        </p:blipFill>
        <p:spPr bwMode="auto">
          <a:xfrm>
            <a:off x="558800" y="1484313"/>
            <a:ext cx="7900988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611188" y="763588"/>
            <a:ext cx="80295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latin typeface="Calibri" panose="020F0502020204030204" pitchFamily="34" charset="0"/>
              </a:rPr>
              <a:t>Red Beds (Crveni slojevi) </a:t>
            </a:r>
            <a:r>
              <a:rPr lang="hr-HR" altLang="sr-Latn-RS" sz="2000" b="1">
                <a:latin typeface="Calibri" panose="020F0502020204030204" pitchFamily="34" charset="0"/>
              </a:rPr>
              <a:t>- dokaz prisutnosti kisika u atmosferi</a:t>
            </a:r>
            <a:r>
              <a:rPr lang="hr-HR" altLang="sr-Latn-RS" sz="2400" b="1">
                <a:latin typeface="Calibri" panose="020F0502020204030204" pitchFamily="34" charset="0"/>
              </a:rPr>
              <a:t> </a:t>
            </a:r>
            <a:br>
              <a:rPr lang="hr-HR" altLang="sr-Latn-RS" sz="2400" b="1">
                <a:latin typeface="Arial" panose="020B0604020202020204" pitchFamily="34" charset="0"/>
              </a:rPr>
            </a:br>
            <a:endParaRPr lang="hr-HR" altLang="sr-Latn-RS" sz="24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582613" y="1557338"/>
            <a:ext cx="80930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9388" indent="-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b="1" dirty="0">
                <a:solidFill>
                  <a:schemeClr val="accent2"/>
                </a:solidFill>
                <a:latin typeface="Calibri" pitchFamily="34" charset="0"/>
              </a:rPr>
              <a:t>Red </a:t>
            </a:r>
            <a:r>
              <a:rPr lang="hr-HR" b="1" dirty="0" err="1">
                <a:solidFill>
                  <a:schemeClr val="accent2"/>
                </a:solidFill>
                <a:latin typeface="Calibri" pitchFamily="34" charset="0"/>
              </a:rPr>
              <a:t>Beds</a:t>
            </a:r>
            <a:r>
              <a:rPr lang="hr-HR" b="1" dirty="0">
                <a:solidFill>
                  <a:schemeClr val="accent2"/>
                </a:solidFill>
                <a:latin typeface="Calibri" pitchFamily="34" charset="0"/>
              </a:rPr>
              <a:t> (Crveni slojevi) </a:t>
            </a:r>
            <a:r>
              <a:rPr lang="hr-HR" dirty="0">
                <a:latin typeface="Calibri" pitchFamily="34" charset="0"/>
              </a:rPr>
              <a:t>– </a:t>
            </a:r>
            <a:r>
              <a:rPr lang="hr-HR" dirty="0">
                <a:solidFill>
                  <a:srgbClr val="C00000"/>
                </a:solidFill>
                <a:latin typeface="Calibri" pitchFamily="34" charset="0"/>
              </a:rPr>
              <a:t>nema ih u naslagama starijim od 2,</a:t>
            </a:r>
            <a:r>
              <a:rPr lang="hr-HR" dirty="0" err="1">
                <a:solidFill>
                  <a:srgbClr val="C00000"/>
                </a:solidFill>
                <a:latin typeface="Calibri" pitchFamily="34" charset="0"/>
              </a:rPr>
              <a:t>2</a:t>
            </a:r>
            <a:r>
              <a:rPr lang="hr-HR" dirty="0">
                <a:solidFill>
                  <a:srgbClr val="C00000"/>
                </a:solidFill>
                <a:latin typeface="Calibri" pitchFamily="34" charset="0"/>
              </a:rPr>
              <a:t>-2,3 milijarde godina</a:t>
            </a:r>
            <a:r>
              <a:rPr lang="hr-HR" dirty="0">
                <a:latin typeface="Calibri" pitchFamily="34" charset="0"/>
              </a:rPr>
              <a:t> (zbog manjka kisika u atmosferi)</a:t>
            </a:r>
          </a:p>
          <a:p>
            <a:pPr marL="179388" indent="-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dirty="0">
              <a:latin typeface="Calibri" pitchFamily="34" charset="0"/>
            </a:endParaRPr>
          </a:p>
          <a:p>
            <a:pPr marL="179388" indent="-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dirty="0">
                <a:latin typeface="Calibri" pitchFamily="34" charset="0"/>
              </a:rPr>
              <a:t>Crvenu boju daje im </a:t>
            </a:r>
            <a:r>
              <a:rPr lang="hr-HR" dirty="0">
                <a:solidFill>
                  <a:schemeClr val="accent2"/>
                </a:solidFill>
                <a:latin typeface="Calibri" pitchFamily="34" charset="0"/>
              </a:rPr>
              <a:t>hematit </a:t>
            </a:r>
            <a:r>
              <a:rPr lang="hr-HR" dirty="0">
                <a:latin typeface="Calibri" pitchFamily="34" charset="0"/>
              </a:rPr>
              <a:t>(Fe</a:t>
            </a:r>
            <a:r>
              <a:rPr lang="hr-HR" baseline="-25000" dirty="0">
                <a:latin typeface="Calibri" pitchFamily="34" charset="0"/>
              </a:rPr>
              <a:t>2</a:t>
            </a:r>
            <a:r>
              <a:rPr lang="hr-HR" dirty="0">
                <a:latin typeface="Calibri" pitchFamily="34" charset="0"/>
              </a:rPr>
              <a:t>O</a:t>
            </a:r>
            <a:r>
              <a:rPr lang="hr-HR" baseline="-25000" dirty="0">
                <a:latin typeface="Calibri" pitchFamily="34" charset="0"/>
              </a:rPr>
              <a:t>3</a:t>
            </a:r>
            <a:r>
              <a:rPr lang="hr-HR" dirty="0">
                <a:latin typeface="Calibri" pitchFamily="34" charset="0"/>
              </a:rPr>
              <a:t>)</a:t>
            </a:r>
            <a:r>
              <a:rPr lang="hr-HR" b="1" dirty="0">
                <a:latin typeface="Calibri" pitchFamily="34" charset="0"/>
              </a:rPr>
              <a:t>,</a:t>
            </a:r>
            <a:r>
              <a:rPr lang="hr-HR" dirty="0">
                <a:latin typeface="Calibri" pitchFamily="34" charset="0"/>
              </a:rPr>
              <a:t> koji je nastao potpunom oksidacijom željezovitih minerala u vrijeme kada je u atmosferi količina kisika porasla da je do takve oksidacije moglo doći</a:t>
            </a:r>
          </a:p>
          <a:p>
            <a:pPr marL="179388" indent="-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dirty="0">
              <a:latin typeface="Calibri" pitchFamily="34" charset="0"/>
            </a:endParaRPr>
          </a:p>
          <a:p>
            <a:pPr marL="179388" indent="-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dirty="0">
                <a:latin typeface="Calibri" pitchFamily="34" charset="0"/>
              </a:rPr>
              <a:t>U rasponu </a:t>
            </a:r>
            <a:r>
              <a:rPr lang="hr-HR" dirty="0">
                <a:solidFill>
                  <a:srgbClr val="0000FF"/>
                </a:solidFill>
                <a:latin typeface="Calibri" pitchFamily="34" charset="0"/>
              </a:rPr>
              <a:t>od prije 2,</a:t>
            </a:r>
            <a:r>
              <a:rPr lang="hr-HR" dirty="0" err="1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hr-HR" dirty="0">
                <a:solidFill>
                  <a:srgbClr val="0000FF"/>
                </a:solidFill>
                <a:latin typeface="Calibri" pitchFamily="34" charset="0"/>
              </a:rPr>
              <a:t> do 1,8 milijardi godina </a:t>
            </a:r>
            <a:r>
              <a:rPr lang="hr-HR" dirty="0">
                <a:latin typeface="Calibri" pitchFamily="34" charset="0"/>
              </a:rPr>
              <a:t>taložile su se </a:t>
            </a:r>
            <a:r>
              <a:rPr lang="hr-HR" dirty="0">
                <a:solidFill>
                  <a:srgbClr val="0000FF"/>
                </a:solidFill>
                <a:latin typeface="Calibri" pitchFamily="34" charset="0"/>
              </a:rPr>
              <a:t>istovremeno i BIF i Red </a:t>
            </a:r>
            <a:r>
              <a:rPr lang="hr-HR" dirty="0" err="1">
                <a:solidFill>
                  <a:srgbClr val="0000FF"/>
                </a:solidFill>
                <a:latin typeface="Calibri" pitchFamily="34" charset="0"/>
              </a:rPr>
              <a:t>Beds</a:t>
            </a:r>
            <a:r>
              <a:rPr lang="hr-HR" dirty="0">
                <a:latin typeface="Calibri" pitchFamily="34" charset="0"/>
              </a:rPr>
              <a:t>, ovisno o količini kisika u određenom taložnom okolišu</a:t>
            </a:r>
          </a:p>
          <a:p>
            <a:pPr marL="179388" indent="-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dirty="0">
              <a:latin typeface="Calibri" pitchFamily="34" charset="0"/>
            </a:endParaRPr>
          </a:p>
          <a:p>
            <a:pPr marL="179388" indent="-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dirty="0">
                <a:solidFill>
                  <a:srgbClr val="C00000"/>
                </a:solidFill>
                <a:latin typeface="Calibri" pitchFamily="34" charset="0"/>
              </a:rPr>
              <a:t>U naslagama mlađim od 1,8 milijardi godina, trakaste </a:t>
            </a:r>
            <a:r>
              <a:rPr lang="hr-HR" dirty="0" err="1">
                <a:solidFill>
                  <a:srgbClr val="C00000"/>
                </a:solidFill>
                <a:latin typeface="Calibri" pitchFamily="34" charset="0"/>
              </a:rPr>
              <a:t>željezovite</a:t>
            </a:r>
            <a:r>
              <a:rPr lang="hr-HR" dirty="0">
                <a:solidFill>
                  <a:srgbClr val="C00000"/>
                </a:solidFill>
                <a:latin typeface="Calibri" pitchFamily="34" charset="0"/>
              </a:rPr>
              <a:t> formacije više nisu prisutne </a:t>
            </a:r>
            <a:r>
              <a:rPr lang="hr-HR" dirty="0">
                <a:latin typeface="Calibri" pitchFamily="34" charset="0"/>
              </a:rPr>
              <a:t>– u oceanima više nema Fe</a:t>
            </a:r>
            <a:r>
              <a:rPr lang="hr-HR" baseline="30000" dirty="0">
                <a:latin typeface="Calibri" pitchFamily="34" charset="0"/>
              </a:rPr>
              <a:t>2+</a:t>
            </a:r>
            <a:r>
              <a:rPr lang="hr-HR" dirty="0">
                <a:latin typeface="Calibri" pitchFamily="34" charset="0"/>
              </a:rPr>
              <a:t> željeza jer se ono oksidira na kopnu – kopnene naslage bogate s Fe, izložene kisiku, prelaze u hematitske slojeve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611188" y="692150"/>
            <a:ext cx="80295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latin typeface="Calibri" panose="020F0502020204030204" pitchFamily="34" charset="0"/>
              </a:rPr>
              <a:t>Red Beds (Crveni slojevi)</a:t>
            </a:r>
            <a:br>
              <a:rPr lang="hr-HR" altLang="sr-Latn-RS" sz="2400" b="1">
                <a:latin typeface="Arial" panose="020B0604020202020204" pitchFamily="34" charset="0"/>
              </a:rPr>
            </a:br>
            <a:endParaRPr lang="hr-HR" altLang="sr-Latn-RS" sz="24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684213" y="765175"/>
            <a:ext cx="3808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>
                <a:latin typeface="Calibri" panose="020F0502020204030204" pitchFamily="34" charset="0"/>
              </a:rPr>
              <a:t>ŽIVOT U PROTEROZOIKU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93725" y="1557338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1800" baseline="-25000">
              <a:latin typeface="Arial" panose="020B0604020202020204" pitchFamily="34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39750" y="1412875"/>
            <a:ext cx="46085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b="1">
                <a:solidFill>
                  <a:schemeClr val="accent2"/>
                </a:solidFill>
                <a:latin typeface="Calibri" panose="020F0502020204030204" pitchFamily="34" charset="0"/>
              </a:rPr>
              <a:t>Cijanobakterije</a:t>
            </a:r>
            <a:r>
              <a:rPr lang="hr-HR" altLang="sr-Latn-RS" sz="1800" b="1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>
                <a:latin typeface="Calibri" panose="020F0502020204030204" pitchFamily="34" charset="0"/>
              </a:rPr>
              <a:t>– prevladavajući organizmi u arhaiku, raširili se tijekom proterozoika. Sudjeluju u izgradnji laminiranih karbonatnih stijena – </a:t>
            </a:r>
            <a:r>
              <a:rPr lang="hr-HR" altLang="sr-Latn-RS" sz="1800" b="1">
                <a:latin typeface="Calibri" panose="020F0502020204030204" pitchFamily="34" charset="0"/>
              </a:rPr>
              <a:t>stromatolita</a:t>
            </a:r>
            <a:r>
              <a:rPr lang="hr-HR" altLang="sr-Latn-RS" sz="1800">
                <a:latin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18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latin typeface="Calibri" panose="020F0502020204030204" pitchFamily="34" charset="0"/>
              </a:rPr>
              <a:t>Iste cijanobakterije mogu izgrađivati stromatolite različitih formi, što ovisi o okolišu u kome žive, a ne o vremenu njihova nastanka. </a:t>
            </a: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539750" y="4076700"/>
            <a:ext cx="43195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latin typeface="Calibri" panose="020F0502020204030204" pitchFamily="34" charset="0"/>
              </a:rPr>
              <a:t>Sredinom 20. st. otkriveni su </a:t>
            </a:r>
            <a:r>
              <a:rPr lang="hr-HR" altLang="sr-Latn-RS" sz="1800" b="1">
                <a:solidFill>
                  <a:srgbClr val="0000FF"/>
                </a:solidFill>
                <a:latin typeface="Calibri" panose="020F0502020204030204" pitchFamily="34" charset="0"/>
              </a:rPr>
              <a:t>fosilni ostaci </a:t>
            </a:r>
            <a:r>
              <a:rPr lang="hr-HR" altLang="sr-Latn-RS" sz="1800">
                <a:latin typeface="Calibri" panose="020F0502020204030204" pitchFamily="34" charset="0"/>
              </a:rPr>
              <a:t>konkretnijih formi cijanobakterija </a:t>
            </a:r>
            <a:r>
              <a:rPr lang="hr-HR" altLang="sr-Latn-RS" sz="1800" b="1">
                <a:solidFill>
                  <a:srgbClr val="0000FF"/>
                </a:solidFill>
                <a:latin typeface="Calibri" panose="020F0502020204030204" pitchFamily="34" charset="0"/>
              </a:rPr>
              <a:t>nalik današnjim prokariotskim organizmima</a:t>
            </a:r>
            <a:r>
              <a:rPr lang="hr-HR" altLang="sr-Latn-RS" sz="1800">
                <a:latin typeface="Calibri" panose="020F0502020204030204" pitchFamily="34" charset="0"/>
              </a:rPr>
              <a:t>, u rožnjacima tzv. </a:t>
            </a:r>
            <a:r>
              <a:rPr lang="hr-HR" altLang="sr-Latn-RS" sz="1800" b="1">
                <a:solidFill>
                  <a:srgbClr val="0000FF"/>
                </a:solidFill>
                <a:latin typeface="Calibri" panose="020F0502020204030204" pitchFamily="34" charset="0"/>
              </a:rPr>
              <a:t>Gunflint</a:t>
            </a:r>
            <a:r>
              <a:rPr lang="hr-HR" altLang="sr-Latn-RS" sz="180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b="1">
                <a:solidFill>
                  <a:srgbClr val="0000FF"/>
                </a:solidFill>
                <a:latin typeface="Calibri" panose="020F0502020204030204" pitchFamily="34" charset="0"/>
              </a:rPr>
              <a:t>Formacije</a:t>
            </a:r>
            <a:r>
              <a:rPr lang="hr-HR" altLang="sr-Latn-RS" sz="180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>
                <a:latin typeface="Calibri" panose="020F0502020204030204" pitchFamily="34" charset="0"/>
              </a:rPr>
              <a:t>s područja Ontarija i sjeverne Minnesote. Starost je određena na </a:t>
            </a:r>
            <a:r>
              <a:rPr lang="hr-HR" altLang="sr-Latn-RS" sz="1800" b="1">
                <a:solidFill>
                  <a:srgbClr val="0000FF"/>
                </a:solidFill>
                <a:latin typeface="Calibri" panose="020F0502020204030204" pitchFamily="34" charset="0"/>
              </a:rPr>
              <a:t>1,9 milijardi godina</a:t>
            </a:r>
            <a:r>
              <a:rPr lang="hr-HR" altLang="sr-Latn-RS" sz="180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5462588" y="6092825"/>
            <a:ext cx="2955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600">
                <a:latin typeface="Calibri" panose="020F0502020204030204" pitchFamily="34" charset="0"/>
              </a:rPr>
              <a:t>Mikroorganizmi Gunflint rožnjaka</a:t>
            </a:r>
          </a:p>
        </p:txBody>
      </p:sp>
      <p:pic>
        <p:nvPicPr>
          <p:cNvPr id="57351" name="Picture 8" descr="C44 - Mikroorganizmi Gunflint roznjaka"/>
          <p:cNvPicPr>
            <a:picLocks noChangeAspect="1" noChangeArrowheads="1"/>
          </p:cNvPicPr>
          <p:nvPr/>
        </p:nvPicPr>
        <p:blipFill>
          <a:blip r:embed="rId2"/>
          <a:srcRect r="42949"/>
          <a:stretch>
            <a:fillRect/>
          </a:stretch>
        </p:blipFill>
        <p:spPr bwMode="auto">
          <a:xfrm>
            <a:off x="5076825" y="1412875"/>
            <a:ext cx="361632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28600" y="576263"/>
            <a:ext cx="8736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Nije točno poznato kada su se pojavili prvi eukarioti.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Stanice prokariotskih organizama nisu veće od 20 mikrona, stanice primitivnih eukariotskih algi uvijek veće od 60 mikrona.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Fosilno očuvane stanice veće od 60 mikrona javljaju se redovito u stijenama mlađim od 1,4 milijarde godina - </a:t>
            </a: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</a:rPr>
              <a:t>prvi eukariotski organizmi razvili se nešto prije 1,4 milijarde godina.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Prvi dokazi o postojanju eukariota su </a:t>
            </a:r>
            <a:r>
              <a:rPr lang="hr-HR" altLang="sr-Latn-RS" sz="2000" b="1">
                <a:solidFill>
                  <a:srgbClr val="CC0000"/>
                </a:solidFill>
                <a:latin typeface="Calibri" panose="020F0502020204030204" pitchFamily="34" charset="0"/>
              </a:rPr>
              <a:t>akritarhe. </a:t>
            </a:r>
            <a:r>
              <a:rPr lang="hr-HR" altLang="sr-Latn-RS" sz="2000">
                <a:latin typeface="Calibri" panose="020F0502020204030204" pitchFamily="34" charset="0"/>
              </a:rPr>
              <a:t>To su</a:t>
            </a:r>
            <a:r>
              <a:rPr lang="hr-HR" altLang="sr-Latn-RS" sz="2000" b="1">
                <a:latin typeface="Calibri" panose="020F0502020204030204" pitchFamily="34" charset="0"/>
              </a:rPr>
              <a:t> </a:t>
            </a:r>
            <a:r>
              <a:rPr lang="hr-HR" altLang="sr-Latn-RS" sz="2000">
                <a:latin typeface="Calibri" panose="020F0502020204030204" pitchFamily="34" charset="0"/>
              </a:rPr>
              <a:t>najčešće</a:t>
            </a:r>
            <a:r>
              <a:rPr lang="hr-HR" altLang="sr-Latn-RS" sz="2000" b="1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</a:rPr>
              <a:t>ciste</a:t>
            </a:r>
            <a:r>
              <a:rPr lang="hr-HR" altLang="sr-Latn-RS" sz="2000">
                <a:latin typeface="Calibri" panose="020F0502020204030204" pitchFamily="34" charset="0"/>
              </a:rPr>
              <a:t> (stanice u mirovanju) </a:t>
            </a: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</a:rPr>
              <a:t>Dinoflagelata,</a:t>
            </a:r>
            <a:r>
              <a:rPr lang="hr-HR" altLang="sr-Latn-RS" sz="2000">
                <a:latin typeface="Calibri" panose="020F0502020204030204" pitchFamily="34" charset="0"/>
              </a:rPr>
              <a:t> tj. algalnog planktona</a:t>
            </a:r>
            <a:r>
              <a:rPr lang="hr-HR" altLang="sr-Latn-RS" sz="2000" b="1">
                <a:solidFill>
                  <a:schemeClr val="folHlink"/>
                </a:solidFill>
                <a:latin typeface="Calibri" panose="020F0502020204030204" pitchFamily="34" charset="0"/>
              </a:rPr>
              <a:t>.</a:t>
            </a:r>
            <a:r>
              <a:rPr lang="hr-HR" altLang="sr-Latn-RS" sz="2000" b="1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58371" name="Picture 3" descr="C55 - Akritar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3657600"/>
            <a:ext cx="3084513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372" name="Picture 5" descr="C56 - Gornjoproterozojski Acritarchi"/>
          <p:cNvPicPr>
            <a:picLocks noChangeAspect="1" noChangeArrowheads="1"/>
          </p:cNvPicPr>
          <p:nvPr/>
        </p:nvPicPr>
        <p:blipFill>
          <a:blip r:embed="rId3"/>
          <a:srcRect b="15062"/>
          <a:stretch>
            <a:fillRect/>
          </a:stretch>
        </p:blipFill>
        <p:spPr bwMode="auto">
          <a:xfrm>
            <a:off x="568325" y="3789363"/>
            <a:ext cx="4579938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1028"/>
          <p:cNvSpPr>
            <a:spLocks noGrp="1" noChangeArrowheads="1"/>
          </p:cNvSpPr>
          <p:nvPr>
            <p:ph type="ctrTitle"/>
          </p:nvPr>
        </p:nvSpPr>
        <p:spPr>
          <a:xfrm>
            <a:off x="0" y="2464296"/>
            <a:ext cx="9144000" cy="1828800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z="4800" dirty="0">
                <a:solidFill>
                  <a:schemeClr val="accent2"/>
                </a:solidFill>
              </a:rPr>
              <a:t>HAD(ij)</a:t>
            </a:r>
            <a:br>
              <a:rPr lang="hr-HR" sz="4800" dirty="0">
                <a:solidFill>
                  <a:schemeClr val="accent2"/>
                </a:solidFill>
              </a:rPr>
            </a:br>
            <a:r>
              <a:rPr lang="hr-HR" sz="3200" dirty="0">
                <a:solidFill>
                  <a:schemeClr val="accent2"/>
                </a:solidFill>
              </a:rPr>
              <a:t>4,6 – 3,9 milijardi godina</a:t>
            </a:r>
            <a:br>
              <a:rPr lang="hr-HR" dirty="0">
                <a:solidFill>
                  <a:schemeClr val="accent2"/>
                </a:solidFill>
              </a:rPr>
            </a:br>
            <a:endParaRPr lang="hr-HR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54 - Protoctisti iz Chuar Grupe Grand kanjona"/>
          <p:cNvPicPr>
            <a:picLocks noChangeAspect="1" noChangeArrowheads="1"/>
          </p:cNvPicPr>
          <p:nvPr/>
        </p:nvPicPr>
        <p:blipFill>
          <a:blip r:embed="rId2"/>
          <a:srcRect r="63293"/>
          <a:stretch>
            <a:fillRect/>
          </a:stretch>
        </p:blipFill>
        <p:spPr bwMode="auto">
          <a:xfrm>
            <a:off x="536575" y="922338"/>
            <a:ext cx="31305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249238" y="4294188"/>
            <a:ext cx="3817937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180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solidFill>
                  <a:srgbClr val="CC0000"/>
                </a:solidFill>
                <a:latin typeface="Calibri" panose="020F0502020204030204" pitchFamily="34" charset="0"/>
              </a:rPr>
              <a:t>Najstariji fosilno očuvani Protozoi</a:t>
            </a:r>
            <a:r>
              <a:rPr lang="hr-HR" altLang="sr-Latn-RS" sz="1800">
                <a:latin typeface="Calibri" panose="020F0502020204030204" pitchFamily="34" charset="0"/>
              </a:rPr>
              <a:t> su oblika malih vaza i nađeni su u stijenama starim oko 800 mln.god. unutar tzv. </a:t>
            </a:r>
            <a:r>
              <a:rPr lang="hr-HR" altLang="sr-Latn-RS" sz="1800" b="1">
                <a:latin typeface="Calibri" panose="020F0502020204030204" pitchFamily="34" charset="0"/>
              </a:rPr>
              <a:t>Chuar Grupe</a:t>
            </a:r>
            <a:r>
              <a:rPr lang="hr-HR" altLang="sr-Latn-RS" sz="1800">
                <a:latin typeface="Calibri" panose="020F0502020204030204" pitchFamily="34" charset="0"/>
              </a:rPr>
              <a:t> (Grand Canyon, Arizona).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1800">
              <a:latin typeface="Arial" panose="020B0604020202020204" pitchFamily="34" charset="0"/>
            </a:endParaRPr>
          </a:p>
        </p:txBody>
      </p:sp>
      <p:pic>
        <p:nvPicPr>
          <p:cNvPr id="59396" name="Picture 4" descr="C57 - Visestanicne al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909638"/>
            <a:ext cx="4022725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00563" y="4868863"/>
            <a:ext cx="43148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solidFill>
                  <a:schemeClr val="accent2"/>
                </a:solidFill>
                <a:latin typeface="Calibri" panose="020F0502020204030204" pitchFamily="34" charset="0"/>
              </a:rPr>
              <a:t>Najstarije fosilno očuvane </a:t>
            </a:r>
            <a:r>
              <a:rPr lang="hr-HR" altLang="sr-Latn-RS" sz="1800" b="1">
                <a:solidFill>
                  <a:schemeClr val="accent2"/>
                </a:solidFill>
                <a:latin typeface="Calibri" panose="020F0502020204030204" pitchFamily="34" charset="0"/>
              </a:rPr>
              <a:t>višestanične alge</a:t>
            </a:r>
            <a:r>
              <a:rPr lang="hr-HR" altLang="sr-Latn-RS" sz="1800">
                <a:latin typeface="Calibri" panose="020F0502020204030204" pitchFamily="34" charset="0"/>
              </a:rPr>
              <a:t> nađene su u stijenama </a:t>
            </a:r>
            <a:r>
              <a:rPr lang="hr-HR" altLang="sr-Latn-RS" sz="1800" b="1">
                <a:latin typeface="Calibri" panose="020F0502020204030204" pitchFamily="34" charset="0"/>
              </a:rPr>
              <a:t>Belt Supergrupe</a:t>
            </a:r>
            <a:r>
              <a:rPr lang="hr-HR" altLang="sr-Latn-RS" sz="1800">
                <a:latin typeface="Calibri" panose="020F0502020204030204" pitchFamily="34" charset="0"/>
              </a:rPr>
              <a:t> (Montana), starim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latin typeface="Calibri" panose="020F0502020204030204" pitchFamily="34" charset="0"/>
              </a:rPr>
              <a:t>1,3 milijarde godina.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61 - Ihnofosili iz gornjeg Pretkambri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484438"/>
            <a:ext cx="417671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50825" y="973138"/>
            <a:ext cx="8642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Ne zna se točno kad su se pojavili </a:t>
            </a:r>
            <a:r>
              <a:rPr lang="hr-HR" altLang="sr-Latn-RS" sz="2000">
                <a:solidFill>
                  <a:srgbClr val="CC0000"/>
                </a:solidFill>
                <a:latin typeface="Calibri" panose="020F0502020204030204" pitchFamily="34" charset="0"/>
              </a:rPr>
              <a:t>prvi životinjski organizmi</a:t>
            </a:r>
            <a:r>
              <a:rPr lang="hr-HR" altLang="sr-Latn-RS" sz="2000">
                <a:latin typeface="Calibri" panose="020F0502020204030204" pitchFamily="34" charset="0"/>
              </a:rPr>
              <a:t>, koji su se hranili algama - </a:t>
            </a:r>
            <a:r>
              <a:rPr lang="hr-HR" altLang="sr-Latn-RS" sz="2000" u="sng">
                <a:latin typeface="Calibri" panose="020F0502020204030204" pitchFamily="34" charset="0"/>
              </a:rPr>
              <a:t>nisu imali skelet</a:t>
            </a:r>
            <a:r>
              <a:rPr lang="hr-HR" altLang="sr-Latn-RS" sz="2000">
                <a:latin typeface="Calibri" panose="020F0502020204030204" pitchFamily="34" charset="0"/>
              </a:rPr>
              <a:t>. Ostali su nam jedino očuvani njihovi tragovi – </a:t>
            </a:r>
            <a:r>
              <a:rPr lang="hr-HR" altLang="sr-Latn-RS" sz="2000" b="1">
                <a:solidFill>
                  <a:srgbClr val="CC0000"/>
                </a:solidFill>
                <a:latin typeface="Calibri" panose="020F0502020204030204" pitchFamily="34" charset="0"/>
              </a:rPr>
              <a:t>ihnofosili</a:t>
            </a:r>
            <a:r>
              <a:rPr lang="hr-HR" altLang="sr-Latn-RS" sz="2000">
                <a:latin typeface="Calibri" panose="020F0502020204030204" pitchFamily="34" charset="0"/>
              </a:rPr>
              <a:t>.</a:t>
            </a:r>
            <a:r>
              <a:rPr lang="hr-HR" altLang="sr-Latn-RS" sz="180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39750" y="5645150"/>
            <a:ext cx="3030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latin typeface="Calibri" panose="020F0502020204030204" pitchFamily="34" charset="0"/>
              </a:rPr>
              <a:t>Ihnofosili mlađeg prekambrija</a:t>
            </a:r>
          </a:p>
        </p:txBody>
      </p:sp>
      <p:pic>
        <p:nvPicPr>
          <p:cNvPr id="60421" name="Picture 5" descr="C62 - Ihnofosili s pocetka Kambrij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1350" y="1863725"/>
            <a:ext cx="4513263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5262563" y="5651500"/>
            <a:ext cx="2851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>
                <a:latin typeface="Calibri" panose="020F0502020204030204" pitchFamily="34" charset="0"/>
              </a:rPr>
              <a:t>Ihnofosili s početka kambrija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356100" y="984250"/>
            <a:ext cx="47879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Dodatna potvrda o postojanju bezskeletnih organizama tijekom najmlađeg proterozoika dobivena je </a:t>
            </a:r>
            <a:r>
              <a:rPr lang="hr-HR" altLang="sr-Latn-RS" sz="2000">
                <a:solidFill>
                  <a:srgbClr val="FF0000"/>
                </a:solidFill>
                <a:latin typeface="Calibri" panose="020F0502020204030204" pitchFamily="34" charset="0"/>
              </a:rPr>
              <a:t>nalazom otisaka bezskeletnih organizama u pješčenjacima ispod naslaga kambrija na mnogim predjelima Zemlje</a:t>
            </a:r>
            <a:r>
              <a:rPr lang="hr-HR" altLang="sr-Latn-RS" sz="2000">
                <a:latin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Uspjeli su se sačuvati zaslugom neke prirodne katastrofe - naglo su zatrpani sedimentom, pri čemu je odsutnost kisika spriječila njihovo brzo truljenje, te su njihovi otisci ostali sačuvani u litificiranom sedimentu.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Ovi organizmi mogu se uvrstiti u skupinu </a:t>
            </a:r>
            <a:r>
              <a:rPr lang="hr-HR" altLang="sr-Latn-RS" sz="2000" b="1">
                <a:latin typeface="Calibri" panose="020F0502020204030204" pitchFamily="34" charset="0"/>
              </a:rPr>
              <a:t>Coelenterata</a:t>
            </a:r>
            <a:r>
              <a:rPr lang="hr-HR" altLang="sr-Latn-RS" sz="2000">
                <a:latin typeface="Calibri" panose="020F0502020204030204" pitchFamily="34" charset="0"/>
              </a:rPr>
              <a:t> (životinje s primarnom tjelesnom šupljinom), a očuvani su otisci različitih meduza, spužvi, člankonožaca i sl. </a:t>
            </a:r>
          </a:p>
        </p:txBody>
      </p:sp>
      <p:pic>
        <p:nvPicPr>
          <p:cNvPr id="57347" name="Picture 2" descr="C71 - Faune sa prijelaza Pretkambrija u Kambri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9638"/>
            <a:ext cx="403225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27088" y="3284538"/>
            <a:ext cx="1296987" cy="30972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71 - Faune sa prijelaza Pretkambrija u Kambri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9638"/>
            <a:ext cx="403225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3708400" y="4508500"/>
            <a:ext cx="53276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b="1">
                <a:latin typeface="Calibri" panose="020F0502020204030204" pitchFamily="34" charset="0"/>
              </a:rPr>
              <a:t>Prisutni organizmi:</a:t>
            </a:r>
            <a:r>
              <a:rPr lang="hr-HR" altLang="sr-Latn-RS" sz="2000">
                <a:latin typeface="Calibri" panose="020F0502020204030204" pitchFamily="34" charset="0"/>
              </a:rPr>
              <a:t> </a:t>
            </a:r>
            <a:r>
              <a:rPr lang="hr-HR" altLang="sr-Latn-RS" sz="2000" i="1">
                <a:solidFill>
                  <a:schemeClr val="accent2"/>
                </a:solidFill>
                <a:latin typeface="Calibri" panose="020F0502020204030204" pitchFamily="34" charset="0"/>
              </a:rPr>
              <a:t>Cyclomedusa</a:t>
            </a:r>
            <a:r>
              <a:rPr lang="hr-HR" altLang="sr-Latn-RS" sz="2000">
                <a:latin typeface="Calibri" panose="020F0502020204030204" pitchFamily="34" charset="0"/>
              </a:rPr>
              <a:t>, </a:t>
            </a:r>
            <a:r>
              <a:rPr lang="hr-HR" altLang="sr-Latn-RS" sz="2000" i="1">
                <a:solidFill>
                  <a:schemeClr val="accent2"/>
                </a:solidFill>
                <a:latin typeface="Calibri" panose="020F0502020204030204" pitchFamily="34" charset="0"/>
              </a:rPr>
              <a:t>Spriggina</a:t>
            </a:r>
            <a:r>
              <a:rPr lang="hr-HR" altLang="sr-Latn-RS" sz="2000" i="1">
                <a:solidFill>
                  <a:srgbClr val="3366FF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>
                <a:latin typeface="Calibri" panose="020F0502020204030204" pitchFamily="34" charset="0"/>
              </a:rPr>
              <a:t>(anelidni crv),</a:t>
            </a:r>
            <a:r>
              <a:rPr lang="hr-HR" altLang="sr-Latn-RS" sz="2000" i="1">
                <a:solidFill>
                  <a:srgbClr val="3366FF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 i="1">
                <a:solidFill>
                  <a:schemeClr val="accent2"/>
                </a:solidFill>
                <a:latin typeface="Calibri" panose="020F0502020204030204" pitchFamily="34" charset="0"/>
              </a:rPr>
              <a:t>Tribrachidium, Dickinsonia</a:t>
            </a:r>
            <a:r>
              <a:rPr lang="hr-HR" altLang="sr-Latn-RS" sz="2000">
                <a:latin typeface="Calibri" panose="020F0502020204030204" pitchFamily="34" charset="0"/>
              </a:rPr>
              <a:t> (anelidni crv),</a:t>
            </a:r>
            <a:r>
              <a:rPr lang="hr-HR" altLang="sr-Latn-RS" sz="2000" i="1">
                <a:solidFill>
                  <a:srgbClr val="3366FF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 i="1">
                <a:solidFill>
                  <a:schemeClr val="accent2"/>
                </a:solidFill>
                <a:latin typeface="Calibri" panose="020F0502020204030204" pitchFamily="34" charset="0"/>
              </a:rPr>
              <a:t>Parvancorina</a:t>
            </a:r>
            <a:r>
              <a:rPr lang="hr-HR" altLang="sr-Latn-RS" sz="2000">
                <a:latin typeface="Calibri" panose="020F0502020204030204" pitchFamily="34" charset="0"/>
              </a:rPr>
              <a:t> (artropod),</a:t>
            </a:r>
            <a:r>
              <a:rPr lang="hr-HR" altLang="sr-Latn-RS" sz="2000" i="1">
                <a:solidFill>
                  <a:srgbClr val="3366FF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 i="1">
                <a:solidFill>
                  <a:schemeClr val="accent2"/>
                </a:solidFill>
                <a:latin typeface="Calibri" panose="020F0502020204030204" pitchFamily="34" charset="0"/>
              </a:rPr>
              <a:t>Kimberella</a:t>
            </a:r>
            <a:r>
              <a:rPr lang="hr-HR" altLang="sr-Latn-RS" sz="2000" i="1">
                <a:latin typeface="Calibri" panose="020F0502020204030204" pitchFamily="34" charset="0"/>
              </a:rPr>
              <a:t>,</a:t>
            </a:r>
            <a:r>
              <a:rPr lang="hr-HR" altLang="sr-Latn-RS" sz="2000" i="1">
                <a:solidFill>
                  <a:srgbClr val="3366FF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 i="1">
                <a:solidFill>
                  <a:schemeClr val="accent2"/>
                </a:solidFill>
                <a:latin typeface="Calibri" panose="020F0502020204030204" pitchFamily="34" charset="0"/>
              </a:rPr>
              <a:t>Cloudina</a:t>
            </a:r>
            <a:r>
              <a:rPr lang="hr-HR" altLang="sr-Latn-RS" sz="2000" i="1">
                <a:solidFill>
                  <a:srgbClr val="3366FF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>
                <a:latin typeface="Calibri" panose="020F0502020204030204" pitchFamily="34" charset="0"/>
              </a:rPr>
              <a:t>(anelidni crv sa skeletom od CaCO</a:t>
            </a:r>
            <a:r>
              <a:rPr lang="hr-HR" altLang="sr-Latn-RS" sz="2000" baseline="-25000">
                <a:latin typeface="Calibri" panose="020F0502020204030204" pitchFamily="34" charset="0"/>
              </a:rPr>
              <a:t>3</a:t>
            </a:r>
            <a:r>
              <a:rPr lang="hr-HR" altLang="sr-Latn-RS" sz="2000">
                <a:latin typeface="Calibri" panose="020F0502020204030204" pitchFamily="34" charset="0"/>
              </a:rPr>
              <a:t>)… mnogi od tih organizama nemaju današnjih srodnika. Slične zajednice nađene su u npr. Africi, Rusiji, Engleskoj…</a:t>
            </a:r>
            <a:endParaRPr lang="en-US" altLang="sr-Latn-RS" sz="2000">
              <a:latin typeface="Calibri" panose="020F0502020204030204" pitchFamily="34" charset="0"/>
            </a:endParaRPr>
          </a:p>
        </p:txBody>
      </p:sp>
      <p:pic>
        <p:nvPicPr>
          <p:cNvPr id="58372" name="Picture 3" descr="ediaca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349500"/>
            <a:ext cx="24479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2"/>
          <p:cNvSpPr txBox="1">
            <a:spLocks noChangeArrowheads="1"/>
          </p:cNvSpPr>
          <p:nvPr/>
        </p:nvSpPr>
        <p:spPr bwMode="auto">
          <a:xfrm>
            <a:off x="4572000" y="933450"/>
            <a:ext cx="44640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Najpoznatija takva fosilno očuvana </a:t>
            </a:r>
            <a:r>
              <a:rPr lang="hr-HR" altLang="sr-Latn-RS" sz="2000" b="1">
                <a:solidFill>
                  <a:srgbClr val="C00000"/>
                </a:solidFill>
                <a:latin typeface="Calibri" panose="020F0502020204030204" pitchFamily="34" charset="0"/>
              </a:rPr>
              <a:t>zajednica bezskeletnih organizama </a:t>
            </a:r>
            <a:r>
              <a:rPr lang="hr-HR" altLang="sr-Latn-RS" sz="2000">
                <a:latin typeface="Calibri" panose="020F0502020204030204" pitchFamily="34" charset="0"/>
              </a:rPr>
              <a:t>iz proterozoika je </a:t>
            </a:r>
            <a:r>
              <a:rPr lang="hr-HR" altLang="sr-Latn-RS" sz="2000" b="1">
                <a:solidFill>
                  <a:srgbClr val="CC0000"/>
                </a:solidFill>
                <a:latin typeface="Calibri" panose="020F0502020204030204" pitchFamily="34" charset="0"/>
              </a:rPr>
              <a:t>Ediacara fauna</a:t>
            </a:r>
            <a:r>
              <a:rPr lang="hr-HR" altLang="sr-Latn-RS" sz="2000">
                <a:latin typeface="Calibri" panose="020F0502020204030204" pitchFamily="34" charset="0"/>
              </a:rPr>
              <a:t> iz planina Južne Australije, </a:t>
            </a:r>
            <a:r>
              <a:rPr lang="hr-HR" altLang="sr-Latn-RS" sz="2000" b="1">
                <a:solidFill>
                  <a:srgbClr val="C00000"/>
                </a:solidFill>
                <a:latin typeface="Calibri" panose="020F0502020204030204" pitchFamily="34" charset="0"/>
              </a:rPr>
              <a:t>starosti oko 630 mil.god</a:t>
            </a:r>
            <a:r>
              <a:rPr lang="hr-HR" altLang="sr-Latn-RS" sz="2000">
                <a:latin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63 - Tipicni predstavnici Ediacara faun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2"/>
          <a:stretch>
            <a:fillRect/>
          </a:stretch>
        </p:blipFill>
        <p:spPr bwMode="auto">
          <a:xfrm>
            <a:off x="582613" y="1190625"/>
            <a:ext cx="8021637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195513" y="668338"/>
            <a:ext cx="5775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solidFill>
                  <a:srgbClr val="FF0000"/>
                </a:solidFill>
                <a:latin typeface="Calibri" panose="020F0502020204030204" pitchFamily="34" charset="0"/>
              </a:rPr>
              <a:t>Tipični predstavnici Ediacara faune</a:t>
            </a:r>
          </a:p>
        </p:txBody>
      </p:sp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3635375" y="3213100"/>
            <a:ext cx="18811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0638" indent="-20638"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hr-HR" altLang="sr-Latn-RS" sz="1900" i="1">
                <a:latin typeface="Arial" panose="020B0604020202020204" pitchFamily="34" charset="0"/>
              </a:rPr>
              <a:t>Cyclomedusa</a:t>
            </a:r>
            <a:endParaRPr lang="hr-HR" altLang="sr-Latn-RS" sz="1900">
              <a:latin typeface="Arial" panose="020B0604020202020204" pitchFamily="34" charset="0"/>
            </a:endParaRPr>
          </a:p>
        </p:txBody>
      </p:sp>
      <p:sp>
        <p:nvSpPr>
          <p:cNvPr id="59397" name="Rectangle 7"/>
          <p:cNvSpPr>
            <a:spLocks noChangeArrowheads="1"/>
          </p:cNvSpPr>
          <p:nvPr/>
        </p:nvSpPr>
        <p:spPr bwMode="auto">
          <a:xfrm>
            <a:off x="3779838" y="5589588"/>
            <a:ext cx="18716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0638" indent="-20638"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hr-HR" altLang="sr-Latn-RS" sz="1900" i="1">
                <a:latin typeface="Arial" panose="020B0604020202020204" pitchFamily="34" charset="0"/>
              </a:rPr>
              <a:t>Parvancorina</a:t>
            </a:r>
            <a:endParaRPr lang="hr-HR" altLang="sr-Latn-RS" sz="1900">
              <a:latin typeface="Arial" panose="020B0604020202020204" pitchFamily="34" charset="0"/>
            </a:endParaRPr>
          </a:p>
        </p:txBody>
      </p:sp>
      <p:sp>
        <p:nvSpPr>
          <p:cNvPr id="59398" name="Rectangle 8"/>
          <p:cNvSpPr>
            <a:spLocks noChangeArrowheads="1"/>
          </p:cNvSpPr>
          <p:nvPr/>
        </p:nvSpPr>
        <p:spPr bwMode="auto">
          <a:xfrm>
            <a:off x="971550" y="5589588"/>
            <a:ext cx="1584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0638" indent="-20638"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hr-HR" altLang="sr-Latn-RS" sz="1900" i="1">
                <a:latin typeface="Arial" panose="020B0604020202020204" pitchFamily="34" charset="0"/>
              </a:rPr>
              <a:t>Dickinsonia</a:t>
            </a:r>
            <a:endParaRPr lang="hr-HR" altLang="sr-Latn-RS" sz="1900">
              <a:latin typeface="Arial" panose="020B0604020202020204" pitchFamily="34" charset="0"/>
            </a:endParaRPr>
          </a:p>
        </p:txBody>
      </p:sp>
      <p:sp>
        <p:nvSpPr>
          <p:cNvPr id="59399" name="Rectangle 9"/>
          <p:cNvSpPr>
            <a:spLocks noChangeArrowheads="1"/>
          </p:cNvSpPr>
          <p:nvPr/>
        </p:nvSpPr>
        <p:spPr bwMode="auto">
          <a:xfrm>
            <a:off x="900113" y="3213100"/>
            <a:ext cx="23034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0638" indent="-20638"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hr-HR" altLang="sr-Latn-RS" sz="1900" i="1">
                <a:latin typeface="Arial" panose="020B0604020202020204" pitchFamily="34" charset="0"/>
              </a:rPr>
              <a:t>Charniodiscus</a:t>
            </a:r>
            <a:endParaRPr lang="hr-HR" altLang="sr-Latn-RS" sz="1900">
              <a:latin typeface="Arial" panose="020B0604020202020204" pitchFamily="34" charset="0"/>
            </a:endParaRPr>
          </a:p>
        </p:txBody>
      </p:sp>
      <p:sp>
        <p:nvSpPr>
          <p:cNvPr id="59400" name="Rectangle 10"/>
          <p:cNvSpPr>
            <a:spLocks noChangeArrowheads="1"/>
          </p:cNvSpPr>
          <p:nvPr/>
        </p:nvSpPr>
        <p:spPr bwMode="auto">
          <a:xfrm>
            <a:off x="6443663" y="5589588"/>
            <a:ext cx="20177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0638" indent="-20638"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hr-HR" altLang="sr-Latn-RS" sz="1900" i="1">
                <a:latin typeface="Arial" panose="020B0604020202020204" pitchFamily="34" charset="0"/>
              </a:rPr>
              <a:t>Tribrachidium</a:t>
            </a:r>
            <a:endParaRPr lang="hr-HR" altLang="sr-Latn-RS" sz="1900">
              <a:latin typeface="Arial" panose="020B0604020202020204" pitchFamily="34" charset="0"/>
            </a:endParaRPr>
          </a:p>
        </p:txBody>
      </p:sp>
      <p:pic>
        <p:nvPicPr>
          <p:cNvPr id="59401" name="Picture 11" descr="http://upload.wikimedia.org/wikipedia/commons/f/fb/DickinsoniaCosta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98888"/>
            <a:ext cx="2519362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Rectangle 5"/>
          <p:cNvSpPr txBox="1">
            <a:spLocks noChangeArrowheads="1"/>
          </p:cNvSpPr>
          <p:nvPr/>
        </p:nvSpPr>
        <p:spPr bwMode="auto">
          <a:xfrm>
            <a:off x="6948488" y="3213100"/>
            <a:ext cx="14398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0638" indent="-20638"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sr-Latn-RS" sz="1900" i="1">
                <a:latin typeface="Arial" panose="020B0604020202020204" pitchFamily="34" charset="0"/>
                <a:cs typeface="Arial" panose="020B0604020202020204" pitchFamily="34" charset="0"/>
              </a:rPr>
              <a:t>Spriggina</a:t>
            </a:r>
            <a:endParaRPr lang="hr-HR" altLang="sr-Latn-RS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http://www1.appstate.edu/%7Ehagemansj/CourseWebFiles/PrecambrianLife/Ediacara%20Fauna/DC56SpriggR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252913"/>
            <a:ext cx="3816350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419" name="Rectangle 8"/>
          <p:cNvSpPr>
            <a:spLocks noChangeArrowheads="1"/>
          </p:cNvSpPr>
          <p:nvPr/>
        </p:nvSpPr>
        <p:spPr bwMode="auto">
          <a:xfrm>
            <a:off x="468313" y="3573463"/>
            <a:ext cx="38877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Spriggina </a:t>
            </a:r>
            <a:r>
              <a:rPr lang="hr-HR" altLang="sr-Latn-RS" sz="1800">
                <a:latin typeface="Arial" panose="020B0604020202020204" pitchFamily="34" charset="0"/>
                <a:cs typeface="Arial" panose="020B0604020202020204" pitchFamily="34" charset="0"/>
              </a:rPr>
              <a:t>– anelidni crv s dobro razvijenom glavom i ustima.</a:t>
            </a:r>
          </a:p>
        </p:txBody>
      </p:sp>
      <p:pic>
        <p:nvPicPr>
          <p:cNvPr id="67588" name="Picture 2" descr="http://upload.wikimedia.org/wikipedia/commons/4/4e/Spriggina_Floundensi_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501650"/>
            <a:ext cx="3743325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589" name="Picture 11" descr="http://www.tokaji-sika.com/image/free/kimberella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33375"/>
            <a:ext cx="4392612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422" name="Text Box 3"/>
          <p:cNvSpPr txBox="1">
            <a:spLocks noChangeArrowheads="1"/>
          </p:cNvSpPr>
          <p:nvPr/>
        </p:nvSpPr>
        <p:spPr bwMode="auto">
          <a:xfrm>
            <a:off x="4500563" y="3644900"/>
            <a:ext cx="46434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Kimberella</a:t>
            </a:r>
            <a:r>
              <a:rPr lang="hr-HR" altLang="sr-Latn-RS" sz="1800">
                <a:latin typeface="Arial" panose="020B0604020202020204" pitchFamily="34" charset="0"/>
                <a:cs typeface="Arial" panose="020B0604020202020204" pitchFamily="34" charset="0"/>
              </a:rPr>
              <a:t> – pokazuje bilateralnu simetriju i nalikuje na mekušce, no nije sigurno kojoj skupini organizama pripada. Prije se mislilo da je meduza, no sada se više vjeruje da je mekušac.</a:t>
            </a:r>
            <a:endParaRPr lang="hr-HR" altLang="sr-Latn-RS" sz="18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591" name="Picture 2" descr="C66 - Kimberell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4929188"/>
            <a:ext cx="3024187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7" descr="Two photos, top and bottom, of fossilized skeletal system, tubular brown ridged bon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538" y="58738"/>
            <a:ext cx="3810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611" name="Picture 13" descr="http://fc00.deviantart.net/fs9/i/2006/146/a/f/Tribrachidium_heraldicum_by_avancna.jpg"/>
          <p:cNvPicPr>
            <a:picLocks noChangeAspect="1" noChangeArrowheads="1"/>
          </p:cNvPicPr>
          <p:nvPr/>
        </p:nvPicPr>
        <p:blipFill>
          <a:blip r:embed="rId3"/>
          <a:srcRect t="2950"/>
          <a:stretch>
            <a:fillRect/>
          </a:stretch>
        </p:blipFill>
        <p:spPr bwMode="auto">
          <a:xfrm>
            <a:off x="5580063" y="4500563"/>
            <a:ext cx="3313112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4427538" y="836613"/>
            <a:ext cx="316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Cloudina</a:t>
            </a:r>
            <a:r>
              <a:rPr lang="hr-HR" altLang="sr-Latn-RS" sz="1800">
                <a:latin typeface="Arial" panose="020B0604020202020204" pitchFamily="34" charset="0"/>
                <a:cs typeface="Arial" panose="020B0604020202020204" pitchFamily="34" charset="0"/>
              </a:rPr>
              <a:t> - najstariji organizam (anelidni crv) koji je izlučivao skelet od kalcij karbonata</a:t>
            </a:r>
          </a:p>
        </p:txBody>
      </p:sp>
      <p:sp>
        <p:nvSpPr>
          <p:cNvPr id="61445" name="Rectangle 9"/>
          <p:cNvSpPr>
            <a:spLocks noChangeArrowheads="1"/>
          </p:cNvSpPr>
          <p:nvPr/>
        </p:nvSpPr>
        <p:spPr bwMode="auto">
          <a:xfrm>
            <a:off x="323850" y="3862388"/>
            <a:ext cx="8315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Tribrachidium heraldicum</a:t>
            </a:r>
            <a:r>
              <a:rPr lang="hr-HR" altLang="sr-Latn-RS" sz="1800">
                <a:latin typeface="Arial" panose="020B0604020202020204" pitchFamily="34" charset="0"/>
                <a:cs typeface="Arial" panose="020B0604020202020204" pitchFamily="34" charset="0"/>
              </a:rPr>
              <a:t> – posjeduje triradijalnu simetriju; smatra se da pripada žarnjacima (npr. koralji) ili bodljikašima.</a:t>
            </a:r>
          </a:p>
        </p:txBody>
      </p:sp>
      <p:pic>
        <p:nvPicPr>
          <p:cNvPr id="68614" name="Picture 15" descr="http://3.bp.blogspot.com/-OxJxCbt0-dY/TgceISdOzQI/AAAAAAAAALE/ouUnvPftZhM/s320/x4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4637088"/>
            <a:ext cx="2616200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615" name="Picture 11" descr="http://www.gflashcards.com/system/images/323/89/img/55856/medium/e0242fce86b41b78.png?20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5225" y="4508500"/>
            <a:ext cx="30734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Parvanc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2668588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179388" y="3933825"/>
            <a:ext cx="27368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Parvancorina minchami</a:t>
            </a:r>
            <a:r>
              <a:rPr lang="hr-HR" altLang="sr-Latn-RS" sz="1800">
                <a:latin typeface="Arial" panose="020B0604020202020204" pitchFamily="34" charset="0"/>
                <a:cs typeface="Arial" panose="020B0604020202020204" pitchFamily="34" charset="0"/>
              </a:rPr>
              <a:t> – pripada člankonošcima, možda bliski srodnik trilobita. Istaknuti hrbat i dva režnja pokazuju sličnost s kasnijim člankonošcima iz Burgess Shale faune. </a:t>
            </a:r>
          </a:p>
        </p:txBody>
      </p:sp>
      <p:pic>
        <p:nvPicPr>
          <p:cNvPr id="69636" name="Picture 7" descr="Mawsonite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75" y="1123950"/>
            <a:ext cx="2693988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3348038" y="3933825"/>
            <a:ext cx="2592387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Mawsonites spriggi</a:t>
            </a:r>
            <a:r>
              <a:rPr lang="hr-HR" altLang="sr-Latn-RS" sz="1800">
                <a:latin typeface="Arial" panose="020B0604020202020204" pitchFamily="34" charset="0"/>
                <a:cs typeface="Arial" panose="020B0604020202020204" pitchFamily="34" charset="0"/>
              </a:rPr>
              <a:t> – prije se smatralo da je meduza, no sad se smatra da je vjerojatnije neki drugi žarnjak polipastog oblika</a:t>
            </a:r>
            <a:endParaRPr lang="hr-HR" altLang="sr-Latn-RS" sz="1800" i="1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38" name="Picture 9" descr="arkaru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1125538"/>
            <a:ext cx="26797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471" name="Rectangle 10"/>
          <p:cNvSpPr>
            <a:spLocks noChangeArrowheads="1"/>
          </p:cNvSpPr>
          <p:nvPr/>
        </p:nvSpPr>
        <p:spPr bwMode="auto">
          <a:xfrm>
            <a:off x="6227763" y="3933825"/>
            <a:ext cx="27368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800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Arkarua adami</a:t>
            </a:r>
            <a:r>
              <a:rPr lang="hr-HR" altLang="sr-Latn-RS" sz="1800">
                <a:latin typeface="Arial" panose="020B0604020202020204" pitchFamily="34" charset="0"/>
                <a:cs typeface="Arial" panose="020B0604020202020204" pitchFamily="34" charset="0"/>
              </a:rPr>
              <a:t> – smatra se najstarijim predstavnikom skupine bodljikaša; postoji petodijelna zrakasta podjela tijela organizma, no nema karakteristične značajke bodljikaša (ambulakralni sistem).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 descr="http://www.kilburnie.com/images/h6.jpg"/>
          <p:cNvPicPr>
            <a:picLocks noChangeAspect="1" noChangeArrowheads="1"/>
          </p:cNvPicPr>
          <p:nvPr/>
        </p:nvPicPr>
        <p:blipFill>
          <a:blip r:embed="rId2"/>
          <a:srcRect l="1505" t="1125" r="1505" b="2251"/>
          <a:stretch>
            <a:fillRect/>
          </a:stretch>
        </p:blipFill>
        <p:spPr bwMode="auto">
          <a:xfrm>
            <a:off x="257175" y="227013"/>
            <a:ext cx="4483100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4932363" y="836613"/>
            <a:ext cx="4030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</a:rPr>
              <a:t>Ediacara fauna -</a:t>
            </a:r>
            <a:r>
              <a:rPr lang="hr-HR" altLang="sr-Latn-RS" sz="2000">
                <a:latin typeface="Calibri" panose="020F0502020204030204" pitchFamily="34" charset="0"/>
              </a:rPr>
              <a:t>  zapis prve evolucijske raznolikosti višestaničnog živog svijeta.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Pojava već prilično složenih organizama Ediacara faune može se povezati s povećanom količinom kisika u atmosferi. </a:t>
            </a:r>
            <a:endParaRPr lang="hr-HR" altLang="sr-Latn-RS" sz="2000">
              <a:latin typeface="Arial" panose="020B0604020202020204" pitchFamily="34" charset="0"/>
            </a:endParaRPr>
          </a:p>
        </p:txBody>
      </p:sp>
      <p:pic>
        <p:nvPicPr>
          <p:cNvPr id="70660" name="Picture 3" descr="ediacar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4050" y="3275013"/>
            <a:ext cx="4356100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468313" y="3538538"/>
            <a:ext cx="38163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>
                <a:latin typeface="Calibri" panose="020F0502020204030204" pitchFamily="34" charset="0"/>
              </a:rPr>
              <a:t>Pretpostavlja se da su tijekom mlađeg proterozoika postojali dijelovi Zemlje gdje su nastale veće koncentracije vodenog bilja, koje je proizvodilo i veću količinu kisika (</a:t>
            </a: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</a:rPr>
              <a:t>“oaze kisika”</a:t>
            </a:r>
            <a:r>
              <a:rPr lang="hr-HR" altLang="sr-Latn-RS" sz="2000">
                <a:latin typeface="Calibri" panose="020F0502020204030204" pitchFamily="34" charset="0"/>
              </a:rPr>
              <a:t>), a gdje su se onda i životinjski organizmi mogli dugotrajno razvijati.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323850" y="1644650"/>
            <a:ext cx="859631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</a:rPr>
              <a:t>Najznačajniji globalni događaj s početka mlađeg proterozoika je grupiranje kontinentskih prostora u jedan </a:t>
            </a:r>
            <a:r>
              <a:rPr lang="hr-HR" altLang="sr-Latn-RS" sz="2000" u="sng" dirty="0">
                <a:latin typeface="Calibri" panose="020F0502020204030204" pitchFamily="34" charset="0"/>
              </a:rPr>
              <a:t>superkontinent</a:t>
            </a:r>
            <a:r>
              <a:rPr lang="hr-HR" altLang="sr-Latn-RS" sz="2000" dirty="0">
                <a:latin typeface="Calibri" panose="020F0502020204030204" pitchFamily="34" charset="0"/>
              </a:rPr>
              <a:t> – </a:t>
            </a:r>
            <a:r>
              <a:rPr lang="hr-HR" altLang="sr-Latn-RS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Rodinia</a:t>
            </a:r>
            <a:r>
              <a:rPr lang="hr-HR" altLang="sr-Latn-RS" sz="2000" dirty="0">
                <a:latin typeface="Calibri" panose="020F0502020204030204" pitchFamily="34" charset="0"/>
              </a:rPr>
              <a:t> (Laurencija je bila njen dio), koji je bio okružen jedinstvenim oceanom – </a:t>
            </a:r>
            <a:r>
              <a:rPr lang="hr-HR" altLang="sr-Latn-RS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Mirovia</a:t>
            </a:r>
            <a:r>
              <a:rPr lang="hr-HR" altLang="sr-Latn-RS" sz="2000" dirty="0">
                <a:latin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</a:rPr>
              <a:t>Tijekom mlađeg proterozoika (prije oko 750 mln. god) Rodinia se riftovanjem počela raspadati na 3 kontinentska fragmenta: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hr-HR" altLang="sr-Latn-RS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hr-HR" altLang="sr-Latn-RS" sz="2000" dirty="0">
                <a:latin typeface="Calibri" panose="020F0502020204030204" pitchFamily="34" charset="0"/>
              </a:rPr>
              <a:t>			Protolauraziju,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hr-HR" altLang="sr-Latn-RS" sz="2000" dirty="0">
                <a:latin typeface="Calibri" panose="020F0502020204030204" pitchFamily="34" charset="0"/>
              </a:rPr>
              <a:t>			kraton Konga i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hr-HR" altLang="sr-Latn-RS" sz="2000" dirty="0">
                <a:latin typeface="Calibri" panose="020F0502020204030204" pitchFamily="34" charset="0"/>
              </a:rPr>
              <a:t>			Protogondvanu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hr-HR" altLang="sr-Latn-RS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hr-HR" altLang="sr-Latn-RS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hr-HR" altLang="sr-Latn-RS" sz="2000" dirty="0">
                <a:solidFill>
                  <a:srgbClr val="0000FF"/>
                </a:solidFill>
                <a:latin typeface="Calibri" panose="020F0502020204030204" pitchFamily="34" charset="0"/>
              </a:rPr>
              <a:t>Tijekom mlađeg proterozoika </a:t>
            </a:r>
            <a:r>
              <a:rPr lang="hr-HR" altLang="sr-Latn-RS" sz="2000" dirty="0">
                <a:latin typeface="Calibri" panose="020F0502020204030204" pitchFamily="34" charset="0"/>
              </a:rPr>
              <a:t>(prije oko 600 mln. god.) formira se novi superkontinet nazvan </a:t>
            </a:r>
            <a:r>
              <a:rPr lang="hr-HR" altLang="sr-Latn-RS" sz="2000" b="1" dirty="0">
                <a:solidFill>
                  <a:srgbClr val="0000FF"/>
                </a:solidFill>
                <a:latin typeface="Calibri" panose="020F0502020204030204" pitchFamily="34" charset="0"/>
              </a:rPr>
              <a:t>Panotija</a:t>
            </a:r>
            <a:r>
              <a:rPr lang="hr-HR" altLang="sr-Latn-RS" sz="2000" dirty="0"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hr-HR" altLang="sr-Latn-RS" sz="2000" dirty="0">
              <a:latin typeface="Calibri" panose="020F0502020204030204" pitchFamily="34" charset="0"/>
            </a:endParaRP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305800" cy="11430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600" dirty="0" err="1"/>
              <a:t>Paleogeografija</a:t>
            </a:r>
            <a:endParaRPr lang="hr-HR" sz="3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3250" y="628650"/>
            <a:ext cx="8001000" cy="1216025"/>
          </a:xfrm>
        </p:spPr>
        <p:txBody>
          <a:bodyPr/>
          <a:lstStyle/>
          <a:p>
            <a:pPr eaLnBrk="1" hangingPunct="1"/>
            <a:r>
              <a:rPr lang="hr-HR" altLang="sr-Latn-RS" sz="2400"/>
              <a:t>Podjela hadskog eona - prema događajima i prisutnim hadskim stijenama na Mjesecu.</a:t>
            </a:r>
          </a:p>
        </p:txBody>
      </p:sp>
      <p:graphicFrame>
        <p:nvGraphicFramePr>
          <p:cNvPr id="224297" name="Group 41"/>
          <p:cNvGraphicFramePr>
            <a:graphicFrameLocks noGrp="1"/>
          </p:cNvGraphicFramePr>
          <p:nvPr>
            <p:ph type="tbl" idx="1"/>
          </p:nvPr>
        </p:nvGraphicFramePr>
        <p:xfrm>
          <a:off x="755650" y="2349500"/>
          <a:ext cx="7389812" cy="3367088"/>
        </p:xfrm>
        <a:graphic>
          <a:graphicData uri="http://schemas.openxmlformats.org/drawingml/2006/table">
            <a:tbl>
              <a:tblPr/>
              <a:tblGrid>
                <a:gridCol w="246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2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1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EON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ERA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Milijarde godina prije sadašnjosti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288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hadij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donji </a:t>
                      </a:r>
                      <a:r>
                        <a:rPr kumimoji="0" lang="hr-H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imbrij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3,850 - ?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46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nektarij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3,950 – 3,850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28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bazenske grupe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4,150 – 3,950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876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kriptik</a:t>
                      </a:r>
                      <a:endParaRPr kumimoji="0" lang="hr-H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~4,600 – 4,150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5"/>
          <p:cNvSpPr txBox="1">
            <a:spLocks noChangeArrowheads="1"/>
          </p:cNvSpPr>
          <p:nvPr/>
        </p:nvSpPr>
        <p:spPr bwMode="auto">
          <a:xfrm>
            <a:off x="611560" y="1412776"/>
            <a:ext cx="453707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</a:rPr>
              <a:t>Panotija se početkom kambrija (prije oko 540 mln. god. riftovanjem raspada na 4 kontinenta: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dirty="0">
                <a:latin typeface="Calibri" panose="020F0502020204030204" pitchFamily="34" charset="0"/>
              </a:rPr>
              <a:t>- </a:t>
            </a:r>
            <a:r>
              <a:rPr lang="hr-HR" altLang="sr-Latn-RS" sz="20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Laurenciju</a:t>
            </a:r>
            <a:r>
              <a:rPr lang="hr-HR" altLang="sr-Latn-RS" sz="2000" dirty="0">
                <a:latin typeface="Calibri" panose="020F0502020204030204" pitchFamily="34" charset="0"/>
              </a:rPr>
              <a:t> (Sjeverna Amerika),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hr-HR" altLang="sr-Latn-RS" sz="2000" dirty="0">
                <a:latin typeface="Calibri" panose="020F0502020204030204" pitchFamily="34" charset="0"/>
              </a:rPr>
              <a:t> </a:t>
            </a:r>
            <a:r>
              <a:rPr lang="hr-HR" altLang="sr-Latn-RS" sz="20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Baltiku</a:t>
            </a:r>
            <a:r>
              <a:rPr lang="hr-HR" altLang="sr-Latn-RS" sz="2000" dirty="0">
                <a:latin typeface="Calibri" panose="020F0502020204030204" pitchFamily="34" charset="0"/>
              </a:rPr>
              <a:t> (sjeverna Europa),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hr-HR" altLang="sr-Latn-RS" sz="2000" dirty="0">
                <a:latin typeface="Calibri" panose="020F0502020204030204" pitchFamily="34" charset="0"/>
              </a:rPr>
              <a:t> </a:t>
            </a:r>
            <a:r>
              <a:rPr lang="hr-HR" altLang="sr-Latn-RS" sz="20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Siberiju</a:t>
            </a:r>
            <a:r>
              <a:rPr lang="hr-HR" altLang="sr-Latn-RS" sz="2000" dirty="0">
                <a:latin typeface="Calibri" panose="020F0502020204030204" pitchFamily="34" charset="0"/>
              </a:rPr>
              <a:t> (sjeverna Azija) 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hr-HR" altLang="sr-Latn-RS" sz="2000" dirty="0">
                <a:latin typeface="Calibri" panose="020F0502020204030204" pitchFamily="34" charset="0"/>
              </a:rPr>
              <a:t> </a:t>
            </a:r>
            <a:r>
              <a:rPr lang="hr-HR" altLang="sr-Latn-RS" sz="20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Gondvanu</a:t>
            </a:r>
            <a:r>
              <a:rPr lang="hr-HR" altLang="sr-Latn-RS" sz="2000" dirty="0">
                <a:solidFill>
                  <a:srgbClr val="99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 dirty="0">
                <a:latin typeface="Calibri" panose="020F0502020204030204" pitchFamily="34" charset="0"/>
              </a:rPr>
              <a:t>(južni kontinent: Australija, Antarktika, Južna Amerika, Afrika i Indija).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r-HR" altLang="sr-Latn-RS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323850" y="1484313"/>
            <a:ext cx="8496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dirty="0">
                <a:latin typeface="Calibri" pitchFamily="34" charset="0"/>
              </a:rPr>
              <a:t> planete su užarene kugle bez ili s vrlo tankom korom koja lako puca i tali se pa nema sačuvanih čvrstih stijena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23850" y="2276475"/>
            <a:ext cx="84248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dirty="0">
                <a:latin typeface="Calibri" pitchFamily="34" charset="0"/>
              </a:rPr>
              <a:t> </a:t>
            </a:r>
            <a:r>
              <a:rPr lang="hr-HR" b="1" dirty="0">
                <a:solidFill>
                  <a:schemeClr val="accent2"/>
                </a:solidFill>
                <a:latin typeface="Calibri" pitchFamily="34" charset="0"/>
              </a:rPr>
              <a:t>atmosfera</a:t>
            </a:r>
            <a:r>
              <a:rPr lang="hr-HR" dirty="0">
                <a:latin typeface="Calibri" pitchFamily="34" charset="0"/>
              </a:rPr>
              <a:t> – bez kisika, prisutni su plinovi koji danas nastaju vulkanskim erupcijama (ugljični dioksid – CO</a:t>
            </a:r>
            <a:r>
              <a:rPr lang="hr-HR" baseline="-25000" dirty="0">
                <a:latin typeface="Calibri" pitchFamily="34" charset="0"/>
              </a:rPr>
              <a:t>2</a:t>
            </a:r>
            <a:r>
              <a:rPr lang="hr-HR" dirty="0">
                <a:latin typeface="Calibri" pitchFamily="34" charset="0"/>
              </a:rPr>
              <a:t>, ugljični </a:t>
            </a:r>
            <a:r>
              <a:rPr lang="hr-HR" dirty="0" err="1">
                <a:latin typeface="Calibri" pitchFamily="34" charset="0"/>
              </a:rPr>
              <a:t>monoksid</a:t>
            </a:r>
            <a:r>
              <a:rPr lang="hr-HR" dirty="0">
                <a:latin typeface="Calibri" pitchFamily="34" charset="0"/>
              </a:rPr>
              <a:t> - CO, sumporov dioksid – SO</a:t>
            </a:r>
            <a:r>
              <a:rPr lang="hr-HR" baseline="-25000" dirty="0">
                <a:latin typeface="Calibri" pitchFamily="34" charset="0"/>
              </a:rPr>
              <a:t>2</a:t>
            </a:r>
            <a:r>
              <a:rPr lang="hr-HR" dirty="0">
                <a:latin typeface="Calibri" pitchFamily="34" charset="0"/>
              </a:rPr>
              <a:t>, metan – CH</a:t>
            </a:r>
            <a:r>
              <a:rPr lang="hr-HR" baseline="-25000" dirty="0">
                <a:latin typeface="Calibri" pitchFamily="34" charset="0"/>
              </a:rPr>
              <a:t>4</a:t>
            </a:r>
            <a:r>
              <a:rPr lang="hr-HR" dirty="0">
                <a:latin typeface="Calibri" pitchFamily="34" charset="0"/>
              </a:rPr>
              <a:t>…)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5364" name="Picture 6" descr="ear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3213100"/>
            <a:ext cx="2636838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5" name="Picture 7" descr="early"/>
          <p:cNvPicPr>
            <a:picLocks noChangeAspect="1" noChangeArrowheads="1"/>
          </p:cNvPicPr>
          <p:nvPr/>
        </p:nvPicPr>
        <p:blipFill>
          <a:blip r:embed="rId3"/>
          <a:srcRect l="5613" t="2589" r="7484" b="7766"/>
          <a:stretch>
            <a:fillRect/>
          </a:stretch>
        </p:blipFill>
        <p:spPr bwMode="auto">
          <a:xfrm>
            <a:off x="900113" y="3563938"/>
            <a:ext cx="3743325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611188" y="749300"/>
            <a:ext cx="57610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800" b="1">
                <a:solidFill>
                  <a:srgbClr val="C00000"/>
                </a:solidFill>
                <a:latin typeface="Arial" panose="020B0604020202020204" pitchFamily="34" charset="0"/>
              </a:rPr>
              <a:t>HAD(IJ)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HadeanLandscap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" t="388" r="977" b="388"/>
          <a:stretch>
            <a:fillRect/>
          </a:stretch>
        </p:blipFill>
        <p:spPr>
          <a:xfrm>
            <a:off x="558800" y="1503363"/>
            <a:ext cx="3706813" cy="4714875"/>
          </a:xfrm>
          <a:noFill/>
        </p:spPr>
      </p:pic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468313" y="811213"/>
            <a:ext cx="214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400" b="1">
                <a:solidFill>
                  <a:srgbClr val="C00000"/>
                </a:solidFill>
                <a:latin typeface="Arial" panose="020B0604020202020204" pitchFamily="34" charset="0"/>
              </a:rPr>
              <a:t>Hadski okoliš</a:t>
            </a:r>
            <a:endParaRPr lang="en-US" altLang="sr-Latn-RS" sz="24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356100" y="1497013"/>
            <a:ext cx="47164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sz="1800" u="sng" dirty="0">
                <a:solidFill>
                  <a:schemeClr val="accent2"/>
                </a:solidFill>
                <a:latin typeface="Calibri" pitchFamily="34" charset="0"/>
              </a:rPr>
              <a:t>Oceani u nastanku</a:t>
            </a:r>
            <a:r>
              <a:rPr lang="hr-HR" sz="1800" dirty="0">
                <a:latin typeface="Calibri" pitchFamily="34" charset="0"/>
              </a:rPr>
              <a:t> – kondenzacija vode koja je otapala plinove</a:t>
            </a:r>
            <a:r>
              <a:rPr lang="hr-HR" sz="1800" dirty="0">
                <a:latin typeface="Calibri" pitchFamily="34" charset="0"/>
                <a:cs typeface="Arial" charset="0"/>
              </a:rPr>
              <a:t>→ </a:t>
            </a:r>
            <a:r>
              <a:rPr lang="hr-HR" sz="1800" dirty="0">
                <a:solidFill>
                  <a:schemeClr val="accent2"/>
                </a:solidFill>
                <a:latin typeface="Calibri" pitchFamily="34" charset="0"/>
                <a:cs typeface="Arial" charset="0"/>
              </a:rPr>
              <a:t>kiseli oceani </a:t>
            </a:r>
          </a:p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sz="1800" dirty="0">
              <a:solidFill>
                <a:schemeClr val="accent2"/>
              </a:solidFill>
              <a:latin typeface="Calibri" pitchFamily="34" charset="0"/>
              <a:cs typeface="Arial" charset="0"/>
            </a:endParaRPr>
          </a:p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sz="1800" dirty="0">
                <a:latin typeface="Calibri" pitchFamily="34" charset="0"/>
                <a:cs typeface="Arial" charset="0"/>
              </a:rPr>
              <a:t>Ne zna se točno kako se mijenjao sastav oceana, no tijekom dugog vremena kiselost mora se vjerojatno smanjila, a zbog svoje topivosti u moru je dominantan sastojak postao Na koji se vezao s Cl stvarajući </a:t>
            </a:r>
            <a:r>
              <a:rPr lang="hr-HR" sz="1800" dirty="0" err="1">
                <a:solidFill>
                  <a:schemeClr val="accent2"/>
                </a:solidFill>
                <a:latin typeface="Calibri" pitchFamily="34" charset="0"/>
                <a:cs typeface="Arial" charset="0"/>
              </a:rPr>
              <a:t>halit</a:t>
            </a:r>
            <a:endParaRPr lang="hr-HR" sz="1800" dirty="0">
              <a:solidFill>
                <a:schemeClr val="accent2"/>
              </a:solidFill>
              <a:latin typeface="Calibri" pitchFamily="34" charset="0"/>
              <a:cs typeface="Arial" charset="0"/>
            </a:endParaRPr>
          </a:p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sz="1800" dirty="0">
              <a:solidFill>
                <a:schemeClr val="accent2"/>
              </a:solidFill>
              <a:latin typeface="Calibri" pitchFamily="34" charset="0"/>
              <a:cs typeface="Arial" charset="0"/>
            </a:endParaRPr>
          </a:p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sz="1800" dirty="0">
                <a:latin typeface="Calibri" pitchFamily="34" charset="0"/>
                <a:cs typeface="Arial" charset="0"/>
              </a:rPr>
              <a:t>Zna se da se slanost mora nije </a:t>
            </a:r>
            <a:r>
              <a:rPr lang="hr-HR" sz="1800" dirty="0" err="1">
                <a:latin typeface="Calibri" pitchFamily="34" charset="0"/>
                <a:cs typeface="Arial" charset="0"/>
              </a:rPr>
              <a:t>bitnije</a:t>
            </a:r>
            <a:r>
              <a:rPr lang="hr-HR" sz="1800" dirty="0">
                <a:latin typeface="Calibri" pitchFamily="34" charset="0"/>
                <a:cs typeface="Arial" charset="0"/>
              </a:rPr>
              <a:t> mijenjala posljednjih 600 milijuna godina </a:t>
            </a:r>
          </a:p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hr-HR" sz="1800" dirty="0">
              <a:latin typeface="Calibri" pitchFamily="34" charset="0"/>
              <a:cs typeface="Arial" charset="0"/>
            </a:endParaRPr>
          </a:p>
          <a:p>
            <a:pPr indent="179388" eaLnBrk="1" hangingPunct="1"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hr-HR" sz="1800" b="1" dirty="0">
                <a:solidFill>
                  <a:schemeClr val="accent2"/>
                </a:solidFill>
                <a:latin typeface="Calibri" pitchFamily="34" charset="0"/>
                <a:cs typeface="Arial" charset="0"/>
              </a:rPr>
              <a:t>Prvi kisik</a:t>
            </a:r>
            <a:r>
              <a:rPr lang="hr-HR" sz="1800" dirty="0">
                <a:latin typeface="Calibri" pitchFamily="34" charset="0"/>
                <a:cs typeface="Arial" charset="0"/>
              </a:rPr>
              <a:t> nastao je </a:t>
            </a:r>
            <a:r>
              <a:rPr lang="hr-HR" sz="1800" u="sng" dirty="0">
                <a:solidFill>
                  <a:schemeClr val="accent2"/>
                </a:solidFill>
                <a:latin typeface="Calibri" pitchFamily="34" charset="0"/>
                <a:cs typeface="Arial" charset="0"/>
              </a:rPr>
              <a:t>fotokemijskim reakcijama</a:t>
            </a:r>
            <a:r>
              <a:rPr lang="hr-HR" sz="1800" dirty="0">
                <a:latin typeface="Calibri" pitchFamily="34" charset="0"/>
                <a:cs typeface="Arial" charset="0"/>
              </a:rPr>
              <a:t> – molekula vode u atmosferi se pod utjecajem UV zračenja raspada na vodik i kisik – takav se kisik odmah vezao za minerale na površini Zemlje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908050"/>
            <a:ext cx="7993063" cy="603250"/>
          </a:xfrm>
        </p:spPr>
        <p:txBody>
          <a:bodyPr/>
          <a:lstStyle/>
          <a:p>
            <a:pPr eaLnBrk="1" hangingPunct="1"/>
            <a:r>
              <a:rPr lang="hr-HR" altLang="sr-Latn-RS" sz="2400" b="1">
                <a:solidFill>
                  <a:srgbClr val="C00000"/>
                </a:solidFill>
              </a:rPr>
              <a:t>Prva oceanska kora</a:t>
            </a:r>
            <a:endParaRPr lang="hr-HR" altLang="sr-Latn-RS" sz="3400">
              <a:solidFill>
                <a:srgbClr val="C0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58775" y="1700213"/>
            <a:ext cx="8461375" cy="43910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hr-HR" altLang="sr-Latn-RS" sz="2000">
                <a:latin typeface="Calibri" panose="020F0502020204030204" pitchFamily="34" charset="0"/>
              </a:rPr>
              <a:t>Na površini Zemlje - jedinstveni “ocean” magme</a:t>
            </a:r>
          </a:p>
          <a:p>
            <a:pPr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hr-HR" altLang="sr-Latn-RS" sz="200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hr-HR" altLang="sr-Latn-RS" sz="2000">
                <a:latin typeface="Calibri" panose="020F0502020204030204" pitchFamily="34" charset="0"/>
              </a:rPr>
              <a:t>Postupnim hlađenjem rastaljenog površinskog dijela “oceana” magme nastala </a:t>
            </a:r>
            <a:r>
              <a:rPr lang="hr-HR" altLang="sr-Latn-RS" sz="2000">
                <a:solidFill>
                  <a:srgbClr val="0000FF"/>
                </a:solidFill>
                <a:latin typeface="Calibri" panose="020F0502020204030204" pitchFamily="34" charset="0"/>
              </a:rPr>
              <a:t>prvotna Zemljina kora, građena od ultrabazičnih stijena </a:t>
            </a:r>
            <a:r>
              <a:rPr lang="hr-HR" altLang="sr-Latn-RS" sz="2000">
                <a:latin typeface="Calibri" panose="020F0502020204030204" pitchFamily="34" charset="0"/>
              </a:rPr>
              <a:t>– </a:t>
            </a:r>
            <a:r>
              <a:rPr lang="hr-HR" altLang="sr-Latn-RS" sz="2000" b="1">
                <a:solidFill>
                  <a:schemeClr val="accent2"/>
                </a:solidFill>
                <a:latin typeface="Calibri" panose="020F0502020204030204" pitchFamily="34" charset="0"/>
              </a:rPr>
              <a:t>komatita</a:t>
            </a:r>
          </a:p>
          <a:p>
            <a:pPr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hr-HR" altLang="sr-Latn-RS" sz="200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hr-HR" altLang="sr-Latn-RS" sz="2000">
                <a:latin typeface="Calibri" panose="020F0502020204030204" pitchFamily="34" charset="0"/>
              </a:rPr>
              <a:t>Zbog gušćeg sastava komatita u odnosu na rastaljenu stijensku masu ispod njih i konvekcijskog kretanja magme, komatiti tonu u rastaljenu stijensku masu gornjeg plašta, gdje se ponovno rastaljuju – </a:t>
            </a:r>
            <a:r>
              <a:rPr lang="hr-HR" altLang="sr-Latn-RS" sz="2000" u="sng">
                <a:latin typeface="Calibri" panose="020F0502020204030204" pitchFamily="34" charset="0"/>
              </a:rPr>
              <a:t>začeci tektonike ploča</a:t>
            </a:r>
          </a:p>
          <a:p>
            <a:pPr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hr-HR" altLang="sr-Latn-RS" sz="2000" u="sng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hr-HR" altLang="sr-Latn-RS" sz="2000">
                <a:latin typeface="Calibri" panose="020F0502020204030204" pitchFamily="34" charset="0"/>
              </a:rPr>
              <a:t>Konvekcijskim strujanjima izdižuća magma postaje sve hladnija, T pada ispod 1100°C - nastanak prve </a:t>
            </a:r>
            <a:r>
              <a:rPr lang="hr-HR" altLang="sr-Latn-RS" sz="2000">
                <a:solidFill>
                  <a:schemeClr val="accent2"/>
                </a:solidFill>
                <a:latin typeface="Calibri" panose="020F0502020204030204" pitchFamily="34" charset="0"/>
              </a:rPr>
              <a:t>oceanske</a:t>
            </a:r>
            <a:r>
              <a:rPr lang="hr-HR" altLang="sr-Latn-RS" sz="2000">
                <a:latin typeface="Calibri" panose="020F0502020204030204" pitchFamily="34" charset="0"/>
              </a:rPr>
              <a:t> </a:t>
            </a:r>
            <a:r>
              <a:rPr lang="hr-HR" altLang="sr-Latn-RS" sz="2000">
                <a:solidFill>
                  <a:schemeClr val="accent2"/>
                </a:solidFill>
                <a:latin typeface="Calibri" panose="020F0502020204030204" pitchFamily="34" charset="0"/>
              </a:rPr>
              <a:t>kore, bazalta</a:t>
            </a:r>
            <a:r>
              <a:rPr lang="hr-HR" altLang="sr-Latn-RS" sz="2000">
                <a:latin typeface="Calibri" panose="020F0502020204030204" pitchFamily="34" charset="0"/>
              </a:rPr>
              <a:t> (bazični i ultrabazični sastav stijena)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773238"/>
            <a:ext cx="8135938" cy="426720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hr-HR" sz="2000" dirty="0">
                <a:solidFill>
                  <a:srgbClr val="FF0000"/>
                </a:solidFill>
                <a:latin typeface="Calibri" pitchFamily="34" charset="0"/>
              </a:rPr>
              <a:t>Kontinentska</a:t>
            </a:r>
            <a:r>
              <a:rPr lang="hr-HR" sz="2000" dirty="0">
                <a:latin typeface="Calibri" pitchFamily="34" charset="0"/>
              </a:rPr>
              <a:t> kora – “kiselija”, građena od </a:t>
            </a:r>
            <a:r>
              <a:rPr lang="hr-HR" sz="2000" dirty="0" err="1">
                <a:latin typeface="Calibri" pitchFamily="34" charset="0"/>
              </a:rPr>
              <a:t>feldspata</a:t>
            </a:r>
            <a:r>
              <a:rPr lang="hr-HR" sz="2000" dirty="0">
                <a:latin typeface="Calibri" pitchFamily="34" charset="0"/>
              </a:rPr>
              <a:t>, kvarca i tinjaca (sadrži više silikatne komponente)</a:t>
            </a:r>
          </a:p>
          <a:p>
            <a:pPr eaLnBrk="1" hangingPunct="1">
              <a:buFont typeface="Arial" charset="0"/>
              <a:buChar char="•"/>
              <a:defRPr/>
            </a:pPr>
            <a:endParaRPr lang="hr-HR" sz="2000" dirty="0">
              <a:latin typeface="Calibri" pitchFamily="34" charset="0"/>
            </a:endParaRPr>
          </a:p>
          <a:p>
            <a:pPr marL="266700" lvl="1" indent="-266700" eaLnBrk="1" hangingPunct="1"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hr-HR" sz="2000" dirty="0">
                <a:latin typeface="Calibri" pitchFamily="34" charset="0"/>
              </a:rPr>
              <a:t>Smatra se da je nastala u zonama </a:t>
            </a:r>
            <a:r>
              <a:rPr lang="hr-HR" sz="2000" dirty="0" err="1">
                <a:latin typeface="Calibri" pitchFamily="34" charset="0"/>
              </a:rPr>
              <a:t>subdukcije</a:t>
            </a:r>
            <a:r>
              <a:rPr lang="hr-HR" sz="2000" dirty="0">
                <a:latin typeface="Calibri" pitchFamily="34" charset="0"/>
              </a:rPr>
              <a:t> taljenjem oceanske kore prekrivene tankim prekrivačem sedimentnih stijena</a:t>
            </a:r>
          </a:p>
          <a:p>
            <a:pPr marL="266700" lvl="1" indent="-266700" eaLnBrk="1" hangingPunct="1">
              <a:buClr>
                <a:schemeClr val="accent3"/>
              </a:buClr>
              <a:buFont typeface="Arial" charset="0"/>
              <a:buChar char="•"/>
              <a:defRPr/>
            </a:pPr>
            <a:endParaRPr lang="hr-HR" sz="2000" dirty="0">
              <a:latin typeface="Calibri" pitchFamily="34" charset="0"/>
            </a:endParaRPr>
          </a:p>
          <a:p>
            <a:pPr marL="266700" lvl="1" indent="-266700" eaLnBrk="1" hangingPunct="1"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hr-HR" sz="2000" dirty="0">
                <a:latin typeface="Calibri" pitchFamily="34" charset="0"/>
              </a:rPr>
              <a:t>Nakon </a:t>
            </a:r>
            <a:r>
              <a:rPr lang="hr-HR" sz="2000" dirty="0" err="1">
                <a:latin typeface="Calibri" pitchFamily="34" charset="0"/>
              </a:rPr>
              <a:t>subdukcije</a:t>
            </a:r>
            <a:r>
              <a:rPr lang="hr-HR" sz="2000" dirty="0">
                <a:latin typeface="Calibri" pitchFamily="34" charset="0"/>
              </a:rPr>
              <a:t> iz te se </a:t>
            </a:r>
            <a:r>
              <a:rPr lang="hr-HR" sz="2000" dirty="0" err="1">
                <a:latin typeface="Calibri" pitchFamily="34" charset="0"/>
              </a:rPr>
              <a:t>taljevine</a:t>
            </a:r>
            <a:r>
              <a:rPr lang="hr-HR" sz="2000" dirty="0">
                <a:latin typeface="Calibri" pitchFamily="34" charset="0"/>
              </a:rPr>
              <a:t> u plaštu diferencirao lakši “kiseliji” dio koji se dizao u najviše dijelove plašta</a:t>
            </a:r>
          </a:p>
          <a:p>
            <a:pPr marL="266700" lvl="1" indent="-266700" eaLnBrk="1" hangingPunct="1">
              <a:buClr>
                <a:schemeClr val="accent3"/>
              </a:buClr>
              <a:buFont typeface="Arial" charset="0"/>
              <a:buChar char="•"/>
              <a:defRPr/>
            </a:pPr>
            <a:endParaRPr lang="hr-HR" sz="2000" dirty="0">
              <a:latin typeface="Calibri" pitchFamily="34" charset="0"/>
            </a:endParaRPr>
          </a:p>
          <a:p>
            <a:pPr marL="266700" lvl="1" indent="-266700" eaLnBrk="1" hangingPunct="1"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hr-HR" sz="2000" dirty="0">
                <a:latin typeface="Calibri" pitchFamily="34" charset="0"/>
              </a:rPr>
              <a:t>Tu su od njega hlađenjem nastajali </a:t>
            </a:r>
            <a:r>
              <a:rPr lang="hr-HR" sz="2000" dirty="0" err="1">
                <a:solidFill>
                  <a:schemeClr val="accent2"/>
                </a:solidFill>
                <a:latin typeface="Calibri" pitchFamily="34" charset="0"/>
              </a:rPr>
              <a:t>tonaliti</a:t>
            </a:r>
            <a:r>
              <a:rPr lang="hr-HR" sz="20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hr-HR" sz="2000" dirty="0">
                <a:latin typeface="Calibri" pitchFamily="34" charset="0"/>
              </a:rPr>
              <a:t>i</a:t>
            </a:r>
            <a:r>
              <a:rPr lang="hr-HR" sz="20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hr-HR" sz="2000" dirty="0" err="1">
                <a:solidFill>
                  <a:schemeClr val="accent2"/>
                </a:solidFill>
                <a:latin typeface="Calibri" pitchFamily="34" charset="0"/>
              </a:rPr>
              <a:t>granodioriti</a:t>
            </a:r>
            <a:r>
              <a:rPr lang="hr-HR" sz="2000" dirty="0">
                <a:latin typeface="Calibri" pitchFamily="34" charset="0"/>
              </a:rPr>
              <a:t>, a njihovim daljnjim taljenjem i u slijedećim fazama </a:t>
            </a:r>
            <a:r>
              <a:rPr lang="hr-HR" sz="2000" dirty="0" err="1">
                <a:latin typeface="Calibri" pitchFamily="34" charset="0"/>
              </a:rPr>
              <a:t>subdukcije</a:t>
            </a:r>
            <a:r>
              <a:rPr lang="hr-HR" sz="2000" dirty="0">
                <a:latin typeface="Calibri" pitchFamily="34" charset="0"/>
              </a:rPr>
              <a:t> iz njih su se na isti način mogli izdiferencirati lakše i još “kiselije” stijene tj. </a:t>
            </a:r>
            <a:r>
              <a:rPr lang="hr-HR" sz="2000" dirty="0">
                <a:solidFill>
                  <a:schemeClr val="accent2"/>
                </a:solidFill>
                <a:latin typeface="Calibri" pitchFamily="34" charset="0"/>
              </a:rPr>
              <a:t>graniti</a:t>
            </a:r>
            <a:endParaRPr lang="hr-HR" sz="2000" dirty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dirty="0">
              <a:latin typeface="Arial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908050"/>
            <a:ext cx="7993063" cy="603250"/>
          </a:xfrm>
        </p:spPr>
        <p:txBody>
          <a:bodyPr/>
          <a:lstStyle/>
          <a:p>
            <a:pPr eaLnBrk="1" hangingPunct="1"/>
            <a:r>
              <a:rPr lang="hr-HR" altLang="sr-Latn-RS" sz="2400" b="1">
                <a:solidFill>
                  <a:srgbClr val="C00000"/>
                </a:solidFill>
              </a:rPr>
              <a:t>Prva kontinentska kora</a:t>
            </a:r>
            <a:endParaRPr lang="hr-HR" altLang="sr-Latn-RS" sz="34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5056</TotalTime>
  <Words>2771</Words>
  <Application>Microsoft Office PowerPoint</Application>
  <PresentationFormat>Prikaz na zaslonu (4:3)</PresentationFormat>
  <Paragraphs>311</Paragraphs>
  <Slides>50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50</vt:i4>
      </vt:variant>
    </vt:vector>
  </HeadingPairs>
  <TitlesOfParts>
    <vt:vector size="56" baseType="lpstr">
      <vt:lpstr>Arial</vt:lpstr>
      <vt:lpstr>Calibri</vt:lpstr>
      <vt:lpstr>Constantia</vt:lpstr>
      <vt:lpstr>Wingdings</vt:lpstr>
      <vt:lpstr>Wingdings 2</vt:lpstr>
      <vt:lpstr>Flow</vt:lpstr>
      <vt:lpstr>KRIPTOZOIK (Prekambrij) </vt:lpstr>
      <vt:lpstr>PowerPoint prezentacija</vt:lpstr>
      <vt:lpstr>PowerPoint prezentacija</vt:lpstr>
      <vt:lpstr>HAD(ij) 4,6 – 3,9 milijardi godina </vt:lpstr>
      <vt:lpstr>Podjela hadskog eona - prema događajima i prisutnim hadskim stijenama na Mjesecu.</vt:lpstr>
      <vt:lpstr>PowerPoint prezentacija</vt:lpstr>
      <vt:lpstr>PowerPoint prezentacija</vt:lpstr>
      <vt:lpstr>Prva oceanska kora</vt:lpstr>
      <vt:lpstr>Prva kontinentska kora</vt:lpstr>
      <vt:lpstr>PowerPoint prezentacija</vt:lpstr>
      <vt:lpstr>PowerPoint prezentacija</vt:lpstr>
      <vt:lpstr>ARHAIK 3,9 – 2,5 milijardi godina </vt:lpstr>
      <vt:lpstr>PODJELA ARHAIKA</vt:lpstr>
      <vt:lpstr>PowerPoint prezentacija</vt:lpstr>
      <vt:lpstr>PowerPoint prezentacija</vt:lpstr>
      <vt:lpstr>PowerPoint prezentacija</vt:lpstr>
      <vt:lpstr>Stromatoliti </vt:lpstr>
      <vt:lpstr>PowerPoint prezentacija</vt:lpstr>
      <vt:lpstr>PowerPoint prezentacija</vt:lpstr>
      <vt:lpstr>Recentni stromatoliti </vt:lpstr>
      <vt:lpstr>PowerPoint prezentacija</vt:lpstr>
      <vt:lpstr>PowerPoint prezentacija</vt:lpstr>
      <vt:lpstr>PowerPoint prezentacija</vt:lpstr>
      <vt:lpstr>Stanley Miller </vt:lpstr>
      <vt:lpstr>Miller – Urey eksperiment (1953) </vt:lpstr>
      <vt:lpstr>PowerPoint prezentacija</vt:lpstr>
      <vt:lpstr>PowerPoint prezentacija</vt:lpstr>
      <vt:lpstr>Crni dimnjaci </vt:lpstr>
      <vt:lpstr> Ekstraterestričko porijeklo života? </vt:lpstr>
      <vt:lpstr>PROTEROZOIK (ALGONKIJ) 2,5 milijarde – 542 milijuna godina </vt:lpstr>
      <vt:lpstr>Proterozoik – podjela </vt:lpstr>
      <vt:lpstr>PowerPoint prezentacija</vt:lpstr>
      <vt:lpstr>Promjene količine kisika na Zemlji </vt:lpstr>
      <vt:lpstr> BIF – Banded Iron Formations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Paleogeografija</vt:lpstr>
      <vt:lpstr>PowerPoint prezentacija</vt:lpstr>
    </vt:vector>
  </TitlesOfParts>
  <Company>pmf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MM</dc:creator>
  <cp:lastModifiedBy>Damir Bucković</cp:lastModifiedBy>
  <cp:revision>480</cp:revision>
  <dcterms:created xsi:type="dcterms:W3CDTF">2004-10-25T10:02:13Z</dcterms:created>
  <dcterms:modified xsi:type="dcterms:W3CDTF">2025-10-15T12:33:30Z</dcterms:modified>
</cp:coreProperties>
</file>