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sldIdLst>
    <p:sldId id="330" r:id="rId2"/>
    <p:sldId id="277" r:id="rId3"/>
    <p:sldId id="302" r:id="rId4"/>
    <p:sldId id="378" r:id="rId5"/>
    <p:sldId id="351" r:id="rId6"/>
    <p:sldId id="372" r:id="rId7"/>
    <p:sldId id="374" r:id="rId8"/>
    <p:sldId id="375" r:id="rId9"/>
    <p:sldId id="352" r:id="rId10"/>
    <p:sldId id="376" r:id="rId11"/>
    <p:sldId id="377" r:id="rId12"/>
    <p:sldId id="289" r:id="rId13"/>
    <p:sldId id="353" r:id="rId14"/>
    <p:sldId id="279" r:id="rId15"/>
    <p:sldId id="258" r:id="rId16"/>
    <p:sldId id="384" r:id="rId17"/>
    <p:sldId id="385" r:id="rId18"/>
    <p:sldId id="292" r:id="rId19"/>
    <p:sldId id="295" r:id="rId20"/>
    <p:sldId id="298" r:id="rId21"/>
    <p:sldId id="381" r:id="rId22"/>
    <p:sldId id="461" r:id="rId23"/>
    <p:sldId id="388" r:id="rId24"/>
    <p:sldId id="389" r:id="rId25"/>
    <p:sldId id="390" r:id="rId26"/>
    <p:sldId id="268" r:id="rId27"/>
    <p:sldId id="462" r:id="rId28"/>
    <p:sldId id="397" r:id="rId29"/>
    <p:sldId id="337" r:id="rId30"/>
    <p:sldId id="261" r:id="rId31"/>
    <p:sldId id="317" r:id="rId32"/>
    <p:sldId id="327" r:id="rId33"/>
    <p:sldId id="336" r:id="rId34"/>
    <p:sldId id="342" r:id="rId35"/>
    <p:sldId id="271" r:id="rId36"/>
    <p:sldId id="399" r:id="rId37"/>
    <p:sldId id="400" r:id="rId38"/>
    <p:sldId id="401" r:id="rId39"/>
    <p:sldId id="402" r:id="rId40"/>
    <p:sldId id="403" r:id="rId41"/>
    <p:sldId id="464" r:id="rId42"/>
    <p:sldId id="404" r:id="rId43"/>
    <p:sldId id="405" r:id="rId44"/>
    <p:sldId id="406" r:id="rId45"/>
    <p:sldId id="407" r:id="rId46"/>
    <p:sldId id="409" r:id="rId47"/>
    <p:sldId id="411" r:id="rId48"/>
    <p:sldId id="415" r:id="rId49"/>
    <p:sldId id="424" r:id="rId50"/>
    <p:sldId id="425" r:id="rId51"/>
    <p:sldId id="426" r:id="rId52"/>
    <p:sldId id="344" r:id="rId53"/>
    <p:sldId id="455" r:id="rId54"/>
    <p:sldId id="345" r:id="rId55"/>
    <p:sldId id="429" r:id="rId56"/>
    <p:sldId id="430" r:id="rId57"/>
    <p:sldId id="431" r:id="rId58"/>
    <p:sldId id="433" r:id="rId59"/>
    <p:sldId id="434" r:id="rId60"/>
    <p:sldId id="437" r:id="rId61"/>
    <p:sldId id="439" r:id="rId62"/>
    <p:sldId id="441" r:id="rId63"/>
    <p:sldId id="442" r:id="rId6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900"/>
    <a:srgbClr val="FF9900"/>
    <a:srgbClr val="996633"/>
    <a:srgbClr val="333300"/>
    <a:srgbClr val="FF0066"/>
    <a:srgbClr val="0066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2" autoAdjust="0"/>
    <p:restoredTop sz="94660"/>
  </p:normalViewPr>
  <p:slideViewPr>
    <p:cSldViewPr>
      <p:cViewPr varScale="1">
        <p:scale>
          <a:sx n="107" d="100"/>
          <a:sy n="107" d="100"/>
        </p:scale>
        <p:origin x="192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8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F75F69BA-9A24-43DB-8586-223FBC7DB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A8DD915A-E0B8-4853-AEDB-4E954B417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1698CA14-CFFA-4142-99F2-2B8640C21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0E3C0"/>
                </a:solidFill>
              </a:defRPr>
            </a:lvl1pPr>
          </a:lstStyle>
          <a:p>
            <a:pPr>
              <a:defRPr/>
            </a:pPr>
            <a:fld id="{E63BF43D-DDCE-4204-BA40-AB573424C02D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160983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29A4F494-354E-4D0C-A0E0-5C9CB6F92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F8DA46DE-4737-4794-BB77-C1DE7BC21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B5B8348E-93F6-4F69-9072-A47D97944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5D543-9019-41D3-8C7D-1F32A1BEB457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8782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78B05-6F05-4692-BB7D-F10260AA9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33B4F-8F0E-4DE5-8E5E-7BF372C25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67EA0-C478-44DA-BD81-DB1FDADAC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0E3C0"/>
                </a:solidFill>
              </a:defRPr>
            </a:lvl1pPr>
          </a:lstStyle>
          <a:p>
            <a:pPr>
              <a:defRPr/>
            </a:pPr>
            <a:fld id="{C77E3773-8929-45A3-AD11-16CCCC68D65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226739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A2E01E4C-9E00-465E-A96D-1327C0BAB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F80BFAF2-DCEE-4871-8F31-4315A48DA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B234E768-0620-4114-9C8F-1CF240F30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841E0-CD8C-4896-9062-3B802C9AADCB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412177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FE9E547C-FA1D-407B-8B34-0B02B4EA2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A104B731-09F6-4D1B-AFFC-4BB0C864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93A2138B-D28A-4403-8D90-C29C58124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EDAB2-9FCC-450E-8B54-58E12F596778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714104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A386C00A-12BB-4328-AD41-453ABA2E0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46E4FCBD-CD5F-46DC-BCE1-197143C14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AA872F5B-C42F-405F-A3D9-89B656596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426FF-4E9D-425F-9693-4DC6FDF5F06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088933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F012713D-B180-4E29-B95E-21142BB06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85E9177B-0D55-430B-A568-997FE95CA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041BF679-6DE3-433C-AFE8-64B9D789F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D78F7-CE72-4915-980A-BFD5A04A127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283760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6AC9C9BC-885A-41F1-B232-78D9166F7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63FFA962-92DB-447C-A591-A7FDFEAAF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6B32106A-FF70-4C88-8E1F-A9B4B3844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245E4-E886-4884-916E-34667A008750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219442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D0C1B5DB-D3C0-400A-BD4D-D316DE6D66C8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F3A6A228-73A6-4BB1-AB7C-48BD37241223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F07B9499-DC68-4805-B2C6-422389C52AA3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7CE19441-EEC0-4410-9B40-235DF8E2E137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263BFE0C-4FE7-446D-994D-48DD0B4ED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C0247536-5029-4F43-AA17-4DEA2853B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1BF9B43-99B6-47CF-8FD3-ECE1B7ED2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CC92ACE-04A4-40FC-A7C9-13337BEC32E9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79427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ACE47AEA-15D5-4D3D-9912-5627B0CB3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9E0CFC98-2912-4E89-85D3-9CF7CA7EB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4DFB1ED4-F89C-47ED-AB4F-7DC250A76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83C62-2678-4ACC-A402-E6AB4A97C15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687691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EFB26447-A4BB-4D22-89A0-B60D1D3B5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529AE0B0-E47C-436E-9C92-A28CEBF32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C651D6E5-2FD5-4C81-ABD7-0C12C348A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124FE-F556-4A32-9857-E3050EF93776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784569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122238"/>
            <a:ext cx="8229600" cy="6008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E7A39-1464-446A-AB53-B36F062176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6ACFB9-166A-44B6-82FA-E017F2B70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22E9EF-8774-4E6F-BB68-FB22B6835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AF909-A03A-416A-AB7E-8126D620AF16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516008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19263"/>
            <a:ext cx="4038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00500"/>
            <a:ext cx="4038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BC998D-CB5B-4285-BC07-EA3AAED6EB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FB43EA-A845-4EFF-AEFF-B988A8A83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920508-1506-4961-BFDF-E682BBDFC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54779B8-8AF2-4058-B91B-6CB6D39C663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665784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66940B5-5C7D-4D63-BBCF-70043DE5C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31231F0-4CDC-4D29-9C46-7C74199C2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6AC1313-084D-4D00-8148-F68222FEB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F3D84F-921D-4B3A-A18A-259082F589F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535690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96CA25E8-123E-4B83-96A7-C3247FECDC63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C3373AF0-54ED-4416-A29B-C0F0304A7C03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C69E6B4D-2D70-413E-AF69-79824131A2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C8C98C61-4544-44AB-B3D3-0D6637FD8A0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EB265AF-0C95-4F91-9AEA-13C2957E4D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2D6587E0-6435-4379-BAE3-2B0EE9A6A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AD521763-F90F-4378-8DF8-404B90B9D8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4A382D"/>
                </a:solidFill>
              </a:defRPr>
            </a:lvl1pPr>
          </a:lstStyle>
          <a:p>
            <a:pPr>
              <a:defRPr/>
            </a:pPr>
            <a:fld id="{BA0B0DD4-D6CC-474C-A14B-912F73D7D9EE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93BCD029-F374-48AB-B9E9-C8964A870E0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9C7C5F3-0829-4E2E-B94A-3C7B90EED9C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5B2A9FE-0D85-4327-AF43-6F10B6ED3D0D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102" r:id="rId2"/>
    <p:sldLayoutId id="2147484111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12" r:id="rId9"/>
    <p:sldLayoutId id="2147484108" r:id="rId10"/>
    <p:sldLayoutId id="2147484109" r:id="rId11"/>
    <p:sldLayoutId id="2147484113" r:id="rId12"/>
    <p:sldLayoutId id="2147484114" r:id="rId13"/>
    <p:sldLayoutId id="2147484115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B58B80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B58B80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C3986D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3.png"/><Relationship Id="rId4" Type="http://schemas.openxmlformats.org/officeDocument/2006/relationships/image" Target="../media/image102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jpeg"/><Relationship Id="rId4" Type="http://schemas.openxmlformats.org/officeDocument/2006/relationships/image" Target="../media/image10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5" Type="http://schemas.openxmlformats.org/officeDocument/2006/relationships/image" Target="../media/image116.jpeg"/><Relationship Id="rId4" Type="http://schemas.openxmlformats.org/officeDocument/2006/relationships/image" Target="../media/image11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3" Type="http://schemas.openxmlformats.org/officeDocument/2006/relationships/image" Target="../media/image126.jpeg"/><Relationship Id="rId7" Type="http://schemas.openxmlformats.org/officeDocument/2006/relationships/image" Target="../media/image130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jpe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Rectangle 4">
            <a:extLst>
              <a:ext uri="{FF2B5EF4-FFF2-40B4-BE49-F238E27FC236}">
                <a16:creationId xmlns:a16="http://schemas.microsoft.com/office/drawing/2014/main" id="{51C96324-F94F-40A7-A853-AC42DB78B38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371600"/>
            <a:ext cx="9144000" cy="1828800"/>
          </a:xfrm>
          <a:ln>
            <a:miter lim="800000"/>
            <a:headEnd/>
            <a:tailEnd/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r-HR" sz="44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FANEROZOIK </a:t>
            </a:r>
            <a:br>
              <a:rPr lang="hr-HR" sz="44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hr-HR" sz="44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SREDNJI PALEOZOIK</a:t>
            </a:r>
          </a:p>
        </p:txBody>
      </p:sp>
      <p:sp>
        <p:nvSpPr>
          <p:cNvPr id="9219" name="Rectangle 5">
            <a:extLst>
              <a:ext uri="{FF2B5EF4-FFF2-40B4-BE49-F238E27FC236}">
                <a16:creationId xmlns:a16="http://schemas.microsoft.com/office/drawing/2014/main" id="{7A5D2A7A-2280-41C2-829B-679D6D4A9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13150"/>
            <a:ext cx="91440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hr-HR" sz="2200" b="1" dirty="0">
                <a:solidFill>
                  <a:schemeClr val="accent5">
                    <a:lumMod val="60000"/>
                    <a:lumOff val="40000"/>
                  </a:schemeClr>
                </a:solidFill>
                <a:cs typeface="Arial" pitchFamily="34" charset="0"/>
              </a:rPr>
              <a:t>SILUR (S) i DEVON (D)</a:t>
            </a:r>
          </a:p>
        </p:txBody>
      </p:sp>
      <p:pic>
        <p:nvPicPr>
          <p:cNvPr id="8196" name="Picture 7" descr="ichtyostega 1">
            <a:extLst>
              <a:ext uri="{FF2B5EF4-FFF2-40B4-BE49-F238E27FC236}">
                <a16:creationId xmlns:a16="http://schemas.microsoft.com/office/drawing/2014/main" id="{6FB155D9-AEF5-43B8-861F-3CC68BB79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30850" y="4797425"/>
            <a:ext cx="2376488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97" name="Picture 12" descr="E45 - Eusthenopteron">
            <a:extLst>
              <a:ext uri="{FF2B5EF4-FFF2-40B4-BE49-F238E27FC236}">
                <a16:creationId xmlns:a16="http://schemas.microsoft.com/office/drawing/2014/main" id="{B26400B9-E41D-4C41-AC15-E73D2D609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545" t="7037" r="545" b="7037"/>
          <a:stretch>
            <a:fillRect/>
          </a:stretch>
        </p:blipFill>
        <p:spPr bwMode="auto">
          <a:xfrm>
            <a:off x="3203575" y="4797425"/>
            <a:ext cx="2170113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98" name="Picture 5" descr="R-archaeopteris">
            <a:extLst>
              <a:ext uri="{FF2B5EF4-FFF2-40B4-BE49-F238E27FC236}">
                <a16:creationId xmlns:a16="http://schemas.microsoft.com/office/drawing/2014/main" id="{6BC4B50F-A538-45B2-9F4A-9B7625F16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4797425"/>
            <a:ext cx="863600" cy="131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99" name="Picture 6" descr="Cooksonia_caledonica">
            <a:extLst>
              <a:ext uri="{FF2B5EF4-FFF2-40B4-BE49-F238E27FC236}">
                <a16:creationId xmlns:a16="http://schemas.microsoft.com/office/drawing/2014/main" id="{1BC883BF-C855-4676-9DCE-68A7C6413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3350" y="4797425"/>
            <a:ext cx="647700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9C8B2536-C1F8-44CD-9688-031598507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860800"/>
            <a:ext cx="26638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C00000"/>
                </a:solidFill>
                <a:latin typeface="Calibri" panose="020F0502020204030204" pitchFamily="34" charset="0"/>
              </a:rPr>
              <a:t>SILUR</a:t>
            </a:r>
            <a:endParaRPr lang="hr-HR" altLang="sr-Latn-RS" sz="240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>
                <a:latin typeface="Calibri" panose="020F0502020204030204" pitchFamily="34" charset="0"/>
              </a:rPr>
              <a:t>Ime po keltskom plemenu Silures koje je nekad nastanjivalo Wales.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>
                <a:latin typeface="Calibri" panose="020F0502020204030204" pitchFamily="34" charset="0"/>
              </a:rPr>
              <a:t>Traje 24 mln. god.</a:t>
            </a:r>
            <a:endParaRPr lang="en-US" altLang="sr-Latn-RS" sz="2100">
              <a:latin typeface="Calibri" panose="020F0502020204030204" pitchFamily="34" charset="0"/>
            </a:endParaRPr>
          </a:p>
        </p:txBody>
      </p:sp>
      <p:graphicFrame>
        <p:nvGraphicFramePr>
          <p:cNvPr id="54429" name="Group 157">
            <a:extLst>
              <a:ext uri="{FF2B5EF4-FFF2-40B4-BE49-F238E27FC236}">
                <a16:creationId xmlns:a16="http://schemas.microsoft.com/office/drawing/2014/main" id="{AABADBD1-B001-460F-A053-7E14021AA436}"/>
              </a:ext>
            </a:extLst>
          </p:cNvPr>
          <p:cNvGraphicFramePr>
            <a:graphicFrameLocks noGrp="1"/>
          </p:cNvGraphicFramePr>
          <p:nvPr/>
        </p:nvGraphicFramePr>
        <p:xfrm>
          <a:off x="3276600" y="3330575"/>
          <a:ext cx="5327650" cy="3338512"/>
        </p:xfrm>
        <a:graphic>
          <a:graphicData uri="http://schemas.openxmlformats.org/drawingml/2006/table">
            <a:tbl>
              <a:tblPr/>
              <a:tblGrid>
                <a:gridCol w="1350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6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0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98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82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PERIOD</a:t>
                      </a:r>
                    </a:p>
                  </a:txBody>
                  <a:tcPr marL="89997" marR="89997" marT="46801" marB="4680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EPOHA</a:t>
                      </a:r>
                    </a:p>
                  </a:txBody>
                  <a:tcPr marL="89997" marR="89997" marT="46801" marB="4680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DOBA</a:t>
                      </a:r>
                    </a:p>
                  </a:txBody>
                  <a:tcPr marL="89997" marR="89997" marT="46801" marB="4680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prije </a:t>
                      </a:r>
                      <a:r>
                        <a:rPr kumimoji="0" lang="hr-H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mln</a:t>
                      </a: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god.</a:t>
                      </a:r>
                    </a:p>
                  </a:txBody>
                  <a:tcPr marL="89997" marR="89997" marT="46801" marB="4680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45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silur</a:t>
                      </a:r>
                      <a:endParaRPr kumimoji="0" lang="hr-H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</a:endParaRPr>
                    </a:p>
                  </a:txBody>
                  <a:tcPr marL="89997" marR="89997" marT="46801" marB="46801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pridolij</a:t>
                      </a: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</a:endParaRPr>
                    </a:p>
                  </a:txBody>
                  <a:tcPr marL="89997" marR="89997" marT="46801" marB="4680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</a:endParaRPr>
                    </a:p>
                  </a:txBody>
                  <a:tcPr marL="89997" marR="89997" marT="46801" marB="4680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419-416</a:t>
                      </a:r>
                    </a:p>
                  </a:txBody>
                  <a:tcPr marL="89997" marR="89997" marT="46801" marB="4680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05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ladlov</a:t>
                      </a: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</a:endParaRPr>
                    </a:p>
                  </a:txBody>
                  <a:tcPr marL="89997" marR="89997" marT="46801" marB="4680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ludford</a:t>
                      </a: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gorst</a:t>
                      </a: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</a:endParaRPr>
                    </a:p>
                  </a:txBody>
                  <a:tcPr marL="89997" marR="89997" marT="46801" marB="4680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421-419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423-421</a:t>
                      </a:r>
                    </a:p>
                  </a:txBody>
                  <a:tcPr marL="89997" marR="89997" marT="46801" marB="4680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05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venlok</a:t>
                      </a: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</a:endParaRPr>
                    </a:p>
                  </a:txBody>
                  <a:tcPr marL="89997" marR="89997" marT="46801" marB="4680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homer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šinvud</a:t>
                      </a: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</a:endParaRPr>
                    </a:p>
                  </a:txBody>
                  <a:tcPr marL="89997" marR="89997" marT="46801" marB="4680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426-423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428-426</a:t>
                      </a:r>
                    </a:p>
                  </a:txBody>
                  <a:tcPr marL="89997" marR="89997" marT="46801" marB="4680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2668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landoverij</a:t>
                      </a: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</a:endParaRPr>
                    </a:p>
                  </a:txBody>
                  <a:tcPr marL="89997" marR="89997" marT="46801" marB="4680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telih</a:t>
                      </a: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aeron</a:t>
                      </a: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rudan</a:t>
                      </a:r>
                    </a:p>
                  </a:txBody>
                  <a:tcPr marL="89997" marR="89997" marT="46801" marB="4680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436-428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439-436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</a:rPr>
                        <a:t>444-439</a:t>
                      </a:r>
                    </a:p>
                  </a:txBody>
                  <a:tcPr marL="89997" marR="89997" marT="46801" marB="4680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248" name="Rectangle 74">
            <a:extLst>
              <a:ext uri="{FF2B5EF4-FFF2-40B4-BE49-F238E27FC236}">
                <a16:creationId xmlns:a16="http://schemas.microsoft.com/office/drawing/2014/main" id="{3B5BE8D7-7ECA-4A52-8953-8EC41C969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92150"/>
            <a:ext cx="3024187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975" indent="-273050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ts val="600"/>
              </a:spcBef>
              <a:buClr>
                <a:schemeClr val="accent2"/>
              </a:buClr>
              <a:buSzPct val="85000"/>
              <a:buFontTx/>
              <a:buNone/>
            </a:pPr>
            <a:r>
              <a:rPr lang="hr-HR" altLang="sr-Latn-RS" sz="3200" b="1">
                <a:solidFill>
                  <a:srgbClr val="C00000"/>
                </a:solidFill>
                <a:latin typeface="Calibri" panose="020F0502020204030204" pitchFamily="34" charset="0"/>
              </a:rPr>
              <a:t>DEVON</a:t>
            </a:r>
            <a:br>
              <a:rPr lang="hr-HR" altLang="sr-Latn-RS" sz="2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hr-HR" altLang="sr-Latn-RS" sz="2100">
                <a:latin typeface="Calibri" panose="020F0502020204030204" pitchFamily="34" charset="0"/>
              </a:rPr>
              <a:t>Ime prema pokrajini Devonshire (južna obala Engleske).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85000"/>
              <a:buFontTx/>
              <a:buNone/>
            </a:pPr>
            <a:r>
              <a:rPr lang="hr-HR" altLang="sr-Latn-RS" sz="2100">
                <a:latin typeface="Calibri" panose="020F0502020204030204" pitchFamily="34" charset="0"/>
              </a:rPr>
              <a:t>Traje 60 mln. god.</a:t>
            </a:r>
          </a:p>
        </p:txBody>
      </p:sp>
      <p:graphicFrame>
        <p:nvGraphicFramePr>
          <p:cNvPr id="5" name="Group 89">
            <a:extLst>
              <a:ext uri="{FF2B5EF4-FFF2-40B4-BE49-F238E27FC236}">
                <a16:creationId xmlns:a16="http://schemas.microsoft.com/office/drawing/2014/main" id="{04512156-50FC-481A-A95B-3D5FB3782CF4}"/>
              </a:ext>
            </a:extLst>
          </p:cNvPr>
          <p:cNvGraphicFramePr>
            <a:graphicFrameLocks noGrp="1"/>
          </p:cNvGraphicFramePr>
          <p:nvPr/>
        </p:nvGraphicFramePr>
        <p:xfrm>
          <a:off x="3276600" y="388938"/>
          <a:ext cx="5294312" cy="2751252"/>
        </p:xfrm>
        <a:graphic>
          <a:graphicData uri="http://schemas.openxmlformats.org/drawingml/2006/table">
            <a:tbl>
              <a:tblPr/>
              <a:tblGrid>
                <a:gridCol w="1382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7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9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5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50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PERIOD</a:t>
                      </a:r>
                    </a:p>
                  </a:txBody>
                  <a:tcPr marL="91446" marR="91446" marT="45713" marB="45713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EPOHA</a:t>
                      </a:r>
                    </a:p>
                  </a:txBody>
                  <a:tcPr marL="91446" marR="91446" marT="45713" marB="4571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DOBA</a:t>
                      </a:r>
                    </a:p>
                  </a:txBody>
                  <a:tcPr marL="91446" marR="91446" marT="45713" marB="4571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prije </a:t>
                      </a:r>
                      <a:r>
                        <a:rPr kumimoji="0" lang="hr-H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mln</a:t>
                      </a: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god.</a:t>
                      </a:r>
                    </a:p>
                  </a:txBody>
                  <a:tcPr marL="91446" marR="91446" marT="45713" marB="4571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842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devon</a:t>
                      </a:r>
                    </a:p>
                  </a:txBody>
                  <a:tcPr marL="91446" marR="91446" marT="45713" marB="45713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gornji</a:t>
                      </a:r>
                    </a:p>
                  </a:txBody>
                  <a:tcPr marL="91446" marR="91446" marT="45713" marB="4571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famen</a:t>
                      </a: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fran</a:t>
                      </a: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13" marB="4571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375-359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385-375</a:t>
                      </a:r>
                    </a:p>
                  </a:txBody>
                  <a:tcPr marL="91446" marR="91446" marT="45713" marB="4571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842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srednji</a:t>
                      </a:r>
                    </a:p>
                  </a:txBody>
                  <a:tcPr marL="91446" marR="91446" marT="45713" marB="4571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žive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ajfel</a:t>
                      </a: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13" marB="4571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392-385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398-392</a:t>
                      </a:r>
                    </a:p>
                  </a:txBody>
                  <a:tcPr marL="91446" marR="91446" marT="45713" marB="4571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432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donji</a:t>
                      </a:r>
                    </a:p>
                  </a:txBody>
                  <a:tcPr marL="91446" marR="91446" marT="45713" marB="4571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ems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prag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lohkov</a:t>
                      </a: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13" marB="4571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407-398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411-407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hr-H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416-411</a:t>
                      </a:r>
                    </a:p>
                  </a:txBody>
                  <a:tcPr marL="91446" marR="91446" marT="45713" marB="4571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2">
            <a:extLst>
              <a:ext uri="{FF2B5EF4-FFF2-40B4-BE49-F238E27FC236}">
                <a16:creationId xmlns:a16="http://schemas.microsoft.com/office/drawing/2014/main" id="{535B6511-9E7C-49F0-82F3-3C2079370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152525"/>
            <a:ext cx="8280400" cy="321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3200" b="1" u="sng" dirty="0">
                <a:solidFill>
                  <a:srgbClr val="C00000"/>
                </a:solidFill>
                <a:latin typeface="Calibri" pitchFamily="34" charset="0"/>
              </a:rPr>
              <a:t>TABULOSTROMNI GREBENI</a:t>
            </a:r>
            <a:r>
              <a:rPr lang="hr-HR" sz="3200" u="sng" dirty="0">
                <a:solidFill>
                  <a:srgbClr val="C00000"/>
                </a:solidFill>
                <a:latin typeface="Calibri" pitchFamily="34" charset="0"/>
              </a:rPr>
              <a:t> </a:t>
            </a:r>
          </a:p>
          <a:p>
            <a:pPr eaLnBrk="1" hangingPunct="1">
              <a:defRPr/>
            </a:pPr>
            <a:endParaRPr lang="hr-HR" sz="2400" dirty="0">
              <a:latin typeface="Calibri" pitchFamily="34" charset="0"/>
            </a:endParaRPr>
          </a:p>
          <a:p>
            <a:pPr marL="265113" indent="-265113" eaLnBrk="1" hangingPunct="1">
              <a:buClr>
                <a:srgbClr val="FF9900"/>
              </a:buClr>
              <a:buFontTx/>
              <a:buChar char="•"/>
              <a:defRPr/>
            </a:pPr>
            <a:r>
              <a:rPr lang="hr-HR" dirty="0">
                <a:latin typeface="Calibri" pitchFamily="34" charset="0"/>
              </a:rPr>
              <a:t> </a:t>
            </a:r>
            <a:r>
              <a:rPr lang="hr-HR" sz="2100" dirty="0">
                <a:latin typeface="Calibri" pitchFamily="34" charset="0"/>
              </a:rPr>
              <a:t>Nastavljaju svoj razvoj u </a:t>
            </a:r>
            <a:r>
              <a:rPr lang="hr-HR" sz="2100" dirty="0" err="1">
                <a:latin typeface="Calibri" pitchFamily="34" charset="0"/>
              </a:rPr>
              <a:t>siluru</a:t>
            </a:r>
            <a:r>
              <a:rPr lang="hr-HR" sz="2100" dirty="0">
                <a:latin typeface="Calibri" pitchFamily="34" charset="0"/>
              </a:rPr>
              <a:t> – dostižu dužine do 2 km, a visina i do 10-ak m</a:t>
            </a:r>
          </a:p>
          <a:p>
            <a:pPr marL="265113" indent="-265113" eaLnBrk="1" hangingPunct="1">
              <a:buClr>
                <a:srgbClr val="FF9900"/>
              </a:buClr>
              <a:buFontTx/>
              <a:buChar char="•"/>
              <a:defRPr/>
            </a:pPr>
            <a:r>
              <a:rPr lang="hr-HR" sz="2100" dirty="0">
                <a:latin typeface="Calibri" pitchFamily="34" charset="0"/>
              </a:rPr>
              <a:t>Tijekom </a:t>
            </a:r>
            <a:r>
              <a:rPr lang="hr-HR" sz="2100" dirty="0" err="1">
                <a:latin typeface="Calibri" pitchFamily="34" charset="0"/>
              </a:rPr>
              <a:t>devona</a:t>
            </a:r>
            <a:r>
              <a:rPr lang="hr-HR" sz="2100" dirty="0">
                <a:latin typeface="Calibri" pitchFamily="34" charset="0"/>
              </a:rPr>
              <a:t> dostižu maksimalne dimenzije</a:t>
            </a:r>
          </a:p>
          <a:p>
            <a:pPr marL="265113" indent="-265113" eaLnBrk="1" hangingPunct="1">
              <a:buClr>
                <a:srgbClr val="FF9900"/>
              </a:buClr>
              <a:buFontTx/>
              <a:buChar char="•"/>
              <a:defRPr/>
            </a:pPr>
            <a:endParaRPr lang="hr-HR" sz="2100" dirty="0">
              <a:latin typeface="Calibri" pitchFamily="34" charset="0"/>
            </a:endParaRPr>
          </a:p>
          <a:p>
            <a:pPr marL="265113" indent="-265113" eaLnBrk="1" hangingPunct="1">
              <a:buClr>
                <a:srgbClr val="FF9900"/>
              </a:buClr>
              <a:buFontTx/>
              <a:buChar char="•"/>
              <a:defRPr/>
            </a:pPr>
            <a:r>
              <a:rPr lang="hr-HR" sz="2100" dirty="0">
                <a:latin typeface="Calibri" pitchFamily="34" charset="0"/>
              </a:rPr>
              <a:t> Grade ih </a:t>
            </a:r>
            <a:r>
              <a:rPr lang="hr-HR" sz="2100" b="1" dirty="0" err="1">
                <a:latin typeface="Calibri" pitchFamily="34" charset="0"/>
              </a:rPr>
              <a:t>stromatoporidi</a:t>
            </a:r>
            <a:r>
              <a:rPr lang="hr-HR" sz="2100" dirty="0">
                <a:latin typeface="Calibri" pitchFamily="34" charset="0"/>
              </a:rPr>
              <a:t>, </a:t>
            </a:r>
            <a:r>
              <a:rPr lang="hr-HR" sz="2100" b="1" dirty="0" err="1">
                <a:latin typeface="Calibri" pitchFamily="34" charset="0"/>
              </a:rPr>
              <a:t>rugozni</a:t>
            </a:r>
            <a:r>
              <a:rPr lang="hr-HR" sz="2100" b="1" dirty="0">
                <a:latin typeface="Calibri" pitchFamily="34" charset="0"/>
              </a:rPr>
              <a:t> i </a:t>
            </a:r>
            <a:r>
              <a:rPr lang="hr-HR" sz="2100" b="1" dirty="0" err="1">
                <a:latin typeface="Calibri" pitchFamily="34" charset="0"/>
              </a:rPr>
              <a:t>tabulatni</a:t>
            </a:r>
            <a:r>
              <a:rPr lang="hr-HR" sz="2100" b="1" dirty="0">
                <a:latin typeface="Calibri" pitchFamily="34" charset="0"/>
              </a:rPr>
              <a:t> koralji</a:t>
            </a:r>
            <a:r>
              <a:rPr lang="hr-HR" sz="2100" dirty="0">
                <a:latin typeface="Calibri" pitchFamily="34" charset="0"/>
              </a:rPr>
              <a:t>, </a:t>
            </a:r>
            <a:r>
              <a:rPr lang="hr-HR" sz="2100" b="1" dirty="0">
                <a:latin typeface="Calibri" pitchFamily="34" charset="0"/>
              </a:rPr>
              <a:t>mahovnjaci </a:t>
            </a:r>
            <a:r>
              <a:rPr lang="hr-HR" sz="2100" dirty="0">
                <a:latin typeface="Calibri" pitchFamily="34" charset="0"/>
              </a:rPr>
              <a:t>i </a:t>
            </a:r>
            <a:r>
              <a:rPr lang="hr-HR" sz="2100" b="1" dirty="0">
                <a:latin typeface="Calibri" pitchFamily="34" charset="0"/>
              </a:rPr>
              <a:t>spužve</a:t>
            </a:r>
            <a:r>
              <a:rPr lang="hr-HR" sz="2100" dirty="0">
                <a:latin typeface="Calibri" pitchFamily="34" charset="0"/>
              </a:rPr>
              <a:t>, a uz njih grebene nastanjuju  brojni drugi organizmi: alge, školjkaši, puževi, crvi, krinoidi, ježinci, brahiopodi, itd.</a:t>
            </a:r>
          </a:p>
        </p:txBody>
      </p:sp>
      <p:sp>
        <p:nvSpPr>
          <p:cNvPr id="10243" name="Rectangle 10">
            <a:extLst>
              <a:ext uri="{FF2B5EF4-FFF2-40B4-BE49-F238E27FC236}">
                <a16:creationId xmlns:a16="http://schemas.microsoft.com/office/drawing/2014/main" id="{A50D5E57-0921-4B1D-8FE5-FB67C28A4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404813"/>
            <a:ext cx="8424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B0F0"/>
                </a:solidFill>
                <a:latin typeface="Calibri" panose="020F0502020204030204" pitchFamily="34" charset="0"/>
              </a:rPr>
              <a:t>ŽIVOT U MORU TIJEKOM SREDNJEG PALEOZOIKA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1" descr="Favosites">
            <a:extLst>
              <a:ext uri="{FF2B5EF4-FFF2-40B4-BE49-F238E27FC236}">
                <a16:creationId xmlns:a16="http://schemas.microsoft.com/office/drawing/2014/main" id="{F49579B2-D71F-4D01-86B4-4960C3D31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414588"/>
            <a:ext cx="511175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2">
            <a:extLst>
              <a:ext uri="{FF2B5EF4-FFF2-40B4-BE49-F238E27FC236}">
                <a16:creationId xmlns:a16="http://schemas.microsoft.com/office/drawing/2014/main" id="{564080F8-84FF-4F41-B67C-8C2AB69EA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057275"/>
            <a:ext cx="82804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2400" b="1" dirty="0">
                <a:solidFill>
                  <a:srgbClr val="C00000"/>
                </a:solidFill>
                <a:latin typeface="Calibri" pitchFamily="34" charset="0"/>
              </a:rPr>
              <a:t>TABULOSTROMNI GREBENI</a:t>
            </a:r>
          </a:p>
          <a:p>
            <a:pPr eaLnBrk="1" hangingPunct="1">
              <a:defRPr/>
            </a:pPr>
            <a:r>
              <a:rPr lang="hr-HR" sz="240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hr-HR" b="1" dirty="0">
                <a:latin typeface="Calibri" pitchFamily="34" charset="0"/>
              </a:rPr>
              <a:t>TABULATNI KORALJI</a:t>
            </a:r>
            <a:endParaRPr lang="hr-HR" dirty="0">
              <a:latin typeface="Calibri" pitchFamily="34" charset="0"/>
            </a:endParaRPr>
          </a:p>
          <a:p>
            <a:pPr indent="179388" eaLnBrk="1" hangingPunct="1">
              <a:buClr>
                <a:srgbClr val="FF9900"/>
              </a:buClr>
              <a:buFontTx/>
              <a:buChar char="•"/>
              <a:defRPr/>
            </a:pPr>
            <a:r>
              <a:rPr lang="hr-HR" dirty="0">
                <a:latin typeface="Calibri" pitchFamily="34" charset="0"/>
              </a:rPr>
              <a:t>Rodovi </a:t>
            </a:r>
            <a:r>
              <a:rPr lang="hr-HR" i="1" dirty="0" err="1">
                <a:latin typeface="Calibri" pitchFamily="34" charset="0"/>
              </a:rPr>
              <a:t>Favosites</a:t>
            </a:r>
            <a:r>
              <a:rPr lang="hr-HR" dirty="0">
                <a:latin typeface="Calibri" pitchFamily="34" charset="0"/>
              </a:rPr>
              <a:t> i </a:t>
            </a:r>
            <a:r>
              <a:rPr lang="hr-HR" i="1" dirty="0" err="1">
                <a:latin typeface="Calibri" pitchFamily="34" charset="0"/>
              </a:rPr>
              <a:t>Halysites</a:t>
            </a:r>
            <a:endParaRPr lang="hr-HR" dirty="0">
              <a:latin typeface="Calibri" pitchFamily="34" charset="0"/>
            </a:endParaRPr>
          </a:p>
        </p:txBody>
      </p:sp>
      <p:sp>
        <p:nvSpPr>
          <p:cNvPr id="11268" name="Text Box 5">
            <a:extLst>
              <a:ext uri="{FF2B5EF4-FFF2-40B4-BE49-F238E27FC236}">
                <a16:creationId xmlns:a16="http://schemas.microsoft.com/office/drawing/2014/main" id="{5207FFB5-89DD-4AE3-A977-326B8546E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5661025"/>
            <a:ext cx="20177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 err="1">
                <a:latin typeface="Arial" panose="020B0604020202020204" pitchFamily="34" charset="0"/>
              </a:rPr>
              <a:t>Favosites</a:t>
            </a:r>
            <a:r>
              <a:rPr lang="en-US" altLang="sr-Latn-RS" sz="1800" b="1" i="1" dirty="0">
                <a:latin typeface="Arial" panose="020B0604020202020204" pitchFamily="34" charset="0"/>
              </a:rPr>
              <a:t> </a:t>
            </a:r>
            <a:r>
              <a:rPr lang="en-US" altLang="sr-Latn-RS" sz="1800" dirty="0">
                <a:latin typeface="Arial" panose="020B0604020202020204" pitchFamily="34" charset="0"/>
              </a:rPr>
              <a:t>(O–D) </a:t>
            </a:r>
            <a:endParaRPr lang="hr-HR" altLang="sr-Latn-R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Rectangle 10">
            <a:extLst>
              <a:ext uri="{FF2B5EF4-FFF2-40B4-BE49-F238E27FC236}">
                <a16:creationId xmlns:a16="http://schemas.microsoft.com/office/drawing/2014/main" id="{B4E79800-7063-4514-AE1F-931D589D6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404813"/>
            <a:ext cx="8424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B0F0"/>
                </a:solidFill>
                <a:latin typeface="Calibri" panose="020F0502020204030204" pitchFamily="34" charset="0"/>
              </a:rPr>
              <a:t>ŽIVOT U MORU TIJEKOM SREDNJEG PALEOZOIKA</a:t>
            </a:r>
          </a:p>
        </p:txBody>
      </p:sp>
      <p:pic>
        <p:nvPicPr>
          <p:cNvPr id="11270" name="Picture 19" descr="http://2.bp.blogspot.com/-03jPgEgvhag/UTLOidDO9QI/AAAAAAAAIV0/YCV5BN8b3NQ/s1600/favosites-coral-growing-around-crinoid-stem-waldron-shale-silurian-period-clark-county-indiana-usa-top-view+with+ruler.jpg">
            <a:extLst>
              <a:ext uri="{FF2B5EF4-FFF2-40B4-BE49-F238E27FC236}">
                <a16:creationId xmlns:a16="http://schemas.microsoft.com/office/drawing/2014/main" id="{46A8180A-079B-4321-A05B-BCBD2A115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981200"/>
            <a:ext cx="3259138" cy="367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3" descr="http://s3.amazonaws.com/magnoliasoft.imageweb/wolverhampton/supersize/bc%5Fdmuse%5F003387.jpg">
            <a:extLst>
              <a:ext uri="{FF2B5EF4-FFF2-40B4-BE49-F238E27FC236}">
                <a16:creationId xmlns:a16="http://schemas.microsoft.com/office/drawing/2014/main" id="{959D5FF3-11C0-42EC-AFC5-9D2BBE558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852738"/>
            <a:ext cx="5676900" cy="378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17" descr="File:HalysitesSilurian.jpg">
            <a:extLst>
              <a:ext uri="{FF2B5EF4-FFF2-40B4-BE49-F238E27FC236}">
                <a16:creationId xmlns:a16="http://schemas.microsoft.com/office/drawing/2014/main" id="{056DA312-D6D3-411A-9D55-A047EE7DA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2"/>
          <a:stretch>
            <a:fillRect/>
          </a:stretch>
        </p:blipFill>
        <p:spPr bwMode="auto">
          <a:xfrm>
            <a:off x="395288" y="981075"/>
            <a:ext cx="3625850" cy="425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15" descr="File:HalysitesThinSection050411.jpg">
            <a:extLst>
              <a:ext uri="{FF2B5EF4-FFF2-40B4-BE49-F238E27FC236}">
                <a16:creationId xmlns:a16="http://schemas.microsoft.com/office/drawing/2014/main" id="{6C55AC3A-F01F-450A-A6BB-20F3190DD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404813"/>
            <a:ext cx="3600450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6">
            <a:extLst>
              <a:ext uri="{FF2B5EF4-FFF2-40B4-BE49-F238E27FC236}">
                <a16:creationId xmlns:a16="http://schemas.microsoft.com/office/drawing/2014/main" id="{CDF13CEB-A3F1-4390-A27D-932EACE33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880" y="476672"/>
            <a:ext cx="19415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 err="1">
                <a:latin typeface="Arial" panose="020B0604020202020204" pitchFamily="34" charset="0"/>
              </a:rPr>
              <a:t>Halysites</a:t>
            </a:r>
            <a:r>
              <a:rPr lang="en-US" altLang="sr-Latn-RS" sz="1800" b="1" i="1" dirty="0">
                <a:latin typeface="Arial" panose="020B0604020202020204" pitchFamily="34" charset="0"/>
              </a:rPr>
              <a:t> </a:t>
            </a:r>
            <a:r>
              <a:rPr lang="en-US" altLang="sr-Latn-RS" sz="1800" dirty="0">
                <a:latin typeface="Arial" panose="020B0604020202020204" pitchFamily="34" charset="0"/>
              </a:rPr>
              <a:t>(O–S) </a:t>
            </a:r>
            <a:endParaRPr lang="hr-HR" altLang="sr-Latn-R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>
            <a:extLst>
              <a:ext uri="{FF2B5EF4-FFF2-40B4-BE49-F238E27FC236}">
                <a16:creationId xmlns:a16="http://schemas.microsoft.com/office/drawing/2014/main" id="{C7219442-B147-49B9-A820-FBD3D093A8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44575"/>
            <a:ext cx="8362950" cy="871538"/>
          </a:xfrm>
        </p:spPr>
        <p:txBody>
          <a:bodyPr/>
          <a:lstStyle/>
          <a:p>
            <a:pPr marL="265113" indent="-265113" eaLnBrk="1" hangingPunct="1">
              <a:lnSpc>
                <a:spcPct val="90000"/>
              </a:lnSpc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>
                <a:latin typeface="Calibri" panose="020F0502020204030204" pitchFamily="34" charset="0"/>
              </a:rPr>
              <a:t>Za devon je karakteristična provodna vrsta tetrakoralja </a:t>
            </a:r>
            <a:r>
              <a:rPr lang="hr-HR" altLang="sr-Latn-RS" sz="2100" b="1" i="1">
                <a:latin typeface="Calibri" panose="020F0502020204030204" pitchFamily="34" charset="0"/>
              </a:rPr>
              <a:t>Calceola</a:t>
            </a:r>
            <a:r>
              <a:rPr lang="hr-HR" altLang="sr-Latn-RS" sz="2100" i="1">
                <a:latin typeface="Calibri" panose="020F0502020204030204" pitchFamily="34" charset="0"/>
              </a:rPr>
              <a:t> </a:t>
            </a:r>
            <a:r>
              <a:rPr lang="hr-HR" altLang="sr-Latn-RS" sz="2100" b="1" i="1">
                <a:latin typeface="Calibri" panose="020F0502020204030204" pitchFamily="34" charset="0"/>
              </a:rPr>
              <a:t>sandalina</a:t>
            </a:r>
            <a:r>
              <a:rPr lang="hr-HR" altLang="sr-Latn-RS" sz="2100">
                <a:latin typeface="Calibri" panose="020F0502020204030204" pitchFamily="34" charset="0"/>
              </a:rPr>
              <a:t> → rugozni, solitarni koralj, ne živi uspravno, ima poklopac </a:t>
            </a:r>
          </a:p>
        </p:txBody>
      </p:sp>
      <p:pic>
        <p:nvPicPr>
          <p:cNvPr id="13315" name="Picture 5" descr="calceola 2">
            <a:extLst>
              <a:ext uri="{FF2B5EF4-FFF2-40B4-BE49-F238E27FC236}">
                <a16:creationId xmlns:a16="http://schemas.microsoft.com/office/drawing/2014/main" id="{5816DAC6-0D00-479E-A9EB-2294A6568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168525"/>
            <a:ext cx="2808288" cy="419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6" descr="calceola 1">
            <a:extLst>
              <a:ext uri="{FF2B5EF4-FFF2-40B4-BE49-F238E27FC236}">
                <a16:creationId xmlns:a16="http://schemas.microsoft.com/office/drawing/2014/main" id="{F58597F7-867C-4FCA-923B-658F5DE79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276475"/>
            <a:ext cx="2708275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7">
            <a:extLst>
              <a:ext uri="{FF2B5EF4-FFF2-40B4-BE49-F238E27FC236}">
                <a16:creationId xmlns:a16="http://schemas.microsoft.com/office/drawing/2014/main" id="{4C94267F-AB50-4D0A-805A-AFEE57FD3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5589588"/>
            <a:ext cx="24288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 err="1">
                <a:latin typeface="Arial" panose="020B0604020202020204" pitchFamily="34" charset="0"/>
              </a:rPr>
              <a:t>Calceola</a:t>
            </a:r>
            <a:r>
              <a:rPr lang="hr-HR" altLang="sr-Latn-RS" sz="1800" i="1" dirty="0">
                <a:latin typeface="Arial" panose="020B0604020202020204" pitchFamily="34" charset="0"/>
              </a:rPr>
              <a:t> </a:t>
            </a:r>
            <a:r>
              <a:rPr lang="hr-HR" altLang="sr-Latn-RS" sz="1800" i="1" dirty="0" err="1">
                <a:latin typeface="Arial" panose="020B0604020202020204" pitchFamily="34" charset="0"/>
              </a:rPr>
              <a:t>sandalina</a:t>
            </a:r>
            <a:r>
              <a:rPr lang="en-US" altLang="sr-Latn-RS" sz="1800" i="1" dirty="0">
                <a:latin typeface="Arial" panose="020B0604020202020204" pitchFamily="34" charset="0"/>
              </a:rPr>
              <a:t>, </a:t>
            </a:r>
            <a:r>
              <a:rPr lang="en-US" altLang="sr-Latn-RS" sz="1800" dirty="0">
                <a:latin typeface="Arial" panose="020B0604020202020204" pitchFamily="34" charset="0"/>
              </a:rPr>
              <a:t>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6" descr="http://1.bp.blogspot.com/-Q9kS7w5FUWo/TjwLQ9ap3wI/AAAAAAAAF5M/zv--OpBd5WE/s1600/archimedes-swallovanus-bryozoan-fossil-upper-mississippian-period-calbert-county-alabama-three-fossils.jpg">
            <a:extLst>
              <a:ext uri="{FF2B5EF4-FFF2-40B4-BE49-F238E27FC236}">
                <a16:creationId xmlns:a16="http://schemas.microsoft.com/office/drawing/2014/main" id="{CB7A79ED-A4E4-41E2-8B1E-5CEEBBECD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" t="5019" r="12549" b="5791"/>
          <a:stretch>
            <a:fillRect/>
          </a:stretch>
        </p:blipFill>
        <p:spPr bwMode="auto">
          <a:xfrm>
            <a:off x="5292725" y="4354513"/>
            <a:ext cx="2489200" cy="250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14" descr="http://earthphysicsteaching.homestead.com/Fenestella_sp.__Permian__Australia_2.JPG">
            <a:extLst>
              <a:ext uri="{FF2B5EF4-FFF2-40B4-BE49-F238E27FC236}">
                <a16:creationId xmlns:a16="http://schemas.microsoft.com/office/drawing/2014/main" id="{492D60CF-9B3E-4B64-AFBB-044330385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765175"/>
            <a:ext cx="4298950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10" descr="http://www.yuprocks.com/images/fossils/mdv/bryozoans/Devonian_bryozoan.jpg">
            <a:extLst>
              <a:ext uri="{FF2B5EF4-FFF2-40B4-BE49-F238E27FC236}">
                <a16:creationId xmlns:a16="http://schemas.microsoft.com/office/drawing/2014/main" id="{8E168600-CA8A-4D1D-AA0E-AC4B77206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b="6271"/>
          <a:stretch>
            <a:fillRect/>
          </a:stretch>
        </p:blipFill>
        <p:spPr bwMode="auto">
          <a:xfrm>
            <a:off x="352425" y="260350"/>
            <a:ext cx="4148138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3">
            <a:extLst>
              <a:ext uri="{FF2B5EF4-FFF2-40B4-BE49-F238E27FC236}">
                <a16:creationId xmlns:a16="http://schemas.microsoft.com/office/drawing/2014/main" id="{AA5BC83B-B539-4975-8281-43F508786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41300"/>
            <a:ext cx="2239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 dirty="0">
                <a:solidFill>
                  <a:srgbClr val="0000FF"/>
                </a:solidFill>
                <a:latin typeface="Calibri" panose="020F0502020204030204" pitchFamily="34" charset="0"/>
              </a:rPr>
              <a:t>MAHOVNJACI</a:t>
            </a:r>
          </a:p>
        </p:txBody>
      </p:sp>
      <p:sp>
        <p:nvSpPr>
          <p:cNvPr id="14342" name="Text Box 4">
            <a:extLst>
              <a:ext uri="{FF2B5EF4-FFF2-40B4-BE49-F238E27FC236}">
                <a16:creationId xmlns:a16="http://schemas.microsoft.com/office/drawing/2014/main" id="{202E9D93-09DA-4DBF-A036-E9747AED6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6165850"/>
            <a:ext cx="4176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latin typeface="Arial" panose="020B0604020202020204" pitchFamily="34" charset="0"/>
              </a:rPr>
              <a:t>Archimedes</a:t>
            </a:r>
            <a:r>
              <a:rPr lang="hr-HR" altLang="sr-Latn-RS" sz="1800" b="1">
                <a:latin typeface="Arial" panose="020B0604020202020204" pitchFamily="34" charset="0"/>
              </a:rPr>
              <a:t>, devon</a:t>
            </a:r>
          </a:p>
        </p:txBody>
      </p:sp>
      <p:sp>
        <p:nvSpPr>
          <p:cNvPr id="14343" name="Text Box 4">
            <a:extLst>
              <a:ext uri="{FF2B5EF4-FFF2-40B4-BE49-F238E27FC236}">
                <a16:creationId xmlns:a16="http://schemas.microsoft.com/office/drawing/2014/main" id="{F4C90395-AFCD-4A4B-B6D5-F4BD9D1E6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765175"/>
            <a:ext cx="2808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 err="1">
                <a:latin typeface="Arial" panose="020B0604020202020204" pitchFamily="34" charset="0"/>
              </a:rPr>
              <a:t>Fenestella</a:t>
            </a:r>
            <a:r>
              <a:rPr lang="en-US" altLang="sr-Latn-RS" sz="1800" b="1" dirty="0">
                <a:latin typeface="Arial" panose="020B0604020202020204" pitchFamily="34" charset="0"/>
              </a:rPr>
              <a:t> </a:t>
            </a:r>
            <a:r>
              <a:rPr lang="en-US" altLang="sr-Latn-RS" sz="1800" dirty="0">
                <a:latin typeface="Arial" panose="020B0604020202020204" pitchFamily="34" charset="0"/>
              </a:rPr>
              <a:t>(S–P)</a:t>
            </a:r>
            <a:endParaRPr lang="hr-HR" altLang="sr-Latn-RS" sz="1800" b="1" dirty="0">
              <a:latin typeface="Arial" panose="020B0604020202020204" pitchFamily="34" charset="0"/>
            </a:endParaRPr>
          </a:p>
        </p:txBody>
      </p:sp>
      <p:pic>
        <p:nvPicPr>
          <p:cNvPr id="14344" name="Picture 12" descr="http://www2.estrellamountain.edu/faculty/farabee/biobk/archimedes.jpg">
            <a:extLst>
              <a:ext uri="{FF2B5EF4-FFF2-40B4-BE49-F238E27FC236}">
                <a16:creationId xmlns:a16="http://schemas.microsoft.com/office/drawing/2014/main" id="{61E31141-FD7C-4B35-A6C5-B6A5FF0F0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941888"/>
            <a:ext cx="484822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Text Box 4">
            <a:extLst>
              <a:ext uri="{FF2B5EF4-FFF2-40B4-BE49-F238E27FC236}">
                <a16:creationId xmlns:a16="http://schemas.microsoft.com/office/drawing/2014/main" id="{7F9BBE09-2B7A-4D1A-8534-26630B354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33375"/>
            <a:ext cx="4248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solidFill>
                  <a:schemeClr val="bg1"/>
                </a:solidFill>
                <a:latin typeface="Arial" panose="020B0604020202020204" pitchFamily="34" charset="0"/>
              </a:rPr>
              <a:t>Tipični srednjopaleozojski mahovnjaci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E28 - Stromatoporella">
            <a:extLst>
              <a:ext uri="{FF2B5EF4-FFF2-40B4-BE49-F238E27FC236}">
                <a16:creationId xmlns:a16="http://schemas.microsoft.com/office/drawing/2014/main" id="{D7136AF5-F0C5-4A49-8323-1E0190D41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838200"/>
            <a:ext cx="4248150" cy="27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2" descr="http://www.kyanageo.org/fossils/devonian/sponge/Stromatoporoid-sp.jpg">
            <a:extLst>
              <a:ext uri="{FF2B5EF4-FFF2-40B4-BE49-F238E27FC236}">
                <a16:creationId xmlns:a16="http://schemas.microsoft.com/office/drawing/2014/main" id="{C865C9CC-45AD-4D83-A129-34290F61E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1" b="6299"/>
          <a:stretch>
            <a:fillRect/>
          </a:stretch>
        </p:blipFill>
        <p:spPr bwMode="auto">
          <a:xfrm>
            <a:off x="395288" y="3795713"/>
            <a:ext cx="8339137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1031">
            <a:extLst>
              <a:ext uri="{FF2B5EF4-FFF2-40B4-BE49-F238E27FC236}">
                <a16:creationId xmlns:a16="http://schemas.microsoft.com/office/drawing/2014/main" id="{6E037AA7-8EF0-441C-93E8-2A750F046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33375"/>
            <a:ext cx="7632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00FF"/>
                </a:solidFill>
                <a:latin typeface="Calibri" panose="020F0502020204030204" pitchFamily="34" charset="0"/>
              </a:rPr>
              <a:t>OSTALI GREBENOTVORCI</a:t>
            </a:r>
            <a:r>
              <a:rPr lang="hr-HR" altLang="sr-Latn-RS" sz="2400">
                <a:solidFill>
                  <a:srgbClr val="0000FF"/>
                </a:solidFill>
                <a:latin typeface="Calibri" panose="020F0502020204030204" pitchFamily="34" charset="0"/>
              </a:rPr>
              <a:t> – </a:t>
            </a:r>
            <a:r>
              <a:rPr lang="hr-HR" altLang="sr-Latn-RS" sz="2400" b="1">
                <a:solidFill>
                  <a:srgbClr val="0000FF"/>
                </a:solidFill>
                <a:latin typeface="Calibri" panose="020F0502020204030204" pitchFamily="34" charset="0"/>
              </a:rPr>
              <a:t>stromatoporidi</a:t>
            </a:r>
            <a:r>
              <a:rPr lang="hr-HR" altLang="sr-Latn-RS" sz="2400">
                <a:solidFill>
                  <a:srgbClr val="0000FF"/>
                </a:solidFill>
                <a:latin typeface="Calibri" panose="020F0502020204030204" pitchFamily="34" charset="0"/>
              </a:rPr>
              <a:t> i </a:t>
            </a:r>
            <a:r>
              <a:rPr lang="hr-HR" altLang="sr-Latn-RS" sz="2400" b="1">
                <a:solidFill>
                  <a:srgbClr val="0000FF"/>
                </a:solidFill>
                <a:latin typeface="Calibri" panose="020F0502020204030204" pitchFamily="34" charset="0"/>
              </a:rPr>
              <a:t>spužve</a:t>
            </a:r>
            <a:endParaRPr lang="hr-HR" altLang="sr-Latn-RS" sz="21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5365" name="Text Box 7">
            <a:extLst>
              <a:ext uri="{FF2B5EF4-FFF2-40B4-BE49-F238E27FC236}">
                <a16:creationId xmlns:a16="http://schemas.microsoft.com/office/drawing/2014/main" id="{477C3754-D9C1-41F4-95B9-20A1134E0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3471863"/>
            <a:ext cx="25447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latin typeface="Calibri" panose="020F0502020204030204" pitchFamily="34" charset="0"/>
              </a:rPr>
              <a:t>STROMATOPORIDI</a:t>
            </a:r>
          </a:p>
        </p:txBody>
      </p:sp>
      <p:sp>
        <p:nvSpPr>
          <p:cNvPr id="15366" name="Text Box 8">
            <a:extLst>
              <a:ext uri="{FF2B5EF4-FFF2-40B4-BE49-F238E27FC236}">
                <a16:creationId xmlns:a16="http://schemas.microsoft.com/office/drawing/2014/main" id="{2D580CFD-C978-41D5-80EA-445148B66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836613"/>
            <a:ext cx="2568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Stromatoporella, </a:t>
            </a:r>
            <a:r>
              <a:rPr lang="hr-HR" altLang="sr-Latn-RS" sz="1800">
                <a:latin typeface="Arial" panose="020B0604020202020204" pitchFamily="34" charset="0"/>
              </a:rPr>
              <a:t>devon</a:t>
            </a:r>
          </a:p>
        </p:txBody>
      </p:sp>
      <p:pic>
        <p:nvPicPr>
          <p:cNvPr id="15367" name="Picture 1028" descr="Hydnoceras_tuberosum, spužva, devon, Euamerica">
            <a:extLst>
              <a:ext uri="{FF2B5EF4-FFF2-40B4-BE49-F238E27FC236}">
                <a16:creationId xmlns:a16="http://schemas.microsoft.com/office/drawing/2014/main" id="{0157B1A5-1BA4-4DA0-897D-BDA783359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88913"/>
            <a:ext cx="2138363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 Box 1029">
            <a:extLst>
              <a:ext uri="{FF2B5EF4-FFF2-40B4-BE49-F238E27FC236}">
                <a16:creationId xmlns:a16="http://schemas.microsoft.com/office/drawing/2014/main" id="{59366C25-FA22-4CE1-80EB-376C5F9D4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2781300"/>
            <a:ext cx="25923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Hydnoceras tuberosum</a:t>
            </a:r>
            <a:r>
              <a:rPr lang="hr-HR" altLang="sr-Latn-RS" sz="1800">
                <a:latin typeface="Arial" panose="020B0604020202020204" pitchFamily="34" charset="0"/>
              </a:rPr>
              <a:t> (spužva, devon)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rt:Artwork shows several species of animals that lived in a certain type of reef community on the seafloor during the early Silurian period. This type of reef was built by various corals and stromatoporoids, which were a type of sponge with a layered skeleton.">
            <a:extLst>
              <a:ext uri="{FF2B5EF4-FFF2-40B4-BE49-F238E27FC236}">
                <a16:creationId xmlns:a16="http://schemas.microsoft.com/office/drawing/2014/main" id="{CA38BBD1-EDFA-43BA-BBAF-31BE33751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873125"/>
            <a:ext cx="6916737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2">
            <a:extLst>
              <a:ext uri="{FF2B5EF4-FFF2-40B4-BE49-F238E27FC236}">
                <a16:creationId xmlns:a16="http://schemas.microsoft.com/office/drawing/2014/main" id="{BCE6330F-B392-4774-91C3-F8A469B05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04813"/>
            <a:ext cx="828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C00000"/>
                </a:solidFill>
                <a:latin typeface="Calibri" panose="020F0502020204030204" pitchFamily="34" charset="0"/>
              </a:rPr>
              <a:t>SILURSKI GREBEN</a:t>
            </a:r>
            <a:endParaRPr lang="hr-HR" altLang="sr-Latn-RS" sz="240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E4D0662-2932-4E2C-8BF3-AC4B88889042}"/>
              </a:ext>
            </a:extLst>
          </p:cNvPr>
          <p:cNvSpPr/>
          <p:nvPr/>
        </p:nvSpPr>
        <p:spPr>
          <a:xfrm>
            <a:off x="71438" y="3141663"/>
            <a:ext cx="9037637" cy="15113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D0EDF78-5BDC-4147-8FAE-1BDA932EE957}"/>
              </a:ext>
            </a:extLst>
          </p:cNvPr>
          <p:cNvSpPr/>
          <p:nvPr/>
        </p:nvSpPr>
        <p:spPr>
          <a:xfrm>
            <a:off x="71438" y="4724400"/>
            <a:ext cx="9037637" cy="9366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2E90D72-AD6B-4A61-AA42-3ACEE7402FE4}"/>
              </a:ext>
            </a:extLst>
          </p:cNvPr>
          <p:cNvSpPr/>
          <p:nvPr/>
        </p:nvSpPr>
        <p:spPr>
          <a:xfrm>
            <a:off x="71438" y="5732463"/>
            <a:ext cx="9037637" cy="9366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pic>
        <p:nvPicPr>
          <p:cNvPr id="32773" name="Picture 2" descr="E69 - Nastanak tipicnog Devonskog grebena">
            <a:extLst>
              <a:ext uri="{FF2B5EF4-FFF2-40B4-BE49-F238E27FC236}">
                <a16:creationId xmlns:a16="http://schemas.microsoft.com/office/drawing/2014/main" id="{DC5A1D5D-4761-4C37-9A0B-4FFC8E563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119"/>
          <a:stretch>
            <a:fillRect/>
          </a:stretch>
        </p:blipFill>
        <p:spPr bwMode="auto">
          <a:xfrm>
            <a:off x="131763" y="3573463"/>
            <a:ext cx="5376862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 Box 3">
            <a:extLst>
              <a:ext uri="{FF2B5EF4-FFF2-40B4-BE49-F238E27FC236}">
                <a16:creationId xmlns:a16="http://schemas.microsoft.com/office/drawing/2014/main" id="{17B732DF-ABAA-47F1-A0A3-35596E9E0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1916113"/>
            <a:ext cx="36353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Tx/>
              <a:buNone/>
            </a:pPr>
            <a:r>
              <a:rPr lang="hr-HR" altLang="sr-Latn-RS" sz="1800">
                <a:latin typeface="Calibri" panose="020F0502020204030204" pitchFamily="34" charset="0"/>
              </a:rPr>
              <a:t>Grebene kasnije nastanjuju i brojni drugi organizmi.</a:t>
            </a:r>
          </a:p>
        </p:txBody>
      </p:sp>
      <p:pic>
        <p:nvPicPr>
          <p:cNvPr id="32775" name="Picture 2" descr="E69 - Nastanak tipicnog Devonskog grebena">
            <a:extLst>
              <a:ext uri="{FF2B5EF4-FFF2-40B4-BE49-F238E27FC236}">
                <a16:creationId xmlns:a16="http://schemas.microsoft.com/office/drawing/2014/main" id="{1DF6FE68-A3DC-4E84-80CF-650CEC096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21" b="2061"/>
          <a:stretch>
            <a:fillRect/>
          </a:stretch>
        </p:blipFill>
        <p:spPr bwMode="auto">
          <a:xfrm>
            <a:off x="468313" y="260350"/>
            <a:ext cx="4584700" cy="28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Text Box 3">
            <a:extLst>
              <a:ext uri="{FF2B5EF4-FFF2-40B4-BE49-F238E27FC236}">
                <a16:creationId xmlns:a16="http://schemas.microsoft.com/office/drawing/2014/main" id="{21F85CC7-F5FF-41B4-9187-848099DEF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5746750"/>
            <a:ext cx="42481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Tx/>
              <a:buNone/>
            </a:pPr>
            <a:r>
              <a:rPr lang="hr-HR" altLang="sr-Latn-RS" sz="170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r>
              <a:rPr lang="hr-HR" altLang="sr-Latn-RS" sz="170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 sz="1700">
                <a:latin typeface="Calibri" panose="020F0502020204030204" pitchFamily="34" charset="0"/>
              </a:rPr>
              <a:t>- Morsko dno najprije nastanjuju “štapićasti” tabulatni i rugozni koralji, koji zadržavaju sediment &gt; nastaje </a:t>
            </a:r>
            <a:r>
              <a:rPr lang="hr-HR" altLang="sr-Latn-RS" sz="1700" b="1">
                <a:latin typeface="Calibri" panose="020F0502020204030204" pitchFamily="34" charset="0"/>
              </a:rPr>
              <a:t>koraljno-muljni humak</a:t>
            </a:r>
            <a:endParaRPr lang="hr-HR" altLang="sr-Latn-RS" sz="1700">
              <a:latin typeface="Calibri" panose="020F0502020204030204" pitchFamily="34" charset="0"/>
            </a:endParaRPr>
          </a:p>
        </p:txBody>
      </p:sp>
      <p:sp>
        <p:nvSpPr>
          <p:cNvPr id="32777" name="Text Box 3">
            <a:extLst>
              <a:ext uri="{FF2B5EF4-FFF2-40B4-BE49-F238E27FC236}">
                <a16:creationId xmlns:a16="http://schemas.microsoft.com/office/drawing/2014/main" id="{A4293282-7036-453F-843C-BCF6AB64A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4829175"/>
            <a:ext cx="485933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Tx/>
              <a:buNone/>
            </a:pPr>
            <a:r>
              <a:rPr lang="hr-HR" altLang="sr-Latn-RS" sz="170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hr-HR" altLang="sr-Latn-RS" sz="170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 sz="1700">
                <a:latin typeface="Calibri" panose="020F0502020204030204" pitchFamily="34" charset="0"/>
              </a:rPr>
              <a:t>- Njega zatim nastanjuju koralji plosnatih i polukružnih formi &gt; humak tako raste prema površini</a:t>
            </a:r>
          </a:p>
        </p:txBody>
      </p:sp>
      <p:sp>
        <p:nvSpPr>
          <p:cNvPr id="32778" name="Text Box 3">
            <a:extLst>
              <a:ext uri="{FF2B5EF4-FFF2-40B4-BE49-F238E27FC236}">
                <a16:creationId xmlns:a16="http://schemas.microsoft.com/office/drawing/2014/main" id="{92E2B726-0535-480D-AED6-203AEAF6B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213100"/>
            <a:ext cx="8928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Tx/>
              <a:buNone/>
            </a:pPr>
            <a:r>
              <a:rPr lang="hr-HR" altLang="sr-Latn-RS" sz="1600">
                <a:latin typeface="Calibri" panose="020F0502020204030204" pitchFamily="34" charset="0"/>
              </a:rPr>
              <a:t>Iza grebena, u laguni, talože se muljeviti i zrnasti sedimenti nastali erozijom grebena.</a:t>
            </a:r>
          </a:p>
        </p:txBody>
      </p:sp>
      <p:pic>
        <p:nvPicPr>
          <p:cNvPr id="32779" name="Picture 2" descr="E69 - Nastanak tipicnog Devonskog grebena">
            <a:extLst>
              <a:ext uri="{FF2B5EF4-FFF2-40B4-BE49-F238E27FC236}">
                <a16:creationId xmlns:a16="http://schemas.microsoft.com/office/drawing/2014/main" id="{464D3B79-487B-47F4-B9B1-2D64FABA8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0" t="17319" r="24371" b="69273"/>
          <a:stretch>
            <a:fillRect/>
          </a:stretch>
        </p:blipFill>
        <p:spPr bwMode="auto">
          <a:xfrm>
            <a:off x="509588" y="4770438"/>
            <a:ext cx="3687762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2" descr="E69 - Nastanak tipicnog Devonskog grebena">
            <a:extLst>
              <a:ext uri="{FF2B5EF4-FFF2-40B4-BE49-F238E27FC236}">
                <a16:creationId xmlns:a16="http://schemas.microsoft.com/office/drawing/2014/main" id="{0BCE2A4E-D928-485F-B198-C8E478C87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8" t="30515" r="26247" b="58141"/>
          <a:stretch>
            <a:fillRect/>
          </a:stretch>
        </p:blipFill>
        <p:spPr bwMode="auto">
          <a:xfrm>
            <a:off x="684213" y="5827713"/>
            <a:ext cx="338296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81" name="Text Box 3">
            <a:extLst>
              <a:ext uri="{FF2B5EF4-FFF2-40B4-BE49-F238E27FC236}">
                <a16:creationId xmlns:a16="http://schemas.microsoft.com/office/drawing/2014/main" id="{31D7A1B0-ED89-45B8-B2CB-CC879FABD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3503613"/>
            <a:ext cx="38163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Tx/>
              <a:buNone/>
            </a:pPr>
            <a:r>
              <a:rPr lang="hr-HR" altLang="sr-Latn-RS" sz="160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r>
              <a:rPr lang="hr-HR" altLang="sr-Latn-RS" sz="160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 sz="1600">
                <a:latin typeface="Calibri" panose="020F0502020204030204" pitchFamily="34" charset="0"/>
              </a:rPr>
              <a:t>- Koraljno-muljni humak s morske  strane (viša E vode) nastanjuju stromatoporidi i alge, a na lagunskoj strani (niža E vode) i dalje ga izgrađuju koralji. </a:t>
            </a:r>
          </a:p>
        </p:txBody>
      </p:sp>
      <p:sp>
        <p:nvSpPr>
          <p:cNvPr id="17422" name="Text Box 3">
            <a:extLst>
              <a:ext uri="{FF2B5EF4-FFF2-40B4-BE49-F238E27FC236}">
                <a16:creationId xmlns:a16="http://schemas.microsoft.com/office/drawing/2014/main" id="{D1C9CC46-3507-4549-9163-E14425343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765175"/>
            <a:ext cx="3635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rgbClr val="0000FF"/>
                </a:solidFill>
                <a:latin typeface="Calibri" panose="020F0502020204030204" pitchFamily="34" charset="0"/>
              </a:rPr>
              <a:t>Nastanak tipičnog devonskog grebena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2774" grpId="0"/>
      <p:bldP spid="32777" grpId="0"/>
      <p:bldP spid="32778" grpId="0"/>
      <p:bldP spid="3278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">
            <a:extLst>
              <a:ext uri="{FF2B5EF4-FFF2-40B4-BE49-F238E27FC236}">
                <a16:creationId xmlns:a16="http://schemas.microsoft.com/office/drawing/2014/main" id="{3C491FB3-4E93-49DB-A15B-FAEE1BF7A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549275"/>
            <a:ext cx="7561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latin typeface="Calibri" panose="020F0502020204030204" pitchFamily="34" charset="0"/>
              </a:rPr>
              <a:t>Životna zajednica srednjodevonskog grebena - rekonstrukcija</a:t>
            </a:r>
          </a:p>
        </p:txBody>
      </p:sp>
      <p:pic>
        <p:nvPicPr>
          <p:cNvPr id="33795" name="Picture 4" descr="Devonski greben - rekonstrukcija">
            <a:extLst>
              <a:ext uri="{FF2B5EF4-FFF2-40B4-BE49-F238E27FC236}">
                <a16:creationId xmlns:a16="http://schemas.microsoft.com/office/drawing/2014/main" id="{01E6AE9D-032E-46EE-B4C6-2A7E51349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555" t="4218" r="26949" b="4218"/>
          <a:stretch>
            <a:fillRect/>
          </a:stretch>
        </p:blipFill>
        <p:spPr bwMode="auto">
          <a:xfrm>
            <a:off x="776288" y="1484313"/>
            <a:ext cx="7843837" cy="493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3" descr="[Image, BIODIDAC, HEMI016P.GIF Hemichordata Graptolithina Monograptus Upper silurian fossil. Part of a colony showing the cup-like thecae arranged in rows along stipes; original collagenous skeleton largely reduced to carbon by the process of fossilisation known as carbonisation. From Cornwallis Island Canadian arctic. Description en anglais seulement. Désolé !&lt;br&gt;Upper silurian fossil. Part of a colony showing the cup-like thecae arranged in rows along stipes; original collagenous skeleton largely reduced to carbon by the process of fossilisation known as carbonisation. From Cornwallis Island Canadian arctic.]">
            <a:extLst>
              <a:ext uri="{FF2B5EF4-FFF2-40B4-BE49-F238E27FC236}">
                <a16:creationId xmlns:a16="http://schemas.microsoft.com/office/drawing/2014/main" id="{84BFAD9A-043D-4874-9473-C68D92D61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4861"/>
          <a:stretch>
            <a:fillRect/>
          </a:stretch>
        </p:blipFill>
        <p:spPr bwMode="auto">
          <a:xfrm>
            <a:off x="4629150" y="3213100"/>
            <a:ext cx="41910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459" name="Text Box 1031">
            <a:extLst>
              <a:ext uri="{FF2B5EF4-FFF2-40B4-BE49-F238E27FC236}">
                <a16:creationId xmlns:a16="http://schemas.microsoft.com/office/drawing/2014/main" id="{60DB3AEB-FA25-450A-9C71-0C4449EB2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757238"/>
            <a:ext cx="82280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Akritarhe</a:t>
            </a:r>
            <a:r>
              <a:rPr lang="hr-HR" altLang="sr-Latn-RS" sz="20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 sz="2000" dirty="0">
                <a:latin typeface="Calibri" panose="020F0502020204030204" pitchFamily="34" charset="0"/>
              </a:rPr>
              <a:t>– spore biljnog planktona; </a:t>
            </a:r>
            <a:r>
              <a:rPr lang="hr-HR" altLang="sr-Latn-RS" sz="2000" b="1" dirty="0">
                <a:latin typeface="Calibri" panose="020F0502020204030204" pitchFamily="34" charset="0"/>
              </a:rPr>
              <a:t>dominiraju u fosilnim nalazima fitoplanktona iz silura</a:t>
            </a:r>
            <a:r>
              <a:rPr lang="hr-HR" altLang="sr-Latn-RS" sz="2000" dirty="0">
                <a:latin typeface="Calibri" panose="020F0502020204030204" pitchFamily="34" charset="0"/>
              </a:rPr>
              <a:t> (kao i u proterozoiku i starijem paleozoiku)</a:t>
            </a:r>
          </a:p>
        </p:txBody>
      </p:sp>
      <p:sp>
        <p:nvSpPr>
          <p:cNvPr id="19460" name="Text Box 1032">
            <a:extLst>
              <a:ext uri="{FF2B5EF4-FFF2-40B4-BE49-F238E27FC236}">
                <a16:creationId xmlns:a16="http://schemas.microsoft.com/office/drawing/2014/main" id="{E3C2FA15-3AB0-4AB5-A959-78F4BC053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062163"/>
            <a:ext cx="842486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 dirty="0">
                <a:solidFill>
                  <a:srgbClr val="0000FF"/>
                </a:solidFill>
                <a:latin typeface="Calibri" panose="020F0502020204030204" pitchFamily="34" charset="0"/>
              </a:rPr>
              <a:t>GRAPTOLITI</a:t>
            </a:r>
            <a:r>
              <a:rPr lang="hr-HR" altLang="sr-Latn-RS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 sz="2000" dirty="0">
                <a:latin typeface="Calibri" panose="020F0502020204030204" pitchFamily="34" charset="0"/>
              </a:rPr>
              <a:t>– iako su gotovo izumrli u ordoviciju, </a:t>
            </a:r>
            <a:r>
              <a:rPr lang="hr-HR" altLang="sr-Latn-RS" sz="20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silur je </a:t>
            </a:r>
            <a:r>
              <a:rPr lang="hr-HR" altLang="sr-Latn-RS" sz="2000" b="1" i="1" u="sng" dirty="0">
                <a:solidFill>
                  <a:srgbClr val="FF0000"/>
                </a:solidFill>
                <a:latin typeface="Calibri" panose="020F0502020204030204" pitchFamily="34" charset="0"/>
              </a:rPr>
              <a:t>doba graptolita</a:t>
            </a:r>
            <a:r>
              <a:rPr lang="hr-HR" altLang="sr-Latn-RS" sz="2000" dirty="0">
                <a:solidFill>
                  <a:schemeClr val="bg1"/>
                </a:solidFill>
                <a:latin typeface="Calibri" panose="020F0502020204030204" pitchFamily="34" charset="0"/>
              </a:rPr>
              <a:t>;</a:t>
            </a:r>
            <a:endParaRPr lang="hr-HR" altLang="sr-Latn-RS" sz="20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dirty="0">
                <a:latin typeface="Calibri" panose="020F0502020204030204" pitchFamily="34" charset="0"/>
              </a:rPr>
              <a:t>	5x su raznovrsniji nego u ordoviciju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dirty="0">
                <a:latin typeface="Calibri" panose="020F0502020204030204" pitchFamily="34" charset="0"/>
              </a:rPr>
              <a:t>	- rodovi: </a:t>
            </a:r>
            <a:r>
              <a:rPr lang="hr-HR" altLang="sr-Latn-RS" sz="2000" b="1" i="1" dirty="0">
                <a:latin typeface="Calibri" panose="020F0502020204030204" pitchFamily="34" charset="0"/>
              </a:rPr>
              <a:t>Monograptus, Climacograptus, Rastrites</a:t>
            </a:r>
            <a:r>
              <a:rPr lang="hr-HR" altLang="sr-Latn-RS" sz="2000" i="1" dirty="0">
                <a:latin typeface="Calibri" panose="020F0502020204030204" pitchFamily="34" charset="0"/>
              </a:rPr>
              <a:t>…</a:t>
            </a:r>
            <a:endParaRPr lang="en-US" altLang="sr-Latn-RS" sz="2000" i="1" dirty="0">
              <a:latin typeface="Calibri" panose="020F0502020204030204" pitchFamily="34" charset="0"/>
            </a:endParaRPr>
          </a:p>
        </p:txBody>
      </p:sp>
      <p:pic>
        <p:nvPicPr>
          <p:cNvPr id="34821" name="Picture 1033" descr="climgraptus">
            <a:extLst>
              <a:ext uri="{FF2B5EF4-FFF2-40B4-BE49-F238E27FC236}">
                <a16:creationId xmlns:a16="http://schemas.microsoft.com/office/drawing/2014/main" id="{43A8003B-21D4-41E8-B135-51B229A1E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11444"/>
          <a:stretch>
            <a:fillRect/>
          </a:stretch>
        </p:blipFill>
        <p:spPr bwMode="auto">
          <a:xfrm>
            <a:off x="427038" y="3222625"/>
            <a:ext cx="405765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462" name="Text Box 1036">
            <a:extLst>
              <a:ext uri="{FF2B5EF4-FFF2-40B4-BE49-F238E27FC236}">
                <a16:creationId xmlns:a16="http://schemas.microsoft.com/office/drawing/2014/main" id="{4522A990-4697-4A55-9670-CADBA304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5670550"/>
            <a:ext cx="1647825" cy="3698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bg1"/>
                </a:solidFill>
                <a:latin typeface="Arial" panose="020B0604020202020204" pitchFamily="34" charset="0"/>
              </a:rPr>
              <a:t>Monograptus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http://www.thefossilforum.com/uploads/gallery/album_1185/gallery_2384_1185_39525.jpg">
            <a:extLst>
              <a:ext uri="{FF2B5EF4-FFF2-40B4-BE49-F238E27FC236}">
                <a16:creationId xmlns:a16="http://schemas.microsoft.com/office/drawing/2014/main" id="{2C80CCAA-F846-4302-AEC3-E29032F6B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9966" t="26575" r="9966" b="8858"/>
          <a:stretch>
            <a:fillRect/>
          </a:stretch>
        </p:blipFill>
        <p:spPr bwMode="auto">
          <a:xfrm>
            <a:off x="4716463" y="3965575"/>
            <a:ext cx="4232275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843" name="Picture 2" descr="http://www.thefossilforum.com/uploads/monthly_02_2012/post-2081-0-20129000-1329795578.jpg">
            <a:extLst>
              <a:ext uri="{FF2B5EF4-FFF2-40B4-BE49-F238E27FC236}">
                <a16:creationId xmlns:a16="http://schemas.microsoft.com/office/drawing/2014/main" id="{BF834B9F-FFE5-47D5-92C7-A7528401B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12520" t="11969" r="12520" b="4724"/>
          <a:stretch>
            <a:fillRect/>
          </a:stretch>
        </p:blipFill>
        <p:spPr bwMode="auto">
          <a:xfrm>
            <a:off x="323850" y="981075"/>
            <a:ext cx="4587875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484" name="Text Box 1032">
            <a:extLst>
              <a:ext uri="{FF2B5EF4-FFF2-40B4-BE49-F238E27FC236}">
                <a16:creationId xmlns:a16="http://schemas.microsoft.com/office/drawing/2014/main" id="{A4A2FA55-8634-4AD1-9A43-30D099F32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1484313"/>
            <a:ext cx="216058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0000FF"/>
                </a:solidFill>
                <a:latin typeface="Calibri" panose="020F0502020204030204" pitchFamily="34" charset="0"/>
              </a:rPr>
              <a:t>GRAPTOLITI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i="1">
                <a:solidFill>
                  <a:srgbClr val="FF0000"/>
                </a:solidFill>
                <a:latin typeface="Calibri" panose="020F0502020204030204" pitchFamily="34" charset="0"/>
              </a:rPr>
              <a:t>Silur – doba graptolita</a:t>
            </a:r>
            <a:endParaRPr lang="en-US" altLang="sr-Latn-RS" sz="2800" i="1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0485" name="Text Box 1037">
            <a:extLst>
              <a:ext uri="{FF2B5EF4-FFF2-40B4-BE49-F238E27FC236}">
                <a16:creationId xmlns:a16="http://schemas.microsoft.com/office/drawing/2014/main" id="{93D7E059-F43C-40EB-A971-06C05A674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0332" y="6155293"/>
            <a:ext cx="26084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 err="1">
                <a:latin typeface="Arial" panose="020B0604020202020204" pitchFamily="34" charset="0"/>
              </a:rPr>
              <a:t>Climacograptus</a:t>
            </a:r>
            <a:r>
              <a:rPr lang="en-US" altLang="sr-Latn-RS" sz="1800" b="1" i="1" dirty="0">
                <a:latin typeface="Arial" panose="020B0604020202020204" pitchFamily="34" charset="0"/>
              </a:rPr>
              <a:t> </a:t>
            </a:r>
            <a:r>
              <a:rPr lang="en-US" altLang="sr-Latn-RS" sz="1800" dirty="0">
                <a:latin typeface="Arial" panose="020B0604020202020204" pitchFamily="34" charset="0"/>
              </a:rPr>
              <a:t>(O–S)</a:t>
            </a:r>
            <a:endParaRPr lang="hr-HR" altLang="sr-Latn-RS" sz="1800" b="1" i="1" dirty="0">
              <a:latin typeface="Arial" panose="020B0604020202020204" pitchFamily="34" charset="0"/>
            </a:endParaRPr>
          </a:p>
        </p:txBody>
      </p:sp>
      <p:sp>
        <p:nvSpPr>
          <p:cNvPr id="20486" name="Text Box 1038">
            <a:extLst>
              <a:ext uri="{FF2B5EF4-FFF2-40B4-BE49-F238E27FC236}">
                <a16:creationId xmlns:a16="http://schemas.microsoft.com/office/drawing/2014/main" id="{D90951C8-9B1B-4C6D-820E-F2927271E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354513"/>
            <a:ext cx="1171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bg1"/>
                </a:solidFill>
                <a:latin typeface="Arial" panose="020B0604020202020204" pitchFamily="34" charset="0"/>
              </a:rPr>
              <a:t>Rastrites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7" descr="Diplospirograptus goldringae, srednji silur">
            <a:extLst>
              <a:ext uri="{FF2B5EF4-FFF2-40B4-BE49-F238E27FC236}">
                <a16:creationId xmlns:a16="http://schemas.microsoft.com/office/drawing/2014/main" id="{92A47228-CCA1-479B-8675-1BEDE00D2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1870075"/>
            <a:ext cx="3311525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507" name="Text Box 8">
            <a:extLst>
              <a:ext uri="{FF2B5EF4-FFF2-40B4-BE49-F238E27FC236}">
                <a16:creationId xmlns:a16="http://schemas.microsoft.com/office/drawing/2014/main" id="{2FF838F8-BFFA-4900-9DC3-426C9795C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606925"/>
            <a:ext cx="2663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Diplospirograptus goldringae</a:t>
            </a:r>
            <a:r>
              <a:rPr lang="hr-HR" altLang="sr-Latn-RS" sz="1800">
                <a:latin typeface="Arial" panose="020B0604020202020204" pitchFamily="34" charset="0"/>
              </a:rPr>
              <a:t>, S</a:t>
            </a:r>
            <a:r>
              <a:rPr lang="hr-HR" altLang="sr-Latn-RS" sz="1800" baseline="-25000"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36868" name="Picture 9" descr="Medusaegraptus_mirabilis, silur, Sjev">
            <a:extLst>
              <a:ext uri="{FF2B5EF4-FFF2-40B4-BE49-F238E27FC236}">
                <a16:creationId xmlns:a16="http://schemas.microsoft.com/office/drawing/2014/main" id="{5543A1BE-5A81-4802-AD11-DCE24E4DF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7874" r="7874" b="2072"/>
          <a:stretch>
            <a:fillRect/>
          </a:stretch>
        </p:blipFill>
        <p:spPr bwMode="auto">
          <a:xfrm>
            <a:off x="7151688" y="260350"/>
            <a:ext cx="1452562" cy="6415088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509" name="Text Box 10">
            <a:extLst>
              <a:ext uri="{FF2B5EF4-FFF2-40B4-BE49-F238E27FC236}">
                <a16:creationId xmlns:a16="http://schemas.microsoft.com/office/drawing/2014/main" id="{D7321ACE-E94B-42DF-933B-68BB367A8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5883275"/>
            <a:ext cx="30638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Medusaegraptus mirabilis</a:t>
            </a:r>
            <a:r>
              <a:rPr lang="hr-HR" altLang="sr-Latn-RS" sz="1800">
                <a:latin typeface="Arial" panose="020B0604020202020204" pitchFamily="34" charset="0"/>
              </a:rPr>
              <a:t>, S, Sj. Amerika</a:t>
            </a:r>
          </a:p>
        </p:txBody>
      </p:sp>
      <p:sp>
        <p:nvSpPr>
          <p:cNvPr id="21510" name="Text Box 1032">
            <a:extLst>
              <a:ext uri="{FF2B5EF4-FFF2-40B4-BE49-F238E27FC236}">
                <a16:creationId xmlns:a16="http://schemas.microsoft.com/office/drawing/2014/main" id="{3ADFE1EB-DD2B-453B-A071-FE8E00B6B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33375"/>
            <a:ext cx="5472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9900"/>
                </a:solidFill>
                <a:latin typeface="Calibri" panose="020F0502020204030204" pitchFamily="34" charset="0"/>
              </a:rPr>
              <a:t>ALGE</a:t>
            </a:r>
            <a:endParaRPr lang="en-US" altLang="sr-Latn-RS" sz="3200" i="1">
              <a:solidFill>
                <a:srgbClr val="009900"/>
              </a:solidFill>
              <a:latin typeface="Calibri" panose="020F0502020204030204" pitchFamily="34" charset="0"/>
            </a:endParaRPr>
          </a:p>
        </p:txBody>
      </p:sp>
      <p:pic>
        <p:nvPicPr>
          <p:cNvPr id="36871" name="Picture 10" descr="http://deptsec.ku.edu/~ifaaku/jpg/LoDuca/Diplospirograptus.jpg">
            <a:extLst>
              <a:ext uri="{FF2B5EF4-FFF2-40B4-BE49-F238E27FC236}">
                <a16:creationId xmlns:a16="http://schemas.microsoft.com/office/drawing/2014/main" id="{1DFD9ECF-E982-4D6D-9008-957E5E6D3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1870075"/>
            <a:ext cx="2663825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 Box 1029">
            <a:extLst>
              <a:ext uri="{FF2B5EF4-FFF2-40B4-BE49-F238E27FC236}">
                <a16:creationId xmlns:a16="http://schemas.microsoft.com/office/drawing/2014/main" id="{5CE36B90-8471-458C-BFA4-D25608871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998538"/>
            <a:ext cx="7200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2000" b="1" dirty="0">
                <a:solidFill>
                  <a:srgbClr val="009900"/>
                </a:solidFill>
                <a:latin typeface="Calibri" pitchFamily="34" charset="0"/>
              </a:rPr>
              <a:t>ALGE</a:t>
            </a:r>
            <a:r>
              <a:rPr lang="hr-HR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hr-HR" sz="2000" dirty="0">
                <a:latin typeface="Calibri" pitchFamily="34" charset="0"/>
              </a:rPr>
              <a:t>– izlučuju vapnenački skelet</a:t>
            </a:r>
            <a:r>
              <a:rPr lang="hr-HR" sz="2000" dirty="0">
                <a:latin typeface="Calibri" pitchFamily="34" charset="0"/>
                <a:cs typeface="Arial" charset="0"/>
              </a:rPr>
              <a:t>→ vapnenac </a:t>
            </a:r>
          </a:p>
          <a:p>
            <a:pPr marL="358775" indent="179388" eaLnBrk="1" hangingPunct="1">
              <a:buClr>
                <a:srgbClr val="92D050"/>
              </a:buClr>
              <a:buFont typeface="Arial" pitchFamily="34" charset="0"/>
              <a:buChar char="•"/>
              <a:defRPr/>
            </a:pPr>
            <a:r>
              <a:rPr lang="hr-HR" sz="2000" b="1" dirty="0">
                <a:latin typeface="Calibri" pitchFamily="34" charset="0"/>
                <a:cs typeface="Arial" charset="0"/>
              </a:rPr>
              <a:t>zelene alge</a:t>
            </a:r>
            <a:r>
              <a:rPr lang="hr-HR" sz="2000" dirty="0">
                <a:latin typeface="Calibri" pitchFamily="34" charset="0"/>
                <a:cs typeface="Arial" charset="0"/>
              </a:rPr>
              <a:t>→ familija </a:t>
            </a:r>
            <a:r>
              <a:rPr lang="hr-HR" sz="2000" dirty="0" err="1">
                <a:latin typeface="Calibri" pitchFamily="34" charset="0"/>
                <a:cs typeface="Arial" charset="0"/>
              </a:rPr>
              <a:t>Dasycladaceae</a:t>
            </a:r>
            <a:r>
              <a:rPr lang="hr-HR" sz="2000" dirty="0">
                <a:latin typeface="Calibri" pitchFamily="34" charset="0"/>
                <a:cs typeface="Arial" charset="0"/>
              </a:rPr>
              <a:t>, rod </a:t>
            </a:r>
            <a:r>
              <a:rPr lang="hr-HR" sz="2000" i="1" dirty="0" err="1">
                <a:latin typeface="Calibri" pitchFamily="34" charset="0"/>
                <a:cs typeface="Arial" charset="0"/>
              </a:rPr>
              <a:t>Rhabdoporella</a:t>
            </a:r>
            <a:r>
              <a:rPr lang="hr-HR" sz="2000" i="1" dirty="0">
                <a:latin typeface="Calibri" pitchFamily="34" charset="0"/>
                <a:cs typeface="Arial" charset="0"/>
              </a:rPr>
              <a:t>, </a:t>
            </a:r>
            <a:r>
              <a:rPr lang="hr-HR" sz="2000" dirty="0" err="1">
                <a:latin typeface="Calibri" pitchFamily="34" charset="0"/>
                <a:cs typeface="Arial" charset="0"/>
              </a:rPr>
              <a:t>silur</a:t>
            </a:r>
            <a:endParaRPr lang="hr-HR" sz="2000" dirty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2" descr="http://0.tqn.com/d/dinosaurs/1/0/f/U/-/-/phacopsWC.jpg">
            <a:extLst>
              <a:ext uri="{FF2B5EF4-FFF2-40B4-BE49-F238E27FC236}">
                <a16:creationId xmlns:a16="http://schemas.microsoft.com/office/drawing/2014/main" id="{BC433AFA-F0B2-44FA-B86C-8F71651C1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5963" y="465138"/>
            <a:ext cx="2952750" cy="280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891" name="Picture 14" descr="http://paleo.cc/casts/phacops-af1.jpg">
            <a:extLst>
              <a:ext uri="{FF2B5EF4-FFF2-40B4-BE49-F238E27FC236}">
                <a16:creationId xmlns:a16="http://schemas.microsoft.com/office/drawing/2014/main" id="{2CF6FC89-FBBF-4C56-A999-068C9A06A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3068638"/>
            <a:ext cx="30226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892" name="Picture 10" descr="http://www.fossilmuseum.net/Fossil_Galleries/USTrilobites/Dalmanites_limulurus/NYT007C.jpg">
            <a:extLst>
              <a:ext uri="{FF2B5EF4-FFF2-40B4-BE49-F238E27FC236}">
                <a16:creationId xmlns:a16="http://schemas.microsoft.com/office/drawing/2014/main" id="{6720D1EE-F5C5-4D99-AB1A-E28A9B6CF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7780"/>
          <a:stretch>
            <a:fillRect/>
          </a:stretch>
        </p:blipFill>
        <p:spPr bwMode="auto">
          <a:xfrm>
            <a:off x="468313" y="2227263"/>
            <a:ext cx="3851275" cy="386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578" name="Text Box 4">
            <a:extLst>
              <a:ext uri="{FF2B5EF4-FFF2-40B4-BE49-F238E27FC236}">
                <a16:creationId xmlns:a16="http://schemas.microsoft.com/office/drawing/2014/main" id="{B66B514E-6331-4099-92BF-D996C9702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620713"/>
            <a:ext cx="5472113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3200" b="1" dirty="0">
                <a:solidFill>
                  <a:srgbClr val="C00000"/>
                </a:solidFill>
                <a:latin typeface="Calibri" pitchFamily="34" charset="0"/>
              </a:rPr>
              <a:t>TRILOBITI </a:t>
            </a:r>
          </a:p>
          <a:p>
            <a:pPr indent="265113" eaLnBrk="1" hangingPunct="1">
              <a:buClr>
                <a:srgbClr val="FF9900"/>
              </a:buClr>
              <a:buFontTx/>
              <a:buChar char="•"/>
              <a:defRPr/>
            </a:pPr>
            <a:r>
              <a:rPr lang="hr-HR" sz="2100" dirty="0">
                <a:latin typeface="Calibri" pitchFamily="34" charset="0"/>
              </a:rPr>
              <a:t> Smanjena im je raznolikost, lokalni rodovi</a:t>
            </a:r>
          </a:p>
          <a:p>
            <a:pPr indent="265113" eaLnBrk="1" hangingPunct="1">
              <a:buClr>
                <a:srgbClr val="FF9900"/>
              </a:buClr>
              <a:buFontTx/>
              <a:buChar char="•"/>
              <a:defRPr/>
            </a:pPr>
            <a:r>
              <a:rPr lang="hr-HR" sz="2100" dirty="0">
                <a:latin typeface="Calibri" pitchFamily="34" charset="0"/>
              </a:rPr>
              <a:t> Provodni za </a:t>
            </a:r>
            <a:r>
              <a:rPr lang="hr-HR" sz="2100" dirty="0" err="1">
                <a:latin typeface="Calibri" pitchFamily="34" charset="0"/>
              </a:rPr>
              <a:t>silur</a:t>
            </a:r>
            <a:r>
              <a:rPr lang="hr-HR" sz="2100" dirty="0">
                <a:latin typeface="Calibri" pitchFamily="34" charset="0"/>
              </a:rPr>
              <a:t>, npr. </a:t>
            </a:r>
            <a:r>
              <a:rPr lang="hr-HR" sz="2100" i="1" dirty="0" err="1">
                <a:latin typeface="Calibri" pitchFamily="34" charset="0"/>
              </a:rPr>
              <a:t>Phacops</a:t>
            </a:r>
            <a:r>
              <a:rPr lang="hr-HR" sz="2100" i="1" dirty="0">
                <a:latin typeface="Calibri" pitchFamily="34" charset="0"/>
              </a:rPr>
              <a:t>, </a:t>
            </a:r>
            <a:r>
              <a:rPr lang="hr-HR" sz="2100" i="1" dirty="0" err="1">
                <a:latin typeface="Calibri" pitchFamily="34" charset="0"/>
              </a:rPr>
              <a:t>Dalmanites</a:t>
            </a:r>
            <a:endParaRPr lang="en-US" sz="2100" i="1" dirty="0">
              <a:latin typeface="Calibri" pitchFamily="34" charset="0"/>
            </a:endParaRPr>
          </a:p>
        </p:txBody>
      </p:sp>
      <p:sp>
        <p:nvSpPr>
          <p:cNvPr id="22534" name="Text Box 25">
            <a:extLst>
              <a:ext uri="{FF2B5EF4-FFF2-40B4-BE49-F238E27FC236}">
                <a16:creationId xmlns:a16="http://schemas.microsoft.com/office/drawing/2014/main" id="{00280205-2F0E-40F6-B06C-699903958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6305135"/>
            <a:ext cx="2304702" cy="36933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Phacops</a:t>
            </a:r>
            <a:r>
              <a:rPr lang="en-US" altLang="sr-Latn-RS" sz="1800" b="1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sr-Latn-RS" sz="1800" dirty="0">
                <a:solidFill>
                  <a:schemeClr val="bg1"/>
                </a:solidFill>
                <a:latin typeface="Arial" panose="020B0604020202020204" pitchFamily="34" charset="0"/>
              </a:rPr>
              <a:t>(S–D)</a:t>
            </a:r>
            <a:r>
              <a:rPr lang="hr-HR" altLang="sr-Latn-RS" sz="18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endParaRPr lang="hr-HR" altLang="sr-Latn-R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5" name="Text Box 30">
            <a:extLst>
              <a:ext uri="{FF2B5EF4-FFF2-40B4-BE49-F238E27FC236}">
                <a16:creationId xmlns:a16="http://schemas.microsoft.com/office/drawing/2014/main" id="{C2DE0CC6-AEE8-4303-A2FE-46B389FB6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300288"/>
            <a:ext cx="14144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latin typeface="Arial" panose="020B0604020202020204" pitchFamily="34" charset="0"/>
              </a:rPr>
              <a:t>Dalmanites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3" descr="Drotops megalomanicus, trilobit, devon, Morocco">
            <a:extLst>
              <a:ext uri="{FF2B5EF4-FFF2-40B4-BE49-F238E27FC236}">
                <a16:creationId xmlns:a16="http://schemas.microsoft.com/office/drawing/2014/main" id="{9B65B5C0-D978-48AA-AACD-8C129EE1F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84900" y="836613"/>
            <a:ext cx="2719388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915" name="Picture 2" descr="http://www.trilobites.info/lgTergra.jpg">
            <a:extLst>
              <a:ext uri="{FF2B5EF4-FFF2-40B4-BE49-F238E27FC236}">
                <a16:creationId xmlns:a16="http://schemas.microsoft.com/office/drawing/2014/main" id="{6049C440-1003-4BEB-8066-A4780EA1F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4362450" cy="64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557" name="Text Box 4">
            <a:extLst>
              <a:ext uri="{FF2B5EF4-FFF2-40B4-BE49-F238E27FC236}">
                <a16:creationId xmlns:a16="http://schemas.microsoft.com/office/drawing/2014/main" id="{A815D521-B96B-4663-8B1C-1EBF8A638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2557463"/>
            <a:ext cx="2647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>
                <a:latin typeface="Arial" panose="020B0604020202020204" pitchFamily="34" charset="0"/>
              </a:rPr>
              <a:t>Drotops megalomanicus</a:t>
            </a:r>
          </a:p>
        </p:txBody>
      </p:sp>
      <p:sp>
        <p:nvSpPr>
          <p:cNvPr id="23558" name="Text Box 10">
            <a:extLst>
              <a:ext uri="{FF2B5EF4-FFF2-40B4-BE49-F238E27FC236}">
                <a16:creationId xmlns:a16="http://schemas.microsoft.com/office/drawing/2014/main" id="{5514BD12-E043-454F-AB5B-96092FF0F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6372225"/>
            <a:ext cx="4537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>
                <a:latin typeface="Arial" panose="020B0604020202020204" pitchFamily="34" charset="0"/>
              </a:rPr>
              <a:t>&lt; Terataspis grandis</a:t>
            </a:r>
            <a:r>
              <a:rPr lang="hr-HR" altLang="sr-Latn-RS" sz="1800" dirty="0">
                <a:latin typeface="Arial" panose="020B0604020202020204" pitchFamily="34" charset="0"/>
              </a:rPr>
              <a:t>, dug do 60 cm, D</a:t>
            </a:r>
            <a:r>
              <a:rPr lang="hr-HR" altLang="sr-Latn-RS" sz="1800" baseline="-25000" dirty="0"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38919" name="Picture 11" descr="Actinopeltus, trilobit, devon, Morocco">
            <a:extLst>
              <a:ext uri="{FF2B5EF4-FFF2-40B4-BE49-F238E27FC236}">
                <a16:creationId xmlns:a16="http://schemas.microsoft.com/office/drawing/2014/main" id="{FF68D4BF-0CE8-41AB-8446-C7B991555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15075" y="2924175"/>
            <a:ext cx="25781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560" name="Text Box 12">
            <a:extLst>
              <a:ext uri="{FF2B5EF4-FFF2-40B4-BE49-F238E27FC236}">
                <a16:creationId xmlns:a16="http://schemas.microsoft.com/office/drawing/2014/main" id="{2FB63AA8-572F-4B15-BEB7-8CD212C63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3789363"/>
            <a:ext cx="1428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Actinopeltus</a:t>
            </a:r>
          </a:p>
        </p:txBody>
      </p:sp>
      <p:pic>
        <p:nvPicPr>
          <p:cNvPr id="38921" name="Picture 7" descr="Lobopyge, trilobit, devon, Morocco">
            <a:extLst>
              <a:ext uri="{FF2B5EF4-FFF2-40B4-BE49-F238E27FC236}">
                <a16:creationId xmlns:a16="http://schemas.microsoft.com/office/drawing/2014/main" id="{3024BDA9-24F4-4B1B-8182-7EF9A9215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0788" y="4724400"/>
            <a:ext cx="26511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562" name="Text Box 8">
            <a:extLst>
              <a:ext uri="{FF2B5EF4-FFF2-40B4-BE49-F238E27FC236}">
                <a16:creationId xmlns:a16="http://schemas.microsoft.com/office/drawing/2014/main" id="{91CE6EF8-E73A-467E-816E-8D7E6F7A7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5373688"/>
            <a:ext cx="1397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Lobopyge &gt;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Trilobiti kambrija i devona">
            <a:extLst>
              <a:ext uri="{FF2B5EF4-FFF2-40B4-BE49-F238E27FC236}">
                <a16:creationId xmlns:a16="http://schemas.microsoft.com/office/drawing/2014/main" id="{311EA164-F2F7-4689-B7C6-2A091FCA5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518" t="49094" r="53157" b="9250"/>
          <a:stretch>
            <a:fillRect/>
          </a:stretch>
        </p:blipFill>
        <p:spPr bwMode="auto">
          <a:xfrm>
            <a:off x="4140200" y="404813"/>
            <a:ext cx="4722813" cy="308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579" name="Text Box 4">
            <a:extLst>
              <a:ext uri="{FF2B5EF4-FFF2-40B4-BE49-F238E27FC236}">
                <a16:creationId xmlns:a16="http://schemas.microsoft.com/office/drawing/2014/main" id="{588E2F0A-1601-4F06-BFA5-32E82465E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1412875"/>
            <a:ext cx="1073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Phacops</a:t>
            </a:r>
          </a:p>
        </p:txBody>
      </p:sp>
      <p:sp>
        <p:nvSpPr>
          <p:cNvPr id="24580" name="Text Box 5">
            <a:extLst>
              <a:ext uri="{FF2B5EF4-FFF2-40B4-BE49-F238E27FC236}">
                <a16:creationId xmlns:a16="http://schemas.microsoft.com/office/drawing/2014/main" id="{16908DFD-04A4-47ED-8E93-A1F01B93C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5661025"/>
            <a:ext cx="145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Pseudopyge</a:t>
            </a:r>
          </a:p>
        </p:txBody>
      </p:sp>
      <p:sp>
        <p:nvSpPr>
          <p:cNvPr id="24581" name="Rectangle 9">
            <a:extLst>
              <a:ext uri="{FF2B5EF4-FFF2-40B4-BE49-F238E27FC236}">
                <a16:creationId xmlns:a16="http://schemas.microsoft.com/office/drawing/2014/main" id="{F67D8F8C-4837-4677-9F5F-3FC7248158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0825" y="2924175"/>
            <a:ext cx="3384550" cy="136842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r-HR" altLang="sr-Latn-RS" sz="2100" b="1">
                <a:latin typeface="Calibri" panose="020F0502020204030204" pitchFamily="34" charset="0"/>
              </a:rPr>
              <a:t>U devonu se smanjuje broj rodova trilobita s obzirom na sve veći broj grabežljivaca </a:t>
            </a:r>
            <a:r>
              <a:rPr lang="hr-HR" altLang="sr-Latn-RS" sz="2100">
                <a:latin typeface="Calibri" panose="020F0502020204030204" pitchFamily="34" charset="0"/>
              </a:rPr>
              <a:t>(riba, euripterida, amonita).</a:t>
            </a:r>
          </a:p>
        </p:txBody>
      </p:sp>
      <p:pic>
        <p:nvPicPr>
          <p:cNvPr id="39943" name="Picture 2" descr="Trilobiti kambrija i devona">
            <a:extLst>
              <a:ext uri="{FF2B5EF4-FFF2-40B4-BE49-F238E27FC236}">
                <a16:creationId xmlns:a16="http://schemas.microsoft.com/office/drawing/2014/main" id="{766F6FD2-66FC-4912-B869-93F9E5627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53157" t="49094" r="1013" b="9250"/>
          <a:stretch>
            <a:fillRect/>
          </a:stretch>
        </p:blipFill>
        <p:spPr bwMode="auto">
          <a:xfrm>
            <a:off x="4140200" y="3644900"/>
            <a:ext cx="4695825" cy="303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96ED945D-6B8E-4B08-B03E-1100787FE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393825"/>
            <a:ext cx="835342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Tijekom srednjeg paleozoika doživljavaju procvat </a:t>
            </a:r>
          </a:p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en-US" altLang="sr-Latn-RS" sz="2100" dirty="0">
                <a:latin typeface="Calibri" panose="020F0502020204030204" pitchFamily="34" charset="0"/>
              </a:rPr>
              <a:t>R</a:t>
            </a:r>
            <a:r>
              <a:rPr lang="hr-HR" altLang="sr-Latn-RS" sz="2100" dirty="0" err="1">
                <a:latin typeface="Calibri" panose="020F0502020204030204" pitchFamily="34" charset="0"/>
              </a:rPr>
              <a:t>odovi</a:t>
            </a:r>
            <a:r>
              <a:rPr lang="hr-HR" altLang="sr-Latn-RS" sz="2100" dirty="0">
                <a:latin typeface="Calibri" panose="020F0502020204030204" pitchFamily="34" charset="0"/>
              </a:rPr>
              <a:t>:</a:t>
            </a:r>
            <a:r>
              <a:rPr lang="en-US" altLang="sr-Latn-RS" sz="2100" dirty="0">
                <a:latin typeface="Calibri" panose="020F0502020204030204" pitchFamily="34" charset="0"/>
              </a:rPr>
              <a:t> </a:t>
            </a:r>
            <a:r>
              <a:rPr lang="en-US" altLang="sr-Latn-RS" sz="2100" i="1" dirty="0" err="1">
                <a:latin typeface="Calibri" panose="020F0502020204030204" pitchFamily="34" charset="0"/>
              </a:rPr>
              <a:t>Orthis</a:t>
            </a:r>
            <a:r>
              <a:rPr lang="en-US" altLang="sr-Latn-RS" sz="2100" dirty="0">
                <a:latin typeface="Calibri" panose="020F0502020204030204" pitchFamily="34" charset="0"/>
              </a:rPr>
              <a:t> (O–P),</a:t>
            </a:r>
            <a:r>
              <a:rPr lang="hr-HR" altLang="sr-Latn-RS" sz="2100" dirty="0">
                <a:latin typeface="Calibri" panose="020F0502020204030204" pitchFamily="34" charset="0"/>
              </a:rPr>
              <a:t> </a:t>
            </a:r>
            <a:r>
              <a:rPr lang="hr-HR" altLang="sr-Latn-RS" sz="2100" i="1" dirty="0" err="1">
                <a:latin typeface="Calibri" panose="020F0502020204030204" pitchFamily="34" charset="0"/>
              </a:rPr>
              <a:t>Lept</a:t>
            </a:r>
            <a:r>
              <a:rPr lang="en-US" altLang="sr-Latn-RS" sz="2100" i="1" dirty="0">
                <a:latin typeface="Calibri" panose="020F0502020204030204" pitchFamily="34" charset="0"/>
              </a:rPr>
              <a:t>a</a:t>
            </a:r>
            <a:r>
              <a:rPr lang="hr-HR" altLang="sr-Latn-RS" sz="2100" i="1" dirty="0" err="1">
                <a:latin typeface="Calibri" panose="020F0502020204030204" pitchFamily="34" charset="0"/>
              </a:rPr>
              <a:t>ena</a:t>
            </a:r>
            <a:r>
              <a:rPr lang="en-US" altLang="sr-Latn-RS" sz="2100" i="1" dirty="0">
                <a:latin typeface="Calibri" panose="020F0502020204030204" pitchFamily="34" charset="0"/>
              </a:rPr>
              <a:t> </a:t>
            </a:r>
            <a:r>
              <a:rPr lang="en-US" altLang="sr-Latn-RS" sz="2100" dirty="0">
                <a:latin typeface="Calibri" panose="020F0502020204030204" pitchFamily="34" charset="0"/>
              </a:rPr>
              <a:t>(O–C)</a:t>
            </a:r>
            <a:r>
              <a:rPr lang="hr-HR" altLang="sr-Latn-RS" sz="2100" i="1" dirty="0">
                <a:latin typeface="Calibri" panose="020F0502020204030204" pitchFamily="34" charset="0"/>
              </a:rPr>
              <a:t>, </a:t>
            </a:r>
            <a:r>
              <a:rPr lang="hr-HR" altLang="sr-Latn-RS" sz="2100" i="1" dirty="0" err="1">
                <a:latin typeface="Calibri" panose="020F0502020204030204" pitchFamily="34" charset="0"/>
              </a:rPr>
              <a:t>Rhynchonella</a:t>
            </a:r>
            <a:r>
              <a:rPr lang="en-US" altLang="sr-Latn-RS" sz="2100" i="1" dirty="0">
                <a:latin typeface="Calibri" panose="020F0502020204030204" pitchFamily="34" charset="0"/>
              </a:rPr>
              <a:t> </a:t>
            </a:r>
            <a:r>
              <a:rPr lang="en-US" altLang="sr-Latn-RS" sz="2100" dirty="0">
                <a:latin typeface="Calibri" panose="020F0502020204030204" pitchFamily="34" charset="0"/>
              </a:rPr>
              <a:t>(S–rec)</a:t>
            </a:r>
            <a:r>
              <a:rPr lang="en-US" altLang="sr-Latn-RS" sz="2100" i="1" dirty="0">
                <a:latin typeface="Calibri" panose="020F0502020204030204" pitchFamily="34" charset="0"/>
              </a:rPr>
              <a:t> </a:t>
            </a:r>
            <a:r>
              <a:rPr lang="hr-HR" altLang="sr-Latn-RS" sz="2100" i="1" dirty="0">
                <a:latin typeface="Calibri" panose="020F0502020204030204" pitchFamily="34" charset="0"/>
              </a:rPr>
              <a:t>, Atrypa…</a:t>
            </a:r>
            <a:endParaRPr lang="en-US" altLang="sr-Latn-RS" sz="2100" i="1" dirty="0">
              <a:latin typeface="Calibri" panose="020F0502020204030204" pitchFamily="34" charset="0"/>
            </a:endParaRPr>
          </a:p>
        </p:txBody>
      </p:sp>
      <p:pic>
        <p:nvPicPr>
          <p:cNvPr id="25603" name="Picture 3" descr="rynchonella">
            <a:extLst>
              <a:ext uri="{FF2B5EF4-FFF2-40B4-BE49-F238E27FC236}">
                <a16:creationId xmlns:a16="http://schemas.microsoft.com/office/drawing/2014/main" id="{51E90617-388F-44BF-ADE0-B0F20ADFEC2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701925"/>
            <a:ext cx="3930650" cy="2127250"/>
          </a:xfrm>
          <a:noFill/>
        </p:spPr>
      </p:pic>
      <p:sp>
        <p:nvSpPr>
          <p:cNvPr id="25604" name="Text Box 6">
            <a:extLst>
              <a:ext uri="{FF2B5EF4-FFF2-40B4-BE49-F238E27FC236}">
                <a16:creationId xmlns:a16="http://schemas.microsoft.com/office/drawing/2014/main" id="{E0681D7A-1AD2-48DD-89FA-5C7B6D9B6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5006975"/>
            <a:ext cx="1809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Rhynchonellida</a:t>
            </a:r>
            <a:endParaRPr lang="hr-HR" altLang="sr-Latn-R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5" name="Text Box 2">
            <a:extLst>
              <a:ext uri="{FF2B5EF4-FFF2-40B4-BE49-F238E27FC236}">
                <a16:creationId xmlns:a16="http://schemas.microsoft.com/office/drawing/2014/main" id="{439F07D2-CF0D-4FBB-8FC4-ED62922C0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49275"/>
            <a:ext cx="2841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Calibri" panose="020F0502020204030204" pitchFamily="34" charset="0"/>
              </a:rPr>
              <a:t>RAMENONOŠCI</a:t>
            </a:r>
            <a:endParaRPr lang="en-US" altLang="sr-Latn-RS" sz="3200" i="1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pic>
        <p:nvPicPr>
          <p:cNvPr id="40966" name="Picture 9" descr="http://skywalker.cochise.edu/wellerr/students/brachiopod/project_files/image006.jpg">
            <a:extLst>
              <a:ext uri="{FF2B5EF4-FFF2-40B4-BE49-F238E27FC236}">
                <a16:creationId xmlns:a16="http://schemas.microsoft.com/office/drawing/2014/main" id="{5F570F9C-4669-49AC-BDCD-7B5ED079B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2708275"/>
            <a:ext cx="4716463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>
            <a:extLst>
              <a:ext uri="{FF2B5EF4-FFF2-40B4-BE49-F238E27FC236}">
                <a16:creationId xmlns:a16="http://schemas.microsoft.com/office/drawing/2014/main" id="{E2F4A054-3DDB-4D87-8DCA-582C80E5E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125538"/>
            <a:ext cx="8245475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2100" dirty="0">
                <a:latin typeface="Calibri" pitchFamily="34" charset="0"/>
              </a:rPr>
              <a:t>ŠKOLJKAŠI I PUŽEVI</a:t>
            </a:r>
          </a:p>
          <a:p>
            <a:pPr indent="265113" eaLnBrk="1" hangingPunct="1">
              <a:buClr>
                <a:srgbClr val="FF9900"/>
              </a:buClr>
              <a:buFontTx/>
              <a:buChar char="•"/>
              <a:defRPr/>
            </a:pPr>
            <a:r>
              <a:rPr lang="hr-HR" sz="2100" dirty="0">
                <a:latin typeface="Calibri" pitchFamily="34" charset="0"/>
              </a:rPr>
              <a:t> Dobro se oporavljaju i razvijaju u </a:t>
            </a:r>
            <a:r>
              <a:rPr lang="hr-HR" sz="2100" dirty="0" err="1">
                <a:latin typeface="Calibri" pitchFamily="34" charset="0"/>
              </a:rPr>
              <a:t>siluru</a:t>
            </a:r>
            <a:endParaRPr lang="hr-HR" sz="2100" dirty="0">
              <a:latin typeface="Calibri" pitchFamily="34" charset="0"/>
            </a:endParaRPr>
          </a:p>
          <a:p>
            <a:pPr indent="265113" eaLnBrk="1" hangingPunct="1">
              <a:buClr>
                <a:srgbClr val="FF9900"/>
              </a:buClr>
              <a:buFontTx/>
              <a:buChar char="•"/>
              <a:defRPr/>
            </a:pPr>
            <a:r>
              <a:rPr lang="hr-HR" sz="2100" dirty="0">
                <a:latin typeface="Calibri" pitchFamily="34" charset="0"/>
              </a:rPr>
              <a:t> Nastanjuju uglavnom plitka mora</a:t>
            </a:r>
          </a:p>
          <a:p>
            <a:pPr indent="265113" eaLnBrk="1" hangingPunct="1">
              <a:buClr>
                <a:srgbClr val="FF9900"/>
              </a:buClr>
              <a:buFontTx/>
              <a:buChar char="•"/>
              <a:defRPr/>
            </a:pPr>
            <a:r>
              <a:rPr lang="hr-HR" sz="2100" dirty="0">
                <a:latin typeface="Calibri" pitchFamily="34" charset="0"/>
              </a:rPr>
              <a:t> Pojavljuju se i planktonski puževi </a:t>
            </a:r>
            <a:r>
              <a:rPr lang="hr-HR" sz="2100" b="1" dirty="0" err="1">
                <a:latin typeface="Calibri" pitchFamily="34" charset="0"/>
              </a:rPr>
              <a:t>Pteropoda</a:t>
            </a:r>
            <a:endParaRPr lang="hr-HR" sz="2100" dirty="0">
              <a:latin typeface="Calibri" pitchFamily="34" charset="0"/>
            </a:endParaRPr>
          </a:p>
          <a:p>
            <a:pPr indent="265113" eaLnBrk="1" hangingPunct="1">
              <a:buClr>
                <a:srgbClr val="FF9900"/>
              </a:buClr>
              <a:buFontTx/>
              <a:buChar char="•"/>
              <a:defRPr/>
            </a:pPr>
            <a:r>
              <a:rPr lang="hr-HR" sz="2100" dirty="0">
                <a:latin typeface="Calibri" pitchFamily="34" charset="0"/>
              </a:rPr>
              <a:t> Od školjkaša najznačajniji je rod </a:t>
            </a:r>
            <a:r>
              <a:rPr lang="hr-HR" sz="2100" b="1" i="1" dirty="0" err="1">
                <a:latin typeface="Calibri" pitchFamily="34" charset="0"/>
              </a:rPr>
              <a:t>Cardiola</a:t>
            </a:r>
            <a:r>
              <a:rPr lang="hr-HR" sz="2100" i="1" dirty="0">
                <a:latin typeface="Calibri" pitchFamily="34" charset="0"/>
              </a:rPr>
              <a:t> </a:t>
            </a:r>
            <a:r>
              <a:rPr lang="hr-HR" sz="2100" dirty="0">
                <a:latin typeface="Calibri" pitchFamily="34" charset="0"/>
              </a:rPr>
              <a:t>(provodna za </a:t>
            </a:r>
            <a:r>
              <a:rPr lang="hr-HR" sz="2100" dirty="0" err="1">
                <a:latin typeface="Calibri" pitchFamily="34" charset="0"/>
              </a:rPr>
              <a:t>silur</a:t>
            </a:r>
            <a:r>
              <a:rPr lang="hr-HR" sz="2100" dirty="0">
                <a:latin typeface="Calibri" pitchFamily="34" charset="0"/>
              </a:rPr>
              <a:t>)</a:t>
            </a:r>
          </a:p>
        </p:txBody>
      </p:sp>
      <p:pic>
        <p:nvPicPr>
          <p:cNvPr id="27651" name="Picture 4" descr="cardiola">
            <a:extLst>
              <a:ext uri="{FF2B5EF4-FFF2-40B4-BE49-F238E27FC236}">
                <a16:creationId xmlns:a16="http://schemas.microsoft.com/office/drawing/2014/main" id="{83F3F4CE-FD77-46C3-97FE-2E9D21972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06"/>
          <a:stretch>
            <a:fillRect/>
          </a:stretch>
        </p:blipFill>
        <p:spPr bwMode="auto">
          <a:xfrm>
            <a:off x="539750" y="3141663"/>
            <a:ext cx="225107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5" descr="cardiola 2">
            <a:extLst>
              <a:ext uri="{FF2B5EF4-FFF2-40B4-BE49-F238E27FC236}">
                <a16:creationId xmlns:a16="http://schemas.microsoft.com/office/drawing/2014/main" id="{96B9BC31-ED10-4A02-827F-CD0C0F2B9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5" t="4095" r="6204" b="4411"/>
          <a:stretch>
            <a:fillRect/>
          </a:stretch>
        </p:blipFill>
        <p:spPr bwMode="auto">
          <a:xfrm>
            <a:off x="2916238" y="3141663"/>
            <a:ext cx="1511300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6">
            <a:extLst>
              <a:ext uri="{FF2B5EF4-FFF2-40B4-BE49-F238E27FC236}">
                <a16:creationId xmlns:a16="http://schemas.microsoft.com/office/drawing/2014/main" id="{3A607BF0-1B85-4F76-ABBC-6FF0DF4EF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8661" y="4897087"/>
            <a:ext cx="13260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 err="1">
                <a:latin typeface="Arial" panose="020B0604020202020204" pitchFamily="34" charset="0"/>
              </a:rPr>
              <a:t>Cardiola</a:t>
            </a:r>
            <a:r>
              <a:rPr lang="en-US" altLang="sr-Latn-RS" sz="1800" i="1" dirty="0">
                <a:latin typeface="Arial" panose="020B0604020202020204" pitchFamily="34" charset="0"/>
              </a:rPr>
              <a:t>, </a:t>
            </a:r>
            <a:r>
              <a:rPr lang="en-US" altLang="sr-Latn-RS" sz="1800" dirty="0">
                <a:latin typeface="Arial" panose="020B0604020202020204" pitchFamily="34" charset="0"/>
              </a:rPr>
              <a:t>S</a:t>
            </a:r>
          </a:p>
        </p:txBody>
      </p:sp>
      <p:pic>
        <p:nvPicPr>
          <p:cNvPr id="27654" name="Picture 7" descr="Pilina, mekušac, monoplacophora">
            <a:extLst>
              <a:ext uri="{FF2B5EF4-FFF2-40B4-BE49-F238E27FC236}">
                <a16:creationId xmlns:a16="http://schemas.microsoft.com/office/drawing/2014/main" id="{DD310EC0-DB0A-4A85-9543-4A9881B04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04"/>
          <a:stretch>
            <a:fillRect/>
          </a:stretch>
        </p:blipFill>
        <p:spPr bwMode="auto">
          <a:xfrm>
            <a:off x="4932363" y="3141663"/>
            <a:ext cx="375285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Text Box 8">
            <a:extLst>
              <a:ext uri="{FF2B5EF4-FFF2-40B4-BE49-F238E27FC236}">
                <a16:creationId xmlns:a16="http://schemas.microsoft.com/office/drawing/2014/main" id="{0CC6F93D-49BA-49AD-9474-AB348A3A3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5229225"/>
            <a:ext cx="7477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Pilina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27656" name="Text Box 2">
            <a:extLst>
              <a:ext uri="{FF2B5EF4-FFF2-40B4-BE49-F238E27FC236}">
                <a16:creationId xmlns:a16="http://schemas.microsoft.com/office/drawing/2014/main" id="{7A8D5D9C-0B1E-47A4-BF72-58289B3AD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49275"/>
            <a:ext cx="1752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FF9900"/>
                </a:solidFill>
                <a:latin typeface="Calibri" panose="020F0502020204030204" pitchFamily="34" charset="0"/>
              </a:rPr>
              <a:t>MEKUŠCI</a:t>
            </a:r>
            <a:endParaRPr lang="en-US" altLang="sr-Latn-RS" sz="3200" i="1">
              <a:solidFill>
                <a:srgbClr val="FF99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Platyceras, gastropod, silur">
            <a:extLst>
              <a:ext uri="{FF2B5EF4-FFF2-40B4-BE49-F238E27FC236}">
                <a16:creationId xmlns:a16="http://schemas.microsoft.com/office/drawing/2014/main" id="{1E1B0CAE-4DA1-49C8-A1AB-FF48C6984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7"/>
          <a:stretch>
            <a:fillRect/>
          </a:stretch>
        </p:blipFill>
        <p:spPr bwMode="auto">
          <a:xfrm>
            <a:off x="3132138" y="4429125"/>
            <a:ext cx="241617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3">
            <a:extLst>
              <a:ext uri="{FF2B5EF4-FFF2-40B4-BE49-F238E27FC236}">
                <a16:creationId xmlns:a16="http://schemas.microsoft.com/office/drawing/2014/main" id="{37E34073-80B6-488F-B25F-62400CADE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6157913"/>
            <a:ext cx="1250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>
                <a:latin typeface="Arial" panose="020B0604020202020204" pitchFamily="34" charset="0"/>
              </a:rPr>
              <a:t>Platyceras</a:t>
            </a:r>
          </a:p>
        </p:txBody>
      </p:sp>
      <p:pic>
        <p:nvPicPr>
          <p:cNvPr id="28676" name="Picture 4" descr="Poleumita_discors, gastropod, venlok-ladlov, Avalonia">
            <a:extLst>
              <a:ext uri="{FF2B5EF4-FFF2-40B4-BE49-F238E27FC236}">
                <a16:creationId xmlns:a16="http://schemas.microsoft.com/office/drawing/2014/main" id="{56DC5067-AC23-4593-AA8A-CF30206CC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117975"/>
            <a:ext cx="2087563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 Box 5">
            <a:extLst>
              <a:ext uri="{FF2B5EF4-FFF2-40B4-BE49-F238E27FC236}">
                <a16:creationId xmlns:a16="http://schemas.microsoft.com/office/drawing/2014/main" id="{6064E621-5945-4EE1-A88E-7B10B5330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6027738"/>
            <a:ext cx="2149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Poleumita discors</a:t>
            </a:r>
            <a:r>
              <a:rPr lang="hr-HR" altLang="sr-Latn-RS" sz="1800">
                <a:latin typeface="Arial" panose="020B0604020202020204" pitchFamily="34" charset="0"/>
              </a:rPr>
              <a:t>, venlok-ladlov</a:t>
            </a:r>
          </a:p>
        </p:txBody>
      </p:sp>
      <p:pic>
        <p:nvPicPr>
          <p:cNvPr id="28678" name="Picture 6" descr="pleurotomaria 2">
            <a:extLst>
              <a:ext uri="{FF2B5EF4-FFF2-40B4-BE49-F238E27FC236}">
                <a16:creationId xmlns:a16="http://schemas.microsoft.com/office/drawing/2014/main" id="{01D379AF-E721-4581-9709-9D2F292DE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60350"/>
            <a:ext cx="1878012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Text Box 8">
            <a:extLst>
              <a:ext uri="{FF2B5EF4-FFF2-40B4-BE49-F238E27FC236}">
                <a16:creationId xmlns:a16="http://schemas.microsoft.com/office/drawing/2014/main" id="{96204947-467B-47FB-8C3D-4710A4332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938" y="2058988"/>
            <a:ext cx="160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>
                <a:latin typeface="Arial" panose="020B0604020202020204" pitchFamily="34" charset="0"/>
              </a:rPr>
              <a:t>Pleurotomaria</a:t>
            </a:r>
            <a:endParaRPr lang="en-US" altLang="sr-Latn-RS" sz="1800" i="1" dirty="0">
              <a:latin typeface="Arial" panose="020B0604020202020204" pitchFamily="34" charset="0"/>
            </a:endParaRPr>
          </a:p>
        </p:txBody>
      </p:sp>
      <p:pic>
        <p:nvPicPr>
          <p:cNvPr id="28680" name="Picture 9" descr="murchisonia 2">
            <a:extLst>
              <a:ext uri="{FF2B5EF4-FFF2-40B4-BE49-F238E27FC236}">
                <a16:creationId xmlns:a16="http://schemas.microsoft.com/office/drawing/2014/main" id="{3107E2E5-0625-46BC-BF67-CCF0A28ED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513013"/>
            <a:ext cx="187325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10" descr="murchinsonia">
            <a:extLst>
              <a:ext uri="{FF2B5EF4-FFF2-40B4-BE49-F238E27FC236}">
                <a16:creationId xmlns:a16="http://schemas.microsoft.com/office/drawing/2014/main" id="{F0FA2B64-D82F-4574-A5B5-8AAE265EE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424238"/>
            <a:ext cx="1019175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2" name="Text Box 11">
            <a:extLst>
              <a:ext uri="{FF2B5EF4-FFF2-40B4-BE49-F238E27FC236}">
                <a16:creationId xmlns:a16="http://schemas.microsoft.com/office/drawing/2014/main" id="{CE999EE7-96F3-488D-9167-D4509A54A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2863" y="6230938"/>
            <a:ext cx="1543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Murchinsonia</a:t>
            </a:r>
            <a:endParaRPr lang="en-US" altLang="sr-Latn-RS" sz="1800" i="1">
              <a:latin typeface="Arial" panose="020B0604020202020204" pitchFamily="34" charset="0"/>
            </a:endParaRPr>
          </a:p>
        </p:txBody>
      </p:sp>
      <p:pic>
        <p:nvPicPr>
          <p:cNvPr id="28683" name="Picture 13" descr="Tryblidium reticulatum, silur, Baltica">
            <a:extLst>
              <a:ext uri="{FF2B5EF4-FFF2-40B4-BE49-F238E27FC236}">
                <a16:creationId xmlns:a16="http://schemas.microsoft.com/office/drawing/2014/main" id="{B36FDA18-449F-4687-959C-56E0DD894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25538"/>
            <a:ext cx="4913312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4" name="Text Box 14">
            <a:extLst>
              <a:ext uri="{FF2B5EF4-FFF2-40B4-BE49-F238E27FC236}">
                <a16:creationId xmlns:a16="http://schemas.microsoft.com/office/drawing/2014/main" id="{D27E05FA-F40B-4357-8117-B8FA3F3CC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3573463"/>
            <a:ext cx="2419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Tryblidium reticulatum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28685" name="Text Box 2">
            <a:extLst>
              <a:ext uri="{FF2B5EF4-FFF2-40B4-BE49-F238E27FC236}">
                <a16:creationId xmlns:a16="http://schemas.microsoft.com/office/drawing/2014/main" id="{9C29AFA6-7DFD-4EA9-9E4A-D82385839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49275"/>
            <a:ext cx="3333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FF9900"/>
                </a:solidFill>
                <a:latin typeface="Calibri" panose="020F0502020204030204" pitchFamily="34" charset="0"/>
              </a:rPr>
              <a:t>SILURSKI MEKUŠCI</a:t>
            </a:r>
            <a:endParaRPr lang="en-US" altLang="sr-Latn-RS" sz="3200" i="1">
              <a:solidFill>
                <a:srgbClr val="FF99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>
            <a:extLst>
              <a:ext uri="{FF2B5EF4-FFF2-40B4-BE49-F238E27FC236}">
                <a16:creationId xmlns:a16="http://schemas.microsoft.com/office/drawing/2014/main" id="{5963B071-82D6-447F-A570-980FEF4980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341438"/>
            <a:ext cx="7766050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dirty="0">
                <a:latin typeface="Calibri" panose="020F0502020204030204" pitchFamily="34" charset="0"/>
              </a:rPr>
              <a:t>ŠKOLJKAŠI</a:t>
            </a:r>
            <a:r>
              <a:rPr lang="hr-HR" altLang="sr-Latn-RS" sz="2100" dirty="0">
                <a:latin typeface="Calibri" panose="020F0502020204030204" pitchFamily="34" charset="0"/>
              </a:rPr>
              <a:t> - debeloljušturaši vezani za život na grebenu</a:t>
            </a:r>
            <a:r>
              <a:rPr lang="hr-HR" altLang="sr-Latn-RS" sz="2100" dirty="0">
                <a:latin typeface="Calibri" panose="020F0502020204030204" pitchFamily="34" charset="0"/>
                <a:cs typeface="Arial" panose="020B0604020202020204" pitchFamily="34" charset="0"/>
              </a:rPr>
              <a:t>→ </a:t>
            </a:r>
            <a:r>
              <a:rPr lang="hr-HR" altLang="sr-Latn-RS" sz="2100" i="1" dirty="0">
                <a:latin typeface="Calibri" panose="020F0502020204030204" pitchFamily="34" charset="0"/>
                <a:cs typeface="Arial" panose="020B0604020202020204" pitchFamily="34" charset="0"/>
              </a:rPr>
              <a:t>Megalodon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dirty="0">
                <a:latin typeface="Calibri" panose="020F0502020204030204" pitchFamily="34" charset="0"/>
                <a:cs typeface="Arial" panose="020B0604020202020204" pitchFamily="34" charset="0"/>
              </a:rPr>
              <a:t>	 </a:t>
            </a:r>
            <a:r>
              <a:rPr lang="hr-HR" altLang="sr-Latn-RS" sz="2100" dirty="0">
                <a:latin typeface="Calibri" panose="020F0502020204030204" pitchFamily="34" charset="0"/>
              </a:rPr>
              <a:t>      -</a:t>
            </a:r>
            <a:r>
              <a:rPr lang="hr-HR" altLang="sr-Latn-RS" sz="2100" dirty="0">
                <a:latin typeface="Calibri" panose="020F0502020204030204" pitchFamily="34" charset="0"/>
                <a:cs typeface="Arial" panose="020B0604020202020204" pitchFamily="34" charset="0"/>
              </a:rPr>
              <a:t> nježniji školjkaši vezani za mirniji okoliš→ </a:t>
            </a:r>
            <a:r>
              <a:rPr lang="hr-HR" altLang="sr-Latn-RS" sz="2100" i="1" dirty="0">
                <a:latin typeface="Calibri" panose="020F0502020204030204" pitchFamily="34" charset="0"/>
                <a:cs typeface="Arial" panose="020B0604020202020204" pitchFamily="34" charset="0"/>
              </a:rPr>
              <a:t>Aviculidae</a:t>
            </a:r>
            <a:r>
              <a:rPr lang="hr-HR" altLang="sr-Latn-RS" sz="2100" i="1" dirty="0">
                <a:latin typeface="Calibri" panose="020F0502020204030204" pitchFamily="34" charset="0"/>
              </a:rPr>
              <a:t> </a:t>
            </a:r>
            <a:endParaRPr lang="hr-HR" altLang="sr-Latn-R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dirty="0">
                <a:latin typeface="Calibri" panose="020F0502020204030204" pitchFamily="34" charset="0"/>
              </a:rPr>
              <a:t>	       - javljaju se i slatkovodni školjkaši</a:t>
            </a:r>
            <a:endParaRPr lang="hr-HR" altLang="sr-Latn-RS" sz="2100" i="1" dirty="0">
              <a:latin typeface="Calibri" panose="020F0502020204030204" pitchFamily="34" charset="0"/>
            </a:endParaRPr>
          </a:p>
        </p:txBody>
      </p:sp>
      <p:pic>
        <p:nvPicPr>
          <p:cNvPr id="46083" name="Picture 4" descr="devon_megalodon">
            <a:extLst>
              <a:ext uri="{FF2B5EF4-FFF2-40B4-BE49-F238E27FC236}">
                <a16:creationId xmlns:a16="http://schemas.microsoft.com/office/drawing/2014/main" id="{F0B7F31A-DC1D-4661-8F4C-B75411AA6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5663" y="2420938"/>
            <a:ext cx="2420937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700" name="Text Box 5">
            <a:extLst>
              <a:ext uri="{FF2B5EF4-FFF2-40B4-BE49-F238E27FC236}">
                <a16:creationId xmlns:a16="http://schemas.microsoft.com/office/drawing/2014/main" id="{F66116A1-86F4-44B3-97B4-A26D74F8A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373688"/>
            <a:ext cx="1314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Megalodon</a:t>
            </a:r>
            <a:endParaRPr lang="en-US" altLang="sr-Latn-RS" sz="1800" i="1">
              <a:latin typeface="Arial" panose="020B0604020202020204" pitchFamily="34" charset="0"/>
            </a:endParaRPr>
          </a:p>
        </p:txBody>
      </p:sp>
      <p:pic>
        <p:nvPicPr>
          <p:cNvPr id="46085" name="Picture 6" descr="aviculidae">
            <a:extLst>
              <a:ext uri="{FF2B5EF4-FFF2-40B4-BE49-F238E27FC236}">
                <a16:creationId xmlns:a16="http://schemas.microsoft.com/office/drawing/2014/main" id="{E95D9684-39BF-4280-82BD-29C0C8D9C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3159125"/>
            <a:ext cx="2855912" cy="214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702" name="Text Box 7">
            <a:extLst>
              <a:ext uri="{FF2B5EF4-FFF2-40B4-BE49-F238E27FC236}">
                <a16:creationId xmlns:a16="http://schemas.microsoft.com/office/drawing/2014/main" id="{1FD17F6C-E907-48E1-8A7C-D469E2461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5373688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Aviculidae</a:t>
            </a:r>
            <a:endParaRPr lang="en-US" altLang="sr-Latn-RS" sz="1800" i="1">
              <a:latin typeface="Arial" panose="020B0604020202020204" pitchFamily="34" charset="0"/>
            </a:endParaRPr>
          </a:p>
        </p:txBody>
      </p:sp>
      <p:pic>
        <p:nvPicPr>
          <p:cNvPr id="46087" name="Picture 8" descr="Grammysia, devon">
            <a:extLst>
              <a:ext uri="{FF2B5EF4-FFF2-40B4-BE49-F238E27FC236}">
                <a16:creationId xmlns:a16="http://schemas.microsoft.com/office/drawing/2014/main" id="{15908E11-FF0E-40CC-BD85-AFA287DD5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9475" y="2420938"/>
            <a:ext cx="2551113" cy="28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704" name="Text Box 9">
            <a:extLst>
              <a:ext uri="{FF2B5EF4-FFF2-40B4-BE49-F238E27FC236}">
                <a16:creationId xmlns:a16="http://schemas.microsoft.com/office/drawing/2014/main" id="{E60ABA31-230F-4C7B-8A97-5FD7BBD8A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5445125"/>
            <a:ext cx="1352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Grammysia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29705" name="Text Box 3">
            <a:extLst>
              <a:ext uri="{FF2B5EF4-FFF2-40B4-BE49-F238E27FC236}">
                <a16:creationId xmlns:a16="http://schemas.microsoft.com/office/drawing/2014/main" id="{1E2AE9ED-3997-45CA-B197-7394AA2D1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5165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latin typeface="Arial" panose="020B0604020202020204" pitchFamily="34" charset="0"/>
            </a:endParaRPr>
          </a:p>
        </p:txBody>
      </p:sp>
      <p:sp>
        <p:nvSpPr>
          <p:cNvPr id="29706" name="Text Box 2">
            <a:extLst>
              <a:ext uri="{FF2B5EF4-FFF2-40B4-BE49-F238E27FC236}">
                <a16:creationId xmlns:a16="http://schemas.microsoft.com/office/drawing/2014/main" id="{6B29BD9F-5C0A-434C-8AA8-ABE328E19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49275"/>
            <a:ext cx="3613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FF9900"/>
                </a:solidFill>
                <a:latin typeface="Calibri" panose="020F0502020204030204" pitchFamily="34" charset="0"/>
              </a:rPr>
              <a:t>DEVONSKI MEKUŠCI</a:t>
            </a:r>
            <a:endParaRPr lang="en-US" altLang="sr-Latn-RS" sz="3200" i="1">
              <a:solidFill>
                <a:srgbClr val="FF99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File:Orthoceras characters.JPG">
            <a:extLst>
              <a:ext uri="{FF2B5EF4-FFF2-40B4-BE49-F238E27FC236}">
                <a16:creationId xmlns:a16="http://schemas.microsoft.com/office/drawing/2014/main" id="{A6E49740-2EE2-4A1E-B5A9-CB6235079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1125538"/>
            <a:ext cx="6911975" cy="518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723" name="Text Box 2">
            <a:extLst>
              <a:ext uri="{FF2B5EF4-FFF2-40B4-BE49-F238E27FC236}">
                <a16:creationId xmlns:a16="http://schemas.microsoft.com/office/drawing/2014/main" id="{C77822FD-F970-4457-BC86-43A1AEDAF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260475"/>
            <a:ext cx="1873250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Tx/>
              <a:buNone/>
            </a:pPr>
            <a:r>
              <a:rPr lang="hr-HR" altLang="sr-Latn-RS" sz="2100" b="1">
                <a:latin typeface="Calibri" panose="020F0502020204030204" pitchFamily="34" charset="0"/>
              </a:rPr>
              <a:t>Skupina nautilida u siluru i dalje među glavnim grabežljivcima.</a:t>
            </a:r>
          </a:p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Tx/>
              <a:buNone/>
            </a:pPr>
            <a:endParaRPr lang="hr-HR" altLang="sr-Latn-RS" sz="2100" b="1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Tx/>
              <a:buNone/>
            </a:pPr>
            <a:r>
              <a:rPr lang="hr-HR" altLang="sr-Latn-RS" sz="2100">
                <a:latin typeface="Calibri" panose="020F0502020204030204" pitchFamily="34" charset="0"/>
              </a:rPr>
              <a:t> Plivači su (nekton) i zastupljeni su brojnim rodovima od kojih je </a:t>
            </a:r>
            <a:r>
              <a:rPr lang="hr-HR" altLang="sr-Latn-RS" sz="2100" b="1">
                <a:solidFill>
                  <a:srgbClr val="FF0000"/>
                </a:solidFill>
                <a:latin typeface="Calibri" panose="020F0502020204030204" pitchFamily="34" charset="0"/>
              </a:rPr>
              <a:t>za silur najznačajniji </a:t>
            </a:r>
            <a:r>
              <a:rPr lang="hr-HR" altLang="sr-Latn-RS" sz="2100" b="1" i="1">
                <a:solidFill>
                  <a:srgbClr val="FF0000"/>
                </a:solidFill>
                <a:latin typeface="Calibri" panose="020F0502020204030204" pitchFamily="34" charset="0"/>
              </a:rPr>
              <a:t>Orthoceras.</a:t>
            </a: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2E7367BF-1B15-4D66-AD11-6836565BF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112" y="1341438"/>
            <a:ext cx="29701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 err="1">
                <a:latin typeface="Arial" panose="020B0604020202020204" pitchFamily="34" charset="0"/>
              </a:rPr>
              <a:t>Orthoceras</a:t>
            </a:r>
            <a:r>
              <a:rPr lang="en-US" altLang="sr-Latn-RS" sz="1800" i="1" dirty="0">
                <a:latin typeface="Arial" panose="020B0604020202020204" pitchFamily="34" charset="0"/>
              </a:rPr>
              <a:t> </a:t>
            </a:r>
            <a:r>
              <a:rPr lang="en-US" altLang="sr-Latn-RS" sz="1800" dirty="0">
                <a:latin typeface="Arial" panose="020B0604020202020204" pitchFamily="34" charset="0"/>
              </a:rPr>
              <a:t>(O–T)</a:t>
            </a:r>
            <a:endParaRPr lang="hr-HR" altLang="sr-Latn-RS" sz="1800" dirty="0">
              <a:latin typeface="Arial" panose="020B0604020202020204" pitchFamily="34" charset="0"/>
            </a:endParaRPr>
          </a:p>
        </p:txBody>
      </p:sp>
      <p:sp>
        <p:nvSpPr>
          <p:cNvPr id="30725" name="Text Box 2">
            <a:extLst>
              <a:ext uri="{FF2B5EF4-FFF2-40B4-BE49-F238E27FC236}">
                <a16:creationId xmlns:a16="http://schemas.microsoft.com/office/drawing/2014/main" id="{5695FE20-576E-4490-B0B2-4BFFB07FD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66750"/>
            <a:ext cx="2427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9900"/>
                </a:solidFill>
                <a:latin typeface="Calibri" panose="020F0502020204030204" pitchFamily="34" charset="0"/>
              </a:rPr>
              <a:t>GLAVONOŠCI</a:t>
            </a:r>
            <a:endParaRPr lang="en-US" altLang="sr-Latn-RS" sz="3200" i="1">
              <a:solidFill>
                <a:srgbClr val="0099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" descr="manticoceras">
            <a:extLst>
              <a:ext uri="{FF2B5EF4-FFF2-40B4-BE49-F238E27FC236}">
                <a16:creationId xmlns:a16="http://schemas.microsoft.com/office/drawing/2014/main" id="{00336B7D-2D8B-49DC-89EC-718C55715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3789363"/>
            <a:ext cx="5184775" cy="274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747" name="Rectangle 3">
            <a:extLst>
              <a:ext uri="{FF2B5EF4-FFF2-40B4-BE49-F238E27FC236}">
                <a16:creationId xmlns:a16="http://schemas.microsoft.com/office/drawing/2014/main" id="{894630E3-E7A3-4933-A7BB-72FE36AD9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125538"/>
            <a:ext cx="8507413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5113" indent="-265113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Najveća novost marinskog ekosistema srednjeg paleozoika bila je pojava novih vrsta nektonskih organizama od kojih su mnogi bili grabežljivci</a:t>
            </a:r>
          </a:p>
          <a:p>
            <a:pPr eaLnBrk="1" hangingPunct="1"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Najznačajniji grabežjivci postali su amoniti</a:t>
            </a:r>
            <a:r>
              <a:rPr lang="hr-HR" altLang="sr-Latn-R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, koji su se </a:t>
            </a:r>
            <a:r>
              <a:rPr lang="hr-HR" altLang="sr-Latn-RS" sz="21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tijekom</a:t>
            </a:r>
            <a:r>
              <a:rPr lang="hr-HR" altLang="sr-Latn-R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 starijeg </a:t>
            </a:r>
            <a:r>
              <a:rPr lang="hr-HR" altLang="sr-Latn-RS" sz="21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devona razvili iz nautilida</a:t>
            </a:r>
          </a:p>
          <a:p>
            <a:pPr eaLnBrk="1" hangingPunct="1"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Tijekom devona ima štapičastih silurskih rodova nautilida (</a:t>
            </a:r>
            <a:r>
              <a:rPr lang="hr-HR" altLang="sr-Latn-RS" sz="2100" i="1" dirty="0">
                <a:latin typeface="Calibri" panose="020F0502020204030204" pitchFamily="34" charset="0"/>
              </a:rPr>
              <a:t>Orthoceras</a:t>
            </a:r>
            <a:r>
              <a:rPr lang="hr-HR" altLang="sr-Latn-RS" sz="2100" dirty="0">
                <a:latin typeface="Calibri" panose="020F0502020204030204" pitchFamily="34" charset="0"/>
              </a:rPr>
              <a:t>), ali i savijenih oblika</a:t>
            </a:r>
          </a:p>
          <a:p>
            <a:pPr eaLnBrk="1" hangingPunct="1"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b="1" dirty="0">
                <a:latin typeface="Calibri" panose="020F0502020204030204" pitchFamily="34" charset="0"/>
              </a:rPr>
              <a:t>Amoniti </a:t>
            </a:r>
            <a:r>
              <a:rPr lang="hr-HR" altLang="sr-Latn-RS" sz="2100" dirty="0">
                <a:latin typeface="Calibri" panose="020F0502020204030204" pitchFamily="34" charset="0"/>
              </a:rPr>
              <a:t>→ izvrsni provodni fosili, važni sve do kraja mezozoika, kada izumiru</a:t>
            </a:r>
          </a:p>
        </p:txBody>
      </p:sp>
      <p:sp>
        <p:nvSpPr>
          <p:cNvPr id="31748" name="Text Box 2">
            <a:extLst>
              <a:ext uri="{FF2B5EF4-FFF2-40B4-BE49-F238E27FC236}">
                <a16:creationId xmlns:a16="http://schemas.microsoft.com/office/drawing/2014/main" id="{BAC34186-9FB8-4DEF-A050-2E1E3E890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49275"/>
            <a:ext cx="2427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9900"/>
                </a:solidFill>
                <a:latin typeface="Calibri" panose="020F0502020204030204" pitchFamily="34" charset="0"/>
              </a:rPr>
              <a:t>GLAVONOŠCI</a:t>
            </a:r>
            <a:endParaRPr lang="en-US" altLang="sr-Latn-RS" sz="3200" i="1">
              <a:solidFill>
                <a:srgbClr val="0099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>
            <a:extLst>
              <a:ext uri="{FF2B5EF4-FFF2-40B4-BE49-F238E27FC236}">
                <a16:creationId xmlns:a16="http://schemas.microsoft.com/office/drawing/2014/main" id="{8F831ED2-AFEC-4B09-9FD6-39D34C991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674688"/>
            <a:ext cx="86407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>
                <a:latin typeface="Calibri" panose="020F0502020204030204" pitchFamily="34" charset="0"/>
              </a:rPr>
              <a:t>Evolucijski slijed amonita iz nautilida</a:t>
            </a:r>
            <a:r>
              <a:rPr lang="hr-HR" altLang="sr-Latn-RS" sz="2100">
                <a:latin typeface="Calibri" panose="020F0502020204030204" pitchFamily="34" charset="0"/>
              </a:rPr>
              <a:t> lijepo je vidljiv unutar donjodevonskih </a:t>
            </a:r>
            <a:r>
              <a:rPr lang="hr-HR" altLang="sr-Latn-RS" sz="2100" b="1">
                <a:latin typeface="Calibri" panose="020F0502020204030204" pitchFamily="34" charset="0"/>
              </a:rPr>
              <a:t>Hunsr</a:t>
            </a:r>
            <a:r>
              <a:rPr lang="hr-HR" altLang="sr-Latn-RS" sz="2100" b="1">
                <a:latin typeface="Calibri" panose="020F0502020204030204" pitchFamily="34" charset="0"/>
                <a:cs typeface="Arial" panose="020B0604020202020204" pitchFamily="34" charset="0"/>
              </a:rPr>
              <a:t>ü</a:t>
            </a:r>
            <a:r>
              <a:rPr lang="hr-HR" altLang="sr-Latn-RS" sz="2100" b="1">
                <a:latin typeface="Calibri" panose="020F0502020204030204" pitchFamily="34" charset="0"/>
              </a:rPr>
              <a:t>ck šejlova</a:t>
            </a:r>
            <a:r>
              <a:rPr lang="hr-HR" altLang="sr-Latn-RS" sz="2100">
                <a:latin typeface="Calibri" panose="020F0502020204030204" pitchFamily="34" charset="0"/>
              </a:rPr>
              <a:t> Njemačke.</a:t>
            </a:r>
          </a:p>
        </p:txBody>
      </p:sp>
      <p:pic>
        <p:nvPicPr>
          <p:cNvPr id="32771" name="Picture 3" descr="imagel051">
            <a:extLst>
              <a:ext uri="{FF2B5EF4-FFF2-40B4-BE49-F238E27FC236}">
                <a16:creationId xmlns:a16="http://schemas.microsoft.com/office/drawing/2014/main" id="{1B418FCB-7DFD-4162-9DF7-06A16E718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412875"/>
            <a:ext cx="5815013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4">
            <a:extLst>
              <a:ext uri="{FF2B5EF4-FFF2-40B4-BE49-F238E27FC236}">
                <a16:creationId xmlns:a16="http://schemas.microsoft.com/office/drawing/2014/main" id="{F34954BB-E6F8-4BF4-ACEE-DD66D9C2C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5445125"/>
            <a:ext cx="864235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>
                <a:latin typeface="Calibri" panose="020F0502020204030204" pitchFamily="34" charset="0"/>
              </a:rPr>
              <a:t>Pojavom amonita u devonu nautilidi gube primat među glavonošcima. </a:t>
            </a:r>
            <a:r>
              <a:rPr lang="hr-HR" altLang="sr-Latn-RS" sz="2100" b="1">
                <a:solidFill>
                  <a:srgbClr val="C00000"/>
                </a:solidFill>
                <a:latin typeface="Calibri" panose="020F0502020204030204" pitchFamily="34" charset="0"/>
              </a:rPr>
              <a:t>Amoniti se vrlo brzo razvijaju i postaju raznovrsni, pri čemu su, zbog relativno kratkog životnog vijeka pojedinih vrsta, izvrsni provodni fosili.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Agoniatites, amonit, donji dio srednjeg devona">
            <a:extLst>
              <a:ext uri="{FF2B5EF4-FFF2-40B4-BE49-F238E27FC236}">
                <a16:creationId xmlns:a16="http://schemas.microsoft.com/office/drawing/2014/main" id="{7EAEA0CE-B4AF-4047-9152-F39EA224C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125538"/>
            <a:ext cx="1536700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 Box 3">
            <a:extLst>
              <a:ext uri="{FF2B5EF4-FFF2-40B4-BE49-F238E27FC236}">
                <a16:creationId xmlns:a16="http://schemas.microsoft.com/office/drawing/2014/main" id="{5B79DD25-BA9C-41DD-8EE0-4529B9DEB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876550"/>
            <a:ext cx="19208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Agoniatites</a:t>
            </a:r>
            <a:r>
              <a:rPr lang="hr-HR" altLang="sr-Latn-RS" sz="1800">
                <a:latin typeface="Arial" panose="020B0604020202020204" pitchFamily="34" charset="0"/>
              </a:rPr>
              <a:t>, stariji dio srednjeg devona</a:t>
            </a:r>
          </a:p>
        </p:txBody>
      </p:sp>
      <p:pic>
        <p:nvPicPr>
          <p:cNvPr id="33796" name="Picture 4" descr="Anarcestes, amonit, donji-srednji devon">
            <a:extLst>
              <a:ext uri="{FF2B5EF4-FFF2-40B4-BE49-F238E27FC236}">
                <a16:creationId xmlns:a16="http://schemas.microsoft.com/office/drawing/2014/main" id="{70DC14E9-E9E6-41C9-AF69-C55DDDEE9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25538"/>
            <a:ext cx="1506538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5">
            <a:extLst>
              <a:ext uri="{FF2B5EF4-FFF2-40B4-BE49-F238E27FC236}">
                <a16:creationId xmlns:a16="http://schemas.microsoft.com/office/drawing/2014/main" id="{C65446B8-C924-4700-9F51-46AD4F4A9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76550"/>
            <a:ext cx="17526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Anarcestes</a:t>
            </a:r>
            <a:r>
              <a:rPr lang="hr-HR" altLang="sr-Latn-RS" sz="1800">
                <a:latin typeface="Arial" panose="020B0604020202020204" pitchFamily="34" charset="0"/>
              </a:rPr>
              <a:t>, stariji do srednji devon</a:t>
            </a:r>
          </a:p>
        </p:txBody>
      </p:sp>
      <p:pic>
        <p:nvPicPr>
          <p:cNvPr id="33798" name="Picture 6" descr="Beloceras, amonit, srednji do gornji frasnian">
            <a:extLst>
              <a:ext uri="{FF2B5EF4-FFF2-40B4-BE49-F238E27FC236}">
                <a16:creationId xmlns:a16="http://schemas.microsoft.com/office/drawing/2014/main" id="{874FFC4F-B2AF-42D7-AAA6-80E4289D4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029075"/>
            <a:ext cx="1584325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Text Box 7">
            <a:extLst>
              <a:ext uri="{FF2B5EF4-FFF2-40B4-BE49-F238E27FC236}">
                <a16:creationId xmlns:a16="http://schemas.microsoft.com/office/drawing/2014/main" id="{C0A2DD5E-C388-463F-B42E-4CC85AB11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876925"/>
            <a:ext cx="21494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Beloceras</a:t>
            </a:r>
            <a:r>
              <a:rPr lang="hr-HR" altLang="sr-Latn-RS" sz="1800">
                <a:latin typeface="Arial" panose="020B0604020202020204" pitchFamily="34" charset="0"/>
              </a:rPr>
              <a:t>, mlađi devon</a:t>
            </a:r>
          </a:p>
        </p:txBody>
      </p:sp>
      <p:pic>
        <p:nvPicPr>
          <p:cNvPr id="33800" name="Picture 8" descr="Manticoceras, srednji frasnij do donji famen">
            <a:extLst>
              <a:ext uri="{FF2B5EF4-FFF2-40B4-BE49-F238E27FC236}">
                <a16:creationId xmlns:a16="http://schemas.microsoft.com/office/drawing/2014/main" id="{F32CC128-8697-4489-BFE2-946CDFF4D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125538"/>
            <a:ext cx="1476375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Text Box 9">
            <a:extLst>
              <a:ext uri="{FF2B5EF4-FFF2-40B4-BE49-F238E27FC236}">
                <a16:creationId xmlns:a16="http://schemas.microsoft.com/office/drawing/2014/main" id="{720DD740-688A-443F-BCD2-5CBAB92DA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2876550"/>
            <a:ext cx="1844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Manticoceras</a:t>
            </a:r>
            <a:r>
              <a:rPr lang="hr-HR" altLang="sr-Latn-RS" sz="1800">
                <a:latin typeface="Arial" panose="020B0604020202020204" pitchFamily="34" charset="0"/>
              </a:rPr>
              <a:t>, mlađi devon</a:t>
            </a:r>
          </a:p>
        </p:txBody>
      </p:sp>
      <p:pic>
        <p:nvPicPr>
          <p:cNvPr id="33802" name="Picture 10" descr="Pinacites, amonit, gornji dio srednjeg devona, evolucija amonita">
            <a:extLst>
              <a:ext uri="{FF2B5EF4-FFF2-40B4-BE49-F238E27FC236}">
                <a16:creationId xmlns:a16="http://schemas.microsoft.com/office/drawing/2014/main" id="{B3BFD37F-5207-451B-AE47-1940502A1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125538"/>
            <a:ext cx="1439862" cy="168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3" name="Text Box 11">
            <a:extLst>
              <a:ext uri="{FF2B5EF4-FFF2-40B4-BE49-F238E27FC236}">
                <a16:creationId xmlns:a16="http://schemas.microsoft.com/office/drawing/2014/main" id="{25391E4A-B565-4D4E-9299-FB4B2D2DE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876550"/>
            <a:ext cx="18446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Pinacites</a:t>
            </a:r>
            <a:r>
              <a:rPr lang="hr-HR" altLang="sr-Latn-RS" sz="1800">
                <a:latin typeface="Arial" panose="020B0604020202020204" pitchFamily="34" charset="0"/>
              </a:rPr>
              <a:t>, mlađi dio srednjeg devona</a:t>
            </a:r>
          </a:p>
        </p:txBody>
      </p:sp>
      <p:pic>
        <p:nvPicPr>
          <p:cNvPr id="33804" name="Picture 12" descr="Synpharciceras, amonit, donji frasnian">
            <a:extLst>
              <a:ext uri="{FF2B5EF4-FFF2-40B4-BE49-F238E27FC236}">
                <a16:creationId xmlns:a16="http://schemas.microsoft.com/office/drawing/2014/main" id="{59AAEB61-555F-4E2B-9CBF-CBDC744F2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105275"/>
            <a:ext cx="1528763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5" name="Text Box 13">
            <a:extLst>
              <a:ext uri="{FF2B5EF4-FFF2-40B4-BE49-F238E27FC236}">
                <a16:creationId xmlns:a16="http://schemas.microsoft.com/office/drawing/2014/main" id="{8E6E1043-244C-4AD1-AC09-1065A6421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876925"/>
            <a:ext cx="1844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Synpharciceras</a:t>
            </a:r>
            <a:r>
              <a:rPr lang="hr-HR" altLang="sr-Latn-RS" sz="1800">
                <a:latin typeface="Arial" panose="020B0604020202020204" pitchFamily="34" charset="0"/>
              </a:rPr>
              <a:t>, mlađi devon</a:t>
            </a:r>
          </a:p>
        </p:txBody>
      </p:sp>
      <p:pic>
        <p:nvPicPr>
          <p:cNvPr id="33806" name="Picture 14" descr="Pinacites jugleri, amonit, srednji devon">
            <a:extLst>
              <a:ext uri="{FF2B5EF4-FFF2-40B4-BE49-F238E27FC236}">
                <a16:creationId xmlns:a16="http://schemas.microsoft.com/office/drawing/2014/main" id="{6BFDE507-EAB6-45E1-A1C7-FA0DCDE88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860800"/>
            <a:ext cx="3429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7" name="Text Box 2">
            <a:extLst>
              <a:ext uri="{FF2B5EF4-FFF2-40B4-BE49-F238E27FC236}">
                <a16:creationId xmlns:a16="http://schemas.microsoft.com/office/drawing/2014/main" id="{5DE3423A-9A03-4E33-BA6D-A225853C6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49275"/>
            <a:ext cx="3624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C00000"/>
                </a:solidFill>
                <a:latin typeface="Calibri" panose="020F0502020204030204" pitchFamily="34" charset="0"/>
              </a:rPr>
              <a:t>DEVONSKI AMONITI</a:t>
            </a:r>
            <a:endParaRPr lang="en-US" altLang="sr-Latn-RS" sz="3200" i="1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6" descr="http://www.crinus.info/crinoids/wbcri113.jpg">
            <a:extLst>
              <a:ext uri="{FF2B5EF4-FFF2-40B4-BE49-F238E27FC236}">
                <a16:creationId xmlns:a16="http://schemas.microsoft.com/office/drawing/2014/main" id="{2EDF7624-E975-439C-83D9-DFD1583D5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7382" r="2768" b="6972"/>
          <a:stretch>
            <a:fillRect/>
          </a:stretch>
        </p:blipFill>
        <p:spPr bwMode="auto">
          <a:xfrm>
            <a:off x="3276600" y="2636838"/>
            <a:ext cx="5688013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203" name="Picture 14" descr="Taxocrinus">
            <a:extLst>
              <a:ext uri="{FF2B5EF4-FFF2-40B4-BE49-F238E27FC236}">
                <a16:creationId xmlns:a16="http://schemas.microsoft.com/office/drawing/2014/main" id="{07971CA0-D9A2-4332-B156-5B825C1D9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425825"/>
            <a:ext cx="3024187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962" name="Text Box 5">
            <a:extLst>
              <a:ext uri="{FF2B5EF4-FFF2-40B4-BE49-F238E27FC236}">
                <a16:creationId xmlns:a16="http://schemas.microsoft.com/office/drawing/2014/main" id="{C03FC192-CC39-45B0-8829-C7CD78CD6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052513"/>
            <a:ext cx="7596187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Ježinci su i dalje relativno primitivni</a:t>
            </a:r>
          </a:p>
          <a:p>
            <a:pPr eaLnBrk="1" hangingPunct="1">
              <a:buClr>
                <a:srgbClr val="FF9900"/>
              </a:buClr>
              <a:buFontTx/>
              <a:buChar char="•"/>
              <a:defRPr/>
            </a:pPr>
            <a:r>
              <a:rPr lang="hr-HR" sz="2100" dirty="0">
                <a:latin typeface="Calibri" pitchFamily="34" charset="0"/>
              </a:rPr>
              <a:t> U </a:t>
            </a:r>
            <a:r>
              <a:rPr lang="hr-HR" sz="2100" dirty="0" err="1">
                <a:latin typeface="Calibri" pitchFamily="34" charset="0"/>
              </a:rPr>
              <a:t>siluru</a:t>
            </a:r>
            <a:r>
              <a:rPr lang="hr-HR" sz="2100" dirty="0">
                <a:latin typeface="Calibri" pitchFamily="34" charset="0"/>
              </a:rPr>
              <a:t> se javljaju novi rodovi </a:t>
            </a:r>
            <a:r>
              <a:rPr lang="hr-HR" sz="2100" b="1" dirty="0">
                <a:latin typeface="Calibri" pitchFamily="34" charset="0"/>
              </a:rPr>
              <a:t>krinoida</a:t>
            </a:r>
            <a:r>
              <a:rPr lang="hr-HR" sz="2100" dirty="0">
                <a:latin typeface="Calibri" pitchFamily="34" charset="0"/>
              </a:rPr>
              <a:t>: </a:t>
            </a:r>
            <a:r>
              <a:rPr lang="hr-HR" sz="2100" i="1" dirty="0" err="1">
                <a:latin typeface="Calibri" pitchFamily="34" charset="0"/>
              </a:rPr>
              <a:t>Cyatocrinus</a:t>
            </a:r>
            <a:r>
              <a:rPr lang="hr-HR" sz="2100" dirty="0">
                <a:latin typeface="Calibri" pitchFamily="34" charset="0"/>
              </a:rPr>
              <a:t>, </a:t>
            </a:r>
            <a:r>
              <a:rPr lang="hr-HR" sz="2100" i="1" dirty="0" err="1">
                <a:latin typeface="Calibri" pitchFamily="34" charset="0"/>
              </a:rPr>
              <a:t>Taxocrinus</a:t>
            </a:r>
            <a:r>
              <a:rPr lang="hr-HR" sz="2100" i="1" dirty="0">
                <a:latin typeface="Calibri" pitchFamily="34" charset="0"/>
              </a:rPr>
              <a:t>…</a:t>
            </a:r>
          </a:p>
          <a:p>
            <a:pPr eaLnBrk="1" hangingPunct="1">
              <a:buClr>
                <a:srgbClr val="FF9900"/>
              </a:buClr>
              <a:buFontTx/>
              <a:buChar char="•"/>
              <a:defRPr/>
            </a:pPr>
            <a:r>
              <a:rPr lang="hr-HR" sz="2100" dirty="0">
                <a:latin typeface="Calibri" pitchFamily="34" charset="0"/>
              </a:rPr>
              <a:t> Značajne su i morske zvjezdače, npr.</a:t>
            </a:r>
            <a:r>
              <a:rPr lang="hr-HR" sz="2100" i="1" dirty="0">
                <a:latin typeface="Calibri" pitchFamily="34" charset="0"/>
              </a:rPr>
              <a:t> </a:t>
            </a:r>
            <a:r>
              <a:rPr lang="hr-HR" sz="2100" b="1" i="1" dirty="0" err="1">
                <a:latin typeface="Calibri" pitchFamily="34" charset="0"/>
              </a:rPr>
              <a:t>Australaster</a:t>
            </a:r>
            <a:r>
              <a:rPr lang="hr-HR" sz="2100" b="1" i="1" dirty="0">
                <a:latin typeface="Calibri" pitchFamily="34" charset="0"/>
              </a:rPr>
              <a:t> </a:t>
            </a:r>
            <a:r>
              <a:rPr lang="hr-HR" sz="2100" b="1" i="1" dirty="0" err="1">
                <a:latin typeface="Calibri" pitchFamily="34" charset="0"/>
              </a:rPr>
              <a:t>giganteus</a:t>
            </a:r>
            <a:endParaRPr lang="en-US" sz="2100" b="1" i="1" dirty="0">
              <a:latin typeface="Calibri" pitchFamily="34" charset="0"/>
            </a:endParaRPr>
          </a:p>
        </p:txBody>
      </p:sp>
      <p:sp>
        <p:nvSpPr>
          <p:cNvPr id="34821" name="Text Box 10">
            <a:extLst>
              <a:ext uri="{FF2B5EF4-FFF2-40B4-BE49-F238E27FC236}">
                <a16:creationId xmlns:a16="http://schemas.microsoft.com/office/drawing/2014/main" id="{28080886-804A-4DA9-BA58-77F8D675E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2924175"/>
            <a:ext cx="1301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Taxocrinus</a:t>
            </a:r>
            <a:endParaRPr lang="en-US" altLang="sr-Latn-RS" sz="1800" i="1">
              <a:latin typeface="Arial" panose="020B0604020202020204" pitchFamily="34" charset="0"/>
            </a:endParaRPr>
          </a:p>
        </p:txBody>
      </p:sp>
      <p:sp>
        <p:nvSpPr>
          <p:cNvPr id="34822" name="Text Box 2">
            <a:extLst>
              <a:ext uri="{FF2B5EF4-FFF2-40B4-BE49-F238E27FC236}">
                <a16:creationId xmlns:a16="http://schemas.microsoft.com/office/drawing/2014/main" id="{50F8AD55-7E55-40CF-8098-745DF5E66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49275"/>
            <a:ext cx="2152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 dirty="0">
                <a:solidFill>
                  <a:srgbClr val="0000FF"/>
                </a:solidFill>
                <a:latin typeface="Calibri" panose="020F0502020204030204" pitchFamily="34" charset="0"/>
              </a:rPr>
              <a:t>BODLJIKAŠI</a:t>
            </a:r>
            <a:endParaRPr lang="en-US" altLang="sr-Latn-RS" sz="3200" i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2" descr="Caryocrinites ornatus, krinoid, silur">
            <a:extLst>
              <a:ext uri="{FF2B5EF4-FFF2-40B4-BE49-F238E27FC236}">
                <a16:creationId xmlns:a16="http://schemas.microsoft.com/office/drawing/2014/main" id="{A307A3C8-B81B-47D8-9871-66688DBE0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6688" t="2003" r="8360" b="14020"/>
          <a:stretch>
            <a:fillRect/>
          </a:stretch>
        </p:blipFill>
        <p:spPr bwMode="auto">
          <a:xfrm>
            <a:off x="395288" y="1947863"/>
            <a:ext cx="2630487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843" name="Text Box 13">
            <a:extLst>
              <a:ext uri="{FF2B5EF4-FFF2-40B4-BE49-F238E27FC236}">
                <a16:creationId xmlns:a16="http://schemas.microsoft.com/office/drawing/2014/main" id="{86A0C52D-8DC0-4449-A8B3-0EE674F53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403350"/>
            <a:ext cx="2365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>
                <a:latin typeface="Arial" panose="020B0604020202020204" pitchFamily="34" charset="0"/>
              </a:rPr>
              <a:t>Caryocrinites ornatus</a:t>
            </a:r>
          </a:p>
        </p:txBody>
      </p:sp>
      <p:sp>
        <p:nvSpPr>
          <p:cNvPr id="35844" name="Text Box 2">
            <a:extLst>
              <a:ext uri="{FF2B5EF4-FFF2-40B4-BE49-F238E27FC236}">
                <a16:creationId xmlns:a16="http://schemas.microsoft.com/office/drawing/2014/main" id="{1BDD6DBE-1184-4B29-A551-89031E782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12775"/>
            <a:ext cx="2152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Calibri" panose="020F0502020204030204" pitchFamily="34" charset="0"/>
              </a:rPr>
              <a:t>BODLJIKAŠI</a:t>
            </a:r>
            <a:endParaRPr lang="en-US" altLang="sr-Latn-RS" sz="3200" i="1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pic>
        <p:nvPicPr>
          <p:cNvPr id="52229" name="Picture 2" descr="http://97.74.115.185/XICY79c.jpg">
            <a:extLst>
              <a:ext uri="{FF2B5EF4-FFF2-40B4-BE49-F238E27FC236}">
                <a16:creationId xmlns:a16="http://schemas.microsoft.com/office/drawing/2014/main" id="{5F5624A5-3A3C-45F5-B8D6-1A417D633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8202" r="9843"/>
          <a:stretch>
            <a:fillRect/>
          </a:stretch>
        </p:blipFill>
        <p:spPr bwMode="auto">
          <a:xfrm>
            <a:off x="3779838" y="333375"/>
            <a:ext cx="4691062" cy="623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230" name="Picture 4" descr="http://3.bp.blogspot.com/-upqXr7ZAhp4/UM3sJsUx81I/AAAAAAAAKg0/wyqpxybabkw/s1600/IMG_6090.jpg">
            <a:extLst>
              <a:ext uri="{FF2B5EF4-FFF2-40B4-BE49-F238E27FC236}">
                <a16:creationId xmlns:a16="http://schemas.microsoft.com/office/drawing/2014/main" id="{995BD0CE-395F-4AE2-9DF6-79E85A94D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8997" t="6570" r="21454"/>
          <a:stretch>
            <a:fillRect/>
          </a:stretch>
        </p:blipFill>
        <p:spPr bwMode="auto">
          <a:xfrm>
            <a:off x="3132138" y="3789363"/>
            <a:ext cx="25923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225E7B69-7199-4AE9-8FA2-E9036B3B7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260350"/>
            <a:ext cx="51006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 u="sng">
                <a:solidFill>
                  <a:srgbClr val="0000FF"/>
                </a:solidFill>
                <a:latin typeface="Calibri" panose="020F0502020204030204" pitchFamily="34" charset="0"/>
              </a:rPr>
              <a:t>Srednji paleozoik – doba riba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D8B1C43-0E59-4C1D-A7EE-A0F0E8EE5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331913"/>
            <a:ext cx="4248150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>
                <a:solidFill>
                  <a:srgbClr val="FF0000"/>
                </a:solidFill>
                <a:latin typeface="Calibri" panose="020F0502020204030204" pitchFamily="34" charset="0"/>
              </a:rPr>
              <a:t>Dok u siluru prevladavaju bezčeljusnice (agnatha), </a:t>
            </a:r>
            <a:r>
              <a:rPr lang="hr-HR" altLang="sr-Latn-RS" sz="2100" b="1">
                <a:solidFill>
                  <a:srgbClr val="0000FF"/>
                </a:solidFill>
                <a:latin typeface="Calibri" panose="020F0502020204030204" pitchFamily="34" charset="0"/>
              </a:rPr>
              <a:t>u devonu se razvijaju i druge skupine pravih riba.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>
                <a:latin typeface="Calibri" panose="020F0502020204030204" pitchFamily="34" charset="0"/>
              </a:rPr>
              <a:t>U devonu svoj maksimum razvoja dosežu </a:t>
            </a:r>
            <a:r>
              <a:rPr lang="hr-HR" altLang="sr-Latn-RS" sz="2100" b="1">
                <a:latin typeface="Calibri" panose="020F0502020204030204" pitchFamily="34" charset="0"/>
              </a:rPr>
              <a:t>plakodermi</a:t>
            </a:r>
            <a:r>
              <a:rPr lang="hr-HR" altLang="sr-Latn-RS" sz="2100">
                <a:latin typeface="Calibri" panose="020F0502020204030204" pitchFamily="34" charset="0"/>
              </a:rPr>
              <a:t> (rod </a:t>
            </a:r>
            <a:r>
              <a:rPr lang="hr-HR" altLang="sr-Latn-RS" sz="2100" i="1">
                <a:latin typeface="Calibri" panose="020F0502020204030204" pitchFamily="34" charset="0"/>
              </a:rPr>
              <a:t>Dunkleosteus</a:t>
            </a:r>
            <a:r>
              <a:rPr lang="hr-HR" altLang="sr-Latn-RS" sz="2100">
                <a:latin typeface="Calibri" panose="020F0502020204030204" pitchFamily="34" charset="0"/>
              </a:rPr>
              <a:t>) i </a:t>
            </a:r>
            <a:r>
              <a:rPr lang="hr-HR" altLang="sr-Latn-RS" sz="2100" b="1">
                <a:latin typeface="Calibri" panose="020F0502020204030204" pitchFamily="34" charset="0"/>
              </a:rPr>
              <a:t>akantodi</a:t>
            </a:r>
            <a:r>
              <a:rPr lang="hr-HR" altLang="sr-Latn-RS" sz="2100">
                <a:latin typeface="Calibri" panose="020F0502020204030204" pitchFamily="34" charset="0"/>
              </a:rPr>
              <a:t> (rod </a:t>
            </a:r>
            <a:r>
              <a:rPr lang="hr-HR" altLang="sr-Latn-RS" sz="2100" i="1">
                <a:latin typeface="Calibri" panose="020F0502020204030204" pitchFamily="34" charset="0"/>
              </a:rPr>
              <a:t>Euthacanthus</a:t>
            </a:r>
            <a:r>
              <a:rPr lang="hr-HR" altLang="sr-Latn-RS" sz="2100">
                <a:latin typeface="Calibri" panose="020F0502020204030204" pitchFamily="34" charset="0"/>
              </a:rPr>
              <a:t>), a javljaju se i ostale skupine riba: </a:t>
            </a:r>
            <a:r>
              <a:rPr lang="hr-HR" altLang="sr-Latn-RS" sz="2100" b="1">
                <a:latin typeface="Calibri" panose="020F0502020204030204" pitchFamily="34" charset="0"/>
              </a:rPr>
              <a:t>hrskavičnjače </a:t>
            </a:r>
            <a:r>
              <a:rPr lang="hr-HR" altLang="sr-Latn-RS" sz="2100">
                <a:latin typeface="Calibri" panose="020F0502020204030204" pitchFamily="34" charset="0"/>
              </a:rPr>
              <a:t>(morski psi) i </a:t>
            </a:r>
            <a:r>
              <a:rPr lang="hr-HR" altLang="sr-Latn-RS" sz="2100" b="1">
                <a:latin typeface="Calibri" panose="020F0502020204030204" pitchFamily="34" charset="0"/>
              </a:rPr>
              <a:t>koštunjače</a:t>
            </a:r>
            <a:r>
              <a:rPr lang="hr-HR" altLang="sr-Latn-RS" sz="2100">
                <a:latin typeface="Calibri" panose="020F0502020204030204" pitchFamily="34" charset="0"/>
              </a:rPr>
              <a:t> (zrakoperke, dvodihalice i resoperke).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>
                <a:latin typeface="Calibri" panose="020F0502020204030204" pitchFamily="34" charset="0"/>
              </a:rPr>
              <a:t>I dalje su brojne </a:t>
            </a:r>
            <a:r>
              <a:rPr lang="hr-HR" altLang="sr-Latn-RS" sz="2100" b="1">
                <a:latin typeface="Calibri" panose="020F0502020204030204" pitchFamily="34" charset="0"/>
              </a:rPr>
              <a:t>bezčeljusnice</a:t>
            </a:r>
            <a:r>
              <a:rPr lang="hr-HR" altLang="sr-Latn-RS" sz="2100">
                <a:latin typeface="Calibri" panose="020F0502020204030204" pitchFamily="34" charset="0"/>
              </a:rPr>
              <a:t> (Ostrakodermi), ali polako prepuštaju svoj životni prostor naprednijim ribama.</a:t>
            </a:r>
          </a:p>
        </p:txBody>
      </p:sp>
      <p:pic>
        <p:nvPicPr>
          <p:cNvPr id="36868" name="Picture 4" descr="E77 - Evolucija Riba">
            <a:extLst>
              <a:ext uri="{FF2B5EF4-FFF2-40B4-BE49-F238E27FC236}">
                <a16:creationId xmlns:a16="http://schemas.microsoft.com/office/drawing/2014/main" id="{E9859BE5-3069-44AE-8943-62CA33075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908050"/>
            <a:ext cx="4206875" cy="573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Rectangle 5">
            <a:extLst>
              <a:ext uri="{FF2B5EF4-FFF2-40B4-BE49-F238E27FC236}">
                <a16:creationId xmlns:a16="http://schemas.microsoft.com/office/drawing/2014/main" id="{1C765951-B9AB-4E58-9E82-D85AD4AEB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5300663"/>
            <a:ext cx="1800225" cy="431800"/>
          </a:xfrm>
          <a:prstGeom prst="rect">
            <a:avLst/>
          </a:prstGeom>
          <a:noFill/>
          <a:ln w="349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36870" name="Rectangle 6">
            <a:extLst>
              <a:ext uri="{FF2B5EF4-FFF2-40B4-BE49-F238E27FC236}">
                <a16:creationId xmlns:a16="http://schemas.microsoft.com/office/drawing/2014/main" id="{CA77435C-1AFB-47B4-A61A-3B2EDBF69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4724400"/>
            <a:ext cx="3168650" cy="504825"/>
          </a:xfrm>
          <a:prstGeom prst="rect">
            <a:avLst/>
          </a:prstGeom>
          <a:noFill/>
          <a:ln w="349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shema">
            <a:extLst>
              <a:ext uri="{FF2B5EF4-FFF2-40B4-BE49-F238E27FC236}">
                <a16:creationId xmlns:a16="http://schemas.microsoft.com/office/drawing/2014/main" id="{A63AEAC6-E6E1-497D-8CE1-E706EEFFE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15888"/>
            <a:ext cx="6534150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Rectangle 5">
            <a:extLst>
              <a:ext uri="{FF2B5EF4-FFF2-40B4-BE49-F238E27FC236}">
                <a16:creationId xmlns:a16="http://schemas.microsoft.com/office/drawing/2014/main" id="{AD60190D-52C6-41CE-AC08-9BF7A79F3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2420938"/>
            <a:ext cx="2087562" cy="2160587"/>
          </a:xfrm>
          <a:prstGeom prst="rect">
            <a:avLst/>
          </a:prstGeom>
          <a:noFill/>
          <a:ln w="349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37892" name="Rectangle 5">
            <a:extLst>
              <a:ext uri="{FF2B5EF4-FFF2-40B4-BE49-F238E27FC236}">
                <a16:creationId xmlns:a16="http://schemas.microsoft.com/office/drawing/2014/main" id="{A495EEEE-6E42-4E1C-912F-06990F4D4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773238"/>
            <a:ext cx="6624637" cy="647700"/>
          </a:xfrm>
          <a:prstGeom prst="rect">
            <a:avLst/>
          </a:prstGeom>
          <a:noFill/>
          <a:ln w="349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3AB0DB1-E3A9-4A21-A13F-4E454D19BB4E}"/>
              </a:ext>
            </a:extLst>
          </p:cNvPr>
          <p:cNvSpPr txBox="1">
            <a:spLocks noChangeArrowheads="1"/>
          </p:cNvSpPr>
          <p:nvPr/>
        </p:nvSpPr>
        <p:spPr>
          <a:xfrm>
            <a:off x="5004048" y="1772816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32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  <a:ea typeface="+mj-ea"/>
                <a:cs typeface="+mj-cs"/>
              </a:rPr>
              <a:t>2)</a:t>
            </a:r>
            <a:endParaRPr lang="hr-HR" sz="32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00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E2407C5-BE81-4146-A556-135AE160AFB8}"/>
              </a:ext>
            </a:extLst>
          </p:cNvPr>
          <p:cNvSpPr txBox="1">
            <a:spLocks noChangeArrowheads="1"/>
          </p:cNvSpPr>
          <p:nvPr/>
        </p:nvSpPr>
        <p:spPr>
          <a:xfrm>
            <a:off x="1043608" y="1772816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32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  <a:ea typeface="+mj-ea"/>
                <a:cs typeface="+mj-cs"/>
              </a:rPr>
              <a:t>1)</a:t>
            </a:r>
            <a:endParaRPr lang="hr-HR" sz="32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00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4">
            <a:extLst>
              <a:ext uri="{FF2B5EF4-FFF2-40B4-BE49-F238E27FC236}">
                <a16:creationId xmlns:a16="http://schemas.microsoft.com/office/drawing/2014/main" id="{A27BCDBE-2B76-4AE1-B6CB-CDC638462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33375"/>
            <a:ext cx="83518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Calibri" panose="020F0502020204030204" pitchFamily="34" charset="0"/>
              </a:rPr>
              <a:t>RIBE (PISCES)</a:t>
            </a:r>
            <a:r>
              <a:rPr lang="hr-HR" altLang="sr-Latn-RS" sz="3200">
                <a:solidFill>
                  <a:srgbClr val="0000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8915" name="Text Box 10">
            <a:extLst>
              <a:ext uri="{FF2B5EF4-FFF2-40B4-BE49-F238E27FC236}">
                <a16:creationId xmlns:a16="http://schemas.microsoft.com/office/drawing/2014/main" id="{54BD0D6F-F65F-4F9E-BC78-32BD88AB8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28527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53252" name="Text Box 12">
            <a:extLst>
              <a:ext uri="{FF2B5EF4-FFF2-40B4-BE49-F238E27FC236}">
                <a16:creationId xmlns:a16="http://schemas.microsoft.com/office/drawing/2014/main" id="{E65B39CA-D582-492A-A3A0-1E28F9526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420938"/>
            <a:ext cx="8496300" cy="207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2400" b="1" dirty="0">
                <a:solidFill>
                  <a:srgbClr val="C00000"/>
                </a:solidFill>
                <a:latin typeface="Calibri" pitchFamily="34" charset="0"/>
              </a:rPr>
              <a:t>AGNATHA </a:t>
            </a:r>
            <a:r>
              <a:rPr lang="hr-HR" sz="2400" dirty="0">
                <a:solidFill>
                  <a:srgbClr val="C00000"/>
                </a:solidFill>
                <a:latin typeface="Calibri" pitchFamily="34" charset="0"/>
              </a:rPr>
              <a:t>(</a:t>
            </a:r>
            <a:r>
              <a:rPr lang="hr-HR" sz="2400" dirty="0" err="1">
                <a:solidFill>
                  <a:srgbClr val="C00000"/>
                </a:solidFill>
                <a:latin typeface="Calibri" pitchFamily="34" charset="0"/>
              </a:rPr>
              <a:t>bezčeljusnice</a:t>
            </a:r>
            <a:r>
              <a:rPr lang="hr-HR" sz="2400" dirty="0">
                <a:solidFill>
                  <a:srgbClr val="C00000"/>
                </a:solidFill>
                <a:latin typeface="Calibri" pitchFamily="34" charset="0"/>
              </a:rPr>
              <a:t>): </a:t>
            </a:r>
            <a:r>
              <a:rPr lang="hr-HR" sz="2400" b="1" dirty="0" err="1">
                <a:solidFill>
                  <a:srgbClr val="C00000"/>
                </a:solidFill>
                <a:latin typeface="Calibri" pitchFamily="34" charset="0"/>
              </a:rPr>
              <a:t>Ostracodermi</a:t>
            </a:r>
            <a:r>
              <a:rPr lang="hr-HR" sz="2400" b="1" dirty="0">
                <a:solidFill>
                  <a:srgbClr val="C00000"/>
                </a:solidFill>
                <a:latin typeface="Calibri" pitchFamily="34" charset="0"/>
              </a:rPr>
              <a:t> Cm-D</a:t>
            </a:r>
          </a:p>
          <a:p>
            <a:pPr marL="538163" indent="-179388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nalik ribama, no ne smatraju se pravim ribama, nemaju donju čeljust</a:t>
            </a:r>
          </a:p>
          <a:p>
            <a:pPr marL="538163" indent="-179388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imaju koštani oklop, hrskavični skelet; nemaju parnih peraja, 	  	  imaju vrlo mali usni otvor</a:t>
            </a:r>
          </a:p>
          <a:p>
            <a:pPr marL="538163" indent="-179388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i="1" dirty="0" err="1">
                <a:latin typeface="Calibri" pitchFamily="34" charset="0"/>
              </a:rPr>
              <a:t>Hemicylaspis</a:t>
            </a:r>
            <a:r>
              <a:rPr lang="hr-HR" sz="2100" i="1" dirty="0">
                <a:latin typeface="Calibri" pitchFamily="34" charset="0"/>
              </a:rPr>
              <a:t> </a:t>
            </a:r>
            <a:r>
              <a:rPr lang="hr-HR" sz="2100" dirty="0">
                <a:latin typeface="Calibri" pitchFamily="34" charset="0"/>
              </a:rPr>
              <a:t>– plosnato tijelo – život na dnu</a:t>
            </a:r>
          </a:p>
          <a:p>
            <a:pPr marL="538163" indent="-179388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i="1" dirty="0" err="1">
                <a:latin typeface="Calibri" pitchFamily="34" charset="0"/>
              </a:rPr>
              <a:t>Pteraspis</a:t>
            </a:r>
            <a:r>
              <a:rPr lang="hr-HR" sz="2100" dirty="0">
                <a:latin typeface="Calibri" pitchFamily="34" charset="0"/>
              </a:rPr>
              <a:t> – torpedni oblik tijela</a:t>
            </a:r>
            <a:endParaRPr lang="hr-HR" sz="2100" i="1" dirty="0">
              <a:latin typeface="Calibri" pitchFamily="34" charset="0"/>
            </a:endParaRPr>
          </a:p>
        </p:txBody>
      </p:sp>
      <p:pic>
        <p:nvPicPr>
          <p:cNvPr id="56325" name="Picture 19" descr="Hemicyclaspis">
            <a:extLst>
              <a:ext uri="{FF2B5EF4-FFF2-40B4-BE49-F238E27FC236}">
                <a16:creationId xmlns:a16="http://schemas.microsoft.com/office/drawing/2014/main" id="{10F8EFAF-5083-4C73-AC7E-94547D90D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4508500"/>
            <a:ext cx="3571875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326" name="Picture 20" descr="Pteraspis">
            <a:extLst>
              <a:ext uri="{FF2B5EF4-FFF2-40B4-BE49-F238E27FC236}">
                <a16:creationId xmlns:a16="http://schemas.microsoft.com/office/drawing/2014/main" id="{F508DD23-2348-48DB-B852-2947A0570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3831"/>
          <a:stretch>
            <a:fillRect/>
          </a:stretch>
        </p:blipFill>
        <p:spPr bwMode="auto">
          <a:xfrm>
            <a:off x="1044575" y="4508500"/>
            <a:ext cx="3667125" cy="19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919" name="Rectangle 21">
            <a:extLst>
              <a:ext uri="{FF2B5EF4-FFF2-40B4-BE49-F238E27FC236}">
                <a16:creationId xmlns:a16="http://schemas.microsoft.com/office/drawing/2014/main" id="{DF5DC0A3-62D8-4931-B5B2-2B37AAC2A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1288" y="5948363"/>
            <a:ext cx="1530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bg1"/>
                </a:solidFill>
                <a:latin typeface="Arial" panose="020B0604020202020204" pitchFamily="34" charset="0"/>
              </a:rPr>
              <a:t>Hemicylaspis</a:t>
            </a:r>
          </a:p>
        </p:txBody>
      </p:sp>
      <p:sp>
        <p:nvSpPr>
          <p:cNvPr id="38920" name="Rectangle 22">
            <a:extLst>
              <a:ext uri="{FF2B5EF4-FFF2-40B4-BE49-F238E27FC236}">
                <a16:creationId xmlns:a16="http://schemas.microsoft.com/office/drawing/2014/main" id="{1E600F32-5AAD-414E-920A-6B580BC4F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038" y="4652963"/>
            <a:ext cx="1136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>
                <a:latin typeface="Arial" panose="020B0604020202020204" pitchFamily="34" charset="0"/>
              </a:rPr>
              <a:t>Pteraspis</a:t>
            </a:r>
          </a:p>
        </p:txBody>
      </p:sp>
      <p:sp>
        <p:nvSpPr>
          <p:cNvPr id="38921" name="Text Box 4">
            <a:extLst>
              <a:ext uri="{FF2B5EF4-FFF2-40B4-BE49-F238E27FC236}">
                <a16:creationId xmlns:a16="http://schemas.microsoft.com/office/drawing/2014/main" id="{B51C36CB-07E4-4612-AADB-835DF5E0E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54088"/>
            <a:ext cx="83518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dirty="0">
                <a:latin typeface="Calibri" panose="020F0502020204030204" pitchFamily="34" charset="0"/>
              </a:rPr>
              <a:t>Iako se javljaju još od </a:t>
            </a:r>
            <a:r>
              <a:rPr lang="hr-HR" altLang="sr-Latn-RS" sz="2100" dirty="0" err="1">
                <a:latin typeface="Calibri" panose="020F0502020204030204" pitchFamily="34" charset="0"/>
              </a:rPr>
              <a:t>kambrija</a:t>
            </a:r>
            <a:r>
              <a:rPr lang="hr-HR" altLang="sr-Latn-RS" sz="2100" dirty="0">
                <a:latin typeface="Calibri" panose="020F0502020204030204" pitchFamily="34" charset="0"/>
              </a:rPr>
              <a:t>, </a:t>
            </a:r>
            <a:r>
              <a:rPr lang="hr-HR" altLang="sr-Latn-R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pravi procvat doživljavaju tijekom srednjeg paleozoika – </a:t>
            </a:r>
            <a:r>
              <a:rPr lang="hr-HR" altLang="sr-Latn-RS" sz="2100" b="1" u="sng" dirty="0" err="1">
                <a:solidFill>
                  <a:srgbClr val="FF0000"/>
                </a:solidFill>
                <a:latin typeface="Calibri" panose="020F0502020204030204" pitchFamily="34" charset="0"/>
              </a:rPr>
              <a:t>devon</a:t>
            </a:r>
            <a:r>
              <a:rPr lang="hr-HR" altLang="sr-Latn-RS" sz="21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 &gt; “doba riba”</a:t>
            </a:r>
            <a:r>
              <a:rPr lang="hr-HR" altLang="sr-Latn-R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. </a:t>
            </a:r>
            <a:r>
              <a:rPr lang="hr-HR" altLang="sr-Latn-RS" sz="2100" dirty="0">
                <a:latin typeface="Calibri" panose="020F0502020204030204" pitchFamily="34" charset="0"/>
              </a:rPr>
              <a:t>Nastanjuju i morske i slatkovodne prostore, iako je najveći broj fosilnih ostataka riba iz </a:t>
            </a:r>
            <a:r>
              <a:rPr lang="hr-HR" altLang="sr-Latn-RS" sz="2100" dirty="0" err="1">
                <a:latin typeface="Calibri" panose="020F0502020204030204" pitchFamily="34" charset="0"/>
              </a:rPr>
              <a:t>silura</a:t>
            </a:r>
            <a:r>
              <a:rPr lang="hr-HR" altLang="sr-Latn-RS" sz="2100" dirty="0">
                <a:latin typeface="Calibri" panose="020F0502020204030204" pitchFamily="34" charset="0"/>
              </a:rPr>
              <a:t> nađen u slatkovodnim naslagama. </a:t>
            </a:r>
            <a:r>
              <a:rPr lang="hr-HR" altLang="sr-Latn-RS" sz="1800" dirty="0">
                <a:latin typeface="Arial" panose="020B0604020202020204" pitchFamily="34" charset="0"/>
              </a:rPr>
              <a:t>	</a:t>
            </a:r>
            <a:r>
              <a:rPr lang="hr-HR" altLang="sr-Latn-RS" sz="1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7EB7A2F-C83C-441E-A487-BDCB3022CD46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348880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32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  <a:ea typeface="+mj-ea"/>
                <a:cs typeface="+mj-cs"/>
              </a:rPr>
              <a:t>1)</a:t>
            </a:r>
            <a:endParaRPr lang="hr-HR" sz="32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00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E33 - Hemicyclaspis">
            <a:extLst>
              <a:ext uri="{FF2B5EF4-FFF2-40B4-BE49-F238E27FC236}">
                <a16:creationId xmlns:a16="http://schemas.microsoft.com/office/drawing/2014/main" id="{158BF74B-A517-4AB1-BBFE-197AE8010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988" y="908050"/>
            <a:ext cx="3868737" cy="233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939" name="Text Box 5">
            <a:extLst>
              <a:ext uri="{FF2B5EF4-FFF2-40B4-BE49-F238E27FC236}">
                <a16:creationId xmlns:a16="http://schemas.microsoft.com/office/drawing/2014/main" id="{C5F249BA-CB26-446C-9699-0AFF2A125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50" y="3357563"/>
            <a:ext cx="4052888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>
                <a:latin typeface="Calibri" panose="020F0502020204030204" pitchFamily="34" charset="0"/>
              </a:rPr>
              <a:t>Hemicyclaspis</a:t>
            </a:r>
            <a:r>
              <a:rPr lang="hr-HR" altLang="sr-Latn-RS" sz="1800" dirty="0">
                <a:latin typeface="Calibri" panose="020F0502020204030204" pitchFamily="34" charset="0"/>
              </a:rPr>
              <a:t> </a:t>
            </a:r>
            <a:r>
              <a:rPr lang="en-US" altLang="sr-Latn-RS" sz="1800" dirty="0">
                <a:latin typeface="Calibri" panose="020F0502020204030204" pitchFamily="34" charset="0"/>
              </a:rPr>
              <a:t>(S–D)</a:t>
            </a:r>
            <a:r>
              <a:rPr lang="hr-HR" altLang="sr-Latn-RS" sz="1800" dirty="0">
                <a:latin typeface="Calibri" panose="020F0502020204030204" pitchFamily="34" charset="0"/>
              </a:rPr>
              <a:t>– plosnatog oblika – vjerojatna prilagodba ležećem načinu života na dnu jezera ili rijeke</a:t>
            </a:r>
          </a:p>
        </p:txBody>
      </p:sp>
      <p:pic>
        <p:nvPicPr>
          <p:cNvPr id="57348" name="Picture 6" descr="E32 - Pteraspis">
            <a:extLst>
              <a:ext uri="{FF2B5EF4-FFF2-40B4-BE49-F238E27FC236}">
                <a16:creationId xmlns:a16="http://schemas.microsoft.com/office/drawing/2014/main" id="{06D61CF4-5A73-4521-B162-7503A2607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33975" y="1052513"/>
            <a:ext cx="32512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941" name="Text Box 7">
            <a:extLst>
              <a:ext uri="{FF2B5EF4-FFF2-40B4-BE49-F238E27FC236}">
                <a16:creationId xmlns:a16="http://schemas.microsoft.com/office/drawing/2014/main" id="{5EBAC41D-D583-4E00-8ED8-EB0A0E4ED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5445125"/>
            <a:ext cx="3692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>
                <a:latin typeface="Calibri" panose="020F0502020204030204" pitchFamily="34" charset="0"/>
              </a:rPr>
              <a:t>Pteraspis</a:t>
            </a:r>
            <a:r>
              <a:rPr lang="en-US" altLang="sr-Latn-RS" sz="1800" b="1" i="1" dirty="0">
                <a:latin typeface="Calibri" panose="020F0502020204030204" pitchFamily="34" charset="0"/>
              </a:rPr>
              <a:t> </a:t>
            </a:r>
            <a:r>
              <a:rPr lang="en-US" altLang="sr-Latn-RS" sz="1800" dirty="0">
                <a:latin typeface="Calibri" panose="020F0502020204030204" pitchFamily="34" charset="0"/>
              </a:rPr>
              <a:t>(S–D)</a:t>
            </a:r>
            <a:r>
              <a:rPr lang="hr-HR" altLang="sr-Latn-RS" sz="1800" dirty="0">
                <a:latin typeface="Calibri" panose="020F0502020204030204" pitchFamily="34" charset="0"/>
              </a:rPr>
              <a:t>, “torpednog” oblika – vjerojatno je bio bolji plivač</a:t>
            </a:r>
          </a:p>
        </p:txBody>
      </p:sp>
      <p:sp>
        <p:nvSpPr>
          <p:cNvPr id="39942" name="Text Box 8">
            <a:extLst>
              <a:ext uri="{FF2B5EF4-FFF2-40B4-BE49-F238E27FC236}">
                <a16:creationId xmlns:a16="http://schemas.microsoft.com/office/drawing/2014/main" id="{4759AF4E-FC60-4658-87FD-12A98A53D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350838"/>
            <a:ext cx="4224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C00000"/>
                </a:solidFill>
                <a:latin typeface="Calibri" panose="020F0502020204030204" pitchFamily="34" charset="0"/>
              </a:rPr>
              <a:t>OSTRAKODERMI (bezčeljusnice)</a:t>
            </a:r>
            <a:endParaRPr lang="hr-HR" altLang="sr-Latn-RS" sz="240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57351" name="Picture 9" descr="Hemicyclaspis, osteostraci, gornji silur do donji devon, rekonstrukcija">
            <a:extLst>
              <a:ext uri="{FF2B5EF4-FFF2-40B4-BE49-F238E27FC236}">
                <a16:creationId xmlns:a16="http://schemas.microsoft.com/office/drawing/2014/main" id="{912FA514-91C1-4393-BA91-C60F2B738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1988" y="4365625"/>
            <a:ext cx="380047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 descr="E43 - A-Thelodus, B-Pteraspis, C-Jamoytius, D-Hemicyclaspis">
            <a:extLst>
              <a:ext uri="{FF2B5EF4-FFF2-40B4-BE49-F238E27FC236}">
                <a16:creationId xmlns:a16="http://schemas.microsoft.com/office/drawing/2014/main" id="{E28F2180-D5DD-443A-9DE8-91D1E13D4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412875"/>
            <a:ext cx="7561262" cy="357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963" name="Text Box 5">
            <a:extLst>
              <a:ext uri="{FF2B5EF4-FFF2-40B4-BE49-F238E27FC236}">
                <a16:creationId xmlns:a16="http://schemas.microsoft.com/office/drawing/2014/main" id="{341D8A82-B34A-4CB2-87CE-DD3015499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294188"/>
            <a:ext cx="18002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dirty="0">
                <a:latin typeface="Arial" panose="020B0604020202020204" pitchFamily="34" charset="0"/>
              </a:rPr>
              <a:t>A – </a:t>
            </a:r>
            <a:r>
              <a:rPr lang="hr-HR" altLang="sr-Latn-RS" sz="1800" b="1" i="1" dirty="0">
                <a:latin typeface="Arial" panose="020B0604020202020204" pitchFamily="34" charset="0"/>
              </a:rPr>
              <a:t>Thelodus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dirty="0">
                <a:latin typeface="Arial" panose="020B0604020202020204" pitchFamily="34" charset="0"/>
              </a:rPr>
              <a:t>silur</a:t>
            </a:r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1B8F1666-CC9C-4832-93A2-CFF0C74B1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445125"/>
            <a:ext cx="82296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None/>
            </a:pPr>
            <a:r>
              <a:rPr lang="hr-HR" altLang="sr-Latn-RS" sz="2100" b="1">
                <a:solidFill>
                  <a:srgbClr val="FF0000"/>
                </a:solidFill>
                <a:latin typeface="Calibri" panose="020F0502020204030204" pitchFamily="34" charset="0"/>
              </a:rPr>
              <a:t>Ostrakoderme izumiru krajem devona.</a:t>
            </a:r>
          </a:p>
        </p:txBody>
      </p:sp>
      <p:sp>
        <p:nvSpPr>
          <p:cNvPr id="40965" name="Text Box 5">
            <a:extLst>
              <a:ext uri="{FF2B5EF4-FFF2-40B4-BE49-F238E27FC236}">
                <a16:creationId xmlns:a16="http://schemas.microsoft.com/office/drawing/2014/main" id="{B71AEA4E-B6F9-4AF1-8128-C1DD0EE1B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3363" y="1268413"/>
            <a:ext cx="1727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latin typeface="Arial" panose="020B0604020202020204" pitchFamily="34" charset="0"/>
              </a:rPr>
              <a:t>B – </a:t>
            </a:r>
            <a:r>
              <a:rPr lang="hr-HR" altLang="sr-Latn-RS" sz="1800" b="1" i="1">
                <a:latin typeface="Arial" panose="020B0604020202020204" pitchFamily="34" charset="0"/>
              </a:rPr>
              <a:t>Pteraspis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latin typeface="Arial" panose="020B0604020202020204" pitchFamily="34" charset="0"/>
              </a:rPr>
              <a:t>silur</a:t>
            </a:r>
          </a:p>
        </p:txBody>
      </p:sp>
      <p:sp>
        <p:nvSpPr>
          <p:cNvPr id="40966" name="Text Box 5">
            <a:extLst>
              <a:ext uri="{FF2B5EF4-FFF2-40B4-BE49-F238E27FC236}">
                <a16:creationId xmlns:a16="http://schemas.microsoft.com/office/drawing/2014/main" id="{9872CA1E-04B3-495E-886F-9E1C007F4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1628775"/>
            <a:ext cx="18716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dirty="0">
                <a:latin typeface="Arial" panose="020B0604020202020204" pitchFamily="34" charset="0"/>
              </a:rPr>
              <a:t>C – </a:t>
            </a:r>
            <a:r>
              <a:rPr lang="hr-HR" altLang="sr-Latn-RS" sz="1800" b="1" i="1" dirty="0">
                <a:latin typeface="Arial" panose="020B0604020202020204" pitchFamily="34" charset="0"/>
              </a:rPr>
              <a:t>Jamoytius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dirty="0">
                <a:latin typeface="Arial" panose="020B0604020202020204" pitchFamily="34" charset="0"/>
              </a:rPr>
              <a:t>silur</a:t>
            </a:r>
          </a:p>
        </p:txBody>
      </p:sp>
      <p:sp>
        <p:nvSpPr>
          <p:cNvPr id="40967" name="Text Box 5">
            <a:extLst>
              <a:ext uri="{FF2B5EF4-FFF2-40B4-BE49-F238E27FC236}">
                <a16:creationId xmlns:a16="http://schemas.microsoft.com/office/drawing/2014/main" id="{1FCFC8E9-9240-47D9-A513-BB678D65D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5013325"/>
            <a:ext cx="23050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dirty="0">
                <a:latin typeface="Arial" panose="020B0604020202020204" pitchFamily="34" charset="0"/>
              </a:rPr>
              <a:t>D –</a:t>
            </a:r>
            <a:r>
              <a:rPr lang="hr-HR" altLang="sr-Latn-RS" sz="1800" dirty="0">
                <a:latin typeface="Arial" panose="020B0604020202020204" pitchFamily="34" charset="0"/>
              </a:rPr>
              <a:t> </a:t>
            </a:r>
            <a:r>
              <a:rPr lang="hr-HR" altLang="sr-Latn-RS" sz="1800" b="1" i="1" dirty="0">
                <a:latin typeface="Arial" panose="020B0604020202020204" pitchFamily="34" charset="0"/>
              </a:rPr>
              <a:t>Hemicyclaspis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dirty="0">
                <a:latin typeface="Arial" panose="020B0604020202020204" pitchFamily="34" charset="0"/>
              </a:rPr>
              <a:t>silur</a:t>
            </a:r>
          </a:p>
        </p:txBody>
      </p:sp>
      <p:sp>
        <p:nvSpPr>
          <p:cNvPr id="40968" name="Text Box 8">
            <a:extLst>
              <a:ext uri="{FF2B5EF4-FFF2-40B4-BE49-F238E27FC236}">
                <a16:creationId xmlns:a16="http://schemas.microsoft.com/office/drawing/2014/main" id="{19AFC0CB-DDCA-4683-92F3-04D9983B9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350838"/>
            <a:ext cx="4224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C00000"/>
                </a:solidFill>
                <a:latin typeface="Calibri" panose="020F0502020204030204" pitchFamily="34" charset="0"/>
              </a:rPr>
              <a:t>OSTRAKODERMI (bezčeljusnice)</a:t>
            </a:r>
            <a:endParaRPr lang="hr-HR" altLang="sr-Latn-RS" sz="240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5">
            <a:extLst>
              <a:ext uri="{FF2B5EF4-FFF2-40B4-BE49-F238E27FC236}">
                <a16:creationId xmlns:a16="http://schemas.microsoft.com/office/drawing/2014/main" id="{248C49D4-A0E0-4E0E-84ED-B257822E42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704850"/>
            <a:ext cx="8075612" cy="563563"/>
          </a:xfrm>
        </p:spPr>
        <p:txBody>
          <a:bodyPr/>
          <a:lstStyle/>
          <a:p>
            <a:pPr algn="ctr" eaLnBrk="1" hangingPunct="1"/>
            <a:r>
              <a:rPr lang="hr-HR" altLang="sr-Latn-RS" sz="3200" u="sng">
                <a:solidFill>
                  <a:srgbClr val="FF0000"/>
                </a:solidFill>
              </a:rPr>
              <a:t>GNATHOSTOMATA (ČELJUSNICE) - PODJELA </a:t>
            </a:r>
            <a:endParaRPr lang="sr-Latn-CS" altLang="sr-Latn-RS" sz="3200" u="sng">
              <a:solidFill>
                <a:srgbClr val="FF0000"/>
              </a:solidFill>
            </a:endParaRPr>
          </a:p>
        </p:txBody>
      </p:sp>
      <p:pic>
        <p:nvPicPr>
          <p:cNvPr id="41987" name="Picture 4" descr="podjela">
            <a:extLst>
              <a:ext uri="{FF2B5EF4-FFF2-40B4-BE49-F238E27FC236}">
                <a16:creationId xmlns:a16="http://schemas.microsoft.com/office/drawing/2014/main" id="{3BBFCF36-BCDD-4A88-8B82-9A24338364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0225" y="1628775"/>
            <a:ext cx="8083550" cy="4389438"/>
          </a:xfrm>
          <a:noFill/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E2D31811-CBE1-40EC-99FF-6BC7CE43A768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692696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32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  <a:ea typeface="+mj-ea"/>
                <a:cs typeface="+mj-cs"/>
              </a:rPr>
              <a:t>2)</a:t>
            </a:r>
            <a:endParaRPr lang="hr-HR" sz="32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00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81668A7D-6C5F-452E-9103-D1AA46C33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3429000"/>
            <a:ext cx="1295400" cy="360363"/>
          </a:xfrm>
          <a:prstGeom prst="rect">
            <a:avLst/>
          </a:prstGeom>
          <a:noFill/>
          <a:ln w="34925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41990" name="Rectangle 5">
            <a:extLst>
              <a:ext uri="{FF2B5EF4-FFF2-40B4-BE49-F238E27FC236}">
                <a16:creationId xmlns:a16="http://schemas.microsoft.com/office/drawing/2014/main" id="{5B8F2ADF-C79B-4223-BB9C-E3E46DDA3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3141663"/>
            <a:ext cx="1223963" cy="358775"/>
          </a:xfrm>
          <a:prstGeom prst="rect">
            <a:avLst/>
          </a:prstGeom>
          <a:noFill/>
          <a:ln w="349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EA922E80-958F-4395-BBDD-A98E6EAE91F9}"/>
              </a:ext>
            </a:extLst>
          </p:cNvPr>
          <p:cNvSpPr txBox="1">
            <a:spLocks noChangeArrowheads="1"/>
          </p:cNvSpPr>
          <p:nvPr/>
        </p:nvSpPr>
        <p:spPr>
          <a:xfrm>
            <a:off x="5868144" y="2204864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28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</a:rPr>
              <a:t>A)</a:t>
            </a:r>
            <a:endParaRPr lang="hr-HR" sz="28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00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0173B4E-AF3B-4C8D-A8BC-F35F62777D4A}"/>
              </a:ext>
            </a:extLst>
          </p:cNvPr>
          <p:cNvSpPr txBox="1">
            <a:spLocks noChangeArrowheads="1"/>
          </p:cNvSpPr>
          <p:nvPr/>
        </p:nvSpPr>
        <p:spPr>
          <a:xfrm>
            <a:off x="1115616" y="2564904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28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</a:rPr>
              <a:t>B)</a:t>
            </a:r>
            <a:endParaRPr lang="hr-HR" sz="28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00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FC63720A-ED24-4DDC-82BC-C578F2BC3A71}"/>
              </a:ext>
            </a:extLst>
          </p:cNvPr>
          <p:cNvSpPr txBox="1">
            <a:spLocks noChangeArrowheads="1"/>
          </p:cNvSpPr>
          <p:nvPr/>
        </p:nvSpPr>
        <p:spPr>
          <a:xfrm>
            <a:off x="2051720" y="3356992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28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99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</a:rPr>
              <a:t>C)</a:t>
            </a:r>
            <a:endParaRPr lang="hr-HR" sz="28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99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184EC979-33E9-4959-BA50-96DDA280F87D}"/>
              </a:ext>
            </a:extLst>
          </p:cNvPr>
          <p:cNvSpPr txBox="1">
            <a:spLocks noChangeArrowheads="1"/>
          </p:cNvSpPr>
          <p:nvPr/>
        </p:nvSpPr>
        <p:spPr>
          <a:xfrm>
            <a:off x="4499992" y="3068960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28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00FF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</a:rPr>
              <a:t>D)</a:t>
            </a:r>
            <a:endParaRPr lang="hr-HR" sz="28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00FF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9F2543A-0DB8-4AA2-B67F-BC27C09466B9}"/>
              </a:ext>
            </a:extLst>
          </p:cNvPr>
          <p:cNvCxnSpPr/>
          <p:nvPr/>
        </p:nvCxnSpPr>
        <p:spPr>
          <a:xfrm>
            <a:off x="2411413" y="5300663"/>
            <a:ext cx="1081087" cy="0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6507FD-0A71-4679-ABA1-7EFB9F718432}"/>
              </a:ext>
            </a:extLst>
          </p:cNvPr>
          <p:cNvCxnSpPr/>
          <p:nvPr/>
        </p:nvCxnSpPr>
        <p:spPr>
          <a:xfrm>
            <a:off x="827088" y="5373688"/>
            <a:ext cx="1081087" cy="0"/>
          </a:xfrm>
          <a:prstGeom prst="line">
            <a:avLst/>
          </a:prstGeom>
          <a:ln w="3175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5ACF345-9AC7-4430-9E45-4A82BCBB818D}"/>
              </a:ext>
            </a:extLst>
          </p:cNvPr>
          <p:cNvCxnSpPr/>
          <p:nvPr/>
        </p:nvCxnSpPr>
        <p:spPr>
          <a:xfrm>
            <a:off x="5219700" y="5300663"/>
            <a:ext cx="1081088" cy="0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AFB4DBB-D753-4CD2-9BAB-FC2196BFD356}"/>
              </a:ext>
            </a:extLst>
          </p:cNvPr>
          <p:cNvCxnSpPr/>
          <p:nvPr/>
        </p:nvCxnSpPr>
        <p:spPr>
          <a:xfrm>
            <a:off x="3779838" y="5300663"/>
            <a:ext cx="1079500" cy="0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3E142B6-01CB-47A6-87F0-3AAFB7193ADA}"/>
              </a:ext>
            </a:extLst>
          </p:cNvPr>
          <p:cNvCxnSpPr/>
          <p:nvPr/>
        </p:nvCxnSpPr>
        <p:spPr>
          <a:xfrm>
            <a:off x="611188" y="4221163"/>
            <a:ext cx="1081087" cy="0"/>
          </a:xfrm>
          <a:prstGeom prst="line">
            <a:avLst/>
          </a:prstGeom>
          <a:ln w="3175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6468D6B-2089-478A-8ABC-6AF35218BA22}"/>
              </a:ext>
            </a:extLst>
          </p:cNvPr>
          <p:cNvCxnSpPr/>
          <p:nvPr/>
        </p:nvCxnSpPr>
        <p:spPr>
          <a:xfrm>
            <a:off x="5795963" y="3789363"/>
            <a:ext cx="1079500" cy="0"/>
          </a:xfrm>
          <a:prstGeom prst="line">
            <a:avLst/>
          </a:prstGeom>
          <a:ln w="317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F0846A7E-553F-41CE-B9EE-7DFDC3F91FEE}"/>
              </a:ext>
            </a:extLst>
          </p:cNvPr>
          <p:cNvSpPr/>
          <p:nvPr/>
        </p:nvSpPr>
        <p:spPr>
          <a:xfrm>
            <a:off x="1619250" y="2708275"/>
            <a:ext cx="1944688" cy="7207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3D4A140-A354-44CD-B905-1D72567955E9}"/>
              </a:ext>
            </a:extLst>
          </p:cNvPr>
          <p:cNvSpPr/>
          <p:nvPr/>
        </p:nvSpPr>
        <p:spPr>
          <a:xfrm>
            <a:off x="5940425" y="2565400"/>
            <a:ext cx="2016125" cy="792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>
            <a:extLst>
              <a:ext uri="{FF2B5EF4-FFF2-40B4-BE49-F238E27FC236}">
                <a16:creationId xmlns:a16="http://schemas.microsoft.com/office/drawing/2014/main" id="{0128CCD2-AC1C-49F9-BB72-E4F1A2CFF3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908050"/>
            <a:ext cx="8229600" cy="2376488"/>
          </a:xfrm>
        </p:spPr>
        <p:txBody>
          <a:bodyPr/>
          <a:lstStyle/>
          <a:p>
            <a:pPr marL="265113" indent="-265113" eaLnBrk="1" hangingPunct="1">
              <a:buClr>
                <a:srgbClr val="FF9900"/>
              </a:buClr>
              <a:buSzPct val="100000"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Slatkovodne i marinske, izumiru krajem D</a:t>
            </a:r>
          </a:p>
          <a:p>
            <a:pPr marL="265113" indent="-265113" eaLnBrk="1" hangingPunct="1">
              <a:buClr>
                <a:srgbClr val="FF9900"/>
              </a:buClr>
              <a:buSzPct val="100000"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Imale</a:t>
            </a:r>
            <a:r>
              <a:rPr lang="hr-HR" altLang="sr-Latn-RS" sz="2100" i="1" dirty="0">
                <a:latin typeface="Calibri" panose="020F0502020204030204" pitchFamily="34" charset="0"/>
              </a:rPr>
              <a:t> </a:t>
            </a:r>
            <a:r>
              <a:rPr lang="hr-HR" altLang="sr-Latn-RS" sz="2100" b="1" dirty="0">
                <a:latin typeface="Calibri" panose="020F0502020204030204" pitchFamily="34" charset="0"/>
              </a:rPr>
              <a:t>parne peraje</a:t>
            </a:r>
            <a:r>
              <a:rPr lang="hr-HR" altLang="sr-Latn-RS" sz="2100" dirty="0">
                <a:latin typeface="Calibri" panose="020F0502020204030204" pitchFamily="34" charset="0"/>
              </a:rPr>
              <a:t>, za razliku od bezčeljusnica </a:t>
            </a:r>
            <a:r>
              <a:rPr lang="hr-HR" altLang="sr-Latn-RS" sz="2100" b="1" dirty="0">
                <a:latin typeface="Calibri" panose="020F0502020204030204" pitchFamily="34" charset="0"/>
              </a:rPr>
              <a:t>imaju ljuske </a:t>
            </a:r>
            <a:r>
              <a:rPr lang="hr-HR" altLang="sr-Latn-RS" sz="2100" dirty="0">
                <a:latin typeface="Calibri" panose="020F0502020204030204" pitchFamily="34" charset="0"/>
              </a:rPr>
              <a:t>umjesto koštanog oklopa, </a:t>
            </a:r>
            <a:r>
              <a:rPr lang="hr-HR" altLang="sr-Latn-R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razvile najznačajniju novinu do tada – čeljust </a:t>
            </a:r>
            <a:r>
              <a:rPr lang="hr-HR" altLang="sr-Latn-RS" sz="2100" dirty="0">
                <a:latin typeface="Calibri" panose="020F0502020204030204" pitchFamily="34" charset="0"/>
              </a:rPr>
              <a:t>(grabežljivci)</a:t>
            </a:r>
          </a:p>
          <a:p>
            <a:pPr marL="265113" indent="-265113" eaLnBrk="1" hangingPunct="1">
              <a:buClr>
                <a:srgbClr val="FF9900"/>
              </a:buClr>
              <a:buSzPct val="100000"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Čeljust sa zubima razvila se iz jednog para škržnih otvora</a:t>
            </a:r>
          </a:p>
        </p:txBody>
      </p:sp>
      <p:pic>
        <p:nvPicPr>
          <p:cNvPr id="43011" name="Picture 8" descr="acanthodian2">
            <a:extLst>
              <a:ext uri="{FF2B5EF4-FFF2-40B4-BE49-F238E27FC236}">
                <a16:creationId xmlns:a16="http://schemas.microsoft.com/office/drawing/2014/main" id="{481DF3F0-24C2-477B-A4F1-4E0C2D723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230563"/>
            <a:ext cx="3522663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6" descr="imagel007">
            <a:extLst>
              <a:ext uri="{FF2B5EF4-FFF2-40B4-BE49-F238E27FC236}">
                <a16:creationId xmlns:a16="http://schemas.microsoft.com/office/drawing/2014/main" id="{391A29FE-AFEB-416E-911D-45C9DFC84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411538"/>
            <a:ext cx="4103687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7">
            <a:extLst>
              <a:ext uri="{FF2B5EF4-FFF2-40B4-BE49-F238E27FC236}">
                <a16:creationId xmlns:a16="http://schemas.microsoft.com/office/drawing/2014/main" id="{515EEC5A-6D13-4623-ABB9-ACF060BF9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5643563"/>
            <a:ext cx="1466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>
                <a:latin typeface="Arial" panose="020B0604020202020204" pitchFamily="34" charset="0"/>
              </a:rPr>
              <a:t>Euthacantus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4A26EF0-48FE-4564-91BA-7200F0F71F2E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260648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28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</a:rPr>
              <a:t>A)</a:t>
            </a:r>
            <a:endParaRPr lang="hr-HR" sz="28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00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</a:endParaRPr>
          </a:p>
        </p:txBody>
      </p:sp>
      <p:sp>
        <p:nvSpPr>
          <p:cNvPr id="43015" name="Rectangle 3">
            <a:extLst>
              <a:ext uri="{FF2B5EF4-FFF2-40B4-BE49-F238E27FC236}">
                <a16:creationId xmlns:a16="http://schemas.microsoft.com/office/drawing/2014/main" id="{A2EAEE26-8E9E-4FAC-83B7-81CC4BCEB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913" y="333375"/>
            <a:ext cx="79422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15875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None/>
            </a:pPr>
            <a:r>
              <a:rPr lang="hr-HR" altLang="sr-Latn-RS" sz="2400" b="1">
                <a:solidFill>
                  <a:srgbClr val="C00000"/>
                </a:solidFill>
                <a:latin typeface="Calibri" panose="020F0502020204030204" pitchFamily="34" charset="0"/>
              </a:rPr>
              <a:t>skupina ACANTHODII (prakoštunjače) </a:t>
            </a:r>
            <a:r>
              <a:rPr lang="hr-HR" altLang="sr-Latn-RS" sz="2100" b="1">
                <a:solidFill>
                  <a:srgbClr val="C00000"/>
                </a:solidFill>
                <a:latin typeface="Calibri" panose="020F0502020204030204" pitchFamily="34" charset="0"/>
              </a:rPr>
              <a:t>- </a:t>
            </a:r>
            <a:r>
              <a:rPr lang="hr-HR" altLang="sr-Latn-RS" sz="2100" b="1" u="sng">
                <a:solidFill>
                  <a:srgbClr val="C00000"/>
                </a:solidFill>
                <a:latin typeface="Calibri" panose="020F0502020204030204" pitchFamily="34" charset="0"/>
              </a:rPr>
              <a:t>Prve “prave” ribe – u S</a:t>
            </a:r>
            <a:r>
              <a:rPr lang="hr-HR" altLang="sr-Latn-RS" sz="2100" b="1" u="sng" baseline="-25000">
                <a:solidFill>
                  <a:srgbClr val="C00000"/>
                </a:solidFill>
                <a:latin typeface="Calibri" panose="020F0502020204030204" pitchFamily="34" charset="0"/>
              </a:rPr>
              <a:t>3</a:t>
            </a:r>
            <a:endParaRPr lang="hr-HR" altLang="sr-Latn-RS" sz="2100" i="1" u="sng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8">
            <a:extLst>
              <a:ext uri="{FF2B5EF4-FFF2-40B4-BE49-F238E27FC236}">
                <a16:creationId xmlns:a16="http://schemas.microsoft.com/office/drawing/2014/main" id="{C420B7FE-A5C4-4C3A-84B3-26559113E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04813"/>
            <a:ext cx="3529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Calibri" panose="020F0502020204030204" pitchFamily="34" charset="0"/>
              </a:rPr>
              <a:t>RAZVOJ ČELJUSTI</a:t>
            </a:r>
            <a:endParaRPr lang="hr-HR" altLang="sr-Latn-RS" sz="240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44035" name="Picture 13" descr="celjust">
            <a:extLst>
              <a:ext uri="{FF2B5EF4-FFF2-40B4-BE49-F238E27FC236}">
                <a16:creationId xmlns:a16="http://schemas.microsoft.com/office/drawing/2014/main" id="{4BA453AC-421D-4DBA-8C33-56CEF09FF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96975"/>
            <a:ext cx="8186737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Rectangle 14">
            <a:extLst>
              <a:ext uri="{FF2B5EF4-FFF2-40B4-BE49-F238E27FC236}">
                <a16:creationId xmlns:a16="http://schemas.microsoft.com/office/drawing/2014/main" id="{BCEA91FF-DAF8-4621-B755-32CC40296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338" y="4797425"/>
            <a:ext cx="8351837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>
                <a:latin typeface="Calibri" panose="020F0502020204030204" pitchFamily="34" charset="0"/>
              </a:rPr>
              <a:t>Razvoj čeljusti iz jednog para škržnih otvora </a:t>
            </a:r>
            <a:r>
              <a:rPr lang="hr-HR" altLang="sr-Latn-RS" sz="2100">
                <a:latin typeface="Calibri" panose="020F0502020204030204" pitchFamily="34" charset="0"/>
              </a:rPr>
              <a:t>- primjer </a:t>
            </a:r>
            <a:r>
              <a:rPr lang="hr-HR" altLang="sr-Latn-RS" sz="2100" b="1">
                <a:latin typeface="Calibri" panose="020F0502020204030204" pitchFamily="34" charset="0"/>
              </a:rPr>
              <a:t>evolucijskog oportunizma,</a:t>
            </a:r>
            <a:r>
              <a:rPr lang="hr-HR" altLang="sr-Latn-RS" sz="2100">
                <a:latin typeface="Calibri" panose="020F0502020204030204" pitchFamily="34" charset="0"/>
              </a:rPr>
              <a:t> tzv. pretprilagodbe (postojeća tjelesna struktura nekog organizma pretvara se u novu s potpuno drugačijom funkcijom).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4" descr="dunkleosteus">
            <a:extLst>
              <a:ext uri="{FF2B5EF4-FFF2-40B4-BE49-F238E27FC236}">
                <a16:creationId xmlns:a16="http://schemas.microsoft.com/office/drawing/2014/main" id="{1326A1B1-134D-4E24-B321-5A382BAB4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4572"/>
          <a:stretch>
            <a:fillRect/>
          </a:stretch>
        </p:blipFill>
        <p:spPr bwMode="auto">
          <a:xfrm>
            <a:off x="503238" y="2349500"/>
            <a:ext cx="6732587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059" name="Text Box 3">
            <a:extLst>
              <a:ext uri="{FF2B5EF4-FFF2-40B4-BE49-F238E27FC236}">
                <a16:creationId xmlns:a16="http://schemas.microsoft.com/office/drawing/2014/main" id="{83730C8C-97C6-4E2E-ADF3-44FD4C341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981075"/>
            <a:ext cx="81375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Javljaju se u starijem </a:t>
            </a:r>
            <a:r>
              <a:rPr lang="hr-HR" altLang="sr-Latn-RS" sz="2100" dirty="0" err="1">
                <a:latin typeface="Calibri" panose="020F0502020204030204" pitchFamily="34" charset="0"/>
              </a:rPr>
              <a:t>devonu</a:t>
            </a:r>
            <a:r>
              <a:rPr lang="hr-HR" altLang="sr-Latn-RS" sz="2100" dirty="0">
                <a:latin typeface="Calibri" panose="020F0502020204030204" pitchFamily="34" charset="0"/>
              </a:rPr>
              <a:t>, a u srednjem imale maksimum razvoja</a:t>
            </a:r>
          </a:p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Sredinom </a:t>
            </a:r>
            <a:r>
              <a:rPr lang="hr-HR" altLang="sr-Latn-RS" sz="2100" dirty="0" err="1">
                <a:latin typeface="Calibri" panose="020F0502020204030204" pitchFamily="34" charset="0"/>
              </a:rPr>
              <a:t>devona</a:t>
            </a:r>
            <a:r>
              <a:rPr lang="hr-HR" altLang="sr-Latn-RS" sz="2100" dirty="0">
                <a:latin typeface="Calibri" panose="020F0502020204030204" pitchFamily="34" charset="0"/>
              </a:rPr>
              <a:t> nastanjuju i morske okoliše</a:t>
            </a:r>
          </a:p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Dosezale velike dimenzije, npr. rod veliki grabežljivac </a:t>
            </a:r>
            <a:r>
              <a:rPr lang="hr-HR" altLang="sr-Latn-RS" sz="2100" b="1" i="1" dirty="0" err="1">
                <a:latin typeface="Calibri" panose="020F0502020204030204" pitchFamily="34" charset="0"/>
              </a:rPr>
              <a:t>Dunkleosteus</a:t>
            </a:r>
            <a:r>
              <a:rPr lang="en-US" altLang="sr-Latn-RS" sz="2100" b="1" i="1" dirty="0">
                <a:latin typeface="Calibri" panose="020F0502020204030204" pitchFamily="34" charset="0"/>
              </a:rPr>
              <a:t> </a:t>
            </a:r>
            <a:r>
              <a:rPr lang="en-US" altLang="sr-Latn-RS" sz="2100" dirty="0">
                <a:latin typeface="Calibri" panose="020F0502020204030204" pitchFamily="34" charset="0"/>
              </a:rPr>
              <a:t>(D)</a:t>
            </a:r>
            <a:r>
              <a:rPr lang="hr-HR" altLang="sr-Latn-RS" sz="2100" dirty="0">
                <a:latin typeface="Calibri" panose="020F0502020204030204" pitchFamily="34" charset="0"/>
              </a:rPr>
              <a:t>, dužine do 10 m</a:t>
            </a:r>
            <a:endParaRPr lang="hr-HR" altLang="sr-Latn-RS" sz="2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3492" name="Picture 3" descr="dunkleosteus rek">
            <a:extLst>
              <a:ext uri="{FF2B5EF4-FFF2-40B4-BE49-F238E27FC236}">
                <a16:creationId xmlns:a16="http://schemas.microsoft.com/office/drawing/2014/main" id="{BDA9F6B9-8240-4240-AF0B-2E23191D1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4775" y="4365625"/>
            <a:ext cx="3563938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57239112-4BCE-4DFA-AFB4-5CC45186E95E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260648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28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</a:rPr>
              <a:t>B)</a:t>
            </a:r>
            <a:endParaRPr lang="hr-HR" sz="28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00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</a:endParaRPr>
          </a:p>
        </p:txBody>
      </p:sp>
      <p:sp>
        <p:nvSpPr>
          <p:cNvPr id="45062" name="Rectangle 3">
            <a:extLst>
              <a:ext uri="{FF2B5EF4-FFF2-40B4-BE49-F238E27FC236}">
                <a16:creationId xmlns:a16="http://schemas.microsoft.com/office/drawing/2014/main" id="{9A0387E6-597C-4852-8D0B-EB85B7FAD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913" y="333375"/>
            <a:ext cx="79422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15875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None/>
            </a:pPr>
            <a:r>
              <a:rPr lang="hr-HR" altLang="sr-Latn-RS" sz="2400" b="1">
                <a:solidFill>
                  <a:srgbClr val="C00000"/>
                </a:solidFill>
                <a:latin typeface="Calibri" panose="020F0502020204030204" pitchFamily="34" charset="0"/>
              </a:rPr>
              <a:t>skupina PLACODERMI (oklopnjače)</a:t>
            </a:r>
            <a:endParaRPr lang="hr-HR" altLang="sr-Latn-RS" sz="2100" i="1" u="sng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5063" name="Rectangle 7">
            <a:extLst>
              <a:ext uri="{FF2B5EF4-FFF2-40B4-BE49-F238E27FC236}">
                <a16:creationId xmlns:a16="http://schemas.microsoft.com/office/drawing/2014/main" id="{61236A5B-6325-4868-9B98-5B37BB4C3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8650" y="5661025"/>
            <a:ext cx="2016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latin typeface="Calibri" panose="020F0502020204030204" pitchFamily="34" charset="0"/>
              </a:rPr>
              <a:t>Dunkleosteus</a:t>
            </a:r>
            <a:endParaRPr lang="hr-HR" altLang="sr-Latn-RS" sz="1800" i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3" descr="Cladoselache">
            <a:extLst>
              <a:ext uri="{FF2B5EF4-FFF2-40B4-BE49-F238E27FC236}">
                <a16:creationId xmlns:a16="http://schemas.microsoft.com/office/drawing/2014/main" id="{E43FB503-9F40-4952-A31C-96E0C21FC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859" t="1343" r="859" b="1343"/>
          <a:stretch>
            <a:fillRect/>
          </a:stretch>
        </p:blipFill>
        <p:spPr bwMode="auto">
          <a:xfrm>
            <a:off x="436563" y="3135313"/>
            <a:ext cx="4670425" cy="29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4515" name="Picture 5" descr="Modeli morskih pasa iz devona i gornjeg karbona">
            <a:extLst>
              <a:ext uri="{FF2B5EF4-FFF2-40B4-BE49-F238E27FC236}">
                <a16:creationId xmlns:a16="http://schemas.microsoft.com/office/drawing/2014/main" id="{7CF537DA-BB83-4E93-833B-E8DCF7BC7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15724" t="2118" r="4585" b="60002"/>
          <a:stretch>
            <a:fillRect/>
          </a:stretch>
        </p:blipFill>
        <p:spPr bwMode="auto">
          <a:xfrm>
            <a:off x="4500563" y="2217738"/>
            <a:ext cx="4379912" cy="193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084" name="Text Box 2">
            <a:extLst>
              <a:ext uri="{FF2B5EF4-FFF2-40B4-BE49-F238E27FC236}">
                <a16:creationId xmlns:a16="http://schemas.microsoft.com/office/drawing/2014/main" id="{4511B54C-EDA8-49C0-B86D-8C93D91EE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125538"/>
            <a:ext cx="8135937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>
                <a:latin typeface="Calibri" panose="020F0502020204030204" pitchFamily="34" charset="0"/>
                <a:cs typeface="Arial" panose="020B0604020202020204" pitchFamily="34" charset="0"/>
              </a:rPr>
              <a:t>Ribe hrskavičnog skeleta</a:t>
            </a:r>
          </a:p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>
                <a:latin typeface="Calibri" panose="020F0502020204030204" pitchFamily="34" charset="0"/>
                <a:cs typeface="Arial" panose="020B0604020202020204" pitchFamily="34" charset="0"/>
              </a:rPr>
              <a:t>Tu spadaju </a:t>
            </a:r>
            <a:r>
              <a:rPr lang="hr-HR" altLang="sr-Latn-RS" sz="2100" b="1">
                <a:latin typeface="Calibri" panose="020F0502020204030204" pitchFamily="34" charset="0"/>
                <a:cs typeface="Arial" panose="020B0604020202020204" pitchFamily="34" charset="0"/>
              </a:rPr>
              <a:t>morski psi</a:t>
            </a:r>
            <a:r>
              <a:rPr lang="hr-HR" altLang="sr-Latn-RS" sz="2100">
                <a:latin typeface="Calibri" panose="020F0502020204030204" pitchFamily="34" charset="0"/>
                <a:cs typeface="Arial" panose="020B0604020202020204" pitchFamily="34" charset="0"/>
              </a:rPr>
              <a:t> koji se javljaju u </a:t>
            </a:r>
            <a:r>
              <a:rPr lang="hr-HR" altLang="sr-Latn-RS" sz="2100" b="1">
                <a:latin typeface="Calibri" panose="020F0502020204030204" pitchFamily="34" charset="0"/>
                <a:cs typeface="Arial" panose="020B0604020202020204" pitchFamily="34" charset="0"/>
              </a:rPr>
              <a:t>mlađem devonu</a:t>
            </a:r>
            <a:r>
              <a:rPr lang="hr-HR" altLang="sr-Latn-RS" sz="2100">
                <a:latin typeface="Calibri" panose="020F0502020204030204" pitchFamily="34" charset="0"/>
                <a:cs typeface="Arial" panose="020B0604020202020204" pitchFamily="34" charset="0"/>
              </a:rPr>
              <a:t>, duljine do 1 m</a:t>
            </a:r>
            <a:r>
              <a:rPr lang="hr-HR" altLang="sr-Latn-RS" sz="2100">
                <a:latin typeface="Calibri" panose="020F0502020204030204" pitchFamily="34" charset="0"/>
              </a:rPr>
              <a:t>; živjeli u morima</a:t>
            </a:r>
          </a:p>
        </p:txBody>
      </p:sp>
      <p:sp>
        <p:nvSpPr>
          <p:cNvPr id="46085" name="Text Box 4">
            <a:extLst>
              <a:ext uri="{FF2B5EF4-FFF2-40B4-BE49-F238E27FC236}">
                <a16:creationId xmlns:a16="http://schemas.microsoft.com/office/drawing/2014/main" id="{EFA2E159-7220-4751-ADFD-35FC04B77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4286250"/>
            <a:ext cx="156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Cladoselache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9C3B209-9444-4985-9BD9-406100134658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260648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28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99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</a:rPr>
              <a:t>C)</a:t>
            </a:r>
            <a:endParaRPr lang="hr-HR" sz="28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99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</a:endParaRPr>
          </a:p>
        </p:txBody>
      </p:sp>
      <p:sp>
        <p:nvSpPr>
          <p:cNvPr id="46087" name="Rectangle 3">
            <a:extLst>
              <a:ext uri="{FF2B5EF4-FFF2-40B4-BE49-F238E27FC236}">
                <a16:creationId xmlns:a16="http://schemas.microsoft.com/office/drawing/2014/main" id="{6271DB3D-F424-4DB6-9AA5-7B19BCEC3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913" y="333375"/>
            <a:ext cx="79422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15875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2"/>
              </a:buClr>
              <a:buSzPct val="85000"/>
              <a:buFontTx/>
              <a:buNone/>
            </a:pPr>
            <a:r>
              <a:rPr lang="hr-HR" altLang="sr-Latn-RS" sz="2400" b="1" u="sng">
                <a:solidFill>
                  <a:srgbClr val="009900"/>
                </a:solidFill>
                <a:latin typeface="Calibri" panose="020F0502020204030204" pitchFamily="34" charset="0"/>
              </a:rPr>
              <a:t>skupina CHONDRICHTHYES (hrskavičnjače)</a:t>
            </a:r>
            <a:endParaRPr lang="hr-HR" altLang="sr-Latn-RS" sz="2100" i="1" u="sng">
              <a:solidFill>
                <a:srgbClr val="0099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3" descr="Peraje u zrakoperkama i resoperkama-xxx">
            <a:extLst>
              <a:ext uri="{FF2B5EF4-FFF2-40B4-BE49-F238E27FC236}">
                <a16:creationId xmlns:a16="http://schemas.microsoft.com/office/drawing/2014/main" id="{E43B0414-8F5C-4B08-AB0A-E06F8D364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4263" b="18762"/>
          <a:stretch>
            <a:fillRect/>
          </a:stretch>
        </p:blipFill>
        <p:spPr bwMode="auto">
          <a:xfrm>
            <a:off x="468313" y="3321050"/>
            <a:ext cx="3973512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7106" name="Text Box 2">
            <a:extLst>
              <a:ext uri="{FF2B5EF4-FFF2-40B4-BE49-F238E27FC236}">
                <a16:creationId xmlns:a16="http://schemas.microsoft.com/office/drawing/2014/main" id="{543E8F85-B81C-454D-9019-0DA935B84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908720"/>
            <a:ext cx="8496300" cy="235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5113" indent="-265113" eaLnBrk="1" hangingPunct="1">
              <a:buClr>
                <a:srgbClr val="FF9900"/>
              </a:buClr>
              <a:defRPr/>
            </a:pPr>
            <a:r>
              <a:rPr lang="hr-HR" sz="2100" dirty="0">
                <a:latin typeface="Calibri" pitchFamily="34" charset="0"/>
                <a:cs typeface="Arial" charset="0"/>
              </a:rPr>
              <a:t>Dijele se na:</a:t>
            </a:r>
          </a:p>
          <a:p>
            <a:pPr marL="722313" lvl="1" indent="-265113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b="1" dirty="0">
                <a:latin typeface="Calibri" pitchFamily="34" charset="0"/>
                <a:cs typeface="Arial" charset="0"/>
              </a:rPr>
              <a:t>D.1. </a:t>
            </a:r>
            <a:r>
              <a:rPr lang="hr-HR" sz="2100" b="1" dirty="0" err="1">
                <a:latin typeface="Calibri" pitchFamily="34" charset="0"/>
                <a:cs typeface="Arial" charset="0"/>
              </a:rPr>
              <a:t>Actinopterygii</a:t>
            </a:r>
            <a:r>
              <a:rPr lang="hr-HR" sz="2100" dirty="0">
                <a:latin typeface="Calibri" pitchFamily="34" charset="0"/>
                <a:cs typeface="Arial" charset="0"/>
              </a:rPr>
              <a:t>  (</a:t>
            </a:r>
            <a:r>
              <a:rPr lang="hr-HR" sz="2100" b="1" dirty="0" err="1">
                <a:latin typeface="Calibri" pitchFamily="34" charset="0"/>
                <a:cs typeface="Arial" charset="0"/>
              </a:rPr>
              <a:t>zrakoperke</a:t>
            </a:r>
            <a:r>
              <a:rPr lang="hr-HR" sz="2100" b="1" dirty="0">
                <a:latin typeface="Calibri" pitchFamily="34" charset="0"/>
                <a:cs typeface="Arial" charset="0"/>
              </a:rPr>
              <a:t>)</a:t>
            </a:r>
            <a:r>
              <a:rPr lang="hr-HR" sz="2100" b="1" dirty="0">
                <a:latin typeface="Calibri" pitchFamily="34" charset="0"/>
              </a:rPr>
              <a:t> </a:t>
            </a:r>
            <a:r>
              <a:rPr lang="hr-HR" sz="2100" dirty="0">
                <a:latin typeface="Calibri" pitchFamily="34" charset="0"/>
              </a:rPr>
              <a:t>– javile se tijekom </a:t>
            </a:r>
            <a:r>
              <a:rPr lang="hr-HR" sz="2100" dirty="0" err="1">
                <a:latin typeface="Calibri" pitchFamily="34" charset="0"/>
              </a:rPr>
              <a:t>devona</a:t>
            </a:r>
            <a:endParaRPr lang="hr-HR" sz="2100" dirty="0">
              <a:latin typeface="Calibri" pitchFamily="34" charset="0"/>
            </a:endParaRPr>
          </a:p>
          <a:p>
            <a:pPr marL="2551113" lvl="5" indent="-265113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Dominaciju dosežu tijekom mezozoika i </a:t>
            </a:r>
            <a:r>
              <a:rPr lang="hr-HR" sz="2100" dirty="0" err="1">
                <a:latin typeface="Calibri" pitchFamily="34" charset="0"/>
              </a:rPr>
              <a:t>kenozoika</a:t>
            </a:r>
            <a:endParaRPr lang="hr-HR" sz="2100" dirty="0">
              <a:latin typeface="Calibri" pitchFamily="34" charset="0"/>
            </a:endParaRPr>
          </a:p>
          <a:p>
            <a:pPr marL="2551113" lvl="5" indent="-265113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Tu spadaju moderne ribe</a:t>
            </a:r>
          </a:p>
          <a:p>
            <a:pPr marL="722313" lvl="1" indent="-265113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b="1" dirty="0">
                <a:latin typeface="Calibri" pitchFamily="34" charset="0"/>
                <a:cs typeface="Arial" charset="0"/>
              </a:rPr>
              <a:t>D.2. </a:t>
            </a:r>
            <a:r>
              <a:rPr lang="hr-HR" sz="2100" b="1" dirty="0" err="1">
                <a:latin typeface="Calibri" pitchFamily="34" charset="0"/>
                <a:cs typeface="Arial" charset="0"/>
              </a:rPr>
              <a:t>Choanicht</a:t>
            </a:r>
            <a:r>
              <a:rPr lang="hr-HR" sz="2100" b="1" dirty="0" err="1">
                <a:latin typeface="Calibri" pitchFamily="34" charset="0"/>
              </a:rPr>
              <a:t>h</a:t>
            </a:r>
            <a:r>
              <a:rPr lang="hr-HR" sz="2100" b="1" dirty="0" err="1">
                <a:latin typeface="Calibri" pitchFamily="34" charset="0"/>
                <a:cs typeface="Arial" charset="0"/>
              </a:rPr>
              <a:t>yes</a:t>
            </a:r>
            <a:r>
              <a:rPr lang="hr-HR" sz="2100" dirty="0">
                <a:latin typeface="Calibri" pitchFamily="34" charset="0"/>
              </a:rPr>
              <a:t> – ribe sa središnjom osi u parnim perajama</a:t>
            </a:r>
          </a:p>
          <a:p>
            <a:pPr marL="2551113" lvl="5" indent="-265113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Obuhvaćaju dvije podskupine: dvodihalice (</a:t>
            </a:r>
            <a:r>
              <a:rPr lang="hr-HR" sz="2100" dirty="0" err="1">
                <a:latin typeface="Calibri" pitchFamily="34" charset="0"/>
              </a:rPr>
              <a:t>Dipnoi</a:t>
            </a:r>
            <a:r>
              <a:rPr lang="hr-HR" sz="2100" dirty="0">
                <a:latin typeface="Calibri" pitchFamily="34" charset="0"/>
              </a:rPr>
              <a:t>) i </a:t>
            </a:r>
            <a:r>
              <a:rPr lang="hr-HR" sz="2100" dirty="0" err="1">
                <a:latin typeface="Calibri" pitchFamily="34" charset="0"/>
              </a:rPr>
              <a:t>resoperke</a:t>
            </a:r>
            <a:r>
              <a:rPr lang="hr-HR" sz="2100" dirty="0">
                <a:latin typeface="Calibri" pitchFamily="34" charset="0"/>
              </a:rPr>
              <a:t> (</a:t>
            </a:r>
            <a:r>
              <a:rPr lang="hr-HR" sz="2100" dirty="0" err="1">
                <a:latin typeface="Calibri" pitchFamily="34" charset="0"/>
              </a:rPr>
              <a:t>Crossopterygii</a:t>
            </a:r>
            <a:r>
              <a:rPr lang="hr-HR" sz="2100" dirty="0">
                <a:latin typeface="Calibri" pitchFamily="34" charset="0"/>
              </a:rPr>
              <a:t>) </a:t>
            </a:r>
          </a:p>
        </p:txBody>
      </p:sp>
      <p:sp>
        <p:nvSpPr>
          <p:cNvPr id="47108" name="Text Box 4">
            <a:extLst>
              <a:ext uri="{FF2B5EF4-FFF2-40B4-BE49-F238E27FC236}">
                <a16:creationId xmlns:a16="http://schemas.microsoft.com/office/drawing/2014/main" id="{5A2669B1-0283-452C-AEFD-4C19B5530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3846513"/>
            <a:ext cx="3600450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>
                <a:latin typeface="Calibri" panose="020F0502020204030204" pitchFamily="34" charset="0"/>
              </a:rPr>
              <a:t>A – </a:t>
            </a:r>
            <a:r>
              <a:rPr lang="hr-HR" altLang="sr-Latn-RS" sz="1800" b="1">
                <a:latin typeface="Calibri" panose="020F0502020204030204" pitchFamily="34" charset="0"/>
              </a:rPr>
              <a:t>Actinopterigii</a:t>
            </a:r>
            <a:r>
              <a:rPr lang="hr-HR" altLang="sr-Latn-RS" sz="1800">
                <a:latin typeface="Calibri" panose="020F0502020204030204" pitchFamily="34" charset="0"/>
              </a:rPr>
              <a:t> </a:t>
            </a:r>
            <a:r>
              <a:rPr lang="hr-HR" altLang="sr-Latn-RS" sz="2000">
                <a:latin typeface="Calibri" panose="020F0502020204030204" pitchFamily="34" charset="0"/>
              </a:rPr>
              <a:t>– ribe “zrakastih”peraja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>
                <a:latin typeface="Calibri" panose="020F0502020204030204" pitchFamily="34" charset="0"/>
              </a:rPr>
              <a:t>B – </a:t>
            </a:r>
            <a:r>
              <a:rPr lang="hr-HR" altLang="sr-Latn-RS" sz="2000" b="1">
                <a:latin typeface="Calibri" panose="020F0502020204030204" pitchFamily="34" charset="0"/>
              </a:rPr>
              <a:t>Choanichthyes</a:t>
            </a:r>
            <a:r>
              <a:rPr lang="hr-HR" altLang="sr-Latn-RS" sz="2000" i="1">
                <a:latin typeface="Calibri" panose="020F0502020204030204" pitchFamily="34" charset="0"/>
              </a:rPr>
              <a:t> </a:t>
            </a:r>
            <a:r>
              <a:rPr lang="hr-HR" altLang="sr-Latn-RS" sz="2000">
                <a:latin typeface="Calibri" panose="020F0502020204030204" pitchFamily="34" charset="0"/>
              </a:rPr>
              <a:t>– ribe sa središnjom osi u parnim perajama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E17B9FE-DDF4-438C-924F-4B46E048BDC7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260648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28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00FF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</a:rPr>
              <a:t>D)</a:t>
            </a:r>
            <a:endParaRPr lang="hr-HR" sz="28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00FF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</a:endParaRPr>
          </a:p>
        </p:txBody>
      </p:sp>
      <p:sp>
        <p:nvSpPr>
          <p:cNvPr id="47110" name="Rectangle 3">
            <a:extLst>
              <a:ext uri="{FF2B5EF4-FFF2-40B4-BE49-F238E27FC236}">
                <a16:creationId xmlns:a16="http://schemas.microsoft.com/office/drawing/2014/main" id="{A96172D3-863D-472A-9FA2-BC2C0C56D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913" y="333375"/>
            <a:ext cx="79422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15875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2"/>
              </a:buClr>
              <a:buSzPct val="85000"/>
              <a:buFontTx/>
              <a:buNone/>
            </a:pPr>
            <a:r>
              <a:rPr lang="hr-HR" altLang="sr-Latn-RS" sz="2400" b="1" u="sng">
                <a:solidFill>
                  <a:srgbClr val="0000FF"/>
                </a:solidFill>
                <a:latin typeface="Calibri" panose="020F0502020204030204" pitchFamily="34" charset="0"/>
              </a:rPr>
              <a:t>skupina OSTEICHTHYES (koštunjače )</a:t>
            </a:r>
            <a:endParaRPr lang="hr-HR" altLang="sr-Latn-RS" sz="2100" i="1" u="sng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>
            <a:extLst>
              <a:ext uri="{FF2B5EF4-FFF2-40B4-BE49-F238E27FC236}">
                <a16:creationId xmlns:a16="http://schemas.microsoft.com/office/drawing/2014/main" id="{62A596B1-61AB-4912-A8C3-776BFF722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766763"/>
            <a:ext cx="85344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2400" b="1" dirty="0">
                <a:solidFill>
                  <a:srgbClr val="FF0000"/>
                </a:solidFill>
                <a:latin typeface="Calibri" pitchFamily="34" charset="0"/>
              </a:rPr>
              <a:t>D.1. ZRAKOPERKE </a:t>
            </a:r>
            <a:r>
              <a:rPr lang="hr-HR" sz="2400" b="1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(</a:t>
            </a:r>
            <a:r>
              <a:rPr lang="hr-HR" sz="2400" b="1" dirty="0" err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Actinopterigii</a:t>
            </a:r>
            <a:r>
              <a:rPr lang="hr-HR" sz="2400" b="1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)</a:t>
            </a:r>
            <a:endParaRPr lang="hr-HR" sz="2400" dirty="0">
              <a:solidFill>
                <a:srgbClr val="FF0000"/>
              </a:solidFill>
              <a:latin typeface="Calibri" pitchFamily="34" charset="0"/>
            </a:endParaRPr>
          </a:p>
          <a:p>
            <a:pPr marL="265113" indent="-265113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Javljaju se tijekom </a:t>
            </a:r>
            <a:r>
              <a:rPr lang="hr-HR" sz="2100" dirty="0" err="1">
                <a:latin typeface="Calibri" pitchFamily="34" charset="0"/>
              </a:rPr>
              <a:t>devona</a:t>
            </a:r>
            <a:r>
              <a:rPr lang="hr-HR" sz="2100" dirty="0">
                <a:latin typeface="Calibri" pitchFamily="34" charset="0"/>
              </a:rPr>
              <a:t>, ali punu dominaciju</a:t>
            </a:r>
            <a:r>
              <a:rPr lang="hr-HR" sz="2100" b="1" dirty="0">
                <a:latin typeface="Calibri" pitchFamily="34" charset="0"/>
              </a:rPr>
              <a:t> </a:t>
            </a:r>
            <a:r>
              <a:rPr lang="hr-HR" sz="2100" dirty="0">
                <a:latin typeface="Calibri" pitchFamily="34" charset="0"/>
              </a:rPr>
              <a:t>postižu u mezozoiku i </a:t>
            </a:r>
            <a:r>
              <a:rPr lang="hr-HR" sz="2100" dirty="0" err="1">
                <a:latin typeface="Calibri" pitchFamily="34" charset="0"/>
              </a:rPr>
              <a:t>kenozoiku</a:t>
            </a:r>
            <a:r>
              <a:rPr lang="hr-HR" sz="2100" dirty="0">
                <a:latin typeface="Calibri" pitchFamily="34" charset="0"/>
              </a:rPr>
              <a:t>; u ovu skupinu ulaze i moderne ribe</a:t>
            </a:r>
          </a:p>
          <a:p>
            <a:pPr marL="265113" indent="-265113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b="1" dirty="0">
                <a:latin typeface="Calibri" pitchFamily="34" charset="0"/>
              </a:rPr>
              <a:t>Imaju zrakasto poredane kosti koje im učvršćuju peraje</a:t>
            </a:r>
          </a:p>
        </p:txBody>
      </p:sp>
      <p:pic>
        <p:nvPicPr>
          <p:cNvPr id="66563" name="Picture 4" descr="E38 - Cheirolepis">
            <a:extLst>
              <a:ext uri="{FF2B5EF4-FFF2-40B4-BE49-F238E27FC236}">
                <a16:creationId xmlns:a16="http://schemas.microsoft.com/office/drawing/2014/main" id="{DE74209D-E5E4-4A27-809A-8D3889D0B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0063" y="2486025"/>
            <a:ext cx="4725987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8132" name="Text Box 5">
            <a:extLst>
              <a:ext uri="{FF2B5EF4-FFF2-40B4-BE49-F238E27FC236}">
                <a16:creationId xmlns:a16="http://schemas.microsoft.com/office/drawing/2014/main" id="{8EF2F8CB-2B75-4609-ABDC-FD5EBF7D6B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0775" y="6015038"/>
            <a:ext cx="132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Cheirolepis</a:t>
            </a:r>
          </a:p>
        </p:txBody>
      </p:sp>
      <p:sp>
        <p:nvSpPr>
          <p:cNvPr id="48133" name="Rectangle 7">
            <a:extLst>
              <a:ext uri="{FF2B5EF4-FFF2-40B4-BE49-F238E27FC236}">
                <a16:creationId xmlns:a16="http://schemas.microsoft.com/office/drawing/2014/main" id="{5B34873C-B3C0-4F67-BAB6-6C6DC4251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343150"/>
            <a:ext cx="3960813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Od modernih riba razlikuju se po tome što imaju asimetričan rep (tzv. </a:t>
            </a:r>
            <a:r>
              <a:rPr lang="hr-HR" altLang="sr-Latn-RS" sz="2100" b="1" i="1" dirty="0">
                <a:latin typeface="Calibri" panose="020F0502020204030204" pitchFamily="34" charset="0"/>
              </a:rPr>
              <a:t>heterocer</a:t>
            </a:r>
            <a:r>
              <a:rPr lang="en-US" altLang="sr-Latn-RS" sz="2100" b="1" i="1" dirty="0">
                <a:latin typeface="Calibri" panose="020F0502020204030204" pitchFamily="34" charset="0"/>
              </a:rPr>
              <a:t>kal</a:t>
            </a:r>
            <a:r>
              <a:rPr lang="hr-HR" altLang="sr-Latn-RS" sz="2100" b="1" i="1" dirty="0">
                <a:latin typeface="Calibri" panose="020F0502020204030204" pitchFamily="34" charset="0"/>
              </a:rPr>
              <a:t>na</a:t>
            </a:r>
            <a:r>
              <a:rPr lang="hr-HR" altLang="sr-Latn-RS" sz="2100" i="1" dirty="0">
                <a:latin typeface="Calibri" panose="020F0502020204030204" pitchFamily="34" charset="0"/>
              </a:rPr>
              <a:t> repna peraja</a:t>
            </a:r>
            <a:r>
              <a:rPr lang="hr-HR" altLang="sr-Latn-RS" sz="2100" dirty="0">
                <a:latin typeface="Calibri" panose="020F0502020204030204" pitchFamily="34" charset="0"/>
              </a:rPr>
              <a:t>), dok moderne ribe imaju simetričnu tzv. homocerk</a:t>
            </a:r>
            <a:r>
              <a:rPr lang="en-US" altLang="sr-Latn-RS" sz="2100" dirty="0">
                <a:latin typeface="Calibri" panose="020F0502020204030204" pitchFamily="34" charset="0"/>
              </a:rPr>
              <a:t>al</a:t>
            </a:r>
            <a:r>
              <a:rPr lang="hr-HR" altLang="sr-Latn-RS" sz="2100" dirty="0">
                <a:latin typeface="Calibri" panose="020F0502020204030204" pitchFamily="34" charset="0"/>
              </a:rPr>
              <a:t>nu repnu peraju </a:t>
            </a:r>
          </a:p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Imaju tzv. </a:t>
            </a:r>
            <a:r>
              <a:rPr lang="hr-HR" altLang="sr-Latn-RS" sz="2100" b="1" i="1" dirty="0">
                <a:latin typeface="Calibri" panose="020F0502020204030204" pitchFamily="34" charset="0"/>
              </a:rPr>
              <a:t>ganoidne</a:t>
            </a:r>
            <a:r>
              <a:rPr lang="hr-HR" altLang="sr-Latn-RS" sz="2100" i="1" dirty="0">
                <a:latin typeface="Calibri" panose="020F0502020204030204" pitchFamily="34" charset="0"/>
              </a:rPr>
              <a:t> ljuske</a:t>
            </a:r>
            <a:r>
              <a:rPr lang="hr-HR" altLang="sr-Latn-RS" sz="2100" dirty="0">
                <a:latin typeface="Calibri" panose="020F0502020204030204" pitchFamily="34" charset="0"/>
              </a:rPr>
              <a:t> rombična oblika i tamnih boja, koje stoje “svaka za sebe”, za razliku od modernih riba, koje imaju cikloidne ljuske poslagane poput crijepa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3D6520C-236C-4EDA-BCAD-BD74ED411740}"/>
              </a:ext>
            </a:extLst>
          </p:cNvPr>
          <p:cNvSpPr txBox="1">
            <a:spLocks noChangeArrowheads="1"/>
          </p:cNvSpPr>
          <p:nvPr/>
        </p:nvSpPr>
        <p:spPr>
          <a:xfrm>
            <a:off x="251520" y="253008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28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00FF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</a:rPr>
              <a:t>D)</a:t>
            </a:r>
            <a:endParaRPr lang="hr-HR" sz="28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00FF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</a:endParaRPr>
          </a:p>
        </p:txBody>
      </p:sp>
      <p:sp>
        <p:nvSpPr>
          <p:cNvPr id="48135" name="Rectangle 3">
            <a:extLst>
              <a:ext uri="{FF2B5EF4-FFF2-40B4-BE49-F238E27FC236}">
                <a16:creationId xmlns:a16="http://schemas.microsoft.com/office/drawing/2014/main" id="{3BD54075-BA6E-4F71-A645-0D5AFC82C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325438"/>
            <a:ext cx="79406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15875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2"/>
              </a:buClr>
              <a:buSzPct val="85000"/>
              <a:buFontTx/>
              <a:buNone/>
            </a:pPr>
            <a:r>
              <a:rPr lang="hr-HR" altLang="sr-Latn-RS" sz="2400" b="1" u="sng">
                <a:solidFill>
                  <a:srgbClr val="0000FF"/>
                </a:solidFill>
                <a:latin typeface="Calibri" panose="020F0502020204030204" pitchFamily="34" charset="0"/>
              </a:rPr>
              <a:t>skupina OSTEICHTHYES (koštunjače )</a:t>
            </a:r>
            <a:endParaRPr lang="hr-HR" altLang="sr-Latn-RS" sz="2100" i="1" u="sng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>
            <a:extLst>
              <a:ext uri="{FF2B5EF4-FFF2-40B4-BE49-F238E27FC236}">
                <a16:creationId xmlns:a16="http://schemas.microsoft.com/office/drawing/2014/main" id="{FC9DD136-7C0D-4AF3-87BB-9DE569812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727075"/>
            <a:ext cx="853440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2400" b="1" dirty="0">
                <a:solidFill>
                  <a:srgbClr val="FF0000"/>
                </a:solidFill>
                <a:latin typeface="Calibri" pitchFamily="34" charset="0"/>
              </a:rPr>
              <a:t>D.2. CHOANICHTHYES</a:t>
            </a:r>
            <a:endParaRPr lang="hr-HR" sz="2400" dirty="0">
              <a:solidFill>
                <a:srgbClr val="FF0000"/>
              </a:solidFill>
              <a:latin typeface="Calibri" pitchFamily="34" charset="0"/>
            </a:endParaRPr>
          </a:p>
          <a:p>
            <a:pPr marL="265113" indent="-265113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Ribe sa središnjom osi u parnim perajama </a:t>
            </a:r>
          </a:p>
          <a:p>
            <a:pPr marL="265113" indent="-265113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Dvije podskupine:</a:t>
            </a:r>
          </a:p>
          <a:p>
            <a:pPr marL="722313" lvl="1" indent="-265113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b="1" dirty="0" err="1">
                <a:latin typeface="Calibri" pitchFamily="34" charset="0"/>
                <a:cs typeface="Arial" charset="0"/>
              </a:rPr>
              <a:t>plućašice</a:t>
            </a:r>
            <a:r>
              <a:rPr lang="hr-HR" sz="2100" b="1" dirty="0">
                <a:latin typeface="Calibri" pitchFamily="34" charset="0"/>
                <a:cs typeface="Arial" charset="0"/>
              </a:rPr>
              <a:t> </a:t>
            </a:r>
            <a:r>
              <a:rPr lang="hr-HR" sz="2100" b="1" dirty="0">
                <a:latin typeface="Calibri" pitchFamily="34" charset="0"/>
              </a:rPr>
              <a:t>ili </a:t>
            </a:r>
            <a:r>
              <a:rPr lang="hr-HR" sz="2100" b="1" dirty="0">
                <a:latin typeface="Calibri" pitchFamily="34" charset="0"/>
                <a:cs typeface="Arial" charset="0"/>
              </a:rPr>
              <a:t>dvodihalice </a:t>
            </a:r>
            <a:r>
              <a:rPr lang="hr-HR" sz="2100" b="1" dirty="0">
                <a:latin typeface="Calibri" pitchFamily="34" charset="0"/>
              </a:rPr>
              <a:t>(</a:t>
            </a:r>
            <a:r>
              <a:rPr lang="hr-HR" sz="2100" b="1" dirty="0" err="1">
                <a:latin typeface="Calibri" pitchFamily="34" charset="0"/>
                <a:cs typeface="Arial" charset="0"/>
              </a:rPr>
              <a:t>Dipnoi</a:t>
            </a:r>
            <a:r>
              <a:rPr lang="hr-HR" sz="2100" dirty="0">
                <a:latin typeface="Calibri" pitchFamily="34" charset="0"/>
                <a:cs typeface="Arial" charset="0"/>
              </a:rPr>
              <a:t>)</a:t>
            </a:r>
          </a:p>
          <a:p>
            <a:pPr marL="722313" lvl="1" indent="-265113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b="1" dirty="0" err="1">
                <a:latin typeface="Calibri" pitchFamily="34" charset="0"/>
              </a:rPr>
              <a:t>resoperke</a:t>
            </a:r>
            <a:r>
              <a:rPr lang="hr-HR" sz="2100" b="1" dirty="0">
                <a:latin typeface="Calibri" pitchFamily="34" charset="0"/>
              </a:rPr>
              <a:t> (</a:t>
            </a:r>
            <a:r>
              <a:rPr lang="hr-HR" sz="2100" b="1" dirty="0" err="1">
                <a:latin typeface="Calibri" pitchFamily="34" charset="0"/>
              </a:rPr>
              <a:t>Crossopterigii</a:t>
            </a:r>
            <a:r>
              <a:rPr lang="hr-HR" sz="2100" b="1" dirty="0">
                <a:latin typeface="Calibri" pitchFamily="34" charset="0"/>
              </a:rPr>
              <a:t>)</a:t>
            </a:r>
            <a:r>
              <a:rPr lang="hr-HR" sz="2100" dirty="0">
                <a:latin typeface="Calibri" pitchFamily="34" charset="0"/>
                <a:cs typeface="Arial" charset="0"/>
              </a:rPr>
              <a:t> </a:t>
            </a:r>
            <a:endParaRPr lang="hr-HR" sz="2100" dirty="0">
              <a:latin typeface="Calibri" pitchFamily="34" charset="0"/>
            </a:endParaRPr>
          </a:p>
          <a:p>
            <a:pPr marL="265113" indent="-265113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endParaRPr lang="hr-HR" sz="21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49155" name="Picture 3" descr="dipnoi">
            <a:extLst>
              <a:ext uri="{FF2B5EF4-FFF2-40B4-BE49-F238E27FC236}">
                <a16:creationId xmlns:a16="http://schemas.microsoft.com/office/drawing/2014/main" id="{11E7D5DD-A5B0-4304-BF48-C71F76E68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167063"/>
            <a:ext cx="29337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Rectangle 9">
            <a:extLst>
              <a:ext uri="{FF2B5EF4-FFF2-40B4-BE49-F238E27FC236}">
                <a16:creationId xmlns:a16="http://schemas.microsoft.com/office/drawing/2014/main" id="{5AC2CD22-112F-4FBB-96DA-07C3C4C87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" y="3309938"/>
            <a:ext cx="406400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>
                <a:latin typeface="Calibri" panose="020F0502020204030204" pitchFamily="34" charset="0"/>
              </a:rPr>
              <a:t>Obje skupine imale su </a:t>
            </a:r>
            <a:r>
              <a:rPr lang="hr-HR" altLang="sr-Latn-RS" sz="2100" b="1">
                <a:latin typeface="Calibri" panose="020F0502020204030204" pitchFamily="34" charset="0"/>
              </a:rPr>
              <a:t>plovni mjehur</a:t>
            </a:r>
            <a:r>
              <a:rPr lang="hr-HR" altLang="sr-Latn-RS" sz="2100">
                <a:latin typeface="Calibri" panose="020F0502020204030204" pitchFamily="34" charset="0"/>
              </a:rPr>
              <a:t>, koji je za vrijeme sušnijih razdoblja poprimao funkciju pluća, pa su one mogle preživjeti duža sušna razdoblja skrivene u mulju.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D4C7F5-A6D7-4F05-AFF5-1AC325863C96}"/>
              </a:ext>
            </a:extLst>
          </p:cNvPr>
          <p:cNvSpPr txBox="1">
            <a:spLocks noChangeArrowheads="1"/>
          </p:cNvSpPr>
          <p:nvPr/>
        </p:nvSpPr>
        <p:spPr>
          <a:xfrm>
            <a:off x="251520" y="214139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28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00FF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</a:rPr>
              <a:t>D)</a:t>
            </a:r>
            <a:endParaRPr lang="hr-HR" sz="28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00FF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</a:endParaRPr>
          </a:p>
        </p:txBody>
      </p:sp>
      <p:sp>
        <p:nvSpPr>
          <p:cNvPr id="49158" name="Rectangle 3">
            <a:extLst>
              <a:ext uri="{FF2B5EF4-FFF2-40B4-BE49-F238E27FC236}">
                <a16:creationId xmlns:a16="http://schemas.microsoft.com/office/drawing/2014/main" id="{AEAE5431-96C0-4D28-9731-14E12230E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285750"/>
            <a:ext cx="79406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15875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2"/>
              </a:buClr>
              <a:buSzPct val="85000"/>
              <a:buFontTx/>
              <a:buNone/>
            </a:pPr>
            <a:r>
              <a:rPr lang="hr-HR" altLang="sr-Latn-RS" sz="2400" b="1" u="sng">
                <a:solidFill>
                  <a:srgbClr val="0000FF"/>
                </a:solidFill>
                <a:latin typeface="Calibri" panose="020F0502020204030204" pitchFamily="34" charset="0"/>
              </a:rPr>
              <a:t>skupina OSTEICHTHYES (koštunjače )</a:t>
            </a:r>
            <a:endParaRPr lang="hr-HR" altLang="sr-Latn-RS" sz="2100" i="1" u="sng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File:Marbled lungfish 1.jpg">
            <a:extLst>
              <a:ext uri="{FF2B5EF4-FFF2-40B4-BE49-F238E27FC236}">
                <a16:creationId xmlns:a16="http://schemas.microsoft.com/office/drawing/2014/main" id="{45B91F2C-49EF-4C01-AE0E-05E17604A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908050"/>
            <a:ext cx="2879725" cy="444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9851D471-EF6A-430D-8C95-67129FF57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739775"/>
            <a:ext cx="5688013" cy="240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2400" b="1" dirty="0">
                <a:latin typeface="Calibri" pitchFamily="34" charset="0"/>
              </a:rPr>
              <a:t>D.2. CHOANICHTHYES</a:t>
            </a:r>
            <a:endParaRPr lang="hr-HR" sz="2400" dirty="0">
              <a:latin typeface="Calibri" pitchFamily="34" charset="0"/>
            </a:endParaRPr>
          </a:p>
          <a:p>
            <a:pPr marL="265113" indent="-265113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Ribe sa središnjom osi u parnim perajama </a:t>
            </a:r>
          </a:p>
          <a:p>
            <a:pPr marL="265113" indent="-265113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Dvije podskupine:</a:t>
            </a:r>
          </a:p>
          <a:p>
            <a:pPr marL="722313" lvl="1" indent="-265113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b="1" dirty="0" err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plućašice</a:t>
            </a:r>
            <a:r>
              <a:rPr lang="hr-HR" sz="2100" b="1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hr-HR" sz="2100" b="1" dirty="0">
                <a:solidFill>
                  <a:srgbClr val="FF0000"/>
                </a:solidFill>
                <a:latin typeface="Calibri" pitchFamily="34" charset="0"/>
              </a:rPr>
              <a:t>ili </a:t>
            </a:r>
            <a:r>
              <a:rPr lang="hr-HR" sz="2100" b="1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dvodihalice </a:t>
            </a:r>
            <a:r>
              <a:rPr lang="hr-HR" sz="2100" b="1" dirty="0">
                <a:solidFill>
                  <a:srgbClr val="FF0000"/>
                </a:solidFill>
                <a:latin typeface="Calibri" pitchFamily="34" charset="0"/>
              </a:rPr>
              <a:t>(</a:t>
            </a:r>
            <a:r>
              <a:rPr lang="hr-HR" sz="2100" b="1" dirty="0" err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Dipnoi</a:t>
            </a:r>
            <a:r>
              <a:rPr lang="hr-HR" sz="21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)</a:t>
            </a:r>
          </a:p>
          <a:p>
            <a:pPr marL="1636713" lvl="3" indent="-265113" eaLnBrk="1" hangingPunct="1">
              <a:buClr>
                <a:srgbClr val="FF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  <a:cs typeface="Arial" charset="0"/>
              </a:rPr>
              <a:t>Danas prisutne s tri roda (Afrika, J. Amerika, Australija), slatkovodne ribe</a:t>
            </a:r>
          </a:p>
        </p:txBody>
      </p:sp>
      <p:pic>
        <p:nvPicPr>
          <p:cNvPr id="68612" name="Picture 6" descr="E39 - Dipterus">
            <a:extLst>
              <a:ext uri="{FF2B5EF4-FFF2-40B4-BE49-F238E27FC236}">
                <a16:creationId xmlns:a16="http://schemas.microsoft.com/office/drawing/2014/main" id="{0666FE82-4852-4195-A496-CFCA6257A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635375"/>
            <a:ext cx="5541962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0181" name="Rectangle 8">
            <a:extLst>
              <a:ext uri="{FF2B5EF4-FFF2-40B4-BE49-F238E27FC236}">
                <a16:creationId xmlns:a16="http://schemas.microsoft.com/office/drawing/2014/main" id="{E52C0299-056D-4239-B8C8-5A954AFFC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5148263"/>
            <a:ext cx="3082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Dipterus,</a:t>
            </a:r>
            <a:r>
              <a:rPr lang="hr-HR" altLang="sr-Latn-RS" sz="1800">
                <a:latin typeface="Arial" panose="020B0604020202020204" pitchFamily="34" charset="0"/>
              </a:rPr>
              <a:t> dvodihalica, devon</a:t>
            </a:r>
            <a:endParaRPr lang="hr-HR" altLang="sr-Latn-RS" sz="1800" i="1">
              <a:latin typeface="Arial" panose="020B060402020202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D9717FA-157D-4C8A-9320-DDF7888CC787}"/>
              </a:ext>
            </a:extLst>
          </p:cNvPr>
          <p:cNvSpPr txBox="1">
            <a:spLocks noChangeArrowheads="1"/>
          </p:cNvSpPr>
          <p:nvPr/>
        </p:nvSpPr>
        <p:spPr>
          <a:xfrm>
            <a:off x="251520" y="227722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28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00FF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</a:rPr>
              <a:t>D)</a:t>
            </a:r>
            <a:endParaRPr lang="hr-HR" sz="28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00FF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</a:endParaRPr>
          </a:p>
        </p:txBody>
      </p:sp>
      <p:sp>
        <p:nvSpPr>
          <p:cNvPr id="50183" name="Rectangle 3">
            <a:extLst>
              <a:ext uri="{FF2B5EF4-FFF2-40B4-BE49-F238E27FC236}">
                <a16:creationId xmlns:a16="http://schemas.microsoft.com/office/drawing/2014/main" id="{C1058CCF-C695-4096-BACF-A2A17A273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298450"/>
            <a:ext cx="79406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15875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2"/>
              </a:buClr>
              <a:buSzPct val="85000"/>
              <a:buFontTx/>
              <a:buNone/>
            </a:pPr>
            <a:r>
              <a:rPr lang="hr-HR" altLang="sr-Latn-RS" sz="2400" b="1" u="sng">
                <a:solidFill>
                  <a:srgbClr val="0000FF"/>
                </a:solidFill>
                <a:latin typeface="Calibri" panose="020F0502020204030204" pitchFamily="34" charset="0"/>
              </a:rPr>
              <a:t>skupina OSTEICHTHYES (koštunjače )</a:t>
            </a:r>
            <a:endParaRPr lang="hr-HR" altLang="sr-Latn-RS" sz="2100" i="1" u="sng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50184" name="Rectangle 8">
            <a:extLst>
              <a:ext uri="{FF2B5EF4-FFF2-40B4-BE49-F238E27FC236}">
                <a16:creationId xmlns:a16="http://schemas.microsoft.com/office/drawing/2014/main" id="{1C6C0335-4FFF-49A9-BD2A-ECB788947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425" y="5445125"/>
            <a:ext cx="29527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Protopterus aethiopicus,</a:t>
            </a:r>
            <a:r>
              <a:rPr lang="hr-HR" altLang="sr-Latn-RS" sz="1800">
                <a:latin typeface="Arial" panose="020B0604020202020204" pitchFamily="34" charset="0"/>
              </a:rPr>
              <a:t> recentna dvodihalica,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Afrika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7" descr="dipnoi rec">
            <a:extLst>
              <a:ext uri="{FF2B5EF4-FFF2-40B4-BE49-F238E27FC236}">
                <a16:creationId xmlns:a16="http://schemas.microsoft.com/office/drawing/2014/main" id="{AFF7B285-C058-478A-9FE0-28C811C79FD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3" y="3716338"/>
            <a:ext cx="3976687" cy="2120900"/>
          </a:xfrm>
          <a:noFill/>
        </p:spPr>
      </p:pic>
      <p:sp>
        <p:nvSpPr>
          <p:cNvPr id="51203" name="Text Box 22">
            <a:extLst>
              <a:ext uri="{FF2B5EF4-FFF2-40B4-BE49-F238E27FC236}">
                <a16:creationId xmlns:a16="http://schemas.microsoft.com/office/drawing/2014/main" id="{5DDAF5D1-46F8-4426-AA2D-3F098B3E3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1654175"/>
            <a:ext cx="8497888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Imaju resaste resaste peraje koje se veslasto proširuju iz jedne čvrste osi u sredini parnih peraja</a:t>
            </a: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Uglavnom su bile slatkovodne ribe, osim jednog roda koji je nastanjivao more &gt; skupina </a:t>
            </a:r>
            <a:r>
              <a:rPr lang="hr-HR" altLang="sr-Latn-RS" sz="2100" b="1" dirty="0" err="1">
                <a:latin typeface="Calibri" panose="020F0502020204030204" pitchFamily="34" charset="0"/>
              </a:rPr>
              <a:t>Coelacanthi</a:t>
            </a:r>
            <a:r>
              <a:rPr lang="en-US" altLang="sr-Latn-RS" sz="2100" b="1" dirty="0">
                <a:latin typeface="Calibri" panose="020F0502020204030204" pitchFamily="34" charset="0"/>
              </a:rPr>
              <a:t> (D–rec)</a:t>
            </a:r>
            <a:r>
              <a:rPr lang="hr-HR" altLang="sr-Latn-RS" sz="2100" dirty="0">
                <a:latin typeface="Calibri" panose="020F0502020204030204" pitchFamily="34" charset="0"/>
              </a:rPr>
              <a:t> kojoj danas pripada “živi fosil” </a:t>
            </a:r>
            <a:r>
              <a:rPr lang="hr-HR" altLang="sr-Latn-RS" sz="2100" b="1" i="1" dirty="0">
                <a:latin typeface="Calibri" panose="020F0502020204030204" pitchFamily="34" charset="0"/>
              </a:rPr>
              <a:t>Latimeria</a:t>
            </a: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Iz slatkovodnih resoperki razvijaju se vodozemci (Amphibia)</a:t>
            </a:r>
          </a:p>
        </p:txBody>
      </p:sp>
      <p:pic>
        <p:nvPicPr>
          <p:cNvPr id="51204" name="Picture 23" descr="E46 - Latimeria">
            <a:extLst>
              <a:ext uri="{FF2B5EF4-FFF2-40B4-BE49-F238E27FC236}">
                <a16:creationId xmlns:a16="http://schemas.microsoft.com/office/drawing/2014/main" id="{B1B4B68D-2591-492F-AA4C-FED6130BE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716338"/>
            <a:ext cx="4643437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Text Box 24">
            <a:extLst>
              <a:ext uri="{FF2B5EF4-FFF2-40B4-BE49-F238E27FC236}">
                <a16:creationId xmlns:a16="http://schemas.microsoft.com/office/drawing/2014/main" id="{C95CABDB-04B7-4F27-ACC7-DB80156E3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6015038"/>
            <a:ext cx="1123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Latimeria</a:t>
            </a:r>
          </a:p>
        </p:txBody>
      </p:sp>
      <p:sp>
        <p:nvSpPr>
          <p:cNvPr id="51206" name="Text Box 2">
            <a:extLst>
              <a:ext uri="{FF2B5EF4-FFF2-40B4-BE49-F238E27FC236}">
                <a16:creationId xmlns:a16="http://schemas.microsoft.com/office/drawing/2014/main" id="{AE23B74E-0878-4649-9993-E32D86FE3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741363"/>
            <a:ext cx="853440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22313" indent="-26511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latin typeface="Calibri" panose="020F0502020204030204" pitchFamily="34" charset="0"/>
              </a:rPr>
              <a:t>D.2. CHOANICHTHYES</a:t>
            </a:r>
            <a:endParaRPr lang="hr-HR" altLang="sr-Latn-RS" sz="2400">
              <a:latin typeface="Calibri" panose="020F0502020204030204" pitchFamily="34" charset="0"/>
            </a:endParaRPr>
          </a:p>
          <a:p>
            <a:pPr lvl="1" eaLnBrk="1" hangingPunct="1">
              <a:spcBef>
                <a:spcPct val="0"/>
              </a:spcBef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b="1" u="sng">
                <a:solidFill>
                  <a:srgbClr val="FF0000"/>
                </a:solidFill>
                <a:latin typeface="Calibri" panose="020F0502020204030204" pitchFamily="34" charset="0"/>
              </a:rPr>
              <a:t>resoperke (Crossopterigii)</a:t>
            </a:r>
            <a:r>
              <a:rPr lang="hr-HR" altLang="sr-Latn-RS" sz="2100" u="sng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hr-HR" altLang="sr-Latn-RS" sz="2100" u="sng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21F281E-39F3-472E-9B48-EEFE0FD37E5B}"/>
              </a:ext>
            </a:extLst>
          </p:cNvPr>
          <p:cNvSpPr txBox="1">
            <a:spLocks noChangeArrowheads="1"/>
          </p:cNvSpPr>
          <p:nvPr/>
        </p:nvSpPr>
        <p:spPr>
          <a:xfrm>
            <a:off x="251520" y="228352"/>
            <a:ext cx="576064" cy="576064"/>
          </a:xfrm>
          <a:prstGeom prst="rect">
            <a:avLst/>
          </a:prstGeom>
          <a:noFill/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hr-HR" sz="28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00FF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alibri" pitchFamily="34" charset="0"/>
              </a:rPr>
              <a:t>D)</a:t>
            </a:r>
            <a:endParaRPr lang="hr-HR" sz="2800" b="1" u="sng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00FF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alibri" pitchFamily="34" charset="0"/>
            </a:endParaRPr>
          </a:p>
        </p:txBody>
      </p:sp>
      <p:sp>
        <p:nvSpPr>
          <p:cNvPr id="51208" name="Rectangle 3">
            <a:extLst>
              <a:ext uri="{FF2B5EF4-FFF2-40B4-BE49-F238E27FC236}">
                <a16:creationId xmlns:a16="http://schemas.microsoft.com/office/drawing/2014/main" id="{B42A6C3A-958B-4263-AD8C-95A6BFD74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300038"/>
            <a:ext cx="79406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15875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2"/>
              </a:buClr>
              <a:buSzPct val="85000"/>
              <a:buFontTx/>
              <a:buNone/>
            </a:pPr>
            <a:r>
              <a:rPr lang="hr-HR" altLang="sr-Latn-RS" sz="2400" b="1" u="sng">
                <a:solidFill>
                  <a:srgbClr val="0000FF"/>
                </a:solidFill>
                <a:latin typeface="Calibri" panose="020F0502020204030204" pitchFamily="34" charset="0"/>
              </a:rPr>
              <a:t>skupina OSTEICHTHYES (koštunjače )</a:t>
            </a:r>
            <a:endParaRPr lang="hr-HR" altLang="sr-Latn-RS" sz="2100" i="1" u="sng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E:\VJEZBE\Osnove historijske geologije\IMG_5602 copy.jpg">
            <a:extLst>
              <a:ext uri="{FF2B5EF4-FFF2-40B4-BE49-F238E27FC236}">
                <a16:creationId xmlns:a16="http://schemas.microsoft.com/office/drawing/2014/main" id="{1FDFDA74-3C80-4803-A49B-52BB6176C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992188"/>
            <a:ext cx="7920037" cy="517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>
            <a:extLst>
              <a:ext uri="{FF2B5EF4-FFF2-40B4-BE49-F238E27FC236}">
                <a16:creationId xmlns:a16="http://schemas.microsoft.com/office/drawing/2014/main" id="{19076A98-85DB-4727-8670-52D843AE9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38" y="1073150"/>
            <a:ext cx="8462962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>
                <a:solidFill>
                  <a:srgbClr val="FF0000"/>
                </a:solidFill>
                <a:latin typeface="Calibri" panose="020F0502020204030204" pitchFamily="34" charset="0"/>
              </a:rPr>
              <a:t>Slatkovodne ribe resoperke</a:t>
            </a:r>
            <a:r>
              <a:rPr lang="hr-HR" altLang="sr-Latn-RS" sz="2100">
                <a:solidFill>
                  <a:srgbClr val="92D050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 sz="2100">
                <a:latin typeface="Calibri" panose="020F0502020204030204" pitchFamily="34" charset="0"/>
              </a:rPr>
              <a:t>važne su i zbog toga što su se </a:t>
            </a:r>
            <a:r>
              <a:rPr lang="hr-HR" altLang="sr-Latn-RS" sz="2100" b="1">
                <a:solidFill>
                  <a:srgbClr val="FF0000"/>
                </a:solidFill>
                <a:latin typeface="Calibri" panose="020F0502020204030204" pitchFamily="34" charset="0"/>
              </a:rPr>
              <a:t>iz njih u devonu razvili vodozemci – Amphibia</a:t>
            </a:r>
            <a:r>
              <a:rPr lang="hr-HR" altLang="sr-Latn-RS" sz="2100">
                <a:latin typeface="Calibri" panose="020F0502020204030204" pitchFamily="34" charset="0"/>
              </a:rPr>
              <a:t>, dokaz je </a:t>
            </a:r>
            <a:r>
              <a:rPr lang="hr-HR" altLang="sr-Latn-RS" sz="2100" b="1" i="1">
                <a:latin typeface="Calibri" panose="020F0502020204030204" pitchFamily="34" charset="0"/>
              </a:rPr>
              <a:t>Eusthenopteron</a:t>
            </a:r>
            <a:r>
              <a:rPr lang="hr-HR" altLang="sr-Latn-RS" sz="2100">
                <a:latin typeface="Calibri" panose="020F0502020204030204" pitchFamily="34" charset="0"/>
              </a:rPr>
              <a:t> koji je </a:t>
            </a:r>
            <a:r>
              <a:rPr lang="hr-HR" altLang="sr-Latn-RS" sz="2100" b="1">
                <a:latin typeface="Calibri" panose="020F0502020204030204" pitchFamily="34" charset="0"/>
              </a:rPr>
              <a:t>imao mišićave peraje i unutar peraja raspored kostiju kao u kopnenih životinja</a:t>
            </a:r>
            <a:r>
              <a:rPr lang="hr-HR" altLang="sr-Latn-RS" sz="2100">
                <a:latin typeface="Calibri" panose="020F0502020204030204" pitchFamily="34" charset="0"/>
              </a:rPr>
              <a:t>: na prednjim perajama – humerus, radius, ulna, a na stražnjim perajama – femur, tibia i fibula.</a:t>
            </a:r>
            <a:endParaRPr lang="en-US" altLang="sr-Latn-RS" sz="2100">
              <a:latin typeface="Calibri" panose="020F0502020204030204" pitchFamily="34" charset="0"/>
            </a:endParaRPr>
          </a:p>
        </p:txBody>
      </p:sp>
      <p:pic>
        <p:nvPicPr>
          <p:cNvPr id="53251" name="Picture 7" descr="građa noge">
            <a:extLst>
              <a:ext uri="{FF2B5EF4-FFF2-40B4-BE49-F238E27FC236}">
                <a16:creationId xmlns:a16="http://schemas.microsoft.com/office/drawing/2014/main" id="{61F0BE9F-FFEC-41BE-AEC1-5DCF04B06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70225"/>
            <a:ext cx="7853363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Rectangle 5">
            <a:extLst>
              <a:ext uri="{FF2B5EF4-FFF2-40B4-BE49-F238E27FC236}">
                <a16:creationId xmlns:a16="http://schemas.microsoft.com/office/drawing/2014/main" id="{C53E464F-E549-4ECA-A3AE-E9E0E0938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438650"/>
            <a:ext cx="1944688" cy="1727200"/>
          </a:xfrm>
          <a:prstGeom prst="rect">
            <a:avLst/>
          </a:prstGeom>
          <a:noFill/>
          <a:ln w="349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7">
            <a:extLst>
              <a:ext uri="{FF2B5EF4-FFF2-40B4-BE49-F238E27FC236}">
                <a16:creationId xmlns:a16="http://schemas.microsoft.com/office/drawing/2014/main" id="{4AAB5AF3-0A29-43C0-B17E-EA19B2B06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0133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</p:txBody>
      </p:sp>
      <p:pic>
        <p:nvPicPr>
          <p:cNvPr id="72707" name="Picture 11" descr="E44 - Eustenopteron 2">
            <a:extLst>
              <a:ext uri="{FF2B5EF4-FFF2-40B4-BE49-F238E27FC236}">
                <a16:creationId xmlns:a16="http://schemas.microsoft.com/office/drawing/2014/main" id="{D30E98CD-FF74-4DB1-99ED-A978E718B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2529"/>
          <a:stretch>
            <a:fillRect/>
          </a:stretch>
        </p:blipFill>
        <p:spPr bwMode="auto">
          <a:xfrm>
            <a:off x="403873" y="2132856"/>
            <a:ext cx="8336254" cy="237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4277" name="Text Box 13">
            <a:extLst>
              <a:ext uri="{FF2B5EF4-FFF2-40B4-BE49-F238E27FC236}">
                <a16:creationId xmlns:a16="http://schemas.microsoft.com/office/drawing/2014/main" id="{18396469-B323-4AD2-BD63-AD2493CC4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475" y="4829969"/>
            <a:ext cx="21082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 err="1">
                <a:latin typeface="Arial" panose="020B0604020202020204" pitchFamily="34" charset="0"/>
              </a:rPr>
              <a:t>Eusthenopteron</a:t>
            </a:r>
            <a:r>
              <a:rPr lang="en-US" altLang="sr-Latn-RS" sz="1800" i="1" dirty="0">
                <a:latin typeface="Arial" panose="020B0604020202020204" pitchFamily="34" charset="0"/>
              </a:rPr>
              <a:t>, </a:t>
            </a:r>
            <a:r>
              <a:rPr lang="en-US" altLang="sr-Latn-RS" sz="1800" dirty="0">
                <a:latin typeface="Arial" panose="020B0604020202020204" pitchFamily="34" charset="0"/>
              </a:rPr>
              <a:t>D</a:t>
            </a:r>
            <a:endParaRPr lang="hr-HR" altLang="sr-Latn-R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E49 - Resoperke i Vodozemci">
            <a:extLst>
              <a:ext uri="{FF2B5EF4-FFF2-40B4-BE49-F238E27FC236}">
                <a16:creationId xmlns:a16="http://schemas.microsoft.com/office/drawing/2014/main" id="{DB9CFD15-C485-4677-B37B-D9F26DE1E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23988"/>
            <a:ext cx="8245475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299" name="Text Box 3">
            <a:extLst>
              <a:ext uri="{FF2B5EF4-FFF2-40B4-BE49-F238E27FC236}">
                <a16:creationId xmlns:a16="http://schemas.microsoft.com/office/drawing/2014/main" id="{CC5233A7-D30E-4FA2-9715-E4EE0A232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939800"/>
            <a:ext cx="4559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>
                <a:latin typeface="Calibri" panose="020F0502020204030204" pitchFamily="34" charset="0"/>
              </a:rPr>
              <a:t>Usporedba resoperki i vodozemaca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4" descr="ichtyostega">
            <a:extLst>
              <a:ext uri="{FF2B5EF4-FFF2-40B4-BE49-F238E27FC236}">
                <a16:creationId xmlns:a16="http://schemas.microsoft.com/office/drawing/2014/main" id="{C6908252-E222-4AD0-812D-51101056C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898650"/>
            <a:ext cx="6840537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6323" name="Rectangle 5">
            <a:extLst>
              <a:ext uri="{FF2B5EF4-FFF2-40B4-BE49-F238E27FC236}">
                <a16:creationId xmlns:a16="http://schemas.microsoft.com/office/drawing/2014/main" id="{C888BDB0-ACB2-4DDE-9837-5D3479BD0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933825"/>
            <a:ext cx="3887788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Prvi vodozemac </a:t>
            </a:r>
            <a:r>
              <a:rPr lang="hr-HR" altLang="sr-Latn-RS" sz="2100" dirty="0">
                <a:latin typeface="Calibri" panose="020F0502020204030204" pitchFamily="34" charset="0"/>
              </a:rPr>
              <a:t>nađen u naslagama mlađeg </a:t>
            </a:r>
            <a:r>
              <a:rPr lang="hr-HR" altLang="sr-Latn-RS" sz="2100" dirty="0" err="1">
                <a:latin typeface="Calibri" panose="020F0502020204030204" pitchFamily="34" charset="0"/>
              </a:rPr>
              <a:t>devona</a:t>
            </a:r>
            <a:r>
              <a:rPr lang="hr-HR" altLang="sr-Latn-RS" sz="2100" dirty="0">
                <a:latin typeface="Calibri" panose="020F0502020204030204" pitchFamily="34" charset="0"/>
              </a:rPr>
              <a:t> je </a:t>
            </a:r>
            <a:r>
              <a:rPr lang="hr-HR" altLang="sr-Latn-R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rod </a:t>
            </a:r>
            <a:r>
              <a:rPr lang="hr-HR" altLang="sr-Latn-RS" sz="2100" b="1" i="1" dirty="0" err="1">
                <a:solidFill>
                  <a:srgbClr val="FF0000"/>
                </a:solidFill>
                <a:latin typeface="Calibri" panose="020F0502020204030204" pitchFamily="34" charset="0"/>
              </a:rPr>
              <a:t>Icthyostega</a:t>
            </a:r>
            <a:r>
              <a:rPr lang="en-US" altLang="sr-Latn-RS" sz="21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sr-Latn-R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(D)</a:t>
            </a:r>
            <a:r>
              <a:rPr lang="hr-HR" altLang="sr-Latn-R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 sz="2100" dirty="0">
                <a:latin typeface="Calibri" panose="020F0502020204030204" pitchFamily="34" charset="0"/>
              </a:rPr>
              <a:t>koji građom lubanje, čeljusti, ribljim repom i kralješnicom sliči na ribu.</a:t>
            </a:r>
            <a:endParaRPr lang="en-US" altLang="sr-Latn-RS" sz="2100" dirty="0">
              <a:latin typeface="Calibri" panose="020F0502020204030204" pitchFamily="34" charset="0"/>
            </a:endParaRPr>
          </a:p>
        </p:txBody>
      </p:sp>
      <p:pic>
        <p:nvPicPr>
          <p:cNvPr id="74756" name="Picture 7" descr="ichtyostega 1">
            <a:extLst>
              <a:ext uri="{FF2B5EF4-FFF2-40B4-BE49-F238E27FC236}">
                <a16:creationId xmlns:a16="http://schemas.microsoft.com/office/drawing/2014/main" id="{97AAEBCD-5CAB-44C7-B913-C6828B540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933825"/>
            <a:ext cx="4530725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6325" name="Text Box 11">
            <a:extLst>
              <a:ext uri="{FF2B5EF4-FFF2-40B4-BE49-F238E27FC236}">
                <a16:creationId xmlns:a16="http://schemas.microsoft.com/office/drawing/2014/main" id="{0B5CECD2-688F-4AF1-8E2F-7BC3D8356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1700213"/>
            <a:ext cx="14811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i="1">
                <a:latin typeface="Calibri" panose="020F0502020204030204" pitchFamily="34" charset="0"/>
              </a:rPr>
              <a:t>Ichtyostega</a:t>
            </a:r>
            <a:endParaRPr lang="en-US" altLang="sr-Latn-RS" sz="2100" b="1" i="1">
              <a:latin typeface="Calibri" panose="020F0502020204030204" pitchFamily="34" charset="0"/>
            </a:endParaRPr>
          </a:p>
        </p:txBody>
      </p:sp>
      <p:pic>
        <p:nvPicPr>
          <p:cNvPr id="74758" name="Picture 12" descr="E50 - Ichthyostega">
            <a:extLst>
              <a:ext uri="{FF2B5EF4-FFF2-40B4-BE49-F238E27FC236}">
                <a16:creationId xmlns:a16="http://schemas.microsoft.com/office/drawing/2014/main" id="{19DF595C-5111-48B1-B0E8-2751632F3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33375"/>
            <a:ext cx="6823075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3623E9B0-0100-4CAE-A4C9-4F0CA38C5B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20713"/>
            <a:ext cx="8229600" cy="884237"/>
          </a:xfrm>
        </p:spPr>
        <p:txBody>
          <a:bodyPr/>
          <a:lstStyle/>
          <a:p>
            <a:pPr marL="53975" eaLnBrk="1" hangingPunct="1"/>
            <a:r>
              <a:rPr lang="hr-HR" altLang="sr-Latn-RS" sz="2800" b="1">
                <a:solidFill>
                  <a:srgbClr val="FF0000"/>
                </a:solidFill>
              </a:rPr>
              <a:t>Koji su razlozi prelaska riba na kopno?</a:t>
            </a:r>
            <a:r>
              <a:rPr lang="hr-HR" altLang="sr-Latn-RS" sz="4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EA9E5822-F85B-4E34-830C-0977E2832E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73238"/>
            <a:ext cx="8229600" cy="3889375"/>
          </a:xfrm>
        </p:spPr>
        <p:txBody>
          <a:bodyPr/>
          <a:lstStyle/>
          <a:p>
            <a:pPr marL="0" indent="179388" eaLnBrk="1" hangingPunct="1">
              <a:lnSpc>
                <a:spcPct val="90000"/>
              </a:lnSpc>
              <a:buClr>
                <a:srgbClr val="92D050"/>
              </a:buClr>
              <a:buSzPct val="100000"/>
              <a:buFont typeface="Arial" panose="020B0604020202020204" pitchFamily="34" charset="0"/>
              <a:buChar char="•"/>
            </a:pPr>
            <a:r>
              <a:rPr lang="hr-HR" altLang="sr-Latn-RS" sz="2100">
                <a:latin typeface="Calibri" panose="020F0502020204030204" pitchFamily="34" charset="0"/>
              </a:rPr>
              <a:t>Jedan od razloga je vjerojatno sve suša klima zbog koje su mnoga jezera i močvare presušile pa su se ribe morale prilagođavati kretanju kopnom i udisanju zraka prilikom prelaska iz isušenog jezera u ono s vodom.</a:t>
            </a:r>
          </a:p>
          <a:p>
            <a:pPr marL="0" indent="179388" eaLnBrk="1" hangingPunct="1">
              <a:lnSpc>
                <a:spcPct val="90000"/>
              </a:lnSpc>
              <a:buClr>
                <a:srgbClr val="92D050"/>
              </a:buClr>
              <a:buSzPct val="100000"/>
              <a:buFont typeface="Arial" panose="020B0604020202020204" pitchFamily="34" charset="0"/>
              <a:buChar char="•"/>
            </a:pPr>
            <a:endParaRPr lang="hr-HR" altLang="sr-Latn-RS" sz="2100">
              <a:latin typeface="Calibri" panose="020F0502020204030204" pitchFamily="34" charset="0"/>
            </a:endParaRPr>
          </a:p>
          <a:p>
            <a:pPr marL="0" indent="179388" eaLnBrk="1" hangingPunct="1">
              <a:lnSpc>
                <a:spcPct val="90000"/>
              </a:lnSpc>
              <a:buClr>
                <a:srgbClr val="92D050"/>
              </a:buClr>
              <a:buSzPct val="100000"/>
              <a:buFont typeface="Arial" panose="020B0604020202020204" pitchFamily="34" charset="0"/>
              <a:buChar char="•"/>
            </a:pPr>
            <a:r>
              <a:rPr lang="hr-HR" altLang="sr-Latn-RS" sz="2100">
                <a:latin typeface="Calibri" panose="020F0502020204030204" pitchFamily="34" charset="0"/>
              </a:rPr>
              <a:t>Drugi mogući razlog je nedostatak grabežljivaca na kopnu – ribe su se polako sve više zadržavale na kopnu i sve bolje prilagođavale, dok se u potpunosti nisu prilagodile novim uvjetima i dok se nisu razvili pravi kopneni organizmi.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>
            <a:extLst>
              <a:ext uri="{FF2B5EF4-FFF2-40B4-BE49-F238E27FC236}">
                <a16:creationId xmlns:a16="http://schemas.microsoft.com/office/drawing/2014/main" id="{01B2FABD-0DD2-446C-8BC8-F59413383E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68463"/>
            <a:ext cx="8229600" cy="39925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hr-HR" altLang="sr-Latn-RS" sz="2100">
                <a:latin typeface="Calibri" panose="020F0502020204030204" pitchFamily="34" charset="0"/>
              </a:rPr>
              <a:t>Značajan </a:t>
            </a:r>
            <a:r>
              <a:rPr lang="hr-HR" altLang="sr-Latn-RS" sz="2100" b="1">
                <a:latin typeface="Calibri" panose="020F0502020204030204" pitchFamily="34" charset="0"/>
              </a:rPr>
              <a:t>razvoj</a:t>
            </a:r>
            <a:r>
              <a:rPr lang="hr-HR" altLang="sr-Latn-RS" sz="2100">
                <a:latin typeface="Calibri" panose="020F0502020204030204" pitchFamily="34" charset="0"/>
              </a:rPr>
              <a:t> </a:t>
            </a:r>
            <a:r>
              <a:rPr lang="hr-HR" altLang="sr-Latn-RS" sz="2100" b="1">
                <a:latin typeface="Calibri" panose="020F0502020204030204" pitchFamily="34" charset="0"/>
              </a:rPr>
              <a:t>euripterida</a:t>
            </a:r>
            <a:r>
              <a:rPr lang="hr-HR" altLang="sr-Latn-RS" sz="2100">
                <a:latin typeface="Calibri" panose="020F0502020204030204" pitchFamily="34" charset="0"/>
              </a:rPr>
              <a:t> (skupina člankonožaca, srodnici škorpiona) koji </a:t>
            </a:r>
            <a:r>
              <a:rPr lang="hr-HR" altLang="sr-Latn-RS" sz="2100" b="1">
                <a:latin typeface="Calibri" panose="020F0502020204030204" pitchFamily="34" charset="0"/>
              </a:rPr>
              <a:t>postaju druga glavna skupina grabežljivaca bezkralježnjaka u silurskim morima</a:t>
            </a:r>
            <a:r>
              <a:rPr lang="hr-HR" altLang="sr-Latn-RS" sz="2100">
                <a:latin typeface="Calibri" panose="020F0502020204030204" pitchFamily="34" charset="0"/>
              </a:rPr>
              <a:t>, posebno brakičnim i slatkim vodama – npr. </a:t>
            </a:r>
            <a:r>
              <a:rPr lang="hr-HR" altLang="sr-Latn-RS" sz="2100" i="1">
                <a:latin typeface="Calibri" panose="020F0502020204030204" pitchFamily="34" charset="0"/>
              </a:rPr>
              <a:t>Pterygotus, Hughmilleria.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hr-HR" altLang="sr-Latn-RS" sz="2100" b="1" i="1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hr-HR" altLang="sr-Latn-RS" sz="2100">
                <a:latin typeface="Calibri" panose="020F0502020204030204" pitchFamily="34" charset="0"/>
              </a:rPr>
              <a:t>Značajno se razvijaju i </a:t>
            </a:r>
            <a:r>
              <a:rPr lang="hr-HR" altLang="sr-Latn-RS" sz="2100" b="1">
                <a:latin typeface="Calibri" panose="020F0502020204030204" pitchFamily="34" charset="0"/>
              </a:rPr>
              <a:t>ribe</a:t>
            </a:r>
            <a:r>
              <a:rPr lang="hr-HR" altLang="sr-Latn-RS" sz="2100">
                <a:latin typeface="Calibri" panose="020F0502020204030204" pitchFamily="34" charset="0"/>
              </a:rPr>
              <a:t> (skupina </a:t>
            </a:r>
            <a:r>
              <a:rPr lang="hr-HR" altLang="sr-Latn-RS" sz="2100" b="1">
                <a:latin typeface="Calibri" panose="020F0502020204030204" pitchFamily="34" charset="0"/>
              </a:rPr>
              <a:t>Acanthodii</a:t>
            </a:r>
            <a:r>
              <a:rPr lang="hr-HR" altLang="sr-Latn-RS" sz="2100">
                <a:latin typeface="Calibri" panose="020F0502020204030204" pitchFamily="34" charset="0"/>
              </a:rPr>
              <a:t>), koje uspješno obitavaju u morskim i slatkovodnim prostorima. Najveći broj nalaza silurskih riba pripada slatkovodnim okolišima.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hr-HR" altLang="sr-Latn-RS" sz="210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hr-HR" altLang="sr-Latn-RS" sz="2100">
                <a:latin typeface="Calibri" panose="020F0502020204030204" pitchFamily="34" charset="0"/>
              </a:rPr>
              <a:t>Razvija se </a:t>
            </a:r>
            <a:r>
              <a:rPr lang="hr-HR" altLang="sr-Latn-RS" sz="2100" b="1">
                <a:latin typeface="Calibri" panose="020F0502020204030204" pitchFamily="34" charset="0"/>
              </a:rPr>
              <a:t>život na kopnu</a:t>
            </a:r>
            <a:r>
              <a:rPr lang="hr-HR" altLang="sr-Latn-RS" sz="2100">
                <a:latin typeface="Calibri" panose="020F0502020204030204" pitchFamily="34" charset="0"/>
              </a:rPr>
              <a:t> - za silur su značajni prvi fosilni ostaci biljaka (primitivne biljke bez korijena i vodožilnog sustava), no to je </a:t>
            </a:r>
            <a:r>
              <a:rPr lang="hr-HR" altLang="sr-Latn-RS" sz="2100" b="1">
                <a:latin typeface="Calibri" panose="020F0502020204030204" pitchFamily="34" charset="0"/>
              </a:rPr>
              <a:t>početak osvajanja kopna</a:t>
            </a:r>
            <a:r>
              <a:rPr lang="hr-HR" altLang="sr-Latn-RS" sz="2100">
                <a:latin typeface="Calibri" panose="020F0502020204030204" pitchFamily="34" charset="0"/>
              </a:rPr>
              <a:t>, koje će u devonu prekrivati prve velike šume.</a:t>
            </a:r>
          </a:p>
        </p:txBody>
      </p:sp>
      <p:sp>
        <p:nvSpPr>
          <p:cNvPr id="59395" name="Text Box 2">
            <a:extLst>
              <a:ext uri="{FF2B5EF4-FFF2-40B4-BE49-F238E27FC236}">
                <a16:creationId xmlns:a16="http://schemas.microsoft.com/office/drawing/2014/main" id="{723E008C-3C97-4218-8448-4736DC095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44538"/>
            <a:ext cx="674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C00000"/>
                </a:solidFill>
                <a:latin typeface="Calibri" panose="020F0502020204030204" pitchFamily="34" charset="0"/>
              </a:rPr>
              <a:t>ŽIVOT U SLATKIM VODAMA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>
            <a:extLst>
              <a:ext uri="{FF2B5EF4-FFF2-40B4-BE49-F238E27FC236}">
                <a16:creationId xmlns:a16="http://schemas.microsoft.com/office/drawing/2014/main" id="{49FB2B16-1602-496A-9B21-31C396F28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196975"/>
            <a:ext cx="82867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Daleki preci škorpiona, živjeli od </a:t>
            </a:r>
            <a:r>
              <a:rPr lang="hr-HR" altLang="sr-Latn-RS" sz="2100" dirty="0" err="1">
                <a:latin typeface="Calibri" panose="020F0502020204030204" pitchFamily="34" charset="0"/>
              </a:rPr>
              <a:t>ordovicija</a:t>
            </a:r>
            <a:r>
              <a:rPr lang="hr-HR" altLang="sr-Latn-RS" sz="2100" dirty="0">
                <a:latin typeface="Calibri" panose="020F0502020204030204" pitchFamily="34" charset="0"/>
              </a:rPr>
              <a:t> do </a:t>
            </a:r>
            <a:r>
              <a:rPr lang="hr-HR" altLang="sr-Latn-RS" sz="2100" dirty="0" err="1">
                <a:latin typeface="Calibri" panose="020F0502020204030204" pitchFamily="34" charset="0"/>
              </a:rPr>
              <a:t>perma</a:t>
            </a:r>
            <a:r>
              <a:rPr lang="hr-HR" altLang="sr-Latn-RS" sz="2100" dirty="0">
                <a:latin typeface="Calibri" panose="020F0502020204030204" pitchFamily="34" charset="0"/>
              </a:rPr>
              <a:t>, a najznačajniji su upravo u </a:t>
            </a:r>
            <a:r>
              <a:rPr lang="hr-HR" altLang="sr-Latn-RS" sz="2100" dirty="0" err="1">
                <a:latin typeface="Calibri" panose="020F0502020204030204" pitchFamily="34" charset="0"/>
              </a:rPr>
              <a:t>siluru</a:t>
            </a:r>
            <a:r>
              <a:rPr lang="hr-HR" altLang="sr-Latn-RS" sz="2100" dirty="0">
                <a:latin typeface="Calibri" panose="020F0502020204030204" pitchFamily="34" charset="0"/>
              </a:rPr>
              <a:t> i </a:t>
            </a:r>
            <a:r>
              <a:rPr lang="hr-HR" altLang="sr-Latn-RS" sz="2100" dirty="0" err="1">
                <a:latin typeface="Calibri" panose="020F0502020204030204" pitchFamily="34" charset="0"/>
              </a:rPr>
              <a:t>devonu</a:t>
            </a:r>
            <a:endParaRPr lang="en-US" altLang="sr-Latn-RS" sz="2100" i="1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U močvarnim predjelima, </a:t>
            </a:r>
            <a:r>
              <a:rPr lang="hr-HR" altLang="sr-Latn-RS" sz="2100" dirty="0" err="1">
                <a:latin typeface="Calibri" panose="020F0502020204030204" pitchFamily="34" charset="0"/>
              </a:rPr>
              <a:t>brakičnim</a:t>
            </a:r>
            <a:r>
              <a:rPr lang="hr-HR" altLang="sr-Latn-RS" sz="2100" dirty="0">
                <a:latin typeface="Calibri" panose="020F0502020204030204" pitchFamily="34" charset="0"/>
              </a:rPr>
              <a:t> i slatkim vodama </a:t>
            </a:r>
          </a:p>
          <a:p>
            <a:pPr eaLnBrk="1" hangingPunct="1">
              <a:spcBef>
                <a:spcPct val="0"/>
              </a:spcBef>
              <a:buClr>
                <a:srgbClr val="FF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Rodovi </a:t>
            </a:r>
            <a:r>
              <a:rPr lang="hr-HR" altLang="sr-Latn-RS" sz="2100" i="1" dirty="0" err="1">
                <a:latin typeface="Calibri" panose="020F0502020204030204" pitchFamily="34" charset="0"/>
              </a:rPr>
              <a:t>Eurypterus</a:t>
            </a:r>
            <a:r>
              <a:rPr lang="en-US" altLang="sr-Latn-RS" sz="2100" dirty="0">
                <a:latin typeface="Calibri" panose="020F0502020204030204" pitchFamily="34" charset="0"/>
              </a:rPr>
              <a:t> (S)</a:t>
            </a:r>
            <a:r>
              <a:rPr lang="hr-HR" altLang="sr-Latn-RS" sz="2100" dirty="0">
                <a:latin typeface="Calibri" panose="020F0502020204030204" pitchFamily="34" charset="0"/>
              </a:rPr>
              <a:t>, </a:t>
            </a:r>
            <a:r>
              <a:rPr lang="hr-HR" altLang="sr-Latn-RS" sz="2100" i="1" dirty="0" err="1">
                <a:latin typeface="Calibri" panose="020F0502020204030204" pitchFamily="34" charset="0"/>
              </a:rPr>
              <a:t>Pterygotus</a:t>
            </a:r>
            <a:r>
              <a:rPr lang="hr-HR" altLang="sr-Latn-RS" sz="2100" dirty="0">
                <a:latin typeface="Calibri" panose="020F0502020204030204" pitchFamily="34" charset="0"/>
              </a:rPr>
              <a:t>…</a:t>
            </a:r>
          </a:p>
        </p:txBody>
      </p:sp>
      <p:pic>
        <p:nvPicPr>
          <p:cNvPr id="80899" name="Picture 3" descr="Eurypteris lacustris, silur, Pennsylvania">
            <a:extLst>
              <a:ext uri="{FF2B5EF4-FFF2-40B4-BE49-F238E27FC236}">
                <a16:creationId xmlns:a16="http://schemas.microsoft.com/office/drawing/2014/main" id="{88A2697E-8C89-43D5-932D-DC61C4BDC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3639" t="2791" r="3639" b="25119"/>
          <a:stretch>
            <a:fillRect/>
          </a:stretch>
        </p:blipFill>
        <p:spPr bwMode="auto">
          <a:xfrm>
            <a:off x="600075" y="2781300"/>
            <a:ext cx="3279775" cy="33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0420" name="Text Box 4">
            <a:extLst>
              <a:ext uri="{FF2B5EF4-FFF2-40B4-BE49-F238E27FC236}">
                <a16:creationId xmlns:a16="http://schemas.microsoft.com/office/drawing/2014/main" id="{C28F75ED-74BA-4FEB-992D-EA3017822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3638" y="6157913"/>
            <a:ext cx="2190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 err="1">
                <a:latin typeface="Arial" panose="020B0604020202020204" pitchFamily="34" charset="0"/>
              </a:rPr>
              <a:t>Eurypterus</a:t>
            </a:r>
            <a:r>
              <a:rPr lang="hr-HR" altLang="sr-Latn-RS" sz="1800" i="1" dirty="0">
                <a:latin typeface="Arial" panose="020B0604020202020204" pitchFamily="34" charset="0"/>
              </a:rPr>
              <a:t> </a:t>
            </a:r>
            <a:r>
              <a:rPr lang="hr-HR" altLang="sr-Latn-RS" sz="1800" i="1" dirty="0" err="1">
                <a:latin typeface="Arial" panose="020B0604020202020204" pitchFamily="34" charset="0"/>
              </a:rPr>
              <a:t>lacustris</a:t>
            </a:r>
            <a:endParaRPr lang="hr-HR" altLang="sr-Latn-RS" sz="1800" i="1" dirty="0">
              <a:latin typeface="Arial" panose="020B0604020202020204" pitchFamily="34" charset="0"/>
            </a:endParaRPr>
          </a:p>
        </p:txBody>
      </p:sp>
      <p:pic>
        <p:nvPicPr>
          <p:cNvPr id="80901" name="Picture 5" descr="Eurypterus, mnoštvo fosilnih ostataka">
            <a:extLst>
              <a:ext uri="{FF2B5EF4-FFF2-40B4-BE49-F238E27FC236}">
                <a16:creationId xmlns:a16="http://schemas.microsoft.com/office/drawing/2014/main" id="{CDC3638C-31D0-42C6-AD01-1FFD75B62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2781300"/>
            <a:ext cx="4803775" cy="33115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0422" name="Text Box 6">
            <a:extLst>
              <a:ext uri="{FF2B5EF4-FFF2-40B4-BE49-F238E27FC236}">
                <a16:creationId xmlns:a16="http://schemas.microsoft.com/office/drawing/2014/main" id="{554FB42A-41FE-4CEF-AB85-D1E0391EC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6230938"/>
            <a:ext cx="1289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Eurypterus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60423" name="Text Box 2">
            <a:extLst>
              <a:ext uri="{FF2B5EF4-FFF2-40B4-BE49-F238E27FC236}">
                <a16:creationId xmlns:a16="http://schemas.microsoft.com/office/drawing/2014/main" id="{51DF93BF-CF86-46CF-BF68-1AB098B51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620713"/>
            <a:ext cx="2320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FF9900"/>
                </a:solidFill>
                <a:latin typeface="Calibri" panose="020F0502020204030204" pitchFamily="34" charset="0"/>
              </a:rPr>
              <a:t>EURIPTERIDI</a:t>
            </a:r>
            <a:endParaRPr lang="en-US" altLang="sr-Latn-RS" sz="3200" i="1">
              <a:solidFill>
                <a:srgbClr val="FF99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 descr="pterygotus 2">
            <a:extLst>
              <a:ext uri="{FF2B5EF4-FFF2-40B4-BE49-F238E27FC236}">
                <a16:creationId xmlns:a16="http://schemas.microsoft.com/office/drawing/2014/main" id="{42F1055F-7018-4FCF-BFFC-75C4EBD8D404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9838" y="2924175"/>
            <a:ext cx="2592387" cy="1689100"/>
          </a:xfrm>
          <a:noFill/>
        </p:spPr>
      </p:pic>
      <p:sp>
        <p:nvSpPr>
          <p:cNvPr id="61443" name="Text Box 5">
            <a:extLst>
              <a:ext uri="{FF2B5EF4-FFF2-40B4-BE49-F238E27FC236}">
                <a16:creationId xmlns:a16="http://schemas.microsoft.com/office/drawing/2014/main" id="{AA41F18D-9D0D-43AF-B5E2-9EFF9A802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911850"/>
            <a:ext cx="50403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 i="1">
                <a:latin typeface="Arial" panose="020B0604020202020204" pitchFamily="34" charset="0"/>
              </a:rPr>
              <a:t>Pterygotus</a:t>
            </a:r>
            <a:r>
              <a:rPr lang="hr-HR" altLang="sr-Latn-RS" sz="2000" i="1">
                <a:latin typeface="Arial" panose="020B0604020202020204" pitchFamily="34" charset="0"/>
              </a:rPr>
              <a:t> </a:t>
            </a:r>
            <a:r>
              <a:rPr lang="hr-HR" altLang="sr-Latn-RS" sz="2000">
                <a:latin typeface="Arial" panose="020B0604020202020204" pitchFamily="34" charset="0"/>
              </a:rPr>
              <a:t>– klještima hvatao plijen</a:t>
            </a:r>
            <a:endParaRPr lang="en-US" altLang="sr-Latn-RS" sz="2000" i="1">
              <a:latin typeface="Arial" panose="020B0604020202020204" pitchFamily="34" charset="0"/>
            </a:endParaRPr>
          </a:p>
        </p:txBody>
      </p:sp>
      <p:pic>
        <p:nvPicPr>
          <p:cNvPr id="81924" name="Picture 7" descr="pterigotus max">
            <a:extLst>
              <a:ext uri="{FF2B5EF4-FFF2-40B4-BE49-F238E27FC236}">
                <a16:creationId xmlns:a16="http://schemas.microsoft.com/office/drawing/2014/main" id="{704C3C67-3A52-45E2-BAAD-450BBB96D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4199" r="4199"/>
          <a:stretch>
            <a:fillRect/>
          </a:stretch>
        </p:blipFill>
        <p:spPr bwMode="auto">
          <a:xfrm>
            <a:off x="538163" y="908050"/>
            <a:ext cx="3106737" cy="492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925" name="Picture 10" descr="Hughmilleria">
            <a:extLst>
              <a:ext uri="{FF2B5EF4-FFF2-40B4-BE49-F238E27FC236}">
                <a16:creationId xmlns:a16="http://schemas.microsoft.com/office/drawing/2014/main" id="{83CA007F-F293-4CEC-A658-1A387CEFB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8125" y="996950"/>
            <a:ext cx="223202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1446" name="Text Box 11">
            <a:extLst>
              <a:ext uri="{FF2B5EF4-FFF2-40B4-BE49-F238E27FC236}">
                <a16:creationId xmlns:a16="http://schemas.microsoft.com/office/drawing/2014/main" id="{B0DB62AB-86A2-43CE-B689-4EBAD9823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050" y="6015038"/>
            <a:ext cx="156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latin typeface="Arial" panose="020B0604020202020204" pitchFamily="34" charset="0"/>
              </a:rPr>
              <a:t>Hughmilleria</a:t>
            </a:r>
          </a:p>
        </p:txBody>
      </p:sp>
      <p:sp>
        <p:nvSpPr>
          <p:cNvPr id="61447" name="Rectangle 12">
            <a:extLst>
              <a:ext uri="{FF2B5EF4-FFF2-40B4-BE49-F238E27FC236}">
                <a16:creationId xmlns:a16="http://schemas.microsoft.com/office/drawing/2014/main" id="{156BF2E3-5534-4B5C-A7D9-CFB378A94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33375"/>
            <a:ext cx="2519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C00000"/>
                </a:solidFill>
                <a:latin typeface="Calibri" panose="020F0502020204030204" pitchFamily="34" charset="0"/>
              </a:rPr>
              <a:t>EURIPTERIDI</a:t>
            </a:r>
          </a:p>
        </p:txBody>
      </p:sp>
      <p:pic>
        <p:nvPicPr>
          <p:cNvPr id="61448" name="Picture 4" descr="Pterygotus">
            <a:extLst>
              <a:ext uri="{FF2B5EF4-FFF2-40B4-BE49-F238E27FC236}">
                <a16:creationId xmlns:a16="http://schemas.microsoft.com/office/drawing/2014/main" id="{D7876E56-8567-4172-9C3F-D29E2935D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333375"/>
            <a:ext cx="344487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9" name="Text Box 5">
            <a:extLst>
              <a:ext uri="{FF2B5EF4-FFF2-40B4-BE49-F238E27FC236}">
                <a16:creationId xmlns:a16="http://schemas.microsoft.com/office/drawing/2014/main" id="{2D360B93-759F-424E-BED9-9E275723A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2268538"/>
            <a:ext cx="1276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Pterygotus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4">
            <a:extLst>
              <a:ext uri="{FF2B5EF4-FFF2-40B4-BE49-F238E27FC236}">
                <a16:creationId xmlns:a16="http://schemas.microsoft.com/office/drawing/2014/main" id="{DA625548-705A-42F3-B717-2BEC10443A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76250"/>
            <a:ext cx="8229600" cy="823913"/>
          </a:xfrm>
        </p:spPr>
        <p:txBody>
          <a:bodyPr/>
          <a:lstStyle/>
          <a:p>
            <a:pPr eaLnBrk="1" hangingPunct="1"/>
            <a:r>
              <a:rPr lang="hr-HR" altLang="sr-Latn-RS" sz="3600" b="1">
                <a:solidFill>
                  <a:srgbClr val="C00000"/>
                </a:solidFill>
              </a:rPr>
              <a:t>ŽIVOT NA KOPNU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A658DF31-24F2-4B1A-B98F-3E0E82CB11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19263"/>
            <a:ext cx="8075613" cy="3509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9900"/>
              </a:buClr>
              <a:buSzPct val="100000"/>
            </a:pPr>
            <a:r>
              <a:rPr lang="hr-HR" altLang="sr-Latn-RS" sz="2100">
                <a:latin typeface="Calibri" panose="020F0502020204030204" pitchFamily="34" charset="0"/>
              </a:rPr>
              <a:t>Tijekom prekambrija i starijeg paleozoika kopno je bilo nastanjeno samo najjednostavnijim primitivnim biljkama (alge – cijanobakterije), nije bilo ni šuma ni livada</a:t>
            </a:r>
          </a:p>
          <a:p>
            <a:pPr eaLnBrk="1" hangingPunct="1">
              <a:lnSpc>
                <a:spcPct val="90000"/>
              </a:lnSpc>
              <a:buClr>
                <a:srgbClr val="FF9900"/>
              </a:buClr>
              <a:buSzPct val="100000"/>
            </a:pPr>
            <a:endParaRPr lang="hr-HR" altLang="sr-Latn-RS" sz="210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  <a:buSzPct val="100000"/>
            </a:pPr>
            <a:r>
              <a:rPr lang="hr-HR" altLang="sr-Latn-RS" sz="2100">
                <a:latin typeface="Calibri" panose="020F0502020204030204" pitchFamily="34" charset="0"/>
              </a:rPr>
              <a:t>Na uglavnom ogoljelim stijenama vjerojatno se mjestimično nalazio tanak sloj humusa kao rezultat akumulacije organske materije nastale raspadom tih rijetkih najjednostavnijih biljnih organizama </a:t>
            </a:r>
          </a:p>
          <a:p>
            <a:pPr eaLnBrk="1" hangingPunct="1">
              <a:lnSpc>
                <a:spcPct val="90000"/>
              </a:lnSpc>
              <a:buClr>
                <a:srgbClr val="FF9900"/>
              </a:buClr>
              <a:buSzPct val="100000"/>
            </a:pPr>
            <a:endParaRPr lang="hr-HR" altLang="sr-Latn-RS" sz="210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FF9900"/>
              </a:buClr>
              <a:buSzPct val="100000"/>
            </a:pPr>
            <a:r>
              <a:rPr lang="hr-HR" altLang="sr-Latn-RS" sz="2100">
                <a:latin typeface="Calibri" panose="020F0502020204030204" pitchFamily="34" charset="0"/>
              </a:rPr>
              <a:t>Tek u siluru na kopnu imamo “naprednije” biljke, od kojih su sačuvani biljni ostaci - </a:t>
            </a:r>
            <a:r>
              <a:rPr lang="hr-HR" altLang="sr-Latn-RS" sz="2100" b="1">
                <a:solidFill>
                  <a:srgbClr val="C00000"/>
                </a:solidFill>
                <a:latin typeface="Calibri" panose="020F0502020204030204" pitchFamily="34" charset="0"/>
              </a:rPr>
              <a:t>život u siluru izašao na kopno</a:t>
            </a:r>
            <a:r>
              <a:rPr lang="hr-HR" altLang="sr-Latn-RS" sz="2100" u="sng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6" descr="Cooksonia_caledonica">
            <a:extLst>
              <a:ext uri="{FF2B5EF4-FFF2-40B4-BE49-F238E27FC236}">
                <a16:creationId xmlns:a16="http://schemas.microsoft.com/office/drawing/2014/main" id="{B9F38FB3-7BEC-4CBB-A5E8-D93298444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138" y="620713"/>
            <a:ext cx="1806575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Rectangle 9">
            <a:extLst>
              <a:ext uri="{FF2B5EF4-FFF2-40B4-BE49-F238E27FC236}">
                <a16:creationId xmlns:a16="http://schemas.microsoft.com/office/drawing/2014/main" id="{5A32115A-E5B6-45F2-BB81-BFF3EDC5E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549275"/>
            <a:ext cx="8351837" cy="59753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 err="1">
                <a:latin typeface="Arial" panose="020B0604020202020204" pitchFamily="34" charset="0"/>
              </a:rPr>
              <a:t>Cooksonia</a:t>
            </a:r>
            <a:r>
              <a:rPr lang="en-US" altLang="sr-Latn-RS" sz="1800" i="1" dirty="0">
                <a:latin typeface="Arial" panose="020B0604020202020204" pitchFamily="34" charset="0"/>
              </a:rPr>
              <a:t> </a:t>
            </a:r>
            <a:r>
              <a:rPr lang="en-US" altLang="sr-Latn-RS" sz="1800" dirty="0">
                <a:latin typeface="Arial" panose="020B0604020202020204" pitchFamily="34" charset="0"/>
              </a:rPr>
              <a:t>(S)</a:t>
            </a:r>
            <a:endParaRPr lang="hr-HR" altLang="sr-Latn-RS" sz="1800" dirty="0">
              <a:latin typeface="Arial" panose="020B0604020202020204" pitchFamily="34" charset="0"/>
            </a:endParaRPr>
          </a:p>
        </p:txBody>
      </p:sp>
      <p:pic>
        <p:nvPicPr>
          <p:cNvPr id="86020" name="Picture 2" descr="http://steurh.home.xs4all.nl/cooksw.jpg">
            <a:extLst>
              <a:ext uri="{FF2B5EF4-FFF2-40B4-BE49-F238E27FC236}">
                <a16:creationId xmlns:a16="http://schemas.microsoft.com/office/drawing/2014/main" id="{67CE13B4-BB68-45D5-B5DF-D1A7C0CE6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18898"/>
          <a:stretch>
            <a:fillRect/>
          </a:stretch>
        </p:blipFill>
        <p:spPr bwMode="auto">
          <a:xfrm>
            <a:off x="611188" y="1484313"/>
            <a:ext cx="3482975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6021" name="Picture 4" descr="http://upload.wikimedia.org/wikipedia/commons/8/84/Cooksonia_pertoni.png">
            <a:extLst>
              <a:ext uri="{FF2B5EF4-FFF2-40B4-BE49-F238E27FC236}">
                <a16:creationId xmlns:a16="http://schemas.microsoft.com/office/drawing/2014/main" id="{92F5F10A-23A7-49AC-B645-DF646D184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5288" y="3711575"/>
            <a:ext cx="2743200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6022" name="Picture 6" descr="http://naturekind.org/users/kcn2/5_13_10_s/Cooksonia_199_05.jpg.63.jpg">
            <a:extLst>
              <a:ext uri="{FF2B5EF4-FFF2-40B4-BE49-F238E27FC236}">
                <a16:creationId xmlns:a16="http://schemas.microsoft.com/office/drawing/2014/main" id="{598E0945-852C-43E7-8B05-93713D545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3225" y="692150"/>
            <a:ext cx="2735263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9" descr="http://museumvictoria.com.au/pages/17102/ImageGallery/pic-13863.jpg">
            <a:extLst>
              <a:ext uri="{FF2B5EF4-FFF2-40B4-BE49-F238E27FC236}">
                <a16:creationId xmlns:a16="http://schemas.microsoft.com/office/drawing/2014/main" id="{DAD258F3-4828-4468-92FA-C5441E3B9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325" y="3325813"/>
            <a:ext cx="4424363" cy="319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1" name="Rectangle 3">
            <a:extLst>
              <a:ext uri="{FF2B5EF4-FFF2-40B4-BE49-F238E27FC236}">
                <a16:creationId xmlns:a16="http://schemas.microsoft.com/office/drawing/2014/main" id="{758951B0-940D-484B-ACE5-172C6ED6A2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333375"/>
            <a:ext cx="8229600" cy="251936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rgbClr val="FF9900"/>
              </a:buClr>
              <a:buSzPct val="100000"/>
              <a:buFont typeface="Wingdings 2"/>
              <a:buChar char=""/>
              <a:defRPr/>
            </a:pPr>
            <a:r>
              <a:rPr lang="en-US" sz="2100" b="1" dirty="0">
                <a:solidFill>
                  <a:srgbClr val="FF0000"/>
                </a:solidFill>
                <a:latin typeface="Calibri" pitchFamily="34" charset="0"/>
              </a:rPr>
              <a:t>Z</a:t>
            </a:r>
            <a:r>
              <a:rPr lang="hr-HR" sz="2100" b="1" dirty="0" err="1">
                <a:solidFill>
                  <a:srgbClr val="FF0000"/>
                </a:solidFill>
                <a:latin typeface="Calibri" pitchFamily="34" charset="0"/>
              </a:rPr>
              <a:t>načajan</a:t>
            </a:r>
            <a:r>
              <a:rPr lang="hr-HR" sz="2100" b="1" dirty="0">
                <a:solidFill>
                  <a:srgbClr val="FF0000"/>
                </a:solidFill>
                <a:latin typeface="Calibri" pitchFamily="34" charset="0"/>
              </a:rPr>
              <a:t> evolucijski pomak </a:t>
            </a:r>
            <a:r>
              <a:rPr lang="hr-HR" sz="2100" dirty="0">
                <a:latin typeface="Calibri" pitchFamily="34" charset="0"/>
              </a:rPr>
              <a:t>&gt; razvoj provodnog sustava građenog od složenog niza žilica kroz koje su tekli voda i </a:t>
            </a:r>
            <a:r>
              <a:rPr lang="hr-HR" sz="2100" dirty="0" err="1">
                <a:latin typeface="Calibri" pitchFamily="34" charset="0"/>
              </a:rPr>
              <a:t>nutrijenti</a:t>
            </a:r>
            <a:r>
              <a:rPr lang="hr-HR" sz="2100" dirty="0">
                <a:latin typeface="Calibri" pitchFamily="34" charset="0"/>
              </a:rPr>
              <a:t> </a:t>
            </a:r>
            <a:r>
              <a:rPr lang="hr-HR" sz="2100" b="1" dirty="0">
                <a:solidFill>
                  <a:srgbClr val="FF0000"/>
                </a:solidFill>
                <a:latin typeface="Calibri" pitchFamily="34" charset="0"/>
              </a:rPr>
              <a:t>krajem </a:t>
            </a:r>
            <a:r>
              <a:rPr lang="hr-HR" sz="2100" b="1" dirty="0" err="1">
                <a:solidFill>
                  <a:srgbClr val="FF0000"/>
                </a:solidFill>
                <a:latin typeface="Calibri" pitchFamily="34" charset="0"/>
              </a:rPr>
              <a:t>silura</a:t>
            </a:r>
            <a:endParaRPr lang="hr-HR" sz="2100" b="1" dirty="0">
              <a:solidFill>
                <a:srgbClr val="FF0000"/>
              </a:solidFill>
              <a:latin typeface="Calibri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rgbClr val="FF9900"/>
              </a:buClr>
              <a:buSzPct val="100000"/>
              <a:buFont typeface="Wingdings 2"/>
              <a:buChar char=""/>
              <a:defRPr/>
            </a:pPr>
            <a:r>
              <a:rPr lang="hr-HR" sz="2100" dirty="0">
                <a:latin typeface="Calibri" pitchFamily="34" charset="0"/>
              </a:rPr>
              <a:t>Razvila su se dva tipa provodnog sustava:</a:t>
            </a:r>
          </a:p>
          <a:p>
            <a:pPr marL="640080" lvl="1" indent="-246888" eaLnBrk="1" fontAlgn="auto" hangingPunct="1">
              <a:spcAft>
                <a:spcPts val="0"/>
              </a:spcAft>
              <a:buClr>
                <a:srgbClr val="FF9900"/>
              </a:buClr>
              <a:buSzPct val="80000"/>
              <a:buFont typeface="Wingdings 2"/>
              <a:buChar char=""/>
              <a:defRPr/>
            </a:pPr>
            <a:r>
              <a:rPr lang="hr-HR" sz="2100" dirty="0">
                <a:latin typeface="Calibri" pitchFamily="34" charset="0"/>
              </a:rPr>
              <a:t>jedan za prijenos vode i nutrijenata, i</a:t>
            </a:r>
          </a:p>
          <a:p>
            <a:pPr marL="640080" lvl="1" indent="-246888" eaLnBrk="1" fontAlgn="auto" hangingPunct="1">
              <a:spcAft>
                <a:spcPts val="0"/>
              </a:spcAft>
              <a:buClr>
                <a:srgbClr val="FF9900"/>
              </a:buClr>
              <a:buSzPct val="80000"/>
              <a:buFont typeface="Wingdings 2"/>
              <a:buChar char=""/>
              <a:defRPr/>
            </a:pPr>
            <a:r>
              <a:rPr lang="hr-HR" sz="2100" dirty="0">
                <a:latin typeface="Calibri" pitchFamily="34" charset="0"/>
              </a:rPr>
              <a:t>drugi za prijenos proizvedene hrane.</a:t>
            </a:r>
          </a:p>
          <a:p>
            <a:pPr marL="640080" lvl="1" indent="-246888" eaLnBrk="1" fontAlgn="auto" hangingPunct="1">
              <a:spcAft>
                <a:spcPts val="0"/>
              </a:spcAft>
              <a:buClr>
                <a:srgbClr val="FF9900"/>
              </a:buClr>
              <a:buSzPct val="80000"/>
              <a:buFont typeface="Wingdings 2"/>
              <a:buChar char=""/>
              <a:defRPr/>
            </a:pPr>
            <a:r>
              <a:rPr lang="hr-HR" sz="2100" dirty="0">
                <a:latin typeface="Calibri" pitchFamily="34" charset="0"/>
              </a:rPr>
              <a:t>rodovi: </a:t>
            </a:r>
            <a:r>
              <a:rPr lang="hr-HR" sz="2100" i="1" dirty="0" err="1">
                <a:latin typeface="Calibri" pitchFamily="34" charset="0"/>
              </a:rPr>
              <a:t>Cooksonia</a:t>
            </a:r>
            <a:r>
              <a:rPr lang="hr-HR" sz="2100" dirty="0">
                <a:latin typeface="Calibri" pitchFamily="34" charset="0"/>
              </a:rPr>
              <a:t> (S), </a:t>
            </a:r>
            <a:r>
              <a:rPr lang="hr-HR" sz="2100" i="1" dirty="0" err="1">
                <a:latin typeface="Calibri" pitchFamily="34" charset="0"/>
              </a:rPr>
              <a:t>Baragwanathia</a:t>
            </a:r>
            <a:r>
              <a:rPr lang="hr-HR" sz="2100" dirty="0">
                <a:latin typeface="Calibri" pitchFamily="34" charset="0"/>
              </a:rPr>
              <a:t> (</a:t>
            </a:r>
            <a:r>
              <a:rPr lang="hr-HR" sz="2100" dirty="0" err="1">
                <a:latin typeface="Calibri" pitchFamily="34" charset="0"/>
              </a:rPr>
              <a:t>S</a:t>
            </a:r>
            <a:r>
              <a:rPr lang="hr-HR" sz="2100" dirty="0">
                <a:latin typeface="Calibri" pitchFamily="34" charset="0"/>
              </a:rPr>
              <a:t>)</a:t>
            </a:r>
          </a:p>
        </p:txBody>
      </p:sp>
      <p:pic>
        <p:nvPicPr>
          <p:cNvPr id="64516" name="Picture 8" descr="baragwanathia">
            <a:extLst>
              <a:ext uri="{FF2B5EF4-FFF2-40B4-BE49-F238E27FC236}">
                <a16:creationId xmlns:a16="http://schemas.microsoft.com/office/drawing/2014/main" id="{7C7501D0-0BE2-4EA2-A21B-6418F8A01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997200"/>
            <a:ext cx="1871662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7" name="Rectangle 9">
            <a:extLst>
              <a:ext uri="{FF2B5EF4-FFF2-40B4-BE49-F238E27FC236}">
                <a16:creationId xmlns:a16="http://schemas.microsoft.com/office/drawing/2014/main" id="{B7705D6A-7AF2-4D7C-B8EE-A606620AE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852738"/>
            <a:ext cx="8424862" cy="375126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Baragwanathia</a:t>
            </a:r>
          </a:p>
        </p:txBody>
      </p:sp>
      <p:pic>
        <p:nvPicPr>
          <p:cNvPr id="64518" name="Picture 11" descr="http://facweb.furman.edu/%7Ewworthen/bio440/evolweb/silurian/barag1.jpg">
            <a:extLst>
              <a:ext uri="{FF2B5EF4-FFF2-40B4-BE49-F238E27FC236}">
                <a16:creationId xmlns:a16="http://schemas.microsoft.com/office/drawing/2014/main" id="{38132B3D-E977-4DC6-BC4D-4793DF978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3284538"/>
            <a:ext cx="2574925" cy="32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4">
            <a:extLst>
              <a:ext uri="{FF2B5EF4-FFF2-40B4-BE49-F238E27FC236}">
                <a16:creationId xmlns:a16="http://schemas.microsoft.com/office/drawing/2014/main" id="{D1BE589C-2331-4563-8926-FAC88A59A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971550"/>
            <a:ext cx="8123237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b="1" dirty="0">
                <a:latin typeface="Calibri" panose="020F0502020204030204" pitchFamily="34" charset="0"/>
              </a:rPr>
              <a:t>Tijekom starijeg </a:t>
            </a:r>
            <a:r>
              <a:rPr lang="hr-HR" altLang="sr-Latn-RS" sz="2100" b="1" dirty="0" err="1">
                <a:latin typeface="Calibri" panose="020F0502020204030204" pitchFamily="34" charset="0"/>
              </a:rPr>
              <a:t>devona</a:t>
            </a:r>
            <a:r>
              <a:rPr lang="hr-HR" altLang="sr-Latn-RS" sz="2100" b="1" dirty="0">
                <a:latin typeface="Calibri" panose="020F0502020204030204" pitchFamily="34" charset="0"/>
              </a:rPr>
              <a:t> biljke se naglo razvijaju</a:t>
            </a: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endParaRPr lang="hr-HR" altLang="sr-Latn-RS" sz="21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Donjodevonske</a:t>
            </a:r>
            <a:r>
              <a:rPr lang="hr-HR" altLang="sr-Latn-R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 biljke slične su onima iz </a:t>
            </a:r>
            <a:r>
              <a:rPr lang="hr-HR" altLang="sr-Latn-RS" sz="21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silura</a:t>
            </a:r>
            <a:r>
              <a:rPr lang="hr-HR" altLang="sr-Latn-RS" sz="2100" dirty="0">
                <a:latin typeface="Calibri" panose="020F0502020204030204" pitchFamily="34" charset="0"/>
              </a:rPr>
              <a:t>, dok su </a:t>
            </a:r>
            <a:r>
              <a:rPr lang="hr-HR" altLang="sr-Latn-RS" sz="2100" b="1" dirty="0" err="1">
                <a:solidFill>
                  <a:srgbClr val="009900"/>
                </a:solidFill>
                <a:latin typeface="Calibri" panose="020F0502020204030204" pitchFamily="34" charset="0"/>
              </a:rPr>
              <a:t>gornjodevonske</a:t>
            </a:r>
            <a:r>
              <a:rPr lang="hr-HR" altLang="sr-Latn-RS" sz="2100" b="1" dirty="0">
                <a:solidFill>
                  <a:srgbClr val="009900"/>
                </a:solidFill>
                <a:latin typeface="Calibri" panose="020F0502020204030204" pitchFamily="34" charset="0"/>
              </a:rPr>
              <a:t>  biljke razvile deblje stabljike s boljim </a:t>
            </a:r>
            <a:r>
              <a:rPr lang="hr-HR" altLang="sr-Latn-RS" sz="2100" b="1" dirty="0" err="1">
                <a:solidFill>
                  <a:srgbClr val="009900"/>
                </a:solidFill>
                <a:latin typeface="Calibri" panose="020F0502020204030204" pitchFamily="34" charset="0"/>
              </a:rPr>
              <a:t>vodožilnim</a:t>
            </a:r>
            <a:r>
              <a:rPr lang="hr-HR" altLang="sr-Latn-RS" sz="2100" b="1" dirty="0">
                <a:solidFill>
                  <a:srgbClr val="009900"/>
                </a:solidFill>
                <a:latin typeface="Calibri" panose="020F0502020204030204" pitchFamily="34" charset="0"/>
              </a:rPr>
              <a:t> sustavom</a:t>
            </a:r>
            <a:r>
              <a:rPr lang="hr-HR" altLang="sr-Latn-RS" sz="21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 sz="2100" dirty="0">
                <a:latin typeface="Calibri" panose="020F0502020204030204" pitchFamily="34" charset="0"/>
              </a:rPr>
              <a:t>za prijenos vode i </a:t>
            </a:r>
            <a:r>
              <a:rPr lang="hr-HR" altLang="sr-Latn-RS" sz="2100" dirty="0" err="1">
                <a:latin typeface="Calibri" panose="020F0502020204030204" pitchFamily="34" charset="0"/>
              </a:rPr>
              <a:t>nutrijenata</a:t>
            </a:r>
            <a:r>
              <a:rPr lang="hr-HR" altLang="sr-Latn-RS" sz="2100" dirty="0">
                <a:latin typeface="Calibri" panose="020F0502020204030204" pitchFamily="34" charset="0"/>
              </a:rPr>
              <a:t>, </a:t>
            </a:r>
            <a:r>
              <a:rPr lang="hr-HR" altLang="sr-Latn-RS" sz="2100" b="1" dirty="0">
                <a:solidFill>
                  <a:srgbClr val="009900"/>
                </a:solidFill>
                <a:latin typeface="Calibri" panose="020F0502020204030204" pitchFamily="34" charset="0"/>
              </a:rPr>
              <a:t>primitivnim lišćem i korijenjem </a:t>
            </a:r>
            <a:r>
              <a:rPr lang="hr-HR" altLang="sr-Latn-RS" sz="2100" dirty="0">
                <a:latin typeface="Calibri" panose="020F0502020204030204" pitchFamily="34" charset="0"/>
              </a:rPr>
              <a:t>&gt; razvijaju se biljke iz skupine </a:t>
            </a:r>
            <a:r>
              <a:rPr lang="hr-HR" altLang="sr-Latn-RS" sz="2100" b="1" dirty="0" err="1">
                <a:solidFill>
                  <a:srgbClr val="009900"/>
                </a:solidFill>
                <a:latin typeface="Calibri" panose="020F0502020204030204" pitchFamily="34" charset="0"/>
              </a:rPr>
              <a:t>papratnjača</a:t>
            </a:r>
            <a:r>
              <a:rPr lang="hr-HR" altLang="sr-Latn-RS" sz="2100" b="1" dirty="0">
                <a:solidFill>
                  <a:srgbClr val="009900"/>
                </a:solidFill>
                <a:latin typeface="Calibri" panose="020F0502020204030204" pitchFamily="34" charset="0"/>
              </a:rPr>
              <a:t> (</a:t>
            </a:r>
            <a:r>
              <a:rPr lang="hr-HR" altLang="sr-Latn-RS" sz="2100" b="1" dirty="0" err="1">
                <a:solidFill>
                  <a:srgbClr val="009900"/>
                </a:solidFill>
                <a:latin typeface="Calibri" panose="020F0502020204030204" pitchFamily="34" charset="0"/>
              </a:rPr>
              <a:t>Pteridophyta</a:t>
            </a:r>
            <a:r>
              <a:rPr lang="hr-HR" altLang="sr-Latn-RS" sz="2100" b="1" dirty="0">
                <a:solidFill>
                  <a:srgbClr val="00B050"/>
                </a:solidFill>
                <a:latin typeface="Calibri" panose="020F050202020403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endParaRPr lang="hr-HR" altLang="sr-Latn-RS" sz="21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u="sng" dirty="0">
                <a:latin typeface="Calibri" panose="020F0502020204030204" pitchFamily="34" charset="0"/>
              </a:rPr>
              <a:t>Razlikuje se </a:t>
            </a:r>
            <a:r>
              <a:rPr lang="hr-HR" altLang="sr-Latn-RS" sz="2100" b="1" u="sng" dirty="0">
                <a:latin typeface="Calibri" panose="020F0502020204030204" pitchFamily="34" charset="0"/>
              </a:rPr>
              <a:t>flora starijeg (</a:t>
            </a:r>
            <a:r>
              <a:rPr lang="hr-HR" altLang="sr-Latn-RS" sz="2100" b="1" u="sng" dirty="0" err="1">
                <a:latin typeface="Calibri" panose="020F0502020204030204" pitchFamily="34" charset="0"/>
              </a:rPr>
              <a:t>Psilophyton</a:t>
            </a:r>
            <a:r>
              <a:rPr lang="hr-HR" altLang="sr-Latn-RS" sz="2100" b="1" u="sng" dirty="0">
                <a:latin typeface="Calibri" panose="020F0502020204030204" pitchFamily="34" charset="0"/>
              </a:rPr>
              <a:t> flora) i mlađeg </a:t>
            </a:r>
            <a:r>
              <a:rPr lang="hr-HR" altLang="sr-Latn-RS" sz="2100" b="1" u="sng" dirty="0" err="1">
                <a:latin typeface="Calibri" panose="020F0502020204030204" pitchFamily="34" charset="0"/>
              </a:rPr>
              <a:t>devona</a:t>
            </a:r>
            <a:r>
              <a:rPr lang="hr-HR" altLang="sr-Latn-RS" sz="2100" b="1" u="sng" dirty="0">
                <a:latin typeface="Calibri" panose="020F0502020204030204" pitchFamily="34" charset="0"/>
              </a:rPr>
              <a:t> (prevladavaju crvotočine)</a:t>
            </a:r>
            <a:endParaRPr lang="hr-HR" altLang="sr-Latn-RS" sz="2100" u="sng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endParaRPr lang="hr-HR" altLang="sr-Latn-R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Tijekom </a:t>
            </a:r>
            <a:r>
              <a:rPr lang="hr-HR" altLang="sr-Latn-RS" sz="2100" dirty="0" err="1">
                <a:latin typeface="Calibri" panose="020F0502020204030204" pitchFamily="34" charset="0"/>
              </a:rPr>
              <a:t>devona</a:t>
            </a:r>
            <a:r>
              <a:rPr lang="hr-HR" altLang="sr-Latn-RS" sz="2100" dirty="0">
                <a:latin typeface="Calibri" panose="020F0502020204030204" pitchFamily="34" charset="0"/>
              </a:rPr>
              <a:t> razvile su se skupine </a:t>
            </a:r>
            <a:r>
              <a:rPr lang="hr-HR" altLang="sr-Latn-RS" sz="2100" dirty="0" err="1">
                <a:latin typeface="Calibri" panose="020F0502020204030204" pitchFamily="34" charset="0"/>
              </a:rPr>
              <a:t>papratnjača</a:t>
            </a:r>
            <a:r>
              <a:rPr lang="hr-HR" altLang="sr-Latn-RS" sz="2100" dirty="0">
                <a:latin typeface="Calibri" panose="020F0502020204030204" pitchFamily="34" charset="0"/>
              </a:rPr>
              <a:t>: </a:t>
            </a:r>
            <a:r>
              <a:rPr lang="hr-HR" altLang="sr-Latn-RS" sz="2100" dirty="0" err="1">
                <a:latin typeface="Calibri" panose="020F0502020204030204" pitchFamily="34" charset="0"/>
              </a:rPr>
              <a:t>psilofita</a:t>
            </a:r>
            <a:r>
              <a:rPr lang="hr-HR" altLang="sr-Latn-RS" sz="2100" dirty="0">
                <a:latin typeface="Calibri" panose="020F0502020204030204" pitchFamily="34" charset="0"/>
              </a:rPr>
              <a:t> (</a:t>
            </a:r>
            <a:r>
              <a:rPr lang="hr-HR" altLang="sr-Latn-RS" sz="2100" dirty="0" err="1">
                <a:latin typeface="Calibri" panose="020F0502020204030204" pitchFamily="34" charset="0"/>
              </a:rPr>
              <a:t>prapaprati</a:t>
            </a:r>
            <a:r>
              <a:rPr lang="hr-HR" altLang="sr-Latn-RS" sz="2100" dirty="0">
                <a:latin typeface="Calibri" panose="020F0502020204030204" pitchFamily="34" charset="0"/>
              </a:rPr>
              <a:t>), crvotočine, preslice i paprati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>
            <a:extLst>
              <a:ext uri="{FF2B5EF4-FFF2-40B4-BE49-F238E27FC236}">
                <a16:creationId xmlns:a16="http://schemas.microsoft.com/office/drawing/2014/main" id="{325107FF-4A72-4E45-B4B6-52F7CCA88F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909638"/>
            <a:ext cx="8229600" cy="2447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b="1">
                <a:solidFill>
                  <a:srgbClr val="C00000"/>
                </a:solidFill>
                <a:latin typeface="Calibri" panose="020F0502020204030204" pitchFamily="34" charset="0"/>
              </a:rPr>
              <a:t>Donjodevonska flora ili Psilophyton flora</a:t>
            </a:r>
            <a:r>
              <a:rPr lang="hr-HR" altLang="sr-Latn-RS" sz="210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 sz="2100">
                <a:latin typeface="Calibri" panose="020F0502020204030204" pitchFamily="34" charset="0"/>
              </a:rPr>
              <a:t>→ sačinjavaju je biljke slične onima s kraja silura, tj. primitivne biljke koje su razvile vodožilni sustav (složeni niz žilica, kojima su tekli voda i nutrijenti i kojima se prenosila proizvedena hrana). </a:t>
            </a:r>
          </a:p>
          <a:p>
            <a:pPr eaLnBrk="1" hangingPunct="1">
              <a:lnSpc>
                <a:spcPct val="90000"/>
              </a:lnSpc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>
                <a:latin typeface="Calibri" panose="020F0502020204030204" pitchFamily="34" charset="0"/>
              </a:rPr>
              <a:t>Donjodevonsku floru čine neki rodovi iz silura, kao npr. </a:t>
            </a:r>
            <a:r>
              <a:rPr lang="hr-HR" altLang="sr-Latn-RS" sz="2100" i="1">
                <a:latin typeface="Calibri" panose="020F0502020204030204" pitchFamily="34" charset="0"/>
              </a:rPr>
              <a:t>Psilophyton</a:t>
            </a:r>
            <a:r>
              <a:rPr lang="hr-HR" altLang="sr-Latn-RS" sz="2100">
                <a:latin typeface="Calibri" panose="020F0502020204030204" pitchFamily="34" charset="0"/>
              </a:rPr>
              <a:t>, </a:t>
            </a:r>
            <a:r>
              <a:rPr lang="hr-HR" altLang="sr-Latn-RS" sz="2100" i="1">
                <a:latin typeface="Calibri" panose="020F0502020204030204" pitchFamily="34" charset="0"/>
              </a:rPr>
              <a:t>Baragwanathia</a:t>
            </a:r>
            <a:r>
              <a:rPr lang="hr-HR" altLang="sr-Latn-RS" sz="2100">
                <a:latin typeface="Calibri" panose="020F0502020204030204" pitchFamily="34" charset="0"/>
              </a:rPr>
              <a:t>, </a:t>
            </a:r>
            <a:r>
              <a:rPr lang="hr-HR" altLang="sr-Latn-RS" sz="2100" i="1">
                <a:latin typeface="Calibri" panose="020F0502020204030204" pitchFamily="34" charset="0"/>
              </a:rPr>
              <a:t>Cooksonia</a:t>
            </a:r>
            <a:r>
              <a:rPr lang="hr-HR" altLang="sr-Latn-RS" sz="2100">
                <a:latin typeface="Calibri" panose="020F0502020204030204" pitchFamily="34" charset="0"/>
              </a:rPr>
              <a:t>, ali i devonski rodovi </a:t>
            </a:r>
            <a:r>
              <a:rPr lang="hr-HR" altLang="sr-Latn-RS" sz="2100" i="1">
                <a:latin typeface="Calibri" panose="020F0502020204030204" pitchFamily="34" charset="0"/>
              </a:rPr>
              <a:t>Rhynia</a:t>
            </a:r>
            <a:r>
              <a:rPr lang="hr-HR" altLang="sr-Latn-RS" sz="2100">
                <a:latin typeface="Calibri" panose="020F0502020204030204" pitchFamily="34" charset="0"/>
              </a:rPr>
              <a:t>, </a:t>
            </a:r>
            <a:r>
              <a:rPr lang="hr-HR" altLang="sr-Latn-RS" sz="2100" i="1">
                <a:latin typeface="Calibri" panose="020F0502020204030204" pitchFamily="34" charset="0"/>
              </a:rPr>
              <a:t>Aglaophyton</a:t>
            </a:r>
            <a:r>
              <a:rPr lang="hr-HR" altLang="sr-Latn-RS" sz="2100">
                <a:latin typeface="Calibri" panose="020F0502020204030204" pitchFamily="34" charset="0"/>
              </a:rPr>
              <a:t>, </a:t>
            </a:r>
            <a:r>
              <a:rPr lang="hr-HR" altLang="sr-Latn-RS" sz="2100" i="1">
                <a:latin typeface="Calibri" panose="020F0502020204030204" pitchFamily="34" charset="0"/>
              </a:rPr>
              <a:t>Asteroxylon…</a:t>
            </a:r>
            <a:endParaRPr lang="hr-HR" altLang="sr-Latn-RS" sz="2100">
              <a:latin typeface="Calibri" panose="020F0502020204030204" pitchFamily="34" charset="0"/>
            </a:endParaRPr>
          </a:p>
        </p:txBody>
      </p:sp>
      <p:pic>
        <p:nvPicPr>
          <p:cNvPr id="67587" name="Picture 5" descr="Baragwanathia longifolia, gornji silur-donji devon, Australija, rekonstrukcija">
            <a:extLst>
              <a:ext uri="{FF2B5EF4-FFF2-40B4-BE49-F238E27FC236}">
                <a16:creationId xmlns:a16="http://schemas.microsoft.com/office/drawing/2014/main" id="{83A67172-1D1B-4555-BA41-39DFFDE20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" t="2863" r="1512" b="2863"/>
          <a:stretch>
            <a:fillRect/>
          </a:stretch>
        </p:blipFill>
        <p:spPr bwMode="auto">
          <a:xfrm>
            <a:off x="863600" y="3495675"/>
            <a:ext cx="4887913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Text Box 6">
            <a:extLst>
              <a:ext uri="{FF2B5EF4-FFF2-40B4-BE49-F238E27FC236}">
                <a16:creationId xmlns:a16="http://schemas.microsoft.com/office/drawing/2014/main" id="{54061572-0FAA-41AE-A02A-E6427AACC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6086475"/>
            <a:ext cx="74882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Baragwanathia longifolia</a:t>
            </a:r>
            <a:r>
              <a:rPr lang="hr-HR" altLang="sr-Latn-RS" sz="1800">
                <a:latin typeface="Arial" panose="020B0604020202020204" pitchFamily="34" charset="0"/>
              </a:rPr>
              <a:t>, S</a:t>
            </a:r>
            <a:r>
              <a:rPr lang="hr-HR" altLang="sr-Latn-RS" sz="1800" baseline="-25000">
                <a:latin typeface="Arial" panose="020B0604020202020204" pitchFamily="34" charset="0"/>
              </a:rPr>
              <a:t>3</a:t>
            </a:r>
            <a:r>
              <a:rPr lang="hr-HR" altLang="sr-Latn-RS" sz="1800">
                <a:latin typeface="Arial" panose="020B0604020202020204" pitchFamily="34" charset="0"/>
              </a:rPr>
              <a:t>-D</a:t>
            </a:r>
            <a:r>
              <a:rPr lang="hr-HR" altLang="sr-Latn-RS" sz="1800" baseline="-25000">
                <a:latin typeface="Arial" panose="020B0604020202020204" pitchFamily="34" charset="0"/>
              </a:rPr>
              <a:t>1</a:t>
            </a:r>
            <a:r>
              <a:rPr lang="hr-HR" altLang="sr-Latn-RS" sz="1800">
                <a:latin typeface="Arial" panose="020B0604020202020204" pitchFamily="34" charset="0"/>
              </a:rPr>
              <a:t>, Australija - rekonstrukcija</a:t>
            </a:r>
          </a:p>
        </p:txBody>
      </p:sp>
      <p:pic>
        <p:nvPicPr>
          <p:cNvPr id="67589" name="Picture 7" descr="E14 - Baragwanathia">
            <a:extLst>
              <a:ext uri="{FF2B5EF4-FFF2-40B4-BE49-F238E27FC236}">
                <a16:creationId xmlns:a16="http://schemas.microsoft.com/office/drawing/2014/main" id="{019B3EF7-F52B-4537-90E7-275564B6F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" t="504" r="719" b="504"/>
          <a:stretch>
            <a:fillRect/>
          </a:stretch>
        </p:blipFill>
        <p:spPr bwMode="auto">
          <a:xfrm>
            <a:off x="5881688" y="2855913"/>
            <a:ext cx="2219325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upload.wikimedia.org/wikipedia/commons/2/2b/Asteroxylon_fossil.JPG">
            <a:extLst>
              <a:ext uri="{FF2B5EF4-FFF2-40B4-BE49-F238E27FC236}">
                <a16:creationId xmlns:a16="http://schemas.microsoft.com/office/drawing/2014/main" id="{A57B5551-38F4-420A-9723-6957C5B89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" t="2895" r="4025" b="10065"/>
          <a:stretch>
            <a:fillRect/>
          </a:stretch>
        </p:blipFill>
        <p:spPr bwMode="auto">
          <a:xfrm>
            <a:off x="3614738" y="1630363"/>
            <a:ext cx="5278437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Text Box 3">
            <a:extLst>
              <a:ext uri="{FF2B5EF4-FFF2-40B4-BE49-F238E27FC236}">
                <a16:creationId xmlns:a16="http://schemas.microsoft.com/office/drawing/2014/main" id="{08B4165F-489F-4AD0-92E3-D01B628C9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230938"/>
            <a:ext cx="145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Aglaophyton</a:t>
            </a:r>
          </a:p>
        </p:txBody>
      </p:sp>
      <p:sp>
        <p:nvSpPr>
          <p:cNvPr id="68612" name="Text Box 5">
            <a:extLst>
              <a:ext uri="{FF2B5EF4-FFF2-40B4-BE49-F238E27FC236}">
                <a16:creationId xmlns:a16="http://schemas.microsoft.com/office/drawing/2014/main" id="{146E4D0E-6E1D-4856-8461-8D0882C51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3141663"/>
            <a:ext cx="1800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Cooksonia</a:t>
            </a:r>
            <a:r>
              <a:rPr lang="hr-HR" altLang="sr-Latn-RS" sz="1800">
                <a:latin typeface="Arial" panose="020B06040202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S</a:t>
            </a:r>
            <a:r>
              <a:rPr lang="hr-HR" altLang="sr-Latn-RS" sz="1800" baseline="-25000">
                <a:latin typeface="Arial" panose="020B0604020202020204" pitchFamily="34" charset="0"/>
              </a:rPr>
              <a:t>3</a:t>
            </a:r>
            <a:r>
              <a:rPr lang="hr-HR" altLang="sr-Latn-RS" sz="1800">
                <a:latin typeface="Arial" panose="020B0604020202020204" pitchFamily="34" charset="0"/>
              </a:rPr>
              <a:t>-D</a:t>
            </a:r>
            <a:r>
              <a:rPr lang="hr-HR" altLang="sr-Latn-RS" sz="1800" baseline="-25000">
                <a:latin typeface="Arial" panose="020B0604020202020204" pitchFamily="34" charset="0"/>
              </a:rPr>
              <a:t>1</a:t>
            </a:r>
          </a:p>
        </p:txBody>
      </p:sp>
      <p:pic>
        <p:nvPicPr>
          <p:cNvPr id="68613" name="Picture 6" descr="E7 - Aglaophyton">
            <a:extLst>
              <a:ext uri="{FF2B5EF4-FFF2-40B4-BE49-F238E27FC236}">
                <a16:creationId xmlns:a16="http://schemas.microsoft.com/office/drawing/2014/main" id="{BE59BBE4-C57D-4FC1-A053-D5DF07984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349500"/>
            <a:ext cx="1833562" cy="378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Picture 7" descr="Asteroxylon">
            <a:extLst>
              <a:ext uri="{FF2B5EF4-FFF2-40B4-BE49-F238E27FC236}">
                <a16:creationId xmlns:a16="http://schemas.microsoft.com/office/drawing/2014/main" id="{4F36CBDD-86EC-4D56-B75F-3212F618A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38" y="115888"/>
            <a:ext cx="1512887" cy="244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Picture 8" descr="asteroxylon">
            <a:extLst>
              <a:ext uri="{FF2B5EF4-FFF2-40B4-BE49-F238E27FC236}">
                <a16:creationId xmlns:a16="http://schemas.microsoft.com/office/drawing/2014/main" id="{05D5DB27-5BED-4358-9E38-F58455ABE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15888"/>
            <a:ext cx="1655763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6" name="Text Box 9">
            <a:extLst>
              <a:ext uri="{FF2B5EF4-FFF2-40B4-BE49-F238E27FC236}">
                <a16:creationId xmlns:a16="http://schemas.microsoft.com/office/drawing/2014/main" id="{ACE71FA2-26C9-4517-99D3-4DDD3E022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6165850"/>
            <a:ext cx="1377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bg1"/>
                </a:solidFill>
                <a:latin typeface="Arial" panose="020B0604020202020204" pitchFamily="34" charset="0"/>
              </a:rPr>
              <a:t>Asteroxylon</a:t>
            </a:r>
            <a:endParaRPr lang="en-US" altLang="sr-Latn-RS" sz="1800" i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8617" name="Text Box 11">
            <a:extLst>
              <a:ext uri="{FF2B5EF4-FFF2-40B4-BE49-F238E27FC236}">
                <a16:creationId xmlns:a16="http://schemas.microsoft.com/office/drawing/2014/main" id="{AAA604D9-7672-4263-B2C2-0FC963BC3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7200"/>
            <a:ext cx="5699125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C00000"/>
                </a:solidFill>
                <a:latin typeface="Calibri" panose="020F0502020204030204" pitchFamily="34" charset="0"/>
              </a:rPr>
              <a:t>PSILOPHYTON FLORA – stariji devon</a:t>
            </a:r>
          </a:p>
        </p:txBody>
      </p:sp>
      <p:pic>
        <p:nvPicPr>
          <p:cNvPr id="68618" name="Picture 4" descr="http://upload.wikimedia.org/wikipedia/commons/8/84/Cooksonia_pertoni.png">
            <a:extLst>
              <a:ext uri="{FF2B5EF4-FFF2-40B4-BE49-F238E27FC236}">
                <a16:creationId xmlns:a16="http://schemas.microsoft.com/office/drawing/2014/main" id="{C8955645-BE0B-4D02-A0F9-CD4D0A638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908050"/>
            <a:ext cx="2232025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http://www.ucmp.berkeley.edu/plants/trimerophytophyta/psilophyton.gif">
            <a:extLst>
              <a:ext uri="{FF2B5EF4-FFF2-40B4-BE49-F238E27FC236}">
                <a16:creationId xmlns:a16="http://schemas.microsoft.com/office/drawing/2014/main" id="{83FC8AA8-7611-4EEF-8A7A-05CCAE36F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5986"/>
          <a:stretch>
            <a:fillRect/>
          </a:stretch>
        </p:blipFill>
        <p:spPr bwMode="auto">
          <a:xfrm>
            <a:off x="1187450" y="1557338"/>
            <a:ext cx="5280025" cy="508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9635" name="Text Box 5">
            <a:extLst>
              <a:ext uri="{FF2B5EF4-FFF2-40B4-BE49-F238E27FC236}">
                <a16:creationId xmlns:a16="http://schemas.microsoft.com/office/drawing/2014/main" id="{7E2C0927-7489-4932-B35D-67A6974EC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6610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pic>
        <p:nvPicPr>
          <p:cNvPr id="69636" name="Picture 8" descr="asteroxylon">
            <a:extLst>
              <a:ext uri="{FF2B5EF4-FFF2-40B4-BE49-F238E27FC236}">
                <a16:creationId xmlns:a16="http://schemas.microsoft.com/office/drawing/2014/main" id="{6BDA8BA7-42EB-47C4-B70C-E35315EFE2CB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9" r="8916" b="7640"/>
          <a:stretch>
            <a:fillRect/>
          </a:stretch>
        </p:blipFill>
        <p:spPr>
          <a:xfrm>
            <a:off x="274638" y="1112838"/>
            <a:ext cx="2065337" cy="2676525"/>
          </a:xfrm>
          <a:noFill/>
        </p:spPr>
      </p:pic>
      <p:sp>
        <p:nvSpPr>
          <p:cNvPr id="69637" name="Text Box 17">
            <a:extLst>
              <a:ext uri="{FF2B5EF4-FFF2-40B4-BE49-F238E27FC236}">
                <a16:creationId xmlns:a16="http://schemas.microsoft.com/office/drawing/2014/main" id="{E613B995-DF27-4500-A24A-31468C500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981075"/>
            <a:ext cx="136447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i="1" dirty="0" err="1">
                <a:latin typeface="Arial" panose="020B0604020202020204" pitchFamily="34" charset="0"/>
              </a:rPr>
              <a:t>Rhynia</a:t>
            </a:r>
            <a:r>
              <a:rPr lang="en-US" altLang="sr-Latn-RS" sz="2100" i="1" dirty="0">
                <a:latin typeface="Arial" panose="020B0604020202020204" pitchFamily="34" charset="0"/>
              </a:rPr>
              <a:t>, </a:t>
            </a:r>
            <a:r>
              <a:rPr lang="en-US" altLang="sr-Latn-RS" sz="2100" dirty="0">
                <a:latin typeface="Arial" panose="020B0604020202020204" pitchFamily="34" charset="0"/>
              </a:rPr>
              <a:t>D</a:t>
            </a:r>
          </a:p>
        </p:txBody>
      </p:sp>
      <p:pic>
        <p:nvPicPr>
          <p:cNvPr id="69638" name="Picture 30" descr="E9 - Presjek kroz Rhyniu">
            <a:extLst>
              <a:ext uri="{FF2B5EF4-FFF2-40B4-BE49-F238E27FC236}">
                <a16:creationId xmlns:a16="http://schemas.microsoft.com/office/drawing/2014/main" id="{45167181-9E38-46AF-A021-3E13C640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4450"/>
            <a:ext cx="37147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9" name="Picture 32" descr="Rhynia1">
            <a:extLst>
              <a:ext uri="{FF2B5EF4-FFF2-40B4-BE49-F238E27FC236}">
                <a16:creationId xmlns:a16="http://schemas.microsoft.com/office/drawing/2014/main" id="{53F3D460-EFCA-4C19-9E8B-CAB0E3A61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365625"/>
            <a:ext cx="304800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40" name="Text Box 33">
            <a:extLst>
              <a:ext uri="{FF2B5EF4-FFF2-40B4-BE49-F238E27FC236}">
                <a16:creationId xmlns:a16="http://schemas.microsoft.com/office/drawing/2014/main" id="{AE53AAD4-05F3-469B-A028-6E85CE86F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3500438"/>
            <a:ext cx="2190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presjek kroz Rhyniu</a:t>
            </a:r>
          </a:p>
        </p:txBody>
      </p:sp>
      <p:sp>
        <p:nvSpPr>
          <p:cNvPr id="69641" name="Text Box 11">
            <a:extLst>
              <a:ext uri="{FF2B5EF4-FFF2-40B4-BE49-F238E27FC236}">
                <a16:creationId xmlns:a16="http://schemas.microsoft.com/office/drawing/2014/main" id="{E0FC104E-1AD5-4AA6-8410-D0E153882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7200"/>
            <a:ext cx="5699125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C00000"/>
                </a:solidFill>
                <a:latin typeface="Calibri" panose="020F0502020204030204" pitchFamily="34" charset="0"/>
              </a:rPr>
              <a:t>PSILOPHYTON FLORA – stariji devon</a:t>
            </a:r>
          </a:p>
        </p:txBody>
      </p:sp>
      <p:pic>
        <p:nvPicPr>
          <p:cNvPr id="69642" name="Picture 12" descr="http://upload.wikimedia.org/wikipedia/commons/thumb/9/97/Rhynia_reconstruction.jpg/640px-Rhynia_reconstruction.jpg">
            <a:extLst>
              <a:ext uri="{FF2B5EF4-FFF2-40B4-BE49-F238E27FC236}">
                <a16:creationId xmlns:a16="http://schemas.microsoft.com/office/drawing/2014/main" id="{4E08C251-343D-47BC-AFAF-CAFBABC4C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90950"/>
            <a:ext cx="2047875" cy="287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E10 - A-Dawsonites, B-Bucheria, C-Rhynia">
            <a:extLst>
              <a:ext uri="{FF2B5EF4-FFF2-40B4-BE49-F238E27FC236}">
                <a16:creationId xmlns:a16="http://schemas.microsoft.com/office/drawing/2014/main" id="{310BE62D-C684-4FE2-8E46-58594BBD4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071688"/>
            <a:ext cx="6697663" cy="402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9" name="Text Box 3">
            <a:extLst>
              <a:ext uri="{FF2B5EF4-FFF2-40B4-BE49-F238E27FC236}">
                <a16:creationId xmlns:a16="http://schemas.microsoft.com/office/drawing/2014/main" id="{9FD7672F-1D59-4061-8AE8-632CCC7E3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674688"/>
            <a:ext cx="8640763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>
                <a:latin typeface="Calibri" panose="020F0502020204030204" pitchFamily="34" charset="0"/>
              </a:rPr>
              <a:t>Još u ordovicijskim i silurskim naslagama nalaze se brojni fosilni nalazi </a:t>
            </a:r>
            <a:r>
              <a:rPr lang="hr-HR" altLang="sr-Latn-RS" sz="2100" b="1">
                <a:latin typeface="Calibri" panose="020F0502020204030204" pitchFamily="34" charset="0"/>
              </a:rPr>
              <a:t>spora</a:t>
            </a:r>
            <a:r>
              <a:rPr lang="hr-HR" altLang="sr-Latn-RS" sz="2100">
                <a:latin typeface="Calibri" panose="020F0502020204030204" pitchFamily="34" charset="0"/>
              </a:rPr>
              <a:t> (dokaz da su biljke i prije nastanjivale kopno).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>
                <a:latin typeface="Calibri" panose="020F0502020204030204" pitchFamily="34" charset="0"/>
              </a:rPr>
              <a:t>Različito građeni </a:t>
            </a:r>
            <a:r>
              <a:rPr lang="hr-HR" altLang="sr-Latn-RS" sz="2100" b="1">
                <a:latin typeface="Calibri" panose="020F0502020204030204" pitchFamily="34" charset="0"/>
              </a:rPr>
              <a:t>organi sa sporama nalazili su se obično u vrhovima stabljika. </a:t>
            </a:r>
          </a:p>
        </p:txBody>
      </p:sp>
      <p:sp>
        <p:nvSpPr>
          <p:cNvPr id="70660" name="Text Box 4">
            <a:extLst>
              <a:ext uri="{FF2B5EF4-FFF2-40B4-BE49-F238E27FC236}">
                <a16:creationId xmlns:a16="http://schemas.microsoft.com/office/drawing/2014/main" id="{83306C45-EF1F-4108-B7C2-CD8940EA4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6011863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A – </a:t>
            </a:r>
            <a:r>
              <a:rPr lang="hr-HR" altLang="sr-Latn-RS" sz="1800" i="1">
                <a:latin typeface="Arial" panose="020B0604020202020204" pitchFamily="34" charset="0"/>
              </a:rPr>
              <a:t>Dawsonites</a:t>
            </a:r>
            <a:r>
              <a:rPr lang="hr-HR" altLang="sr-Latn-RS" sz="1800">
                <a:latin typeface="Arial" panose="020B0604020202020204" pitchFamily="34" charset="0"/>
              </a:rPr>
              <a:t>; 		B – </a:t>
            </a:r>
            <a:r>
              <a:rPr lang="hr-HR" altLang="sr-Latn-RS" sz="1800" i="1">
                <a:latin typeface="Arial" panose="020B0604020202020204" pitchFamily="34" charset="0"/>
              </a:rPr>
              <a:t>Bucheria</a:t>
            </a:r>
            <a:r>
              <a:rPr lang="hr-HR" altLang="sr-Latn-RS" sz="1800">
                <a:latin typeface="Arial" panose="020B0604020202020204" pitchFamily="34" charset="0"/>
              </a:rPr>
              <a:t>; 		C - </a:t>
            </a:r>
            <a:r>
              <a:rPr lang="hr-HR" altLang="sr-Latn-RS" sz="1800" i="1">
                <a:latin typeface="Arial" panose="020B0604020202020204" pitchFamily="34" charset="0"/>
              </a:rPr>
              <a:t>Rhynia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s://www.abdn.ac.uk/rhynie/images/textures/chertblock2.jpg">
            <a:extLst>
              <a:ext uri="{FF2B5EF4-FFF2-40B4-BE49-F238E27FC236}">
                <a16:creationId xmlns:a16="http://schemas.microsoft.com/office/drawing/2014/main" id="{B69383AC-EED8-4674-9543-361185BB2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94" b="7736"/>
          <a:stretch>
            <a:fillRect/>
          </a:stretch>
        </p:blipFill>
        <p:spPr bwMode="auto">
          <a:xfrm>
            <a:off x="1331913" y="2565400"/>
            <a:ext cx="628650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Rectangle 3">
            <a:extLst>
              <a:ext uri="{FF2B5EF4-FFF2-40B4-BE49-F238E27FC236}">
                <a16:creationId xmlns:a16="http://schemas.microsoft.com/office/drawing/2014/main" id="{E2048DAF-2D3A-4035-A1CE-89E59D8E3D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765175"/>
            <a:ext cx="8229600" cy="1295400"/>
          </a:xfrm>
        </p:spPr>
        <p:txBody>
          <a:bodyPr/>
          <a:lstStyle/>
          <a:p>
            <a:pPr eaLnBrk="1" hangingPunct="1"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b="1">
                <a:solidFill>
                  <a:srgbClr val="C00000"/>
                </a:solidFill>
                <a:latin typeface="Calibri" panose="020F0502020204030204" pitchFamily="34" charset="0"/>
              </a:rPr>
              <a:t>Karakteristični sedimenti devona</a:t>
            </a:r>
            <a:r>
              <a:rPr lang="hr-HR" altLang="sr-Latn-RS" sz="210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 sz="2100">
                <a:latin typeface="Calibri" panose="020F0502020204030204" pitchFamily="34" charset="0"/>
              </a:rPr>
              <a:t>su donjodevonski </a:t>
            </a:r>
            <a:r>
              <a:rPr lang="hr-HR" altLang="sr-Latn-RS" sz="2100" b="1">
                <a:solidFill>
                  <a:srgbClr val="FF0000"/>
                </a:solidFill>
                <a:latin typeface="Calibri" panose="020F0502020204030204" pitchFamily="34" charset="0"/>
              </a:rPr>
              <a:t>Rhynia rožnjaci </a:t>
            </a:r>
            <a:r>
              <a:rPr lang="hr-HR" altLang="sr-Latn-RS" sz="2100">
                <a:latin typeface="Calibri" panose="020F0502020204030204" pitchFamily="34" charset="0"/>
              </a:rPr>
              <a:t>Škotske značajni zbog velikog broja nalaza različitih fosilnih ostataka biljaka, ali i životinja (kopneni člankonošci, škorpioni, bezkrilni kukci…).</a:t>
            </a:r>
          </a:p>
          <a:p>
            <a:pPr eaLnBrk="1" hangingPunct="1"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endParaRPr lang="hr-HR" altLang="sr-Latn-RS" sz="21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10" descr="Gosslingia, donji devon, Škotska">
            <a:extLst>
              <a:ext uri="{FF2B5EF4-FFF2-40B4-BE49-F238E27FC236}">
                <a16:creationId xmlns:a16="http://schemas.microsoft.com/office/drawing/2014/main" id="{5FF623C2-B1D8-461F-9E88-F013C340E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4365625"/>
            <a:ext cx="3754438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2707" name="Text Box 11">
            <a:extLst>
              <a:ext uri="{FF2B5EF4-FFF2-40B4-BE49-F238E27FC236}">
                <a16:creationId xmlns:a16="http://schemas.microsoft.com/office/drawing/2014/main" id="{45539C92-EDD9-41E8-B88B-5BF2CD1B82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6378575"/>
            <a:ext cx="1250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Gosslingia</a:t>
            </a:r>
          </a:p>
        </p:txBody>
      </p:sp>
      <p:grpSp>
        <p:nvGrpSpPr>
          <p:cNvPr id="72708" name="Group 21">
            <a:extLst>
              <a:ext uri="{FF2B5EF4-FFF2-40B4-BE49-F238E27FC236}">
                <a16:creationId xmlns:a16="http://schemas.microsoft.com/office/drawing/2014/main" id="{B392B95A-7C63-4FD4-B022-0DCF1669C8F5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430213"/>
            <a:ext cx="8964612" cy="3860800"/>
            <a:chOff x="113" y="135"/>
            <a:chExt cx="5647" cy="2432"/>
          </a:xfrm>
        </p:grpSpPr>
        <p:pic>
          <p:nvPicPr>
            <p:cNvPr id="72714" name="Picture 2" descr="Aglaophyton major (Rhynia major) - rekonstrukcija">
              <a:extLst>
                <a:ext uri="{FF2B5EF4-FFF2-40B4-BE49-F238E27FC236}">
                  <a16:creationId xmlns:a16="http://schemas.microsoft.com/office/drawing/2014/main" id="{81BEF2F1-E966-4EB4-8491-CA91A668A0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572"/>
              <a:ext cx="1267" cy="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15" name="Text Box 3">
              <a:extLst>
                <a:ext uri="{FF2B5EF4-FFF2-40B4-BE49-F238E27FC236}">
                  <a16:creationId xmlns:a16="http://schemas.microsoft.com/office/drawing/2014/main" id="{B47C6565-6588-4D6F-B994-BE42170A49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5" y="2251"/>
              <a:ext cx="14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B58B80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B58B80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hr-HR" altLang="sr-Latn-RS" sz="1800" i="1">
                  <a:latin typeface="Arial" panose="020B0604020202020204" pitchFamily="34" charset="0"/>
                </a:rPr>
                <a:t>Aglaophyton major</a:t>
              </a:r>
              <a:endParaRPr lang="hr-HR" altLang="sr-Latn-RS" sz="1800">
                <a:latin typeface="Arial" panose="020B0604020202020204" pitchFamily="34" charset="0"/>
              </a:endParaRPr>
            </a:p>
          </p:txBody>
        </p:sp>
        <p:pic>
          <p:nvPicPr>
            <p:cNvPr id="72716" name="Picture 4" descr="Asteroxylon mackiei, Rhynie Chert">
              <a:extLst>
                <a:ext uri="{FF2B5EF4-FFF2-40B4-BE49-F238E27FC236}">
                  <a16:creationId xmlns:a16="http://schemas.microsoft.com/office/drawing/2014/main" id="{F7E17115-8E7A-4401-9874-AAB194C072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35"/>
              <a:ext cx="1179" cy="2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17" name="Text Box 5">
              <a:extLst>
                <a:ext uri="{FF2B5EF4-FFF2-40B4-BE49-F238E27FC236}">
                  <a16:creationId xmlns:a16="http://schemas.microsoft.com/office/drawing/2014/main" id="{2918EC34-4B5A-4A61-B86A-BDF29B6C52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" y="2115"/>
              <a:ext cx="1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B58B80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B58B80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hr-HR" altLang="sr-Latn-RS" sz="1800" i="1">
                  <a:latin typeface="Arial" panose="020B0604020202020204" pitchFamily="34" charset="0"/>
                </a:rPr>
                <a:t>Asteroxylon mackiei</a:t>
              </a:r>
            </a:p>
          </p:txBody>
        </p:sp>
        <p:pic>
          <p:nvPicPr>
            <p:cNvPr id="72718" name="Picture 7" descr="Horneophyton lighieri - rekonstrukcija">
              <a:extLst>
                <a:ext uri="{FF2B5EF4-FFF2-40B4-BE49-F238E27FC236}">
                  <a16:creationId xmlns:a16="http://schemas.microsoft.com/office/drawing/2014/main" id="{BA5EB104-6FF1-458A-A0E6-585E4B41A5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" y="405"/>
              <a:ext cx="1056" cy="1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19" name="Text Box 8">
              <a:extLst>
                <a:ext uri="{FF2B5EF4-FFF2-40B4-BE49-F238E27FC236}">
                  <a16:creationId xmlns:a16="http://schemas.microsoft.com/office/drawing/2014/main" id="{845913C9-57FE-4783-A09D-161EBE6A7A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4" y="2156"/>
              <a:ext cx="14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B58B80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B58B80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hr-HR" altLang="sr-Latn-RS" sz="1800" i="1">
                  <a:latin typeface="Arial" panose="020B0604020202020204" pitchFamily="34" charset="0"/>
                </a:rPr>
                <a:t>Horneophyton lighieri</a:t>
              </a:r>
            </a:p>
          </p:txBody>
        </p:sp>
        <p:pic>
          <p:nvPicPr>
            <p:cNvPr id="72720" name="Picture 13" descr="Rhynia gwynne-vaughanii, rekonstrukcija">
              <a:extLst>
                <a:ext uri="{FF2B5EF4-FFF2-40B4-BE49-F238E27FC236}">
                  <a16:creationId xmlns:a16="http://schemas.microsoft.com/office/drawing/2014/main" id="{517C5A72-5798-461C-8A7B-7292A27BC8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5" y="572"/>
              <a:ext cx="1095" cy="1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21" name="Text Box 14">
              <a:extLst>
                <a:ext uri="{FF2B5EF4-FFF2-40B4-BE49-F238E27FC236}">
                  <a16:creationId xmlns:a16="http://schemas.microsoft.com/office/drawing/2014/main" id="{815760E7-AEAB-4EBB-B8AE-85F89F1C5B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5" y="2160"/>
              <a:ext cx="115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B58B80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B58B80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3986D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hr-HR" altLang="sr-Latn-RS" sz="1800" i="1">
                  <a:latin typeface="Arial" panose="020B0604020202020204" pitchFamily="34" charset="0"/>
                </a:rPr>
                <a:t>Rhynia gwynne,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hr-HR" altLang="sr-Latn-RS" sz="1800" i="1">
                  <a:latin typeface="Arial" panose="020B0604020202020204" pitchFamily="34" charset="0"/>
                </a:rPr>
                <a:t>vaughanii</a:t>
              </a:r>
            </a:p>
          </p:txBody>
        </p:sp>
      </p:grpSp>
      <p:pic>
        <p:nvPicPr>
          <p:cNvPr id="93189" name="Picture 15" descr="Zosterophyllum, donji devon, Škotska">
            <a:extLst>
              <a:ext uri="{FF2B5EF4-FFF2-40B4-BE49-F238E27FC236}">
                <a16:creationId xmlns:a16="http://schemas.microsoft.com/office/drawing/2014/main" id="{0E56F9D9-2D69-4B7C-A70D-0DA133593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75463" y="4005263"/>
            <a:ext cx="1520825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2710" name="Text Box 16">
            <a:extLst>
              <a:ext uri="{FF2B5EF4-FFF2-40B4-BE49-F238E27FC236}">
                <a16:creationId xmlns:a16="http://schemas.microsoft.com/office/drawing/2014/main" id="{64F3435B-BD26-4B93-9FCC-75213BFD7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6446838"/>
            <a:ext cx="1746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Zosterophyllu</a:t>
            </a:r>
            <a:r>
              <a:rPr lang="hr-HR" altLang="sr-Latn-RS" sz="1800">
                <a:latin typeface="Arial" panose="020B0604020202020204" pitchFamily="34" charset="0"/>
              </a:rPr>
              <a:t>m</a:t>
            </a:r>
          </a:p>
        </p:txBody>
      </p:sp>
      <p:sp>
        <p:nvSpPr>
          <p:cNvPr id="72711" name="Text Box 17">
            <a:extLst>
              <a:ext uri="{FF2B5EF4-FFF2-40B4-BE49-F238E27FC236}">
                <a16:creationId xmlns:a16="http://schemas.microsoft.com/office/drawing/2014/main" id="{E3FF5FB1-988E-400D-B583-3D7E3E5F4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404813"/>
            <a:ext cx="3238500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C00000"/>
                </a:solidFill>
                <a:latin typeface="Calibri" panose="020F0502020204030204" pitchFamily="34" charset="0"/>
              </a:rPr>
              <a:t>Biljke iz Rhynia rožnjaka</a:t>
            </a:r>
          </a:p>
        </p:txBody>
      </p:sp>
      <p:pic>
        <p:nvPicPr>
          <p:cNvPr id="93192" name="Picture 18" descr="Sawdonia ornata, donji devon">
            <a:extLst>
              <a:ext uri="{FF2B5EF4-FFF2-40B4-BE49-F238E27FC236}">
                <a16:creationId xmlns:a16="http://schemas.microsoft.com/office/drawing/2014/main" id="{9BE3674A-F095-4BEE-AAD4-51F5CC393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7200" y="4029075"/>
            <a:ext cx="1841500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2713" name="Text Box 19">
            <a:extLst>
              <a:ext uri="{FF2B5EF4-FFF2-40B4-BE49-F238E27FC236}">
                <a16:creationId xmlns:a16="http://schemas.microsoft.com/office/drawing/2014/main" id="{BD97DAB8-2A72-4177-B855-CEB419887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446838"/>
            <a:ext cx="1898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Sawdonia ornata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http://eurypterids.net/ProtolepidodendronAdo.JPG">
            <a:extLst>
              <a:ext uri="{FF2B5EF4-FFF2-40B4-BE49-F238E27FC236}">
                <a16:creationId xmlns:a16="http://schemas.microsoft.com/office/drawing/2014/main" id="{31468BA9-04A2-458D-9CFF-B429333A5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97463" y="674688"/>
            <a:ext cx="3867150" cy="606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3731" name="Text Box 2">
            <a:extLst>
              <a:ext uri="{FF2B5EF4-FFF2-40B4-BE49-F238E27FC236}">
                <a16:creationId xmlns:a16="http://schemas.microsoft.com/office/drawing/2014/main" id="{27022C55-CA87-41A0-9973-57697BFD2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125538"/>
            <a:ext cx="4752975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79388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b="1" dirty="0">
                <a:latin typeface="Calibri" panose="020F0502020204030204" pitchFamily="34" charset="0"/>
              </a:rPr>
              <a:t>U srednjem i mlađem </a:t>
            </a:r>
            <a:r>
              <a:rPr lang="hr-HR" altLang="sr-Latn-RS" sz="2100" b="1" dirty="0" err="1">
                <a:latin typeface="Calibri" panose="020F0502020204030204" pitchFamily="34" charset="0"/>
              </a:rPr>
              <a:t>devonu</a:t>
            </a:r>
            <a:r>
              <a:rPr lang="hr-HR" altLang="sr-Latn-RS" sz="2100" dirty="0">
                <a:latin typeface="Calibri" panose="020F0502020204030204" pitchFamily="34" charset="0"/>
              </a:rPr>
              <a:t> javljaju se biljke koje razvijaju </a:t>
            </a:r>
            <a:r>
              <a:rPr lang="hr-HR" altLang="sr-Latn-RS" sz="2100" b="1" dirty="0">
                <a:latin typeface="Calibri" panose="020F0502020204030204" pitchFamily="34" charset="0"/>
              </a:rPr>
              <a:t>deblje stabljike</a:t>
            </a:r>
            <a:r>
              <a:rPr lang="hr-HR" altLang="sr-Latn-RS" sz="2100" dirty="0">
                <a:latin typeface="Calibri" panose="020F0502020204030204" pitchFamily="34" charset="0"/>
              </a:rPr>
              <a:t>, koje su uspješnije prenosile vodu i </a:t>
            </a:r>
            <a:r>
              <a:rPr lang="hr-HR" altLang="sr-Latn-RS" sz="2100" dirty="0" err="1">
                <a:latin typeface="Calibri" panose="020F0502020204030204" pitchFamily="34" charset="0"/>
              </a:rPr>
              <a:t>nutrijente</a:t>
            </a:r>
            <a:r>
              <a:rPr lang="hr-HR" altLang="sr-Latn-RS" sz="2100" dirty="0">
                <a:latin typeface="Calibri" panose="020F0502020204030204" pitchFamily="34" charset="0"/>
              </a:rPr>
              <a:t>, zatim </a:t>
            </a:r>
            <a:r>
              <a:rPr lang="hr-HR" altLang="sr-Latn-RS" sz="2100" b="1" dirty="0">
                <a:latin typeface="Calibri" panose="020F0502020204030204" pitchFamily="34" charset="0"/>
              </a:rPr>
              <a:t>primitivno korijenje</a:t>
            </a:r>
            <a:r>
              <a:rPr lang="hr-HR" altLang="sr-Latn-RS" sz="2100" dirty="0">
                <a:latin typeface="Calibri" panose="020F0502020204030204" pitchFamily="34" charset="0"/>
              </a:rPr>
              <a:t> za bolji prihvat i apsorpciju </a:t>
            </a:r>
            <a:r>
              <a:rPr lang="hr-HR" altLang="sr-Latn-RS" sz="2100" dirty="0" err="1">
                <a:latin typeface="Calibri" panose="020F0502020204030204" pitchFamily="34" charset="0"/>
              </a:rPr>
              <a:t>nutrijenata</a:t>
            </a:r>
            <a:r>
              <a:rPr lang="hr-HR" altLang="sr-Latn-RS" sz="2100" dirty="0">
                <a:latin typeface="Calibri" panose="020F0502020204030204" pitchFamily="34" charset="0"/>
              </a:rPr>
              <a:t>, te </a:t>
            </a:r>
            <a:r>
              <a:rPr lang="hr-HR" altLang="sr-Latn-RS" sz="2100" b="1" dirty="0">
                <a:latin typeface="Calibri" panose="020F0502020204030204" pitchFamily="34" charset="0"/>
              </a:rPr>
              <a:t>primitivno lišće</a:t>
            </a:r>
            <a:r>
              <a:rPr lang="hr-HR" altLang="sr-Latn-RS" sz="2100" dirty="0">
                <a:latin typeface="Calibri" panose="020F0502020204030204" pitchFamily="34" charset="0"/>
              </a:rPr>
              <a:t> za hvatanje veće količine Sunčevog svjetla</a:t>
            </a:r>
          </a:p>
        </p:txBody>
      </p:sp>
      <p:pic>
        <p:nvPicPr>
          <p:cNvPr id="73732" name="Picture 3" descr="E13 - A-Protolepidodendron, B-Asteroxylon">
            <a:extLst>
              <a:ext uri="{FF2B5EF4-FFF2-40B4-BE49-F238E27FC236}">
                <a16:creationId xmlns:a16="http://schemas.microsoft.com/office/drawing/2014/main" id="{76977953-62C3-46BE-8D52-EAC1AC81A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1" r="43298"/>
          <a:stretch>
            <a:fillRect/>
          </a:stretch>
        </p:blipFill>
        <p:spPr bwMode="auto">
          <a:xfrm>
            <a:off x="3306763" y="3141663"/>
            <a:ext cx="177006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3" name="Text Box 4">
            <a:extLst>
              <a:ext uri="{FF2B5EF4-FFF2-40B4-BE49-F238E27FC236}">
                <a16:creationId xmlns:a16="http://schemas.microsoft.com/office/drawing/2014/main" id="{22F08BA3-7DB8-495E-9A06-43E5ABEA9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261938"/>
            <a:ext cx="24929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 err="1">
                <a:latin typeface="Arial" panose="020B0604020202020204" pitchFamily="34" charset="0"/>
              </a:rPr>
              <a:t>Protolepidodendron</a:t>
            </a:r>
            <a:r>
              <a:rPr lang="en-US" altLang="sr-Latn-RS" sz="1800" dirty="0">
                <a:latin typeface="Arial" panose="020B0604020202020204" pitchFamily="34" charset="0"/>
              </a:rPr>
              <a:t>, D</a:t>
            </a:r>
            <a:endParaRPr lang="hr-HR" altLang="sr-Latn-RS" sz="1800" dirty="0">
              <a:latin typeface="Arial" panose="020B0604020202020204" pitchFamily="34" charset="0"/>
            </a:endParaRPr>
          </a:p>
        </p:txBody>
      </p:sp>
      <p:sp>
        <p:nvSpPr>
          <p:cNvPr id="73734" name="Text Box 2">
            <a:extLst>
              <a:ext uri="{FF2B5EF4-FFF2-40B4-BE49-F238E27FC236}">
                <a16:creationId xmlns:a16="http://schemas.microsoft.com/office/drawing/2014/main" id="{5530B3A5-8DBF-4BCB-BB87-C88FB814A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775075"/>
            <a:ext cx="3024187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To su biljke iz razreda </a:t>
            </a:r>
            <a:r>
              <a:rPr lang="hr-HR" altLang="sr-Latn-R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CRVOTOČINA</a:t>
            </a:r>
            <a:endParaRPr lang="hr-HR" altLang="sr-Latn-R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endParaRPr lang="hr-HR" altLang="sr-Latn-R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2100" dirty="0">
                <a:latin typeface="Calibri" panose="020F0502020204030204" pitchFamily="34" charset="0"/>
              </a:rPr>
              <a:t>Predstavnik je rod </a:t>
            </a:r>
            <a:r>
              <a:rPr lang="hr-HR" altLang="sr-Latn-RS" sz="2100" b="1" i="1" dirty="0">
                <a:latin typeface="Calibri" panose="020F0502020204030204" pitchFamily="34" charset="0"/>
              </a:rPr>
              <a:t>Protolepidodendron</a:t>
            </a:r>
            <a:endParaRPr lang="hr-HR" altLang="sr-Latn-RS" sz="2100" b="1" dirty="0">
              <a:latin typeface="Calibri" panose="020F0502020204030204" pitchFamily="34" charset="0"/>
            </a:endParaRPr>
          </a:p>
        </p:txBody>
      </p:sp>
      <p:sp>
        <p:nvSpPr>
          <p:cNvPr id="73735" name="Text Box 11">
            <a:extLst>
              <a:ext uri="{FF2B5EF4-FFF2-40B4-BE49-F238E27FC236}">
                <a16:creationId xmlns:a16="http://schemas.microsoft.com/office/drawing/2014/main" id="{958F64C9-7A97-4629-8F15-31814568E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30225"/>
            <a:ext cx="5699125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C00000"/>
                </a:solidFill>
                <a:latin typeface="Calibri" panose="020F0502020204030204" pitchFamily="34" charset="0"/>
              </a:rPr>
              <a:t>FLORA GORNJEG DEVONA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>
            <a:extLst>
              <a:ext uri="{FF2B5EF4-FFF2-40B4-BE49-F238E27FC236}">
                <a16:creationId xmlns:a16="http://schemas.microsoft.com/office/drawing/2014/main" id="{644FFACF-D83B-4845-9983-5CACB5CD8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1700213"/>
            <a:ext cx="8093075" cy="3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79388" eaLnBrk="1" hangingPunct="1">
              <a:buClr>
                <a:srgbClr val="92D050"/>
              </a:buClr>
              <a:buFont typeface="Arial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Dijele se na:</a:t>
            </a:r>
          </a:p>
          <a:p>
            <a:pPr lvl="2" indent="179388" eaLnBrk="1" hangingPunct="1">
              <a:buClr>
                <a:srgbClr val="92D050"/>
              </a:buClr>
              <a:buFont typeface="Arial" charset="0"/>
              <a:buChar char="•"/>
              <a:defRPr/>
            </a:pPr>
            <a:r>
              <a:rPr lang="hr-HR" sz="2100" b="1" dirty="0" err="1">
                <a:latin typeface="Calibri" pitchFamily="34" charset="0"/>
              </a:rPr>
              <a:t>prapaprati</a:t>
            </a:r>
            <a:r>
              <a:rPr lang="hr-HR" sz="2100" b="1" dirty="0">
                <a:latin typeface="Calibri" pitchFamily="34" charset="0"/>
              </a:rPr>
              <a:t> (</a:t>
            </a:r>
            <a:r>
              <a:rPr lang="hr-HR" sz="2100" b="1" dirty="0" err="1">
                <a:latin typeface="Calibri" pitchFamily="34" charset="0"/>
              </a:rPr>
              <a:t>Psilophytatae</a:t>
            </a:r>
            <a:r>
              <a:rPr lang="hr-HR" sz="2100" b="1" dirty="0">
                <a:latin typeface="Calibri" pitchFamily="34" charset="0"/>
              </a:rPr>
              <a:t>)</a:t>
            </a:r>
          </a:p>
          <a:p>
            <a:pPr lvl="2" indent="179388" eaLnBrk="1" hangingPunct="1">
              <a:buClr>
                <a:srgbClr val="92D050"/>
              </a:buClr>
              <a:buFont typeface="Arial" charset="0"/>
              <a:buChar char="•"/>
              <a:defRPr/>
            </a:pPr>
            <a:r>
              <a:rPr lang="hr-HR" sz="2100" b="1" dirty="0">
                <a:latin typeface="Calibri" pitchFamily="34" charset="0"/>
              </a:rPr>
              <a:t>crvotočine (</a:t>
            </a:r>
            <a:r>
              <a:rPr lang="hr-HR" sz="2100" b="1" dirty="0" err="1">
                <a:latin typeface="Calibri" pitchFamily="34" charset="0"/>
              </a:rPr>
              <a:t>Lycopodiatae</a:t>
            </a:r>
            <a:r>
              <a:rPr lang="hr-HR" sz="2100" b="1" dirty="0">
                <a:latin typeface="Calibri" pitchFamily="34" charset="0"/>
              </a:rPr>
              <a:t>)</a:t>
            </a:r>
          </a:p>
          <a:p>
            <a:pPr lvl="2" indent="179388" eaLnBrk="1" hangingPunct="1">
              <a:buClr>
                <a:srgbClr val="92D050"/>
              </a:buClr>
              <a:buFont typeface="Arial" charset="0"/>
              <a:buChar char="•"/>
              <a:defRPr/>
            </a:pPr>
            <a:r>
              <a:rPr lang="hr-HR" sz="2100" b="1" dirty="0">
                <a:latin typeface="Calibri" pitchFamily="34" charset="0"/>
              </a:rPr>
              <a:t>preslice (</a:t>
            </a:r>
            <a:r>
              <a:rPr lang="hr-HR" sz="2100" b="1" dirty="0" err="1">
                <a:latin typeface="Calibri" pitchFamily="34" charset="0"/>
              </a:rPr>
              <a:t>Equisetatae</a:t>
            </a:r>
            <a:r>
              <a:rPr lang="hr-HR" sz="2100" b="1" dirty="0">
                <a:latin typeface="Calibri" pitchFamily="34" charset="0"/>
              </a:rPr>
              <a:t>)</a:t>
            </a:r>
            <a:r>
              <a:rPr lang="hr-HR" sz="2100" dirty="0">
                <a:latin typeface="Calibri" pitchFamily="34" charset="0"/>
              </a:rPr>
              <a:t> i</a:t>
            </a:r>
          </a:p>
          <a:p>
            <a:pPr lvl="2" indent="179388" eaLnBrk="1" hangingPunct="1">
              <a:buClr>
                <a:srgbClr val="92D050"/>
              </a:buClr>
              <a:buFont typeface="Arial" charset="0"/>
              <a:buChar char="•"/>
              <a:defRPr/>
            </a:pPr>
            <a:r>
              <a:rPr lang="hr-HR" sz="2100" b="1" dirty="0">
                <a:latin typeface="Calibri" pitchFamily="34" charset="0"/>
              </a:rPr>
              <a:t>prave paprati (</a:t>
            </a:r>
            <a:r>
              <a:rPr lang="hr-HR" sz="2100" b="1" dirty="0" err="1">
                <a:latin typeface="Calibri" pitchFamily="34" charset="0"/>
              </a:rPr>
              <a:t>Filicatae</a:t>
            </a:r>
            <a:r>
              <a:rPr lang="hr-HR" sz="2100" b="1" dirty="0">
                <a:latin typeface="Calibri" pitchFamily="34" charset="0"/>
              </a:rPr>
              <a:t>)</a:t>
            </a:r>
            <a:endParaRPr lang="hr-HR" sz="2100" dirty="0">
              <a:latin typeface="Calibri" pitchFamily="34" charset="0"/>
            </a:endParaRPr>
          </a:p>
          <a:p>
            <a:pPr indent="179388" eaLnBrk="1" hangingPunct="1">
              <a:buClr>
                <a:srgbClr val="92D050"/>
              </a:buClr>
              <a:buFont typeface="Arial" charset="0"/>
              <a:buChar char="•"/>
              <a:defRPr/>
            </a:pPr>
            <a:endParaRPr lang="hr-HR" sz="2100" dirty="0">
              <a:latin typeface="Calibri" pitchFamily="34" charset="0"/>
            </a:endParaRPr>
          </a:p>
          <a:p>
            <a:pPr marL="265113" indent="-265113" eaLnBrk="1" hangingPunct="1">
              <a:buClr>
                <a:srgbClr val="92D050"/>
              </a:buClr>
              <a:buFont typeface="Arial" charset="0"/>
              <a:buChar char="•"/>
              <a:defRPr/>
            </a:pPr>
            <a:r>
              <a:rPr lang="hr-HR" sz="2100" dirty="0" err="1">
                <a:latin typeface="Calibri" pitchFamily="34" charset="0"/>
              </a:rPr>
              <a:t>Papratnjače</a:t>
            </a:r>
            <a:r>
              <a:rPr lang="hr-HR" sz="2100" dirty="0">
                <a:latin typeface="Calibri" pitchFamily="34" charset="0"/>
              </a:rPr>
              <a:t> nemaju cvijet, nemaju sjeme, a razmnožavaju se izmjenom generacija, pri čemu im je neophodna voda, te nastanjuju isključivo </a:t>
            </a:r>
            <a:r>
              <a:rPr lang="hr-HR" sz="2100" b="1" dirty="0">
                <a:latin typeface="Calibri" pitchFamily="34" charset="0"/>
              </a:rPr>
              <a:t>močvarna područja</a:t>
            </a:r>
            <a:endParaRPr lang="hr-HR" sz="2100" dirty="0">
              <a:latin typeface="Calibri" pitchFamily="34" charset="0"/>
            </a:endParaRPr>
          </a:p>
        </p:txBody>
      </p:sp>
      <p:sp>
        <p:nvSpPr>
          <p:cNvPr id="74755" name="Rectangle 6">
            <a:extLst>
              <a:ext uri="{FF2B5EF4-FFF2-40B4-BE49-F238E27FC236}">
                <a16:creationId xmlns:a16="http://schemas.microsoft.com/office/drawing/2014/main" id="{3B409B3B-3052-439E-9A68-D255F42C7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763588"/>
            <a:ext cx="4508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58B80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B58B80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986D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009900"/>
                </a:solidFill>
                <a:latin typeface="Calibri" panose="020F0502020204030204" pitchFamily="34" charset="0"/>
              </a:rPr>
              <a:t>PAPRATNJAČE (Pteridophyta)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4317</TotalTime>
  <Words>2508</Words>
  <Application>Microsoft Office PowerPoint</Application>
  <PresentationFormat>On-screen Show (4:3)</PresentationFormat>
  <Paragraphs>346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9" baseType="lpstr">
      <vt:lpstr>Arial</vt:lpstr>
      <vt:lpstr>Calibri</vt:lpstr>
      <vt:lpstr>Constantia</vt:lpstr>
      <vt:lpstr>Wingdings</vt:lpstr>
      <vt:lpstr>Wingdings 2</vt:lpstr>
      <vt:lpstr>Flow</vt:lpstr>
      <vt:lpstr>FANEROZOIK  SREDNJI PALEOZOIK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GNATHOSTOMATA (ČELJUSNICE) - PODJELA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Koji su razlozi prelaska riba na kopno? </vt:lpstr>
      <vt:lpstr>PowerPoint Presentation</vt:lpstr>
      <vt:lpstr>PowerPoint Presentation</vt:lpstr>
      <vt:lpstr>PowerPoint Presentation</vt:lpstr>
      <vt:lpstr>ŽIVOT NA KOPNU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PMF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MM</dc:creator>
  <cp:lastModifiedBy>Matej Pavlović</cp:lastModifiedBy>
  <cp:revision>449</cp:revision>
  <dcterms:created xsi:type="dcterms:W3CDTF">2004-03-29T11:54:33Z</dcterms:created>
  <dcterms:modified xsi:type="dcterms:W3CDTF">2025-12-02T12:05:31Z</dcterms:modified>
</cp:coreProperties>
</file>