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handoutMasterIdLst>
    <p:handoutMasterId r:id="rId54"/>
  </p:handoutMasterIdLst>
  <p:sldIdLst>
    <p:sldId id="409" r:id="rId2"/>
    <p:sldId id="421" r:id="rId3"/>
    <p:sldId id="422" r:id="rId4"/>
    <p:sldId id="330" r:id="rId5"/>
    <p:sldId id="530" r:id="rId6"/>
    <p:sldId id="331" r:id="rId7"/>
    <p:sldId id="424" r:id="rId8"/>
    <p:sldId id="315" r:id="rId9"/>
    <p:sldId id="426" r:id="rId10"/>
    <p:sldId id="320" r:id="rId11"/>
    <p:sldId id="317" r:id="rId12"/>
    <p:sldId id="318" r:id="rId13"/>
    <p:sldId id="537" r:id="rId14"/>
    <p:sldId id="532" r:id="rId15"/>
    <p:sldId id="324" r:id="rId16"/>
    <p:sldId id="534" r:id="rId17"/>
    <p:sldId id="327" r:id="rId18"/>
    <p:sldId id="334" r:id="rId19"/>
    <p:sldId id="433" r:id="rId20"/>
    <p:sldId id="435" r:id="rId21"/>
    <p:sldId id="535" r:id="rId22"/>
    <p:sldId id="342" r:id="rId23"/>
    <p:sldId id="462" r:id="rId24"/>
    <p:sldId id="460" r:id="rId25"/>
    <p:sldId id="404" r:id="rId26"/>
    <p:sldId id="461" r:id="rId27"/>
    <p:sldId id="455" r:id="rId28"/>
    <p:sldId id="261" r:id="rId29"/>
    <p:sldId id="464" r:id="rId30"/>
    <p:sldId id="266" r:id="rId31"/>
    <p:sldId id="352" r:id="rId32"/>
    <p:sldId id="353" r:id="rId33"/>
    <p:sldId id="262" r:id="rId34"/>
    <p:sldId id="357" r:id="rId35"/>
    <p:sldId id="358" r:id="rId36"/>
    <p:sldId id="466" r:id="rId37"/>
    <p:sldId id="467" r:id="rId38"/>
    <p:sldId id="468" r:id="rId39"/>
    <p:sldId id="366" r:id="rId40"/>
    <p:sldId id="367" r:id="rId41"/>
    <p:sldId id="469" r:id="rId42"/>
    <p:sldId id="263" r:id="rId43"/>
    <p:sldId id="491" r:id="rId44"/>
    <p:sldId id="492" r:id="rId45"/>
    <p:sldId id="493" r:id="rId46"/>
    <p:sldId id="494" r:id="rId47"/>
    <p:sldId id="496" r:id="rId48"/>
    <p:sldId id="495" r:id="rId49"/>
    <p:sldId id="499" r:id="rId50"/>
    <p:sldId id="497" r:id="rId51"/>
    <p:sldId id="500" r:id="rId52"/>
    <p:sldId id="501" r:id="rId53"/>
  </p:sldIdLst>
  <p:sldSz cx="9144000" cy="6858000" type="screen4x3"/>
  <p:notesSz cx="10234613" cy="7099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9900"/>
    <a:srgbClr val="FF6600"/>
    <a:srgbClr val="006666"/>
    <a:srgbClr val="CC0000"/>
    <a:srgbClr val="6600CC"/>
    <a:srgbClr val="FF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660"/>
  </p:normalViewPr>
  <p:slideViewPr>
    <p:cSldViewPr>
      <p:cViewPr varScale="1">
        <p:scale>
          <a:sx n="107" d="100"/>
          <a:sy n="107" d="100"/>
        </p:scale>
        <p:origin x="135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A6BF8F-7AC2-4B04-857C-9BF565AEBF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475" cy="354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B2A395-EE21-4F2C-A5BF-BF93F28401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550" y="0"/>
            <a:ext cx="4435475" cy="354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8DF8DC3-4364-4046-90ED-1152132ECB57}" type="datetimeFigureOut">
              <a:rPr lang="hr-HR"/>
              <a:pPr>
                <a:defRPr/>
              </a:pPr>
              <a:t>8.12.2025.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28FA11-E7D7-45B4-90F9-D27CB10BF3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3700"/>
            <a:ext cx="4435475" cy="3540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39174-2A9C-445D-9836-14F9477519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550" y="6743700"/>
            <a:ext cx="4435475" cy="3540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C5C5D24-916F-4D64-A9F4-8B0E68508EA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4433864-F7FF-4B08-8E77-6B4B12F0C021}"/>
              </a:ext>
            </a:extLst>
          </p:cNvPr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8FBF7E6-19E6-43AF-95A3-033804FF2941}"/>
              </a:ext>
            </a:extLst>
          </p:cNvPr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2A6912DA-5E4A-4707-AF30-D1E057B27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88BF514B-248A-4952-934D-71A16D6E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64010E13-6F02-4C81-B74B-8155023D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06D33-AD6A-41D8-96CB-725CCC4792A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9120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CECAD1D4-E36F-47FA-9DBC-9A153C46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D0790DF-90A4-4CA3-9F38-E586F5C27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A87414A8-40A9-43B4-BE49-A1D826A1A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D872E-E901-4449-AB87-1D7A2A9746E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01517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36550D-B795-465C-B244-DCA6242AD4E8}"/>
              </a:ext>
            </a:extLst>
          </p:cNvPr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E40842-465E-4ED1-ACB6-89649FEFA3D0}"/>
              </a:ext>
            </a:extLst>
          </p:cNvPr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07237C-AA42-4175-BC6B-3F011C99D817}"/>
              </a:ext>
            </a:extLst>
          </p:cNvPr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D491AA-20B7-415A-BC1E-BCC30E0FE079}"/>
              </a:ext>
            </a:extLst>
          </p:cNvPr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F97A17C-904C-45BC-9C8D-C6B630F7F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E4AC5DF-CC84-4907-993B-7C8664C9C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89D3BD-1023-4094-A47A-CE618091F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FF134-AE6A-4E8E-81EE-A5D80DA48C0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059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>
            <a:extLst>
              <a:ext uri="{FF2B5EF4-FFF2-40B4-BE49-F238E27FC236}">
                <a16:creationId xmlns:a16="http://schemas.microsoft.com/office/drawing/2014/main" id="{54AD41E7-428B-4A1B-B11D-C178C592E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66CDFD2E-992F-4537-95B0-24480C09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21">
            <a:extLst>
              <a:ext uri="{FF2B5EF4-FFF2-40B4-BE49-F238E27FC236}">
                <a16:creationId xmlns:a16="http://schemas.microsoft.com/office/drawing/2014/main" id="{7FD8AA0A-04A2-4540-8D8A-45B032B14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4BA1D-0B67-411C-9AD1-AB5D0636A1E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91430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7BB422-D958-42DB-A747-2CA358B7D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651D40-EAF4-4BCD-96AB-DA7E9D6F3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C94F0D-506A-4395-B362-737FEB7EE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C6F24-94CA-4751-BF1D-395D3ECE54A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51801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>
            <a:extLst>
              <a:ext uri="{FF2B5EF4-FFF2-40B4-BE49-F238E27FC236}">
                <a16:creationId xmlns:a16="http://schemas.microsoft.com/office/drawing/2014/main" id="{586334CF-B350-45BC-9986-C1C76FEF1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Footer Placeholder 9">
            <a:extLst>
              <a:ext uri="{FF2B5EF4-FFF2-40B4-BE49-F238E27FC236}">
                <a16:creationId xmlns:a16="http://schemas.microsoft.com/office/drawing/2014/main" id="{FD604410-AE3E-4D79-8FD2-3E2A4BBA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21">
            <a:extLst>
              <a:ext uri="{FF2B5EF4-FFF2-40B4-BE49-F238E27FC236}">
                <a16:creationId xmlns:a16="http://schemas.microsoft.com/office/drawing/2014/main" id="{DE1B9318-F859-4BC6-A394-FB2E8B322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474D9-043A-4AB8-8DEC-61274E14C33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8188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3CCAF3-FAA8-48AF-8397-DF2FE10E3D3C}"/>
              </a:ext>
            </a:extLst>
          </p:cNvPr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6D303C-4C10-4978-BA68-03C821052AB9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7B3D05E6-9432-4CE9-8DA4-0D3792796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653DF01-CB40-43A2-9972-25EB6B934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AB33DE5-70A7-4DB0-8FBD-F512B83C2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49490-1537-4C96-AEA1-264F8F89D96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9744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E410B-F3C2-4506-AB92-92A8DC9F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27578-36E5-4411-ABCA-41EEAA89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6F4C9-28EF-4FC4-A214-595584AEC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11276-3361-4A35-BAD7-56AEBBA0D16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3423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67B473-9332-4EE1-BB7D-A6D7C3C230D1}"/>
              </a:ext>
            </a:extLst>
          </p:cNvPr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eaLnBrk="1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CF487BD3-C9D2-4969-ABDD-89D50CE3E695}"/>
              </a:ext>
            </a:extLst>
          </p:cNvPr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FDA593CA-6665-42D6-BDAC-7B4EA741A18B}"/>
              </a:ext>
            </a:extLst>
          </p:cNvPr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D4B01F0-222D-4998-9E90-DBE31F604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648B85A3-B583-4BD7-A4DC-758705ACE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9A280EB6-55A4-4C61-91A1-A5D74F59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9A341-E524-4F46-9DBC-E4467229188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4511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4EB7A2FE-4D30-47A0-A83D-87B203492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01D984A2-F6B0-4DBB-A7C7-722C5AF71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E27F84FC-F93D-49BE-94CD-1E21DACC2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A6316-8571-494C-BAA0-7C4D2203A24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0659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>
            <a:extLst>
              <a:ext uri="{FF2B5EF4-FFF2-40B4-BE49-F238E27FC236}">
                <a16:creationId xmlns:a16="http://schemas.microsoft.com/office/drawing/2014/main" id="{81D1123B-41E9-410B-8D81-6D08867F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845C9809-2DD0-48B2-832F-4ED1A36B2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1">
            <a:extLst>
              <a:ext uri="{FF2B5EF4-FFF2-40B4-BE49-F238E27FC236}">
                <a16:creationId xmlns:a16="http://schemas.microsoft.com/office/drawing/2014/main" id="{5AA5FDF8-52D0-4BC5-A418-F0F4F6B56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E4945-83D5-430B-9742-A00E0EC125C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84408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068079-BFAE-430E-817C-3ED2D2D02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FBB12D-D46F-4768-8424-066972CC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634A0-CAB2-4627-B801-3159CE634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9403C-5D3F-4276-9F4A-9E42EF47D7A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90246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6AE4F89-F5E4-4F5A-9D00-C31F559D90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DC66D5B-1969-4060-A75F-43DB693D8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B2CB89B-8D0B-432C-B59B-7514783B9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F4600-2D3E-424A-896E-D15ED9BE33B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799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>
            <a:extLst>
              <a:ext uri="{FF2B5EF4-FFF2-40B4-BE49-F238E27FC236}">
                <a16:creationId xmlns:a16="http://schemas.microsoft.com/office/drawing/2014/main" id="{7E0645E4-3D0D-4615-87D5-6E09F989D39C}"/>
              </a:ext>
            </a:extLst>
          </p:cNvPr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69C65DA-BC6A-406F-8D26-53871BBF0408}"/>
              </a:ext>
            </a:extLst>
          </p:cNvPr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D25FD1E9-0904-44B5-A82D-2C9F741C6AE8}"/>
              </a:ext>
            </a:extLst>
          </p:cNvPr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6A17B-1EBC-4B76-A914-4E11BFCE02A3}"/>
              </a:ext>
            </a:extLst>
          </p:cNvPr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236DEC70-C41A-46D6-8550-059EAD1F2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>
            <a:extLst>
              <a:ext uri="{FF2B5EF4-FFF2-40B4-BE49-F238E27FC236}">
                <a16:creationId xmlns:a16="http://schemas.microsoft.com/office/drawing/2014/main" id="{5D8E2C7B-80AB-4D0A-A49C-3B5DCD843F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18745A31-237E-4656-AEDA-29A00F93F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FD62D8D-A39D-4E2F-819F-7D80F3E8E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8839C85-F6E9-4C05-B0F5-01E785968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9B9B9E"/>
                </a:solidFill>
              </a:defRPr>
            </a:lvl1pPr>
          </a:lstStyle>
          <a:p>
            <a:pPr>
              <a:defRPr/>
            </a:pPr>
            <a:fld id="{D1CFCF89-0C5B-4BC4-A52C-F0C80F1A4E8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63DE0F-2B0C-461C-8387-A886A58896D7}"/>
              </a:ext>
            </a:extLst>
          </p:cNvPr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86" r:id="rId2"/>
    <p:sldLayoutId id="2147484192" r:id="rId3"/>
    <p:sldLayoutId id="2147484187" r:id="rId4"/>
    <p:sldLayoutId id="2147484193" r:id="rId5"/>
    <p:sldLayoutId id="2147484188" r:id="rId6"/>
    <p:sldLayoutId id="2147484194" r:id="rId7"/>
    <p:sldLayoutId id="2147484195" r:id="rId8"/>
    <p:sldLayoutId id="2147484196" r:id="rId9"/>
    <p:sldLayoutId id="2147484189" r:id="rId10"/>
    <p:sldLayoutId id="2147484190" r:id="rId11"/>
    <p:sldLayoutId id="2147484197" r:id="rId12"/>
    <p:sldLayoutId id="2147484198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5617C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5617C"/>
          </a:solidFill>
          <a:latin typeface="Gill Sans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5617C"/>
          </a:solidFill>
          <a:latin typeface="Gill Sans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5617C"/>
          </a:solidFill>
          <a:latin typeface="Gill Sans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5617C"/>
          </a:solidFill>
          <a:latin typeface="Gill Sans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5617C"/>
          </a:solidFill>
          <a:latin typeface="Gill Sans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5617C"/>
          </a:solidFill>
          <a:latin typeface="Gill Sans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5617C"/>
          </a:solidFill>
          <a:latin typeface="Gill Sans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5617C"/>
          </a:solidFill>
          <a:latin typeface="Gill Sans MT" pitchFamily="34" charset="-18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2">
            <a:extLst>
              <a:ext uri="{FF2B5EF4-FFF2-40B4-BE49-F238E27FC236}">
                <a16:creationId xmlns:a16="http://schemas.microsoft.com/office/drawing/2014/main" id="{116B7D17-602B-41D7-807A-610C37CE6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838325"/>
            <a:ext cx="626427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4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FANEROZOIK</a:t>
            </a:r>
            <a:br>
              <a:rPr lang="hr-HR" altLang="en-US" sz="4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altLang="en-US" sz="4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GORNJI PALEOZOIK</a:t>
            </a:r>
          </a:p>
        </p:txBody>
      </p:sp>
      <p:sp>
        <p:nvSpPr>
          <p:cNvPr id="9219" name="Rectangle 13">
            <a:extLst>
              <a:ext uri="{FF2B5EF4-FFF2-40B4-BE49-F238E27FC236}">
                <a16:creationId xmlns:a16="http://schemas.microsoft.com/office/drawing/2014/main" id="{2819AFF8-E7AB-4F76-93B1-DD43D502F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890963"/>
            <a:ext cx="78486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/>
            </a:pPr>
            <a:r>
              <a:rPr lang="hr-HR" sz="2200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KARBON (C) i PERM (P)</a:t>
            </a:r>
          </a:p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/>
            </a:pPr>
            <a:endParaRPr lang="hr-HR" sz="2200" dirty="0">
              <a:solidFill>
                <a:schemeClr val="tx2"/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027">
            <a:extLst>
              <a:ext uri="{FF2B5EF4-FFF2-40B4-BE49-F238E27FC236}">
                <a16:creationId xmlns:a16="http://schemas.microsoft.com/office/drawing/2014/main" id="{9B965599-9F8D-4AF1-9F2A-9B40C689E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268413"/>
            <a:ext cx="8064500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C0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Tijekom </a:t>
            </a:r>
            <a:r>
              <a:rPr lang="hr-HR" altLang="en-US" sz="2100" dirty="0" err="1">
                <a:latin typeface="Calibri" panose="020F0502020204030204" pitchFamily="34" charset="0"/>
              </a:rPr>
              <a:t>perma</a:t>
            </a:r>
            <a:r>
              <a:rPr lang="hr-HR" altLang="en-US" sz="2100" dirty="0">
                <a:latin typeface="Calibri" panose="020F0502020204030204" pitchFamily="34" charset="0"/>
              </a:rPr>
              <a:t> značajne su </a:t>
            </a:r>
            <a:r>
              <a:rPr lang="hr-HR" altLang="en-US" sz="2100" b="1" dirty="0" err="1">
                <a:solidFill>
                  <a:srgbClr val="669900"/>
                </a:solidFill>
                <a:latin typeface="Calibri" panose="020F0502020204030204" pitchFamily="34" charset="0"/>
              </a:rPr>
              <a:t>dazikladalne</a:t>
            </a:r>
            <a:r>
              <a:rPr lang="hr-HR" altLang="en-US" sz="2100" b="1" dirty="0">
                <a:solidFill>
                  <a:srgbClr val="669900"/>
                </a:solidFill>
                <a:latin typeface="Calibri" panose="020F0502020204030204" pitchFamily="34" charset="0"/>
              </a:rPr>
              <a:t> alge</a:t>
            </a:r>
            <a:r>
              <a:rPr lang="hr-HR" altLang="en-US" sz="2100" dirty="0">
                <a:latin typeface="Calibri" panose="020F0502020204030204" pitchFamily="34" charset="0"/>
              </a:rPr>
              <a:t>, posebno rodovi </a:t>
            </a:r>
            <a:r>
              <a:rPr lang="hr-HR" altLang="en-US" sz="2100" b="1" i="1" dirty="0" err="1">
                <a:solidFill>
                  <a:schemeClr val="accent4"/>
                </a:solidFill>
                <a:latin typeface="Calibri" panose="020F0502020204030204" pitchFamily="34" charset="0"/>
              </a:rPr>
              <a:t>Mizzia</a:t>
            </a:r>
            <a:r>
              <a:rPr lang="hr-HR" altLang="en-US" sz="2100" b="1" i="1" dirty="0">
                <a:solidFill>
                  <a:schemeClr val="accent4"/>
                </a:solidFill>
                <a:latin typeface="Calibri" panose="020F0502020204030204" pitchFamily="34" charset="0"/>
              </a:rPr>
              <a:t> </a:t>
            </a:r>
            <a:r>
              <a:rPr lang="hr-HR" altLang="en-US" sz="2100" b="1" i="1" dirty="0" err="1">
                <a:solidFill>
                  <a:schemeClr val="accent4"/>
                </a:solidFill>
                <a:latin typeface="Calibri" panose="020F0502020204030204" pitchFamily="34" charset="0"/>
              </a:rPr>
              <a:t>velebitana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r>
              <a:rPr lang="hr-HR" altLang="en-US" sz="2100" i="1" dirty="0" err="1">
                <a:latin typeface="Calibri" panose="020F0502020204030204" pitchFamily="34" charset="0"/>
              </a:rPr>
              <a:t>Gyroporella</a:t>
            </a:r>
            <a:r>
              <a:rPr lang="hr-HR" altLang="en-US" sz="2100" dirty="0">
                <a:latin typeface="Calibri" panose="020F0502020204030204" pitchFamily="34" charset="0"/>
              </a:rPr>
              <a:t>, i neki rodovi porodice </a:t>
            </a:r>
            <a:r>
              <a:rPr lang="hr-HR" altLang="en-US" sz="2100" dirty="0" err="1">
                <a:latin typeface="Calibri" panose="020F0502020204030204" pitchFamily="34" charset="0"/>
              </a:rPr>
              <a:t>Codiaceae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te crvene alge </a:t>
            </a:r>
            <a:r>
              <a:rPr lang="hr-HR" altLang="en-US" sz="2100" dirty="0">
                <a:latin typeface="Calibri" panose="020F0502020204030204" pitchFamily="34" charset="0"/>
              </a:rPr>
              <a:t>(česte su vrste </a:t>
            </a:r>
            <a:r>
              <a:rPr lang="hr-HR" altLang="en-US" sz="2100" i="1" dirty="0" err="1">
                <a:latin typeface="Calibri" panose="020F0502020204030204" pitchFamily="34" charset="0"/>
              </a:rPr>
              <a:t>Gymnocodium</a:t>
            </a:r>
            <a:r>
              <a:rPr lang="hr-HR" altLang="en-US" sz="2100" i="1" dirty="0">
                <a:latin typeface="Calibri" panose="020F0502020204030204" pitchFamily="34" charset="0"/>
              </a:rPr>
              <a:t> </a:t>
            </a:r>
            <a:r>
              <a:rPr lang="hr-HR" altLang="en-US" sz="2100" i="1" dirty="0" err="1">
                <a:latin typeface="Calibri" panose="020F0502020204030204" pitchFamily="34" charset="0"/>
              </a:rPr>
              <a:t>bellerophontis</a:t>
            </a:r>
            <a:r>
              <a:rPr lang="hr-HR" altLang="en-US" sz="2100" dirty="0">
                <a:latin typeface="Calibri" panose="020F0502020204030204" pitchFamily="34" charset="0"/>
              </a:rPr>
              <a:t> i </a:t>
            </a:r>
            <a:r>
              <a:rPr lang="hr-HR" altLang="en-US" sz="2100" i="1" dirty="0" err="1">
                <a:latin typeface="Calibri" panose="020F0502020204030204" pitchFamily="34" charset="0"/>
              </a:rPr>
              <a:t>Permocalculus</a:t>
            </a:r>
            <a:r>
              <a:rPr lang="hr-HR" altLang="en-US" sz="2100" i="1" dirty="0">
                <a:latin typeface="Calibri" panose="020F0502020204030204" pitchFamily="34" charset="0"/>
              </a:rPr>
              <a:t> </a:t>
            </a:r>
            <a:r>
              <a:rPr lang="hr-HR" altLang="en-US" sz="2100" i="1" dirty="0" err="1">
                <a:latin typeface="Calibri" panose="020F0502020204030204" pitchFamily="34" charset="0"/>
              </a:rPr>
              <a:t>fragilis</a:t>
            </a:r>
            <a:r>
              <a:rPr lang="hr-HR" altLang="en-US" sz="2100" dirty="0">
                <a:latin typeface="Calibri" panose="020F050202020403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FFC0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Ove vrste crvenih algi često su tijekom </a:t>
            </a:r>
            <a:r>
              <a:rPr lang="hr-HR" altLang="en-US" sz="2100" dirty="0" err="1">
                <a:latin typeface="Calibri" panose="020F0502020204030204" pitchFamily="34" charset="0"/>
              </a:rPr>
              <a:t>perma</a:t>
            </a:r>
            <a:r>
              <a:rPr lang="hr-HR" altLang="en-US" sz="2100" dirty="0">
                <a:latin typeface="Calibri" panose="020F0502020204030204" pitchFamily="34" charset="0"/>
              </a:rPr>
              <a:t> uz </a:t>
            </a:r>
            <a:r>
              <a:rPr lang="hr-HR" altLang="en-US" sz="2100" dirty="0" err="1">
                <a:latin typeface="Calibri" panose="020F0502020204030204" pitchFamily="34" charset="0"/>
              </a:rPr>
              <a:t>mahovnjake</a:t>
            </a:r>
            <a:r>
              <a:rPr lang="hr-HR" altLang="en-US" sz="2100" dirty="0">
                <a:latin typeface="Calibri" panose="020F0502020204030204" pitchFamily="34" charset="0"/>
              </a:rPr>
              <a:t> i spužve, sudjelovale u izgradnji </a:t>
            </a:r>
            <a:r>
              <a:rPr lang="hr-HR" altLang="en-US" sz="2100" dirty="0" err="1">
                <a:latin typeface="Calibri" panose="020F0502020204030204" pitchFamily="34" charset="0"/>
              </a:rPr>
              <a:t>grebenskih</a:t>
            </a:r>
            <a:r>
              <a:rPr lang="hr-HR" altLang="en-US" sz="2100" dirty="0">
                <a:latin typeface="Calibri" panose="020F0502020204030204" pitchFamily="34" charset="0"/>
              </a:rPr>
              <a:t> struktura</a:t>
            </a:r>
          </a:p>
          <a:p>
            <a:pPr eaLnBrk="1" hangingPunct="1">
              <a:spcBef>
                <a:spcPct val="0"/>
              </a:spcBef>
              <a:buClr>
                <a:srgbClr val="FFC0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C0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Vapnenačke alge (</a:t>
            </a:r>
            <a:r>
              <a:rPr lang="hr-HR" altLang="en-US" sz="2100" dirty="0" err="1">
                <a:latin typeface="Calibri" panose="020F0502020204030204" pitchFamily="34" charset="0"/>
              </a:rPr>
              <a:t>dazikladalne</a:t>
            </a:r>
            <a:r>
              <a:rPr lang="hr-HR" altLang="en-US" sz="2100" dirty="0">
                <a:latin typeface="Calibri" panose="020F0502020204030204" pitchFamily="34" charset="0"/>
              </a:rPr>
              <a:t> zelene alge i crvene alge) </a:t>
            </a:r>
            <a:r>
              <a:rPr lang="hr-HR" altLang="en-US" sz="2100" dirty="0" err="1">
                <a:latin typeface="Calibri" panose="020F0502020204030204" pitchFamily="34" charset="0"/>
              </a:rPr>
              <a:t>litogenetski</a:t>
            </a:r>
            <a:r>
              <a:rPr lang="hr-HR" altLang="en-US" sz="2100" dirty="0">
                <a:latin typeface="Calibri" panose="020F0502020204030204" pitchFamily="34" charset="0"/>
              </a:rPr>
              <a:t> su značajne jer izlučuju vapnenački skelet</a:t>
            </a:r>
            <a:endParaRPr lang="en-US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C0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C0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C000"/>
              </a:buClr>
              <a:buSzTx/>
              <a:buFontTx/>
              <a:buNone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C0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Pojedine takve </a:t>
            </a:r>
            <a:r>
              <a:rPr lang="hr-HR" altLang="en-US" sz="2100" dirty="0" err="1">
                <a:latin typeface="Calibri" panose="020F0502020204030204" pitchFamily="34" charset="0"/>
              </a:rPr>
              <a:t>grebenske</a:t>
            </a:r>
            <a:r>
              <a:rPr lang="hr-HR" altLang="en-US" sz="2100" dirty="0">
                <a:latin typeface="Calibri" panose="020F0502020204030204" pitchFamily="34" charset="0"/>
              </a:rPr>
              <a:t> strukture dosezale su višekilometarske dimenzije (npr. u Teksasu), što nije bila česta pojava u </a:t>
            </a:r>
            <a:r>
              <a:rPr lang="hr-HR" altLang="en-US" sz="2100" dirty="0" err="1">
                <a:latin typeface="Calibri" panose="020F0502020204030204" pitchFamily="34" charset="0"/>
              </a:rPr>
              <a:t>permu</a:t>
            </a:r>
            <a:r>
              <a:rPr lang="hr-HR" altLang="en-US" sz="2100" dirty="0">
                <a:latin typeface="Calibri" panose="020F0502020204030204" pitchFamily="34" charset="0"/>
              </a:rPr>
              <a:t>. Manji takvi grebeni nađeni su i na Velebitu (lokalitet </a:t>
            </a:r>
            <a:r>
              <a:rPr lang="hr-HR" altLang="en-US" sz="2100" dirty="0" err="1">
                <a:latin typeface="Calibri" panose="020F0502020204030204" pitchFamily="34" charset="0"/>
              </a:rPr>
              <a:t>Paripov</a:t>
            </a:r>
            <a:r>
              <a:rPr lang="hr-HR" altLang="en-US" sz="2100" dirty="0">
                <a:latin typeface="Calibri" panose="020F0502020204030204" pitchFamily="34" charset="0"/>
              </a:rPr>
              <a:t> jarak).</a:t>
            </a:r>
          </a:p>
        </p:txBody>
      </p:sp>
      <p:sp>
        <p:nvSpPr>
          <p:cNvPr id="12291" name="Text Box 1026">
            <a:extLst>
              <a:ext uri="{FF2B5EF4-FFF2-40B4-BE49-F238E27FC236}">
                <a16:creationId xmlns:a16="http://schemas.microsoft.com/office/drawing/2014/main" id="{31611637-8BAA-471E-82E1-F642E090F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50863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669900"/>
                </a:solidFill>
                <a:latin typeface="Calibri" panose="020F0502020204030204" pitchFamily="34" charset="0"/>
              </a:rPr>
              <a:t>ALGE</a:t>
            </a:r>
          </a:p>
        </p:txBody>
      </p:sp>
      <p:sp>
        <p:nvSpPr>
          <p:cNvPr id="12292" name="Text Box 1028">
            <a:extLst>
              <a:ext uri="{FF2B5EF4-FFF2-40B4-BE49-F238E27FC236}">
                <a16:creationId xmlns:a16="http://schemas.microsoft.com/office/drawing/2014/main" id="{326B1E37-1F8B-452E-A881-29B5E6812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4295775"/>
            <a:ext cx="61928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179388" indent="-17938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lvl="1" eaLnBrk="1" hangingPunct="1">
              <a:spcBef>
                <a:spcPct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altLang="en-US" sz="1800">
                <a:latin typeface="Calibri" panose="020F0502020204030204" pitchFamily="34" charset="0"/>
              </a:rPr>
              <a:t>zelene alge  (skupina </a:t>
            </a:r>
            <a:r>
              <a:rPr lang="hr-HR" altLang="en-US" sz="1800" i="1">
                <a:latin typeface="Calibri" panose="020F0502020204030204" pitchFamily="34" charset="0"/>
              </a:rPr>
              <a:t>Dasycladaceae</a:t>
            </a:r>
            <a:r>
              <a:rPr lang="hr-HR" altLang="en-US" sz="1800">
                <a:latin typeface="Calibri" panose="020F0502020204030204" pitchFamily="34" charset="0"/>
              </a:rPr>
              <a:t>) i</a:t>
            </a:r>
          </a:p>
          <a:p>
            <a:pPr lvl="1" eaLnBrk="1" hangingPunct="1">
              <a:spcBef>
                <a:spcPct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altLang="en-US" sz="1800">
                <a:latin typeface="Calibri" panose="020F0502020204030204" pitchFamily="34" charset="0"/>
              </a:rPr>
              <a:t>crvene alge (skupine </a:t>
            </a:r>
            <a:r>
              <a:rPr lang="hr-HR" altLang="en-US" sz="1800" i="1">
                <a:latin typeface="Calibri" panose="020F0502020204030204" pitchFamily="34" charset="0"/>
              </a:rPr>
              <a:t>Corallinaceae</a:t>
            </a:r>
            <a:r>
              <a:rPr lang="hr-HR" altLang="en-US" sz="1800">
                <a:latin typeface="Calibri" panose="020F0502020204030204" pitchFamily="34" charset="0"/>
              </a:rPr>
              <a:t> i </a:t>
            </a:r>
            <a:r>
              <a:rPr lang="hr-HR" altLang="en-US" sz="1800" i="1">
                <a:latin typeface="Calibri" panose="020F0502020204030204" pitchFamily="34" charset="0"/>
              </a:rPr>
              <a:t>Solenoporaceae</a:t>
            </a:r>
            <a:r>
              <a:rPr lang="hr-HR" altLang="en-US" sz="1800">
                <a:latin typeface="Calibri" panose="020F0502020204030204" pitchFamily="34" charset="0"/>
              </a:rPr>
              <a:t>)</a:t>
            </a:r>
            <a:endParaRPr lang="en-US" altLang="en-US" sz="18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7" descr="micijski vapnenac">
            <a:extLst>
              <a:ext uri="{FF2B5EF4-FFF2-40B4-BE49-F238E27FC236}">
                <a16:creationId xmlns:a16="http://schemas.microsoft.com/office/drawing/2014/main" id="{B9EE14EA-9B60-4F08-9458-F6C9D9509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1563" y="260350"/>
            <a:ext cx="5281612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315" name="Text Box 5">
            <a:extLst>
              <a:ext uri="{FF2B5EF4-FFF2-40B4-BE49-F238E27FC236}">
                <a16:creationId xmlns:a16="http://schemas.microsoft.com/office/drawing/2014/main" id="{3CF5123E-BB42-43AE-9CE5-B29B6ED4E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292600"/>
            <a:ext cx="30241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Calibri" panose="020F0502020204030204" pitchFamily="34" charset="0"/>
              </a:rPr>
              <a:t>micijski vapnenac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pic>
        <p:nvPicPr>
          <p:cNvPr id="31748" name="Picture 8" descr="F48 - Mizzia velebitana (srednji-gornji Perm)">
            <a:extLst>
              <a:ext uri="{FF2B5EF4-FFF2-40B4-BE49-F238E27FC236}">
                <a16:creationId xmlns:a16="http://schemas.microsoft.com/office/drawing/2014/main" id="{8BB3E968-1742-40FC-A5F6-FD2D2349B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56" t="427" r="856" b="33998"/>
          <a:stretch>
            <a:fillRect/>
          </a:stretch>
        </p:blipFill>
        <p:spPr bwMode="auto">
          <a:xfrm>
            <a:off x="276225" y="1466850"/>
            <a:ext cx="335915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749" name="Picture 10" descr="F49 - Mizzia velebitana">
            <a:extLst>
              <a:ext uri="{FF2B5EF4-FFF2-40B4-BE49-F238E27FC236}">
                <a16:creationId xmlns:a16="http://schemas.microsoft.com/office/drawing/2014/main" id="{EE3585F4-53FD-42D2-B3A9-EEBD9D4CA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1481138"/>
            <a:ext cx="17526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318" name="Text Box 11">
            <a:extLst>
              <a:ext uri="{FF2B5EF4-FFF2-40B4-BE49-F238E27FC236}">
                <a16:creationId xmlns:a16="http://schemas.microsoft.com/office/drawing/2014/main" id="{F9A020CD-4490-4BDF-8DE3-4B29E9007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6003925"/>
            <a:ext cx="260667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b="1" i="1" dirty="0" err="1">
                <a:latin typeface="Calibri" panose="020F0502020204030204" pitchFamily="34" charset="0"/>
              </a:rPr>
              <a:t>Mizzia</a:t>
            </a:r>
            <a:r>
              <a:rPr lang="hr-HR" altLang="en-US" sz="2100" b="1" i="1" dirty="0">
                <a:latin typeface="Calibri" panose="020F0502020204030204" pitchFamily="34" charset="0"/>
              </a:rPr>
              <a:t>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velebitana</a:t>
            </a:r>
            <a:r>
              <a:rPr lang="en-US" altLang="en-US" sz="2100" dirty="0">
                <a:latin typeface="Calibri" panose="020F0502020204030204" pitchFamily="34" charset="0"/>
              </a:rPr>
              <a:t> </a:t>
            </a:r>
            <a:r>
              <a:rPr lang="en-US" altLang="en-US" sz="2100" b="1" dirty="0">
                <a:latin typeface="Calibri" panose="020F0502020204030204" pitchFamily="34" charset="0"/>
              </a:rPr>
              <a:t>(P)</a:t>
            </a:r>
            <a:endParaRPr lang="hr-HR" altLang="en-US" sz="2100" b="1" dirty="0">
              <a:latin typeface="Calibri" panose="020F0502020204030204" pitchFamily="34" charset="0"/>
            </a:endParaRPr>
          </a:p>
        </p:txBody>
      </p:sp>
      <p:sp>
        <p:nvSpPr>
          <p:cNvPr id="13319" name="Text Box 1026">
            <a:extLst>
              <a:ext uri="{FF2B5EF4-FFF2-40B4-BE49-F238E27FC236}">
                <a16:creationId xmlns:a16="http://schemas.microsoft.com/office/drawing/2014/main" id="{A2B45F3F-626E-4A1F-AA6F-B1010E9B8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60350"/>
            <a:ext cx="2447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669900"/>
                </a:solidFill>
                <a:latin typeface="Calibri" panose="020F0502020204030204" pitchFamily="34" charset="0"/>
              </a:rPr>
              <a:t>Alge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78900748-3BA7-4FED-AF05-593195F90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82688"/>
            <a:ext cx="8172450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623888" indent="-17938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 err="1">
                <a:solidFill>
                  <a:srgbClr val="0000FF"/>
                </a:solidFill>
                <a:latin typeface="Calibri" panose="020F0502020204030204" pitchFamily="34" charset="0"/>
              </a:rPr>
              <a:t>Bentičke</a:t>
            </a:r>
            <a:r>
              <a:rPr lang="hr-HR" altLang="en-US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hr-HR" altLang="en-US" sz="2100" b="1" dirty="0" err="1">
                <a:solidFill>
                  <a:srgbClr val="0000FF"/>
                </a:solidFill>
                <a:latin typeface="Calibri" panose="020F0502020204030204" pitchFamily="34" charset="0"/>
              </a:rPr>
              <a:t>fuzulinidne</a:t>
            </a:r>
            <a:r>
              <a:rPr lang="hr-HR" altLang="en-US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hr-HR" altLang="en-US" sz="2100" b="1" dirty="0" err="1">
                <a:solidFill>
                  <a:srgbClr val="0000FF"/>
                </a:solidFill>
                <a:latin typeface="Calibri" panose="020F0502020204030204" pitchFamily="34" charset="0"/>
              </a:rPr>
              <a:t>foraminifere</a:t>
            </a:r>
            <a:r>
              <a:rPr lang="hr-HR" altLang="en-US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 doživljavaju procvat tijekom mlađeg paleozoika</a:t>
            </a:r>
            <a:r>
              <a:rPr lang="hr-HR" altLang="en-US" sz="2100" dirty="0">
                <a:latin typeface="Calibri" panose="020F050202020403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Iz starijeg karbona poznato nekoliko rodova, a iz </a:t>
            </a:r>
            <a:r>
              <a:rPr lang="hr-HR" altLang="en-US" sz="2100" dirty="0" err="1">
                <a:latin typeface="Calibri" panose="020F0502020204030204" pitchFamily="34" charset="0"/>
              </a:rPr>
              <a:t>permskih</a:t>
            </a:r>
            <a:r>
              <a:rPr lang="hr-HR" altLang="en-US" sz="2100" dirty="0">
                <a:latin typeface="Calibri" panose="020F0502020204030204" pitchFamily="34" charset="0"/>
              </a:rPr>
              <a:t> naslaga određeno oko 5.000 vrsta </a:t>
            </a:r>
            <a:r>
              <a:rPr lang="hr-HR" altLang="en-US" sz="2100" dirty="0" err="1">
                <a:latin typeface="Calibri" panose="020F0502020204030204" pitchFamily="34" charset="0"/>
              </a:rPr>
              <a:t>fuzulinidinih</a:t>
            </a:r>
            <a:r>
              <a:rPr lang="hr-HR" altLang="en-US" sz="2100" dirty="0">
                <a:latin typeface="Calibri" panose="020F0502020204030204" pitchFamily="34" charset="0"/>
              </a:rPr>
              <a:t> </a:t>
            </a:r>
            <a:r>
              <a:rPr lang="hr-HR" altLang="en-US" sz="2100" dirty="0" err="1">
                <a:latin typeface="Calibri" panose="020F0502020204030204" pitchFamily="34" charset="0"/>
              </a:rPr>
              <a:t>foraminifera</a:t>
            </a:r>
            <a:endParaRPr lang="hr-HR" altLang="en-US" sz="2100" dirty="0">
              <a:latin typeface="Calibri" panose="020F0502020204030204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Kućica dosezale dužine i veće od 10 cm</a:t>
            </a:r>
          </a:p>
          <a:p>
            <a:pPr lvl="1" eaLnBrk="1" hangingPunct="1">
              <a:spcBef>
                <a:spcPct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669900"/>
                </a:solidFill>
                <a:latin typeface="Calibri" panose="020F0502020204030204" pitchFamily="34" charset="0"/>
              </a:rPr>
              <a:t>Značajni karbonski rodovi</a:t>
            </a:r>
            <a:r>
              <a:rPr lang="hr-HR" altLang="en-US" sz="2100" dirty="0">
                <a:latin typeface="Calibri" panose="020F050202020403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i="1" dirty="0" err="1">
                <a:latin typeface="Calibri" panose="020F0502020204030204" pitchFamily="34" charset="0"/>
              </a:rPr>
              <a:t>Fusulina</a:t>
            </a:r>
            <a:r>
              <a:rPr lang="en-US" altLang="en-US" sz="2100" b="1" i="1" dirty="0">
                <a:latin typeface="Calibri" panose="020F0502020204030204" pitchFamily="34" charset="0"/>
              </a:rPr>
              <a:t> (C</a:t>
            </a:r>
            <a:r>
              <a:rPr lang="en-US" altLang="en-US" sz="2000" b="1" i="1" baseline="-25000" dirty="0">
                <a:latin typeface="Calibri" panose="020F0502020204030204" pitchFamily="34" charset="0"/>
              </a:rPr>
              <a:t>2</a:t>
            </a:r>
            <a:r>
              <a:rPr lang="en-US" altLang="en-US" sz="2000" b="1" i="1" dirty="0">
                <a:latin typeface="Calibri" panose="020F0502020204030204" pitchFamily="34" charset="0"/>
              </a:rPr>
              <a:t>)</a:t>
            </a:r>
            <a:r>
              <a:rPr lang="hr-HR" altLang="en-US" sz="2100" dirty="0">
                <a:latin typeface="Calibri" panose="020F0502020204030204" pitchFamily="34" charset="0"/>
              </a:rPr>
              <a:t> i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Triticites</a:t>
            </a:r>
            <a:r>
              <a:rPr lang="en-US" altLang="en-US" sz="2100" b="1" i="1" dirty="0">
                <a:latin typeface="Calibri" panose="020F0502020204030204" pitchFamily="34" charset="0"/>
              </a:rPr>
              <a:t> (C</a:t>
            </a:r>
            <a:r>
              <a:rPr lang="en-US" altLang="en-US" sz="2100" b="1" i="1" baseline="-25000" dirty="0">
                <a:latin typeface="Calibri" panose="020F0502020204030204" pitchFamily="34" charset="0"/>
              </a:rPr>
              <a:t>3</a:t>
            </a:r>
            <a:r>
              <a:rPr lang="en-US" altLang="en-US" sz="2100" b="1" i="1" dirty="0">
                <a:latin typeface="Calibri" panose="020F0502020204030204" pitchFamily="34" charset="0"/>
              </a:rPr>
              <a:t>)</a:t>
            </a:r>
            <a:endParaRPr lang="hr-HR" altLang="en-US" sz="2100" b="1" i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b="1" i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FF6600"/>
                </a:solidFill>
                <a:latin typeface="Calibri" panose="020F0502020204030204" pitchFamily="34" charset="0"/>
              </a:rPr>
              <a:t>Značajni </a:t>
            </a:r>
            <a:r>
              <a:rPr lang="hr-HR" altLang="en-US" sz="2100" b="1" dirty="0" err="1">
                <a:solidFill>
                  <a:srgbClr val="FF6600"/>
                </a:solidFill>
                <a:latin typeface="Calibri" panose="020F0502020204030204" pitchFamily="34" charset="0"/>
              </a:rPr>
              <a:t>permski</a:t>
            </a:r>
            <a:r>
              <a:rPr lang="hr-HR" altLang="en-US" sz="2100" b="1" dirty="0">
                <a:solidFill>
                  <a:srgbClr val="FF6600"/>
                </a:solidFill>
                <a:latin typeface="Calibri" panose="020F0502020204030204" pitchFamily="34" charset="0"/>
              </a:rPr>
              <a:t> rodovi</a:t>
            </a:r>
            <a:r>
              <a:rPr lang="hr-HR" altLang="en-US" sz="2100" dirty="0">
                <a:latin typeface="Calibri" panose="020F050202020403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altLang="en-US" sz="2100" b="1" i="1" dirty="0" err="1">
                <a:latin typeface="Calibri" panose="020F0502020204030204" pitchFamily="34" charset="0"/>
              </a:rPr>
              <a:t>Schwagerina</a:t>
            </a:r>
            <a:r>
              <a:rPr lang="hr-HR" altLang="en-US" sz="2100" b="1" i="1" dirty="0">
                <a:latin typeface="Calibri" panose="020F0502020204030204" pitchFamily="34" charset="0"/>
              </a:rPr>
              <a:t>,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Neoschwagerina</a:t>
            </a:r>
            <a:r>
              <a:rPr lang="en-US" altLang="en-US" sz="2100" b="1" i="1" dirty="0">
                <a:latin typeface="Calibri" panose="020F0502020204030204" pitchFamily="34" charset="0"/>
              </a:rPr>
              <a:t> (P</a:t>
            </a:r>
            <a:r>
              <a:rPr lang="en-US" altLang="en-US" sz="2100" b="1" i="1" baseline="-25000" dirty="0">
                <a:latin typeface="Calibri" panose="020F0502020204030204" pitchFamily="34" charset="0"/>
              </a:rPr>
              <a:t>2</a:t>
            </a:r>
            <a:r>
              <a:rPr lang="en-US" altLang="en-US" sz="2100" b="1" i="1" dirty="0">
                <a:latin typeface="Calibri" panose="020F0502020204030204" pitchFamily="34" charset="0"/>
              </a:rPr>
              <a:t>-P</a:t>
            </a:r>
            <a:r>
              <a:rPr lang="en-US" altLang="en-US" sz="2100" b="1" i="1" baseline="-25000" dirty="0">
                <a:latin typeface="Calibri" panose="020F0502020204030204" pitchFamily="34" charset="0"/>
              </a:rPr>
              <a:t>3</a:t>
            </a:r>
            <a:r>
              <a:rPr lang="en-US" altLang="en-US" sz="2100" b="1" i="1" dirty="0">
                <a:latin typeface="Calibri" panose="020F0502020204030204" pitchFamily="34" charset="0"/>
              </a:rPr>
              <a:t>)</a:t>
            </a:r>
            <a:endParaRPr lang="hr-HR" altLang="en-US" sz="2100" dirty="0">
              <a:latin typeface="Calibri" panose="020F0502020204030204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  <a:cs typeface="Arial" panose="020B0604020202020204" pitchFamily="34" charset="0"/>
              </a:rPr>
              <a:t>Imaju važno </a:t>
            </a:r>
            <a:r>
              <a:rPr lang="hr-HR" altLang="en-US" sz="2100" u="sng" dirty="0" err="1">
                <a:latin typeface="Calibri" panose="020F0502020204030204" pitchFamily="34" charset="0"/>
                <a:cs typeface="Arial" panose="020B0604020202020204" pitchFamily="34" charset="0"/>
              </a:rPr>
              <a:t>litogenetsko</a:t>
            </a:r>
            <a:r>
              <a:rPr lang="hr-HR" altLang="en-US" sz="2100" dirty="0">
                <a:latin typeface="Calibri" panose="020F0502020204030204" pitchFamily="34" charset="0"/>
              </a:rPr>
              <a:t> (grade vapnence)</a:t>
            </a:r>
            <a:r>
              <a:rPr lang="hr-HR" altLang="en-US" sz="2100" dirty="0">
                <a:latin typeface="Calibri" panose="020F0502020204030204" pitchFamily="34" charset="0"/>
                <a:cs typeface="Arial" panose="020B0604020202020204" pitchFamily="34" charset="0"/>
              </a:rPr>
              <a:t> i </a:t>
            </a:r>
            <a:r>
              <a:rPr lang="hr-HR" altLang="en-US" sz="2100" u="sng" dirty="0">
                <a:latin typeface="Calibri" panose="020F0502020204030204" pitchFamily="34" charset="0"/>
                <a:cs typeface="Arial" panose="020B0604020202020204" pitchFamily="34" charset="0"/>
              </a:rPr>
              <a:t>stratigrafsko značenje</a:t>
            </a:r>
            <a:r>
              <a:rPr lang="hr-HR" altLang="en-US" sz="2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r-HR" altLang="en-US" sz="2100" dirty="0">
                <a:latin typeface="Calibri" panose="020F0502020204030204" pitchFamily="34" charset="0"/>
              </a:rPr>
              <a:t>(izvrsni su provodni fosili za </a:t>
            </a:r>
            <a:r>
              <a:rPr lang="hr-HR" altLang="en-US" sz="2100" dirty="0">
                <a:latin typeface="Calibri" panose="020F0502020204030204" pitchFamily="34" charset="0"/>
                <a:cs typeface="Arial" panose="020B0604020202020204" pitchFamily="34" charset="0"/>
              </a:rPr>
              <a:t>mlađi paleozoik</a:t>
            </a:r>
            <a:r>
              <a:rPr lang="hr-HR" altLang="en-US" sz="2100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4339" name="Text Box 1026">
            <a:extLst>
              <a:ext uri="{FF2B5EF4-FFF2-40B4-BE49-F238E27FC236}">
                <a16:creationId xmlns:a16="http://schemas.microsoft.com/office/drawing/2014/main" id="{C6188E1E-E6B8-4F1D-BC03-821A09797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6250"/>
            <a:ext cx="68405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FF6600"/>
                </a:solidFill>
                <a:latin typeface="Calibri" panose="020F0502020204030204" pitchFamily="34" charset="0"/>
              </a:rPr>
              <a:t>FORAMINIFERE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petrographica.ru/uploads/pics/Fusulina-1.jpg">
            <a:extLst>
              <a:ext uri="{FF2B5EF4-FFF2-40B4-BE49-F238E27FC236}">
                <a16:creationId xmlns:a16="http://schemas.microsoft.com/office/drawing/2014/main" id="{4AD23B97-881D-41EE-AC87-004BC0BFB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188913"/>
            <a:ext cx="4532312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795" name="Picture 6" descr="F43 - Fusulinidae (gornji Karbon)">
            <a:extLst>
              <a:ext uri="{FF2B5EF4-FFF2-40B4-BE49-F238E27FC236}">
                <a16:creationId xmlns:a16="http://schemas.microsoft.com/office/drawing/2014/main" id="{9AFE542A-F481-4DD7-99C4-E6E87B877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4249738" cy="44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64" name="Picture 3" descr="fusul_draw">
            <a:extLst>
              <a:ext uri="{FF2B5EF4-FFF2-40B4-BE49-F238E27FC236}">
                <a16:creationId xmlns:a16="http://schemas.microsoft.com/office/drawing/2014/main" id="{1C162A51-BAC1-4560-8628-304BB407D0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525" y="4797425"/>
            <a:ext cx="2952750" cy="1803400"/>
          </a:xfrm>
          <a:noFill/>
        </p:spPr>
      </p:pic>
      <p:pic>
        <p:nvPicPr>
          <p:cNvPr id="15365" name="Picture 4" descr="calc-fusulina">
            <a:extLst>
              <a:ext uri="{FF2B5EF4-FFF2-40B4-BE49-F238E27FC236}">
                <a16:creationId xmlns:a16="http://schemas.microsoft.com/office/drawing/2014/main" id="{1CA24C48-A2F8-493D-A085-172300EB215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3" b="15749"/>
          <a:stretch>
            <a:fillRect/>
          </a:stretch>
        </p:blipFill>
        <p:spPr>
          <a:xfrm>
            <a:off x="4067175" y="3135313"/>
            <a:ext cx="4929188" cy="3678237"/>
          </a:xfrm>
          <a:noFill/>
        </p:spPr>
      </p:pic>
      <p:sp>
        <p:nvSpPr>
          <p:cNvPr id="15366" name="Text Box 5">
            <a:extLst>
              <a:ext uri="{FF2B5EF4-FFF2-40B4-BE49-F238E27FC236}">
                <a16:creationId xmlns:a16="http://schemas.microsoft.com/office/drawing/2014/main" id="{623D0E72-BA8F-4F15-8460-721D5966F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679700"/>
            <a:ext cx="1943161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 dirty="0" err="1">
                <a:latin typeface="Times New Roman" panose="02020603050405020304" pitchFamily="18" charset="0"/>
              </a:rPr>
              <a:t>Fusulina</a:t>
            </a:r>
            <a:r>
              <a:rPr lang="en-US" altLang="en-US" sz="2400" b="1" i="1" dirty="0">
                <a:latin typeface="Calibri" panose="020F0502020204030204" pitchFamily="34" charset="0"/>
              </a:rPr>
              <a:t> (C</a:t>
            </a:r>
            <a:r>
              <a:rPr lang="en-US" altLang="en-US" sz="2400" b="1" i="1" baseline="-25000" dirty="0">
                <a:latin typeface="Calibri" panose="020F0502020204030204" pitchFamily="34" charset="0"/>
              </a:rPr>
              <a:t>2</a:t>
            </a:r>
            <a:r>
              <a:rPr lang="en-US" altLang="en-US" sz="2400" b="1" i="1" dirty="0">
                <a:latin typeface="Calibri" panose="020F0502020204030204" pitchFamily="34" charset="0"/>
              </a:rPr>
              <a:t>)</a:t>
            </a:r>
            <a:r>
              <a:rPr lang="hr-HR" altLang="en-US" sz="2400" dirty="0">
                <a:latin typeface="Calibri" panose="020F0502020204030204" pitchFamily="34" charset="0"/>
              </a:rPr>
              <a:t> </a:t>
            </a:r>
            <a:endParaRPr lang="en-US" altLang="en-US" sz="2400" b="1" i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9" descr="http://paleopolis.rediris.es/cg/CG2006_M02/images/Fig_66.jpg">
            <a:extLst>
              <a:ext uri="{FF2B5EF4-FFF2-40B4-BE49-F238E27FC236}">
                <a16:creationId xmlns:a16="http://schemas.microsoft.com/office/drawing/2014/main" id="{7C693A9E-3A67-4052-BFD7-74EC89D1E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406400"/>
            <a:ext cx="55054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819" name="Picture 7" descr="http://scienceofsand.info/sand/images/fossils/micro/tri1x500.jpg">
            <a:extLst>
              <a:ext uri="{FF2B5EF4-FFF2-40B4-BE49-F238E27FC236}">
                <a16:creationId xmlns:a16="http://schemas.microsoft.com/office/drawing/2014/main" id="{FDA750AE-3905-410A-B2E7-66E78017E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021013"/>
            <a:ext cx="5483225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388" name="Text Box 5">
            <a:extLst>
              <a:ext uri="{FF2B5EF4-FFF2-40B4-BE49-F238E27FC236}">
                <a16:creationId xmlns:a16="http://schemas.microsoft.com/office/drawing/2014/main" id="{934B69A3-8CF1-4C46-99D5-CCE5C4DF5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1763" y="1455738"/>
            <a:ext cx="1824346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 dirty="0" err="1">
                <a:latin typeface="Times New Roman" panose="02020603050405020304" pitchFamily="18" charset="0"/>
              </a:rPr>
              <a:t>Triticites</a:t>
            </a:r>
            <a:r>
              <a:rPr lang="en-US" altLang="en-US" sz="2400" b="1" i="1" dirty="0">
                <a:latin typeface="Calibri" panose="020F0502020204030204" pitchFamily="34" charset="0"/>
              </a:rPr>
              <a:t> (C</a:t>
            </a:r>
            <a:r>
              <a:rPr lang="en-US" altLang="en-US" sz="2400" b="1" i="1" baseline="-25000" dirty="0">
                <a:latin typeface="Calibri" panose="020F0502020204030204" pitchFamily="34" charset="0"/>
              </a:rPr>
              <a:t>3</a:t>
            </a:r>
            <a:r>
              <a:rPr lang="en-US" altLang="en-US" sz="2400" b="1" i="1" dirty="0">
                <a:latin typeface="Calibri" panose="020F0502020204030204" pitchFamily="34" charset="0"/>
              </a:rPr>
              <a:t>)</a:t>
            </a:r>
            <a:endParaRPr lang="en-US" altLang="en-US" sz="2400" b="1" i="1" dirty="0">
              <a:latin typeface="Times New Roman" panose="02020603050405020304" pitchFamily="18" charset="0"/>
            </a:endParaRPr>
          </a:p>
        </p:txBody>
      </p:sp>
      <p:pic>
        <p:nvPicPr>
          <p:cNvPr id="34821" name="Picture 11" descr="http://www.ucl.ac.uk/EarthSci/people/d-price/WebImagesPages/FUSULINOIDEA_files/image028.jpg">
            <a:extLst>
              <a:ext uri="{FF2B5EF4-FFF2-40B4-BE49-F238E27FC236}">
                <a16:creationId xmlns:a16="http://schemas.microsoft.com/office/drawing/2014/main" id="{CF647F89-4D17-4562-AA5D-9E01ACE6B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205038"/>
            <a:ext cx="2952750" cy="26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46 - Neoschwagerina (srednji-gornji Perm)">
            <a:extLst>
              <a:ext uri="{FF2B5EF4-FFF2-40B4-BE49-F238E27FC236}">
                <a16:creationId xmlns:a16="http://schemas.microsoft.com/office/drawing/2014/main" id="{4984B94C-1629-4587-A8FB-09ABC04F6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856" t="2591" r="856" b="648"/>
          <a:stretch>
            <a:fillRect/>
          </a:stretch>
        </p:blipFill>
        <p:spPr bwMode="auto">
          <a:xfrm>
            <a:off x="3492500" y="115888"/>
            <a:ext cx="5003800" cy="651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411" name="Text Box 3">
            <a:extLst>
              <a:ext uri="{FF2B5EF4-FFF2-40B4-BE49-F238E27FC236}">
                <a16:creationId xmlns:a16="http://schemas.microsoft.com/office/drawing/2014/main" id="{08AC0D4C-EECB-493C-B16B-C6694B14A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836613"/>
            <a:ext cx="23873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hr-HR" altLang="en-US" sz="2400" b="1" i="1" dirty="0" err="1">
                <a:latin typeface="Calibri" panose="020F0502020204030204" pitchFamily="34" charset="0"/>
              </a:rPr>
              <a:t>Neoschwagerina</a:t>
            </a:r>
            <a:r>
              <a:rPr lang="en-US" altLang="en-US" sz="2400" b="1" i="1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2400" b="1" i="1" dirty="0">
                <a:latin typeface="Calibri" panose="020F0502020204030204" pitchFamily="34" charset="0"/>
              </a:rPr>
              <a:t>(P</a:t>
            </a:r>
            <a:r>
              <a:rPr lang="en-US" altLang="en-US" sz="2400" b="1" i="1" baseline="-25000" dirty="0">
                <a:latin typeface="Calibri" panose="020F0502020204030204" pitchFamily="34" charset="0"/>
              </a:rPr>
              <a:t>2</a:t>
            </a:r>
            <a:r>
              <a:rPr lang="en-US" altLang="en-US" sz="2400" b="1" i="1" dirty="0">
                <a:latin typeface="Calibri" panose="020F0502020204030204" pitchFamily="34" charset="0"/>
              </a:rPr>
              <a:t>-P</a:t>
            </a:r>
            <a:r>
              <a:rPr lang="en-US" altLang="en-US" sz="2400" b="1" i="1" baseline="-25000" dirty="0">
                <a:latin typeface="Calibri" panose="020F0502020204030204" pitchFamily="34" charset="0"/>
              </a:rPr>
              <a:t>3</a:t>
            </a:r>
            <a:r>
              <a:rPr lang="en-US" altLang="en-US" sz="2400" b="1" i="1" dirty="0">
                <a:latin typeface="Calibri" panose="020F0502020204030204" pitchFamily="34" charset="0"/>
              </a:rPr>
              <a:t>)</a:t>
            </a:r>
            <a:endParaRPr lang="hr-HR" altLang="en-US" sz="24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en-US" sz="24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8A80CCE8-DAD5-44A6-98AF-E73A1745C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036638"/>
            <a:ext cx="7921625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latin typeface="Calibri" panose="020F0502020204030204" pitchFamily="34" charset="0"/>
              </a:rPr>
              <a:t>U karbonu više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nema tabulostromnih grebena</a:t>
            </a:r>
            <a:r>
              <a:rPr lang="hr-HR" altLang="en-US" sz="2100">
                <a:latin typeface="Calibri" panose="020F0502020204030204" pitchFamily="34" charset="0"/>
              </a:rPr>
              <a:t>, niti su grebeni bili tako rašireni. Ipak, neke podmorske grebenske strukture gradili su </a:t>
            </a:r>
            <a:r>
              <a:rPr lang="hr-HR" altLang="en-US" sz="2100" b="1">
                <a:latin typeface="Calibri" panose="020F0502020204030204" pitchFamily="34" charset="0"/>
              </a:rPr>
              <a:t>brahiopodi, mahovnjaci, crvene alge, rugozni koralji i spužve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b="1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latin typeface="Calibri" panose="020F0502020204030204" pitchFamily="34" charset="0"/>
              </a:rPr>
              <a:t>KORALJI</a:t>
            </a:r>
            <a:r>
              <a:rPr lang="hr-HR" altLang="en-US" sz="2100">
                <a:latin typeface="Calibri" panose="020F0502020204030204" pitchFamily="34" charset="0"/>
              </a:rPr>
              <a:t> – tabulatni koralji gube značaj, nisu više važni grebenotvorci, kao ni stromatoporidi, ali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prisutni su koralji iz skupine tetrakoralja (rugozni koralji)</a:t>
            </a:r>
            <a:endParaRPr lang="en-US" altLang="en-US" sz="21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36867" name="Picture 4" descr="Caninia, rugozni koralj, misisipijan, Nova Škotska">
            <a:extLst>
              <a:ext uri="{FF2B5EF4-FFF2-40B4-BE49-F238E27FC236}">
                <a16:creationId xmlns:a16="http://schemas.microsoft.com/office/drawing/2014/main" id="{F45B4180-D30B-45B6-9C54-219BE3095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3429000"/>
            <a:ext cx="3529012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436" name="Text Box 5">
            <a:extLst>
              <a:ext uri="{FF2B5EF4-FFF2-40B4-BE49-F238E27FC236}">
                <a16:creationId xmlns:a16="http://schemas.microsoft.com/office/drawing/2014/main" id="{C14AA14F-398D-48B6-804F-5E87FDC40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949950"/>
            <a:ext cx="32162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 i="1">
                <a:latin typeface="Calibri" panose="020F0502020204030204" pitchFamily="34" charset="0"/>
              </a:rPr>
              <a:t>Caninia</a:t>
            </a:r>
            <a:r>
              <a:rPr lang="hr-HR" altLang="en-US" sz="1800">
                <a:latin typeface="Calibri" panose="020F0502020204030204" pitchFamily="34" charset="0"/>
              </a:rPr>
              <a:t>, rugozni koralj, donji karbon, Nova Škotska</a:t>
            </a:r>
          </a:p>
        </p:txBody>
      </p:sp>
      <p:pic>
        <p:nvPicPr>
          <p:cNvPr id="36869" name="Picture 6" descr="Lithostrotiun, rugozni koralji, misisipijan, Nova Škotska">
            <a:extLst>
              <a:ext uri="{FF2B5EF4-FFF2-40B4-BE49-F238E27FC236}">
                <a16:creationId xmlns:a16="http://schemas.microsoft.com/office/drawing/2014/main" id="{04EF01EC-6AF2-452F-80E2-D8EDCFC50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2997200"/>
            <a:ext cx="2847975" cy="301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438" name="Text Box 7">
            <a:extLst>
              <a:ext uri="{FF2B5EF4-FFF2-40B4-BE49-F238E27FC236}">
                <a16:creationId xmlns:a16="http://schemas.microsoft.com/office/drawing/2014/main" id="{94035B25-C3C4-4F27-8F74-AB3412584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092825"/>
            <a:ext cx="3749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 i="1">
                <a:latin typeface="Calibri" panose="020F0502020204030204" pitchFamily="34" charset="0"/>
              </a:rPr>
              <a:t>Lithostrotiun</a:t>
            </a:r>
            <a:r>
              <a:rPr lang="hr-HR" altLang="en-US" sz="1800">
                <a:latin typeface="Calibri" panose="020F0502020204030204" pitchFamily="34" charset="0"/>
              </a:rPr>
              <a:t>, rugozni koralj, donji karbon, Nova Škotska</a:t>
            </a:r>
          </a:p>
        </p:txBody>
      </p:sp>
      <p:sp>
        <p:nvSpPr>
          <p:cNvPr id="18439" name="Text Box 1026">
            <a:extLst>
              <a:ext uri="{FF2B5EF4-FFF2-40B4-BE49-F238E27FC236}">
                <a16:creationId xmlns:a16="http://schemas.microsoft.com/office/drawing/2014/main" id="{6CB34B56-F64F-45BD-B1C0-F8344E9E7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04813"/>
            <a:ext cx="6840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0070C0"/>
                </a:solidFill>
                <a:latin typeface="Calibri" panose="020F0502020204030204" pitchFamily="34" charset="0"/>
              </a:rPr>
              <a:t>Grebenotvorni organizmi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id="{05343972-0907-43C7-B655-1DA2988E1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268413"/>
            <a:ext cx="757555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Tijekom </a:t>
            </a:r>
            <a:r>
              <a:rPr lang="hr-HR" altLang="en-US" sz="2100" dirty="0" err="1">
                <a:latin typeface="Calibri" panose="020F0502020204030204" pitchFamily="34" charset="0"/>
              </a:rPr>
              <a:t>perma</a:t>
            </a:r>
            <a:r>
              <a:rPr lang="hr-HR" altLang="en-US" sz="2100" dirty="0">
                <a:latin typeface="Calibri" panose="020F0502020204030204" pitchFamily="34" charset="0"/>
              </a:rPr>
              <a:t> prisutni su još </a:t>
            </a:r>
            <a:r>
              <a:rPr lang="hr-HR" altLang="en-US" sz="2100" b="1" dirty="0" err="1">
                <a:latin typeface="Calibri" panose="020F0502020204030204" pitchFamily="34" charset="0"/>
              </a:rPr>
              <a:t>tetrakoralji</a:t>
            </a:r>
            <a:r>
              <a:rPr lang="hr-HR" altLang="en-US" sz="2100" dirty="0">
                <a:latin typeface="Calibri" panose="020F0502020204030204" pitchFamily="34" charset="0"/>
              </a:rPr>
              <a:t> unutar skupine </a:t>
            </a:r>
            <a:r>
              <a:rPr lang="hr-HR" altLang="en-US" sz="2100" dirty="0" err="1">
                <a:latin typeface="Calibri" panose="020F0502020204030204" pitchFamily="34" charset="0"/>
              </a:rPr>
              <a:t>rugoznih</a:t>
            </a:r>
            <a:r>
              <a:rPr lang="hr-HR" altLang="en-US" sz="2100" dirty="0">
                <a:latin typeface="Calibri" panose="020F0502020204030204" pitchFamily="34" charset="0"/>
              </a:rPr>
              <a:t> koralja (</a:t>
            </a:r>
            <a:r>
              <a:rPr lang="hr-HR" altLang="en-US" sz="2100" b="1" i="1" dirty="0" err="1">
                <a:solidFill>
                  <a:srgbClr val="0000FF"/>
                </a:solidFill>
                <a:latin typeface="Calibri" panose="020F0502020204030204" pitchFamily="34" charset="0"/>
              </a:rPr>
              <a:t>Waagenophyllum</a:t>
            </a:r>
            <a:r>
              <a:rPr lang="hr-HR" altLang="en-US" sz="2100" dirty="0">
                <a:latin typeface="Calibri" panose="020F0502020204030204" pitchFamily="34" charset="0"/>
              </a:rPr>
              <a:t>) i neki </a:t>
            </a:r>
            <a:r>
              <a:rPr lang="hr-HR" altLang="en-US" sz="2100" dirty="0" err="1">
                <a:latin typeface="Calibri" panose="020F0502020204030204" pitchFamily="34" charset="0"/>
              </a:rPr>
              <a:t>tabulatni</a:t>
            </a:r>
            <a:r>
              <a:rPr lang="hr-HR" altLang="en-US" sz="2100" dirty="0">
                <a:latin typeface="Calibri" panose="020F0502020204030204" pitchFamily="34" charset="0"/>
              </a:rPr>
              <a:t> koralji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Krajem </a:t>
            </a:r>
            <a:r>
              <a:rPr lang="hr-HR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perma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izumiru </a:t>
            </a:r>
            <a:r>
              <a:rPr lang="hr-HR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rugozni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i </a:t>
            </a:r>
            <a:r>
              <a:rPr lang="hr-HR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tabulatni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koralji</a:t>
            </a:r>
            <a:endParaRPr lang="en-US" altLang="en-US" sz="21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37891" name="Picture 7" descr="http://permian.stratigraphy.org/files/20121103102132243.jpg">
            <a:extLst>
              <a:ext uri="{FF2B5EF4-FFF2-40B4-BE49-F238E27FC236}">
                <a16:creationId xmlns:a16="http://schemas.microsoft.com/office/drawing/2014/main" id="{EE0E3E1B-4F43-4562-88BA-690B49066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2133600"/>
            <a:ext cx="4102100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892" name="Picture 6" descr="waagenophyllum">
            <a:extLst>
              <a:ext uri="{FF2B5EF4-FFF2-40B4-BE49-F238E27FC236}">
                <a16:creationId xmlns:a16="http://schemas.microsoft.com/office/drawing/2014/main" id="{1370E7C1-872E-4F68-8875-9E229E7D9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4724"/>
          <a:stretch>
            <a:fillRect/>
          </a:stretch>
        </p:blipFill>
        <p:spPr bwMode="auto">
          <a:xfrm>
            <a:off x="250825" y="2143125"/>
            <a:ext cx="4352925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461" name="Text Box 7">
            <a:extLst>
              <a:ext uri="{FF2B5EF4-FFF2-40B4-BE49-F238E27FC236}">
                <a16:creationId xmlns:a16="http://schemas.microsoft.com/office/drawing/2014/main" id="{AAE44867-34A4-4D78-8CF7-C17D358E2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5373688"/>
            <a:ext cx="253710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b="1" i="1" dirty="0" err="1">
                <a:latin typeface="Times New Roman" panose="02020603050405020304" pitchFamily="18" charset="0"/>
              </a:rPr>
              <a:t>Waagenophyllum</a:t>
            </a:r>
            <a:r>
              <a:rPr lang="en-US" altLang="en-US" sz="2100" b="1" i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>
                <a:latin typeface="Times New Roman" panose="02020603050405020304" pitchFamily="18" charset="0"/>
              </a:rPr>
              <a:t>(P)</a:t>
            </a:r>
          </a:p>
        </p:txBody>
      </p:sp>
      <p:sp>
        <p:nvSpPr>
          <p:cNvPr id="19462" name="Text Box 1026">
            <a:extLst>
              <a:ext uri="{FF2B5EF4-FFF2-40B4-BE49-F238E27FC236}">
                <a16:creationId xmlns:a16="http://schemas.microsoft.com/office/drawing/2014/main" id="{94583C8C-D4FE-407D-9947-1C9ED2609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04813"/>
            <a:ext cx="6840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0070C0"/>
                </a:solidFill>
                <a:latin typeface="Calibri" panose="020F0502020204030204" pitchFamily="34" charset="0"/>
              </a:rPr>
              <a:t>Grebenotvorni organizmi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1C5F1170-657D-4612-8ADD-DDB4F3198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836613"/>
            <a:ext cx="7561262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b="1" dirty="0">
                <a:latin typeface="Calibri" panose="020F0502020204030204" pitchFamily="34" charset="0"/>
              </a:rPr>
              <a:t>MAHOVNJACI </a:t>
            </a:r>
            <a:r>
              <a:rPr lang="hr-HR" altLang="en-US" sz="2100" dirty="0">
                <a:latin typeface="Calibri" panose="020F0502020204030204" pitchFamily="34" charset="0"/>
              </a:rPr>
              <a:t>– uz crvene alge i </a:t>
            </a:r>
            <a:r>
              <a:rPr lang="hr-HR" altLang="en-US" sz="2100" dirty="0" err="1">
                <a:latin typeface="Calibri" panose="020F0502020204030204" pitchFamily="34" charset="0"/>
              </a:rPr>
              <a:t>ramenonošce</a:t>
            </a:r>
            <a:r>
              <a:rPr lang="hr-HR" altLang="en-US" sz="2100" dirty="0">
                <a:latin typeface="Calibri" panose="020F0502020204030204" pitchFamily="34" charset="0"/>
              </a:rPr>
              <a:t> grade grebene, značajan predstavnik mlađeg paleozoika rod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Fenestella</a:t>
            </a:r>
            <a:endParaRPr lang="hr-HR" altLang="en-US" sz="2100" i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dirty="0">
                <a:latin typeface="Calibri" panose="020F0502020204030204" pitchFamily="34" charset="0"/>
              </a:rPr>
              <a:t>Bili su značajni i pri “hvatanju” sedimenta, čime su sudjelovali u izgradnji podmorskih </a:t>
            </a:r>
            <a:r>
              <a:rPr lang="hr-HR" altLang="en-US" sz="2100" b="1" dirty="0" err="1">
                <a:latin typeface="Calibri" panose="020F0502020204030204" pitchFamily="34" charset="0"/>
              </a:rPr>
              <a:t>muljnih</a:t>
            </a:r>
            <a:r>
              <a:rPr lang="hr-HR" altLang="en-US" sz="2100" b="1" dirty="0">
                <a:latin typeface="Calibri" panose="020F0502020204030204" pitchFamily="34" charset="0"/>
              </a:rPr>
              <a:t> humaka</a:t>
            </a:r>
            <a:r>
              <a:rPr lang="hr-HR" altLang="en-US" sz="2100" dirty="0">
                <a:latin typeface="Calibri" panose="020F0502020204030204" pitchFamily="34" charset="0"/>
              </a:rPr>
              <a:t> nalik grebenima</a:t>
            </a:r>
            <a:endParaRPr lang="en-US" altLang="en-US" sz="2100" i="1" dirty="0">
              <a:latin typeface="Calibri" panose="020F0502020204030204" pitchFamily="34" charset="0"/>
            </a:endParaRPr>
          </a:p>
        </p:txBody>
      </p:sp>
      <p:pic>
        <p:nvPicPr>
          <p:cNvPr id="20483" name="Picture 3" descr="Fenestella">
            <a:extLst>
              <a:ext uri="{FF2B5EF4-FFF2-40B4-BE49-F238E27FC236}">
                <a16:creationId xmlns:a16="http://schemas.microsoft.com/office/drawing/2014/main" id="{9C4EB1C6-3F7F-4722-9AE3-541BEF9024C5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276475"/>
            <a:ext cx="3989387" cy="3743325"/>
          </a:xfrm>
          <a:noFill/>
        </p:spPr>
      </p:pic>
      <p:sp>
        <p:nvSpPr>
          <p:cNvPr id="20484" name="Text Box 4">
            <a:extLst>
              <a:ext uri="{FF2B5EF4-FFF2-40B4-BE49-F238E27FC236}">
                <a16:creationId xmlns:a16="http://schemas.microsoft.com/office/drawing/2014/main" id="{C0A18CD4-38E1-47B7-B569-4ED14B22C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6164263"/>
            <a:ext cx="198964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b="1" i="1" dirty="0" err="1">
                <a:latin typeface="Times New Roman" panose="02020603050405020304" pitchFamily="18" charset="0"/>
              </a:rPr>
              <a:t>Fenestella</a:t>
            </a:r>
            <a:r>
              <a:rPr lang="en-US" altLang="en-US" sz="2100" b="1" i="1" dirty="0">
                <a:latin typeface="Times New Roman" panose="02020603050405020304" pitchFamily="18" charset="0"/>
              </a:rPr>
              <a:t> </a:t>
            </a:r>
            <a:r>
              <a:rPr lang="en-US" altLang="en-US" sz="2100" b="1" dirty="0">
                <a:latin typeface="Times New Roman" panose="02020603050405020304" pitchFamily="18" charset="0"/>
              </a:rPr>
              <a:t>(S-P)</a:t>
            </a:r>
          </a:p>
        </p:txBody>
      </p:sp>
      <p:pic>
        <p:nvPicPr>
          <p:cNvPr id="38917" name="Picture 6" descr="Fenestella, bryozoa, misisipijan, Nova Škotska">
            <a:extLst>
              <a:ext uri="{FF2B5EF4-FFF2-40B4-BE49-F238E27FC236}">
                <a16:creationId xmlns:a16="http://schemas.microsoft.com/office/drawing/2014/main" id="{84D43B81-2611-4BFF-B8D0-D32ECD2AA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1975" y="2420938"/>
            <a:ext cx="466407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486" name="Text Box 1026">
            <a:extLst>
              <a:ext uri="{FF2B5EF4-FFF2-40B4-BE49-F238E27FC236}">
                <a16:creationId xmlns:a16="http://schemas.microsoft.com/office/drawing/2014/main" id="{2C4E5D0E-18E0-4224-B9E3-564E316D4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00B0F0"/>
                </a:solidFill>
                <a:latin typeface="Calibri" panose="020F0502020204030204" pitchFamily="34" charset="0"/>
              </a:rPr>
              <a:t>Mahovnjaci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461C8A73-932B-4E8B-AE28-1AE759A92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81075"/>
            <a:ext cx="7777162" cy="558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Razvija se skupina </a:t>
            </a:r>
            <a:r>
              <a:rPr lang="hr-HR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Productidae</a:t>
            </a:r>
            <a:r>
              <a:rPr lang="en-US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(</a:t>
            </a:r>
            <a:r>
              <a:rPr lang="en-US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Productus</a:t>
            </a:r>
            <a:r>
              <a:rPr lang="en-US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(S–P)) </a:t>
            </a:r>
            <a:r>
              <a:rPr lang="hr-HR" altLang="en-US" sz="2100" dirty="0">
                <a:latin typeface="Calibri" panose="020F0502020204030204" pitchFamily="34" charset="0"/>
              </a:rPr>
              <a:t>, imali su bodlje kojima su bili pričvršćeni u sediment i na taj su način često 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činili bazu za grebene</a:t>
            </a:r>
            <a:r>
              <a:rPr lang="hr-HR" altLang="en-US" sz="2100" dirty="0">
                <a:latin typeface="Calibri" panose="020F0502020204030204" pitchFamily="34" charset="0"/>
              </a:rPr>
              <a:t>, na koju su se nadovezivale alge i </a:t>
            </a:r>
            <a:r>
              <a:rPr lang="hr-HR" altLang="en-US" sz="2100" dirty="0" err="1">
                <a:latin typeface="Calibri" panose="020F0502020204030204" pitchFamily="34" charset="0"/>
              </a:rPr>
              <a:t>mahovnjaci</a:t>
            </a:r>
            <a:r>
              <a:rPr lang="en-US" altLang="en-US" sz="2100" dirty="0">
                <a:latin typeface="Calibri" panose="020F0502020204030204" pitchFamily="34" charset="0"/>
              </a:rPr>
              <a:t>. </a:t>
            </a: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Obično su se najprije </a:t>
            </a:r>
            <a:r>
              <a:rPr lang="hr-HR" altLang="en-US" sz="2100" dirty="0" err="1">
                <a:latin typeface="Calibri" panose="020F0502020204030204" pitchFamily="34" charset="0"/>
              </a:rPr>
              <a:t>brahiopodi</a:t>
            </a:r>
            <a:r>
              <a:rPr lang="hr-HR" altLang="en-US" sz="2100" dirty="0">
                <a:latin typeface="Calibri" panose="020F0502020204030204" pitchFamily="34" charset="0"/>
              </a:rPr>
              <a:t> bodljama hvatali za alge. Nakon uginuća alge, ostali bi bodljama pričvršćeni za dno, a kako nisu dno dodirivali direktno ljušturom, nije bilo opasnosti od zatrpavanja sedimentom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Udruživanjem </a:t>
            </a:r>
            <a:r>
              <a:rPr lang="hr-HR" altLang="en-US" sz="2100" dirty="0">
                <a:latin typeface="Calibri" panose="020F0502020204030204" pitchFamily="34" charset="0"/>
              </a:rPr>
              <a:t>takvih nekoliko </a:t>
            </a:r>
            <a:r>
              <a:rPr lang="hr-HR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brahiopoda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nastala bi početna </a:t>
            </a:r>
            <a:r>
              <a:rPr lang="hr-HR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grebenska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struktura u koju bi se postupno nadograđivali </a:t>
            </a:r>
            <a:r>
              <a:rPr lang="hr-HR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mahovnjaci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i alge</a:t>
            </a:r>
            <a:endParaRPr lang="en-US" altLang="en-US" sz="21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100" dirty="0" err="1">
                <a:latin typeface="Calibri" panose="020F0502020204030204" pitchFamily="34" charset="0"/>
              </a:rPr>
              <a:t>Uz</a:t>
            </a:r>
            <a:r>
              <a:rPr lang="en-US" altLang="en-US" sz="2100" dirty="0">
                <a:latin typeface="Calibri" panose="020F0502020204030204" pitchFamily="34" charset="0"/>
              </a:rPr>
              <a:t> </a:t>
            </a:r>
            <a:r>
              <a:rPr lang="en-US" altLang="en-US" sz="2100" dirty="0" err="1">
                <a:latin typeface="Calibri" panose="020F0502020204030204" pitchFamily="34" charset="0"/>
              </a:rPr>
              <a:t>produktide</a:t>
            </a:r>
            <a:r>
              <a:rPr lang="en-US" altLang="en-US" sz="2100" dirty="0">
                <a:latin typeface="Calibri" panose="020F0502020204030204" pitchFamily="34" charset="0"/>
              </a:rPr>
              <a:t>, </a:t>
            </a:r>
            <a:r>
              <a:rPr lang="en-US" altLang="en-US" sz="2100" dirty="0" err="1">
                <a:latin typeface="Calibri" panose="020F0502020204030204" pitchFamily="34" charset="0"/>
              </a:rPr>
              <a:t>značajan</a:t>
            </a:r>
            <a:r>
              <a:rPr lang="en-US" altLang="en-US" sz="2100" dirty="0">
                <a:latin typeface="Calibri" panose="020F0502020204030204" pitchFamily="34" charset="0"/>
              </a:rPr>
              <a:t> </a:t>
            </a:r>
            <a:r>
              <a:rPr lang="en-US" altLang="en-US" sz="2100" dirty="0" err="1">
                <a:latin typeface="Calibri" panose="020F0502020204030204" pitchFamily="34" charset="0"/>
              </a:rPr>
              <a:t>paleozojski</a:t>
            </a:r>
            <a:r>
              <a:rPr lang="en-US" altLang="en-US" sz="2100" dirty="0">
                <a:latin typeface="Calibri" panose="020F0502020204030204" pitchFamily="34" charset="0"/>
              </a:rPr>
              <a:t> rod je </a:t>
            </a:r>
            <a:r>
              <a:rPr lang="en-US" altLang="en-US" sz="2100" b="1" dirty="0" err="1">
                <a:latin typeface="Calibri" panose="020F0502020204030204" pitchFamily="34" charset="0"/>
              </a:rPr>
              <a:t>Spirifer</a:t>
            </a:r>
            <a:r>
              <a:rPr lang="en-US" altLang="en-US" sz="2100" b="1" dirty="0">
                <a:latin typeface="Calibri" panose="020F0502020204030204" pitchFamily="34" charset="0"/>
              </a:rPr>
              <a:t> (O–T). </a:t>
            </a:r>
            <a:endParaRPr lang="hr-HR" altLang="en-US" sz="2100" b="1" dirty="0">
              <a:latin typeface="Calibri" panose="020F0502020204030204" pitchFamily="34" charset="0"/>
            </a:endParaRPr>
          </a:p>
        </p:txBody>
      </p:sp>
      <p:pic>
        <p:nvPicPr>
          <p:cNvPr id="21507" name="Picture 3" descr="productus">
            <a:extLst>
              <a:ext uri="{FF2B5EF4-FFF2-40B4-BE49-F238E27FC236}">
                <a16:creationId xmlns:a16="http://schemas.microsoft.com/office/drawing/2014/main" id="{D311FBA3-A847-49A5-ABE2-76D94F2A157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2205038"/>
            <a:ext cx="2192338" cy="1122362"/>
          </a:xfrm>
          <a:noFill/>
        </p:spPr>
      </p:pic>
      <p:sp>
        <p:nvSpPr>
          <p:cNvPr id="21508" name="Text Box 6">
            <a:extLst>
              <a:ext uri="{FF2B5EF4-FFF2-40B4-BE49-F238E27FC236}">
                <a16:creationId xmlns:a16="http://schemas.microsoft.com/office/drawing/2014/main" id="{599DD071-E339-4A7E-9B13-1CA959D23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924175"/>
            <a:ext cx="127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Times New Roman" panose="02020603050405020304" pitchFamily="18" charset="0"/>
              </a:rPr>
              <a:t>Productidae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21509" name="Text Box 1026">
            <a:extLst>
              <a:ext uri="{FF2B5EF4-FFF2-40B4-BE49-F238E27FC236}">
                <a16:creationId xmlns:a16="http://schemas.microsoft.com/office/drawing/2014/main" id="{F7220398-EDED-4B3F-89DB-29A66FAB7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0000FF"/>
                </a:solidFill>
                <a:latin typeface="Calibri" panose="020F0502020204030204" pitchFamily="34" charset="0"/>
              </a:rPr>
              <a:t>Ramenonošci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3FA42B2F-C68F-49A7-82A5-F6F1E9595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908050"/>
            <a:ext cx="77057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>
                <a:latin typeface="Calibri" panose="020F0502020204030204" pitchFamily="34" charset="0"/>
              </a:rPr>
              <a:t>Neki od </a:t>
            </a:r>
            <a:r>
              <a:rPr lang="hr-HR" altLang="en-US" sz="2100" b="1">
                <a:latin typeface="Calibri" panose="020F0502020204030204" pitchFamily="34" charset="0"/>
              </a:rPr>
              <a:t>ramenonožaca</a:t>
            </a:r>
            <a:r>
              <a:rPr lang="hr-HR" altLang="en-US" sz="2100">
                <a:latin typeface="Calibri" panose="020F0502020204030204" pitchFamily="34" charset="0"/>
              </a:rPr>
              <a:t> imali su čunjaste ljušture koje su se bodljama međusobno povezivale u grebensku strukturu, npr. rodovi </a:t>
            </a:r>
            <a:r>
              <a:rPr lang="hr-HR" altLang="en-US" sz="2100" i="1">
                <a:latin typeface="Calibri" panose="020F0502020204030204" pitchFamily="34" charset="0"/>
              </a:rPr>
              <a:t>Richthofenia</a:t>
            </a:r>
            <a:r>
              <a:rPr lang="hr-HR" altLang="en-US" sz="2100">
                <a:latin typeface="Calibri" panose="020F0502020204030204" pitchFamily="34" charset="0"/>
              </a:rPr>
              <a:t> i </a:t>
            </a:r>
            <a:r>
              <a:rPr lang="hr-HR" altLang="en-US" sz="2100" i="1">
                <a:latin typeface="Calibri" panose="020F0502020204030204" pitchFamily="34" charset="0"/>
              </a:rPr>
              <a:t>Prorichthofenia</a:t>
            </a:r>
            <a:endParaRPr lang="hr-HR" altLang="en-US" sz="2100">
              <a:latin typeface="Calibri" panose="020F0502020204030204" pitchFamily="34" charset="0"/>
            </a:endParaRPr>
          </a:p>
        </p:txBody>
      </p:sp>
      <p:pic>
        <p:nvPicPr>
          <p:cNvPr id="41987" name="Picture 3" descr="F37 - Prorichthofenia">
            <a:extLst>
              <a:ext uri="{FF2B5EF4-FFF2-40B4-BE49-F238E27FC236}">
                <a16:creationId xmlns:a16="http://schemas.microsoft.com/office/drawing/2014/main" id="{62D5F445-D0F0-40EE-80C9-7A2D3E928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205038"/>
            <a:ext cx="3760788" cy="339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532" name="Text Box 4">
            <a:extLst>
              <a:ext uri="{FF2B5EF4-FFF2-40B4-BE49-F238E27FC236}">
                <a16:creationId xmlns:a16="http://schemas.microsoft.com/office/drawing/2014/main" id="{EB1F5F73-9B4A-4CEE-B3C5-71006B3F2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5805488"/>
            <a:ext cx="165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 i="1">
                <a:latin typeface="Times New Roman" panose="02020603050405020304" pitchFamily="18" charset="0"/>
              </a:rPr>
              <a:t>Prorichthofenia</a:t>
            </a:r>
          </a:p>
        </p:txBody>
      </p:sp>
      <p:sp>
        <p:nvSpPr>
          <p:cNvPr id="22533" name="Text Box 1026">
            <a:extLst>
              <a:ext uri="{FF2B5EF4-FFF2-40B4-BE49-F238E27FC236}">
                <a16:creationId xmlns:a16="http://schemas.microsoft.com/office/drawing/2014/main" id="{45BAAFDA-B753-40A0-85EC-AB3B88C17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0000FF"/>
                </a:solidFill>
                <a:latin typeface="Calibri" panose="020F0502020204030204" pitchFamily="34" charset="0"/>
              </a:rPr>
              <a:t>Ramenonošci</a:t>
            </a:r>
          </a:p>
        </p:txBody>
      </p:sp>
      <p:pic>
        <p:nvPicPr>
          <p:cNvPr id="41990" name="Picture 9" descr="http://i645.photobucket.com/albums/uu173/PaleoWeb/Prorichthofenia.jpg">
            <a:extLst>
              <a:ext uri="{FF2B5EF4-FFF2-40B4-BE49-F238E27FC236}">
                <a16:creationId xmlns:a16="http://schemas.microsoft.com/office/drawing/2014/main" id="{5CBE3DFE-DEC4-4BA1-805A-9B7F15485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2205038"/>
            <a:ext cx="35242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western_escarpment.jpg">
            <a:extLst>
              <a:ext uri="{FF2B5EF4-FFF2-40B4-BE49-F238E27FC236}">
                <a16:creationId xmlns:a16="http://schemas.microsoft.com/office/drawing/2014/main" id="{1241F6FC-6F0C-4C17-80D9-7FFD68B8C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0775" y="1484313"/>
            <a:ext cx="784383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011" name="Picture 4" descr="http://www.llanoestacado.org/photos/photos/2007Nov-GuadalupeMtnsNP/fig3.jpg">
            <a:extLst>
              <a:ext uri="{FF2B5EF4-FFF2-40B4-BE49-F238E27FC236}">
                <a16:creationId xmlns:a16="http://schemas.microsoft.com/office/drawing/2014/main" id="{325EA67F-91A7-4526-B140-146A139AF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5888"/>
            <a:ext cx="2987675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556" name="Text Box 3">
            <a:extLst>
              <a:ext uri="{FF2B5EF4-FFF2-40B4-BE49-F238E27FC236}">
                <a16:creationId xmlns:a16="http://schemas.microsoft.com/office/drawing/2014/main" id="{D05E2D83-76DA-4C5B-A15E-01C9A0BD8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333375"/>
            <a:ext cx="59055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>
                <a:solidFill>
                  <a:srgbClr val="0070C0"/>
                </a:solidFill>
                <a:latin typeface="Calibri" panose="020F0502020204030204" pitchFamily="34" charset="0"/>
              </a:rPr>
              <a:t>Srednjopermski greben (Capitan reef, Teksas i Novi Meksiko)</a:t>
            </a:r>
          </a:p>
        </p:txBody>
      </p:sp>
      <p:sp>
        <p:nvSpPr>
          <p:cNvPr id="23557" name="Text Box 4">
            <a:extLst>
              <a:ext uri="{FF2B5EF4-FFF2-40B4-BE49-F238E27FC236}">
                <a16:creationId xmlns:a16="http://schemas.microsoft.com/office/drawing/2014/main" id="{07D8DFB8-81E6-46E4-92D0-6751DDA47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4263" y="1628775"/>
            <a:ext cx="2557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>
                <a:latin typeface="Calibri" panose="020F0502020204030204" pitchFamily="34" charset="0"/>
              </a:rPr>
              <a:t>Guadalupe Mts.</a:t>
            </a:r>
          </a:p>
        </p:txBody>
      </p:sp>
      <p:sp>
        <p:nvSpPr>
          <p:cNvPr id="23558" name="Text Box 4">
            <a:extLst>
              <a:ext uri="{FF2B5EF4-FFF2-40B4-BE49-F238E27FC236}">
                <a16:creationId xmlns:a16="http://schemas.microsoft.com/office/drawing/2014/main" id="{6A47939C-28CB-401D-921C-B7F1108D1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6650" y="2236788"/>
            <a:ext cx="187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000" b="1">
                <a:solidFill>
                  <a:srgbClr val="FF0000"/>
                </a:solidFill>
                <a:latin typeface="Calibri" panose="020F0502020204030204" pitchFamily="34" charset="0"/>
              </a:rPr>
              <a:t>Capitan reef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9A28B3-A822-4238-844B-29A440CCFB14}"/>
              </a:ext>
            </a:extLst>
          </p:cNvPr>
          <p:cNvCxnSpPr/>
          <p:nvPr/>
        </p:nvCxnSpPr>
        <p:spPr>
          <a:xfrm flipH="1">
            <a:off x="6000750" y="2565400"/>
            <a:ext cx="288925" cy="358775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016" name="Picture 7" descr="http://www.geology.ubc.ca/resources/db_images/general/medium/guad50m.gif">
            <a:extLst>
              <a:ext uri="{FF2B5EF4-FFF2-40B4-BE49-F238E27FC236}">
                <a16:creationId xmlns:a16="http://schemas.microsoft.com/office/drawing/2014/main" id="{E88C25EB-2E2C-456D-9B4C-925A962B8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36913"/>
            <a:ext cx="2195513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FED1CCA-566D-4FC0-9BAA-3EA9504DD8E1}"/>
              </a:ext>
            </a:extLst>
          </p:cNvPr>
          <p:cNvCxnSpPr/>
          <p:nvPr/>
        </p:nvCxnSpPr>
        <p:spPr>
          <a:xfrm>
            <a:off x="468313" y="836613"/>
            <a:ext cx="431800" cy="576262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72C65C-1AE8-4F13-8C2F-A316618331A7}"/>
              </a:ext>
            </a:extLst>
          </p:cNvPr>
          <p:cNvCxnSpPr/>
          <p:nvPr/>
        </p:nvCxnSpPr>
        <p:spPr>
          <a:xfrm>
            <a:off x="395288" y="3429000"/>
            <a:ext cx="936625" cy="0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3" name="Text Box 4">
            <a:extLst>
              <a:ext uri="{FF2B5EF4-FFF2-40B4-BE49-F238E27FC236}">
                <a16:creationId xmlns:a16="http://schemas.microsoft.com/office/drawing/2014/main" id="{FBF7C4A7-BEFC-4399-ADA6-79E9627FA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5157788"/>
            <a:ext cx="2447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000" b="1">
                <a:latin typeface="Calibri" panose="020F0502020204030204" pitchFamily="34" charset="0"/>
              </a:rPr>
              <a:t>Bazenske naslage</a:t>
            </a:r>
          </a:p>
        </p:txBody>
      </p:sp>
      <p:sp>
        <p:nvSpPr>
          <p:cNvPr id="23564" name="Text Box 4">
            <a:extLst>
              <a:ext uri="{FF2B5EF4-FFF2-40B4-BE49-F238E27FC236}">
                <a16:creationId xmlns:a16="http://schemas.microsoft.com/office/drawing/2014/main" id="{0574A530-FFB8-4A6B-9450-44E658DC5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800" y="6092825"/>
            <a:ext cx="2447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000" b="1">
                <a:latin typeface="Calibri" panose="020F0502020204030204" pitchFamily="34" charset="0"/>
              </a:rPr>
              <a:t>Naslage ruba šelfa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3DFE00B8-99C5-43E1-AE0B-678BF2BF34F7}"/>
              </a:ext>
            </a:extLst>
          </p:cNvPr>
          <p:cNvSpPr/>
          <p:nvPr/>
        </p:nvSpPr>
        <p:spPr>
          <a:xfrm>
            <a:off x="2232025" y="3951288"/>
            <a:ext cx="6227763" cy="773112"/>
          </a:xfrm>
          <a:custGeom>
            <a:avLst/>
            <a:gdLst>
              <a:gd name="connsiteX0" fmla="*/ 49138 w 5638088"/>
              <a:gd name="connsiteY0" fmla="*/ 14244 h 732090"/>
              <a:gd name="connsiteX1" fmla="*/ 143142 w 5638088"/>
              <a:gd name="connsiteY1" fmla="*/ 31335 h 732090"/>
              <a:gd name="connsiteX2" fmla="*/ 1202820 w 5638088"/>
              <a:gd name="connsiteY2" fmla="*/ 287709 h 732090"/>
              <a:gd name="connsiteX3" fmla="*/ 2621422 w 5638088"/>
              <a:gd name="connsiteY3" fmla="*/ 432988 h 732090"/>
              <a:gd name="connsiteX4" fmla="*/ 4057116 w 5638088"/>
              <a:gd name="connsiteY4" fmla="*/ 595358 h 732090"/>
              <a:gd name="connsiteX5" fmla="*/ 5638088 w 5638088"/>
              <a:gd name="connsiteY5" fmla="*/ 732090 h 732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38088" h="732090">
                <a:moveTo>
                  <a:pt x="49138" y="14244"/>
                </a:moveTo>
                <a:cubicBezTo>
                  <a:pt x="0" y="0"/>
                  <a:pt x="143142" y="31335"/>
                  <a:pt x="143142" y="31335"/>
                </a:cubicBezTo>
                <a:cubicBezTo>
                  <a:pt x="335422" y="76913"/>
                  <a:pt x="789773" y="220767"/>
                  <a:pt x="1202820" y="287709"/>
                </a:cubicBezTo>
                <a:cubicBezTo>
                  <a:pt x="1615867" y="354651"/>
                  <a:pt x="2621422" y="432988"/>
                  <a:pt x="2621422" y="432988"/>
                </a:cubicBezTo>
                <a:lnTo>
                  <a:pt x="4057116" y="595358"/>
                </a:lnTo>
                <a:cubicBezTo>
                  <a:pt x="4559894" y="645208"/>
                  <a:pt x="5233587" y="702180"/>
                  <a:pt x="5638088" y="732090"/>
                </a:cubicBezTo>
              </a:path>
            </a:pathLst>
          </a:cu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4587BEE4-6C44-4419-A101-3BC3619AAF81}"/>
              </a:ext>
            </a:extLst>
          </p:cNvPr>
          <p:cNvSpPr/>
          <p:nvPr/>
        </p:nvSpPr>
        <p:spPr>
          <a:xfrm>
            <a:off x="1897063" y="4718050"/>
            <a:ext cx="2786062" cy="2008188"/>
          </a:xfrm>
          <a:custGeom>
            <a:avLst/>
            <a:gdLst>
              <a:gd name="connsiteX0" fmla="*/ 0 w 2785929"/>
              <a:gd name="connsiteY0" fmla="*/ 0 h 2008261"/>
              <a:gd name="connsiteX1" fmla="*/ 538385 w 2785929"/>
              <a:gd name="connsiteY1" fmla="*/ 333285 h 2008261"/>
              <a:gd name="connsiteX2" fmla="*/ 1469877 w 2785929"/>
              <a:gd name="connsiteY2" fmla="*/ 803304 h 2008261"/>
              <a:gd name="connsiteX3" fmla="*/ 2230453 w 2785929"/>
              <a:gd name="connsiteY3" fmla="*/ 1563880 h 2008261"/>
              <a:gd name="connsiteX4" fmla="*/ 2785929 w 2785929"/>
              <a:gd name="connsiteY4" fmla="*/ 2008261 h 200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5929" h="2008261">
                <a:moveTo>
                  <a:pt x="0" y="0"/>
                </a:moveTo>
                <a:cubicBezTo>
                  <a:pt x="146703" y="99700"/>
                  <a:pt x="293406" y="199401"/>
                  <a:pt x="538385" y="333285"/>
                </a:cubicBezTo>
                <a:cubicBezTo>
                  <a:pt x="783364" y="467169"/>
                  <a:pt x="1187866" y="598205"/>
                  <a:pt x="1469877" y="803304"/>
                </a:cubicBezTo>
                <a:cubicBezTo>
                  <a:pt x="1751888" y="1008403"/>
                  <a:pt x="2011111" y="1363054"/>
                  <a:pt x="2230453" y="1563880"/>
                </a:cubicBezTo>
                <a:cubicBezTo>
                  <a:pt x="2449795" y="1764706"/>
                  <a:pt x="2620710" y="1932773"/>
                  <a:pt x="2785929" y="2008261"/>
                </a:cubicBezTo>
              </a:path>
            </a:pathLst>
          </a:cu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E:\Printscreen\ScreenShot057.jpg">
            <a:extLst>
              <a:ext uri="{FF2B5EF4-FFF2-40B4-BE49-F238E27FC236}">
                <a16:creationId xmlns:a16="http://schemas.microsoft.com/office/drawing/2014/main" id="{BE8DE62E-38B1-404F-BB3C-16FB598FE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323" t="1217" r="1764" b="1217"/>
          <a:stretch>
            <a:fillRect/>
          </a:stretch>
        </p:blipFill>
        <p:spPr bwMode="auto">
          <a:xfrm>
            <a:off x="3219450" y="195263"/>
            <a:ext cx="5816600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579" name="Text Box 3">
            <a:extLst>
              <a:ext uri="{FF2B5EF4-FFF2-40B4-BE49-F238E27FC236}">
                <a16:creationId xmlns:a16="http://schemas.microsoft.com/office/drawing/2014/main" id="{21D9F1C2-6360-4CC5-A3B5-12E31ABA9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716338"/>
            <a:ext cx="201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>
                <a:solidFill>
                  <a:srgbClr val="0070C0"/>
                </a:solidFill>
                <a:latin typeface="Calibri" panose="020F0502020204030204" pitchFamily="34" charset="0"/>
              </a:rPr>
              <a:t>Capitan reef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87AA3A27-CE9A-41D1-81DA-5A973BB0F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221163"/>
            <a:ext cx="20161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Calibri" panose="020F0502020204030204" pitchFamily="34" charset="0"/>
              </a:rPr>
              <a:t>Nalazi se na području država Teksas i Novi Meksiko. Obrubljen žutom linijom na slici desno.</a:t>
            </a:r>
          </a:p>
        </p:txBody>
      </p:sp>
      <p:pic>
        <p:nvPicPr>
          <p:cNvPr id="44037" name="Picture 4" descr="http://www.llanoestacado.org/photos/photos/2007Nov-GuadalupeMtnsNP/fig3.jpg">
            <a:extLst>
              <a:ext uri="{FF2B5EF4-FFF2-40B4-BE49-F238E27FC236}">
                <a16:creationId xmlns:a16="http://schemas.microsoft.com/office/drawing/2014/main" id="{E5F8FB6F-839B-4A37-9A9A-03F788E50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88913"/>
            <a:ext cx="2987675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594AC0A7-1E8A-4A3E-BE04-A1BBAD9B2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08050"/>
            <a:ext cx="81010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Tijekom karbona KRINOIDI postižu svoju najveću raznolikost,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čine “krinoidne livade”</a:t>
            </a:r>
            <a:endParaRPr lang="hr-HR" altLang="en-US" sz="2100" b="1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U </a:t>
            </a:r>
            <a:r>
              <a:rPr lang="hr-HR" altLang="en-US" sz="2100">
                <a:latin typeface="Calibri" panose="020F0502020204030204" pitchFamily="34" charset="0"/>
                <a:cs typeface="Arial" panose="020B0604020202020204" pitchFamily="34" charset="0"/>
              </a:rPr>
              <a:t>starijem karbonu čest je vapnenac s krinoidima, mahovnjacima i</a:t>
            </a:r>
            <a:r>
              <a:rPr lang="hr-HR" altLang="en-US" sz="2100">
                <a:latin typeface="Calibri" panose="020F0502020204030204" pitchFamily="34" charset="0"/>
              </a:rPr>
              <a:t> </a:t>
            </a:r>
            <a:r>
              <a:rPr lang="hr-HR" altLang="en-US" sz="2100">
                <a:latin typeface="Calibri" panose="020F0502020204030204" pitchFamily="34" charset="0"/>
                <a:cs typeface="Arial" panose="020B0604020202020204" pitchFamily="34" charset="0"/>
              </a:rPr>
              <a:t>fusulinama</a:t>
            </a:r>
          </a:p>
        </p:txBody>
      </p:sp>
      <p:sp>
        <p:nvSpPr>
          <p:cNvPr id="25603" name="Text Box 1026">
            <a:extLst>
              <a:ext uri="{FF2B5EF4-FFF2-40B4-BE49-F238E27FC236}">
                <a16:creationId xmlns:a16="http://schemas.microsoft.com/office/drawing/2014/main" id="{BC7CCEA8-4BE4-475C-B4D7-BFF309C26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669900"/>
                </a:solidFill>
                <a:latin typeface="Calibri" panose="020F0502020204030204" pitchFamily="34" charset="0"/>
              </a:rPr>
              <a:t>Bodljikaši</a:t>
            </a:r>
          </a:p>
        </p:txBody>
      </p:sp>
      <p:pic>
        <p:nvPicPr>
          <p:cNvPr id="47108" name="Picture 14" descr="Revealing 350 million year old organic compounds.">
            <a:extLst>
              <a:ext uri="{FF2B5EF4-FFF2-40B4-BE49-F238E27FC236}">
                <a16:creationId xmlns:a16="http://schemas.microsoft.com/office/drawing/2014/main" id="{FF149B16-3788-4944-8FC8-7CDE6AEB5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276475"/>
            <a:ext cx="6353175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8" descr="http://cdn.c.photoshelter.com/img-get/I0000UgrfHopaJBE/s/860/860/Ancient-Carboniferous-Sea.jpg">
            <a:extLst>
              <a:ext uri="{FF2B5EF4-FFF2-40B4-BE49-F238E27FC236}">
                <a16:creationId xmlns:a16="http://schemas.microsoft.com/office/drawing/2014/main" id="{8442AA06-336E-4AA1-829C-7E9AEA755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1313" y="115888"/>
            <a:ext cx="4957762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627" name="Text Box 1026">
            <a:extLst>
              <a:ext uri="{FF2B5EF4-FFF2-40B4-BE49-F238E27FC236}">
                <a16:creationId xmlns:a16="http://schemas.microsoft.com/office/drawing/2014/main" id="{FDC2BE38-80EC-4D05-B7AF-BF5AF00D2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669900"/>
                </a:solidFill>
                <a:latin typeface="Calibri" panose="020F0502020204030204" pitchFamily="34" charset="0"/>
              </a:rPr>
              <a:t>Karbonske krinoidne livade</a:t>
            </a:r>
          </a:p>
        </p:txBody>
      </p:sp>
      <p:pic>
        <p:nvPicPr>
          <p:cNvPr id="48132" name="Picture 2" descr="http://dfnisland.com/wp-content/uploads/2013/04/Fossilized-Crinoids.jpg">
            <a:extLst>
              <a:ext uri="{FF2B5EF4-FFF2-40B4-BE49-F238E27FC236}">
                <a16:creationId xmlns:a16="http://schemas.microsoft.com/office/drawing/2014/main" id="{36A41E0B-8BFC-44AA-8351-442E59769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717550"/>
            <a:ext cx="4572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133" name="Picture 4" descr="http://www.habitas.org.uk/fossils/images/crinoids_s.jpg">
            <a:extLst>
              <a:ext uri="{FF2B5EF4-FFF2-40B4-BE49-F238E27FC236}">
                <a16:creationId xmlns:a16="http://schemas.microsoft.com/office/drawing/2014/main" id="{5B196B89-47D6-464B-94AD-3477B8B5C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3284538"/>
            <a:ext cx="415766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5">
            <a:extLst>
              <a:ext uri="{FF2B5EF4-FFF2-40B4-BE49-F238E27FC236}">
                <a16:creationId xmlns:a16="http://schemas.microsoft.com/office/drawing/2014/main" id="{237AFFCC-C706-4702-9DF5-63EDE5571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725488"/>
            <a:ext cx="26654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>
                <a:latin typeface="Calibri" panose="020F0502020204030204" pitchFamily="34" charset="0"/>
              </a:rPr>
              <a:t>Karbonske naslage, južna Lika</a:t>
            </a:r>
          </a:p>
        </p:txBody>
      </p:sp>
      <p:pic>
        <p:nvPicPr>
          <p:cNvPr id="49155" name="Picture 4" descr="E:\Fotografije\Fotografije_tereni\Trilj_16-04-2011_skracen\IMG_5339 copy_smanj.jpg">
            <a:extLst>
              <a:ext uri="{FF2B5EF4-FFF2-40B4-BE49-F238E27FC236}">
                <a16:creationId xmlns:a16="http://schemas.microsoft.com/office/drawing/2014/main" id="{47BE2102-2F23-4535-B4C6-D08554817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5467" r="5641" b="5467"/>
          <a:stretch>
            <a:fillRect/>
          </a:stretch>
        </p:blipFill>
        <p:spPr bwMode="auto">
          <a:xfrm>
            <a:off x="0" y="2781300"/>
            <a:ext cx="5435600" cy="384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6" name="Picture 5" descr="E:\Fotografije\Fotografije_tereni\Trilj_16-04-2011_skracen\IMG_5319 copy_smanj.jpg">
            <a:extLst>
              <a:ext uri="{FF2B5EF4-FFF2-40B4-BE49-F238E27FC236}">
                <a16:creationId xmlns:a16="http://schemas.microsoft.com/office/drawing/2014/main" id="{18F8D084-DBB9-44CB-9655-15774F2F9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717" t="9567" b="6149"/>
          <a:stretch>
            <a:fillRect/>
          </a:stretch>
        </p:blipFill>
        <p:spPr bwMode="auto">
          <a:xfrm>
            <a:off x="3708400" y="147638"/>
            <a:ext cx="5254625" cy="3641725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7" name="Picture 6" descr="E:\Fotografije\Fotografije_tereni\Trilj_16-04-2011_skracen\IMG_5321 copy_smanj.jpg">
            <a:extLst>
              <a:ext uri="{FF2B5EF4-FFF2-40B4-BE49-F238E27FC236}">
                <a16:creationId xmlns:a16="http://schemas.microsoft.com/office/drawing/2014/main" id="{F36B43AD-1411-4288-85F3-348854233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5897" t="26653" r="17947" b="10251"/>
          <a:stretch>
            <a:fillRect/>
          </a:stretch>
        </p:blipFill>
        <p:spPr bwMode="auto">
          <a:xfrm>
            <a:off x="4713288" y="3627438"/>
            <a:ext cx="4251325" cy="304165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654" name="Text Box 5">
            <a:extLst>
              <a:ext uri="{FF2B5EF4-FFF2-40B4-BE49-F238E27FC236}">
                <a16:creationId xmlns:a16="http://schemas.microsoft.com/office/drawing/2014/main" id="{CC31D452-5807-4B79-BAF5-2F0826E11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924175"/>
            <a:ext cx="2097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>
                <a:latin typeface="Calibri" panose="020F0502020204030204" pitchFamily="34" charset="0"/>
              </a:rPr>
              <a:t>Ostaci krinoida</a:t>
            </a:r>
          </a:p>
        </p:txBody>
      </p:sp>
      <p:sp>
        <p:nvSpPr>
          <p:cNvPr id="27655" name="Text Box 5">
            <a:extLst>
              <a:ext uri="{FF2B5EF4-FFF2-40B4-BE49-F238E27FC236}">
                <a16:creationId xmlns:a16="http://schemas.microsoft.com/office/drawing/2014/main" id="{E12B08B1-736E-4BB0-AF88-98FCAE236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288" y="4922838"/>
            <a:ext cx="1479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>
                <a:latin typeface="Calibri" panose="020F0502020204030204" pitchFamily="34" charset="0"/>
              </a:rPr>
              <a:t>Fenestella</a:t>
            </a:r>
          </a:p>
        </p:txBody>
      </p:sp>
      <p:sp>
        <p:nvSpPr>
          <p:cNvPr id="27656" name="Text Box 5">
            <a:extLst>
              <a:ext uri="{FF2B5EF4-FFF2-40B4-BE49-F238E27FC236}">
                <a16:creationId xmlns:a16="http://schemas.microsoft.com/office/drawing/2014/main" id="{5044EE03-3BE9-409B-94F8-39DC5CAC9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708275"/>
            <a:ext cx="2836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>
                <a:solidFill>
                  <a:schemeClr val="bg1"/>
                </a:solidFill>
                <a:latin typeface="Calibri" panose="020F0502020204030204" pitchFamily="34" charset="0"/>
              </a:rPr>
              <a:t>Otisci ramenonožaca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C6A1077D-E0DA-4844-BAE2-BFBF9A914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62025"/>
            <a:ext cx="777716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b="1">
                <a:latin typeface="Calibri" panose="020F0502020204030204" pitchFamily="34" charset="0"/>
              </a:rPr>
              <a:t>Nautilidi</a:t>
            </a:r>
            <a:r>
              <a:rPr lang="hr-HR" altLang="en-US" sz="2100">
                <a:latin typeface="Calibri" panose="020F0502020204030204" pitchFamily="34" charset="0"/>
              </a:rPr>
              <a:t> gube značaj, još uvijek se javlja </a:t>
            </a:r>
            <a:r>
              <a:rPr lang="hr-HR" altLang="en-US" sz="2100" i="1">
                <a:latin typeface="Calibri" panose="020F0502020204030204" pitchFamily="34" charset="0"/>
              </a:rPr>
              <a:t>Orthoceras</a:t>
            </a:r>
            <a:r>
              <a:rPr lang="hr-HR" altLang="en-US" sz="2100">
                <a:latin typeface="Calibri" panose="020F0502020204030204" pitchFamily="34" charset="0"/>
              </a:rPr>
              <a:t>, a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prevlast imaju amoniti </a:t>
            </a:r>
            <a:r>
              <a:rPr lang="hr-HR" altLang="en-US" sz="2100">
                <a:latin typeface="Calibri" panose="020F0502020204030204" pitchFamily="34" charset="0"/>
              </a:rPr>
              <a:t>(</a:t>
            </a:r>
            <a:r>
              <a:rPr lang="hr-HR" altLang="en-US" sz="2100" b="1">
                <a:latin typeface="Calibri" panose="020F0502020204030204" pitchFamily="34" charset="0"/>
              </a:rPr>
              <a:t>gonijatitni</a:t>
            </a:r>
            <a:r>
              <a:rPr lang="hr-HR" altLang="en-US" sz="2100">
                <a:latin typeface="Calibri" panose="020F0502020204030204" pitchFamily="34" charset="0"/>
              </a:rPr>
              <a:t>), npr. </a:t>
            </a:r>
            <a:r>
              <a:rPr lang="hr-HR" altLang="en-US" sz="2100" i="1">
                <a:latin typeface="Calibri" panose="020F0502020204030204" pitchFamily="34" charset="0"/>
              </a:rPr>
              <a:t>Anthracoceras</a:t>
            </a:r>
            <a:endParaRPr lang="en-US" altLang="en-US" sz="2100" i="1">
              <a:latin typeface="Calibri" panose="020F0502020204030204" pitchFamily="34" charset="0"/>
            </a:endParaRPr>
          </a:p>
        </p:txBody>
      </p:sp>
      <p:pic>
        <p:nvPicPr>
          <p:cNvPr id="50179" name="Picture 4" descr="nautiloid2, misisipijan, Nova Škotska">
            <a:extLst>
              <a:ext uri="{FF2B5EF4-FFF2-40B4-BE49-F238E27FC236}">
                <a16:creationId xmlns:a16="http://schemas.microsoft.com/office/drawing/2014/main" id="{A8C448BA-171E-41AE-8391-8E6ABCC4F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133600"/>
            <a:ext cx="3048000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676" name="Text Box 5">
            <a:extLst>
              <a:ext uri="{FF2B5EF4-FFF2-40B4-BE49-F238E27FC236}">
                <a16:creationId xmlns:a16="http://schemas.microsoft.com/office/drawing/2014/main" id="{3A63489A-C98C-4CAB-B7A5-F72FA1685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5589588"/>
            <a:ext cx="3663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Calibri" panose="020F0502020204030204" pitchFamily="34" charset="0"/>
              </a:rPr>
              <a:t>Nautilidi, donji karbon, Nova Škotska</a:t>
            </a:r>
          </a:p>
        </p:txBody>
      </p:sp>
      <p:pic>
        <p:nvPicPr>
          <p:cNvPr id="50181" name="Picture 6" descr="nautiloid, misisipijan, Nova Škotska">
            <a:extLst>
              <a:ext uri="{FF2B5EF4-FFF2-40B4-BE49-F238E27FC236}">
                <a16:creationId xmlns:a16="http://schemas.microsoft.com/office/drawing/2014/main" id="{A2EF0889-7F24-4FC6-B0CE-F23FD14A8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2133600"/>
            <a:ext cx="45720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678" name="Text Box 1026">
            <a:extLst>
              <a:ext uri="{FF2B5EF4-FFF2-40B4-BE49-F238E27FC236}">
                <a16:creationId xmlns:a16="http://schemas.microsoft.com/office/drawing/2014/main" id="{AD73FB7F-B64A-4B83-B559-B25313CAB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669900"/>
                </a:solidFill>
                <a:latin typeface="Calibri" panose="020F0502020204030204" pitchFamily="34" charset="0"/>
              </a:rPr>
              <a:t>Glavonošci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7" descr="xenodiscus">
            <a:extLst>
              <a:ext uri="{FF2B5EF4-FFF2-40B4-BE49-F238E27FC236}">
                <a16:creationId xmlns:a16="http://schemas.microsoft.com/office/drawing/2014/main" id="{E42560B5-ACAB-4A8E-B284-DDF390FEF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2350" y="3713163"/>
            <a:ext cx="5186363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03" name="Picture 8" descr="agathiceras 1">
            <a:extLst>
              <a:ext uri="{FF2B5EF4-FFF2-40B4-BE49-F238E27FC236}">
                <a16:creationId xmlns:a16="http://schemas.microsoft.com/office/drawing/2014/main" id="{E529A3D7-887D-4C9D-9E48-7A4BC992D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898525"/>
            <a:ext cx="5681662" cy="260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700" name="Text Box 13">
            <a:extLst>
              <a:ext uri="{FF2B5EF4-FFF2-40B4-BE49-F238E27FC236}">
                <a16:creationId xmlns:a16="http://schemas.microsoft.com/office/drawing/2014/main" id="{92085B2D-92B8-408F-B9B5-0AD66919F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573463"/>
            <a:ext cx="1450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000" b="1" i="1">
                <a:latin typeface="Times New Roman" panose="02020603050405020304" pitchFamily="18" charset="0"/>
              </a:rPr>
              <a:t>Agathiceras</a:t>
            </a:r>
          </a:p>
        </p:txBody>
      </p:sp>
      <p:sp>
        <p:nvSpPr>
          <p:cNvPr id="29701" name="Text Box 14">
            <a:extLst>
              <a:ext uri="{FF2B5EF4-FFF2-40B4-BE49-F238E27FC236}">
                <a16:creationId xmlns:a16="http://schemas.microsoft.com/office/drawing/2014/main" id="{50F90879-0853-477B-AF12-2C8EA5084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5549900"/>
            <a:ext cx="1393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000" b="1" i="1">
                <a:latin typeface="Times New Roman" panose="02020603050405020304" pitchFamily="18" charset="0"/>
              </a:rPr>
              <a:t>Xenodiscus</a:t>
            </a:r>
          </a:p>
        </p:txBody>
      </p:sp>
      <p:sp>
        <p:nvSpPr>
          <p:cNvPr id="29702" name="Text Box 1026">
            <a:extLst>
              <a:ext uri="{FF2B5EF4-FFF2-40B4-BE49-F238E27FC236}">
                <a16:creationId xmlns:a16="http://schemas.microsoft.com/office/drawing/2014/main" id="{E477DC00-CF89-44EE-8374-30742B050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669900"/>
                </a:solidFill>
                <a:latin typeface="Calibri" panose="020F0502020204030204" pitchFamily="34" charset="0"/>
              </a:rPr>
              <a:t>Amoniti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>
            <a:extLst>
              <a:ext uri="{FF2B5EF4-FFF2-40B4-BE49-F238E27FC236}">
                <a16:creationId xmlns:a16="http://schemas.microsoft.com/office/drawing/2014/main" id="{17486C0D-B7F3-49ED-87E6-1B4E6E759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5" y="1125538"/>
            <a:ext cx="4381500" cy="532765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ŠKOLJKAŠI</a:t>
            </a:r>
            <a:r>
              <a:rPr lang="hr-HR" altLang="en-US" sz="2100" b="1" dirty="0">
                <a:latin typeface="Calibri" panose="020F0502020204030204" pitchFamily="34" charset="0"/>
              </a:rPr>
              <a:t> </a:t>
            </a:r>
            <a:r>
              <a:rPr lang="hr-HR" altLang="en-US" sz="2100" dirty="0">
                <a:latin typeface="Calibri" panose="020F0502020204030204" pitchFamily="34" charset="0"/>
              </a:rPr>
              <a:t>iz karbona</a:t>
            </a:r>
            <a:r>
              <a:rPr lang="en-US" altLang="en-US" sz="2100" dirty="0">
                <a:latin typeface="Calibri" panose="020F0502020204030204" pitchFamily="34" charset="0"/>
              </a:rPr>
              <a:t> (</a:t>
            </a:r>
            <a:r>
              <a:rPr lang="en-US" altLang="en-US" sz="2100" dirty="0" err="1">
                <a:latin typeface="Calibri" panose="020F0502020204030204" pitchFamily="34" charset="0"/>
              </a:rPr>
              <a:t>npr</a:t>
            </a:r>
            <a:r>
              <a:rPr lang="en-US" altLang="en-US" sz="2100" dirty="0">
                <a:latin typeface="Calibri" panose="020F0502020204030204" pitchFamily="34" charset="0"/>
              </a:rPr>
              <a:t>. </a:t>
            </a:r>
            <a:r>
              <a:rPr lang="en-US" altLang="en-US" sz="2100" i="1" dirty="0">
                <a:latin typeface="Calibri" panose="020F0502020204030204" pitchFamily="34" charset="0"/>
              </a:rPr>
              <a:t>Posidonia</a:t>
            </a:r>
            <a:r>
              <a:rPr lang="en-US" altLang="en-US" sz="2100" dirty="0">
                <a:latin typeface="Calibri" panose="020F0502020204030204" pitchFamily="34" charset="0"/>
              </a:rPr>
              <a:t>)</a:t>
            </a:r>
            <a:endParaRPr lang="hr-HR" altLang="en-US" sz="2100" dirty="0">
              <a:latin typeface="Calibri" panose="020F0502020204030204" pitchFamily="34" charset="0"/>
            </a:endParaRPr>
          </a:p>
        </p:txBody>
      </p:sp>
      <p:sp>
        <p:nvSpPr>
          <p:cNvPr id="30723" name="Text Box 4">
            <a:extLst>
              <a:ext uri="{FF2B5EF4-FFF2-40B4-BE49-F238E27FC236}">
                <a16:creationId xmlns:a16="http://schemas.microsoft.com/office/drawing/2014/main" id="{E24A0E4E-F4C7-476A-B267-22C0E9736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5538"/>
            <a:ext cx="4092575" cy="532765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b="1">
                <a:latin typeface="Calibri" panose="020F0502020204030204" pitchFamily="34" charset="0"/>
              </a:rPr>
              <a:t>TRILOBITI</a:t>
            </a:r>
            <a:r>
              <a:rPr lang="hr-HR" altLang="en-US" sz="2100">
                <a:latin typeface="Calibri" panose="020F0502020204030204" pitchFamily="34" charset="0"/>
              </a:rPr>
              <a:t> – još traju karbonski rodovi (npr. </a:t>
            </a:r>
            <a:r>
              <a:rPr lang="hr-HR" altLang="en-US" sz="2100" i="1">
                <a:latin typeface="Calibri" panose="020F0502020204030204" pitchFamily="34" charset="0"/>
              </a:rPr>
              <a:t>Phillipsia</a:t>
            </a:r>
            <a:r>
              <a:rPr lang="hr-HR" altLang="en-US" sz="2100">
                <a:latin typeface="Calibri" panose="020F0502020204030204" pitchFamily="34" charset="0"/>
              </a:rPr>
              <a:t>), no javljaju se i novi permski rodovi (npr. </a:t>
            </a:r>
            <a:r>
              <a:rPr lang="hr-HR" altLang="en-US" sz="2100" i="1">
                <a:latin typeface="Calibri" panose="020F0502020204030204" pitchFamily="34" charset="0"/>
              </a:rPr>
              <a:t>Neoproetus</a:t>
            </a:r>
            <a:r>
              <a:rPr lang="hr-HR" altLang="en-US" sz="2100">
                <a:latin typeface="Calibri" panose="020F0502020204030204" pitchFamily="34" charset="0"/>
              </a:rPr>
              <a:t>).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Krajem perma trilobiti izumiru.</a:t>
            </a:r>
          </a:p>
        </p:txBody>
      </p:sp>
      <p:pic>
        <p:nvPicPr>
          <p:cNvPr id="52228" name="Picture 6" descr="Permian trilobits">
            <a:extLst>
              <a:ext uri="{FF2B5EF4-FFF2-40B4-BE49-F238E27FC236}">
                <a16:creationId xmlns:a16="http://schemas.microsoft.com/office/drawing/2014/main" id="{000C8AD4-B00C-43A5-BD06-7FDC38084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068638"/>
            <a:ext cx="3851275" cy="301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725" name="Text Box 1026">
            <a:extLst>
              <a:ext uri="{FF2B5EF4-FFF2-40B4-BE49-F238E27FC236}">
                <a16:creationId xmlns:a16="http://schemas.microsoft.com/office/drawing/2014/main" id="{E60216EF-E026-4D49-BC3B-57F1BBA2C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669900"/>
                </a:solidFill>
                <a:latin typeface="Calibri" panose="020F0502020204030204" pitchFamily="34" charset="0"/>
              </a:rPr>
              <a:t>Ostali bezkralježnjaci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3A251-779A-433E-89C2-DC050796C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097000"/>
            <a:ext cx="4057104" cy="36023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6235773B-7F7A-4925-B45D-BCDA9EDB5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908050"/>
            <a:ext cx="7724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000" dirty="0">
                <a:latin typeface="Calibri" panose="020F0502020204030204" pitchFamily="34" charset="0"/>
              </a:rPr>
              <a:t>U moru i slatkim vodama česti su </a:t>
            </a:r>
            <a:r>
              <a:rPr lang="hr-HR" altLang="en-US" sz="2000" b="1" dirty="0">
                <a:latin typeface="Calibri" panose="020F0502020204030204" pitchFamily="34" charset="0"/>
              </a:rPr>
              <a:t>morski psi i dvodihalice</a:t>
            </a:r>
            <a:r>
              <a:rPr lang="hr-HR" altLang="en-US" sz="2000" dirty="0">
                <a:latin typeface="Calibri" panose="020F0502020204030204" pitchFamily="34" charset="0"/>
              </a:rPr>
              <a:t> te </a:t>
            </a:r>
            <a:r>
              <a:rPr lang="hr-HR" altLang="en-US" sz="2000" b="1" dirty="0" err="1">
                <a:latin typeface="Calibri" panose="020F0502020204030204" pitchFamily="34" charset="0"/>
              </a:rPr>
              <a:t>zrakoperke</a:t>
            </a:r>
            <a:r>
              <a:rPr lang="hr-HR" altLang="en-US" sz="2000" dirty="0">
                <a:latin typeface="Calibri" panose="020F0502020204030204" pitchFamily="34" charset="0"/>
              </a:rPr>
              <a:t>, dok ribe </a:t>
            </a:r>
            <a:r>
              <a:rPr lang="hr-HR" altLang="en-US" sz="2000" dirty="0" err="1">
                <a:latin typeface="Calibri" panose="020F0502020204030204" pitchFamily="34" charset="0"/>
              </a:rPr>
              <a:t>oklopnjače</a:t>
            </a:r>
            <a:r>
              <a:rPr lang="hr-HR" altLang="en-US" sz="2000" dirty="0">
                <a:latin typeface="Calibri" panose="020F0502020204030204" pitchFamily="34" charset="0"/>
              </a:rPr>
              <a:t> (</a:t>
            </a:r>
            <a:r>
              <a:rPr lang="hr-HR" altLang="en-US" sz="2000" dirty="0" err="1">
                <a:latin typeface="Calibri" panose="020F0502020204030204" pitchFamily="34" charset="0"/>
              </a:rPr>
              <a:t>plakoderme</a:t>
            </a:r>
            <a:r>
              <a:rPr lang="hr-HR" altLang="en-US" sz="2000" dirty="0">
                <a:latin typeface="Calibri" panose="020F0502020204030204" pitchFamily="34" charset="0"/>
              </a:rPr>
              <a:t>) izumiru</a:t>
            </a:r>
            <a:endParaRPr lang="en-US" altLang="en-US" sz="2000" dirty="0">
              <a:latin typeface="Calibri" panose="020F0502020204030204" pitchFamily="34" charset="0"/>
            </a:endParaRPr>
          </a:p>
        </p:txBody>
      </p:sp>
      <p:pic>
        <p:nvPicPr>
          <p:cNvPr id="53251" name="Picture 3" descr="Gregorius_rexi, morski pas, gornji misisipijan">
            <a:extLst>
              <a:ext uri="{FF2B5EF4-FFF2-40B4-BE49-F238E27FC236}">
                <a16:creationId xmlns:a16="http://schemas.microsoft.com/office/drawing/2014/main" id="{CF7C6D32-2DD5-4F6E-9E0F-20FA52444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4588" y="2420938"/>
            <a:ext cx="7315200" cy="32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748" name="Text Box 4">
            <a:extLst>
              <a:ext uri="{FF2B5EF4-FFF2-40B4-BE49-F238E27FC236}">
                <a16:creationId xmlns:a16="http://schemas.microsoft.com/office/drawing/2014/main" id="{48EB6DFE-C70F-483A-972F-96B8E1C7B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5589588"/>
            <a:ext cx="3924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 i="1">
                <a:latin typeface="Times New Roman" panose="02020603050405020304" pitchFamily="18" charset="0"/>
              </a:rPr>
              <a:t>Gregorius rexi</a:t>
            </a:r>
            <a:r>
              <a:rPr lang="hr-HR" altLang="en-US" sz="1800">
                <a:latin typeface="Times New Roman" panose="02020603050405020304" pitchFamily="18" charset="0"/>
              </a:rPr>
              <a:t>, morski pas, donji karbon</a:t>
            </a:r>
          </a:p>
        </p:txBody>
      </p:sp>
      <p:sp>
        <p:nvSpPr>
          <p:cNvPr id="31749" name="Text Box 1026">
            <a:extLst>
              <a:ext uri="{FF2B5EF4-FFF2-40B4-BE49-F238E27FC236}">
                <a16:creationId xmlns:a16="http://schemas.microsoft.com/office/drawing/2014/main" id="{4FA8FF05-0DFD-42DB-8AB5-D1CBD66CB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0000FF"/>
                </a:solidFill>
                <a:latin typeface="Calibri" panose="020F0502020204030204" pitchFamily="34" charset="0"/>
              </a:rPr>
              <a:t>RIBE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iscoserra_pectinodon,, Actinopterygian, gornji misisipijan">
            <a:extLst>
              <a:ext uri="{FF2B5EF4-FFF2-40B4-BE49-F238E27FC236}">
                <a16:creationId xmlns:a16="http://schemas.microsoft.com/office/drawing/2014/main" id="{76684C58-225A-400A-B979-EAC49D14D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2075" y="3357563"/>
            <a:ext cx="6523038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771" name="Text Box 3">
            <a:extLst>
              <a:ext uri="{FF2B5EF4-FFF2-40B4-BE49-F238E27FC236}">
                <a16:creationId xmlns:a16="http://schemas.microsoft.com/office/drawing/2014/main" id="{6D6275A7-ADF8-4B25-BE3A-813332FC5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213" y="6092825"/>
            <a:ext cx="4794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 i="1">
                <a:latin typeface="Times New Roman" panose="02020603050405020304" pitchFamily="18" charset="0"/>
              </a:rPr>
              <a:t>Discoserra pectionodon</a:t>
            </a:r>
            <a:r>
              <a:rPr lang="hr-HR" altLang="en-US" sz="1800">
                <a:latin typeface="Times New Roman" panose="02020603050405020304" pitchFamily="18" charset="0"/>
              </a:rPr>
              <a:t>, zrakoperka, donji karbon</a:t>
            </a:r>
          </a:p>
        </p:txBody>
      </p:sp>
      <p:pic>
        <p:nvPicPr>
          <p:cNvPr id="54276" name="Picture 4" descr="Novogonatodus kasantsevae, aktinopterigi, donji karbon, Australija">
            <a:extLst>
              <a:ext uri="{FF2B5EF4-FFF2-40B4-BE49-F238E27FC236}">
                <a16:creationId xmlns:a16="http://schemas.microsoft.com/office/drawing/2014/main" id="{0B3FE669-27EF-46DA-958B-3A2D3E300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549275"/>
            <a:ext cx="4465637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773" name="Text Box 5">
            <a:extLst>
              <a:ext uri="{FF2B5EF4-FFF2-40B4-BE49-F238E27FC236}">
                <a16:creationId xmlns:a16="http://schemas.microsoft.com/office/drawing/2014/main" id="{93A7FD9D-2643-41BF-A916-FF6A8C447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420938"/>
            <a:ext cx="5759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 i="1">
                <a:latin typeface="Times New Roman" panose="02020603050405020304" pitchFamily="18" charset="0"/>
              </a:rPr>
              <a:t>Novogonatodus kasantsevae</a:t>
            </a:r>
            <a:r>
              <a:rPr lang="hr-HR" altLang="en-US" sz="1800">
                <a:latin typeface="Times New Roman" panose="02020603050405020304" pitchFamily="18" charset="0"/>
              </a:rPr>
              <a:t>, zrakoperka, donji karbon, Australija</a:t>
            </a:r>
          </a:p>
        </p:txBody>
      </p:sp>
      <p:sp>
        <p:nvSpPr>
          <p:cNvPr id="32774" name="Text Box 1026">
            <a:extLst>
              <a:ext uri="{FF2B5EF4-FFF2-40B4-BE49-F238E27FC236}">
                <a16:creationId xmlns:a16="http://schemas.microsoft.com/office/drawing/2014/main" id="{904E3737-9EFF-4D20-A8FD-D1E51D920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8913"/>
            <a:ext cx="684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3600" b="1">
                <a:solidFill>
                  <a:srgbClr val="0000FF"/>
                </a:solidFill>
                <a:latin typeface="Calibri" panose="020F0502020204030204" pitchFamily="34" charset="0"/>
              </a:rPr>
              <a:t>RIBE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026">
            <a:extLst>
              <a:ext uri="{FF2B5EF4-FFF2-40B4-BE49-F238E27FC236}">
                <a16:creationId xmlns:a16="http://schemas.microsoft.com/office/drawing/2014/main" id="{9713AC26-3140-4F10-B811-8DDCD2692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0"/>
            <a:ext cx="8172450" cy="862013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en-US" sz="1800" b="1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chemeClr val="bg1"/>
                </a:solidFill>
                <a:latin typeface="Calibri" panose="020F0502020204030204" pitchFamily="34" charset="0"/>
              </a:rPr>
              <a:t>Flora mlađeg paleozoika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5E673C8C-4072-4CB1-B015-8BF7F5A93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65200"/>
            <a:ext cx="79216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Niti u jednom drugom razdoblju Zemljine prošlosti biljke nisu imale takav značaj kao u karbonu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Velike količine nakupljene biljnog materijala u močvarištima dale su materijal za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nastanak velikih količina ugljena </a:t>
            </a:r>
            <a:r>
              <a:rPr lang="hr-HR" altLang="en-US" sz="2100">
                <a:latin typeface="Calibri" panose="020F0502020204030204" pitchFamily="34" charset="0"/>
              </a:rPr>
              <a:t>–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danas su to najznačajnija svjetska ugljena ležišta </a:t>
            </a:r>
            <a:r>
              <a:rPr lang="hr-HR" altLang="en-US" sz="2100">
                <a:latin typeface="Calibri" panose="020F0502020204030204" pitchFamily="34" charset="0"/>
              </a:rPr>
              <a:t>(na području Sj. Amerike, Europe, Rusije, itd.)</a:t>
            </a:r>
          </a:p>
        </p:txBody>
      </p:sp>
      <p:pic>
        <p:nvPicPr>
          <p:cNvPr id="55300" name="Picture 7" descr="Flooded coal forest containing primitive plant species that existed during the Carboniferous period">
            <a:extLst>
              <a:ext uri="{FF2B5EF4-FFF2-40B4-BE49-F238E27FC236}">
                <a16:creationId xmlns:a16="http://schemas.microsoft.com/office/drawing/2014/main" id="{36743360-8117-4BD3-A79B-FEDAD02D3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5980"/>
          <a:stretch>
            <a:fillRect/>
          </a:stretch>
        </p:blipFill>
        <p:spPr bwMode="auto">
          <a:xfrm>
            <a:off x="1835150" y="2924175"/>
            <a:ext cx="609600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>
            <a:extLst>
              <a:ext uri="{FF2B5EF4-FFF2-40B4-BE49-F238E27FC236}">
                <a16:creationId xmlns:a16="http://schemas.microsoft.com/office/drawing/2014/main" id="{567709FB-43BE-4D6D-ABBF-BA78E72E3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38213"/>
            <a:ext cx="7921625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 err="1">
                <a:latin typeface="Calibri" panose="020F0502020204030204" pitchFamily="34" charset="0"/>
              </a:rPr>
              <a:t>Donjokarbonska</a:t>
            </a:r>
            <a:r>
              <a:rPr lang="hr-HR" altLang="en-US" sz="2100" dirty="0">
                <a:latin typeface="Calibri" panose="020F0502020204030204" pitchFamily="34" charset="0"/>
              </a:rPr>
              <a:t> je flora slična </a:t>
            </a:r>
            <a:r>
              <a:rPr lang="hr-HR" altLang="en-US" sz="2100" dirty="0" err="1">
                <a:latin typeface="Calibri" panose="020F0502020204030204" pitchFamily="34" charset="0"/>
              </a:rPr>
              <a:t>gornjodevonskoj</a:t>
            </a:r>
            <a:r>
              <a:rPr lang="hr-HR" altLang="en-US" sz="2100" dirty="0">
                <a:latin typeface="Calibri" panose="020F0502020204030204" pitchFamily="34" charset="0"/>
              </a:rPr>
              <a:t>, dok se u mlađem karbonu razvijaju napredniji rodovi s brojnim vrstama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U karbonu se razvijaju prve prašume velikih drvenastih biljaka (</a:t>
            </a:r>
            <a:r>
              <a:rPr lang="hr-HR" altLang="en-US" sz="2100" b="1" dirty="0" err="1">
                <a:solidFill>
                  <a:srgbClr val="0000FF"/>
                </a:solidFill>
                <a:latin typeface="Calibri" panose="020F0502020204030204" pitchFamily="34" charset="0"/>
              </a:rPr>
              <a:t>pteridospermi</a:t>
            </a:r>
            <a:r>
              <a:rPr lang="hr-HR" altLang="en-US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 i </a:t>
            </a:r>
            <a:r>
              <a:rPr lang="hr-HR" altLang="en-US" sz="2100" b="1" dirty="0" err="1">
                <a:solidFill>
                  <a:srgbClr val="0000FF"/>
                </a:solidFill>
                <a:latin typeface="Calibri" panose="020F0502020204030204" pitchFamily="34" charset="0"/>
              </a:rPr>
              <a:t>papratnjača</a:t>
            </a:r>
            <a:r>
              <a:rPr lang="hr-HR" altLang="en-US" sz="2100" b="1" dirty="0">
                <a:solidFill>
                  <a:srgbClr val="0000FF"/>
                </a:solidFill>
                <a:latin typeface="Calibri" panose="020F0502020204030204" pitchFamily="34" charset="0"/>
              </a:rPr>
              <a:t>), najčešće u vlažnim i toplim klimatskim uvjetima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U starijem </a:t>
            </a:r>
            <a:r>
              <a:rPr lang="hr-HR" altLang="en-US" sz="2100" dirty="0" err="1">
                <a:latin typeface="Calibri" panose="020F0502020204030204" pitchFamily="34" charset="0"/>
              </a:rPr>
              <a:t>permu</a:t>
            </a:r>
            <a:r>
              <a:rPr lang="hr-HR" altLang="en-US" sz="2100" dirty="0">
                <a:latin typeface="Calibri" panose="020F0502020204030204" pitchFamily="34" charset="0"/>
              </a:rPr>
              <a:t> još uvijek prevladavaju </a:t>
            </a:r>
            <a:r>
              <a:rPr lang="hr-HR" altLang="en-US" sz="2100" dirty="0" err="1">
                <a:latin typeface="Calibri" panose="020F0502020204030204" pitchFamily="34" charset="0"/>
              </a:rPr>
              <a:t>papratnjače</a:t>
            </a:r>
            <a:r>
              <a:rPr lang="hr-HR" altLang="en-US" sz="2100" dirty="0">
                <a:latin typeface="Calibri" panose="020F0502020204030204" pitchFamily="34" charset="0"/>
              </a:rPr>
              <a:t> i primitivne sjemenjače (</a:t>
            </a:r>
            <a:r>
              <a:rPr lang="hr-HR" altLang="en-US" sz="2100" dirty="0" err="1">
                <a:latin typeface="Calibri" panose="020F0502020204030204" pitchFamily="34" charset="0"/>
              </a:rPr>
              <a:t>pteridosperme</a:t>
            </a:r>
            <a:r>
              <a:rPr lang="hr-HR" altLang="en-US" sz="2100" dirty="0">
                <a:latin typeface="Calibri" panose="020F0502020204030204" pitchFamily="34" charset="0"/>
              </a:rPr>
              <a:t> – npr. rod </a:t>
            </a:r>
            <a:r>
              <a:rPr lang="hr-HR" altLang="en-US" sz="2100" i="1" dirty="0" err="1">
                <a:latin typeface="Calibri" panose="020F0502020204030204" pitchFamily="34" charset="0"/>
              </a:rPr>
              <a:t>Pecopteris</a:t>
            </a:r>
            <a:r>
              <a:rPr lang="en-US" altLang="en-US" sz="2100" i="1" dirty="0">
                <a:latin typeface="Calibri" panose="020F0502020204030204" pitchFamily="34" charset="0"/>
              </a:rPr>
              <a:t> </a:t>
            </a:r>
            <a:r>
              <a:rPr lang="en-US" altLang="en-US" sz="2100" dirty="0">
                <a:latin typeface="Calibri" panose="020F0502020204030204" pitchFamily="34" charset="0"/>
              </a:rPr>
              <a:t>(C–P)</a:t>
            </a:r>
            <a:r>
              <a:rPr lang="hr-HR" altLang="en-US" sz="2100" dirty="0">
                <a:latin typeface="Calibri" panose="020F050202020403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669900"/>
                </a:solidFill>
                <a:latin typeface="Calibri" panose="020F0502020204030204" pitchFamily="34" charset="0"/>
              </a:rPr>
              <a:t>U srednjem </a:t>
            </a:r>
            <a:r>
              <a:rPr lang="hr-HR" altLang="en-US" sz="2100" b="1" dirty="0" err="1">
                <a:solidFill>
                  <a:srgbClr val="669900"/>
                </a:solidFill>
                <a:latin typeface="Calibri" panose="020F0502020204030204" pitchFamily="34" charset="0"/>
              </a:rPr>
              <a:t>permu</a:t>
            </a:r>
            <a:r>
              <a:rPr lang="hr-HR" altLang="en-US" sz="2100" b="1" dirty="0">
                <a:solidFill>
                  <a:srgbClr val="669900"/>
                </a:solidFill>
                <a:latin typeface="Calibri" panose="020F0502020204030204" pitchFamily="34" charset="0"/>
              </a:rPr>
              <a:t> golosjemenjače potiskuju </a:t>
            </a:r>
            <a:r>
              <a:rPr lang="hr-HR" altLang="en-US" sz="2100" b="1" dirty="0" err="1">
                <a:solidFill>
                  <a:srgbClr val="669900"/>
                </a:solidFill>
                <a:latin typeface="Calibri" panose="020F0502020204030204" pitchFamily="34" charset="0"/>
              </a:rPr>
              <a:t>papratnjače</a:t>
            </a:r>
            <a:r>
              <a:rPr lang="hr-HR" altLang="en-US" sz="2100" b="1" dirty="0">
                <a:solidFill>
                  <a:srgbClr val="669900"/>
                </a:solidFill>
                <a:latin typeface="Calibri" panose="020F0502020204030204" pitchFamily="34" charset="0"/>
              </a:rPr>
              <a:t> te izumiru velike crvotočine i preslice</a:t>
            </a:r>
            <a:r>
              <a:rPr lang="hr-HR" altLang="en-US" sz="2100" dirty="0">
                <a:latin typeface="Calibri" panose="020F0502020204030204" pitchFamily="34" charset="0"/>
              </a:rPr>
              <a:t>, kao npr. </a:t>
            </a:r>
            <a:r>
              <a:rPr lang="hr-HR" altLang="en-US" sz="2100" i="1" dirty="0" err="1">
                <a:latin typeface="Calibri" panose="020F0502020204030204" pitchFamily="34" charset="0"/>
              </a:rPr>
              <a:t>Lepidodendron</a:t>
            </a:r>
            <a:r>
              <a:rPr lang="en-US" altLang="en-US" sz="2100" i="1" dirty="0">
                <a:latin typeface="Calibri" panose="020F0502020204030204" pitchFamily="34" charset="0"/>
              </a:rPr>
              <a:t> </a:t>
            </a:r>
            <a:r>
              <a:rPr lang="en-US" altLang="en-US" sz="2100" dirty="0">
                <a:latin typeface="Calibri" panose="020F0502020204030204" pitchFamily="34" charset="0"/>
              </a:rPr>
              <a:t>(C)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endParaRPr lang="en-US" altLang="en-US" sz="2100" dirty="0">
              <a:latin typeface="Calibri" panose="020F0502020204030204" pitchFamily="34" charset="0"/>
            </a:endParaRPr>
          </a:p>
          <a:p>
            <a:pPr marL="0" indent="0" eaLnBrk="1" hangingPunct="1">
              <a:spcBef>
                <a:spcPct val="0"/>
              </a:spcBef>
              <a:buClr>
                <a:srgbClr val="669900"/>
              </a:buClr>
              <a:buSzTx/>
              <a:buNone/>
            </a:pPr>
            <a:r>
              <a:rPr lang="en-US" altLang="en-US" sz="2100" i="1" dirty="0">
                <a:latin typeface="Calibri" panose="020F0502020204030204" pitchFamily="34" charset="0"/>
              </a:rPr>
              <a:t>   </a:t>
            </a:r>
            <a:r>
              <a:rPr lang="hr-HR" altLang="en-US" sz="2100" i="1" dirty="0" err="1">
                <a:latin typeface="Calibri" panose="020F0502020204030204" pitchFamily="34" charset="0"/>
              </a:rPr>
              <a:t>Sigillaria</a:t>
            </a:r>
            <a:r>
              <a:rPr lang="en-US" altLang="en-US" sz="2100" i="1" dirty="0">
                <a:latin typeface="Calibri" panose="020F0502020204030204" pitchFamily="34" charset="0"/>
              </a:rPr>
              <a:t> </a:t>
            </a:r>
            <a:r>
              <a:rPr lang="en-US" altLang="en-US" sz="2100" dirty="0">
                <a:latin typeface="Calibri" panose="020F0502020204030204" pitchFamily="34" charset="0"/>
              </a:rPr>
              <a:t>(C–P)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r>
              <a:rPr lang="hr-HR" altLang="en-US" sz="2100" i="1" dirty="0" err="1">
                <a:latin typeface="Calibri" panose="020F0502020204030204" pitchFamily="34" charset="0"/>
              </a:rPr>
              <a:t>Calamites</a:t>
            </a:r>
            <a:r>
              <a:rPr lang="en-US" altLang="en-US" sz="2100" i="1" dirty="0">
                <a:latin typeface="Calibri" panose="020F0502020204030204" pitchFamily="34" charset="0"/>
              </a:rPr>
              <a:t> </a:t>
            </a:r>
            <a:r>
              <a:rPr lang="en-US" altLang="en-US" sz="2100" dirty="0">
                <a:latin typeface="Calibri" panose="020F0502020204030204" pitchFamily="34" charset="0"/>
              </a:rPr>
              <a:t>(C–P)</a:t>
            </a:r>
            <a:r>
              <a:rPr lang="hr-HR" altLang="en-US" sz="2100" dirty="0">
                <a:latin typeface="Calibri" panose="020F0502020204030204" pitchFamily="34" charset="0"/>
              </a:rPr>
              <a:t>, ali i </a:t>
            </a:r>
            <a:r>
              <a:rPr lang="hr-HR" altLang="en-US" sz="2100" b="1" dirty="0">
                <a:latin typeface="Calibri" panose="020F0502020204030204" pitchFamily="34" charset="0"/>
              </a:rPr>
              <a:t>četinjača</a:t>
            </a:r>
            <a:r>
              <a:rPr lang="hr-HR" altLang="en-US" sz="2100" dirty="0">
                <a:latin typeface="Calibri" panose="020F0502020204030204" pitchFamily="34" charset="0"/>
              </a:rPr>
              <a:t> </a:t>
            </a:r>
            <a:r>
              <a:rPr lang="hr-HR" altLang="en-US" sz="2100" i="1" dirty="0" err="1">
                <a:latin typeface="Calibri" panose="020F0502020204030204" pitchFamily="34" charset="0"/>
              </a:rPr>
              <a:t>Cordaites</a:t>
            </a: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Tijekom </a:t>
            </a:r>
            <a:r>
              <a:rPr lang="hr-HR" altLang="en-US" sz="21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perma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 golosjemenjače postaju dominantne biljke na kopnu i dominirat će sve do sredine krede kada ih zamjenjuju kritosjemenjače</a:t>
            </a:r>
          </a:p>
        </p:txBody>
      </p:sp>
      <p:sp>
        <p:nvSpPr>
          <p:cNvPr id="34819" name="Text Box 1026">
            <a:extLst>
              <a:ext uri="{FF2B5EF4-FFF2-40B4-BE49-F238E27FC236}">
                <a16:creationId xmlns:a16="http://schemas.microsoft.com/office/drawing/2014/main" id="{8B1D04BB-0D9D-4A00-ABEC-91CFBC1F4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15888"/>
            <a:ext cx="8388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 u="sng">
                <a:solidFill>
                  <a:srgbClr val="669900"/>
                </a:solidFill>
                <a:latin typeface="Calibri" panose="020F0502020204030204" pitchFamily="34" charset="0"/>
              </a:rPr>
              <a:t>Flora mlađeg paleozoika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>
            <a:extLst>
              <a:ext uri="{FF2B5EF4-FFF2-40B4-BE49-F238E27FC236}">
                <a16:creationId xmlns:a16="http://schemas.microsoft.com/office/drawing/2014/main" id="{526C8BB8-6DF2-457D-BFD1-0CF2AC9D6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1341438"/>
            <a:ext cx="4716462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Tijekom karbona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prevladavaju</a:t>
            </a:r>
            <a:r>
              <a:rPr lang="hr-HR" altLang="en-US" sz="2100">
                <a:latin typeface="Calibri" panose="020F0502020204030204" pitchFamily="34" charset="0"/>
              </a:rPr>
              <a:t> velike papratnjače, koje su živjele uglavnom u močvarnim područjima, i to skupine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crvotočina</a:t>
            </a:r>
            <a:r>
              <a:rPr lang="hr-HR" altLang="en-US" sz="2100">
                <a:latin typeface="Calibri" panose="020F0502020204030204" pitchFamily="34" charset="0"/>
              </a:rPr>
              <a:t> (Lycopodiatae),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preslica</a:t>
            </a:r>
            <a:r>
              <a:rPr lang="hr-HR" altLang="en-US" sz="2100">
                <a:latin typeface="Calibri" panose="020F0502020204030204" pitchFamily="34" charset="0"/>
              </a:rPr>
              <a:t> (Equisetatae) i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pravih</a:t>
            </a:r>
            <a:r>
              <a:rPr lang="hr-HR" altLang="en-US" sz="2100">
                <a:latin typeface="Calibri" panose="020F0502020204030204" pitchFamily="34" charset="0"/>
              </a:rPr>
              <a:t>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paprati</a:t>
            </a:r>
            <a:r>
              <a:rPr lang="hr-HR" altLang="en-US" sz="2100">
                <a:latin typeface="Calibri" panose="020F0502020204030204" pitchFamily="34" charset="0"/>
              </a:rPr>
              <a:t> (Filicatae)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solidFill>
                  <a:srgbClr val="0000FF"/>
                </a:solidFill>
                <a:latin typeface="Calibri" panose="020F0502020204030204" pitchFamily="34" charset="0"/>
              </a:rPr>
              <a:t>I dalje su prisutne </a:t>
            </a:r>
            <a:r>
              <a:rPr lang="hr-HR" altLang="en-US" sz="2100">
                <a:latin typeface="Calibri" panose="020F0502020204030204" pitchFamily="34" charset="0"/>
              </a:rPr>
              <a:t>u velikom broju </a:t>
            </a:r>
            <a:r>
              <a:rPr lang="hr-HR" altLang="en-US" sz="2100" b="1">
                <a:solidFill>
                  <a:srgbClr val="0000FF"/>
                </a:solidFill>
                <a:latin typeface="Calibri" panose="020F0502020204030204" pitchFamily="34" charset="0"/>
              </a:rPr>
              <a:t>Pteridospermae</a:t>
            </a:r>
            <a:r>
              <a:rPr lang="hr-HR" altLang="en-US" sz="2100" b="1">
                <a:latin typeface="Calibri" panose="020F0502020204030204" pitchFamily="34" charset="0"/>
              </a:rPr>
              <a:t> </a:t>
            </a:r>
            <a:r>
              <a:rPr lang="hr-HR" altLang="en-US" sz="2100">
                <a:latin typeface="Calibri" panose="020F0502020204030204" pitchFamily="34" charset="0"/>
              </a:rPr>
              <a:t>(primitivne golosjemenjače)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U karbonu </a:t>
            </a:r>
            <a:r>
              <a:rPr lang="hr-HR" altLang="en-US" sz="2100" b="1">
                <a:solidFill>
                  <a:srgbClr val="669900"/>
                </a:solidFill>
                <a:latin typeface="Calibri" panose="020F0502020204030204" pitchFamily="34" charset="0"/>
              </a:rPr>
              <a:t>se razvijaju i golosjemenjače</a:t>
            </a:r>
            <a:r>
              <a:rPr lang="hr-HR" altLang="en-US" sz="2100">
                <a:latin typeface="Calibri" panose="020F0502020204030204" pitchFamily="34" charset="0"/>
              </a:rPr>
              <a:t>, posebno su važni neki rodovi iz skupine </a:t>
            </a:r>
            <a:r>
              <a:rPr lang="hr-HR" altLang="en-US" sz="2100" b="1">
                <a:latin typeface="Calibri" panose="020F0502020204030204" pitchFamily="34" charset="0"/>
              </a:rPr>
              <a:t>crnogoričnih biljaka (Coniferae)</a:t>
            </a:r>
            <a:r>
              <a:rPr lang="hr-HR" altLang="en-US" sz="2100">
                <a:latin typeface="Calibri" panose="020F0502020204030204" pitchFamily="34" charset="0"/>
              </a:rPr>
              <a:t>, npr. rod </a:t>
            </a:r>
            <a:r>
              <a:rPr lang="hr-HR" altLang="en-US" sz="2100" b="1" i="1">
                <a:latin typeface="Calibri" panose="020F0502020204030204" pitchFamily="34" charset="0"/>
              </a:rPr>
              <a:t>Cordaites</a:t>
            </a:r>
            <a:endParaRPr lang="hr-HR" altLang="en-US" sz="2100" i="1">
              <a:latin typeface="Calibri" panose="020F0502020204030204" pitchFamily="34" charset="0"/>
            </a:endParaRPr>
          </a:p>
        </p:txBody>
      </p:sp>
      <p:pic>
        <p:nvPicPr>
          <p:cNvPr id="57347" name="Picture 5" descr="carbonif">
            <a:extLst>
              <a:ext uri="{FF2B5EF4-FFF2-40B4-BE49-F238E27FC236}">
                <a16:creationId xmlns:a16="http://schemas.microsoft.com/office/drawing/2014/main" id="{3B788568-8B19-4EA0-8FEF-0BB2220A9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30338"/>
            <a:ext cx="4006850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844" name="Rectangle 10">
            <a:extLst>
              <a:ext uri="{FF2B5EF4-FFF2-40B4-BE49-F238E27FC236}">
                <a16:creationId xmlns:a16="http://schemas.microsoft.com/office/drawing/2014/main" id="{CBDEE8DD-DDC9-4438-983E-A771FD159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112713"/>
            <a:ext cx="7570787" cy="9398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hr-HR" altLang="en-US" sz="3200" b="1">
                <a:solidFill>
                  <a:srgbClr val="669900"/>
                </a:solidFill>
                <a:effectLst/>
                <a:latin typeface="Calibri" panose="020F0502020204030204" pitchFamily="34" charset="0"/>
              </a:rPr>
              <a:t>Karbonska flora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1CAFD1FA-BBB0-4B74-B4E9-9E0D19F6D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908050"/>
            <a:ext cx="7940675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79388" eaLnBrk="1" hangingPunct="1">
              <a:buClr>
                <a:srgbClr val="92D05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U karbonu se razlikuju: </a:t>
            </a:r>
          </a:p>
          <a:p>
            <a:pPr lvl="1" indent="166688" eaLnBrk="1" hangingPunct="1">
              <a:buClr>
                <a:srgbClr val="92D050"/>
              </a:buClr>
              <a:buFont typeface="Arial" pitchFamily="34" charset="0"/>
              <a:buChar char="•"/>
              <a:defRPr/>
            </a:pPr>
            <a:r>
              <a:rPr lang="hr-HR" sz="2100" b="1" dirty="0">
                <a:latin typeface="Calibri" pitchFamily="34" charset="0"/>
              </a:rPr>
              <a:t> </a:t>
            </a:r>
            <a:r>
              <a:rPr lang="hr-HR" sz="2100" b="1" dirty="0" err="1">
                <a:latin typeface="Calibri" pitchFamily="34" charset="0"/>
              </a:rPr>
              <a:t>gondvanska</a:t>
            </a:r>
            <a:r>
              <a:rPr lang="hr-HR" sz="2100" b="1" dirty="0">
                <a:latin typeface="Calibri" pitchFamily="34" charset="0"/>
              </a:rPr>
              <a:t> ili južna flora</a:t>
            </a:r>
            <a:r>
              <a:rPr lang="hr-HR" sz="2100" dirty="0">
                <a:latin typeface="Calibri" pitchFamily="34" charset="0"/>
              </a:rPr>
              <a:t> (predstavnik je rod </a:t>
            </a:r>
            <a:r>
              <a:rPr lang="hr-HR" sz="2100" i="1" dirty="0" err="1">
                <a:latin typeface="Calibri" pitchFamily="34" charset="0"/>
              </a:rPr>
              <a:t>Glossopteris</a:t>
            </a:r>
            <a:r>
              <a:rPr lang="hr-HR" sz="2100" dirty="0">
                <a:latin typeface="Calibri" pitchFamily="34" charset="0"/>
              </a:rPr>
              <a:t>) i </a:t>
            </a:r>
          </a:p>
          <a:p>
            <a:pPr lvl="1" indent="166688" eaLnBrk="1" hangingPunct="1">
              <a:buClr>
                <a:srgbClr val="92D05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 </a:t>
            </a:r>
            <a:r>
              <a:rPr lang="hr-HR" sz="2100" b="1" dirty="0" err="1">
                <a:latin typeface="Calibri" pitchFamily="34" charset="0"/>
              </a:rPr>
              <a:t>euroamerijska</a:t>
            </a:r>
            <a:r>
              <a:rPr lang="hr-HR" sz="2100" b="1" dirty="0">
                <a:latin typeface="Calibri" pitchFamily="34" charset="0"/>
              </a:rPr>
              <a:t> ili sjeverna flora</a:t>
            </a:r>
            <a:r>
              <a:rPr lang="hr-HR" sz="2100" dirty="0">
                <a:latin typeface="Calibri" pitchFamily="34" charset="0"/>
              </a:rPr>
              <a:t> </a:t>
            </a:r>
            <a:r>
              <a:rPr lang="en-US" sz="2100" dirty="0">
                <a:latin typeface="Calibri" pitchFamily="34" charset="0"/>
              </a:rPr>
              <a:t>: </a:t>
            </a:r>
            <a:r>
              <a:rPr lang="hr-HR" sz="2100" i="1" dirty="0" err="1">
                <a:latin typeface="Calibri" pitchFamily="34" charset="0"/>
              </a:rPr>
              <a:t>Lepidodendron</a:t>
            </a:r>
            <a:r>
              <a:rPr lang="en-US" sz="2100" i="1" dirty="0">
                <a:latin typeface="Calibri" pitchFamily="34" charset="0"/>
              </a:rPr>
              <a:t> </a:t>
            </a:r>
            <a:r>
              <a:rPr lang="en-US" altLang="en-US" sz="2100" dirty="0">
                <a:latin typeface="Calibri" panose="020F0502020204030204" pitchFamily="34" charset="0"/>
              </a:rPr>
              <a:t>(C)</a:t>
            </a:r>
            <a:r>
              <a:rPr lang="hr-HR" sz="2100" i="1" dirty="0">
                <a:latin typeface="Calibri" pitchFamily="34" charset="0"/>
              </a:rPr>
              <a:t> </a:t>
            </a:r>
            <a:r>
              <a:rPr lang="hr-HR" sz="2100" dirty="0">
                <a:latin typeface="Calibri" pitchFamily="34" charset="0"/>
              </a:rPr>
              <a:t>i</a:t>
            </a:r>
            <a:r>
              <a:rPr lang="hr-HR" sz="2100" i="1" dirty="0">
                <a:latin typeface="Calibri" pitchFamily="34" charset="0"/>
              </a:rPr>
              <a:t> </a:t>
            </a:r>
            <a:endParaRPr lang="en-US" sz="2100" i="1" dirty="0">
              <a:latin typeface="Calibri" pitchFamily="34" charset="0"/>
            </a:endParaRPr>
          </a:p>
          <a:p>
            <a:pPr lvl="1" eaLnBrk="1" hangingPunct="1">
              <a:buClr>
                <a:srgbClr val="92D050"/>
              </a:buClr>
              <a:defRPr/>
            </a:pPr>
            <a:r>
              <a:rPr lang="en-US" sz="2100" i="1" dirty="0">
                <a:latin typeface="Calibri" pitchFamily="34" charset="0"/>
              </a:rPr>
              <a:t>    </a:t>
            </a:r>
            <a:r>
              <a:rPr lang="hr-HR" sz="2100" i="1" dirty="0" err="1">
                <a:latin typeface="Calibri" pitchFamily="34" charset="0"/>
              </a:rPr>
              <a:t>Sigillaria</a:t>
            </a:r>
            <a:r>
              <a:rPr lang="en-US" sz="2100" i="1" dirty="0">
                <a:latin typeface="Calibri" pitchFamily="34" charset="0"/>
              </a:rPr>
              <a:t> </a:t>
            </a:r>
            <a:r>
              <a:rPr lang="en-US" altLang="en-US" sz="2100" dirty="0">
                <a:latin typeface="Calibri" panose="020F0502020204030204" pitchFamily="34" charset="0"/>
              </a:rPr>
              <a:t>(C–P</a:t>
            </a:r>
            <a:r>
              <a:rPr lang="hr-HR" sz="2100" dirty="0">
                <a:latin typeface="Calibri" pitchFamily="34" charset="0"/>
              </a:rPr>
              <a:t>)</a:t>
            </a:r>
          </a:p>
          <a:p>
            <a:pPr eaLnBrk="1" hangingPunct="1">
              <a:buClr>
                <a:srgbClr val="92D050"/>
              </a:buClr>
              <a:buFont typeface="Arial" pitchFamily="34" charset="0"/>
              <a:buChar char="•"/>
              <a:defRPr/>
            </a:pPr>
            <a:endParaRPr lang="hr-HR" sz="2100" dirty="0">
              <a:latin typeface="Calibri" pitchFamily="34" charset="0"/>
            </a:endParaRPr>
          </a:p>
        </p:txBody>
      </p:sp>
      <p:pic>
        <p:nvPicPr>
          <p:cNvPr id="36867" name="Picture 3" descr="lepidodendron, karbon, rekonstrukcija">
            <a:extLst>
              <a:ext uri="{FF2B5EF4-FFF2-40B4-BE49-F238E27FC236}">
                <a16:creationId xmlns:a16="http://schemas.microsoft.com/office/drawing/2014/main" id="{99CD31CF-050A-4935-8138-E71DD3872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420938"/>
            <a:ext cx="2592388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 descr="F6 - Glossopteris">
            <a:extLst>
              <a:ext uri="{FF2B5EF4-FFF2-40B4-BE49-F238E27FC236}">
                <a16:creationId xmlns:a16="http://schemas.microsoft.com/office/drawing/2014/main" id="{F4F42E19-2610-41F4-AC02-0568825CC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420938"/>
            <a:ext cx="15494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 descr="lepidophylloides, lišće Lepidodendrona">
            <a:extLst>
              <a:ext uri="{FF2B5EF4-FFF2-40B4-BE49-F238E27FC236}">
                <a16:creationId xmlns:a16="http://schemas.microsoft.com/office/drawing/2014/main" id="{0996EF84-4E67-4F09-A066-AD85AC95F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492375"/>
            <a:ext cx="2376487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 descr="Lepidodendron, struktura">
            <a:extLst>
              <a:ext uri="{FF2B5EF4-FFF2-40B4-BE49-F238E27FC236}">
                <a16:creationId xmlns:a16="http://schemas.microsoft.com/office/drawing/2014/main" id="{C6E97228-AF72-45D0-8F93-85CC8A1DF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4365625"/>
            <a:ext cx="267176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Text Box 7">
            <a:extLst>
              <a:ext uri="{FF2B5EF4-FFF2-40B4-BE49-F238E27FC236}">
                <a16:creationId xmlns:a16="http://schemas.microsoft.com/office/drawing/2014/main" id="{F34B4590-0339-440E-87F8-9521A3486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2420938"/>
            <a:ext cx="5400675" cy="4111625"/>
          </a:xfrm>
          <a:prstGeom prst="rect">
            <a:avLst/>
          </a:prstGeom>
          <a:noFill/>
          <a:ln w="25400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b" anchorCtr="1"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latin typeface="Arial" panose="020B0604020202020204" pitchFamily="34" charset="0"/>
              </a:rPr>
              <a:t>      </a:t>
            </a:r>
            <a:r>
              <a:rPr lang="hr-HR" altLang="en-US" sz="1800" i="1" dirty="0" err="1">
                <a:latin typeface="Arial" panose="020B0604020202020204" pitchFamily="34" charset="0"/>
              </a:rPr>
              <a:t>Lepidodendron</a:t>
            </a:r>
            <a:r>
              <a:rPr lang="en-US" altLang="en-US" sz="1800" i="1" dirty="0"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latin typeface="Calibri" panose="020F0502020204030204" pitchFamily="34" charset="0"/>
              </a:rPr>
              <a:t>(C)</a:t>
            </a:r>
            <a:endParaRPr lang="hr-HR" altLang="en-US" sz="1800" i="1" dirty="0">
              <a:latin typeface="Arial" panose="020B0604020202020204" pitchFamily="34" charset="0"/>
            </a:endParaRPr>
          </a:p>
        </p:txBody>
      </p:sp>
      <p:pic>
        <p:nvPicPr>
          <p:cNvPr id="36872" name="Picture 8" descr="Glossopteris flora">
            <a:extLst>
              <a:ext uri="{FF2B5EF4-FFF2-40B4-BE49-F238E27FC236}">
                <a16:creationId xmlns:a16="http://schemas.microsoft.com/office/drawing/2014/main" id="{F98416F5-E89A-4117-9028-28150E85E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01" b="52676"/>
          <a:stretch>
            <a:fillRect/>
          </a:stretch>
        </p:blipFill>
        <p:spPr bwMode="auto">
          <a:xfrm>
            <a:off x="2100263" y="3155950"/>
            <a:ext cx="923925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3" name="Rectangle 10">
            <a:extLst>
              <a:ext uri="{FF2B5EF4-FFF2-40B4-BE49-F238E27FC236}">
                <a16:creationId xmlns:a16="http://schemas.microsoft.com/office/drawing/2014/main" id="{C8AA814E-55E9-403A-A00D-70B26FFC4F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0"/>
            <a:ext cx="7497762" cy="9398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hr-HR" altLang="en-US" sz="3200" b="1">
                <a:solidFill>
                  <a:srgbClr val="669900"/>
                </a:solidFill>
                <a:effectLst/>
                <a:latin typeface="Calibri" panose="020F0502020204030204" pitchFamily="34" charset="0"/>
              </a:rPr>
              <a:t>Diferencijacija karbonske flore</a:t>
            </a:r>
          </a:p>
        </p:txBody>
      </p:sp>
      <p:sp>
        <p:nvSpPr>
          <p:cNvPr id="36874" name="Text Box 7">
            <a:extLst>
              <a:ext uri="{FF2B5EF4-FFF2-40B4-BE49-F238E27FC236}">
                <a16:creationId xmlns:a16="http://schemas.microsoft.com/office/drawing/2014/main" id="{FE65C73C-22C7-4BF9-9A29-EDB40F26E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420938"/>
            <a:ext cx="3203575" cy="4111625"/>
          </a:xfrm>
          <a:prstGeom prst="rect">
            <a:avLst/>
          </a:prstGeom>
          <a:noFill/>
          <a:ln w="25400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b"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 i="1">
                <a:latin typeface="Arial" panose="020B0604020202020204" pitchFamily="34" charset="0"/>
              </a:rPr>
              <a:t>Glossopteris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 descr="F21 - Presijek kroz drvo iz gornjeg Paleozoika ili Trijasa A">
            <a:extLst>
              <a:ext uri="{FF2B5EF4-FFF2-40B4-BE49-F238E27FC236}">
                <a16:creationId xmlns:a16="http://schemas.microsoft.com/office/drawing/2014/main" id="{C3658912-FFDF-446D-B196-52138F8CA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14219" y="3937490"/>
            <a:ext cx="3204543" cy="259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915" name="Text Box 2">
            <a:extLst>
              <a:ext uri="{FF2B5EF4-FFF2-40B4-BE49-F238E27FC236}">
                <a16:creationId xmlns:a16="http://schemas.microsoft.com/office/drawing/2014/main" id="{D65BA8F1-062E-4E52-8626-4A3F57809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46175"/>
            <a:ext cx="7632700" cy="32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marL="179388" indent="-179388" eaLnBrk="1" hangingPunct="1">
              <a:buClr>
                <a:srgbClr val="669900"/>
              </a:buClr>
              <a:buSzPct val="100000"/>
              <a:buFont typeface="Arial" panose="020B0604020202020204" pitchFamily="34" charset="0"/>
              <a:buChar char="•"/>
            </a:pPr>
            <a:r>
              <a:rPr lang="hr-HR" alt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Gondvanska</a:t>
            </a:r>
            <a:r>
              <a:rPr lang="hr-HR" alt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 ili </a:t>
            </a:r>
            <a:r>
              <a:rPr lang="hr-HR" alt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glossopteris</a:t>
            </a:r>
            <a:r>
              <a:rPr lang="hr-HR" alt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 flora sudjelovala je u nastanku karbonskih ležišta ugljena umjerenog pojasa </a:t>
            </a:r>
            <a:r>
              <a:rPr lang="hr-HR" alt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Gondvane</a:t>
            </a:r>
            <a:r>
              <a:rPr lang="hr-HR" altLang="en-US" sz="1600" dirty="0">
                <a:latin typeface="Calibri" panose="020F0502020204030204" pitchFamily="34" charset="0"/>
              </a:rPr>
              <a:t>, ali </a:t>
            </a:r>
            <a:r>
              <a:rPr lang="hr-HR" alt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i </a:t>
            </a:r>
            <a:r>
              <a:rPr lang="hr-HR" altLang="en-US" sz="16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Sibirije</a:t>
            </a:r>
            <a:r>
              <a:rPr lang="hr-HR" altLang="en-US" sz="16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hr-HR" altLang="en-US" sz="1600" dirty="0">
                <a:latin typeface="Calibri" panose="020F0502020204030204" pitchFamily="34" charset="0"/>
              </a:rPr>
              <a:t>(</a:t>
            </a:r>
            <a:r>
              <a:rPr lang="hr-HR" altLang="en-US" sz="1600" dirty="0" err="1">
                <a:latin typeface="Calibri" panose="020F0502020204030204" pitchFamily="34" charset="0"/>
              </a:rPr>
              <a:t>glossopteris</a:t>
            </a:r>
            <a:r>
              <a:rPr lang="hr-HR" altLang="en-US" sz="1600" dirty="0">
                <a:latin typeface="Calibri" panose="020F0502020204030204" pitchFamily="34" charset="0"/>
              </a:rPr>
              <a:t> flora bila je prisutna i na sjevernim kontinentskim prostorima)</a:t>
            </a:r>
          </a:p>
          <a:p>
            <a:pPr marL="179388" indent="-179388" eaLnBrk="1" hangingPunct="1">
              <a:buClr>
                <a:srgbClr val="669900"/>
              </a:buClr>
              <a:buSzPct val="100000"/>
              <a:buFont typeface="Arial" panose="020B0604020202020204" pitchFamily="34" charset="0"/>
              <a:buChar char="•"/>
            </a:pPr>
            <a:r>
              <a:rPr lang="hr-HR" altLang="en-US" sz="1600" b="1" dirty="0" err="1">
                <a:solidFill>
                  <a:srgbClr val="669900"/>
                </a:solidFill>
                <a:latin typeface="Calibri" panose="020F0502020204030204" pitchFamily="34" charset="0"/>
              </a:rPr>
              <a:t>Euroamerijska</a:t>
            </a:r>
            <a:r>
              <a:rPr lang="hr-HR" altLang="en-US" sz="1600" b="1" dirty="0">
                <a:solidFill>
                  <a:srgbClr val="669900"/>
                </a:solidFill>
                <a:latin typeface="Calibri" panose="020F0502020204030204" pitchFamily="34" charset="0"/>
              </a:rPr>
              <a:t> flora je pridonijela nastanku ugljena u ekvatorijalnim tropskim područjima Europe i Amerike tijekom karbona</a:t>
            </a:r>
            <a:endParaRPr lang="en-US" altLang="en-US" sz="1600" b="1" dirty="0">
              <a:solidFill>
                <a:srgbClr val="669900"/>
              </a:solidFill>
              <a:latin typeface="Calibri" panose="020F0502020204030204" pitchFamily="34" charset="0"/>
            </a:endParaRPr>
          </a:p>
          <a:p>
            <a:pPr indent="0" eaLnBrk="1" hangingPunct="1">
              <a:buClr>
                <a:srgbClr val="669900"/>
              </a:buClr>
              <a:buSzPct val="100000"/>
              <a:buNone/>
            </a:pPr>
            <a:endParaRPr lang="hr-HR" altLang="en-US" sz="1600" b="1" dirty="0">
              <a:solidFill>
                <a:srgbClr val="6699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1600" b="1" dirty="0">
                <a:latin typeface="Calibri" panose="020F0502020204030204" pitchFamily="34" charset="0"/>
              </a:rPr>
              <a:t>U umjerenom klimatskom pojasu</a:t>
            </a:r>
            <a:r>
              <a:rPr lang="hr-HR" altLang="en-US" sz="1600" dirty="0">
                <a:latin typeface="Calibri" panose="020F0502020204030204" pitchFamily="34" charset="0"/>
              </a:rPr>
              <a:t>, gdje su sezonske promjene klime izrazitije, stabla </a:t>
            </a:r>
            <a:r>
              <a:rPr lang="en-US" altLang="en-US" sz="1600" dirty="0">
                <a:latin typeface="Calibri" panose="020F0502020204030204" pitchFamily="34" charset="0"/>
              </a:rPr>
              <a:t>      </a:t>
            </a:r>
            <a:r>
              <a:rPr lang="hr-HR" altLang="en-US" sz="1600" dirty="0">
                <a:latin typeface="Calibri" panose="020F0502020204030204" pitchFamily="34" charset="0"/>
              </a:rPr>
              <a:t>formiraju </a:t>
            </a:r>
            <a:r>
              <a:rPr lang="hr-HR" altLang="en-US" sz="1600" b="1" dirty="0">
                <a:latin typeface="Calibri" panose="020F0502020204030204" pitchFamily="34" charset="0"/>
              </a:rPr>
              <a:t>godove</a:t>
            </a:r>
            <a:r>
              <a:rPr lang="hr-HR" altLang="en-US" sz="1600" dirty="0">
                <a:latin typeface="Calibri" panose="020F0502020204030204" pitchFamily="34" charset="0"/>
              </a:rPr>
              <a:t> (tijekom zime u deblu biljke sporo rastu male stanice, dok u proljeće i ljeti rastu veće stanice i u većim količinama &gt; nastanak godova)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endParaRPr lang="hr-HR" altLang="en-US" sz="16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1600" b="1" dirty="0">
                <a:latin typeface="Calibri" panose="020F0502020204030204" pitchFamily="34" charset="0"/>
              </a:rPr>
              <a:t>U jednoličnoj tropskoj klimi</a:t>
            </a:r>
            <a:r>
              <a:rPr lang="hr-HR" altLang="en-US" sz="1600" dirty="0">
                <a:latin typeface="Calibri" panose="020F0502020204030204" pitchFamily="34" charset="0"/>
              </a:rPr>
              <a:t> rast stanica je ujednačen, bez istaknutijih </a:t>
            </a:r>
            <a:r>
              <a:rPr lang="hr-HR" altLang="en-US" sz="1600" dirty="0" err="1">
                <a:latin typeface="Calibri" panose="020F0502020204030204" pitchFamily="34" charset="0"/>
              </a:rPr>
              <a:t>prstenova</a:t>
            </a:r>
            <a:r>
              <a:rPr lang="hr-HR" altLang="en-US" sz="1600" dirty="0">
                <a:latin typeface="Calibri" panose="020F0502020204030204" pitchFamily="34" charset="0"/>
              </a:rPr>
              <a:t> većih stanica, i </a:t>
            </a:r>
            <a:r>
              <a:rPr lang="hr-HR" altLang="en-US" sz="1600" b="1" dirty="0">
                <a:latin typeface="Calibri" panose="020F0502020204030204" pitchFamily="34" charset="0"/>
              </a:rPr>
              <a:t>biljke nemaju godove</a:t>
            </a:r>
          </a:p>
        </p:txBody>
      </p:sp>
      <p:sp>
        <p:nvSpPr>
          <p:cNvPr id="38917" name="Text Box 5">
            <a:extLst>
              <a:ext uri="{FF2B5EF4-FFF2-40B4-BE49-F238E27FC236}">
                <a16:creationId xmlns:a16="http://schemas.microsoft.com/office/drawing/2014/main" id="{B32488A2-B2D6-4A1D-B0D9-2060855F5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852" y="4941168"/>
            <a:ext cx="41767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669900"/>
                </a:solidFill>
                <a:latin typeface="Calibri" panose="020F0502020204030204" pitchFamily="34" charset="0"/>
              </a:rPr>
              <a:t>Tako stabla </a:t>
            </a:r>
            <a:r>
              <a:rPr lang="hr-HR" altLang="en-US" sz="2100" b="1" dirty="0" err="1">
                <a:solidFill>
                  <a:srgbClr val="669900"/>
                </a:solidFill>
                <a:latin typeface="Calibri" panose="020F0502020204030204" pitchFamily="34" charset="0"/>
              </a:rPr>
              <a:t>glossopteris</a:t>
            </a:r>
            <a:r>
              <a:rPr lang="hr-HR" altLang="en-US" sz="2100" b="1" dirty="0">
                <a:solidFill>
                  <a:srgbClr val="669900"/>
                </a:solidFill>
                <a:latin typeface="Calibri" panose="020F0502020204030204" pitchFamily="34" charset="0"/>
              </a:rPr>
              <a:t> flore imaju godove, dok ih stabla </a:t>
            </a:r>
            <a:r>
              <a:rPr lang="hr-HR" altLang="en-US" sz="2100" b="1" dirty="0" err="1">
                <a:solidFill>
                  <a:srgbClr val="669900"/>
                </a:solidFill>
                <a:latin typeface="Calibri" panose="020F0502020204030204" pitchFamily="34" charset="0"/>
              </a:rPr>
              <a:t>euroamerijske</a:t>
            </a:r>
            <a:r>
              <a:rPr lang="hr-HR" altLang="en-US" sz="2100" b="1" dirty="0">
                <a:solidFill>
                  <a:srgbClr val="669900"/>
                </a:solidFill>
                <a:latin typeface="Calibri" panose="020F0502020204030204" pitchFamily="34" charset="0"/>
              </a:rPr>
              <a:t> flore ili uopće nemaju ili su vrlo slabo istaknuti</a:t>
            </a:r>
          </a:p>
        </p:txBody>
      </p:sp>
      <p:sp>
        <p:nvSpPr>
          <p:cNvPr id="38918" name="Rectangle 10">
            <a:extLst>
              <a:ext uri="{FF2B5EF4-FFF2-40B4-BE49-F238E27FC236}">
                <a16:creationId xmlns:a16="http://schemas.microsoft.com/office/drawing/2014/main" id="{428D8A73-F566-45B9-A5A9-637BE20E5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28613"/>
            <a:ext cx="749776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Razlike između dviju flora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4">
            <a:extLst>
              <a:ext uri="{FF2B5EF4-FFF2-40B4-BE49-F238E27FC236}">
                <a16:creationId xmlns:a16="http://schemas.microsoft.com/office/drawing/2014/main" id="{2A8A8092-B3A3-4CBF-99CD-7CFE6C5DE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908050"/>
            <a:ext cx="788987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indent="17938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Divovske papratnjače iz skupina </a:t>
            </a:r>
            <a:r>
              <a:rPr lang="hr-HR" altLang="en-US" sz="2100" b="1">
                <a:latin typeface="Calibri" panose="020F0502020204030204" pitchFamily="34" charset="0"/>
              </a:rPr>
              <a:t>CRVOTOČINA</a:t>
            </a:r>
            <a:r>
              <a:rPr lang="hr-HR" altLang="en-US" sz="2100">
                <a:latin typeface="Calibri" panose="020F0502020204030204" pitchFamily="34" charset="0"/>
              </a:rPr>
              <a:t> </a:t>
            </a:r>
            <a:r>
              <a:rPr lang="hr-HR" altLang="en-US" sz="2100" b="1">
                <a:latin typeface="Calibri" panose="020F0502020204030204" pitchFamily="34" charset="0"/>
              </a:rPr>
              <a:t>(Lycopodiatae)</a:t>
            </a:r>
            <a:endParaRPr lang="hr-HR" altLang="en-US" sz="2100">
              <a:latin typeface="Calibri" panose="020F0502020204030204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najznačajniji rodovi su </a:t>
            </a:r>
            <a:r>
              <a:rPr lang="hr-HR" altLang="en-US" sz="2100" b="1" i="1">
                <a:latin typeface="Calibri" panose="020F0502020204030204" pitchFamily="34" charset="0"/>
              </a:rPr>
              <a:t>Lepidodendron</a:t>
            </a:r>
            <a:r>
              <a:rPr lang="hr-HR" altLang="en-US" sz="2100">
                <a:latin typeface="Calibri" panose="020F0502020204030204" pitchFamily="34" charset="0"/>
              </a:rPr>
              <a:t> (mogao narasti do 38 m i imati promjer debla od 1 m) i</a:t>
            </a:r>
          </a:p>
          <a:p>
            <a:pPr lvl="1" eaLnBrk="1" hangingPunct="1">
              <a:spcBef>
                <a:spcPct val="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hr-HR" altLang="en-US" sz="2100" b="1" i="1">
                <a:latin typeface="Calibri" panose="020F0502020204030204" pitchFamily="34" charset="0"/>
              </a:rPr>
              <a:t>Sigillaria</a:t>
            </a:r>
            <a:r>
              <a:rPr lang="hr-HR" altLang="en-US" sz="2100">
                <a:latin typeface="Calibri" panose="020F0502020204030204" pitchFamily="34" charset="0"/>
              </a:rPr>
              <a:t> (rasla do 20 m u visinu)</a:t>
            </a:r>
          </a:p>
          <a:p>
            <a:pPr eaLnBrk="1" hangingPunct="1">
              <a:spcBef>
                <a:spcPct val="0"/>
              </a:spcBef>
              <a:buClr>
                <a:srgbClr val="92D05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Ove su biljke za razmnožavanje trebale vodu! &gt; </a:t>
            </a:r>
            <a:r>
              <a:rPr lang="hr-HR" altLang="en-US" sz="2100" b="1">
                <a:latin typeface="Calibri" panose="020F0502020204030204" pitchFamily="34" charset="0"/>
              </a:rPr>
              <a:t>močvarna</a:t>
            </a:r>
            <a:r>
              <a:rPr lang="hr-HR" altLang="en-US" sz="2100">
                <a:latin typeface="Calibri" panose="020F0502020204030204" pitchFamily="34" charset="0"/>
              </a:rPr>
              <a:t> područja</a:t>
            </a:r>
          </a:p>
        </p:txBody>
      </p:sp>
      <p:sp>
        <p:nvSpPr>
          <p:cNvPr id="39939" name="Rectangle 27">
            <a:extLst>
              <a:ext uri="{FF2B5EF4-FFF2-40B4-BE49-F238E27FC236}">
                <a16:creationId xmlns:a16="http://schemas.microsoft.com/office/drawing/2014/main" id="{61F1B781-B65C-420B-B43B-5D4FE7987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668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papratnjače – CRVOTOČINE</a:t>
            </a:r>
          </a:p>
        </p:txBody>
      </p:sp>
      <p:pic>
        <p:nvPicPr>
          <p:cNvPr id="62468" name="Picture 10" descr="http://go2add.com/images/CarboniferousIllos/SigillariaLepidodendron.jpg">
            <a:extLst>
              <a:ext uri="{FF2B5EF4-FFF2-40B4-BE49-F238E27FC236}">
                <a16:creationId xmlns:a16="http://schemas.microsoft.com/office/drawing/2014/main" id="{16D38BF2-E022-4A81-8ECE-59C5EEF67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849563"/>
            <a:ext cx="5113337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941" name="Text Box 15">
            <a:extLst>
              <a:ext uri="{FF2B5EF4-FFF2-40B4-BE49-F238E27FC236}">
                <a16:creationId xmlns:a16="http://schemas.microsoft.com/office/drawing/2014/main" id="{B50F7539-A163-4AED-9A01-67B3A9A70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3001963"/>
            <a:ext cx="2017712" cy="3595687"/>
          </a:xfrm>
          <a:prstGeom prst="rect">
            <a:avLst/>
          </a:prstGeom>
          <a:solidFill>
            <a:schemeClr val="bg1"/>
          </a:solidFill>
          <a:ln w="22225">
            <a:solidFill>
              <a:srgbClr val="3399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Arial" panose="020B0604020202020204" pitchFamily="34" charset="0"/>
              </a:rPr>
              <a:t>recentne crvotočine</a:t>
            </a:r>
            <a:endParaRPr lang="en-US" altLang="en-US" sz="1800" i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62470" name="Picture 15">
            <a:extLst>
              <a:ext uri="{FF2B5EF4-FFF2-40B4-BE49-F238E27FC236}">
                <a16:creationId xmlns:a16="http://schemas.microsoft.com/office/drawing/2014/main" id="{BB873A7A-5DA4-4C90-AE75-B39044FD4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23473"/>
          <a:stretch>
            <a:fillRect/>
          </a:stretch>
        </p:blipFill>
        <p:spPr bwMode="auto">
          <a:xfrm>
            <a:off x="6859588" y="3644900"/>
            <a:ext cx="1751012" cy="2841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5" descr="Lepidodendron">
            <a:extLst>
              <a:ext uri="{FF2B5EF4-FFF2-40B4-BE49-F238E27FC236}">
                <a16:creationId xmlns:a16="http://schemas.microsoft.com/office/drawing/2014/main" id="{ECEBEA8F-6565-41B0-910C-2BADC563A1B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060575"/>
            <a:ext cx="4105275" cy="4514850"/>
          </a:xfrm>
          <a:noFill/>
        </p:spPr>
      </p:pic>
      <p:pic>
        <p:nvPicPr>
          <p:cNvPr id="63491" name="Picture 2" descr="http://upload.wikimedia.org/wikipedia/commons/7/7b/Lepidodendron_lycopodioides.jpg">
            <a:extLst>
              <a:ext uri="{FF2B5EF4-FFF2-40B4-BE49-F238E27FC236}">
                <a16:creationId xmlns:a16="http://schemas.microsoft.com/office/drawing/2014/main" id="{CDCDAC58-3846-4C01-9258-9FFB0704B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333375"/>
            <a:ext cx="3744913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964" name="Text Box 23">
            <a:extLst>
              <a:ext uri="{FF2B5EF4-FFF2-40B4-BE49-F238E27FC236}">
                <a16:creationId xmlns:a16="http://schemas.microsoft.com/office/drawing/2014/main" id="{7E2A8738-0ED2-4393-A337-1BC2ED196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804" y="504478"/>
            <a:ext cx="25426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 dirty="0" err="1">
                <a:latin typeface="Times New Roman" panose="02020603050405020304" pitchFamily="18" charset="0"/>
              </a:rPr>
              <a:t>Lepidodendron</a:t>
            </a:r>
            <a:r>
              <a:rPr lang="en-US" altLang="en-US" sz="2400" b="1" i="1" dirty="0">
                <a:latin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Calibri" panose="020F0502020204030204" pitchFamily="34" charset="0"/>
              </a:rPr>
              <a:t>(C)</a:t>
            </a:r>
            <a:endParaRPr lang="en-US" altLang="en-US" sz="2400" b="1" i="1" dirty="0">
              <a:latin typeface="Times New Roman" panose="02020603050405020304" pitchFamily="18" charset="0"/>
            </a:endParaRPr>
          </a:p>
        </p:txBody>
      </p:sp>
      <p:pic>
        <p:nvPicPr>
          <p:cNvPr id="40965" name="Picture 17" descr="lepid">
            <a:extLst>
              <a:ext uri="{FF2B5EF4-FFF2-40B4-BE49-F238E27FC236}">
                <a16:creationId xmlns:a16="http://schemas.microsoft.com/office/drawing/2014/main" id="{6E34E2D6-C57C-4400-BD0E-C56B48E6EE54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775" y="188913"/>
            <a:ext cx="2200275" cy="3349625"/>
          </a:xfrm>
          <a:noFill/>
        </p:spPr>
      </p:pic>
      <p:pic>
        <p:nvPicPr>
          <p:cNvPr id="40966" name="Picture 20" descr="LepidodendronStumps">
            <a:extLst>
              <a:ext uri="{FF2B5EF4-FFF2-40B4-BE49-F238E27FC236}">
                <a16:creationId xmlns:a16="http://schemas.microsoft.com/office/drawing/2014/main" id="{D8DFC995-669B-4F26-918E-FBF5B38FC0A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3284538"/>
            <a:ext cx="3168650" cy="3317875"/>
          </a:xfr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8" descr="File:Sigillaria1.jpg">
            <a:extLst>
              <a:ext uri="{FF2B5EF4-FFF2-40B4-BE49-F238E27FC236}">
                <a16:creationId xmlns:a16="http://schemas.microsoft.com/office/drawing/2014/main" id="{96434A60-2BB9-4E4B-86C3-C7FA24C8A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9863" y="333375"/>
            <a:ext cx="22288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987" name="Picture 4" descr="sigillar">
            <a:extLst>
              <a:ext uri="{FF2B5EF4-FFF2-40B4-BE49-F238E27FC236}">
                <a16:creationId xmlns:a16="http://schemas.microsoft.com/office/drawing/2014/main" id="{82F745CC-5974-4098-B57C-928BE8AE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98500"/>
            <a:ext cx="2519363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5" descr="sigillaria muzej">
            <a:extLst>
              <a:ext uri="{FF2B5EF4-FFF2-40B4-BE49-F238E27FC236}">
                <a16:creationId xmlns:a16="http://schemas.microsoft.com/office/drawing/2014/main" id="{E5C16D1F-8EAD-49DF-A809-A53BFD2F4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3621088"/>
            <a:ext cx="47529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517" name="Picture 6" descr="sigillaria">
            <a:extLst>
              <a:ext uri="{FF2B5EF4-FFF2-40B4-BE49-F238E27FC236}">
                <a16:creationId xmlns:a16="http://schemas.microsoft.com/office/drawing/2014/main" id="{DB444EA4-19DF-434B-9771-B654D3D86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854075"/>
            <a:ext cx="3529013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990" name="Text Box 7">
            <a:extLst>
              <a:ext uri="{FF2B5EF4-FFF2-40B4-BE49-F238E27FC236}">
                <a16:creationId xmlns:a16="http://schemas.microsoft.com/office/drawing/2014/main" id="{60BACB50-84EF-41D3-9F24-4C07F77D1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216" y="3531814"/>
            <a:ext cx="14318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 dirty="0" err="1">
                <a:latin typeface="Times New Roman" panose="02020603050405020304" pitchFamily="18" charset="0"/>
              </a:rPr>
              <a:t>Sigillaria</a:t>
            </a:r>
            <a:r>
              <a:rPr lang="en-US" altLang="en-US" sz="2400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latin typeface="Calibri" panose="020F0502020204030204" pitchFamily="34" charset="0"/>
              </a:rPr>
              <a:t>(C–P</a:t>
            </a:r>
            <a:r>
              <a:rPr lang="hr-HR" sz="2400" b="1" dirty="0">
                <a:latin typeface="Calibri" pitchFamily="34" charset="0"/>
              </a:rPr>
              <a:t>)</a:t>
            </a:r>
            <a:endParaRPr lang="en-US" altLang="en-US" sz="2400" b="1" i="1" dirty="0">
              <a:latin typeface="Times New Roman" panose="02020603050405020304" pitchFamily="18" charset="0"/>
            </a:endParaRPr>
          </a:p>
        </p:txBody>
      </p:sp>
      <p:sp>
        <p:nvSpPr>
          <p:cNvPr id="41991" name="Rectangle 27">
            <a:extLst>
              <a:ext uri="{FF2B5EF4-FFF2-40B4-BE49-F238E27FC236}">
                <a16:creationId xmlns:a16="http://schemas.microsoft.com/office/drawing/2014/main" id="{3E391C96-1DB5-4D73-9AA0-A1F31DFEE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668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papratnjače – CRVOTOČINE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8" descr="http://www.arcadiastreet.com/cgvistas/earth/02_paleozoic/images/earth_calamites_&amp;_dreps_600.jpg">
            <a:extLst>
              <a:ext uri="{FF2B5EF4-FFF2-40B4-BE49-F238E27FC236}">
                <a16:creationId xmlns:a16="http://schemas.microsoft.com/office/drawing/2014/main" id="{C4BFC307-2666-4311-B6FF-BBB851472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3173413"/>
            <a:ext cx="4752975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035" name="Text Box 2">
            <a:extLst>
              <a:ext uri="{FF2B5EF4-FFF2-40B4-BE49-F238E27FC236}">
                <a16:creationId xmlns:a16="http://schemas.microsoft.com/office/drawing/2014/main" id="{0AD723DB-E8FF-433F-BBED-27948D69C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836613"/>
            <a:ext cx="7921625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latin typeface="Calibri" panose="020F0502020204030204" pitchFamily="34" charset="0"/>
              </a:rPr>
              <a:t>PRESLICE (</a:t>
            </a:r>
            <a:r>
              <a:rPr lang="hr-HR" altLang="en-US" sz="2100" b="1" dirty="0" err="1">
                <a:latin typeface="Calibri" panose="020F0502020204030204" pitchFamily="34" charset="0"/>
              </a:rPr>
              <a:t>Equisetatae</a:t>
            </a:r>
            <a:r>
              <a:rPr lang="hr-HR" altLang="en-US" sz="2100" b="1" dirty="0">
                <a:latin typeface="Calibri" panose="020F0502020204030204" pitchFamily="34" charset="0"/>
              </a:rPr>
              <a:t>) &gt; </a:t>
            </a:r>
            <a:r>
              <a:rPr lang="hr-HR" altLang="en-US" sz="2100" dirty="0">
                <a:latin typeface="Calibri" panose="020F0502020204030204" pitchFamily="34" charset="0"/>
              </a:rPr>
              <a:t>skupina </a:t>
            </a:r>
            <a:r>
              <a:rPr lang="hr-HR" altLang="en-US" sz="2100" dirty="0" err="1">
                <a:latin typeface="Calibri" panose="020F0502020204030204" pitchFamily="34" charset="0"/>
              </a:rPr>
              <a:t>papratnjača</a:t>
            </a:r>
            <a:r>
              <a:rPr lang="hr-HR" altLang="en-US" sz="2100" dirty="0">
                <a:latin typeface="Calibri" panose="020F0502020204030204" pitchFamily="34" charset="0"/>
              </a:rPr>
              <a:t> člankovite građe, grane i listovi im rastu iz članaka, koji se nalaze duž stabla, grana ili korijenja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Najpoznatiji predstavnici te skupine su </a:t>
            </a:r>
            <a:r>
              <a:rPr lang="hr-HR" altLang="en-US" sz="2100" b="1" dirty="0" err="1">
                <a:latin typeface="Calibri" panose="020F0502020204030204" pitchFamily="34" charset="0"/>
              </a:rPr>
              <a:t>gornjokarbonski</a:t>
            </a:r>
            <a:r>
              <a:rPr lang="hr-HR" altLang="en-US" sz="2100" b="1" dirty="0">
                <a:latin typeface="Calibri" panose="020F0502020204030204" pitchFamily="34" charset="0"/>
              </a:rPr>
              <a:t> rodovi</a:t>
            </a:r>
            <a:r>
              <a:rPr lang="hr-HR" altLang="en-US" sz="2100" dirty="0">
                <a:latin typeface="Calibri" panose="020F0502020204030204" pitchFamily="34" charset="0"/>
              </a:rPr>
              <a:t>: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Calamites</a:t>
            </a:r>
            <a:r>
              <a:rPr lang="en-US" altLang="en-US" sz="2100" b="1" i="1" dirty="0">
                <a:latin typeface="Calibri" panose="020F0502020204030204" pitchFamily="34" charset="0"/>
              </a:rPr>
              <a:t> </a:t>
            </a:r>
            <a:r>
              <a:rPr lang="en-US" altLang="en-US" sz="2100" b="1" dirty="0">
                <a:latin typeface="Calibri" panose="020F0502020204030204" pitchFamily="34" charset="0"/>
              </a:rPr>
              <a:t>(C–P)</a:t>
            </a:r>
            <a:r>
              <a:rPr lang="hr-HR" altLang="en-US" sz="2100" dirty="0">
                <a:latin typeface="Calibri" panose="020F0502020204030204" pitchFamily="34" charset="0"/>
              </a:rPr>
              <a:t> (rastao do 15m u visinu) i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Annularia</a:t>
            </a:r>
            <a:r>
              <a:rPr lang="en-US" altLang="en-US" sz="2100" b="1" i="1" dirty="0">
                <a:latin typeface="Calibri" panose="020F0502020204030204" pitchFamily="34" charset="0"/>
              </a:rPr>
              <a:t> </a:t>
            </a:r>
            <a:r>
              <a:rPr lang="en-US" altLang="en-US" sz="2100" b="1" dirty="0">
                <a:latin typeface="Calibri" panose="020F0502020204030204" pitchFamily="34" charset="0"/>
              </a:rPr>
              <a:t>(C)</a:t>
            </a: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Ove su biljke </a:t>
            </a:r>
            <a:r>
              <a:rPr lang="hr-HR" altLang="en-US" sz="2100" dirty="0">
                <a:latin typeface="Calibri" panose="020F0502020204030204" pitchFamily="34" charset="0"/>
                <a:cs typeface="Arial" panose="020B0604020202020204" pitchFamily="34" charset="0"/>
              </a:rPr>
              <a:t>zahtijevale čvršće kopno</a:t>
            </a:r>
            <a:r>
              <a:rPr lang="hr-HR" altLang="en-US" sz="2100" dirty="0">
                <a:latin typeface="Calibri" panose="020F0502020204030204" pitchFamily="34" charset="0"/>
              </a:rPr>
              <a:t> i živjele su u sušim predjelima blizu močvara. Kako su se i one razmnožavale sporama, smatra se da je njihov okoliš barem sezonski morao biti vlažniji</a:t>
            </a:r>
          </a:p>
        </p:txBody>
      </p:sp>
      <p:sp>
        <p:nvSpPr>
          <p:cNvPr id="44036" name="Rectangle 27">
            <a:extLst>
              <a:ext uri="{FF2B5EF4-FFF2-40B4-BE49-F238E27FC236}">
                <a16:creationId xmlns:a16="http://schemas.microsoft.com/office/drawing/2014/main" id="{BDBF7757-9608-4724-8E63-FD20E4602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6015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papratnjače – PRESLICE</a:t>
            </a:r>
          </a:p>
        </p:txBody>
      </p:sp>
      <p:sp>
        <p:nvSpPr>
          <p:cNvPr id="44037" name="Text Box 7">
            <a:extLst>
              <a:ext uri="{FF2B5EF4-FFF2-40B4-BE49-F238E27FC236}">
                <a16:creationId xmlns:a16="http://schemas.microsoft.com/office/drawing/2014/main" id="{1192392A-C7E6-4BAF-873E-0FC4771BE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3141663"/>
            <a:ext cx="3168650" cy="3600450"/>
          </a:xfrm>
          <a:prstGeom prst="rect">
            <a:avLst/>
          </a:prstGeom>
          <a:solidFill>
            <a:schemeClr val="bg1"/>
          </a:solidFill>
          <a:ln w="22225">
            <a:solidFill>
              <a:srgbClr val="339933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600">
                <a:latin typeface="Arial" panose="020B0604020202020204" pitchFamily="34" charset="0"/>
              </a:rPr>
              <a:t>recentne preslice</a:t>
            </a:r>
          </a:p>
        </p:txBody>
      </p:sp>
      <p:pic>
        <p:nvPicPr>
          <p:cNvPr id="66566" name="Picture 16">
            <a:extLst>
              <a:ext uri="{FF2B5EF4-FFF2-40B4-BE49-F238E27FC236}">
                <a16:creationId xmlns:a16="http://schemas.microsoft.com/office/drawing/2014/main" id="{78FEA915-D178-4CAE-8B3F-FED5FFB02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16951"/>
          <a:stretch>
            <a:fillRect/>
          </a:stretch>
        </p:blipFill>
        <p:spPr bwMode="auto">
          <a:xfrm>
            <a:off x="5740400" y="3536950"/>
            <a:ext cx="1941513" cy="312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567" name="Picture 18">
            <a:extLst>
              <a:ext uri="{FF2B5EF4-FFF2-40B4-BE49-F238E27FC236}">
                <a16:creationId xmlns:a16="http://schemas.microsoft.com/office/drawing/2014/main" id="{63E2FB4B-4250-47E8-B472-5266473EE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37801" r="4726"/>
          <a:stretch>
            <a:fillRect/>
          </a:stretch>
        </p:blipFill>
        <p:spPr bwMode="auto">
          <a:xfrm>
            <a:off x="7331075" y="3516313"/>
            <a:ext cx="1417638" cy="3152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040" name="Text Box 7">
            <a:extLst>
              <a:ext uri="{FF2B5EF4-FFF2-40B4-BE49-F238E27FC236}">
                <a16:creationId xmlns:a16="http://schemas.microsoft.com/office/drawing/2014/main" id="{2DF0D856-4C01-4176-AAE6-66E1ED9B4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3213100"/>
            <a:ext cx="24479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600" b="1">
                <a:latin typeface="Arial" panose="020B0604020202020204" pitchFamily="34" charset="0"/>
              </a:rPr>
              <a:t>karbonske preslice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3" descr="File:Calamites stems.JPG">
            <a:extLst>
              <a:ext uri="{FF2B5EF4-FFF2-40B4-BE49-F238E27FC236}">
                <a16:creationId xmlns:a16="http://schemas.microsoft.com/office/drawing/2014/main" id="{684D48ED-2579-44CE-8446-98BAB464D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6250"/>
            <a:ext cx="5208588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9" descr="http://etc.usf.edu/clipart/49300/49313/49313_calamites_lg.gif">
            <a:extLst>
              <a:ext uri="{FF2B5EF4-FFF2-40B4-BE49-F238E27FC236}">
                <a16:creationId xmlns:a16="http://schemas.microsoft.com/office/drawing/2014/main" id="{16B03A05-7062-42A4-A5EA-F86C3DCB4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476250"/>
            <a:ext cx="3055937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060" name="Rectangle 27">
            <a:extLst>
              <a:ext uri="{FF2B5EF4-FFF2-40B4-BE49-F238E27FC236}">
                <a16:creationId xmlns:a16="http://schemas.microsoft.com/office/drawing/2014/main" id="{E959A142-BDD0-4B51-BF6C-7C1AAC2D4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6513"/>
            <a:ext cx="6015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papratnjače – PRESLICE</a:t>
            </a:r>
          </a:p>
        </p:txBody>
      </p:sp>
      <p:sp>
        <p:nvSpPr>
          <p:cNvPr id="45061" name="Text Box 7">
            <a:extLst>
              <a:ext uri="{FF2B5EF4-FFF2-40B4-BE49-F238E27FC236}">
                <a16:creationId xmlns:a16="http://schemas.microsoft.com/office/drawing/2014/main" id="{D104A05B-AD98-4A71-A69A-5DF0660A2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773238"/>
            <a:ext cx="21980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 dirty="0" err="1">
                <a:latin typeface="Times New Roman" panose="02020603050405020304" pitchFamily="18" charset="0"/>
              </a:rPr>
              <a:t>Calamites</a:t>
            </a:r>
            <a:r>
              <a:rPr lang="en-US" altLang="en-US" sz="2400" b="1" i="1" dirty="0">
                <a:latin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Calibri" panose="020F0502020204030204" pitchFamily="34" charset="0"/>
              </a:rPr>
              <a:t>(C–P)</a:t>
            </a:r>
            <a:endParaRPr lang="en-US" altLang="en-US" sz="2400" b="1" i="1" dirty="0">
              <a:latin typeface="Times New Roman" panose="02020603050405020304" pitchFamily="18" charset="0"/>
            </a:endParaRPr>
          </a:p>
        </p:txBody>
      </p:sp>
      <p:sp>
        <p:nvSpPr>
          <p:cNvPr id="45062" name="Text Box 7">
            <a:extLst>
              <a:ext uri="{FF2B5EF4-FFF2-40B4-BE49-F238E27FC236}">
                <a16:creationId xmlns:a16="http://schemas.microsoft.com/office/drawing/2014/main" id="{1FF415E0-D98C-4ADD-81E7-64479502C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516563"/>
            <a:ext cx="4105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 i="1">
                <a:latin typeface="Times New Roman" panose="02020603050405020304" pitchFamily="18" charset="0"/>
              </a:rPr>
              <a:t>Calamites</a:t>
            </a:r>
            <a:r>
              <a:rPr lang="hr-HR" altLang="en-US" sz="1800">
                <a:latin typeface="Times New Roman" panose="02020603050405020304" pitchFamily="18" charset="0"/>
              </a:rPr>
              <a:t> – a) deblo, b) grančica i c) kora</a:t>
            </a:r>
          </a:p>
        </p:txBody>
      </p:sp>
      <p:pic>
        <p:nvPicPr>
          <p:cNvPr id="67591" name="Picture 8" descr="calamites, preslica, karbon">
            <a:extLst>
              <a:ext uri="{FF2B5EF4-FFF2-40B4-BE49-F238E27FC236}">
                <a16:creationId xmlns:a16="http://schemas.microsoft.com/office/drawing/2014/main" id="{45B0FCED-5A1E-4F0F-B413-B8F732BD4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889375"/>
            <a:ext cx="1498600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064" name="Text Box 7">
            <a:extLst>
              <a:ext uri="{FF2B5EF4-FFF2-40B4-BE49-F238E27FC236}">
                <a16:creationId xmlns:a16="http://schemas.microsoft.com/office/drawing/2014/main" id="{0DC64352-3601-4213-BBC2-7F55175A8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213100"/>
            <a:ext cx="576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Times New Roman" panose="02020603050405020304" pitchFamily="18" charset="0"/>
              </a:rPr>
              <a:t>a)</a:t>
            </a:r>
          </a:p>
        </p:txBody>
      </p:sp>
      <p:sp>
        <p:nvSpPr>
          <p:cNvPr id="45065" name="Text Box 7">
            <a:extLst>
              <a:ext uri="{FF2B5EF4-FFF2-40B4-BE49-F238E27FC236}">
                <a16:creationId xmlns:a16="http://schemas.microsoft.com/office/drawing/2014/main" id="{80D3D248-9C64-45D4-96C6-5CAD84D3F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859338"/>
            <a:ext cx="576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Times New Roman" panose="02020603050405020304" pitchFamily="18" charset="0"/>
              </a:rPr>
              <a:t>b)</a:t>
            </a:r>
          </a:p>
        </p:txBody>
      </p:sp>
      <p:sp>
        <p:nvSpPr>
          <p:cNvPr id="45066" name="Text Box 7">
            <a:extLst>
              <a:ext uri="{FF2B5EF4-FFF2-40B4-BE49-F238E27FC236}">
                <a16:creationId xmlns:a16="http://schemas.microsoft.com/office/drawing/2014/main" id="{97AD34FB-D6C0-4188-84C9-A9C66EF30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876925"/>
            <a:ext cx="576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Times New Roman" panose="02020603050405020304" pitchFamily="18" charset="0"/>
              </a:rPr>
              <a:t>b)</a:t>
            </a:r>
          </a:p>
        </p:txBody>
      </p:sp>
      <p:sp>
        <p:nvSpPr>
          <p:cNvPr id="45067" name="Text Box 7">
            <a:extLst>
              <a:ext uri="{FF2B5EF4-FFF2-40B4-BE49-F238E27FC236}">
                <a16:creationId xmlns:a16="http://schemas.microsoft.com/office/drawing/2014/main" id="{B4088ED4-E01B-4D6C-B849-3ACAB4F43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4868863"/>
            <a:ext cx="576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Times New Roman" panose="02020603050405020304" pitchFamily="18" charset="0"/>
              </a:rPr>
              <a:t>c)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11" descr="http://fouquiereschf.free.fr/histoire/fossiles/T%20Annularia%20feuilles%20de%20calamites.jpg">
            <a:extLst>
              <a:ext uri="{FF2B5EF4-FFF2-40B4-BE49-F238E27FC236}">
                <a16:creationId xmlns:a16="http://schemas.microsoft.com/office/drawing/2014/main" id="{CC67AF8D-232B-43E4-AC8C-469AA8C58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768" b="3185"/>
          <a:stretch>
            <a:fillRect/>
          </a:stretch>
        </p:blipFill>
        <p:spPr bwMode="auto">
          <a:xfrm>
            <a:off x="4211638" y="188913"/>
            <a:ext cx="4430712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611" name="Picture 9" descr="Annularia stellata, GL photograph, page 20">
            <a:extLst>
              <a:ext uri="{FF2B5EF4-FFF2-40B4-BE49-F238E27FC236}">
                <a16:creationId xmlns:a16="http://schemas.microsoft.com/office/drawing/2014/main" id="{26AD9547-7896-4426-9381-A8C8AC538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5818"/>
          <a:stretch>
            <a:fillRect/>
          </a:stretch>
        </p:blipFill>
        <p:spPr bwMode="auto">
          <a:xfrm>
            <a:off x="250825" y="576263"/>
            <a:ext cx="3859213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084" name="Rectangle 27">
            <a:extLst>
              <a:ext uri="{FF2B5EF4-FFF2-40B4-BE49-F238E27FC236}">
                <a16:creationId xmlns:a16="http://schemas.microsoft.com/office/drawing/2014/main" id="{A72A8BC1-EAF1-4850-AED6-9F0DE108D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36513"/>
            <a:ext cx="6015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</a:t>
            </a:r>
            <a:r>
              <a:rPr lang="hr-HR" altLang="en-US" b="1">
                <a:latin typeface="Calibri" panose="020F0502020204030204" pitchFamily="34" charset="0"/>
              </a:rPr>
              <a:t>papratnjače – PRESLICE</a:t>
            </a:r>
          </a:p>
        </p:txBody>
      </p:sp>
      <p:sp>
        <p:nvSpPr>
          <p:cNvPr id="46085" name="Text Box 7">
            <a:extLst>
              <a:ext uri="{FF2B5EF4-FFF2-40B4-BE49-F238E27FC236}">
                <a16:creationId xmlns:a16="http://schemas.microsoft.com/office/drawing/2014/main" id="{8905E9CC-0935-46CD-9FE2-6FD039BB0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005263"/>
            <a:ext cx="1935145" cy="46166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Annularia</a:t>
            </a:r>
            <a:r>
              <a:rPr lang="en-US" altLang="en-US" sz="24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(C)</a:t>
            </a:r>
            <a:endParaRPr lang="en-US" altLang="en-US" sz="2400" b="1" i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6086" name="Picture 13" descr="Annularia longifolia Plate II">
            <a:extLst>
              <a:ext uri="{FF2B5EF4-FFF2-40B4-BE49-F238E27FC236}">
                <a16:creationId xmlns:a16="http://schemas.microsoft.com/office/drawing/2014/main" id="{9960B9C1-E832-4385-849B-2DD771E27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" t="5002" r="3305"/>
          <a:stretch>
            <a:fillRect/>
          </a:stretch>
        </p:blipFill>
        <p:spPr bwMode="auto">
          <a:xfrm>
            <a:off x="6588125" y="2852738"/>
            <a:ext cx="2505075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29" descr="Annularia, karbon">
            <a:extLst>
              <a:ext uri="{FF2B5EF4-FFF2-40B4-BE49-F238E27FC236}">
                <a16:creationId xmlns:a16="http://schemas.microsoft.com/office/drawing/2014/main" id="{7BD69778-4669-43B4-8EAA-73DC3FF3C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938" y="4581525"/>
            <a:ext cx="2952750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>
            <a:extLst>
              <a:ext uri="{FF2B5EF4-FFF2-40B4-BE49-F238E27FC236}">
                <a16:creationId xmlns:a16="http://schemas.microsoft.com/office/drawing/2014/main" id="{FB0EB071-4AA6-40EC-A0B0-9D5F2B835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038225"/>
            <a:ext cx="550862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636588" indent="-17938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Od papratnjača u karbonu se razvila i skupina </a:t>
            </a:r>
            <a:r>
              <a:rPr lang="hr-HR" altLang="en-US" sz="2100" b="1">
                <a:latin typeface="Calibri" panose="020F0502020204030204" pitchFamily="34" charset="0"/>
              </a:rPr>
              <a:t>PAPRATI (Filicatae)</a:t>
            </a:r>
            <a:r>
              <a:rPr lang="hr-HR" altLang="en-US" sz="2100">
                <a:latin typeface="Calibri" panose="020F0502020204030204" pitchFamily="34" charset="0"/>
              </a:rPr>
              <a:t> – manjih su dimenzija od velikih crvotočina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Obično rasle u močvarama, npr. rod </a:t>
            </a:r>
            <a:r>
              <a:rPr lang="hr-HR" altLang="en-US" sz="2100" b="1" i="1">
                <a:latin typeface="Calibri" panose="020F0502020204030204" pitchFamily="34" charset="0"/>
              </a:rPr>
              <a:t>Psaronius</a:t>
            </a:r>
            <a:endParaRPr lang="hr-HR" altLang="en-US" sz="2100" i="1">
              <a:latin typeface="Calibri" panose="020F0502020204030204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Visina stabla 6-8 m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Listovi tipa </a:t>
            </a:r>
            <a:r>
              <a:rPr lang="hr-HR" altLang="en-US" sz="2100" i="1">
                <a:latin typeface="Calibri" panose="020F0502020204030204" pitchFamily="34" charset="0"/>
              </a:rPr>
              <a:t>Pecopteris</a:t>
            </a:r>
          </a:p>
        </p:txBody>
      </p:sp>
      <p:pic>
        <p:nvPicPr>
          <p:cNvPr id="47107" name="Picture 3" descr="fern, Psaronius, karbon">
            <a:extLst>
              <a:ext uri="{FF2B5EF4-FFF2-40B4-BE49-F238E27FC236}">
                <a16:creationId xmlns:a16="http://schemas.microsoft.com/office/drawing/2014/main" id="{63275752-5442-414C-8661-BE4D957A4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2373313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 Box 4">
            <a:extLst>
              <a:ext uri="{FF2B5EF4-FFF2-40B4-BE49-F238E27FC236}">
                <a16:creationId xmlns:a16="http://schemas.microsoft.com/office/drawing/2014/main" id="{51ED7FE2-842B-4843-A4DE-C2ACABC42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636838"/>
            <a:ext cx="1468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>
                <a:latin typeface="Times New Roman" panose="02020603050405020304" pitchFamily="18" charset="0"/>
              </a:rPr>
              <a:t>Psaronius</a:t>
            </a:r>
          </a:p>
        </p:txBody>
      </p:sp>
      <p:sp>
        <p:nvSpPr>
          <p:cNvPr id="47109" name="Rectangle 27">
            <a:extLst>
              <a:ext uri="{FF2B5EF4-FFF2-40B4-BE49-F238E27FC236}">
                <a16:creationId xmlns:a16="http://schemas.microsoft.com/office/drawing/2014/main" id="{26E7D4EC-7687-4E6A-9658-B0450AEF2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5891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papratnjače – PAPRATI</a:t>
            </a:r>
          </a:p>
        </p:txBody>
      </p:sp>
      <p:pic>
        <p:nvPicPr>
          <p:cNvPr id="69638" name="Picture 10" descr="File:Psaronius section.JPG">
            <a:extLst>
              <a:ext uri="{FF2B5EF4-FFF2-40B4-BE49-F238E27FC236}">
                <a16:creationId xmlns:a16="http://schemas.microsoft.com/office/drawing/2014/main" id="{9A6343C3-0A64-453B-BA41-8711B8B0E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3213100"/>
            <a:ext cx="317500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639" name="Picture 12" descr="Pecopteris villosa.">
            <a:extLst>
              <a:ext uri="{FF2B5EF4-FFF2-40B4-BE49-F238E27FC236}">
                <a16:creationId xmlns:a16="http://schemas.microsoft.com/office/drawing/2014/main" id="{D8FCFF0A-83C8-4670-AC7D-DD8F41AA1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r="1890"/>
          <a:stretch>
            <a:fillRect/>
          </a:stretch>
        </p:blipFill>
        <p:spPr bwMode="auto">
          <a:xfrm>
            <a:off x="4643438" y="3213100"/>
            <a:ext cx="4425950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710EC4E5-43D1-4B34-825B-BE06F70B1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290638"/>
            <a:ext cx="80645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636588" indent="-17938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U podnožju gigantskih </a:t>
            </a:r>
            <a:r>
              <a:rPr lang="hr-HR" altLang="en-US" sz="2100" dirty="0" err="1">
                <a:latin typeface="Calibri" panose="020F0502020204030204" pitchFamily="34" charset="0"/>
              </a:rPr>
              <a:t>papratnjača</a:t>
            </a:r>
            <a:r>
              <a:rPr lang="hr-HR" altLang="en-US" sz="2100" dirty="0">
                <a:latin typeface="Calibri" panose="020F0502020204030204" pitchFamily="34" charset="0"/>
              </a:rPr>
              <a:t> živjele su manje biljke od kojih su se neke razmnožavale i sjemenkama – 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PTERIDOSPERMAE (primitivne golosjemenjače)</a:t>
            </a:r>
            <a:r>
              <a:rPr lang="hr-HR" altLang="en-US" sz="2100" dirty="0">
                <a:latin typeface="Calibri" panose="020F0502020204030204" pitchFamily="34" charset="0"/>
              </a:rPr>
              <a:t> &gt; nalikuju na </a:t>
            </a:r>
            <a:r>
              <a:rPr lang="hr-HR" altLang="en-US" sz="2100" dirty="0" err="1">
                <a:latin typeface="Calibri" panose="020F0502020204030204" pitchFamily="34" charset="0"/>
              </a:rPr>
              <a:t>papratnjače</a:t>
            </a:r>
            <a:r>
              <a:rPr lang="hr-HR" altLang="en-US" sz="2100" dirty="0">
                <a:latin typeface="Calibri" panose="020F0502020204030204" pitchFamily="34" charset="0"/>
              </a:rPr>
              <a:t>, a razmnožavaju se kao golosjemenjače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dirty="0" err="1">
                <a:latin typeface="Calibri" panose="020F0502020204030204" pitchFamily="34" charset="0"/>
              </a:rPr>
              <a:t>Pteridosperme</a:t>
            </a:r>
            <a:r>
              <a:rPr lang="hr-HR" altLang="en-US" sz="2100" dirty="0">
                <a:latin typeface="Calibri" panose="020F0502020204030204" pitchFamily="34" charset="0"/>
              </a:rPr>
              <a:t> zastupljene brojnim rodovima: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npr.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Neuropteris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Glossopteris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r>
              <a:rPr lang="hr-HR" altLang="en-US" sz="2100" i="1" dirty="0" err="1">
                <a:latin typeface="Calibri" panose="020F0502020204030204" pitchFamily="34" charset="0"/>
              </a:rPr>
              <a:t>Lyginopteris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r>
              <a:rPr lang="hr-HR" altLang="en-US" sz="2100" i="1" dirty="0" err="1">
                <a:latin typeface="Calibri" panose="020F0502020204030204" pitchFamily="34" charset="0"/>
              </a:rPr>
              <a:t>Medullosa</a:t>
            </a:r>
            <a:r>
              <a:rPr lang="hr-HR" altLang="en-US" sz="2100" dirty="0">
                <a:latin typeface="Calibri" panose="020F0502020204030204" pitchFamily="34" charset="0"/>
              </a:rPr>
              <a:t>,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od kojih su neki poznati samo prema lišću: npr. </a:t>
            </a:r>
            <a:r>
              <a:rPr lang="hr-HR" altLang="en-US" sz="2100" b="1" i="1" dirty="0" err="1">
                <a:latin typeface="Calibri" panose="020F0502020204030204" pitchFamily="34" charset="0"/>
              </a:rPr>
              <a:t>Alethopteris</a:t>
            </a:r>
            <a:r>
              <a:rPr lang="en-US" altLang="en-US" sz="2100" b="1" i="1" dirty="0">
                <a:latin typeface="Calibri" panose="020F0502020204030204" pitchFamily="34" charset="0"/>
              </a:rPr>
              <a:t> </a:t>
            </a:r>
            <a:r>
              <a:rPr lang="en-US" altLang="en-US" sz="2100" b="1" dirty="0">
                <a:latin typeface="Calibri" panose="020F0502020204030204" pitchFamily="34" charset="0"/>
              </a:rPr>
              <a:t>(C)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r>
              <a:rPr lang="hr-HR" altLang="en-US" sz="2100" i="1" dirty="0" err="1">
                <a:latin typeface="Calibri" panose="020F0502020204030204" pitchFamily="34" charset="0"/>
              </a:rPr>
              <a:t>Mariopteris</a:t>
            </a:r>
            <a:r>
              <a:rPr lang="hr-HR" altLang="en-US" sz="2100" dirty="0">
                <a:latin typeface="Calibri" panose="020F0502020204030204" pitchFamily="34" charset="0"/>
              </a:rPr>
              <a:t>, </a:t>
            </a:r>
            <a:r>
              <a:rPr lang="hr-HR" altLang="en-US" sz="2100" i="1" dirty="0" err="1">
                <a:latin typeface="Calibri" panose="020F0502020204030204" pitchFamily="34" charset="0"/>
              </a:rPr>
              <a:t>Sphenopteris</a:t>
            </a:r>
            <a:r>
              <a:rPr lang="hr-HR" altLang="en-US" sz="2100" i="1" dirty="0">
                <a:latin typeface="Calibri" panose="020F0502020204030204" pitchFamily="34" charset="0"/>
              </a:rPr>
              <a:t>,</a:t>
            </a:r>
            <a:r>
              <a:rPr lang="hr-HR" altLang="en-US" sz="2100" dirty="0">
                <a:latin typeface="Calibri" panose="020F0502020204030204" pitchFamily="34" charset="0"/>
              </a:rPr>
              <a:t>…</a:t>
            </a:r>
            <a:endParaRPr lang="hr-HR" altLang="en-US" sz="2100" b="1" dirty="0">
              <a:latin typeface="Calibri" panose="020F0502020204030204" pitchFamily="34" charset="0"/>
            </a:endParaRPr>
          </a:p>
        </p:txBody>
      </p:sp>
      <p:sp>
        <p:nvSpPr>
          <p:cNvPr id="49155" name="Rectangle 27">
            <a:extLst>
              <a:ext uri="{FF2B5EF4-FFF2-40B4-BE49-F238E27FC236}">
                <a16:creationId xmlns:a16="http://schemas.microsoft.com/office/drawing/2014/main" id="{45EC6529-5BE7-48D0-B640-473AD4011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98475"/>
            <a:ext cx="518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PTERIDOSPERMAE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8" descr="http://upload.wikimedia.org/wikipedia/commons/e/ee/Neuropteris.JPG">
            <a:extLst>
              <a:ext uri="{FF2B5EF4-FFF2-40B4-BE49-F238E27FC236}">
                <a16:creationId xmlns:a16="http://schemas.microsoft.com/office/drawing/2014/main" id="{0EF4E2D3-C925-4938-954B-C2D9B3B12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0194" r="7968"/>
          <a:stretch>
            <a:fillRect/>
          </a:stretch>
        </p:blipFill>
        <p:spPr bwMode="auto">
          <a:xfrm>
            <a:off x="4938713" y="1212850"/>
            <a:ext cx="4025900" cy="524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707" name="Picture 3" descr="F5 - Neuropteris">
            <a:extLst>
              <a:ext uri="{FF2B5EF4-FFF2-40B4-BE49-F238E27FC236}">
                <a16:creationId xmlns:a16="http://schemas.microsoft.com/office/drawing/2014/main" id="{30D44651-FC43-4C2A-80BC-A59AE7EFD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916113"/>
            <a:ext cx="4468813" cy="379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180" name="Text Box 5">
            <a:extLst>
              <a:ext uri="{FF2B5EF4-FFF2-40B4-BE49-F238E27FC236}">
                <a16:creationId xmlns:a16="http://schemas.microsoft.com/office/drawing/2014/main" id="{84CF16D7-6EB1-4785-80C4-A7FD04B00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052513"/>
            <a:ext cx="1690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>
                <a:latin typeface="Times New Roman" panose="02020603050405020304" pitchFamily="18" charset="0"/>
              </a:rPr>
              <a:t>Neuropteris</a:t>
            </a:r>
          </a:p>
        </p:txBody>
      </p:sp>
      <p:sp>
        <p:nvSpPr>
          <p:cNvPr id="50181" name="Rectangle 27">
            <a:extLst>
              <a:ext uri="{FF2B5EF4-FFF2-40B4-BE49-F238E27FC236}">
                <a16:creationId xmlns:a16="http://schemas.microsoft.com/office/drawing/2014/main" id="{FFD3C060-7676-4081-9E21-965F89E84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518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PTERIDOSPERMAE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upload.wikimedia.org/wikipedia/commons/1/1b/Glossopteris_sp.,_seed_ferns,_Permian_-_Triassic_-_Houston_Museum_of_Natural_Science_-_DSC01765.JPG">
            <a:extLst>
              <a:ext uri="{FF2B5EF4-FFF2-40B4-BE49-F238E27FC236}">
                <a16:creationId xmlns:a16="http://schemas.microsoft.com/office/drawing/2014/main" id="{CE1FF0E4-1D28-4F49-AB3F-08DFEE5AC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4375" t="3281" r="4375" b="3281"/>
          <a:stretch>
            <a:fillRect/>
          </a:stretch>
        </p:blipFill>
        <p:spPr bwMode="auto">
          <a:xfrm>
            <a:off x="4500563" y="644525"/>
            <a:ext cx="4464050" cy="60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203" name="Text Box 5">
            <a:extLst>
              <a:ext uri="{FF2B5EF4-FFF2-40B4-BE49-F238E27FC236}">
                <a16:creationId xmlns:a16="http://schemas.microsoft.com/office/drawing/2014/main" id="{9DDEF09B-9BDE-4DAB-8D64-AB6B61A9E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765175"/>
            <a:ext cx="1741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>
                <a:latin typeface="Times New Roman" panose="02020603050405020304" pitchFamily="18" charset="0"/>
              </a:rPr>
              <a:t>Glossopteris</a:t>
            </a:r>
          </a:p>
        </p:txBody>
      </p:sp>
      <p:sp>
        <p:nvSpPr>
          <p:cNvPr id="51204" name="Rectangle 27">
            <a:extLst>
              <a:ext uri="{FF2B5EF4-FFF2-40B4-BE49-F238E27FC236}">
                <a16:creationId xmlns:a16="http://schemas.microsoft.com/office/drawing/2014/main" id="{1A8A639F-521E-4663-B6A1-4E86850FE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518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PTERIDOSPERMAE</a:t>
            </a:r>
          </a:p>
        </p:txBody>
      </p:sp>
      <p:sp>
        <p:nvSpPr>
          <p:cNvPr id="51205" name="Text Box 8">
            <a:extLst>
              <a:ext uri="{FF2B5EF4-FFF2-40B4-BE49-F238E27FC236}">
                <a16:creationId xmlns:a16="http://schemas.microsoft.com/office/drawing/2014/main" id="{42CD0595-3D7E-46BD-95E3-4F50855E2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196975"/>
            <a:ext cx="31686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>
                <a:latin typeface="Calibri" panose="020F0502020204030204" pitchFamily="34" charset="0"/>
              </a:rPr>
              <a:t>važan kao predstavnik gondvanske flore</a:t>
            </a:r>
            <a:endParaRPr lang="en-US" altLang="en-US" sz="2100" i="1">
              <a:latin typeface="Calibri" panose="020F0502020204030204" pitchFamily="34" charset="0"/>
            </a:endParaRPr>
          </a:p>
        </p:txBody>
      </p:sp>
      <p:pic>
        <p:nvPicPr>
          <p:cNvPr id="73734" name="Picture 4" descr="glossopteris drvo">
            <a:extLst>
              <a:ext uri="{FF2B5EF4-FFF2-40B4-BE49-F238E27FC236}">
                <a16:creationId xmlns:a16="http://schemas.microsoft.com/office/drawing/2014/main" id="{897392E7-DC0D-473F-A52F-EF8804C1B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b="14851"/>
          <a:stretch>
            <a:fillRect/>
          </a:stretch>
        </p:blipFill>
        <p:spPr bwMode="auto">
          <a:xfrm>
            <a:off x="184150" y="2060575"/>
            <a:ext cx="247332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735" name="Picture 6" descr="glossopteris">
            <a:extLst>
              <a:ext uri="{FF2B5EF4-FFF2-40B4-BE49-F238E27FC236}">
                <a16:creationId xmlns:a16="http://schemas.microsoft.com/office/drawing/2014/main" id="{47E8344C-146E-49B0-A098-E44FF0A7B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b="11395"/>
          <a:stretch>
            <a:fillRect/>
          </a:stretch>
        </p:blipFill>
        <p:spPr bwMode="auto">
          <a:xfrm>
            <a:off x="2124075" y="3448050"/>
            <a:ext cx="2298700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cordaites">
            <a:extLst>
              <a:ext uri="{FF2B5EF4-FFF2-40B4-BE49-F238E27FC236}">
                <a16:creationId xmlns:a16="http://schemas.microsoft.com/office/drawing/2014/main" id="{289D3540-B1B8-441A-8556-AA80BD24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"/>
          <a:stretch>
            <a:fillRect/>
          </a:stretch>
        </p:blipFill>
        <p:spPr bwMode="auto">
          <a:xfrm>
            <a:off x="3276600" y="3446463"/>
            <a:ext cx="4751388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2">
            <a:extLst>
              <a:ext uri="{FF2B5EF4-FFF2-40B4-BE49-F238E27FC236}">
                <a16:creationId xmlns:a16="http://schemas.microsoft.com/office/drawing/2014/main" id="{53DFA805-B066-4908-A382-B7B1B6B89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290638"/>
            <a:ext cx="8064500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U mlađem karbonu</a:t>
            </a:r>
            <a:r>
              <a:rPr lang="hr-HR" altLang="en-US" sz="2100">
                <a:latin typeface="Calibri" panose="020F0502020204030204" pitchFamily="34" charset="0"/>
              </a:rPr>
              <a:t> javljaju se i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prve</a:t>
            </a:r>
            <a:r>
              <a:rPr lang="hr-HR" altLang="en-US" sz="2100">
                <a:latin typeface="Calibri" panose="020F0502020204030204" pitchFamily="34" charset="0"/>
              </a:rPr>
              <a:t>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GOLOSJEMENJAČE</a:t>
            </a:r>
            <a:r>
              <a:rPr lang="hr-HR" altLang="en-US" sz="2100" b="1">
                <a:latin typeface="Calibri" panose="020F0502020204030204" pitchFamily="34" charset="0"/>
              </a:rPr>
              <a:t> </a:t>
            </a:r>
            <a:r>
              <a:rPr lang="hr-HR" altLang="en-US" sz="2100">
                <a:latin typeface="Calibri" panose="020F0502020204030204" pitchFamily="34" charset="0"/>
              </a:rPr>
              <a:t>(Gymnospermae), i to skupina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Coniferae</a:t>
            </a:r>
            <a:r>
              <a:rPr lang="hr-HR" altLang="en-US" sz="2100" b="1">
                <a:latin typeface="Calibri" panose="020F0502020204030204" pitchFamily="34" charset="0"/>
              </a:rPr>
              <a:t> (četinjače)</a:t>
            </a:r>
            <a:r>
              <a:rPr lang="hr-HR" altLang="en-US" sz="2100">
                <a:latin typeface="Calibri" panose="020F0502020204030204" pitchFamily="34" charset="0"/>
              </a:rPr>
              <a:t> - biljke slične današnjoj crnogorici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Predstavnici su karbonski rodovi </a:t>
            </a:r>
            <a:r>
              <a:rPr lang="hr-HR" altLang="en-US" sz="2100" b="1" i="1">
                <a:latin typeface="Calibri" panose="020F0502020204030204" pitchFamily="34" charset="0"/>
              </a:rPr>
              <a:t>Cordaites</a:t>
            </a:r>
            <a:r>
              <a:rPr lang="hr-HR" altLang="en-US" sz="2100" b="1">
                <a:latin typeface="Calibri" panose="020F0502020204030204" pitchFamily="34" charset="0"/>
              </a:rPr>
              <a:t> i </a:t>
            </a:r>
            <a:r>
              <a:rPr lang="hr-HR" altLang="en-US" sz="2100" b="1" i="1">
                <a:latin typeface="Calibri" panose="020F0502020204030204" pitchFamily="34" charset="0"/>
              </a:rPr>
              <a:t>Walchia</a:t>
            </a:r>
            <a:endParaRPr lang="hr-HR" altLang="en-US" sz="2100" b="1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latin typeface="Calibri" panose="020F0502020204030204" pitchFamily="34" charset="0"/>
              </a:rPr>
              <a:t>Kordaiti</a:t>
            </a:r>
            <a:r>
              <a:rPr lang="hr-HR" altLang="en-US" sz="2100">
                <a:latin typeface="Calibri" panose="020F0502020204030204" pitchFamily="34" charset="0"/>
              </a:rPr>
              <a:t> su obitavali na čvrstom tlu, nisu ovisili o vlažnom podneblju, razmnožavali su se sjemenkama, mogli narasti i do 50 m u visinu i činili su prave crnogorične šume</a:t>
            </a:r>
            <a:endParaRPr lang="en-US" altLang="en-US" sz="2100">
              <a:latin typeface="Calibri" panose="020F0502020204030204" pitchFamily="34" charset="0"/>
            </a:endParaRPr>
          </a:p>
        </p:txBody>
      </p:sp>
      <p:sp>
        <p:nvSpPr>
          <p:cNvPr id="52228" name="Rectangle 27">
            <a:extLst>
              <a:ext uri="{FF2B5EF4-FFF2-40B4-BE49-F238E27FC236}">
                <a16:creationId xmlns:a16="http://schemas.microsoft.com/office/drawing/2014/main" id="{FA6EFA48-7408-46C6-83D0-58C3FB3FF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98475"/>
            <a:ext cx="5192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GOLOSJEMENJAČE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10 - Cordaites">
            <a:extLst>
              <a:ext uri="{FF2B5EF4-FFF2-40B4-BE49-F238E27FC236}">
                <a16:creationId xmlns:a16="http://schemas.microsoft.com/office/drawing/2014/main" id="{F96C9B15-5E0E-40B0-9297-577E4E62D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96975"/>
            <a:ext cx="4062412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779" name="Picture 3" descr="Cordaites">
            <a:extLst>
              <a:ext uri="{FF2B5EF4-FFF2-40B4-BE49-F238E27FC236}">
                <a16:creationId xmlns:a16="http://schemas.microsoft.com/office/drawing/2014/main" id="{EE9073D6-CE35-4A08-822C-7D4063E0E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3213100"/>
            <a:ext cx="3960812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780" name="Picture 6" descr="Cordaites, golosjemenjače, pensilvanijan, Nova Škotska">
            <a:extLst>
              <a:ext uri="{FF2B5EF4-FFF2-40B4-BE49-F238E27FC236}">
                <a16:creationId xmlns:a16="http://schemas.microsoft.com/office/drawing/2014/main" id="{C5F19080-BFF4-4D29-A456-AC96EC2A3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2275" y="5445125"/>
            <a:ext cx="342900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253" name="Text Box 7">
            <a:extLst>
              <a:ext uri="{FF2B5EF4-FFF2-40B4-BE49-F238E27FC236}">
                <a16:creationId xmlns:a16="http://schemas.microsoft.com/office/drawing/2014/main" id="{30BE2D90-9CB4-4E4B-927A-A6628EED2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3175" y="6381750"/>
            <a:ext cx="1263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1800">
                <a:latin typeface="Times New Roman" panose="02020603050405020304" pitchFamily="18" charset="0"/>
              </a:rPr>
              <a:t>&lt; dio stabla</a:t>
            </a:r>
          </a:p>
        </p:txBody>
      </p:sp>
      <p:sp>
        <p:nvSpPr>
          <p:cNvPr id="53254" name="Rectangle 27">
            <a:extLst>
              <a:ext uri="{FF2B5EF4-FFF2-40B4-BE49-F238E27FC236}">
                <a16:creationId xmlns:a16="http://schemas.microsoft.com/office/drawing/2014/main" id="{5C49E8E0-C9E3-4B60-B277-EC998BC81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7026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Karbonske GOLOSJEMENJAČE - četinjače</a:t>
            </a:r>
          </a:p>
        </p:txBody>
      </p:sp>
      <p:sp>
        <p:nvSpPr>
          <p:cNvPr id="53255" name="Text Box 5">
            <a:extLst>
              <a:ext uri="{FF2B5EF4-FFF2-40B4-BE49-F238E27FC236}">
                <a16:creationId xmlns:a16="http://schemas.microsoft.com/office/drawing/2014/main" id="{BDA0D983-BD3E-4DDB-A3A2-A5FA84FC8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765175"/>
            <a:ext cx="1398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>
                <a:latin typeface="Times New Roman" panose="02020603050405020304" pitchFamily="18" charset="0"/>
              </a:rPr>
              <a:t>Cordaites</a:t>
            </a:r>
          </a:p>
        </p:txBody>
      </p:sp>
      <p:pic>
        <p:nvPicPr>
          <p:cNvPr id="75784" name="Picture 10" descr="http://www.b14643.de/Sahara/Fossil-Plants/CC_Cordaites_3big.jpg">
            <a:extLst>
              <a:ext uri="{FF2B5EF4-FFF2-40B4-BE49-F238E27FC236}">
                <a16:creationId xmlns:a16="http://schemas.microsoft.com/office/drawing/2014/main" id="{B1968075-5E2F-4561-A56A-79530552E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9013" y="698500"/>
            <a:ext cx="4021137" cy="265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257" name="Text Box 4">
            <a:extLst>
              <a:ext uri="{FF2B5EF4-FFF2-40B4-BE49-F238E27FC236}">
                <a16:creationId xmlns:a16="http://schemas.microsoft.com/office/drawing/2014/main" id="{844E5821-637F-487B-BAC2-215425A6B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788" y="3789363"/>
            <a:ext cx="6810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>
                <a:latin typeface="Times New Roman" panose="02020603050405020304" pitchFamily="18" charset="0"/>
              </a:rPr>
              <a:t>lišće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5" descr="http://www.renderosity.com/mod/bcs/photos/prodimg20/product_image_full_201531.jpg">
            <a:extLst>
              <a:ext uri="{FF2B5EF4-FFF2-40B4-BE49-F238E27FC236}">
                <a16:creationId xmlns:a16="http://schemas.microsoft.com/office/drawing/2014/main" id="{96BFFB4C-E30D-4F4A-9FDC-142DBEB0B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80963"/>
            <a:ext cx="3419475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275" name="Text Box 2">
            <a:extLst>
              <a:ext uri="{FF2B5EF4-FFF2-40B4-BE49-F238E27FC236}">
                <a16:creationId xmlns:a16="http://schemas.microsoft.com/office/drawing/2014/main" id="{B525A755-5895-48BA-910B-4FB16BE03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96975"/>
            <a:ext cx="4283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100" dirty="0">
                <a:latin typeface="Calibri" panose="020F0502020204030204" pitchFamily="34" charset="0"/>
              </a:rPr>
              <a:t>- sjemenke se nalaze u tvorbama sličnim današnjim češerima</a:t>
            </a:r>
          </a:p>
        </p:txBody>
      </p:sp>
      <p:sp>
        <p:nvSpPr>
          <p:cNvPr id="54276" name="Rectangle 27">
            <a:extLst>
              <a:ext uri="{FF2B5EF4-FFF2-40B4-BE49-F238E27FC236}">
                <a16:creationId xmlns:a16="http://schemas.microsoft.com/office/drawing/2014/main" id="{EEE13539-ACEC-45C4-887D-2EA252E0B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5149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GOLOSJEMENJAČE - četinjače</a:t>
            </a:r>
          </a:p>
        </p:txBody>
      </p:sp>
      <p:sp>
        <p:nvSpPr>
          <p:cNvPr id="54277" name="Text Box 5">
            <a:extLst>
              <a:ext uri="{FF2B5EF4-FFF2-40B4-BE49-F238E27FC236}">
                <a16:creationId xmlns:a16="http://schemas.microsoft.com/office/drawing/2014/main" id="{C0E22D1B-F24A-4AB9-8C44-F79E4E2CE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765175"/>
            <a:ext cx="2067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 dirty="0" err="1">
                <a:latin typeface="Times New Roman" panose="02020603050405020304" pitchFamily="18" charset="0"/>
              </a:rPr>
              <a:t>Walchia</a:t>
            </a:r>
            <a:r>
              <a:rPr lang="en-US" altLang="en-US" sz="2400" b="1" i="1" dirty="0">
                <a:latin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</a:rPr>
              <a:t>(C–P)</a:t>
            </a:r>
            <a:endParaRPr lang="hr-HR" altLang="en-US" sz="2400" b="1" dirty="0">
              <a:latin typeface="Times New Roman" panose="02020603050405020304" pitchFamily="18" charset="0"/>
            </a:endParaRPr>
          </a:p>
        </p:txBody>
      </p:sp>
      <p:pic>
        <p:nvPicPr>
          <p:cNvPr id="76806" name="Picture 11" descr="http://www.fossilmall.com/EDCOPE_Enterprises/plants/plfossil91/GF050B.jpg">
            <a:extLst>
              <a:ext uri="{FF2B5EF4-FFF2-40B4-BE49-F238E27FC236}">
                <a16:creationId xmlns:a16="http://schemas.microsoft.com/office/drawing/2014/main" id="{FB85FCDB-05D3-4A97-91B6-EC682D901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480" r="1402" b="2126"/>
          <a:stretch>
            <a:fillRect/>
          </a:stretch>
        </p:blipFill>
        <p:spPr bwMode="auto">
          <a:xfrm>
            <a:off x="250825" y="2024063"/>
            <a:ext cx="3636963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6807" name="Picture 13" descr="http://upload.wikimedia.org/wikipedia/commons/thumb/3/30/Walchia.JPG/220px-Walchia.JPG">
            <a:extLst>
              <a:ext uri="{FF2B5EF4-FFF2-40B4-BE49-F238E27FC236}">
                <a16:creationId xmlns:a16="http://schemas.microsoft.com/office/drawing/2014/main" id="{E417F2DF-9551-40DF-80A9-D59682A24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2636838"/>
            <a:ext cx="26892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naturekind.org/users/kcn2/5_13_10_s/CUPC_101109_055.jpg.83.jpg">
            <a:extLst>
              <a:ext uri="{FF2B5EF4-FFF2-40B4-BE49-F238E27FC236}">
                <a16:creationId xmlns:a16="http://schemas.microsoft.com/office/drawing/2014/main" id="{DED779F0-EC57-46C9-AFEE-4C78EA49E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5675" y="2633663"/>
            <a:ext cx="2928938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299" name="Text Box 2">
            <a:extLst>
              <a:ext uri="{FF2B5EF4-FFF2-40B4-BE49-F238E27FC236}">
                <a16:creationId xmlns:a16="http://schemas.microsoft.com/office/drawing/2014/main" id="{9C4F8C57-FEAA-47DD-BF9E-591CBAFDF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96975"/>
            <a:ext cx="7848600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Tijekom perma klima postaje manje vlažna zbog čega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krajem perma u gondvanskoj flori počinje prevladavati rod pteridospermi </a:t>
            </a:r>
            <a:r>
              <a:rPr lang="hr-HR" altLang="en-US" sz="2100" b="1" i="1">
                <a:solidFill>
                  <a:srgbClr val="FF0000"/>
                </a:solidFill>
                <a:latin typeface="Calibri" panose="020F0502020204030204" pitchFamily="34" charset="0"/>
              </a:rPr>
              <a:t>Dicroidium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Fosilni nalazi roda </a:t>
            </a:r>
            <a:r>
              <a:rPr lang="hr-HR" altLang="en-US" sz="2100" i="1">
                <a:latin typeface="Calibri" panose="020F0502020204030204" pitchFamily="34" charset="0"/>
              </a:rPr>
              <a:t>Dicroidium</a:t>
            </a:r>
            <a:r>
              <a:rPr lang="hr-HR" altLang="en-US" sz="2100">
                <a:latin typeface="Calibri" panose="020F0502020204030204" pitchFamily="34" charset="0"/>
              </a:rPr>
              <a:t>: J. Afrika, Novi Zeland, Australija, J. Amerika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Preferira uvjete suhe i tople klime</a:t>
            </a:r>
          </a:p>
        </p:txBody>
      </p:sp>
      <p:sp>
        <p:nvSpPr>
          <p:cNvPr id="55300" name="Rectangle 27">
            <a:extLst>
              <a:ext uri="{FF2B5EF4-FFF2-40B4-BE49-F238E27FC236}">
                <a16:creationId xmlns:a16="http://schemas.microsoft.com/office/drawing/2014/main" id="{87AD91E7-021F-4F71-80AD-712475216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95288"/>
            <a:ext cx="77771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Permska gondvanska flora – </a:t>
            </a:r>
            <a:r>
              <a:rPr lang="hr-HR" altLang="en-US" b="1" i="1">
                <a:solidFill>
                  <a:srgbClr val="669900"/>
                </a:solidFill>
                <a:latin typeface="Calibri" panose="020F0502020204030204" pitchFamily="34" charset="0"/>
              </a:rPr>
              <a:t>Dicroidium</a:t>
            </a:r>
            <a:r>
              <a:rPr lang="hr-HR" altLang="en-US" b="1">
                <a:solidFill>
                  <a:srgbClr val="669900"/>
                </a:solidFill>
                <a:latin typeface="Calibri" panose="020F0502020204030204" pitchFamily="34" charset="0"/>
              </a:rPr>
              <a:t> flora</a:t>
            </a:r>
          </a:p>
        </p:txBody>
      </p:sp>
      <p:pic>
        <p:nvPicPr>
          <p:cNvPr id="77829" name="Picture 12" descr="dicroidium biljka">
            <a:extLst>
              <a:ext uri="{FF2B5EF4-FFF2-40B4-BE49-F238E27FC236}">
                <a16:creationId xmlns:a16="http://schemas.microsoft.com/office/drawing/2014/main" id="{6402B8CA-3613-4926-B603-42246A474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5838" y="3170238"/>
            <a:ext cx="24003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7830" name="Picture 4" descr="http://honerscience.wikispaces.com/file/view/Dicroidium.jpg">
            <a:extLst>
              <a:ext uri="{FF2B5EF4-FFF2-40B4-BE49-F238E27FC236}">
                <a16:creationId xmlns:a16="http://schemas.microsoft.com/office/drawing/2014/main" id="{48168582-0DDC-4CBD-B9C1-C2B7FABE7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3436"/>
          <a:stretch>
            <a:fillRect/>
          </a:stretch>
        </p:blipFill>
        <p:spPr bwMode="auto">
          <a:xfrm>
            <a:off x="179388" y="3665538"/>
            <a:ext cx="32004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B48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4">
            <a:extLst>
              <a:ext uri="{FF2B5EF4-FFF2-40B4-BE49-F238E27FC236}">
                <a16:creationId xmlns:a16="http://schemas.microsoft.com/office/drawing/2014/main" id="{E26D5486-1C64-4391-8B8A-DA4B244F4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052513"/>
            <a:ext cx="7777163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U slatkim vodama razvoj nastavljaju resoperke, morski psi, školjkaši, i dr., njihovi se ostaci često nalaze u naslagama ugljena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Značajno se razvijaju kukci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Kralježnjaci uglavnom žive uz rijeke, jezera, močvare ili mora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Tijekom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starijeg karbona </a:t>
            </a:r>
            <a:r>
              <a:rPr lang="hr-HR" altLang="en-US" sz="2100">
                <a:latin typeface="Calibri" panose="020F0502020204030204" pitchFamily="34" charset="0"/>
              </a:rPr>
              <a:t>od kralježnjaka na kopnu su prisutni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samo vodozemci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Najstariji </a:t>
            </a:r>
            <a:r>
              <a:rPr lang="hr-HR" altLang="en-US" sz="2100" b="1">
                <a:solidFill>
                  <a:srgbClr val="0000FF"/>
                </a:solidFill>
                <a:latin typeface="Calibri" panose="020F0502020204030204" pitchFamily="34" charset="0"/>
              </a:rPr>
              <a:t>ostaci gmazova </a:t>
            </a:r>
            <a:r>
              <a:rPr lang="hr-HR" altLang="en-US" sz="2100">
                <a:latin typeface="Calibri" panose="020F0502020204030204" pitchFamily="34" charset="0"/>
              </a:rPr>
              <a:t>potječu </a:t>
            </a:r>
            <a:r>
              <a:rPr lang="hr-HR" altLang="en-US" sz="2100" b="1">
                <a:solidFill>
                  <a:srgbClr val="0000FF"/>
                </a:solidFill>
                <a:latin typeface="Calibri" panose="020F0502020204030204" pitchFamily="34" charset="0"/>
              </a:rPr>
              <a:t>iz </a:t>
            </a:r>
            <a:r>
              <a:rPr lang="hr-HR" altLang="en-US" sz="2100">
                <a:latin typeface="Calibri" panose="020F0502020204030204" pitchFamily="34" charset="0"/>
              </a:rPr>
              <a:t>naslaga </a:t>
            </a:r>
            <a:r>
              <a:rPr lang="hr-HR" altLang="en-US" sz="2100" b="1">
                <a:solidFill>
                  <a:srgbClr val="0000FF"/>
                </a:solidFill>
                <a:latin typeface="Calibri" panose="020F0502020204030204" pitchFamily="34" charset="0"/>
              </a:rPr>
              <a:t>mlađeg karbona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Tijekom perma gmazovi &gt; snažan razvoj (red Pelycosauria)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Sredinom perma </a:t>
            </a:r>
            <a:r>
              <a:rPr lang="hr-HR" altLang="en-US" sz="2100">
                <a:latin typeface="Calibri" panose="020F0502020204030204" pitchFamily="34" charset="0"/>
              </a:rPr>
              <a:t>javlja se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skupina gmazova slična sisavcima </a:t>
            </a:r>
            <a:r>
              <a:rPr lang="hr-HR" altLang="en-US" sz="2100">
                <a:latin typeface="Calibri" panose="020F0502020204030204" pitchFamily="34" charset="0"/>
              </a:rPr>
              <a:t>– red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Therapsida</a:t>
            </a:r>
          </a:p>
        </p:txBody>
      </p:sp>
      <p:sp>
        <p:nvSpPr>
          <p:cNvPr id="8" name="Text Box 1026">
            <a:extLst>
              <a:ext uri="{FF2B5EF4-FFF2-40B4-BE49-F238E27FC236}">
                <a16:creationId xmlns:a16="http://schemas.microsoft.com/office/drawing/2014/main" id="{784A3E20-2E0B-47B1-8764-6D3EDAFEE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8243887" cy="86201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hr-HR" altLang="en-US" sz="1800" b="1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hr-HR" altLang="en-US" b="1">
                <a:solidFill>
                  <a:schemeClr val="bg1"/>
                </a:solidFill>
                <a:latin typeface="Calibri" panose="020F0502020204030204" pitchFamily="34" charset="0"/>
              </a:rPr>
              <a:t>Kopnena fauna mlađeg paleozoika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2.bp.blogspot.com/-htQZMTXEERE/TyGUQjovgjI/AAAAAAAABiE/R7ejvAi-1Is/s1600/woman+and+meganeura.jpeg">
            <a:extLst>
              <a:ext uri="{FF2B5EF4-FFF2-40B4-BE49-F238E27FC236}">
                <a16:creationId xmlns:a16="http://schemas.microsoft.com/office/drawing/2014/main" id="{3B50B7FC-E4CA-4F7E-A916-FC0386647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25" y="2681288"/>
            <a:ext cx="4352925" cy="326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347" name="Text Box 4">
            <a:extLst>
              <a:ext uri="{FF2B5EF4-FFF2-40B4-BE49-F238E27FC236}">
                <a16:creationId xmlns:a16="http://schemas.microsoft.com/office/drawing/2014/main" id="{7DC6831B-55DE-404A-91A2-47CC47343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692150"/>
            <a:ext cx="7777162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Česti  stanovnici močvara; počeli su se razvijati u devonu, ali su </a:t>
            </a:r>
            <a:r>
              <a:rPr lang="hr-HR" altLang="en-US" sz="2100" b="1">
                <a:latin typeface="Calibri" panose="020F0502020204030204" pitchFamily="34" charset="0"/>
              </a:rPr>
              <a:t>krila dobili u karbonu</a:t>
            </a:r>
            <a:r>
              <a:rPr lang="hr-HR" altLang="en-US" sz="2100">
                <a:latin typeface="Calibri" panose="020F0502020204030204" pitchFamily="34" charset="0"/>
              </a:rPr>
              <a:t>, iako ih nisu mogli skupiti uz tijelo kao današnji kukci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Najpoznatije su karbonske vrste: </a:t>
            </a:r>
            <a:r>
              <a:rPr lang="hr-HR" altLang="en-US" sz="2100" i="1">
                <a:latin typeface="Calibri" panose="020F0502020204030204" pitchFamily="34" charset="0"/>
              </a:rPr>
              <a:t>Stenodictya lobata</a:t>
            </a:r>
            <a:r>
              <a:rPr lang="hr-HR" altLang="en-US" sz="2100">
                <a:latin typeface="Calibri" panose="020F0502020204030204" pitchFamily="34" charset="0"/>
              </a:rPr>
              <a:t> i rod </a:t>
            </a:r>
            <a:r>
              <a:rPr lang="hr-HR" altLang="en-US" sz="2100" b="1" i="1">
                <a:solidFill>
                  <a:srgbClr val="FF0000"/>
                </a:solidFill>
                <a:latin typeface="Calibri" panose="020F0502020204030204" pitchFamily="34" charset="0"/>
              </a:rPr>
              <a:t>Meganeura</a:t>
            </a:r>
            <a:r>
              <a:rPr lang="hr-HR" altLang="en-US" sz="2100">
                <a:latin typeface="Calibri" panose="020F0502020204030204" pitchFamily="34" charset="0"/>
                <a:cs typeface="Arial" panose="020B0604020202020204" pitchFamily="34" charset="0"/>
              </a:rPr>
              <a:t>→ raspon krila do 70 cm, najveći</a:t>
            </a:r>
            <a:r>
              <a:rPr lang="hr-HR" altLang="en-US" sz="2100">
                <a:latin typeface="Calibri" panose="020F0502020204030204" pitchFamily="34" charset="0"/>
              </a:rPr>
              <a:t> </a:t>
            </a:r>
            <a:r>
              <a:rPr lang="hr-HR" altLang="en-US" sz="2100">
                <a:latin typeface="Calibri" panose="020F0502020204030204" pitchFamily="34" charset="0"/>
                <a:cs typeface="Arial" panose="020B0604020202020204" pitchFamily="34" charset="0"/>
              </a:rPr>
              <a:t>kukac svih vremena</a:t>
            </a:r>
          </a:p>
        </p:txBody>
      </p:sp>
      <p:sp>
        <p:nvSpPr>
          <p:cNvPr id="57348" name="Text Box 19">
            <a:extLst>
              <a:ext uri="{FF2B5EF4-FFF2-40B4-BE49-F238E27FC236}">
                <a16:creationId xmlns:a16="http://schemas.microsoft.com/office/drawing/2014/main" id="{43325DB6-9972-4D9D-A99D-D95DDA772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5919788"/>
            <a:ext cx="1655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>
                <a:latin typeface="Times New Roman" panose="02020603050405020304" pitchFamily="18" charset="0"/>
              </a:rPr>
              <a:t>Meganeura</a:t>
            </a:r>
            <a:endParaRPr lang="en-US" altLang="en-US" sz="2400" b="1" i="1">
              <a:latin typeface="Times New Roman" panose="02020603050405020304" pitchFamily="18" charset="0"/>
            </a:endParaRPr>
          </a:p>
        </p:txBody>
      </p:sp>
      <p:sp>
        <p:nvSpPr>
          <p:cNvPr id="57349" name="Rectangle 27">
            <a:extLst>
              <a:ext uri="{FF2B5EF4-FFF2-40B4-BE49-F238E27FC236}">
                <a16:creationId xmlns:a16="http://schemas.microsoft.com/office/drawing/2014/main" id="{27D5D7D9-CE86-4EC4-AE8E-6C2879C85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88913"/>
            <a:ext cx="2963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FF0000"/>
                </a:solidFill>
                <a:latin typeface="Calibri" panose="020F0502020204030204" pitchFamily="34" charset="0"/>
              </a:rPr>
              <a:t>Karbonski KUKCI</a:t>
            </a:r>
          </a:p>
        </p:txBody>
      </p:sp>
      <p:pic>
        <p:nvPicPr>
          <p:cNvPr id="79878" name="Picture 4" descr="http://upload.wikimedia.org/wikipedia/commons/0/0d/Meganeura_fossil.JPG">
            <a:extLst>
              <a:ext uri="{FF2B5EF4-FFF2-40B4-BE49-F238E27FC236}">
                <a16:creationId xmlns:a16="http://schemas.microsoft.com/office/drawing/2014/main" id="{4B9191CF-7478-40C6-B620-7EF0E6A40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2636838"/>
            <a:ext cx="4894263" cy="367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4" descr="http://upload.wikimedia.org/wikipedia/commons/e/e9/Eryops1DB.jpg">
            <a:extLst>
              <a:ext uri="{FF2B5EF4-FFF2-40B4-BE49-F238E27FC236}">
                <a16:creationId xmlns:a16="http://schemas.microsoft.com/office/drawing/2014/main" id="{4508AB9B-2B2D-421D-A6E5-59B747537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81313"/>
            <a:ext cx="41402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899" name="Picture 2" descr="File:Eryops megacephalus.JPG">
            <a:extLst>
              <a:ext uri="{FF2B5EF4-FFF2-40B4-BE49-F238E27FC236}">
                <a16:creationId xmlns:a16="http://schemas.microsoft.com/office/drawing/2014/main" id="{16308286-3050-4437-A591-FAE82D957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4206875"/>
            <a:ext cx="478790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900" name="Picture 5" descr="F24 - Eryops">
            <a:extLst>
              <a:ext uri="{FF2B5EF4-FFF2-40B4-BE49-F238E27FC236}">
                <a16:creationId xmlns:a16="http://schemas.microsoft.com/office/drawing/2014/main" id="{8D161DDE-CDE4-4E88-819B-4E58CAABE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638" y="2133600"/>
            <a:ext cx="4176712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8373" name="Text Box 4">
            <a:extLst>
              <a:ext uri="{FF2B5EF4-FFF2-40B4-BE49-F238E27FC236}">
                <a16:creationId xmlns:a16="http://schemas.microsoft.com/office/drawing/2014/main" id="{6310D366-3676-48EA-8AFD-01305D930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341438"/>
            <a:ext cx="777716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636588" indent="-17938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Za mlađi paleozoik karakterističan je rod </a:t>
            </a:r>
            <a:r>
              <a:rPr lang="hr-HR" altLang="en-US" sz="2100" b="1" i="1">
                <a:latin typeface="Calibri" panose="020F0502020204030204" pitchFamily="34" charset="0"/>
              </a:rPr>
              <a:t>Eryops</a:t>
            </a:r>
            <a:r>
              <a:rPr lang="hr-HR" altLang="en-US" sz="2100">
                <a:latin typeface="Calibri" panose="020F0502020204030204" pitchFamily="34" charset="0"/>
              </a:rPr>
              <a:t> (sličan krokodilu)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Skelet dužine 1,5-2 m, težine do 90 kg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Većina kostiju glave nalazila se ispred očiju, velika usta s oštrim zubima - predator</a:t>
            </a:r>
            <a:endParaRPr lang="en-US" altLang="en-US" sz="2100">
              <a:latin typeface="Calibri" panose="020F0502020204030204" pitchFamily="34" charset="0"/>
            </a:endParaRPr>
          </a:p>
        </p:txBody>
      </p:sp>
      <p:sp>
        <p:nvSpPr>
          <p:cNvPr id="58374" name="Text Box 19">
            <a:extLst>
              <a:ext uri="{FF2B5EF4-FFF2-40B4-BE49-F238E27FC236}">
                <a16:creationId xmlns:a16="http://schemas.microsoft.com/office/drawing/2014/main" id="{CE2A7F0C-05A4-4203-A845-4D09DFAE9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4897438"/>
            <a:ext cx="1074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>
                <a:latin typeface="Times New Roman" panose="02020603050405020304" pitchFamily="18" charset="0"/>
              </a:rPr>
              <a:t>Eryops</a:t>
            </a:r>
            <a:endParaRPr lang="en-US" altLang="en-US" sz="2400" b="1" i="1">
              <a:latin typeface="Times New Roman" panose="02020603050405020304" pitchFamily="18" charset="0"/>
            </a:endParaRPr>
          </a:p>
        </p:txBody>
      </p:sp>
      <p:sp>
        <p:nvSpPr>
          <p:cNvPr id="58375" name="Rectangle 27">
            <a:extLst>
              <a:ext uri="{FF2B5EF4-FFF2-40B4-BE49-F238E27FC236}">
                <a16:creationId xmlns:a16="http://schemas.microsoft.com/office/drawing/2014/main" id="{F21D1C18-BA47-465D-BAEB-64EC0A02B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188913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0000FF"/>
                </a:solidFill>
                <a:latin typeface="Calibri" panose="020F0502020204030204" pitchFamily="34" charset="0"/>
              </a:rPr>
              <a:t>KOPNENI KRALJEŽNJACI</a:t>
            </a:r>
          </a:p>
        </p:txBody>
      </p:sp>
      <p:sp>
        <p:nvSpPr>
          <p:cNvPr id="58376" name="Rectangle 27">
            <a:extLst>
              <a:ext uri="{FF2B5EF4-FFF2-40B4-BE49-F238E27FC236}">
                <a16:creationId xmlns:a16="http://schemas.microsoft.com/office/drawing/2014/main" id="{01FA634A-CDDE-4A97-901D-F60E7FD01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765175"/>
            <a:ext cx="2308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FF0000"/>
                </a:solidFill>
                <a:latin typeface="Calibri" panose="020F0502020204030204" pitchFamily="34" charset="0"/>
              </a:rPr>
              <a:t>VODOZEMCI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7">
            <a:extLst>
              <a:ext uri="{FF2B5EF4-FFF2-40B4-BE49-F238E27FC236}">
                <a16:creationId xmlns:a16="http://schemas.microsoft.com/office/drawing/2014/main" id="{D59EB707-6ACE-473E-8A50-D674DA4D4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188913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0000FF"/>
                </a:solidFill>
                <a:latin typeface="Calibri" panose="020F0502020204030204" pitchFamily="34" charset="0"/>
              </a:rPr>
              <a:t>KOPNENI KRALJEŽNJACI</a:t>
            </a:r>
          </a:p>
        </p:txBody>
      </p:sp>
      <p:sp>
        <p:nvSpPr>
          <p:cNvPr id="59395" name="Text Box 4">
            <a:extLst>
              <a:ext uri="{FF2B5EF4-FFF2-40B4-BE49-F238E27FC236}">
                <a16:creationId xmlns:a16="http://schemas.microsoft.com/office/drawing/2014/main" id="{86147F4C-3A5D-4A72-8835-50A02E6CC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341438"/>
            <a:ext cx="7777162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08188" indent="-179388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465388" indent="-1793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22588" indent="-1793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379788" indent="-1793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36988" indent="-1793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Tijekom mlađeg paleozoika</a:t>
            </a:r>
            <a:r>
              <a:rPr lang="hr-HR" altLang="en-US" sz="2100" b="1">
                <a:latin typeface="Calibri" panose="020F0502020204030204" pitchFamily="34" charset="0"/>
              </a:rPr>
              <a:t> </a:t>
            </a:r>
            <a:r>
              <a:rPr lang="hr-HR" altLang="en-US" sz="2100">
                <a:latin typeface="Calibri" panose="020F0502020204030204" pitchFamily="34" charset="0"/>
              </a:rPr>
              <a:t>kod kopnenih kralježnjaka dolazi do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razvoja</a:t>
            </a:r>
            <a:r>
              <a:rPr lang="hr-HR" altLang="en-US" sz="2100">
                <a:latin typeface="Calibri" panose="020F0502020204030204" pitchFamily="34" charset="0"/>
              </a:rPr>
              <a:t> dviju značajnih prilagodbi za život na kopnu: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amniotskog jajeta i snažnije čeljusti</a:t>
            </a:r>
            <a:r>
              <a:rPr lang="hr-HR" altLang="en-US" sz="2100">
                <a:latin typeface="Calibri" panose="020F0502020204030204" pitchFamily="34" charset="0"/>
              </a:rPr>
              <a:t>, koje su omogućile razvoj gmazova i naposljetku njihovu dominaciju na kopnu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Gmazovi su bili pokretljiviji, razmnožavanja neovisnog o vodi, snažnijom čeljusti uspješnije mogli komadati i žvakati hranu za razliku od vodozemaca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solidFill>
                  <a:srgbClr val="669900"/>
                </a:solidFill>
                <a:latin typeface="Calibri" panose="020F0502020204030204" pitchFamily="34" charset="0"/>
              </a:rPr>
              <a:t>Najstariji ostaci gmazova potječu iz naslaga mlađeg karbona </a:t>
            </a:r>
            <a:r>
              <a:rPr lang="hr-HR" altLang="en-US" sz="2100">
                <a:latin typeface="Calibri" panose="020F0502020204030204" pitchFamily="34" charset="0"/>
              </a:rPr>
              <a:t>Nove Škotske &gt; rod </a:t>
            </a:r>
            <a:r>
              <a:rPr lang="hr-HR" altLang="en-US" sz="2100" i="1">
                <a:latin typeface="Calibri" panose="020F0502020204030204" pitchFamily="34" charset="0"/>
              </a:rPr>
              <a:t>Hylonomus</a:t>
            </a:r>
          </a:p>
          <a:p>
            <a:pPr lvl="4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Dužine tijela do 30-ak cm</a:t>
            </a:r>
          </a:p>
        </p:txBody>
      </p:sp>
      <p:sp>
        <p:nvSpPr>
          <p:cNvPr id="59396" name="Rectangle 27">
            <a:extLst>
              <a:ext uri="{FF2B5EF4-FFF2-40B4-BE49-F238E27FC236}">
                <a16:creationId xmlns:a16="http://schemas.microsoft.com/office/drawing/2014/main" id="{92A52452-D912-4409-8CF9-8DAD58343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765175"/>
            <a:ext cx="186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FF0000"/>
                </a:solidFill>
                <a:latin typeface="Calibri" panose="020F0502020204030204" pitchFamily="34" charset="0"/>
              </a:rPr>
              <a:t>GMAZOVI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 descr="Fossilised upper jaw and teeth of the reptile Hylonomus lyelli">
            <a:extLst>
              <a:ext uri="{FF2B5EF4-FFF2-40B4-BE49-F238E27FC236}">
                <a16:creationId xmlns:a16="http://schemas.microsoft.com/office/drawing/2014/main" id="{FBB09FC2-5D6F-43F0-A53E-2CB576B88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4575175"/>
            <a:ext cx="46672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947" name="Picture 4" descr="http://www.uua.cn/Reptilia/UploadFiles/200701/20070122104453863.jpg">
            <a:extLst>
              <a:ext uri="{FF2B5EF4-FFF2-40B4-BE49-F238E27FC236}">
                <a16:creationId xmlns:a16="http://schemas.microsoft.com/office/drawing/2014/main" id="{4C765247-082E-4EAB-9B8B-DA5DCDFC3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10333" b="3101"/>
          <a:stretch>
            <a:fillRect/>
          </a:stretch>
        </p:blipFill>
        <p:spPr bwMode="auto">
          <a:xfrm>
            <a:off x="107950" y="1341438"/>
            <a:ext cx="47625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420" name="Rectangle 27">
            <a:extLst>
              <a:ext uri="{FF2B5EF4-FFF2-40B4-BE49-F238E27FC236}">
                <a16:creationId xmlns:a16="http://schemas.microsoft.com/office/drawing/2014/main" id="{2C91CDC5-6D3A-42D2-B887-BC81953A8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188913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0000FF"/>
                </a:solidFill>
                <a:latin typeface="Calibri" panose="020F0502020204030204" pitchFamily="34" charset="0"/>
              </a:rPr>
              <a:t>KOPNENI KRALJEŽNJACI</a:t>
            </a:r>
          </a:p>
        </p:txBody>
      </p:sp>
      <p:sp>
        <p:nvSpPr>
          <p:cNvPr id="60421" name="Rectangle 27">
            <a:extLst>
              <a:ext uri="{FF2B5EF4-FFF2-40B4-BE49-F238E27FC236}">
                <a16:creationId xmlns:a16="http://schemas.microsoft.com/office/drawing/2014/main" id="{0F1C90F8-56B2-46E8-9128-BFE6B0F21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765175"/>
            <a:ext cx="3760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FF0000"/>
                </a:solidFill>
                <a:latin typeface="Calibri" panose="020F0502020204030204" pitchFamily="34" charset="0"/>
              </a:rPr>
              <a:t>Prvi karbonski GMAZ</a:t>
            </a:r>
          </a:p>
        </p:txBody>
      </p:sp>
      <p:pic>
        <p:nvPicPr>
          <p:cNvPr id="82950" name="Picture 2" descr="http://www.uky.edu/KGS/education/images/penn_first_reptile_hylo2.jpg">
            <a:extLst>
              <a:ext uri="{FF2B5EF4-FFF2-40B4-BE49-F238E27FC236}">
                <a16:creationId xmlns:a16="http://schemas.microsoft.com/office/drawing/2014/main" id="{A6091ED3-A596-4B14-8822-162655E35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1412875"/>
            <a:ext cx="38100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423" name="Text Box 19">
            <a:extLst>
              <a:ext uri="{FF2B5EF4-FFF2-40B4-BE49-F238E27FC236}">
                <a16:creationId xmlns:a16="http://schemas.microsoft.com/office/drawing/2014/main" id="{12EB60D6-8513-4DA0-984E-357BB9679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908050"/>
            <a:ext cx="1654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400" b="1" i="1" dirty="0" err="1">
                <a:latin typeface="Times New Roman" panose="02020603050405020304" pitchFamily="18" charset="0"/>
              </a:rPr>
              <a:t>Hylonomus</a:t>
            </a:r>
            <a:endParaRPr lang="en-US" altLang="en-US" sz="2400" b="1" i="1" dirty="0">
              <a:latin typeface="Times New Roman" panose="02020603050405020304" pitchFamily="18" charset="0"/>
            </a:endParaRPr>
          </a:p>
        </p:txBody>
      </p:sp>
      <p:pic>
        <p:nvPicPr>
          <p:cNvPr id="82952" name="Picture 2" descr="http://www.georgealozano.com/photos/stamps/Hylonomus.jpg">
            <a:extLst>
              <a:ext uri="{FF2B5EF4-FFF2-40B4-BE49-F238E27FC236}">
                <a16:creationId xmlns:a16="http://schemas.microsoft.com/office/drawing/2014/main" id="{6F72C88B-81C4-4F99-A8D8-0C3FA55C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70463" y="4121150"/>
            <a:ext cx="3489325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7">
            <a:extLst>
              <a:ext uri="{FF2B5EF4-FFF2-40B4-BE49-F238E27FC236}">
                <a16:creationId xmlns:a16="http://schemas.microsoft.com/office/drawing/2014/main" id="{2EB26F40-6AA5-4C55-AD4D-8C0C6CCF7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188913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0000FF"/>
                </a:solidFill>
                <a:latin typeface="Calibri" panose="020F0502020204030204" pitchFamily="34" charset="0"/>
              </a:rPr>
              <a:t>KOPNENI KRALJEŽNJACI</a:t>
            </a:r>
          </a:p>
        </p:txBody>
      </p:sp>
      <p:sp>
        <p:nvSpPr>
          <p:cNvPr id="61443" name="Rectangle 27">
            <a:extLst>
              <a:ext uri="{FF2B5EF4-FFF2-40B4-BE49-F238E27FC236}">
                <a16:creationId xmlns:a16="http://schemas.microsoft.com/office/drawing/2014/main" id="{BD64B016-E088-47D0-9773-579BA28F8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765175"/>
            <a:ext cx="331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FF0000"/>
                </a:solidFill>
                <a:latin typeface="Calibri" panose="020F0502020204030204" pitchFamily="34" charset="0"/>
              </a:rPr>
              <a:t>Permski GMAZOVI</a:t>
            </a:r>
          </a:p>
        </p:txBody>
      </p:sp>
      <p:sp>
        <p:nvSpPr>
          <p:cNvPr id="61444" name="Text Box 4">
            <a:extLst>
              <a:ext uri="{FF2B5EF4-FFF2-40B4-BE49-F238E27FC236}">
                <a16:creationId xmlns:a16="http://schemas.microsoft.com/office/drawing/2014/main" id="{508F172B-08A0-4616-B78B-70E94BEDF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341438"/>
            <a:ext cx="7777162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093788" indent="-179388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Tijekom perma gmazovi su doživjeli snažan razvoj i sve više su potisnuli vodozemce</a:t>
            </a: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endParaRPr lang="hr-HR" altLang="en-US" sz="21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Tijekom </a:t>
            </a:r>
            <a:r>
              <a:rPr lang="hr-HR" altLang="en-US" sz="2100">
                <a:latin typeface="Calibri" panose="020F0502020204030204" pitchFamily="34" charset="0"/>
              </a:rPr>
              <a:t>starijeg </a:t>
            </a:r>
            <a:r>
              <a:rPr lang="hr-HR" altLang="en-US" sz="2100" b="1">
                <a:solidFill>
                  <a:srgbClr val="FF0000"/>
                </a:solidFill>
                <a:latin typeface="Calibri" panose="020F0502020204030204" pitchFamily="34" charset="0"/>
              </a:rPr>
              <a:t>perma najznačajniji grabežljivci među gmazovima pripadaju redu Pelycosauria</a:t>
            </a:r>
          </a:p>
          <a:p>
            <a:pPr lvl="2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To su gmazovi s karakterističnim “leđnim jedrom” &gt; koža razapeta između koštanih nastavaka kralješaka, koja je vjerojatno služila za grijanje krvi</a:t>
            </a:r>
          </a:p>
          <a:p>
            <a:pPr lvl="2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Najznačajniji rod </a:t>
            </a:r>
            <a:r>
              <a:rPr lang="hr-HR" altLang="en-US" sz="2100" b="1" i="1">
                <a:solidFill>
                  <a:srgbClr val="FF0000"/>
                </a:solidFill>
                <a:latin typeface="Calibri" panose="020F0502020204030204" pitchFamily="34" charset="0"/>
              </a:rPr>
              <a:t>Dimetrodon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7">
            <a:extLst>
              <a:ext uri="{FF2B5EF4-FFF2-40B4-BE49-F238E27FC236}">
                <a16:creationId xmlns:a16="http://schemas.microsoft.com/office/drawing/2014/main" id="{07A86D64-8D2A-449B-A681-B9F91F486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188913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0000FF"/>
                </a:solidFill>
                <a:latin typeface="Calibri" panose="020F0502020204030204" pitchFamily="34" charset="0"/>
              </a:rPr>
              <a:t>KOPNENI KRALJEŽNJACI</a:t>
            </a:r>
          </a:p>
        </p:txBody>
      </p:sp>
      <p:sp>
        <p:nvSpPr>
          <p:cNvPr id="62467" name="Rectangle 27">
            <a:extLst>
              <a:ext uri="{FF2B5EF4-FFF2-40B4-BE49-F238E27FC236}">
                <a16:creationId xmlns:a16="http://schemas.microsoft.com/office/drawing/2014/main" id="{1AAF5F1E-C151-4D33-A6C4-E6576B9BC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765175"/>
            <a:ext cx="331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FF0000"/>
                </a:solidFill>
                <a:latin typeface="Calibri" panose="020F0502020204030204" pitchFamily="34" charset="0"/>
              </a:rPr>
              <a:t>Permski GMAZOVI</a:t>
            </a:r>
          </a:p>
        </p:txBody>
      </p:sp>
      <p:sp>
        <p:nvSpPr>
          <p:cNvPr id="62468" name="Text Box 4">
            <a:extLst>
              <a:ext uri="{FF2B5EF4-FFF2-40B4-BE49-F238E27FC236}">
                <a16:creationId xmlns:a16="http://schemas.microsoft.com/office/drawing/2014/main" id="{0C906536-2396-457C-B9F4-82ED2EC49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341438"/>
            <a:ext cx="63373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79388" indent="-179388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803275" indent="-179388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lvl="2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 b="1" i="1">
                <a:solidFill>
                  <a:srgbClr val="FF0000"/>
                </a:solidFill>
                <a:latin typeface="Calibri" panose="020F0502020204030204" pitchFamily="34" charset="0"/>
              </a:rPr>
              <a:t>Dimetrodon</a:t>
            </a:r>
          </a:p>
          <a:p>
            <a:pPr lvl="3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>
                <a:latin typeface="Calibri" panose="020F0502020204030204" pitchFamily="34" charset="0"/>
              </a:rPr>
              <a:t>Veličine današnjeg jaguara, dužina tijela 1,7 – 4,6 m</a:t>
            </a:r>
          </a:p>
          <a:p>
            <a:pPr lvl="3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>
                <a:latin typeface="Calibri" panose="020F0502020204030204" pitchFamily="34" charset="0"/>
              </a:rPr>
              <a:t>Imao djelomično diferencirano zubalo</a:t>
            </a:r>
          </a:p>
          <a:p>
            <a:pPr lvl="3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>
                <a:latin typeface="Calibri" panose="020F0502020204030204" pitchFamily="34" charset="0"/>
              </a:rPr>
              <a:t>Sinapsidni gmaz, sličan sisavcima</a:t>
            </a:r>
          </a:p>
        </p:txBody>
      </p:sp>
      <p:pic>
        <p:nvPicPr>
          <p:cNvPr id="84997" name="Picture 3" descr="Dimetrodon1">
            <a:extLst>
              <a:ext uri="{FF2B5EF4-FFF2-40B4-BE49-F238E27FC236}">
                <a16:creationId xmlns:a16="http://schemas.microsoft.com/office/drawing/2014/main" id="{42F69DB1-3B6F-405B-99BD-916771933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4311650"/>
            <a:ext cx="50895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998" name="Picture 6" descr="F28 - Dimetrodon">
            <a:extLst>
              <a:ext uri="{FF2B5EF4-FFF2-40B4-BE49-F238E27FC236}">
                <a16:creationId xmlns:a16="http://schemas.microsoft.com/office/drawing/2014/main" id="{72E09744-E670-4C53-9A34-41E0D5765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6543" b="1309"/>
          <a:stretch>
            <a:fillRect/>
          </a:stretch>
        </p:blipFill>
        <p:spPr bwMode="auto">
          <a:xfrm>
            <a:off x="4211638" y="2620963"/>
            <a:ext cx="493236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999" name="Picture 2" descr="File:Dimetrodon grandis Exhibit Museum of Natural History.JPG">
            <a:extLst>
              <a:ext uri="{FF2B5EF4-FFF2-40B4-BE49-F238E27FC236}">
                <a16:creationId xmlns:a16="http://schemas.microsoft.com/office/drawing/2014/main" id="{3AEFD169-6BB9-4245-9087-72BD50427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44675"/>
            <a:ext cx="31686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evolucija i klasifikacija gmazova">
            <a:extLst>
              <a:ext uri="{FF2B5EF4-FFF2-40B4-BE49-F238E27FC236}">
                <a16:creationId xmlns:a16="http://schemas.microsoft.com/office/drawing/2014/main" id="{34630E35-0DAD-4666-906E-13D61B0B0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73"/>
          <a:stretch>
            <a:fillRect/>
          </a:stretch>
        </p:blipFill>
        <p:spPr bwMode="auto">
          <a:xfrm>
            <a:off x="2328863" y="0"/>
            <a:ext cx="63261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3">
            <a:extLst>
              <a:ext uri="{FF2B5EF4-FFF2-40B4-BE49-F238E27FC236}">
                <a16:creationId xmlns:a16="http://schemas.microsoft.com/office/drawing/2014/main" id="{0E398AE7-DD8C-4D3C-BAF2-1EE961C77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412875"/>
            <a:ext cx="1655763" cy="36464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100" b="1" dirty="0">
                <a:solidFill>
                  <a:srgbClr val="C00000"/>
                </a:solidFill>
                <a:latin typeface="Calibri" pitchFamily="34" charset="0"/>
              </a:rPr>
              <a:t>Evolucija i klasifikacija gmazova na temelju tipova lubanja </a:t>
            </a:r>
            <a:r>
              <a:rPr lang="hr-HR" sz="2100" dirty="0">
                <a:latin typeface="Calibri" pitchFamily="34" charset="0"/>
              </a:rPr>
              <a:t>(podjela na temelju broja i pozicije sljepoočnih otvora)</a:t>
            </a:r>
          </a:p>
        </p:txBody>
      </p:sp>
      <p:pic>
        <p:nvPicPr>
          <p:cNvPr id="63492" name="Picture 7" descr="anapsid">
            <a:extLst>
              <a:ext uri="{FF2B5EF4-FFF2-40B4-BE49-F238E27FC236}">
                <a16:creationId xmlns:a16="http://schemas.microsoft.com/office/drawing/2014/main" id="{3E43A4B1-7063-47BC-8E70-F82A05256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5572125"/>
            <a:ext cx="16573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8" descr="sinapsid">
            <a:extLst>
              <a:ext uri="{FF2B5EF4-FFF2-40B4-BE49-F238E27FC236}">
                <a16:creationId xmlns:a16="http://schemas.microsoft.com/office/drawing/2014/main" id="{A319F313-54DB-447C-B55C-B9DC5C998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88" y="3956050"/>
            <a:ext cx="17478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9" descr="euripsid">
            <a:extLst>
              <a:ext uri="{FF2B5EF4-FFF2-40B4-BE49-F238E27FC236}">
                <a16:creationId xmlns:a16="http://schemas.microsoft.com/office/drawing/2014/main" id="{599CC6ED-6A52-4A95-8C4A-96816EDCB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563" y="5357813"/>
            <a:ext cx="1687512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10" descr="diapsid">
            <a:extLst>
              <a:ext uri="{FF2B5EF4-FFF2-40B4-BE49-F238E27FC236}">
                <a16:creationId xmlns:a16="http://schemas.microsoft.com/office/drawing/2014/main" id="{9DFD620A-973C-4C14-A177-97A8922FB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179388"/>
            <a:ext cx="1665287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DB5F944-1CAD-4A01-9B58-D4314377F4B9}"/>
              </a:ext>
            </a:extLst>
          </p:cNvPr>
          <p:cNvSpPr/>
          <p:nvPr/>
        </p:nvSpPr>
        <p:spPr>
          <a:xfrm rot="20688434">
            <a:off x="4464050" y="3367088"/>
            <a:ext cx="1039813" cy="581025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7">
            <a:extLst>
              <a:ext uri="{FF2B5EF4-FFF2-40B4-BE49-F238E27FC236}">
                <a16:creationId xmlns:a16="http://schemas.microsoft.com/office/drawing/2014/main" id="{500C0EE3-ED05-4472-88C4-C740DC2B1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188913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0000FF"/>
                </a:solidFill>
                <a:latin typeface="Calibri" panose="020F0502020204030204" pitchFamily="34" charset="0"/>
              </a:rPr>
              <a:t>KOPNENI KRALJEŽNJACI</a:t>
            </a:r>
          </a:p>
        </p:txBody>
      </p:sp>
      <p:sp>
        <p:nvSpPr>
          <p:cNvPr id="64515" name="Rectangle 27">
            <a:extLst>
              <a:ext uri="{FF2B5EF4-FFF2-40B4-BE49-F238E27FC236}">
                <a16:creationId xmlns:a16="http://schemas.microsoft.com/office/drawing/2014/main" id="{F8526059-EE01-4514-BC09-1FE1B5492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765175"/>
            <a:ext cx="331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FF0000"/>
                </a:solidFill>
                <a:latin typeface="Calibri" panose="020F0502020204030204" pitchFamily="34" charset="0"/>
              </a:rPr>
              <a:t>Permski GMAZOVI</a:t>
            </a:r>
          </a:p>
        </p:txBody>
      </p:sp>
      <p:sp>
        <p:nvSpPr>
          <p:cNvPr id="64516" name="Text Box 4">
            <a:extLst>
              <a:ext uri="{FF2B5EF4-FFF2-40B4-BE49-F238E27FC236}">
                <a16:creationId xmlns:a16="http://schemas.microsoft.com/office/drawing/2014/main" id="{E48CCCFE-A420-4358-A77F-F0B34200B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341438"/>
            <a:ext cx="7777162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636588" indent="-17938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669900"/>
              </a:buClr>
              <a:buSzTx/>
              <a:buFont typeface="Arial" panose="020B0604020202020204" pitchFamily="34" charset="0"/>
              <a:buChar char="•"/>
            </a:pP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Sredinom perma</a:t>
            </a:r>
            <a:r>
              <a:rPr lang="hr-HR" altLang="en-US" sz="2100" dirty="0">
                <a:latin typeface="Calibri" panose="020F0502020204030204" pitchFamily="34" charset="0"/>
              </a:rPr>
              <a:t> razvila se </a:t>
            </a:r>
            <a:r>
              <a:rPr lang="hr-HR" altLang="en-US" sz="2100" b="1" dirty="0">
                <a:solidFill>
                  <a:srgbClr val="FF0000"/>
                </a:solidFill>
                <a:latin typeface="Calibri" panose="020F0502020204030204" pitchFamily="34" charset="0"/>
              </a:rPr>
              <a:t>skupina gmazova još sličnija sisavcima – gmazovi reda Therapsida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Imali </a:t>
            </a:r>
            <a:r>
              <a:rPr lang="hr-HR" altLang="en-US" sz="2100" b="1" dirty="0">
                <a:latin typeface="Calibri" panose="020F0502020204030204" pitchFamily="34" charset="0"/>
              </a:rPr>
              <a:t>noge više okomito položene u odnosu na trup</a:t>
            </a:r>
            <a:r>
              <a:rPr lang="hr-HR" altLang="en-US" sz="2100" dirty="0">
                <a:latin typeface="Calibri" panose="020F0502020204030204" pitchFamily="34" charset="0"/>
              </a:rPr>
              <a:t>, za razliku od ostalih gmazova, koji su imali noge postrance tj. paralelno trupu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Imali </a:t>
            </a:r>
            <a:r>
              <a:rPr lang="hr-HR" altLang="en-US" sz="2100" b="1" dirty="0">
                <a:latin typeface="Calibri" panose="020F0502020204030204" pitchFamily="34" charset="0"/>
              </a:rPr>
              <a:t>diferencirane zube</a:t>
            </a:r>
            <a:r>
              <a:rPr lang="hr-HR" altLang="en-US" sz="2100" dirty="0">
                <a:latin typeface="Calibri" panose="020F0502020204030204" pitchFamily="34" charset="0"/>
              </a:rPr>
              <a:t>: sjekutiće, očnjake i kutnjake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Smatra se da su bili donekle </a:t>
            </a:r>
            <a:r>
              <a:rPr lang="hr-HR" altLang="en-US" sz="2100" b="1" dirty="0">
                <a:latin typeface="Calibri" panose="020F0502020204030204" pitchFamily="34" charset="0"/>
              </a:rPr>
              <a:t>toplokrvni </a:t>
            </a:r>
            <a:r>
              <a:rPr lang="hr-HR" altLang="en-US" sz="2100" dirty="0">
                <a:latin typeface="Calibri" panose="020F0502020204030204" pitchFamily="34" charset="0"/>
              </a:rPr>
              <a:t>(imali dlake), što su im omogućavale dlake na tijelu koje su služile kao izolacija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Zbog svoje toplokrvnosti bili su u prednosti jer im je ona omogućila dužu aktivnost, dok su ostali gmazovi su morali velik dio vremena provoditi na suncu, skupljajući toplinu</a:t>
            </a:r>
          </a:p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 dirty="0">
                <a:latin typeface="Calibri" panose="020F0502020204030204" pitchFamily="34" charset="0"/>
              </a:rPr>
              <a:t>Naglo se razvijaju tijekom mlađeg perma kada potiskuju pelikosaure te postaju dominantna skupina gmazova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http://t0.gstatic.com/images?q=tbn:ANd9GcQVzJ5R_WkooT0UzGKY_NxJALVJ2CI29CNQJq43IkDFU7UcU-8wTw">
            <a:extLst>
              <a:ext uri="{FF2B5EF4-FFF2-40B4-BE49-F238E27FC236}">
                <a16:creationId xmlns:a16="http://schemas.microsoft.com/office/drawing/2014/main" id="{E5A118D7-D2A9-48B1-AE29-F1307B06B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75" y="692150"/>
            <a:ext cx="4041775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27">
            <a:extLst>
              <a:ext uri="{FF2B5EF4-FFF2-40B4-BE49-F238E27FC236}">
                <a16:creationId xmlns:a16="http://schemas.microsoft.com/office/drawing/2014/main" id="{996B0FD5-ED6B-4185-AE9B-AA2D88DB6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188913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0000FF"/>
                </a:solidFill>
                <a:latin typeface="Calibri" panose="020F0502020204030204" pitchFamily="34" charset="0"/>
              </a:rPr>
              <a:t>KOPNENI KRALJEŽNJACI</a:t>
            </a:r>
          </a:p>
        </p:txBody>
      </p:sp>
      <p:sp>
        <p:nvSpPr>
          <p:cNvPr id="65540" name="Rectangle 27">
            <a:extLst>
              <a:ext uri="{FF2B5EF4-FFF2-40B4-BE49-F238E27FC236}">
                <a16:creationId xmlns:a16="http://schemas.microsoft.com/office/drawing/2014/main" id="{E94304C6-E072-4BF1-8720-2C5E67E6B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836613"/>
            <a:ext cx="3013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800" b="1">
                <a:solidFill>
                  <a:srgbClr val="FF0000"/>
                </a:solidFill>
                <a:latin typeface="Calibri" panose="020F0502020204030204" pitchFamily="34" charset="0"/>
              </a:rPr>
              <a:t>Terapsidni gmazovi</a:t>
            </a:r>
          </a:p>
        </p:txBody>
      </p:sp>
      <p:sp>
        <p:nvSpPr>
          <p:cNvPr id="65541" name="Text Box 4">
            <a:extLst>
              <a:ext uri="{FF2B5EF4-FFF2-40B4-BE49-F238E27FC236}">
                <a16:creationId xmlns:a16="http://schemas.microsoft.com/office/drawing/2014/main" id="{7A845B79-53A1-4FB6-B088-ACA635567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649413"/>
            <a:ext cx="7777162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179388" indent="-17938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717550" indent="-179388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lvl="1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Rod </a:t>
            </a:r>
            <a:r>
              <a:rPr lang="hr-HR" altLang="en-US" sz="2100" b="1" i="1">
                <a:latin typeface="Calibri" panose="020F0502020204030204" pitchFamily="34" charset="0"/>
              </a:rPr>
              <a:t>Inostrancevia</a:t>
            </a:r>
          </a:p>
          <a:p>
            <a:pPr lvl="2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Dužina tijela do 3,5 m</a:t>
            </a:r>
          </a:p>
          <a:p>
            <a:pPr lvl="2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Dobro razvijeni sabljasti očnjaci, očnjaci u gornjoj čeljusti dugi do 15 cm</a:t>
            </a:r>
          </a:p>
          <a:p>
            <a:pPr lvl="2" eaLnBrk="1" hangingPunct="1">
              <a:spcBef>
                <a:spcPct val="0"/>
              </a:spcBef>
              <a:buClr>
                <a:srgbClr val="669900"/>
              </a:buClr>
              <a:buFont typeface="Arial" panose="020B0604020202020204" pitchFamily="34" charset="0"/>
              <a:buChar char="•"/>
            </a:pPr>
            <a:r>
              <a:rPr lang="hr-HR" altLang="en-US" sz="2100">
                <a:latin typeface="Calibri" panose="020F0502020204030204" pitchFamily="34" charset="0"/>
              </a:rPr>
              <a:t>Fosilni nalazi na području Rusije</a:t>
            </a:r>
          </a:p>
        </p:txBody>
      </p:sp>
      <p:pic>
        <p:nvPicPr>
          <p:cNvPr id="88070" name="Picture 2" descr="http://upload.wikimedia.org/wikipedia/commons/0/02/Inostrancevia_alexandri.JPG">
            <a:extLst>
              <a:ext uri="{FF2B5EF4-FFF2-40B4-BE49-F238E27FC236}">
                <a16:creationId xmlns:a16="http://schemas.microsoft.com/office/drawing/2014/main" id="{09E2FFC6-DFC7-4025-BB57-B10B96D37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7138" y="3357563"/>
            <a:ext cx="55054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7">
            <a:extLst>
              <a:ext uri="{FF2B5EF4-FFF2-40B4-BE49-F238E27FC236}">
                <a16:creationId xmlns:a16="http://schemas.microsoft.com/office/drawing/2014/main" id="{0AD06C67-DBCB-40AD-A1E9-96C553CC1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188913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b="1">
                <a:solidFill>
                  <a:srgbClr val="0000FF"/>
                </a:solidFill>
                <a:latin typeface="Calibri" panose="020F0502020204030204" pitchFamily="34" charset="0"/>
              </a:rPr>
              <a:t>KOPNENI KRALJEŽNJACI</a:t>
            </a:r>
          </a:p>
        </p:txBody>
      </p:sp>
      <p:sp>
        <p:nvSpPr>
          <p:cNvPr id="66563" name="Rectangle 27">
            <a:extLst>
              <a:ext uri="{FF2B5EF4-FFF2-40B4-BE49-F238E27FC236}">
                <a16:creationId xmlns:a16="http://schemas.microsoft.com/office/drawing/2014/main" id="{E7205C69-AF4A-4F4F-82F4-E73CE077A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836613"/>
            <a:ext cx="3013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en-US" sz="2800" b="1">
                <a:solidFill>
                  <a:srgbClr val="FF0000"/>
                </a:solidFill>
                <a:latin typeface="Calibri" panose="020F0502020204030204" pitchFamily="34" charset="0"/>
              </a:rPr>
              <a:t>Terapsidni gmazovi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BC0AB10C-4DA8-4270-BDC9-57A1D8890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649413"/>
            <a:ext cx="77771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lvl="1" indent="-179388" eaLnBrk="1" hangingPunct="1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U </a:t>
            </a:r>
            <a:r>
              <a:rPr lang="hr-HR" sz="2100" dirty="0" err="1">
                <a:latin typeface="Calibri" pitchFamily="34" charset="0"/>
              </a:rPr>
              <a:t>permskim</a:t>
            </a:r>
            <a:r>
              <a:rPr lang="hr-HR" sz="2100" dirty="0">
                <a:latin typeface="Calibri" pitchFamily="34" charset="0"/>
              </a:rPr>
              <a:t> naslagama ističu se </a:t>
            </a:r>
            <a:r>
              <a:rPr lang="hr-HR" sz="2100" b="1" dirty="0">
                <a:latin typeface="Calibri" pitchFamily="34" charset="0"/>
              </a:rPr>
              <a:t>dva bogata fosilna nalazišta </a:t>
            </a:r>
            <a:r>
              <a:rPr lang="hr-HR" sz="2100" b="1" dirty="0" err="1">
                <a:latin typeface="Calibri" pitchFamily="34" charset="0"/>
              </a:rPr>
              <a:t>therapsida</a:t>
            </a:r>
            <a:r>
              <a:rPr lang="hr-HR" sz="2100" dirty="0">
                <a:latin typeface="Calibri" pitchFamily="34" charset="0"/>
              </a:rPr>
              <a:t>:</a:t>
            </a:r>
          </a:p>
          <a:p>
            <a:pPr marL="636588" lvl="2" indent="-179388" eaLnBrk="1" hangingPunct="1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u </a:t>
            </a:r>
            <a:r>
              <a:rPr lang="hr-HR" sz="2100" b="1" dirty="0">
                <a:latin typeface="Calibri" pitchFamily="34" charset="0"/>
              </a:rPr>
              <a:t>Rusiji</a:t>
            </a:r>
            <a:r>
              <a:rPr lang="hr-HR" sz="2100" dirty="0">
                <a:latin typeface="Calibri" pitchFamily="34" charset="0"/>
              </a:rPr>
              <a:t> (naslage srednjeg do gornjeg perma) i</a:t>
            </a:r>
          </a:p>
          <a:p>
            <a:pPr marL="636588" lvl="2" indent="-179388" eaLnBrk="1" hangingPunct="1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u </a:t>
            </a:r>
            <a:r>
              <a:rPr lang="hr-HR" sz="2100" b="1" dirty="0">
                <a:latin typeface="Calibri" pitchFamily="34" charset="0"/>
              </a:rPr>
              <a:t>Južnoj Africi, </a:t>
            </a:r>
            <a:r>
              <a:rPr lang="hr-HR" sz="2100" b="1" dirty="0" err="1">
                <a:latin typeface="Calibri" pitchFamily="34" charset="0"/>
              </a:rPr>
              <a:t>Karoo</a:t>
            </a:r>
            <a:r>
              <a:rPr lang="hr-HR" sz="2100" b="1" dirty="0">
                <a:latin typeface="Calibri" pitchFamily="34" charset="0"/>
              </a:rPr>
              <a:t> bazen</a:t>
            </a:r>
            <a:r>
              <a:rPr lang="hr-HR" sz="2100" dirty="0">
                <a:latin typeface="Calibri" pitchFamily="34" charset="0"/>
              </a:rPr>
              <a:t> (naslage gornjeg perma)</a:t>
            </a:r>
          </a:p>
          <a:p>
            <a:pPr marL="636588" lvl="2" indent="-179388" eaLnBrk="1" hangingPunct="1">
              <a:buClr>
                <a:srgbClr val="669900"/>
              </a:buClr>
              <a:buFont typeface="Arial" pitchFamily="34" charset="0"/>
              <a:buChar char="•"/>
              <a:defRPr/>
            </a:pPr>
            <a:endParaRPr lang="hr-HR" sz="2100" dirty="0">
              <a:latin typeface="Calibri" pitchFamily="34" charset="0"/>
            </a:endParaRPr>
          </a:p>
          <a:p>
            <a:pPr marL="179388" lvl="2" indent="-179388" eaLnBrk="1" hangingPunct="1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hr-HR" sz="2100" dirty="0">
                <a:latin typeface="Calibri" pitchFamily="34" charset="0"/>
              </a:rPr>
              <a:t>Različiti fosilni nalazi </a:t>
            </a:r>
            <a:r>
              <a:rPr lang="hr-HR" sz="2100" dirty="0" err="1">
                <a:latin typeface="Calibri" pitchFamily="34" charset="0"/>
              </a:rPr>
              <a:t>terapsida</a:t>
            </a:r>
            <a:r>
              <a:rPr lang="hr-HR" sz="2100" dirty="0">
                <a:latin typeface="Calibri" pitchFamily="34" charset="0"/>
              </a:rPr>
              <a:t> na ova dva lokaliteta ukazuju na izrazitu raznolikost tih životinja, a u naslagama </a:t>
            </a:r>
            <a:r>
              <a:rPr lang="hr-HR" sz="2100" dirty="0" err="1">
                <a:latin typeface="Calibri" pitchFamily="34" charset="0"/>
              </a:rPr>
              <a:t>Karoo</a:t>
            </a:r>
            <a:r>
              <a:rPr lang="hr-HR" sz="2100" dirty="0">
                <a:latin typeface="Calibri" pitchFamily="34" charset="0"/>
              </a:rPr>
              <a:t> bazena može se u sedimentnom slijedu pratiti opadanje broja </a:t>
            </a:r>
            <a:r>
              <a:rPr lang="hr-HR" sz="2100" dirty="0" err="1">
                <a:latin typeface="Calibri" pitchFamily="34" charset="0"/>
              </a:rPr>
              <a:t>pelikosaura</a:t>
            </a:r>
            <a:r>
              <a:rPr lang="hr-HR" sz="2100" dirty="0">
                <a:latin typeface="Calibri" pitchFamily="34" charset="0"/>
              </a:rPr>
              <a:t> i rast brojnosti </a:t>
            </a:r>
            <a:r>
              <a:rPr lang="hr-HR" sz="2100" dirty="0" err="1">
                <a:latin typeface="Calibri" pitchFamily="34" charset="0"/>
              </a:rPr>
              <a:t>terapsida</a:t>
            </a:r>
            <a:endParaRPr lang="hr-HR" sz="21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4377</TotalTime>
  <Words>2157</Words>
  <Application>Microsoft Office PowerPoint</Application>
  <PresentationFormat>On-screen Show (4:3)</PresentationFormat>
  <Paragraphs>266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</vt:lpstr>
      <vt:lpstr>Calibri</vt:lpstr>
      <vt:lpstr>Gill Sans MT</vt:lpstr>
      <vt:lpstr>Times New Roman</vt:lpstr>
      <vt:lpstr>Verdana</vt:lpstr>
      <vt:lpstr>Wingdings</vt:lpstr>
      <vt:lpstr>Wingdings 2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Karbonska flora</vt:lpstr>
      <vt:lpstr>Diferencijacija karbonske flore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MM</dc:creator>
  <cp:lastModifiedBy>Matej Pavlović</cp:lastModifiedBy>
  <cp:revision>698</cp:revision>
  <dcterms:created xsi:type="dcterms:W3CDTF">2004-04-15T12:02:39Z</dcterms:created>
  <dcterms:modified xsi:type="dcterms:W3CDTF">2025-12-08T15:35:24Z</dcterms:modified>
</cp:coreProperties>
</file>