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322" r:id="rId2"/>
    <p:sldId id="402" r:id="rId3"/>
    <p:sldId id="403" r:id="rId4"/>
    <p:sldId id="406" r:id="rId5"/>
    <p:sldId id="408" r:id="rId6"/>
    <p:sldId id="456" r:id="rId7"/>
    <p:sldId id="409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422" r:id="rId17"/>
    <p:sldId id="457" r:id="rId18"/>
    <p:sldId id="430" r:id="rId19"/>
    <p:sldId id="427" r:id="rId20"/>
    <p:sldId id="429" r:id="rId21"/>
    <p:sldId id="323" r:id="rId22"/>
    <p:sldId id="327" r:id="rId23"/>
    <p:sldId id="329" r:id="rId24"/>
    <p:sldId id="326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68" r:id="rId39"/>
    <p:sldId id="345" r:id="rId40"/>
    <p:sldId id="343" r:id="rId41"/>
    <p:sldId id="344" r:id="rId42"/>
    <p:sldId id="346" r:id="rId43"/>
    <p:sldId id="347" r:id="rId44"/>
    <p:sldId id="353" r:id="rId45"/>
    <p:sldId id="458" r:id="rId46"/>
    <p:sldId id="349" r:id="rId47"/>
    <p:sldId id="350" r:id="rId48"/>
    <p:sldId id="352" r:id="rId49"/>
    <p:sldId id="459" r:id="rId50"/>
    <p:sldId id="460" r:id="rId51"/>
    <p:sldId id="461" r:id="rId52"/>
    <p:sldId id="462" r:id="rId53"/>
    <p:sldId id="354" r:id="rId54"/>
    <p:sldId id="355" r:id="rId55"/>
    <p:sldId id="356" r:id="rId56"/>
    <p:sldId id="357" r:id="rId57"/>
    <p:sldId id="358" r:id="rId58"/>
    <p:sldId id="359" r:id="rId59"/>
    <p:sldId id="360" r:id="rId60"/>
    <p:sldId id="361" r:id="rId61"/>
    <p:sldId id="367" r:id="rId62"/>
    <p:sldId id="362" r:id="rId63"/>
    <p:sldId id="364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920" autoAdjust="0"/>
    <p:restoredTop sz="69339" autoAdjust="0"/>
  </p:normalViewPr>
  <p:slideViewPr>
    <p:cSldViewPr>
      <p:cViewPr>
        <p:scale>
          <a:sx n="77" d="100"/>
          <a:sy n="77" d="100"/>
        </p:scale>
        <p:origin x="-1158" y="29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4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Click to edit Master text styles</a:t>
            </a:r>
          </a:p>
          <a:p>
            <a:pPr lvl="1"/>
            <a:r>
              <a:rPr lang="hr-HR" noProof="0" smtClean="0"/>
              <a:t>Second level</a:t>
            </a:r>
          </a:p>
          <a:p>
            <a:pPr lvl="2"/>
            <a:r>
              <a:rPr lang="hr-HR" noProof="0" smtClean="0"/>
              <a:t>Third level</a:t>
            </a:r>
          </a:p>
          <a:p>
            <a:pPr lvl="3"/>
            <a:r>
              <a:rPr lang="hr-HR" noProof="0" smtClean="0"/>
              <a:t>Fourth level</a:t>
            </a:r>
          </a:p>
          <a:p>
            <a:pPr lvl="4"/>
            <a:r>
              <a:rPr lang="hr-HR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4B91897-E6CC-4EC6-8323-006E8890EB1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9560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0E1542-D31B-4AB8-A2DF-7140171C249C}" type="slidenum">
              <a:rPr lang="hr-HR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hr-HR" alt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altLang="en-US" smtClean="0"/>
              <a:t>12 dioba u 7 sati, nema transkripcije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Boca</a:t>
            </a:r>
            <a:r>
              <a:rPr lang="hr-HR" baseline="0" dirty="0" smtClean="0"/>
              <a:t> sa stanicama se potrese i stanice u mitozi koje se slabo drže će se odlijepiti. Neke linije su inače slabo pričvršćene ili ako su stanice u suspenziji ne mogu se ovako selektirati.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91897-E6CC-4EC6-8323-006E8890EB1D}" type="slidenum">
              <a:rPr lang="hr-HR" smtClean="0"/>
              <a:pPr>
                <a:defRPr/>
              </a:pPr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867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 smtClean="0"/>
              <a:t>Inhibitori</a:t>
            </a:r>
            <a:r>
              <a:rPr lang="hr-HR" baseline="0" dirty="0" smtClean="0"/>
              <a:t> moraju biti reverzibilni da bi se njihovim uklanjanjem omogućilo da stanice normalno idu dalje kroz ciklus. Ne smiju oštećivati DNA (npr. mnogi citostatici bi zaustavili stanice u fazi S, ali bi se i </a:t>
            </a:r>
            <a:r>
              <a:rPr lang="hr-HR" baseline="0" dirty="0" err="1" smtClean="0"/>
              <a:t>interkalirali</a:t>
            </a:r>
            <a:r>
              <a:rPr lang="hr-HR" baseline="0" dirty="0" smtClean="0"/>
              <a:t> ili izazvali lomove DNA – to onda više nisu stanice jednake onima na početku, oštećene su, često ireverzibilno zaustavljene.</a:t>
            </a:r>
          </a:p>
          <a:p>
            <a:r>
              <a:rPr lang="hr-HR" baseline="0" dirty="0" smtClean="0"/>
              <a:t>Kemijski </a:t>
            </a:r>
            <a:r>
              <a:rPr lang="hr-HR" baseline="0" dirty="0" err="1" smtClean="0"/>
              <a:t>inhibitori</a:t>
            </a:r>
            <a:r>
              <a:rPr lang="hr-HR" baseline="0" dirty="0" smtClean="0"/>
              <a:t> mogu inhibirati jedan proces, dok drugi stanični procesi idu dalje, pa zato nastaje neravnoteže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91897-E6CC-4EC6-8323-006E8890EB1D}" type="slidenum">
              <a:rPr lang="hr-HR" smtClean="0"/>
              <a:pPr>
                <a:defRPr/>
              </a:pPr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11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r-HR" altLang="en-US" dirty="0" smtClean="0"/>
              <a:t>suspenzijske stanice se ne mogu npr. sinkronizirati </a:t>
            </a:r>
            <a:r>
              <a:rPr lang="hr-HR" altLang="en-US" dirty="0" err="1" smtClean="0"/>
              <a:t>mitotskom</a:t>
            </a:r>
            <a:r>
              <a:rPr lang="hr-HR" altLang="en-US" dirty="0" smtClean="0"/>
              <a:t> selekcijom, neke tumorske linije imaju poremećene kontrolne mehanizme na kojima se osniva zaustavljanje ciklusa, neke tvari mogu biti toksične za neke tipove stanica</a:t>
            </a:r>
          </a:p>
          <a:p>
            <a:r>
              <a:rPr lang="hr-HR" altLang="en-US" dirty="0" smtClean="0"/>
              <a:t>S faza je dugačka, pa je teško dobiti stanice sinkronizirane u jednoj točki jednostavnom inhibicijom</a:t>
            </a:r>
          </a:p>
          <a:p>
            <a:r>
              <a:rPr lang="hr-HR" altLang="en-US" dirty="0" smtClean="0"/>
              <a:t>potreban broj stanica: ako radimo </a:t>
            </a:r>
            <a:r>
              <a:rPr lang="hr-HR" altLang="en-US" dirty="0" err="1" smtClean="0"/>
              <a:t>imunofluorescenciju</a:t>
            </a:r>
            <a:r>
              <a:rPr lang="hr-HR" altLang="en-US" dirty="0" smtClean="0"/>
              <a:t> dovoljan</a:t>
            </a:r>
            <a:r>
              <a:rPr lang="hr-HR" altLang="en-US" baseline="0" dirty="0" smtClean="0"/>
              <a:t> nam je mali broj stanica, ako izoliramo proteine, treba nam više (npr. za mali broj stanica možemo si priuštiti neki skupi </a:t>
            </a:r>
            <a:r>
              <a:rPr lang="hr-HR" altLang="en-US" baseline="0" dirty="0" err="1" smtClean="0"/>
              <a:t>inhibitor</a:t>
            </a:r>
            <a:r>
              <a:rPr lang="hr-HR" altLang="en-US" baseline="0" dirty="0" smtClean="0"/>
              <a:t>)</a:t>
            </a:r>
            <a:endParaRPr lang="hr-HR" altLang="en-US" dirty="0" smtClean="0"/>
          </a:p>
          <a:p>
            <a:r>
              <a:rPr lang="hr-HR" altLang="en-US" dirty="0" smtClean="0"/>
              <a:t>teže je sinkronizirati stanice kojima je vrijeme udvostručavanja duže od 24 h.</a:t>
            </a:r>
          </a:p>
          <a:p>
            <a:endParaRPr lang="hr-HR" altLang="en-US" dirty="0" smtClean="0"/>
          </a:p>
          <a:p>
            <a:r>
              <a:rPr lang="hr-HR" altLang="en-US" dirty="0" smtClean="0"/>
              <a:t>neki kem. </a:t>
            </a:r>
            <a:r>
              <a:rPr lang="hr-HR" altLang="en-US" dirty="0" err="1" smtClean="0"/>
              <a:t>inhibitori</a:t>
            </a:r>
            <a:r>
              <a:rPr lang="hr-HR" altLang="en-US" dirty="0" smtClean="0"/>
              <a:t> mogu imati</a:t>
            </a:r>
            <a:r>
              <a:rPr lang="hr-HR" altLang="en-US" baseline="0" dirty="0" smtClean="0"/>
              <a:t> i neke popratne efekte</a:t>
            </a:r>
            <a:endParaRPr lang="en-US" alt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83CB09-5F64-4B60-96C1-A79CD9CD0066}" type="slidenum">
              <a:rPr lang="hr-HR" altLang="en-US" smtClean="0"/>
              <a:pPr eaLnBrk="1" hangingPunct="1">
                <a:spcBef>
                  <a:spcPct val="0"/>
                </a:spcBef>
              </a:pPr>
              <a:t>26</a:t>
            </a:fld>
            <a:endParaRPr lang="hr-HR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ovo su osnovne</a:t>
            </a:r>
            <a:r>
              <a:rPr lang="hr-HR" baseline="0" dirty="0" smtClean="0"/>
              <a:t> faze ciklusa u kojima je moguće inhibirati ciklus: restrikcijska točka u G1, </a:t>
            </a:r>
            <a:r>
              <a:rPr lang="hr-HR" baseline="0" dirty="0" err="1" smtClean="0"/>
              <a:t>inhibitori</a:t>
            </a:r>
            <a:r>
              <a:rPr lang="hr-HR" baseline="0" dirty="0" smtClean="0"/>
              <a:t> sinteze DNA u S fazi i </a:t>
            </a:r>
            <a:r>
              <a:rPr lang="hr-HR" baseline="0" dirty="0" err="1" smtClean="0"/>
              <a:t>inhibitori</a:t>
            </a:r>
            <a:r>
              <a:rPr lang="hr-HR" baseline="0" dirty="0" smtClean="0"/>
              <a:t> </a:t>
            </a:r>
            <a:r>
              <a:rPr lang="hr-HR" baseline="0" dirty="0" err="1" smtClean="0"/>
              <a:t>mikrotubula</a:t>
            </a:r>
            <a:r>
              <a:rPr lang="hr-HR" baseline="0" dirty="0" smtClean="0"/>
              <a:t> u M fazi.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91897-E6CC-4EC6-8323-006E8890EB1D}" type="slidenum">
              <a:rPr lang="hr-HR" smtClean="0"/>
              <a:pPr>
                <a:defRPr/>
              </a:pPr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3224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 smtClean="0"/>
              <a:t>Nokodazol</a:t>
            </a:r>
            <a:r>
              <a:rPr lang="hr-HR" baseline="0" dirty="0" smtClean="0"/>
              <a:t>  izaziva </a:t>
            </a:r>
            <a:r>
              <a:rPr lang="hr-HR" baseline="0" dirty="0" err="1" smtClean="0"/>
              <a:t>depolimerizaciju</a:t>
            </a:r>
            <a:r>
              <a:rPr lang="hr-HR" baseline="0" dirty="0" smtClean="0"/>
              <a:t> </a:t>
            </a:r>
            <a:r>
              <a:rPr lang="hr-HR" baseline="0" dirty="0" err="1" smtClean="0"/>
              <a:t>mikrotubula</a:t>
            </a:r>
            <a:r>
              <a:rPr lang="hr-HR" baseline="0" dirty="0" smtClean="0"/>
              <a:t> i zaustavlja stanice na granici G2 /M</a:t>
            </a:r>
          </a:p>
          <a:p>
            <a:r>
              <a:rPr lang="hr-HR" baseline="0" dirty="0" err="1" smtClean="0"/>
              <a:t>Kolhicin</a:t>
            </a:r>
            <a:r>
              <a:rPr lang="hr-HR" baseline="0" dirty="0" smtClean="0"/>
              <a:t> i </a:t>
            </a:r>
            <a:r>
              <a:rPr lang="hr-HR" baseline="0" dirty="0" err="1" smtClean="0"/>
              <a:t>kolcemid</a:t>
            </a:r>
            <a:r>
              <a:rPr lang="hr-HR" baseline="0" dirty="0" smtClean="0"/>
              <a:t> (</a:t>
            </a:r>
            <a:r>
              <a:rPr lang="hr-HR" baseline="0" dirty="0" err="1" smtClean="0"/>
              <a:t>C</a:t>
            </a:r>
            <a:r>
              <a:rPr lang="hr-HR" baseline="0" dirty="0" smtClean="0"/>
              <a:t> mitoza) blokiraju diobeno vreteno, može nastati </a:t>
            </a:r>
            <a:r>
              <a:rPr lang="hr-HR" baseline="0" dirty="0" err="1" smtClean="0"/>
              <a:t>poliploidna</a:t>
            </a:r>
            <a:r>
              <a:rPr lang="hr-HR" baseline="0" dirty="0" smtClean="0"/>
              <a:t> stanica.</a:t>
            </a:r>
          </a:p>
          <a:p>
            <a:r>
              <a:rPr lang="hr-HR" baseline="0" dirty="0" err="1" smtClean="0"/>
              <a:t>Vinblastin</a:t>
            </a:r>
            <a:r>
              <a:rPr lang="hr-HR" baseline="0" dirty="0" smtClean="0"/>
              <a:t> se koristi kao citostatik.</a:t>
            </a:r>
          </a:p>
          <a:p>
            <a:endParaRPr lang="hr-HR" baseline="0" dirty="0" smtClean="0"/>
          </a:p>
          <a:p>
            <a:r>
              <a:rPr lang="hr-HR" baseline="0" dirty="0" smtClean="0"/>
              <a:t>U </a:t>
            </a:r>
            <a:r>
              <a:rPr lang="hr-HR" baseline="0" dirty="0" err="1" smtClean="0"/>
              <a:t>sinkr</a:t>
            </a:r>
            <a:r>
              <a:rPr lang="hr-HR" baseline="0" dirty="0" smtClean="0"/>
              <a:t>. eksperimentima najčešće se koristi </a:t>
            </a:r>
            <a:r>
              <a:rPr lang="hr-HR" baseline="0" dirty="0" err="1" smtClean="0"/>
              <a:t>nokodazol</a:t>
            </a:r>
            <a:r>
              <a:rPr lang="hr-HR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91897-E6CC-4EC6-8323-006E8890EB1D}" type="slidenum">
              <a:rPr lang="hr-HR" smtClean="0"/>
              <a:pPr>
                <a:defRPr/>
              </a:pPr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984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C mitoza:</a:t>
            </a:r>
            <a:r>
              <a:rPr lang="hr-HR" baseline="0" dirty="0" smtClean="0"/>
              <a:t> kromosomi su raštrkani u </a:t>
            </a:r>
            <a:r>
              <a:rPr lang="hr-HR" baseline="0" dirty="0" err="1" smtClean="0"/>
              <a:t>metafazi</a:t>
            </a:r>
            <a:r>
              <a:rPr lang="hr-HR" baseline="0" dirty="0" smtClean="0"/>
              <a:t>, nisu vezani </a:t>
            </a:r>
            <a:r>
              <a:rPr lang="hr-HR" baseline="0" dirty="0" err="1" smtClean="0"/>
              <a:t>mitotskim</a:t>
            </a:r>
            <a:r>
              <a:rPr lang="hr-HR" baseline="0" dirty="0" smtClean="0"/>
              <a:t> vretenom (koristi se za </a:t>
            </a:r>
            <a:r>
              <a:rPr lang="hr-HR" baseline="0" dirty="0" err="1" smtClean="0"/>
              <a:t>kariogram</a:t>
            </a:r>
            <a:r>
              <a:rPr lang="hr-HR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91897-E6CC-4EC6-8323-006E8890EB1D}" type="slidenum">
              <a:rPr lang="hr-HR" smtClean="0"/>
              <a:pPr>
                <a:defRPr/>
              </a:pPr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4894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r-HR" altLang="en-US" dirty="0" smtClean="0"/>
              <a:t>Postoji tzv. restrikcijska točka koja je kontrolna točka u fazi G1 u kojoj će se stanice zaustaviti ako nisu uvjeti povoljni za proliferaciju. U R točki stanica kontrolira jesu li</a:t>
            </a:r>
            <a:r>
              <a:rPr lang="hr-HR" altLang="en-US" baseline="0" dirty="0" smtClean="0"/>
              <a:t> svi uvjeti povoljni. Ako stanice stavimo u medij bez seruma ili faktora rasta ili medij bez nekih aminokiselina, one će stati i neće ići kroz ciklus dok im se ponovo ne dodaju tvari koje su nedostajale. Normalne stanice isto tako stanu u R točki kad su tako guste da su </a:t>
            </a:r>
            <a:r>
              <a:rPr lang="hr-HR" altLang="en-US" baseline="0" dirty="0" err="1" smtClean="0"/>
              <a:t>konfluentne</a:t>
            </a:r>
            <a:r>
              <a:rPr lang="hr-HR" altLang="en-US" baseline="0" dirty="0" smtClean="0"/>
              <a:t>. Imaju svojstvo dodirne inhibicije – neće više proliferirati</a:t>
            </a:r>
            <a:endParaRPr lang="en-US" alt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126B5D-FC0C-46A7-8672-B339195A8F2C}" type="slidenum">
              <a:rPr lang="hr-HR" altLang="en-US" smtClean="0"/>
              <a:pPr eaLnBrk="1" hangingPunct="1">
                <a:spcBef>
                  <a:spcPct val="0"/>
                </a:spcBef>
              </a:pPr>
              <a:t>30</a:t>
            </a:fld>
            <a:endParaRPr lang="hr-HR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91897-E6CC-4EC6-8323-006E8890EB1D}" type="slidenum">
              <a:rPr lang="hr-HR" smtClean="0"/>
              <a:pPr>
                <a:defRPr/>
              </a:pPr>
              <a:t>31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78254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Ovim eksperimentom je pokazano da je </a:t>
            </a:r>
            <a:r>
              <a:rPr lang="hr-HR" dirty="0" err="1" smtClean="0"/>
              <a:t>ciklin</a:t>
            </a:r>
            <a:r>
              <a:rPr lang="hr-HR" dirty="0" smtClean="0"/>
              <a:t> D odgovoran za prijelaz preko R točke. Ako su stanice bile blokirane (onda uđu u G0 fazu, fazu mirovanja) i zatim im se dodaju faktori rasta, one će ući</a:t>
            </a:r>
            <a:r>
              <a:rPr lang="hr-HR" baseline="0" dirty="0" smtClean="0"/>
              <a:t> u ciklus i nakon 16 h ugrađivati </a:t>
            </a:r>
            <a:r>
              <a:rPr lang="hr-HR" baseline="0" dirty="0" err="1" smtClean="0"/>
              <a:t>analog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timidina</a:t>
            </a:r>
            <a:r>
              <a:rPr lang="hr-HR" baseline="0" dirty="0" smtClean="0"/>
              <a:t>, </a:t>
            </a:r>
            <a:r>
              <a:rPr lang="hr-HR" baseline="0" dirty="0" err="1" smtClean="0"/>
              <a:t>bromdeoksi</a:t>
            </a:r>
            <a:r>
              <a:rPr lang="hr-HR" baseline="0" dirty="0" smtClean="0"/>
              <a:t> </a:t>
            </a:r>
            <a:r>
              <a:rPr lang="hr-HR" baseline="0" dirty="0" err="1" smtClean="0"/>
              <a:t>uridin</a:t>
            </a:r>
            <a:r>
              <a:rPr lang="hr-HR" baseline="0" dirty="0" smtClean="0"/>
              <a:t>, koji se detektira antitijelima. Ako se doda antitijelo na </a:t>
            </a:r>
            <a:r>
              <a:rPr lang="hr-HR" baseline="0" dirty="0" err="1" smtClean="0"/>
              <a:t>ciklin</a:t>
            </a:r>
            <a:r>
              <a:rPr lang="hr-HR" baseline="0" dirty="0" smtClean="0"/>
              <a:t> D, on će blokirati djelovanje </a:t>
            </a:r>
            <a:r>
              <a:rPr lang="hr-HR" baseline="0" dirty="0" err="1" smtClean="0"/>
              <a:t>ciklina</a:t>
            </a:r>
            <a:r>
              <a:rPr lang="hr-HR" baseline="0" dirty="0" smtClean="0"/>
              <a:t> D i stanice neće moći prijeći R točku i proliferirati (pa neće ugrađivati BRDU u S fazi)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91897-E6CC-4EC6-8323-006E8890EB1D}" type="slidenum">
              <a:rPr lang="hr-HR" smtClean="0"/>
              <a:pPr>
                <a:defRPr/>
              </a:pPr>
              <a:t>33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2696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 smtClean="0"/>
              <a:t>Pardue</a:t>
            </a:r>
            <a:r>
              <a:rPr lang="hr-HR" dirty="0" smtClean="0"/>
              <a:t> je prvi pokazao postojanje R točke. Mjerio je ugradnju radioaktivnog </a:t>
            </a:r>
            <a:r>
              <a:rPr lang="hr-HR" dirty="0" err="1" smtClean="0"/>
              <a:t>timidina</a:t>
            </a:r>
            <a:r>
              <a:rPr lang="hr-HR" dirty="0" smtClean="0"/>
              <a:t> kao</a:t>
            </a:r>
            <a:r>
              <a:rPr lang="hr-HR" baseline="0" dirty="0" smtClean="0"/>
              <a:t> mjeru sinteze DNA (znači stanice ulaze u ciklus) i kako je vrijeme potrebno za ulazak u ciklus nakon blokiranja stanica različitim načinima (medij bez glutamina, </a:t>
            </a:r>
            <a:r>
              <a:rPr lang="hr-HR" baseline="0" dirty="0" err="1" smtClean="0"/>
              <a:t>izoleucina</a:t>
            </a:r>
            <a:r>
              <a:rPr lang="hr-HR" baseline="0" dirty="0" smtClean="0"/>
              <a:t> i seruma) bilo jako slično, zaključio je da postoji kontrolna točka.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91897-E6CC-4EC6-8323-006E8890EB1D}" type="slidenum">
              <a:rPr lang="hr-HR" smtClean="0"/>
              <a:pPr>
                <a:defRPr/>
              </a:pPr>
              <a:t>34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0004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1A7B2D-F645-47A8-BED2-1174D371DB58}" type="slidenum">
              <a:rPr lang="hr-HR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hr-HR" alt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altLang="en-US" smtClean="0"/>
              <a:t>kraj M: pad ciklina, faza “odgode” za rast</a:t>
            </a:r>
          </a:p>
          <a:p>
            <a:pPr eaLnBrk="1" hangingPunct="1"/>
            <a:r>
              <a:rPr lang="hr-HR" altLang="en-US" smtClean="0"/>
              <a:t>Rest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Slično je pokazano kod stanica koje su bile zaustavljene u R točki kontaktnom inhibicijom. Stanice su ostrugane (da ih ne bi </a:t>
            </a:r>
            <a:r>
              <a:rPr lang="hr-HR" dirty="0" err="1" smtClean="0"/>
              <a:t>tripsin</a:t>
            </a:r>
            <a:r>
              <a:rPr lang="hr-HR" dirty="0" smtClean="0"/>
              <a:t> poremetio)</a:t>
            </a:r>
            <a:r>
              <a:rPr lang="hr-HR" baseline="0" dirty="0" smtClean="0"/>
              <a:t> i ušle su u ciklus na sličan način.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91897-E6CC-4EC6-8323-006E8890EB1D}" type="slidenum">
              <a:rPr lang="hr-HR" smtClean="0"/>
              <a:pPr>
                <a:defRPr/>
              </a:pPr>
              <a:t>35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1459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Oduzimanje seruma stanicama (stave se u</a:t>
            </a:r>
            <a:r>
              <a:rPr lang="hr-HR" baseline="0" dirty="0" smtClean="0"/>
              <a:t> DMEM bez seruma) da bi se sinkronizirale provodi se kroz 24-48 sati, slično kao i „izgladnjivanje bez aminokiselina. Češće je ovo prvo (</a:t>
            </a:r>
            <a:r>
              <a:rPr lang="hr-HR" baseline="0" dirty="0" err="1" smtClean="0"/>
              <a:t>starvation</a:t>
            </a:r>
            <a:r>
              <a:rPr lang="hr-HR" baseline="0" dirty="0" smtClean="0"/>
              <a:t>)</a:t>
            </a:r>
          </a:p>
          <a:p>
            <a:r>
              <a:rPr lang="hr-HR" baseline="0" dirty="0" smtClean="0"/>
              <a:t>Kako tumorske stanice mogu imati poremećene kontrolne mehanizme, nekad nije metoda primjenljiva kod njih</a:t>
            </a:r>
          </a:p>
          <a:p>
            <a:r>
              <a:rPr lang="hr-HR" baseline="0" dirty="0" smtClean="0"/>
              <a:t>nekad su stanice osjetljive na nedostatak seruma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91897-E6CC-4EC6-8323-006E8890EB1D}" type="slidenum">
              <a:rPr lang="hr-HR" smtClean="0"/>
              <a:pPr>
                <a:defRPr/>
              </a:pPr>
              <a:t>36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33911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U fazi sinteze stanice se inhibiraju </a:t>
            </a:r>
            <a:r>
              <a:rPr lang="hr-HR" dirty="0" err="1" smtClean="0"/>
              <a:t>inhibitorima</a:t>
            </a:r>
            <a:r>
              <a:rPr lang="hr-HR" dirty="0" smtClean="0"/>
              <a:t> enzima potrebnih za sintezu </a:t>
            </a:r>
            <a:r>
              <a:rPr lang="hr-HR" dirty="0" err="1" smtClean="0"/>
              <a:t>nukleotida</a:t>
            </a:r>
            <a:r>
              <a:rPr lang="hr-HR" dirty="0" smtClean="0"/>
              <a:t> ili DNA. Tako su ti procesi reverzibilni . Metode su nabrojane</a:t>
            </a:r>
            <a:r>
              <a:rPr lang="hr-HR" baseline="0" dirty="0" smtClean="0"/>
              <a:t> desno.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91897-E6CC-4EC6-8323-006E8890EB1D}" type="slidenum">
              <a:rPr lang="hr-HR" smtClean="0"/>
              <a:pPr>
                <a:defRPr/>
              </a:pPr>
              <a:t>37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99014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Prikaz enzima koji se inhibiraju: </a:t>
            </a:r>
            <a:r>
              <a:rPr lang="hr-HR" dirty="0" err="1" smtClean="0"/>
              <a:t>dihidrofolat</a:t>
            </a:r>
            <a:r>
              <a:rPr lang="hr-HR" dirty="0" smtClean="0"/>
              <a:t> </a:t>
            </a:r>
            <a:r>
              <a:rPr lang="hr-HR" dirty="0" err="1" smtClean="0"/>
              <a:t>reduktaza</a:t>
            </a:r>
            <a:r>
              <a:rPr lang="hr-HR" dirty="0" smtClean="0"/>
              <a:t> (ovaj put na putu </a:t>
            </a:r>
            <a:r>
              <a:rPr lang="hr-HR" dirty="0" err="1" smtClean="0"/>
              <a:t>pirimidina</a:t>
            </a:r>
            <a:r>
              <a:rPr lang="hr-HR" dirty="0" smtClean="0"/>
              <a:t>),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timidilat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sintetaza</a:t>
            </a:r>
            <a:r>
              <a:rPr lang="hr-HR" baseline="0" dirty="0" smtClean="0"/>
              <a:t> i </a:t>
            </a:r>
            <a:r>
              <a:rPr lang="hr-HR" baseline="0" dirty="0" err="1" smtClean="0"/>
              <a:t>ribonukleotid</a:t>
            </a:r>
            <a:r>
              <a:rPr lang="hr-HR" baseline="0" dirty="0" smtClean="0"/>
              <a:t> </a:t>
            </a:r>
            <a:r>
              <a:rPr lang="hr-HR" baseline="0" dirty="0" err="1" smtClean="0"/>
              <a:t>reduktaza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91897-E6CC-4EC6-8323-006E8890EB1D}" type="slidenum">
              <a:rPr lang="hr-HR" smtClean="0"/>
              <a:pPr>
                <a:defRPr/>
              </a:pPr>
              <a:t>38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47424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Još jedan prikaz djelovanja</a:t>
            </a:r>
            <a:r>
              <a:rPr lang="hr-HR" baseline="0" dirty="0" smtClean="0"/>
              <a:t> </a:t>
            </a:r>
            <a:r>
              <a:rPr lang="hr-HR" baseline="0" dirty="0" err="1" smtClean="0"/>
              <a:t>aminopterina</a:t>
            </a:r>
            <a:r>
              <a:rPr lang="hr-HR" baseline="0" dirty="0" smtClean="0"/>
              <a:t> ili </a:t>
            </a:r>
            <a:r>
              <a:rPr lang="hr-HR" baseline="0" dirty="0" err="1" smtClean="0"/>
              <a:t>metotreksata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91897-E6CC-4EC6-8323-006E8890EB1D}" type="slidenum">
              <a:rPr lang="hr-HR" smtClean="0"/>
              <a:pPr>
                <a:defRPr/>
              </a:pPr>
              <a:t>39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85348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 smtClean="0"/>
              <a:t>Hidroksiurea</a:t>
            </a:r>
            <a:r>
              <a:rPr lang="hr-HR" dirty="0" smtClean="0"/>
              <a:t> inhibira </a:t>
            </a:r>
            <a:r>
              <a:rPr lang="hr-HR" dirty="0" err="1" smtClean="0"/>
              <a:t>ribonukleotid</a:t>
            </a:r>
            <a:r>
              <a:rPr lang="hr-HR" dirty="0" smtClean="0"/>
              <a:t> </a:t>
            </a:r>
            <a:r>
              <a:rPr lang="hr-HR" dirty="0" err="1" smtClean="0"/>
              <a:t>reduktazu</a:t>
            </a:r>
            <a:r>
              <a:rPr lang="hr-HR" dirty="0" smtClean="0"/>
              <a:t>, enzim koji pretvara </a:t>
            </a:r>
            <a:r>
              <a:rPr lang="hr-HR" dirty="0" err="1" smtClean="0"/>
              <a:t>ribonukleotide</a:t>
            </a:r>
            <a:r>
              <a:rPr lang="hr-HR" dirty="0" smtClean="0"/>
              <a:t> u </a:t>
            </a:r>
            <a:r>
              <a:rPr lang="hr-HR" dirty="0" err="1" smtClean="0"/>
              <a:t>deoksiribonukleotide</a:t>
            </a:r>
            <a:r>
              <a:rPr lang="hr-HR" baseline="0" dirty="0" smtClean="0"/>
              <a:t> (Biokemija!!).</a:t>
            </a:r>
          </a:p>
          <a:p>
            <a:r>
              <a:rPr lang="hr-HR" baseline="0" dirty="0" smtClean="0"/>
              <a:t>5 </a:t>
            </a:r>
            <a:r>
              <a:rPr lang="hr-HR" baseline="0" dirty="0" err="1" smtClean="0"/>
              <a:t>fluordeoksiuridin</a:t>
            </a:r>
            <a:r>
              <a:rPr lang="hr-HR" baseline="0" dirty="0" smtClean="0"/>
              <a:t> inhibira </a:t>
            </a:r>
            <a:r>
              <a:rPr lang="hr-HR" baseline="0" dirty="0" err="1" smtClean="0"/>
              <a:t>timidilat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sintazu</a:t>
            </a:r>
            <a:r>
              <a:rPr lang="hr-HR" baseline="0" dirty="0" smtClean="0"/>
              <a:t> koja sintetizira </a:t>
            </a:r>
            <a:r>
              <a:rPr lang="hr-HR" baseline="0" dirty="0" err="1" smtClean="0"/>
              <a:t>dTMP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91897-E6CC-4EC6-8323-006E8890EB1D}" type="slidenum">
              <a:rPr lang="hr-HR" smtClean="0"/>
              <a:pPr>
                <a:defRPr/>
              </a:pPr>
              <a:t>40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14566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 smtClean="0"/>
              <a:t>Metotreksat</a:t>
            </a:r>
            <a:r>
              <a:rPr lang="hr-HR" dirty="0" smtClean="0"/>
              <a:t> ili </a:t>
            </a:r>
            <a:r>
              <a:rPr lang="hr-HR" dirty="0" err="1" smtClean="0"/>
              <a:t>ametopurin</a:t>
            </a:r>
            <a:r>
              <a:rPr lang="hr-HR" baseline="0" dirty="0" smtClean="0"/>
              <a:t> inhibira </a:t>
            </a:r>
            <a:r>
              <a:rPr lang="hr-HR" baseline="0" dirty="0" err="1" smtClean="0"/>
              <a:t>dihidrofolat</a:t>
            </a:r>
            <a:r>
              <a:rPr lang="hr-HR" baseline="0" dirty="0" smtClean="0"/>
              <a:t> </a:t>
            </a:r>
            <a:r>
              <a:rPr lang="hr-HR" baseline="0" dirty="0" err="1" smtClean="0"/>
              <a:t>reduktazu</a:t>
            </a:r>
            <a:r>
              <a:rPr lang="hr-HR" baseline="0" dirty="0" smtClean="0"/>
              <a:t> koja pretvara </a:t>
            </a:r>
            <a:r>
              <a:rPr lang="hr-HR" baseline="0" dirty="0" err="1" smtClean="0"/>
              <a:t>dihidrofolat</a:t>
            </a:r>
            <a:r>
              <a:rPr lang="hr-HR" baseline="0" dirty="0" smtClean="0"/>
              <a:t> u </a:t>
            </a:r>
            <a:r>
              <a:rPr lang="hr-HR" baseline="0" dirty="0" err="1" smtClean="0"/>
              <a:t>tetrahidrofolat</a:t>
            </a:r>
            <a:r>
              <a:rPr lang="hr-HR" baseline="0" dirty="0" smtClean="0"/>
              <a:t>, na putu sinteze purina (Biokemija)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91897-E6CC-4EC6-8323-006E8890EB1D}" type="slidenum">
              <a:rPr lang="hr-HR" smtClean="0"/>
              <a:pPr>
                <a:defRPr/>
              </a:pPr>
              <a:t>41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78942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 smtClean="0"/>
              <a:t>Afidikolin</a:t>
            </a:r>
            <a:r>
              <a:rPr lang="hr-HR" dirty="0" smtClean="0"/>
              <a:t> je specifični</a:t>
            </a:r>
            <a:r>
              <a:rPr lang="hr-HR" baseline="0" dirty="0" smtClean="0"/>
              <a:t> </a:t>
            </a:r>
            <a:r>
              <a:rPr lang="hr-HR" baseline="0" dirty="0" err="1" smtClean="0"/>
              <a:t>inhibitor</a:t>
            </a:r>
            <a:r>
              <a:rPr lang="hr-HR" baseline="0" dirty="0" smtClean="0"/>
              <a:t> DNA </a:t>
            </a:r>
            <a:r>
              <a:rPr lang="hr-HR" baseline="0" dirty="0" err="1" smtClean="0"/>
              <a:t>polimeraze</a:t>
            </a:r>
            <a:r>
              <a:rPr lang="hr-HR" baseline="0" dirty="0" smtClean="0"/>
              <a:t>.</a:t>
            </a:r>
          </a:p>
          <a:p>
            <a:r>
              <a:rPr lang="hr-HR" baseline="0" dirty="0" smtClean="0"/>
              <a:t>Visoka koncentracija </a:t>
            </a:r>
            <a:r>
              <a:rPr lang="hr-HR" baseline="0" dirty="0" err="1" smtClean="0"/>
              <a:t>timina</a:t>
            </a:r>
            <a:r>
              <a:rPr lang="hr-HR" baseline="0" dirty="0" smtClean="0"/>
              <a:t> povratnom spregom zaustavlja ostale enzime u sintezi </a:t>
            </a:r>
            <a:r>
              <a:rPr lang="hr-HR" baseline="0" dirty="0" err="1" smtClean="0"/>
              <a:t>nukleotida</a:t>
            </a:r>
            <a:r>
              <a:rPr lang="hr-HR" baseline="0" dirty="0" smtClean="0"/>
              <a:t> (sintezu </a:t>
            </a:r>
            <a:r>
              <a:rPr lang="hr-HR" baseline="0" dirty="0" err="1" smtClean="0"/>
              <a:t>dCTP</a:t>
            </a:r>
            <a:r>
              <a:rPr lang="hr-HR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91897-E6CC-4EC6-8323-006E8890EB1D}" type="slidenum">
              <a:rPr lang="hr-HR" smtClean="0"/>
              <a:pPr>
                <a:defRPr/>
              </a:pPr>
              <a:t>42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80212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r-HR" altLang="en-US" dirty="0" smtClean="0"/>
              <a:t>praćenje sinteze: i da se vidi kako bi neka tvar djelovala, je li zaustavlja ciklus i u kojoj fazi.</a:t>
            </a:r>
          </a:p>
          <a:p>
            <a:r>
              <a:rPr lang="hr-HR" altLang="en-US" dirty="0" smtClean="0"/>
              <a:t>Moguće je brojati stanice u mitozi (udio stanica u mitozi u odnosu na ukupni broj stanica je </a:t>
            </a:r>
            <a:r>
              <a:rPr lang="hr-HR" altLang="en-US" dirty="0" err="1" smtClean="0"/>
              <a:t>mitotski</a:t>
            </a:r>
            <a:r>
              <a:rPr lang="hr-HR" altLang="en-US" dirty="0" smtClean="0"/>
              <a:t> indeks)</a:t>
            </a:r>
          </a:p>
          <a:p>
            <a:r>
              <a:rPr lang="hr-HR" altLang="en-US" dirty="0" smtClean="0"/>
              <a:t>Sinteza</a:t>
            </a:r>
            <a:r>
              <a:rPr lang="hr-HR" altLang="en-US" baseline="0" dirty="0" smtClean="0"/>
              <a:t> DNA se može pratiti </a:t>
            </a:r>
            <a:r>
              <a:rPr lang="hr-HR" altLang="en-US" baseline="0" dirty="0" err="1" smtClean="0"/>
              <a:t>pulsnom</a:t>
            </a:r>
            <a:r>
              <a:rPr lang="hr-HR" altLang="en-US" baseline="0" dirty="0" smtClean="0"/>
              <a:t> ugradnjom radioaktivnog </a:t>
            </a:r>
            <a:r>
              <a:rPr lang="hr-HR" altLang="en-US" baseline="0" dirty="0" err="1" smtClean="0"/>
              <a:t>timidina</a:t>
            </a:r>
            <a:r>
              <a:rPr lang="hr-HR" altLang="en-US" baseline="0" dirty="0" smtClean="0"/>
              <a:t> ili BRdU (dodajemo ih u pojedinim točkama ciklusa na pola sata i zatim se stanice analiziraju, da bi se dobila trenutna ugradnja, tj. udio stanica u sintezi. Zato je </a:t>
            </a:r>
            <a:r>
              <a:rPr lang="hr-HR" altLang="en-US" baseline="0" dirty="0" err="1" smtClean="0"/>
              <a:t>pulsna</a:t>
            </a:r>
            <a:r>
              <a:rPr lang="hr-HR" altLang="en-US" baseline="0" dirty="0" smtClean="0"/>
              <a:t> ugradnja (bili su slični eksperimenti u genetici i biokemiji)</a:t>
            </a:r>
          </a:p>
          <a:p>
            <a:r>
              <a:rPr lang="hr-HR" altLang="en-US" baseline="0" dirty="0" smtClean="0"/>
              <a:t>Protočni </a:t>
            </a:r>
            <a:r>
              <a:rPr lang="hr-HR" altLang="en-US" baseline="0" dirty="0" err="1" smtClean="0"/>
              <a:t>citometar</a:t>
            </a:r>
            <a:r>
              <a:rPr lang="hr-HR" altLang="en-US" baseline="0" dirty="0" smtClean="0"/>
              <a:t>: stanicama se doda </a:t>
            </a:r>
            <a:r>
              <a:rPr lang="hr-HR" altLang="en-US" baseline="0" dirty="0" err="1" smtClean="0"/>
              <a:t>propidij</a:t>
            </a:r>
            <a:r>
              <a:rPr lang="hr-HR" altLang="en-US" baseline="0" dirty="0" smtClean="0"/>
              <a:t> </a:t>
            </a:r>
            <a:r>
              <a:rPr lang="hr-HR" altLang="en-US" baseline="0" dirty="0" err="1" smtClean="0"/>
              <a:t>iodid</a:t>
            </a:r>
            <a:r>
              <a:rPr lang="hr-HR" altLang="en-US" baseline="0" dirty="0" smtClean="0"/>
              <a:t> koji se ugrađuje u DNA razmjerno količini DNA. Ovdje su sve stanice mrtve, tj. fiksirane da bi boja mogla ući u njih. Obojenje tj. fluorescencija će biti razmjerna količini DNA, a ona će ovisiti o fazi ciklusa.</a:t>
            </a:r>
          </a:p>
          <a:p>
            <a:r>
              <a:rPr lang="hr-HR" altLang="en-US" baseline="0" dirty="0" smtClean="0"/>
              <a:t>Stanični proteini se mogu analizirati antitijelima na </a:t>
            </a:r>
            <a:r>
              <a:rPr lang="hr-HR" altLang="en-US" baseline="0" dirty="0" err="1" smtClean="0"/>
              <a:t>cikline</a:t>
            </a:r>
            <a:r>
              <a:rPr lang="hr-HR" altLang="en-US" baseline="0" dirty="0" smtClean="0"/>
              <a:t> koji su specifični za fazu ciklusa</a:t>
            </a:r>
            <a:endParaRPr lang="en-US" alt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F7AB56-9414-47A5-B2FF-B4110410546B}" type="slidenum">
              <a:rPr lang="hr-HR" altLang="en-US" smtClean="0"/>
              <a:pPr eaLnBrk="1" hangingPunct="1">
                <a:spcBef>
                  <a:spcPct val="0"/>
                </a:spcBef>
              </a:pPr>
              <a:t>43</a:t>
            </a:fld>
            <a:endParaRPr lang="hr-HR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r-HR" altLang="en-US" dirty="0" smtClean="0"/>
              <a:t>Kako se fluorescentne boje </a:t>
            </a:r>
            <a:r>
              <a:rPr lang="hr-HR" altLang="en-US" dirty="0" err="1" smtClean="0"/>
              <a:t>interkaliraju</a:t>
            </a:r>
            <a:r>
              <a:rPr lang="hr-HR" altLang="en-US" dirty="0" smtClean="0"/>
              <a:t> u DNA, intenzitet boje će biti razmjeran količini DNA. Znači stanice u G1 će imati 2n količinu DNA, tijekom sinteze je udvostručavaju tako da će u S imati 2 do 4 n, a po završetku</a:t>
            </a:r>
            <a:r>
              <a:rPr lang="hr-HR" altLang="en-US" baseline="0" dirty="0" smtClean="0"/>
              <a:t> 4n (+ mitoza). Svaka će stanica koja prođe kroz </a:t>
            </a:r>
            <a:r>
              <a:rPr lang="hr-HR" altLang="en-US" baseline="0" dirty="0" err="1" smtClean="0"/>
              <a:t>citometar</a:t>
            </a:r>
            <a:r>
              <a:rPr lang="hr-HR" altLang="en-US" baseline="0" dirty="0" smtClean="0"/>
              <a:t> biti jedna točka ispod krivulje. Tako će ukupni broj stanica u nekoj fazi odgovarati površini. Tako stanice u S fazi nemaj „pik” , ali je ukupna površina ispod krivulje relativno velika (stanica u S ima slično kao stanica u G1 fazi).</a:t>
            </a:r>
            <a:endParaRPr lang="en-US" alt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DC62E5-48AB-4864-9AC9-8098A5507F3E}" type="slidenum">
              <a:rPr lang="hr-HR" altLang="en-US" smtClean="0"/>
              <a:pPr eaLnBrk="1" hangingPunct="1">
                <a:spcBef>
                  <a:spcPct val="0"/>
                </a:spcBef>
              </a:pPr>
              <a:t>46</a:t>
            </a:fld>
            <a:endParaRPr lang="hr-HR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BB7C1D-EA0B-4F9B-850E-883367A02CF3}" type="slidenum">
              <a:rPr lang="hr-HR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hr-HR" alt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altLang="en-US" smtClean="0"/>
              <a:t>timer i sekvenca</a:t>
            </a:r>
          </a:p>
          <a:p>
            <a:pPr eaLnBrk="1" hangingPunct="1"/>
            <a:endParaRPr lang="hr-HR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Stanice se „otpuste” od </a:t>
            </a:r>
            <a:r>
              <a:rPr lang="hr-HR" dirty="0" err="1" smtClean="0"/>
              <a:t>inhibitora</a:t>
            </a:r>
            <a:r>
              <a:rPr lang="hr-HR" dirty="0" smtClean="0"/>
              <a:t> i prati se njihov prolaz kroz ciklus. Ovdje</a:t>
            </a:r>
            <a:r>
              <a:rPr lang="hr-HR" baseline="0" dirty="0" smtClean="0"/>
              <a:t> su se nagomilale u G1, i za 3 sata ušle u S fazu, zatim kad su sakupljene nakon 6 sati bile su u G2, u 9 sati je dio iz M već prešao u G1, u 12 sati su bile u G1</a:t>
            </a:r>
          </a:p>
          <a:p>
            <a:r>
              <a:rPr lang="hr-HR" baseline="0" dirty="0" smtClean="0"/>
              <a:t>ovo je analiza štakorskih stanica koje su imale ciklus od kojih 10-12 sati, kao što se može vidjeti. A nakon dva ciklusa (24 sata) već gube sinkronost.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91897-E6CC-4EC6-8323-006E8890EB1D}" type="slidenum">
              <a:rPr lang="hr-HR" smtClean="0"/>
              <a:pPr>
                <a:defRPr/>
              </a:pPr>
              <a:t>47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78256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Stanice prestaju</a:t>
            </a:r>
            <a:r>
              <a:rPr lang="hr-HR" baseline="0" dirty="0" smtClean="0"/>
              <a:t> biti sinkrone nakon jednog ciklusa, pa se eksperimenti rade u prvom ciklusu nakon sinkronizacije.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91897-E6CC-4EC6-8323-006E8890EB1D}" type="slidenum">
              <a:rPr lang="hr-HR" smtClean="0"/>
              <a:pPr>
                <a:defRPr/>
              </a:pPr>
              <a:t>48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71837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Relativno je malo stanica u mitozi kod</a:t>
            </a:r>
            <a:r>
              <a:rPr lang="hr-HR" baseline="0" dirty="0" smtClean="0"/>
              <a:t> nesinkrone populacije, tako da je 40 % visok postotak (8-20 x više od nesinkrone). Kako je duljina S faze oko 8-9 sati, i u nesinkronoj populaciji možemo imati 40 % stanica u 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91897-E6CC-4EC6-8323-006E8890EB1D}" type="slidenum">
              <a:rPr lang="hr-HR" smtClean="0"/>
              <a:pPr>
                <a:defRPr/>
              </a:pPr>
              <a:t>53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23074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Da bi se povećao postotak</a:t>
            </a:r>
            <a:r>
              <a:rPr lang="hr-HR" baseline="0" dirty="0" smtClean="0"/>
              <a:t> sinkronih stanica radi se tzv. </a:t>
            </a:r>
            <a:r>
              <a:rPr lang="hr-HR" baseline="0" dirty="0" err="1" smtClean="0"/>
              <a:t>dvostuki</a:t>
            </a:r>
            <a:r>
              <a:rPr lang="hr-HR" baseline="0" dirty="0" smtClean="0"/>
              <a:t> blok inhibicije. Stanice se inhibiraju u S. Stanice koje već jesu u S stat će tamo gdje jesu. One izvan S će nastaviti ići kroz ciklus i nagomilat će se na početku faze S. Stanice nisu sasvim sinkrone jer ih ima koje su već ušle u S i tamo stale. Stanice se zatim „otpuste” od </a:t>
            </a:r>
            <a:r>
              <a:rPr lang="hr-HR" baseline="0" dirty="0" err="1" smtClean="0"/>
              <a:t>inhibitora</a:t>
            </a:r>
            <a:r>
              <a:rPr lang="hr-HR" baseline="0" dirty="0" smtClean="0"/>
              <a:t> i pusti ih se kroz ciklus. Vrijeme mora biti dulje od faze S, tako da bi sve izašle iz te faze (slika B). Zatim se doda drugi put </a:t>
            </a:r>
            <a:r>
              <a:rPr lang="hr-HR" baseline="0" dirty="0" err="1" smtClean="0"/>
              <a:t>inhibitor</a:t>
            </a:r>
            <a:r>
              <a:rPr lang="hr-HR" baseline="0" dirty="0" smtClean="0"/>
              <a:t> koji će skupiti stanice na ulasku u fazu 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91897-E6CC-4EC6-8323-006E8890EB1D}" type="slidenum">
              <a:rPr lang="hr-HR" smtClean="0"/>
              <a:pPr>
                <a:defRPr/>
              </a:pPr>
              <a:t>54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04209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Primjer dvostruke</a:t>
            </a:r>
            <a:r>
              <a:rPr lang="hr-HR" baseline="0" dirty="0" smtClean="0"/>
              <a:t> inhibicije, metodom visoke koncentracije </a:t>
            </a:r>
            <a:r>
              <a:rPr lang="hr-HR" baseline="0" dirty="0" err="1" smtClean="0"/>
              <a:t>timidina</a:t>
            </a:r>
            <a:r>
              <a:rPr lang="hr-HR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91897-E6CC-4EC6-8323-006E8890EB1D}" type="slidenum">
              <a:rPr lang="hr-HR" smtClean="0"/>
              <a:pPr>
                <a:defRPr/>
              </a:pPr>
              <a:t>55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90611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Kako sve stanice sinkrono ulaze u mitozu, njihov bi se broj povećavao stepenasto.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91897-E6CC-4EC6-8323-006E8890EB1D}" type="slidenum">
              <a:rPr lang="hr-HR" smtClean="0"/>
              <a:pPr>
                <a:defRPr/>
              </a:pPr>
              <a:t>57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48813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Sinteza</a:t>
            </a:r>
            <a:r>
              <a:rPr lang="hr-HR" baseline="0" dirty="0" smtClean="0"/>
              <a:t> DNA se odvija samo u S fazi, tako da je krivulja ugradnje H3 </a:t>
            </a:r>
            <a:r>
              <a:rPr lang="hr-HR" baseline="0" dirty="0" err="1" smtClean="0"/>
              <a:t>timidina</a:t>
            </a:r>
            <a:r>
              <a:rPr lang="hr-HR" baseline="0" dirty="0" smtClean="0"/>
              <a:t> zvonolika (</a:t>
            </a:r>
            <a:r>
              <a:rPr lang="hr-HR" baseline="0" dirty="0" err="1" smtClean="0"/>
              <a:t>pulsna</a:t>
            </a:r>
            <a:r>
              <a:rPr lang="hr-HR" baseline="0" dirty="0" smtClean="0"/>
              <a:t> ugradnja, daje se H3T na pola sata, svakih npr. 1 sat; tako se dobije trenutna ugradnja) kod sinkronih stanica (kad izađu iz S faze opada ugradnja).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91897-E6CC-4EC6-8323-006E8890EB1D}" type="slidenum">
              <a:rPr lang="hr-HR" smtClean="0"/>
              <a:pPr>
                <a:defRPr/>
              </a:pPr>
              <a:t>58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59657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7A1740-D8D0-490C-9EE3-C7E7AD6AF18F}" type="slidenum">
              <a:rPr lang="hr-HR" altLang="en-US" smtClean="0"/>
              <a:pPr eaLnBrk="1" hangingPunct="1">
                <a:spcBef>
                  <a:spcPct val="0"/>
                </a:spcBef>
              </a:pPr>
              <a:t>59</a:t>
            </a:fld>
            <a:endParaRPr lang="hr-HR" alt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r-HR" altLang="en-US" dirty="0" err="1" smtClean="0"/>
              <a:t>pulsno</a:t>
            </a:r>
            <a:r>
              <a:rPr lang="hr-HR" altLang="en-US" dirty="0" smtClean="0"/>
              <a:t> obilježavanje BrdU ili H3 kroz ciklus: duljina ciklusa i trajanje S</a:t>
            </a:r>
          </a:p>
          <a:p>
            <a:pPr eaLnBrk="1" hangingPunct="1"/>
            <a:r>
              <a:rPr lang="hr-HR" altLang="en-US" dirty="0" smtClean="0"/>
              <a:t>puls + različita duljina praćenja kroz ciklus frakcije koja ulazi u G2 i M</a:t>
            </a:r>
          </a:p>
          <a:p>
            <a:pPr eaLnBrk="1" hangingPunct="1"/>
            <a:endParaRPr lang="hr-HR" altLang="en-US" dirty="0" smtClean="0"/>
          </a:p>
          <a:p>
            <a:pPr eaLnBrk="1" hangingPunct="1"/>
            <a:r>
              <a:rPr lang="hr-HR" altLang="en-US" dirty="0" smtClean="0"/>
              <a:t>Određivanje vremena trajanja pojedinih faza ciklusa</a:t>
            </a:r>
          </a:p>
          <a:p>
            <a:pPr eaLnBrk="1" hangingPunct="1"/>
            <a:r>
              <a:rPr lang="hr-HR" altLang="en-US" dirty="0" smtClean="0"/>
              <a:t>S faza: ugradnja BrdU ili ra. </a:t>
            </a:r>
            <a:r>
              <a:rPr lang="hr-HR" altLang="en-US" dirty="0" err="1" smtClean="0"/>
              <a:t>timidina</a:t>
            </a:r>
            <a:endParaRPr lang="hr-HR" altLang="en-US" dirty="0" smtClean="0"/>
          </a:p>
          <a:p>
            <a:pPr eaLnBrk="1" hangingPunct="1"/>
            <a:r>
              <a:rPr lang="hr-HR" altLang="en-US" dirty="0" smtClean="0"/>
              <a:t>M: praćenje stanične morfologije</a:t>
            </a:r>
          </a:p>
          <a:p>
            <a:pPr eaLnBrk="1" hangingPunct="1"/>
            <a:r>
              <a:rPr lang="hr-HR" altLang="en-US" dirty="0" smtClean="0"/>
              <a:t>G2: praćenje vremena potrebnog da stanice s obilježenom DNA u S fazi (od ugradnje h3timidina) uđu u mitozu</a:t>
            </a:r>
          </a:p>
          <a:p>
            <a:pPr eaLnBrk="1" hangingPunct="1"/>
            <a:r>
              <a:rPr lang="hr-HR" altLang="en-US" dirty="0" smtClean="0"/>
              <a:t>G1: duljina ciklusa (vremensko trajanje između dva vrška sinteze DNA ) – M – G2 - S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r-HR" altLang="en-US" dirty="0" smtClean="0"/>
              <a:t>Princip kod nesinkrone populacije:</a:t>
            </a:r>
          </a:p>
          <a:p>
            <a:r>
              <a:rPr lang="hr-HR" altLang="en-US" dirty="0" smtClean="0"/>
              <a:t>ako se zna koliko traje ciklus, isti je omjer duljine trajanja ciklusa i </a:t>
            </a:r>
            <a:r>
              <a:rPr lang="hr-HR" altLang="en-US" dirty="0" err="1" smtClean="0"/>
              <a:t>dulijine</a:t>
            </a:r>
            <a:r>
              <a:rPr lang="hr-HR" altLang="en-US" dirty="0" smtClean="0"/>
              <a:t> trajanja pojedine faze kao omjer ukupnog broja stanica i broja stanica koje su u pojedinoj fazi</a:t>
            </a:r>
          </a:p>
          <a:p>
            <a:r>
              <a:rPr lang="hr-HR" altLang="en-US" dirty="0" smtClean="0"/>
              <a:t>npr. ciklus 24 sata: mitoza 1 sat = 100 stanica : oko 5 stanica u mitozi</a:t>
            </a:r>
          </a:p>
          <a:p>
            <a:endParaRPr lang="hr-HR" altLang="en-US" u="sng" dirty="0" smtClean="0"/>
          </a:p>
          <a:p>
            <a:r>
              <a:rPr lang="hr-HR" altLang="en-US" u="sng" dirty="0" smtClean="0"/>
              <a:t>duljina trajanja faze S             broj</a:t>
            </a:r>
            <a:r>
              <a:rPr lang="hr-HR" altLang="en-US" u="sng" baseline="0" dirty="0" smtClean="0"/>
              <a:t> stanica u fazi S u populaciji</a:t>
            </a:r>
            <a:endParaRPr lang="hr-HR" altLang="en-US" u="sng" dirty="0" smtClean="0"/>
          </a:p>
          <a:p>
            <a:r>
              <a:rPr lang="hr-HR" altLang="en-US" u="none" dirty="0" smtClean="0"/>
              <a:t>duljina trajanja</a:t>
            </a:r>
            <a:r>
              <a:rPr lang="hr-HR" altLang="en-US" u="none" baseline="0" dirty="0" smtClean="0"/>
              <a:t> ciklusa =         ukupni broj stanica u populaciji</a:t>
            </a:r>
          </a:p>
          <a:p>
            <a:endParaRPr lang="hr-HR" altLang="en-US" u="none" baseline="0" dirty="0" smtClean="0"/>
          </a:p>
          <a:p>
            <a:r>
              <a:rPr lang="hr-HR" altLang="en-US" u="none" baseline="0" dirty="0" smtClean="0"/>
              <a:t>isto se može zaključiti za svaku fazu ciklusa</a:t>
            </a:r>
            <a:endParaRPr lang="hr-HR" altLang="en-US" u="none" dirty="0" smtClean="0"/>
          </a:p>
          <a:p>
            <a:endParaRPr lang="en-US" altLang="en-US" u="sng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3B2914-9A55-41A2-8875-4FD6038F076C}" type="slidenum">
              <a:rPr lang="hr-HR" altLang="en-US" smtClean="0"/>
              <a:pPr eaLnBrk="1" hangingPunct="1">
                <a:spcBef>
                  <a:spcPct val="0"/>
                </a:spcBef>
              </a:pPr>
              <a:t>60</a:t>
            </a:fld>
            <a:endParaRPr lang="hr-HR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089C58-1792-4B36-8D40-BA506B0FC2EF}" type="slidenum">
              <a:rPr lang="hr-HR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hr-HR" alt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altLang="en-US" smtClean="0"/>
              <a:t>regulacija i sintezom ciklina, samo ne u jajnim stanicama gdje je regulacija uglavnom degradacijom</a:t>
            </a:r>
          </a:p>
          <a:p>
            <a:pPr eaLnBrk="1" hangingPunct="1"/>
            <a:r>
              <a:rPr lang="hr-HR" altLang="en-US" smtClean="0"/>
              <a:t>10% proteina ovisno o ciklusu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05DDC4-FEBB-41A9-9C82-15D3CAC0F55D}" type="slidenum">
              <a:rPr lang="hr-HR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hr-HR" alt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8A49E0-D135-4304-9EE3-D35E18576F6F}" type="slidenum">
              <a:rPr lang="hr-HR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hr-HR" alt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73AA12-72C9-4154-AAE2-EF2265AE08FC}" type="slidenum">
              <a:rPr lang="hr-HR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hr-HR" alt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altLang="en-US" smtClean="0"/>
              <a:t>Mdm2, indukcija popravka i apoptoze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Sinkronizacija stanica obuhvaća metode kojima se sve stanice u populaciji dovode u istu fazu</a:t>
            </a:r>
            <a:r>
              <a:rPr lang="hr-HR" baseline="0" dirty="0" smtClean="0"/>
              <a:t> staničnog ciklusa. Služi da bi se istražio mehanizam djelovanja nekih tvari </a:t>
            </a:r>
            <a:r>
              <a:rPr lang="hr-HR" baseline="0" dirty="0" err="1" smtClean="0"/>
              <a:t>iili</a:t>
            </a:r>
            <a:r>
              <a:rPr lang="hr-HR" baseline="0" dirty="0" smtClean="0"/>
              <a:t> biologija i procesi u pojedinim fazama ciklusa.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91897-E6CC-4EC6-8323-006E8890EB1D}" type="slidenum">
              <a:rPr lang="hr-HR" smtClean="0"/>
              <a:pPr>
                <a:defRPr/>
              </a:pPr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3472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Moguće je selektirati stanice u jednoj fazi – u principu se to može samo s </a:t>
            </a:r>
            <a:r>
              <a:rPr lang="hr-HR" dirty="0" err="1" smtClean="0"/>
              <a:t>mitotskim</a:t>
            </a:r>
            <a:r>
              <a:rPr lang="hr-HR" dirty="0" smtClean="0"/>
              <a:t> stanicama koje se mogu razlikovati. </a:t>
            </a:r>
          </a:p>
          <a:p>
            <a:r>
              <a:rPr lang="hr-HR" dirty="0" smtClean="0"/>
              <a:t>Druga</a:t>
            </a:r>
            <a:r>
              <a:rPr lang="hr-HR" baseline="0" dirty="0" smtClean="0"/>
              <a:t> je metoda zaustavljanje progresije tj. dodavanje </a:t>
            </a:r>
            <a:r>
              <a:rPr lang="hr-HR" baseline="0" dirty="0" err="1" smtClean="0"/>
              <a:t>inhibitora</a:t>
            </a:r>
            <a:r>
              <a:rPr lang="hr-HR" baseline="0" dirty="0" smtClean="0"/>
              <a:t> koji bi specifično zaustavio stanice u određenoj fazi. Princip je taj da </a:t>
            </a:r>
            <a:r>
              <a:rPr lang="hr-HR" baseline="0" dirty="0" err="1" smtClean="0"/>
              <a:t>inhibitor</a:t>
            </a:r>
            <a:r>
              <a:rPr lang="hr-HR" baseline="0" dirty="0" smtClean="0"/>
              <a:t> inhibira stanice u jednoj fazi/ili točki ciklusa, dok one stanice koje nisu u njemu idu dalje kroz ciklus dok ne dođu do inhibirane točke i tu se nagomilaju. Nakon određenog vremena inkubacije u </a:t>
            </a:r>
            <a:r>
              <a:rPr lang="hr-HR" baseline="0" dirty="0" err="1" smtClean="0"/>
              <a:t>inhibitoru</a:t>
            </a:r>
            <a:r>
              <a:rPr lang="hr-HR" baseline="0" dirty="0" smtClean="0"/>
              <a:t>, on se ukloni i sve stanice sinkrono krenu od određene točke (ovisno o </a:t>
            </a:r>
            <a:r>
              <a:rPr lang="hr-HR" baseline="0" dirty="0" err="1" smtClean="0"/>
              <a:t>inhibitoru</a:t>
            </a:r>
            <a:r>
              <a:rPr lang="hr-HR" baseline="0" dirty="0" smtClean="0"/>
              <a:t> i fazi) dalje kroz ciklus.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91897-E6CC-4EC6-8323-006E8890EB1D}" type="slidenum">
              <a:rPr lang="hr-HR" smtClean="0"/>
              <a:pPr>
                <a:defRPr/>
              </a:pPr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379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51E4A-C13B-424E-9478-D23C3F42C9B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941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21EBF-8B3E-4B94-8FE4-61A7FC2E52E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349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618B8-EF94-4544-9017-DB082F2465F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294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8208B-33CE-4775-B3C9-9744C590F18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303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27939-AA5A-4ACD-B7D3-5C613C1CD80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014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28005-0267-4D81-81C3-C924430A971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026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13FBB-365D-46D2-B037-4B77604B7FF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235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79FE3-9B65-43E3-99A6-571F0F575DB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977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E9E4D-1BD4-47B8-B410-17EC08F925C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37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27B57-2450-4BA8-BBBC-78A316F95B5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53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E194E-AFDB-4107-BD4C-186BC8D5EE6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5309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 smtClean="0"/>
              <a:t>Click to edit Master text styles</a:t>
            </a:r>
          </a:p>
          <a:p>
            <a:pPr lvl="1"/>
            <a:r>
              <a:rPr lang="hr-HR" altLang="en-US" smtClean="0"/>
              <a:t>Second level</a:t>
            </a:r>
          </a:p>
          <a:p>
            <a:pPr lvl="2"/>
            <a:r>
              <a:rPr lang="hr-HR" altLang="en-US" smtClean="0"/>
              <a:t>Third level</a:t>
            </a:r>
          </a:p>
          <a:p>
            <a:pPr lvl="3"/>
            <a:r>
              <a:rPr lang="hr-HR" altLang="en-US" smtClean="0"/>
              <a:t>Fourth level</a:t>
            </a:r>
          </a:p>
          <a:p>
            <a:pPr lvl="4"/>
            <a:r>
              <a:rPr lang="hr-HR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491AAFA-6BBB-4D0A-847E-973A99DE6DC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8.png"/><Relationship Id="rId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nova.com/abvideo/Cell-Synchronization-with-Nocodazole-at-Mitosis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951bPXMioFs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FRLlJb6DIY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nLqHF_HVJ8Q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hyperlink" Target="https://www.youtube.com/watch?v=l4MBW9R1i2U" TargetMode="External"/><Relationship Id="rId5" Type="http://schemas.openxmlformats.org/officeDocument/2006/relationships/image" Target="../media/image29.png"/><Relationship Id="rId4" Type="http://schemas.openxmlformats.org/officeDocument/2006/relationships/oleObject" Target="../embeddings/oleObject9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10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7.png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7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youtube.com/v/gucJ9TwHNtA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ell.com/pictureshow/cell-cycl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907704" y="3212976"/>
            <a:ext cx="52886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400" dirty="0" smtClean="0">
                <a:latin typeface="Arial" charset="0"/>
              </a:rPr>
              <a:t>Stanični ciklus i sinkronizacija stanica</a:t>
            </a:r>
            <a:endParaRPr lang="hr-HR" altLang="en-US" sz="24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gulacija c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439738"/>
            <a:ext cx="77057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25438" y="5149850"/>
            <a:ext cx="881856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pitchFamily="34" charset="0"/>
              </a:rPr>
              <a:t>Ciklus faktora sazrijevanja (MPF</a:t>
            </a:r>
            <a:r>
              <a:rPr lang="hr-HR" altLang="en-US" sz="2000" dirty="0" smtClean="0">
                <a:latin typeface="Arial" pitchFamily="34" charset="0"/>
              </a:rPr>
              <a:t>) – aktivni kompleks </a:t>
            </a:r>
            <a:r>
              <a:rPr lang="hr-HR" altLang="en-US" sz="2000" dirty="0" err="1" smtClean="0">
                <a:latin typeface="Arial" pitchFamily="34" charset="0"/>
              </a:rPr>
              <a:t>ciklina</a:t>
            </a:r>
            <a:r>
              <a:rPr lang="hr-HR" altLang="en-US" sz="2000" dirty="0" smtClean="0">
                <a:latin typeface="Arial" pitchFamily="34" charset="0"/>
              </a:rPr>
              <a:t> i njegove </a:t>
            </a:r>
            <a:r>
              <a:rPr lang="hr-HR" altLang="en-US" sz="2000" dirty="0" err="1" smtClean="0">
                <a:latin typeface="Arial" pitchFamily="34" charset="0"/>
              </a:rPr>
              <a:t>kinaze</a:t>
            </a:r>
            <a:endParaRPr lang="hr-HR" altLang="en-US" sz="2000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 smtClean="0">
                <a:latin typeface="Arial" pitchFamily="34" charset="0"/>
              </a:rPr>
              <a:t>regulacija sintezom </a:t>
            </a:r>
            <a:r>
              <a:rPr lang="hr-HR" altLang="en-US" sz="2000" dirty="0" err="1" smtClean="0">
                <a:latin typeface="Arial" pitchFamily="34" charset="0"/>
              </a:rPr>
              <a:t>ciklina</a:t>
            </a:r>
            <a:r>
              <a:rPr lang="hr-HR" altLang="en-US" sz="2000" dirty="0" smtClean="0">
                <a:latin typeface="Arial" pitchFamily="34" charset="0"/>
              </a:rPr>
              <a:t> i vezanjem za </a:t>
            </a:r>
            <a:r>
              <a:rPr lang="hr-HR" altLang="en-US" sz="2000" dirty="0" err="1" smtClean="0">
                <a:latin typeface="Arial" pitchFamily="34" charset="0"/>
              </a:rPr>
              <a:t>cdk</a:t>
            </a:r>
            <a:endParaRPr lang="hr-HR" altLang="en-US" sz="2000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 err="1" smtClean="0">
                <a:latin typeface="Arial" pitchFamily="34" charset="0"/>
              </a:rPr>
              <a:t>fosforilacijom</a:t>
            </a:r>
            <a:r>
              <a:rPr lang="hr-HR" altLang="en-US" sz="2000" dirty="0" smtClean="0">
                <a:latin typeface="Arial" pitchFamily="34" charset="0"/>
              </a:rPr>
              <a:t> i </a:t>
            </a:r>
            <a:r>
              <a:rPr lang="hr-HR" altLang="en-US" sz="2000" dirty="0" err="1" smtClean="0">
                <a:latin typeface="Arial" pitchFamily="34" charset="0"/>
              </a:rPr>
              <a:t>defosforilacijom</a:t>
            </a:r>
            <a:endParaRPr lang="hr-HR" altLang="en-US" sz="2000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 smtClean="0">
                <a:latin typeface="Arial" pitchFamily="34" charset="0"/>
              </a:rPr>
              <a:t>degradacijom </a:t>
            </a:r>
            <a:r>
              <a:rPr lang="hr-HR" altLang="en-US" sz="2000" dirty="0" err="1" smtClean="0">
                <a:latin typeface="Arial" pitchFamily="34" charset="0"/>
              </a:rPr>
              <a:t>ciklina</a:t>
            </a:r>
            <a:r>
              <a:rPr lang="hr-HR" altLang="en-US" sz="2000" dirty="0" smtClean="0">
                <a:latin typeface="Arial" pitchFamily="34" charset="0"/>
              </a:rPr>
              <a:t> pri završetku procesa </a:t>
            </a:r>
            <a:endParaRPr lang="hr-HR" altLang="en-US" sz="2000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r-HR" altLang="en-US" sz="2000" dirty="0">
              <a:latin typeface="Arial" pitchFamily="34" charset="0"/>
            </a:endParaRP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7092950" y="1700213"/>
            <a:ext cx="1836738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Prijelaz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G2 u M: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aktivacija MPF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600">
                <a:latin typeface="Arial" pitchFamily="34" charset="0"/>
              </a:rPr>
              <a:t>defosforilacijom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1527175" y="1190625"/>
            <a:ext cx="979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S + G2</a:t>
            </a:r>
          </a:p>
        </p:txBody>
      </p:sp>
    </p:spTree>
    <p:extLst>
      <p:ext uri="{BB962C8B-B14F-4D97-AF65-F5344CB8AC3E}">
        <p14:creationId xmlns:p14="http://schemas.microsoft.com/office/powerpoint/2010/main" val="45641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gulacijacikl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836613"/>
            <a:ext cx="6337300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203575" y="4941888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Mehanizam regulacije Cdk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084888" y="2276475"/>
            <a:ext cx="1657350" cy="13253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334800" bIns="154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en-US" sz="1800" dirty="0" err="1">
                <a:latin typeface="Arial" pitchFamily="34" charset="0"/>
              </a:rPr>
              <a:t>Fosforilacija</a:t>
            </a:r>
            <a:r>
              <a:rPr lang="hr-HR" altLang="en-US" sz="1800" dirty="0">
                <a:latin typeface="Arial" pitchFamily="34" charset="0"/>
              </a:rPr>
              <a:t> na </a:t>
            </a:r>
            <a:r>
              <a:rPr lang="hr-HR" altLang="en-US" sz="1800" dirty="0" err="1">
                <a:latin typeface="Arial" pitchFamily="34" charset="0"/>
              </a:rPr>
              <a:t>treoninu</a:t>
            </a:r>
            <a:r>
              <a:rPr lang="hr-HR" altLang="en-US" sz="1800" dirty="0">
                <a:latin typeface="Arial" pitchFamily="34" charset="0"/>
              </a:rPr>
              <a:t> 161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126634" y="3167004"/>
            <a:ext cx="2480166" cy="10589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1800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800" dirty="0">
                <a:latin typeface="Arial" pitchFamily="34" charset="0"/>
              </a:rPr>
              <a:t>Inhibitorna </a:t>
            </a:r>
            <a:r>
              <a:rPr lang="hr-HR" altLang="en-US" sz="1800" dirty="0" err="1">
                <a:latin typeface="Arial" pitchFamily="34" charset="0"/>
              </a:rPr>
              <a:t>fosforilacija</a:t>
            </a:r>
            <a:endParaRPr lang="hr-HR" altLang="en-US" sz="1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800" dirty="0">
                <a:latin typeface="Arial" pitchFamily="34" charset="0"/>
              </a:rPr>
              <a:t>na </a:t>
            </a:r>
            <a:r>
              <a:rPr lang="hr-HR" altLang="en-US" sz="1800" dirty="0" err="1">
                <a:latin typeface="Arial" pitchFamily="34" charset="0"/>
              </a:rPr>
              <a:t>treoninu</a:t>
            </a:r>
            <a:r>
              <a:rPr lang="hr-HR" altLang="en-US" sz="1800" dirty="0">
                <a:latin typeface="Arial" pitchFamily="34" charset="0"/>
              </a:rPr>
              <a:t> 14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800" dirty="0">
                <a:latin typeface="Arial" pitchFamily="34" charset="0"/>
              </a:rPr>
              <a:t>i </a:t>
            </a:r>
            <a:r>
              <a:rPr lang="hr-HR" altLang="en-US" sz="1800" dirty="0" err="1">
                <a:latin typeface="Arial" pitchFamily="34" charset="0"/>
              </a:rPr>
              <a:t>tirozinu</a:t>
            </a:r>
            <a:r>
              <a:rPr lang="hr-HR" altLang="en-US" sz="1800" dirty="0">
                <a:latin typeface="Arial" pitchFamily="34" charset="0"/>
              </a:rPr>
              <a:t> 15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83568" y="1844675"/>
            <a:ext cx="2923232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800" dirty="0">
                <a:latin typeface="Arial" pitchFamily="34" charset="0"/>
              </a:rPr>
              <a:t>Vezanje </a:t>
            </a:r>
            <a:r>
              <a:rPr lang="hr-HR" altLang="en-US" sz="1800" dirty="0" err="1">
                <a:latin typeface="Arial" pitchFamily="34" charset="0"/>
              </a:rPr>
              <a:t>inhibitora</a:t>
            </a:r>
            <a:endParaRPr lang="hr-HR" altLang="en-US" sz="1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800" dirty="0" err="1">
                <a:latin typeface="Arial" pitchFamily="34" charset="0"/>
              </a:rPr>
              <a:t>kinaza</a:t>
            </a:r>
            <a:r>
              <a:rPr lang="hr-HR" altLang="en-US" sz="1800" dirty="0">
                <a:latin typeface="Arial" pitchFamily="34" charset="0"/>
              </a:rPr>
              <a:t> ovisnih o </a:t>
            </a:r>
            <a:r>
              <a:rPr lang="hr-HR" altLang="en-US" sz="1800" dirty="0" err="1" smtClean="0">
                <a:latin typeface="Arial" pitchFamily="34" charset="0"/>
              </a:rPr>
              <a:t>ciklinima</a:t>
            </a:r>
            <a:endParaRPr lang="hr-HR" altLang="en-US" sz="18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800" dirty="0">
                <a:latin typeface="Arial" pitchFamily="34" charset="0"/>
              </a:rPr>
              <a:t>CDKI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835150" y="836613"/>
            <a:ext cx="2219325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800" dirty="0">
                <a:latin typeface="Arial" pitchFamily="34" charset="0"/>
              </a:rPr>
              <a:t>Vezanje </a:t>
            </a:r>
            <a:r>
              <a:rPr lang="hr-HR" altLang="en-US" sz="1800" dirty="0" err="1" smtClean="0">
                <a:latin typeface="Arial" pitchFamily="34" charset="0"/>
              </a:rPr>
              <a:t>ciklina</a:t>
            </a:r>
            <a:r>
              <a:rPr lang="hr-HR" altLang="en-US" sz="1800" dirty="0" smtClean="0">
                <a:latin typeface="Arial" pitchFamily="34" charset="0"/>
              </a:rPr>
              <a:t> za </a:t>
            </a:r>
            <a:r>
              <a:rPr lang="hr-HR" altLang="en-US" sz="1800" dirty="0" err="1" smtClean="0">
                <a:latin typeface="Arial" pitchFamily="34" charset="0"/>
              </a:rPr>
              <a:t>cdk</a:t>
            </a:r>
            <a:endParaRPr lang="hr-HR" altLang="en-US" sz="1800" dirty="0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16216" y="100488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800" dirty="0" smtClean="0"/>
              <a:t>sinteza </a:t>
            </a:r>
            <a:r>
              <a:rPr lang="hr-HR" sz="1800" dirty="0" err="1" smtClean="0"/>
              <a:t>ciklina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45945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ussel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3087688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211638" y="2276475"/>
            <a:ext cx="4003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produžena G2 faza: cdc25 mutant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211638" y="3573463"/>
            <a:ext cx="4537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skraćena G2 faza: wee mutant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284663" y="908050"/>
            <a:ext cx="1019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divlji tip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971550" y="4365625"/>
            <a:ext cx="3095625" cy="1079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95288" y="4941888"/>
            <a:ext cx="83200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Cijepajući kvasac obojen kalcafluorom koji boji septum između stanica: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cdc25 mutant: ne ulazi u diobu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wee mutant: dijeli se kod puno manje veličine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577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652884"/>
              </p:ext>
            </p:extLst>
          </p:nvPr>
        </p:nvGraphicFramePr>
        <p:xfrm>
          <a:off x="1730375" y="332656"/>
          <a:ext cx="5829300" cy="382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9" name="Image" r:id="rId3" imgW="5828571" imgH="3822222" progId="Photoshop.Image.7">
                  <p:embed/>
                </p:oleObj>
              </mc:Choice>
              <mc:Fallback>
                <p:oleObj name="Image" r:id="rId3" imgW="5828571" imgH="3822222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5" y="332656"/>
                        <a:ext cx="5829300" cy="382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05820" y="4725144"/>
            <a:ext cx="821090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pitchFamily="34" charset="0"/>
              </a:rPr>
              <a:t>Događaji u mitozi regulirani kompleksom </a:t>
            </a:r>
            <a:r>
              <a:rPr lang="hr-HR" altLang="en-US" sz="2000" dirty="0" err="1">
                <a:latin typeface="Arial" pitchFamily="34" charset="0"/>
              </a:rPr>
              <a:t>ciklina</a:t>
            </a:r>
            <a:r>
              <a:rPr lang="hr-HR" altLang="en-US" sz="2000" dirty="0">
                <a:latin typeface="Arial" pitchFamily="34" charset="0"/>
              </a:rPr>
              <a:t> B i cdc2 </a:t>
            </a:r>
            <a:r>
              <a:rPr lang="hr-HR" altLang="en-US" sz="2000" dirty="0" err="1" smtClean="0">
                <a:latin typeface="Arial" pitchFamily="34" charset="0"/>
              </a:rPr>
              <a:t>kinaze</a:t>
            </a:r>
            <a:endParaRPr lang="hr-HR" altLang="en-US" sz="2000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pitchFamily="34" charset="0"/>
              </a:rPr>
              <a:t>izlazak iz mitoze uzrokuje degradacija </a:t>
            </a:r>
            <a:r>
              <a:rPr lang="hr-HR" altLang="en-US" sz="2000" dirty="0" err="1">
                <a:latin typeface="Arial" pitchFamily="34" charset="0"/>
              </a:rPr>
              <a:t>ciklina</a:t>
            </a:r>
            <a:r>
              <a:rPr lang="hr-HR" altLang="en-US" sz="2000" dirty="0">
                <a:latin typeface="Arial" pitchFamily="34" charset="0"/>
              </a:rPr>
              <a:t> B i reverzija ovih procesa</a:t>
            </a:r>
          </a:p>
        </p:txBody>
      </p:sp>
    </p:spTree>
    <p:extLst>
      <p:ext uri="{BB962C8B-B14F-4D97-AF65-F5344CB8AC3E}">
        <p14:creationId xmlns:p14="http://schemas.microsoft.com/office/powerpoint/2010/main" val="150604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339694"/>
              </p:ext>
            </p:extLst>
          </p:nvPr>
        </p:nvGraphicFramePr>
        <p:xfrm>
          <a:off x="583525" y="476250"/>
          <a:ext cx="3916363" cy="487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4" name="Photo Editor Photo" r:id="rId3" imgW="3086531" imgH="3839111" progId="MSPhotoEd.3">
                  <p:embed/>
                </p:oleObj>
              </mc:Choice>
              <mc:Fallback>
                <p:oleObj name="Photo Editor Photo" r:id="rId3" imgW="3086531" imgH="383911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525" y="476250"/>
                        <a:ext cx="3916363" cy="487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11188" y="5589588"/>
            <a:ext cx="756761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Ciklus aktivacije i razgradnje kompleksa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ciklin - kinaza ovisna o ciklinima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kvasci: jedna kinaza (cdc2) i više ciklina, za pojedine faze ciklusa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5724525" y="476250"/>
            <a:ext cx="32607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en-US" sz="1800">
                <a:latin typeface="Arial" pitchFamily="34" charset="0"/>
              </a:rPr>
              <a:t>-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35488" y="901444"/>
            <a:ext cx="46085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kompleks </a:t>
            </a:r>
            <a:r>
              <a:rPr lang="hr-HR" sz="2000" dirty="0" err="1" smtClean="0"/>
              <a:t>ciklina</a:t>
            </a:r>
            <a:r>
              <a:rPr lang="hr-HR" sz="2000" dirty="0" smtClean="0"/>
              <a:t> i </a:t>
            </a:r>
            <a:r>
              <a:rPr lang="hr-HR" sz="2000" dirty="0" err="1" smtClean="0"/>
              <a:t>cdk</a:t>
            </a:r>
            <a:r>
              <a:rPr lang="hr-HR" sz="2000" dirty="0" smtClean="0"/>
              <a:t>:</a:t>
            </a:r>
          </a:p>
          <a:p>
            <a:endParaRPr lang="hr-H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/>
              <a:t>omogućuje procese vezane za fazu ciklusa koju reguliraju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/>
              <a:t>omogućuju sintezu i djelovanje sljedećeg kompleksa </a:t>
            </a:r>
            <a:r>
              <a:rPr lang="hr-HR" sz="2000" dirty="0" err="1" smtClean="0"/>
              <a:t>ciklina</a:t>
            </a:r>
            <a:r>
              <a:rPr lang="hr-HR" sz="2000" dirty="0" smtClean="0"/>
              <a:t> i </a:t>
            </a:r>
            <a:r>
              <a:rPr lang="hr-HR" sz="2000" dirty="0" err="1" smtClean="0"/>
              <a:t>cdk</a:t>
            </a:r>
            <a:endParaRPr lang="hr-H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/>
              <a:t>izlazak iz faze reguliran degradacijom </a:t>
            </a:r>
            <a:r>
              <a:rPr lang="hr-HR" sz="2000" dirty="0" err="1" smtClean="0"/>
              <a:t>ciklina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472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692275" y="333375"/>
          <a:ext cx="4381500" cy="358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6" name="Image" r:id="rId4" imgW="2857143" imgH="2336508" progId="Photoshop.Image.7">
                  <p:embed/>
                </p:oleObj>
              </mc:Choice>
              <mc:Fallback>
                <p:oleObj name="Image" r:id="rId4" imgW="2857143" imgH="2336508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33375"/>
                        <a:ext cx="4381500" cy="358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900113" y="4437063"/>
            <a:ext cx="636428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Progresija kroz ciklus kod animalnih stanica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Cdk4/6/ciklin D – prijelaz preko restrikcijske točke u G1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Cdk2/ciklin E – kasna G1 i prijelaz iz G1 u 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Cdk2/ciklin A – progresija kroz S fazu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Cdc2 (Cdk1)/ ciklin B – prijelaz iz G2 u M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716463" y="260350"/>
            <a:ext cx="3765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800">
                <a:latin typeface="Arial" pitchFamily="34" charset="0"/>
              </a:rPr>
              <a:t>-stanica je nakon izlaska iz 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800">
                <a:latin typeface="Arial" pitchFamily="34" charset="0"/>
              </a:rPr>
              <a:t>bez aktivnih ciklina i tek aktivacijom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800">
                <a:latin typeface="Arial" pitchFamily="34" charset="0"/>
              </a:rPr>
              <a:t>faktorima rasta i prijelazom točke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800">
                <a:latin typeface="Arial" pitchFamily="34" charset="0"/>
              </a:rPr>
              <a:t>R kreće u fazu S</a:t>
            </a:r>
          </a:p>
        </p:txBody>
      </p:sp>
    </p:spTree>
    <p:extLst>
      <p:ext uri="{BB962C8B-B14F-4D97-AF65-F5344CB8AC3E}">
        <p14:creationId xmlns:p14="http://schemas.microsoft.com/office/powerpoint/2010/main" val="320514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971550" y="4437063"/>
            <a:ext cx="79216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Regulacija ciklusa: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prijelaz iz Go u G1 djelovanjem faktora rasta koji djeluju na </a:t>
            </a:r>
            <a:r>
              <a:rPr lang="hr-HR" altLang="en-US" sz="2000" b="1">
                <a:latin typeface="Arial" pitchFamily="34" charset="0"/>
              </a:rPr>
              <a:t>ciklin 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1800" b="1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1800" b="1">
              <a:latin typeface="Arial" pitchFamily="34" charset="0"/>
            </a:endParaRPr>
          </a:p>
        </p:txBody>
      </p:sp>
      <p:pic>
        <p:nvPicPr>
          <p:cNvPr id="23555" name="Picture 3" descr="ch14f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033463"/>
            <a:ext cx="4321175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53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0" y="157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Arial" pitchFamily="34" charset="0"/>
            </a:endParaRP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32656"/>
            <a:ext cx="5112915" cy="525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0" y="1574800"/>
            <a:ext cx="233363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"/>
              </a:rPr>
              <a:t> </a:t>
            </a:r>
            <a:endParaRPr lang="en-US" altLang="en-US" sz="110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"/>
              </a:rPr>
              <a:t> </a:t>
            </a:r>
            <a:endParaRPr lang="en-US" altLang="en-US" sz="110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"/>
              </a:rPr>
              <a:t> </a:t>
            </a:r>
            <a:endParaRPr lang="en-US" altLang="en-US" sz="110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"/>
              </a:rPr>
              <a:t> </a:t>
            </a:r>
            <a:endParaRPr lang="en-US" altLang="en-US" sz="110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"/>
              </a:rPr>
              <a:t> </a:t>
            </a:r>
            <a:endParaRPr lang="en-US" altLang="en-US" sz="110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"/>
              </a:rPr>
              <a:t> </a:t>
            </a:r>
            <a:endParaRPr lang="en-US" altLang="en-US" sz="110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"/>
              </a:rPr>
              <a:t> </a:t>
            </a:r>
            <a:endParaRPr lang="en-US" altLang="en-US" sz="110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"/>
              </a:rPr>
              <a:t> </a:t>
            </a:r>
            <a:endParaRPr lang="en-US" altLang="en-US" sz="110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"/>
              </a:rPr>
              <a:t> </a:t>
            </a:r>
            <a:endParaRPr lang="en-US" altLang="en-US" sz="110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"/>
              </a:rPr>
              <a:t> </a:t>
            </a:r>
            <a:endParaRPr lang="en-US" altLang="en-US" sz="110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"/>
              </a:rPr>
              <a:t> </a:t>
            </a:r>
            <a:endParaRPr lang="en-US" altLang="en-US" sz="110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"/>
              </a:rPr>
              <a:t> </a:t>
            </a:r>
            <a:endParaRPr lang="en-US" altLang="en-US" sz="110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"/>
              </a:rPr>
              <a:t> </a:t>
            </a:r>
            <a:endParaRPr lang="en-US" altLang="en-US" sz="110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"/>
              </a:rPr>
              <a:t> </a:t>
            </a:r>
            <a:endParaRPr lang="en-US" altLang="en-US" sz="110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"/>
              </a:rPr>
              <a:t> </a:t>
            </a:r>
            <a:endParaRPr lang="en-US" altLang="en-US" sz="110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"/>
              </a:rPr>
              <a:t> </a:t>
            </a:r>
            <a:endParaRPr lang="en-US" altLang="en-US" sz="1100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"/>
              </a:rPr>
              <a:t> </a:t>
            </a:r>
            <a:endParaRPr lang="en-US" altLang="en-US" sz="2400"/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663575" y="5727700"/>
            <a:ext cx="3135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Kontrola staničnog ciklusa</a:t>
            </a:r>
          </a:p>
        </p:txBody>
      </p:sp>
    </p:spTree>
    <p:extLst>
      <p:ext uri="{BB962C8B-B14F-4D97-AF65-F5344CB8AC3E}">
        <p14:creationId xmlns:p14="http://schemas.microsoft.com/office/powerpoint/2010/main" val="230159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1241678" y="1412776"/>
            <a:ext cx="6246812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pitchFamily="34" charset="0"/>
              </a:rPr>
              <a:t>Kontrolna točka DNA replikacije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pitchFamily="34" charset="0"/>
              </a:rPr>
              <a:t>-mitoza ne može početi dok cijeli genom nije udvostručen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pitchFamily="34" charset="0"/>
              </a:rPr>
              <a:t>(detekcija nereplicirane DNA i zastoja u sintezi - HU)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pitchFamily="34" charset="0"/>
              </a:rPr>
              <a:t>-nijedna DNA se ne replicira dvaput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pitchFamily="34" charset="0"/>
              </a:rPr>
              <a:t>-zastoj u slučaju oštećenja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pitchFamily="34" charset="0"/>
              </a:rPr>
              <a:t>-konačna meta mehanizma je inaktivacija cdc25 tj. </a:t>
            </a:r>
            <a:r>
              <a:rPr lang="hr-HR" altLang="en-US" sz="2000" dirty="0" err="1">
                <a:latin typeface="Arial" pitchFamily="34" charset="0"/>
              </a:rPr>
              <a:t>mitotski</a:t>
            </a:r>
            <a:r>
              <a:rPr lang="hr-HR" altLang="en-US" sz="2000" dirty="0">
                <a:latin typeface="Arial" pitchFamily="34" charset="0"/>
              </a:rPr>
              <a:t> </a:t>
            </a:r>
            <a:r>
              <a:rPr lang="hr-HR" altLang="en-US" sz="2000" dirty="0" err="1">
                <a:latin typeface="Arial" pitchFamily="34" charset="0"/>
              </a:rPr>
              <a:t>ciklini</a:t>
            </a:r>
            <a:r>
              <a:rPr lang="hr-HR" altLang="en-US" sz="2000" dirty="0">
                <a:latin typeface="Arial" pitchFamily="34" charset="0"/>
              </a:rPr>
              <a:t>/</a:t>
            </a:r>
            <a:r>
              <a:rPr lang="hr-HR" altLang="en-US" sz="2000" dirty="0" err="1">
                <a:latin typeface="Arial" pitchFamily="34" charset="0"/>
              </a:rPr>
              <a:t>cdk</a:t>
            </a:r>
            <a:endParaRPr lang="hr-HR" altLang="en-US" sz="2000" dirty="0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8136" y="5229200"/>
            <a:ext cx="62103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Kontrola oštećenja DNA</a:t>
            </a:r>
          </a:p>
          <a:p>
            <a:endParaRPr lang="hr-HR" sz="2000" dirty="0"/>
          </a:p>
          <a:p>
            <a:r>
              <a:rPr lang="hr-HR" sz="2000" dirty="0" err="1" smtClean="0"/>
              <a:t>Mitotska</a:t>
            </a:r>
            <a:r>
              <a:rPr lang="hr-HR" sz="2000" dirty="0" smtClean="0"/>
              <a:t> kontrolna točka:</a:t>
            </a:r>
          </a:p>
          <a:p>
            <a:r>
              <a:rPr lang="hr-HR" sz="2000" dirty="0" smtClean="0"/>
              <a:t>kromosomi pravilno vezani za </a:t>
            </a:r>
            <a:r>
              <a:rPr lang="hr-HR" sz="2000" dirty="0" err="1" smtClean="0"/>
              <a:t>mikrotubule</a:t>
            </a:r>
            <a:r>
              <a:rPr lang="hr-HR" sz="2000" dirty="0" smtClean="0"/>
              <a:t> u </a:t>
            </a:r>
            <a:r>
              <a:rPr lang="hr-HR" sz="2000" dirty="0" err="1" smtClean="0"/>
              <a:t>metafazi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241677" y="492641"/>
            <a:ext cx="7638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Restrikcijska  točka: uvjeti za ulazak u ciklus</a:t>
            </a:r>
          </a:p>
          <a:p>
            <a:r>
              <a:rPr lang="hr-HR" sz="2000" dirty="0" smtClean="0"/>
              <a:t>-kaskada događaja dovodi do sinteze proteina uključenih u S fazu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478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ndukcija p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0713"/>
            <a:ext cx="30067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357835" y="3068960"/>
            <a:ext cx="410368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pitchFamily="34" charset="0"/>
              </a:rPr>
              <a:t>Zaustavljanje ciklusa pomoću p53: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pitchFamily="34" charset="0"/>
              </a:rPr>
              <a:t>aktivacija p53 oštećenjem </a:t>
            </a:r>
            <a:r>
              <a:rPr lang="hr-HR" altLang="en-US" sz="2000" dirty="0" smtClean="0">
                <a:latin typeface="Arial" pitchFamily="34" charset="0"/>
              </a:rPr>
              <a:t>DNA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pitchFamily="34" charset="0"/>
              </a:rPr>
              <a:t>transkripcijska aktivacija p21 (CDKI)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pitchFamily="34" charset="0"/>
              </a:rPr>
              <a:t>inhibicija ciklusa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pitchFamily="34" charset="0"/>
              </a:rPr>
              <a:t>inhibicija DNA replikacije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77028" y="1052736"/>
            <a:ext cx="343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Kontrolne točke ciklusa: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64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68313" y="333375"/>
            <a:ext cx="557847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osnovni stanični procesi: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rast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replikacija DNA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podjela dupliciranih kromosoma na dvije stanice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stanična dioba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sinteza DNA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mitoza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vanjski faktori</a:t>
            </a:r>
          </a:p>
        </p:txBody>
      </p:sp>
      <p:pic>
        <p:nvPicPr>
          <p:cNvPr id="3075" name="Picture 3" descr="faze 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89138"/>
            <a:ext cx="32670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580063" y="6092825"/>
            <a:ext cx="2754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Faze staničnog ciklusa</a:t>
            </a:r>
          </a:p>
        </p:txBody>
      </p:sp>
    </p:spTree>
    <p:extLst>
      <p:ext uri="{BB962C8B-B14F-4D97-AF65-F5344CB8AC3E}">
        <p14:creationId xmlns:p14="http://schemas.microsoft.com/office/powerpoint/2010/main" val="11067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3203575" y="1412875"/>
            <a:ext cx="2794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DNA oštećenje: aktivacija p53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          </a:t>
            </a:r>
            <a:r>
              <a:rPr lang="hr-HR" altLang="en-US" sz="2000">
                <a:latin typeface="Arial" pitchFamily="34" charset="0"/>
                <a:cs typeface="Arial" pitchFamily="34" charset="0"/>
              </a:rPr>
              <a:t>↓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r-HR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1600200" y="2919413"/>
            <a:ext cx="1654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zaustavljanje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ciklusa</a:t>
            </a:r>
          </a:p>
        </p:txBody>
      </p:sp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3687763" y="2919413"/>
            <a:ext cx="1228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indukcija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popravka</a:t>
            </a:r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5559425" y="2919413"/>
            <a:ext cx="1228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apoptoza</a:t>
            </a:r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2051050" y="4797425"/>
            <a:ext cx="430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nepopravljeno oštećenje</a:t>
            </a:r>
            <a:r>
              <a:rPr lang="hr-HR" altLang="en-US" sz="2000">
                <a:latin typeface="Arial" pitchFamily="34" charset="0"/>
                <a:cs typeface="Arial" pitchFamily="34" charset="0"/>
              </a:rPr>
              <a:t>→mutacija</a:t>
            </a:r>
          </a:p>
        </p:txBody>
      </p:sp>
    </p:spTree>
    <p:extLst>
      <p:ext uri="{BB962C8B-B14F-4D97-AF65-F5344CB8AC3E}">
        <p14:creationId xmlns:p14="http://schemas.microsoft.com/office/powerpoint/2010/main" val="305240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763713" y="1412875"/>
            <a:ext cx="5259387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charset="0"/>
              </a:rPr>
              <a:t>Sinkronizacija stanica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charset="0"/>
              </a:rPr>
              <a:t>metode kojima se stanice u jednoj populaciji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charset="0"/>
              </a:rPr>
              <a:t>dovode u istu fazu ciklusa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charset="0"/>
              </a:rPr>
              <a:t>-ispitivanje pojedinih faza ciklusa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charset="0"/>
              </a:rPr>
              <a:t>-ispitivanje djelovanja citostatika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827088" y="981075"/>
            <a:ext cx="70564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Principi sinkronizacije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selekcija stanica  u pojedinoj fazi ciklusa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zaustavljanja progresije ili inhibicija ciklusa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643438" y="3141663"/>
          <a:ext cx="3409950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Photo Editor Photo" r:id="rId4" imgW="3409524" imgH="2886478" progId="MSPhotoEd.3">
                  <p:embed/>
                </p:oleObj>
              </mc:Choice>
              <mc:Fallback>
                <p:oleObj name="Photo Editor Photo" r:id="rId4" imgW="3409524" imgH="2886478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141663"/>
                        <a:ext cx="3409950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239838" y="1412875"/>
          <a:ext cx="2971800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Photo Editor Photo" r:id="rId4" imgW="3153215" imgH="2676899" progId="MSPhotoEd.3">
                  <p:embed/>
                </p:oleObj>
              </mc:Choice>
              <mc:Fallback>
                <p:oleObj name="Photo Editor Photo" r:id="rId4" imgW="3153215" imgH="2676899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838" y="1412875"/>
                        <a:ext cx="2971800" cy="252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932363" y="1412875"/>
          <a:ext cx="2663825" cy="248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Photo Editor Photo" r:id="rId6" imgW="3057143" imgH="2847619" progId="MSPhotoEd.3">
                  <p:embed/>
                </p:oleObj>
              </mc:Choice>
              <mc:Fallback>
                <p:oleObj name="Photo Editor Photo" r:id="rId6" imgW="3057143" imgH="2847619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412875"/>
                        <a:ext cx="2663825" cy="248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700338" y="4149725"/>
            <a:ext cx="2765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Mitoza u kulturi stanica</a:t>
            </a: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755650" y="620713"/>
            <a:ext cx="2195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Mitotska selekcija</a:t>
            </a:r>
          </a:p>
        </p:txBody>
      </p:sp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323850" y="4724400"/>
            <a:ext cx="83518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Mitoza je jedina faza ciklusa koja se može jasno razlikovati u staničnoj kulturi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Stanice su slabije pričvršćene za podlogu, pa se mogu odvojiti potresanjem posude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-fiziološki uvjeti, ali mali prinos stanica (1-5 % stanica)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ito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0713"/>
            <a:ext cx="66579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119563" y="5799138"/>
            <a:ext cx="931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Mitoza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50825" y="2781300"/>
            <a:ext cx="871378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-Inhibitori staničnog ciklusa za sinkronizaciju stanica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solidFill>
                  <a:schemeClr val="accent2"/>
                </a:solidFill>
                <a:latin typeface="Arial" charset="0"/>
              </a:rPr>
              <a:t>reverzibilni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solidFill>
                  <a:schemeClr val="accent2"/>
                </a:solidFill>
                <a:latin typeface="Arial" charset="0"/>
              </a:rPr>
              <a:t>ne oštećuju DNA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-metabolički i kemijski inhibitori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-mogućnost dobivanja veće stanične populacije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-kemijski inhibitori nisu “prirodna metoda”, dovode stanicu u “neravnotežu”  staničnih procesa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                          </a:t>
            </a: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250825" y="692150"/>
            <a:ext cx="88931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Metode inhibicije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Dodavanjem  specifičnog inhibitora stanice se zaustave u jednoj fazi ciklusa.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Stanice u drugim fazama idu dalje kroz ciklus dok ne dođu do točke u kojoj će biti inhibirane. Uklanjanjem inhibitora nakon inkubacije sve stanice zajedno krenu dalje kroz ciklus.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900113" y="620713"/>
            <a:ext cx="7224712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Odabir metode sinkronizacije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stanična linija: adherentnost, toksičnost, kontrolne točke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zaustavljena faza ciklusa: ciljna faza ciklusa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stupanj uniformnosti stanica: vremenska specifičnost događaja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potreban broj stanica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vrijeme udvostručavanja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kemijski inhibitori: poremećaj normalne stanične regulacije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                             neuravnotežen rast i moguća apoptoza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                             nepoznate i višestruke mete u stanici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2482850" y="1771650"/>
            <a:ext cx="2665413" cy="24479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H="1">
            <a:off x="3779838" y="1916113"/>
            <a:ext cx="576262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779838" y="2995613"/>
            <a:ext cx="93503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H="1">
            <a:off x="2555875" y="2995613"/>
            <a:ext cx="12239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H="1" flipV="1">
            <a:off x="3635375" y="1771650"/>
            <a:ext cx="144463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283075" y="2706688"/>
            <a:ext cx="522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G1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490913" y="3498850"/>
            <a:ext cx="354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S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914650" y="2419350"/>
            <a:ext cx="522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G2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779838" y="1987550"/>
            <a:ext cx="395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M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5075238" y="3355975"/>
            <a:ext cx="719137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867400" y="3355975"/>
            <a:ext cx="1044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R točka</a:t>
            </a: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V="1">
            <a:off x="2771775" y="4508500"/>
            <a:ext cx="6477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6227763" y="23495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3779838" y="765175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116013" y="5373688"/>
            <a:ext cx="4121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800">
                <a:latin typeface="Arial" charset="0"/>
              </a:rPr>
              <a:t>inhibitori sinteze DNA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800">
                <a:latin typeface="Arial" charset="0"/>
              </a:rPr>
              <a:t>metabolički inhibitori enzima potrebnih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800">
                <a:latin typeface="Arial" charset="0"/>
              </a:rPr>
              <a:t>za sintezu DNA ili nukleotida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148263" y="1125538"/>
            <a:ext cx="34163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800">
                <a:latin typeface="Arial" charset="0"/>
              </a:rPr>
              <a:t>specifični inhibitori u G1: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800">
                <a:latin typeface="Arial" charset="0"/>
              </a:rPr>
              <a:t>nepogodni uvjeti za rast stanice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800">
                <a:latin typeface="Arial" charset="0"/>
              </a:rPr>
              <a:t>metabolički inhibitori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1800">
              <a:latin typeface="Arial" charset="0"/>
            </a:endParaRP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2051050" y="692150"/>
            <a:ext cx="23606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800">
                <a:latin typeface="Arial" charset="0"/>
              </a:rPr>
              <a:t>inhibitori polimerizacije mikrotubula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231775" y="255588"/>
            <a:ext cx="2925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Metode inhibicije ciklusa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684213" y="908050"/>
            <a:ext cx="7813675" cy="3963988"/>
            <a:chOff x="146" y="161"/>
            <a:chExt cx="4846" cy="2497"/>
          </a:xfrm>
        </p:grpSpPr>
        <p:sp>
          <p:nvSpPr>
            <p:cNvPr id="11269" name="Oval 3"/>
            <p:cNvSpPr>
              <a:spLocks noChangeArrowheads="1"/>
            </p:cNvSpPr>
            <p:nvPr/>
          </p:nvSpPr>
          <p:spPr bwMode="auto">
            <a:xfrm>
              <a:off x="1564" y="1116"/>
              <a:ext cx="1679" cy="154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r-HR" altLang="en-US" sz="2000">
                <a:latin typeface="Arial" charset="0"/>
              </a:endParaRPr>
            </a:p>
          </p:txBody>
        </p:sp>
        <p:sp>
          <p:nvSpPr>
            <p:cNvPr id="11270" name="Line 4"/>
            <p:cNvSpPr>
              <a:spLocks noChangeShapeType="1"/>
            </p:cNvSpPr>
            <p:nvPr/>
          </p:nvSpPr>
          <p:spPr bwMode="auto">
            <a:xfrm flipH="1">
              <a:off x="2381" y="1207"/>
              <a:ext cx="363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1" name="Line 5"/>
            <p:cNvSpPr>
              <a:spLocks noChangeShapeType="1"/>
            </p:cNvSpPr>
            <p:nvPr/>
          </p:nvSpPr>
          <p:spPr bwMode="auto">
            <a:xfrm>
              <a:off x="2381" y="1887"/>
              <a:ext cx="589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Line 6"/>
            <p:cNvSpPr>
              <a:spLocks noChangeShapeType="1"/>
            </p:cNvSpPr>
            <p:nvPr/>
          </p:nvSpPr>
          <p:spPr bwMode="auto">
            <a:xfrm flipH="1">
              <a:off x="1610" y="1887"/>
              <a:ext cx="771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Line 7"/>
            <p:cNvSpPr>
              <a:spLocks noChangeShapeType="1"/>
            </p:cNvSpPr>
            <p:nvPr/>
          </p:nvSpPr>
          <p:spPr bwMode="auto">
            <a:xfrm flipH="1" flipV="1">
              <a:off x="2290" y="1116"/>
              <a:ext cx="91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Text Box 8"/>
            <p:cNvSpPr txBox="1">
              <a:spLocks noChangeArrowheads="1"/>
            </p:cNvSpPr>
            <p:nvPr/>
          </p:nvSpPr>
          <p:spPr bwMode="auto">
            <a:xfrm>
              <a:off x="2698" y="1705"/>
              <a:ext cx="3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en-US" sz="2000">
                  <a:latin typeface="Arial" charset="0"/>
                </a:rPr>
                <a:t>G1</a:t>
              </a:r>
            </a:p>
          </p:txBody>
        </p:sp>
        <p:sp>
          <p:nvSpPr>
            <p:cNvPr id="11275" name="Text Box 9"/>
            <p:cNvSpPr txBox="1">
              <a:spLocks noChangeArrowheads="1"/>
            </p:cNvSpPr>
            <p:nvPr/>
          </p:nvSpPr>
          <p:spPr bwMode="auto">
            <a:xfrm>
              <a:off x="2199" y="2204"/>
              <a:ext cx="2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en-US" sz="2000">
                  <a:latin typeface="Arial" charset="0"/>
                </a:rPr>
                <a:t>S</a:t>
              </a:r>
            </a:p>
          </p:txBody>
        </p:sp>
        <p:sp>
          <p:nvSpPr>
            <p:cNvPr id="11276" name="Text Box 10"/>
            <p:cNvSpPr txBox="1">
              <a:spLocks noChangeArrowheads="1"/>
            </p:cNvSpPr>
            <p:nvPr/>
          </p:nvSpPr>
          <p:spPr bwMode="auto">
            <a:xfrm>
              <a:off x="1836" y="1524"/>
              <a:ext cx="3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en-US" sz="2000">
                  <a:latin typeface="Arial" charset="0"/>
                </a:rPr>
                <a:t>G2</a:t>
              </a:r>
            </a:p>
          </p:txBody>
        </p:sp>
        <p:sp>
          <p:nvSpPr>
            <p:cNvPr id="11277" name="Text Box 11"/>
            <p:cNvSpPr txBox="1">
              <a:spLocks noChangeArrowheads="1"/>
            </p:cNvSpPr>
            <p:nvPr/>
          </p:nvSpPr>
          <p:spPr bwMode="auto">
            <a:xfrm>
              <a:off x="2381" y="1252"/>
              <a:ext cx="24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en-US" sz="2000">
                  <a:latin typeface="Arial" charset="0"/>
                </a:rPr>
                <a:t>M</a:t>
              </a:r>
            </a:p>
          </p:txBody>
        </p:sp>
        <p:sp>
          <p:nvSpPr>
            <p:cNvPr id="11278" name="Line 12"/>
            <p:cNvSpPr>
              <a:spLocks noChangeShapeType="1"/>
            </p:cNvSpPr>
            <p:nvPr/>
          </p:nvSpPr>
          <p:spPr bwMode="auto">
            <a:xfrm>
              <a:off x="2381" y="482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Text Box 13"/>
            <p:cNvSpPr txBox="1">
              <a:spLocks noChangeArrowheads="1"/>
            </p:cNvSpPr>
            <p:nvPr/>
          </p:nvSpPr>
          <p:spPr bwMode="auto">
            <a:xfrm>
              <a:off x="2426" y="330"/>
              <a:ext cx="25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en-US" sz="2000">
                  <a:latin typeface="Arial" charset="0"/>
                </a:rPr>
                <a:t>inhibitori polimerizacije mikrotubula</a:t>
              </a:r>
            </a:p>
          </p:txBody>
        </p:sp>
        <p:sp>
          <p:nvSpPr>
            <p:cNvPr id="11280" name="Text Box 14"/>
            <p:cNvSpPr txBox="1">
              <a:spLocks noChangeArrowheads="1"/>
            </p:cNvSpPr>
            <p:nvPr/>
          </p:nvSpPr>
          <p:spPr bwMode="auto">
            <a:xfrm>
              <a:off x="146" y="161"/>
              <a:ext cx="181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en-US" sz="2000">
                  <a:latin typeface="Arial" charset="0"/>
                </a:rPr>
                <a:t>Metode inhibicije ciklusa</a:t>
              </a:r>
            </a:p>
          </p:txBody>
        </p:sp>
        <p:sp>
          <p:nvSpPr>
            <p:cNvPr id="11281" name="Rectangle 15"/>
            <p:cNvSpPr>
              <a:spLocks noChangeArrowheads="1"/>
            </p:cNvSpPr>
            <p:nvPr/>
          </p:nvSpPr>
          <p:spPr bwMode="auto">
            <a:xfrm>
              <a:off x="3540" y="933"/>
              <a:ext cx="1452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en-US" sz="2000">
                  <a:latin typeface="Arial" charset="0"/>
                </a:rPr>
                <a:t>kolhicin i kolcemid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en-US" sz="2000">
                  <a:latin typeface="Arial" charset="0"/>
                </a:rPr>
                <a:t>vinblastin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en-US" sz="2000">
                  <a:solidFill>
                    <a:schemeClr val="accent2"/>
                  </a:solidFill>
                  <a:latin typeface="Arial" charset="0"/>
                </a:rPr>
                <a:t>nokodazol</a:t>
              </a:r>
              <a:r>
                <a:rPr lang="hr-HR" altLang="en-US" sz="2000">
                  <a:latin typeface="Arial" charset="0"/>
                </a:rPr>
                <a:t>  (G2/M)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en-US" sz="2000">
                  <a:latin typeface="Arial" charset="0"/>
                </a:rPr>
                <a:t>(depolimerizacija)</a:t>
              </a:r>
            </a:p>
          </p:txBody>
        </p:sp>
      </p:grp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6424613" y="5013325"/>
            <a:ext cx="1409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-kariogram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-FISH</a:t>
            </a:r>
            <a:endParaRPr lang="en-US" altLang="en-US" sz="2000">
              <a:latin typeface="Arial" charset="0"/>
            </a:endParaRPr>
          </a:p>
        </p:txBody>
      </p:sp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684213" y="6237288"/>
            <a:ext cx="700198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charset="0"/>
                <a:hlinkClick r:id="rId3"/>
              </a:rPr>
              <a:t>http://</a:t>
            </a:r>
            <a:r>
              <a:rPr lang="en-US" altLang="en-US" sz="1400" dirty="0" smtClean="0">
                <a:latin typeface="Arial" charset="0"/>
                <a:hlinkClick r:id="rId3"/>
              </a:rPr>
              <a:t>www.abnova.com/abvideo/Cell-Synchronization-with-Nocodazole-at-Mitosis.htm</a:t>
            </a:r>
            <a:r>
              <a:rPr lang="hr-HR" altLang="en-US" sz="1400" dirty="0" smtClean="0">
                <a:latin typeface="Arial" charset="0"/>
                <a:hlinkClick r:id="rId3"/>
              </a:rPr>
              <a:t>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charset="0"/>
                <a:hlinkClick r:id="rId4"/>
              </a:rPr>
              <a:t>https://</a:t>
            </a:r>
            <a:r>
              <a:rPr lang="en-US" altLang="en-US" sz="1400" dirty="0" smtClean="0">
                <a:latin typeface="Arial" charset="0"/>
                <a:hlinkClick r:id="rId4"/>
              </a:rPr>
              <a:t>www.youtube.com/watch?v=951bPXMioFsl</a:t>
            </a:r>
            <a:endParaRPr lang="hr-HR" altLang="en-US" sz="14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14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2700338" y="1412875"/>
          <a:ext cx="4030662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Photo Editor Photo" r:id="rId4" imgW="12161905" imgH="9085714" progId="MSPhotoEd.3">
                  <p:embed/>
                </p:oleObj>
              </mc:Choice>
              <mc:Fallback>
                <p:oleObj name="Photo Editor Photo" r:id="rId4" imgW="12161905" imgH="9085714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412875"/>
                        <a:ext cx="4030662" cy="300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68538" y="5157788"/>
            <a:ext cx="5940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Kromosomi nakon tretiranja kolhicinom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(jezgre i kromosomi obojeni fluorescentnom bojom)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14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981075"/>
            <a:ext cx="51117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52625" y="3213100"/>
            <a:ext cx="4406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Stanični ciklus embrionalnih stanica –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S + M faza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835150" y="4724400"/>
            <a:ext cx="518512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pitchFamily="34" charset="0"/>
              </a:rPr>
              <a:t>Neke stanice izlaze iz </a:t>
            </a:r>
            <a:r>
              <a:rPr lang="hr-HR" altLang="en-US" sz="2000" dirty="0" smtClean="0">
                <a:latin typeface="Arial" pitchFamily="34" charset="0"/>
              </a:rPr>
              <a:t>ciklusa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 smtClean="0">
                <a:latin typeface="Arial" pitchFamily="34" charset="0"/>
              </a:rPr>
              <a:t>diferencirane i stare stanice - ireverzibilno</a:t>
            </a:r>
            <a:endParaRPr lang="hr-HR" altLang="en-US" sz="20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pitchFamily="34" charset="0"/>
              </a:rPr>
              <a:t>mirujuće stanice - </a:t>
            </a:r>
            <a:r>
              <a:rPr lang="hr-HR" altLang="en-US" sz="2000" dirty="0" smtClean="0">
                <a:latin typeface="Arial" pitchFamily="34" charset="0"/>
              </a:rPr>
              <a:t>G</a:t>
            </a:r>
            <a:r>
              <a:rPr lang="hr-HR" altLang="en-US" sz="2000" baseline="-25000" dirty="0" smtClean="0">
                <a:latin typeface="Arial" pitchFamily="34" charset="0"/>
              </a:rPr>
              <a:t>0  </a:t>
            </a:r>
            <a:r>
              <a:rPr lang="hr-HR" altLang="en-US" sz="2000" dirty="0" smtClean="0">
                <a:latin typeface="Arial" pitchFamily="34" charset="0"/>
              </a:rPr>
              <a:t>- reverzibilno</a:t>
            </a:r>
            <a:endParaRPr lang="hr-HR" altLang="en-US" sz="2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67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2501900" y="2208213"/>
            <a:ext cx="2665413" cy="24479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 flipH="1">
            <a:off x="3798888" y="2352675"/>
            <a:ext cx="576262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3798888" y="3432175"/>
            <a:ext cx="93503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H="1">
            <a:off x="2574925" y="3432175"/>
            <a:ext cx="12239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 flipV="1">
            <a:off x="3654425" y="2208213"/>
            <a:ext cx="144463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302125" y="3143250"/>
            <a:ext cx="522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G1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509963" y="3935413"/>
            <a:ext cx="354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S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933700" y="2855913"/>
            <a:ext cx="522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G2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798888" y="2424113"/>
            <a:ext cx="395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M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 flipV="1">
            <a:off x="5094288" y="3792538"/>
            <a:ext cx="719137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5886450" y="3792538"/>
            <a:ext cx="1044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R točka</a:t>
            </a: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6246813" y="27860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5076825" y="765175"/>
            <a:ext cx="3810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specifični inhibitori u G1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nepogodni uvjeti za rast stanice: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kontaktna inhibicija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nedostatak aminokiselina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nedostatak faktora rasta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250825" y="692150"/>
            <a:ext cx="2925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Metode inhibicije ciklusa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h14f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765175"/>
            <a:ext cx="396081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258888" y="4868863"/>
            <a:ext cx="6600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Restrikcijska točka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stanicama je "dozvoljeno" ući u S fazu ako prođu R točku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 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412875"/>
            <a:ext cx="433070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627313" y="5651500"/>
            <a:ext cx="4824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Ciklin D sudjeluje u restrikcijskoj točki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h13f2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196975"/>
            <a:ext cx="41148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484438" y="5516563"/>
            <a:ext cx="439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Ciklin D sudjeluje u restrikcijskoj točki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25538"/>
            <a:ext cx="5616575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84213" y="4868863"/>
            <a:ext cx="80422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Stanice su inhibirane u mediju s 0,25% seruma (A), bez izoleucina (B)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ili bez glutamina i nakon 20 sati im je dodan potpuni medij i praćena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sinteza DNA: isti mehanizam zaustavljanja u restrikcijskoj točki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Pardue (1975)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981075"/>
            <a:ext cx="4392613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619250" y="4868863"/>
            <a:ext cx="7054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Inhibicija gustoćom: stanice su presađene pomoću struganja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i pokazuju istu krivulju sinteze DNA kao i kod drugih načina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zaustavljanja u R točki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23850" y="2636838"/>
            <a:ext cx="84963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izgladnjivanje (serum)                           24-48 h                         G0/G1 faza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izgladnjivanje (aminokiseline)               36-42 h                         G0/G1 faza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- tumorske stanice: poremećena kontrola ciklusa i nije uvijek moguća primjena ovih metoda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hr-HR" altLang="en-US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2"/>
          <p:cNvSpPr>
            <a:spLocks noChangeArrowheads="1"/>
          </p:cNvSpPr>
          <p:nvPr/>
        </p:nvSpPr>
        <p:spPr bwMode="auto">
          <a:xfrm>
            <a:off x="2484438" y="1773238"/>
            <a:ext cx="2665412" cy="24479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 flipH="1">
            <a:off x="3779838" y="1916113"/>
            <a:ext cx="576262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3779838" y="2995613"/>
            <a:ext cx="93503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H="1">
            <a:off x="2484438" y="2997200"/>
            <a:ext cx="1223962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H="1" flipV="1">
            <a:off x="3635375" y="1771650"/>
            <a:ext cx="144463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283075" y="2706688"/>
            <a:ext cx="522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G1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490913" y="3498850"/>
            <a:ext cx="354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S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2914650" y="2419350"/>
            <a:ext cx="522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G2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779838" y="1987550"/>
            <a:ext cx="395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M</a:t>
            </a: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V="1">
            <a:off x="2771775" y="4508500"/>
            <a:ext cx="6477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395288" y="5157788"/>
            <a:ext cx="571983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 err="1">
                <a:latin typeface="Arial" charset="0"/>
              </a:rPr>
              <a:t>inhibitori</a:t>
            </a:r>
            <a:r>
              <a:rPr lang="hr-HR" altLang="en-US" sz="2000" dirty="0">
                <a:latin typeface="Arial" charset="0"/>
              </a:rPr>
              <a:t> sinteze DNA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charset="0"/>
              </a:rPr>
              <a:t>metabolički </a:t>
            </a:r>
            <a:r>
              <a:rPr lang="hr-HR" altLang="en-US" sz="2000" dirty="0" err="1">
                <a:latin typeface="Arial" charset="0"/>
              </a:rPr>
              <a:t>inhibitori</a:t>
            </a:r>
            <a:r>
              <a:rPr lang="hr-HR" altLang="en-US" sz="2000" dirty="0">
                <a:latin typeface="Arial" charset="0"/>
              </a:rPr>
              <a:t> enzima potrebnih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charset="0"/>
              </a:rPr>
              <a:t>za sintezu DNA ili </a:t>
            </a:r>
            <a:r>
              <a:rPr lang="hr-HR" altLang="en-US" sz="2000" dirty="0" err="1" smtClean="0">
                <a:latin typeface="Arial" charset="0"/>
              </a:rPr>
              <a:t>nukleotida</a:t>
            </a:r>
            <a:endParaRPr lang="hr-HR" altLang="en-US" sz="20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 err="1" smtClean="0">
                <a:latin typeface="Arial" charset="0"/>
              </a:rPr>
              <a:t>inhibitori</a:t>
            </a:r>
            <a:r>
              <a:rPr lang="hr-HR" altLang="en-US" sz="2000" dirty="0" smtClean="0">
                <a:latin typeface="Arial" charset="0"/>
              </a:rPr>
              <a:t> kompleksa </a:t>
            </a:r>
            <a:r>
              <a:rPr lang="hr-HR" altLang="en-US" sz="2000" dirty="0" err="1" smtClean="0">
                <a:latin typeface="Arial" charset="0"/>
              </a:rPr>
              <a:t>ciklin</a:t>
            </a:r>
            <a:r>
              <a:rPr lang="hr-HR" altLang="en-US" sz="2000" dirty="0" smtClean="0">
                <a:latin typeface="Arial" charset="0"/>
              </a:rPr>
              <a:t>-</a:t>
            </a:r>
            <a:r>
              <a:rPr lang="hr-HR" altLang="en-US" sz="2000" dirty="0" err="1" smtClean="0">
                <a:latin typeface="Arial" charset="0"/>
              </a:rPr>
              <a:t>kinaza</a:t>
            </a:r>
            <a:r>
              <a:rPr lang="hr-HR" altLang="en-US" sz="2000" dirty="0" smtClean="0">
                <a:latin typeface="Arial" charset="0"/>
              </a:rPr>
              <a:t> ovisna o </a:t>
            </a:r>
            <a:r>
              <a:rPr lang="hr-HR" altLang="en-US" sz="2000" smtClean="0">
                <a:latin typeface="Arial" charset="0"/>
              </a:rPr>
              <a:t>ciklinu</a:t>
            </a:r>
            <a:endParaRPr lang="hr-HR" altLang="en-US" sz="2000">
              <a:latin typeface="Arial" charset="0"/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31775" y="255588"/>
            <a:ext cx="2925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Metode inhibicije ciklusa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5219700" y="4508500"/>
            <a:ext cx="37449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visoka koncentracija timidina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fluordeoksiuridin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hidroksiurea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ametopterin (metotreksat)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afidikolin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f05_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765175"/>
            <a:ext cx="5473700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135313" y="6503988"/>
            <a:ext cx="6008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600">
                <a:latin typeface="Arial" charset="0"/>
              </a:rPr>
              <a:t>Clark: Molecular Biology, </a:t>
            </a:r>
            <a:r>
              <a:rPr lang="en-US" altLang="en-US" sz="1600">
                <a:latin typeface="Arial" charset="0"/>
              </a:rPr>
              <a:t>Copyright © 2010 Academic Press Inc.</a:t>
            </a:r>
            <a:endParaRPr lang="en-GB" altLang="en-US" sz="16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400">
              <a:latin typeface="Arial" charset="0"/>
            </a:endParaRP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395288" y="260350"/>
            <a:ext cx="2343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400">
                <a:latin typeface="Arial" charset="0"/>
              </a:rPr>
              <a:t>Biosinteza DNA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imidilat sinta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765175"/>
            <a:ext cx="5148263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700338" y="5949950"/>
            <a:ext cx="4533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Inhibitori u sintezi deoksiribonukleotida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h14f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525" y="548680"/>
            <a:ext cx="4753000" cy="427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67544" y="4821240"/>
            <a:ext cx="839696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pitchFamily="34" charset="0"/>
              </a:rPr>
              <a:t>Regulacija staničnog ciklusa animalnih stanica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pitchFamily="34" charset="0"/>
              </a:rPr>
              <a:t>faktorima </a:t>
            </a:r>
            <a:r>
              <a:rPr lang="hr-HR" altLang="en-US" sz="2000" dirty="0" smtClean="0">
                <a:latin typeface="Arial" pitchFamily="34" charset="0"/>
              </a:rPr>
              <a:t>rasta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r-HR" altLang="en-US" sz="20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pitchFamily="34" charset="0"/>
              </a:rPr>
              <a:t>U </a:t>
            </a:r>
            <a:r>
              <a:rPr lang="hr-HR" altLang="en-US" sz="2000" dirty="0">
                <a:solidFill>
                  <a:schemeClr val="accent2"/>
                </a:solidFill>
                <a:latin typeface="Arial" pitchFamily="34" charset="0"/>
              </a:rPr>
              <a:t>restrikcijskoj točki </a:t>
            </a:r>
            <a:r>
              <a:rPr lang="hr-HR" altLang="en-US" sz="2000" dirty="0">
                <a:latin typeface="Arial" pitchFamily="34" charset="0"/>
              </a:rPr>
              <a:t>stanica donosi odluku hoće li ući u ciklus, tj. ima li sve uvjete za to: </a:t>
            </a:r>
            <a:r>
              <a:rPr lang="hr-HR" altLang="en-US" sz="2000" dirty="0" err="1">
                <a:latin typeface="Arial" pitchFamily="34" charset="0"/>
              </a:rPr>
              <a:t>nutrijente</a:t>
            </a:r>
            <a:r>
              <a:rPr lang="hr-HR" altLang="en-US" sz="2000" dirty="0">
                <a:latin typeface="Arial" pitchFamily="34" charset="0"/>
              </a:rPr>
              <a:t>, faktore rasta (signale), prostor itd.</a:t>
            </a:r>
          </a:p>
        </p:txBody>
      </p:sp>
    </p:spTree>
    <p:extLst>
      <p:ext uri="{BB962C8B-B14F-4D97-AF65-F5344CB8AC3E}">
        <p14:creationId xmlns:p14="http://schemas.microsoft.com/office/powerpoint/2010/main" val="27269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11188" y="549275"/>
            <a:ext cx="7627937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Način djelovanja pojedinih inhibitora staničnog ciklusa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Inhibitor                                              Inhibicija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hidroksiurea                                        ribonukleotid reduktaza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                                               rr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                      ribonukleotidi   </a:t>
            </a:r>
            <a:r>
              <a:rPr lang="hr-HR" altLang="en-US" sz="2000">
                <a:latin typeface="Arial" charset="0"/>
                <a:cs typeface="Arial" charset="0"/>
              </a:rPr>
              <a:t>→ deoksiribonukleotidi</a:t>
            </a:r>
            <a:r>
              <a:rPr lang="hr-HR" altLang="en-US" sz="2000"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5-fluordeoksiuridin                              timidilat sintaza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                                          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                            dUMP → →  dTMP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403350" y="908050"/>
            <a:ext cx="64627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Način djelovanja pojedinih inhibitora staničnog ciklusa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Inhibitor                                              Inhibicija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042988" y="2205038"/>
            <a:ext cx="74882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metotreksat (ametopurin)                   dihidrofolat reduktaza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3059113" y="3573463"/>
            <a:ext cx="3619500" cy="1543050"/>
            <a:chOff x="1915" y="2701"/>
            <a:chExt cx="2280" cy="972"/>
          </a:xfrm>
        </p:grpSpPr>
        <p:sp>
          <p:nvSpPr>
            <p:cNvPr id="22535" name="Oval 5"/>
            <p:cNvSpPr>
              <a:spLocks noChangeArrowheads="1"/>
            </p:cNvSpPr>
            <p:nvPr/>
          </p:nvSpPr>
          <p:spPr bwMode="auto">
            <a:xfrm>
              <a:off x="2517" y="2795"/>
              <a:ext cx="454" cy="45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r-HR" altLang="en-US" sz="20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2536" name="Line 6"/>
            <p:cNvSpPr>
              <a:spLocks noChangeShapeType="1"/>
            </p:cNvSpPr>
            <p:nvPr/>
          </p:nvSpPr>
          <p:spPr bwMode="auto">
            <a:xfrm flipH="1" flipV="1">
              <a:off x="2290" y="2886"/>
              <a:ext cx="227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Line 7"/>
            <p:cNvSpPr>
              <a:spLocks noChangeShapeType="1"/>
            </p:cNvSpPr>
            <p:nvPr/>
          </p:nvSpPr>
          <p:spPr bwMode="auto">
            <a:xfrm>
              <a:off x="2925" y="2886"/>
              <a:ext cx="182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Text Box 8"/>
            <p:cNvSpPr txBox="1">
              <a:spLocks noChangeArrowheads="1"/>
            </p:cNvSpPr>
            <p:nvPr/>
          </p:nvSpPr>
          <p:spPr bwMode="auto">
            <a:xfrm>
              <a:off x="1915" y="2701"/>
              <a:ext cx="3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en-US" sz="2000">
                  <a:latin typeface="Arial" charset="0"/>
                </a:rPr>
                <a:t>FH</a:t>
              </a:r>
              <a:r>
                <a:rPr lang="hr-HR" altLang="en-US" sz="2000" baseline="-25000">
                  <a:latin typeface="Arial" charset="0"/>
                </a:rPr>
                <a:t>4</a:t>
              </a:r>
            </a:p>
          </p:txBody>
        </p:sp>
        <p:sp>
          <p:nvSpPr>
            <p:cNvPr id="22539" name="Text Box 9"/>
            <p:cNvSpPr txBox="1">
              <a:spLocks noChangeArrowheads="1"/>
            </p:cNvSpPr>
            <p:nvPr/>
          </p:nvSpPr>
          <p:spPr bwMode="auto">
            <a:xfrm>
              <a:off x="3107" y="3067"/>
              <a:ext cx="3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en-US" sz="2000">
                  <a:latin typeface="Arial" charset="0"/>
                </a:rPr>
                <a:t>FH</a:t>
              </a:r>
              <a:r>
                <a:rPr lang="hr-HR" altLang="en-US" sz="2000" baseline="-25000">
                  <a:latin typeface="Arial" charset="0"/>
                </a:rPr>
                <a:t>2</a:t>
              </a:r>
            </a:p>
          </p:txBody>
        </p:sp>
        <p:sp>
          <p:nvSpPr>
            <p:cNvPr id="22540" name="Text Box 10"/>
            <p:cNvSpPr txBox="1">
              <a:spLocks noChangeArrowheads="1"/>
            </p:cNvSpPr>
            <p:nvPr/>
          </p:nvSpPr>
          <p:spPr bwMode="auto">
            <a:xfrm>
              <a:off x="2527" y="3423"/>
              <a:ext cx="16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hr-HR" altLang="en-US" sz="2000">
                  <a:latin typeface="Arial" charset="0"/>
                </a:rPr>
                <a:t>DHFR + NADPH</a:t>
              </a:r>
            </a:p>
          </p:txBody>
        </p:sp>
        <p:sp>
          <p:nvSpPr>
            <p:cNvPr id="22541" name="Line 11"/>
            <p:cNvSpPr>
              <a:spLocks noChangeShapeType="1"/>
            </p:cNvSpPr>
            <p:nvPr/>
          </p:nvSpPr>
          <p:spPr bwMode="auto">
            <a:xfrm flipV="1">
              <a:off x="2744" y="3294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3" name="Text Box 13"/>
          <p:cNvSpPr txBox="1">
            <a:spLocks noChangeArrowheads="1"/>
          </p:cNvSpPr>
          <p:nvPr/>
        </p:nvSpPr>
        <p:spPr bwMode="auto">
          <a:xfrm>
            <a:off x="1908175" y="4175125"/>
            <a:ext cx="158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800">
                <a:latin typeface="Arial" charset="0"/>
              </a:rPr>
              <a:t>tetrahidrofolat</a:t>
            </a:r>
          </a:p>
        </p:txBody>
      </p:sp>
      <p:sp>
        <p:nvSpPr>
          <p:cNvPr id="22534" name="Text Box 14"/>
          <p:cNvSpPr txBox="1">
            <a:spLocks noChangeArrowheads="1"/>
          </p:cNvSpPr>
          <p:nvPr/>
        </p:nvSpPr>
        <p:spPr bwMode="auto">
          <a:xfrm>
            <a:off x="5940425" y="4149725"/>
            <a:ext cx="130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800">
                <a:latin typeface="Arial" charset="0"/>
              </a:rPr>
              <a:t>dihidrofolat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755650" y="1916113"/>
            <a:ext cx="79216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Način djelovanja pojedinih inhibitora staničnog ciklusa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Inhibitor                                              Inhibicija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afidikolin                                        DNA polimeraza alfa u sintezi DNA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visoka koncentracija timina           zaustavljanje sinteze nukleotida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3568" y="5589240"/>
            <a:ext cx="47851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www.youtube.com/watch?v=zFRLlJb6DIY</a:t>
            </a:r>
            <a:endParaRPr lang="hr-HR" sz="1600" dirty="0" smtClean="0"/>
          </a:p>
          <a:p>
            <a:r>
              <a:rPr lang="hr-HR" sz="1600" dirty="0">
                <a:hlinkClick r:id="rId4"/>
              </a:rPr>
              <a:t>https://</a:t>
            </a:r>
            <a:r>
              <a:rPr lang="hr-HR" sz="1600" dirty="0" smtClean="0">
                <a:hlinkClick r:id="rId4"/>
              </a:rPr>
              <a:t>www.youtube.com/watch?v=nLqHF_HVJ8Q</a:t>
            </a:r>
            <a:endParaRPr lang="hr-HR" sz="1600" dirty="0" smtClean="0"/>
          </a:p>
          <a:p>
            <a:endParaRPr lang="hr-HR" sz="1600" dirty="0" smtClean="0"/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103438" y="19827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811886" y="2188280"/>
            <a:ext cx="652774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solidFill>
                  <a:schemeClr val="accent2"/>
                </a:solidFill>
                <a:latin typeface="Arial" charset="0"/>
              </a:rPr>
              <a:t>Metode praćenja sinkronizacije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hr-HR" altLang="en-US" sz="2000" dirty="0">
                <a:latin typeface="Arial" charset="0"/>
              </a:rPr>
              <a:t>praćenje ciklusa pomoću protočnog </a:t>
            </a:r>
            <a:r>
              <a:rPr lang="hr-HR" altLang="en-US" sz="2000" dirty="0" err="1" smtClean="0">
                <a:latin typeface="Arial" charset="0"/>
              </a:rPr>
              <a:t>citometra</a:t>
            </a:r>
            <a:endParaRPr lang="hr-HR" altLang="en-US" sz="20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hr-HR" altLang="en-US" sz="20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 err="1" smtClean="0">
                <a:latin typeface="Arial" charset="0"/>
              </a:rPr>
              <a:t>mitotski</a:t>
            </a:r>
            <a:r>
              <a:rPr lang="hr-HR" altLang="en-US" sz="2000" dirty="0" smtClean="0">
                <a:latin typeface="Arial" charset="0"/>
              </a:rPr>
              <a:t> </a:t>
            </a:r>
            <a:r>
              <a:rPr lang="hr-HR" altLang="en-US" sz="2000" dirty="0">
                <a:latin typeface="Arial" charset="0"/>
              </a:rPr>
              <a:t>indeks (% stanica u mitozi)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charset="0"/>
              </a:rPr>
              <a:t>sinteza DNA: </a:t>
            </a:r>
            <a:r>
              <a:rPr lang="hr-HR" altLang="en-US" sz="2000" dirty="0" err="1">
                <a:solidFill>
                  <a:schemeClr val="accent2"/>
                </a:solidFill>
                <a:latin typeface="Arial" charset="0"/>
              </a:rPr>
              <a:t>pulsna</a:t>
            </a:r>
            <a:r>
              <a:rPr lang="hr-HR" altLang="en-US" sz="2000" dirty="0">
                <a:latin typeface="Arial" charset="0"/>
              </a:rPr>
              <a:t> ugradnja radioaktivnog </a:t>
            </a:r>
            <a:r>
              <a:rPr lang="hr-HR" altLang="en-US" sz="2000" dirty="0" err="1">
                <a:latin typeface="Arial" charset="0"/>
              </a:rPr>
              <a:t>timidina</a:t>
            </a:r>
            <a:endParaRPr lang="hr-HR" altLang="en-US" sz="20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charset="0"/>
              </a:rPr>
              <a:t>                      </a:t>
            </a:r>
            <a:r>
              <a:rPr lang="hr-HR" altLang="en-US" sz="2000" dirty="0" err="1">
                <a:latin typeface="Arial" charset="0"/>
              </a:rPr>
              <a:t>pulsna</a:t>
            </a:r>
            <a:r>
              <a:rPr lang="hr-HR" altLang="en-US" sz="2000" dirty="0">
                <a:latin typeface="Arial" charset="0"/>
              </a:rPr>
              <a:t> ugradnja </a:t>
            </a:r>
            <a:r>
              <a:rPr lang="hr-HR" altLang="en-US" sz="2000" dirty="0" err="1">
                <a:latin typeface="Arial" charset="0"/>
              </a:rPr>
              <a:t>bromodeoksiuridina</a:t>
            </a:r>
            <a:r>
              <a:rPr lang="hr-HR" altLang="en-US" sz="2000" dirty="0">
                <a:latin typeface="Arial" charset="0"/>
              </a:rPr>
              <a:t> BrdU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charset="0"/>
              </a:rPr>
              <a:t>                      (detekcija obilježenim antitijelima)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charset="0"/>
              </a:rPr>
              <a:t>       </a:t>
            </a:r>
            <a:r>
              <a:rPr lang="hr-HR" altLang="en-US" sz="2000" dirty="0" smtClean="0">
                <a:latin typeface="Arial" charset="0"/>
              </a:rPr>
              <a:t>           </a:t>
            </a:r>
            <a:endParaRPr lang="hr-HR" altLang="en-US" sz="20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 err="1" smtClean="0">
                <a:latin typeface="Arial" charset="0"/>
              </a:rPr>
              <a:t>imunobojanje</a:t>
            </a:r>
            <a:r>
              <a:rPr lang="hr-HR" altLang="en-US" sz="2000" dirty="0" smtClean="0">
                <a:latin typeface="Arial" charset="0"/>
              </a:rPr>
              <a:t> </a:t>
            </a:r>
            <a:r>
              <a:rPr lang="hr-HR" altLang="en-US" sz="2000" dirty="0">
                <a:latin typeface="Arial" charset="0"/>
              </a:rPr>
              <a:t>s antitijelima na </a:t>
            </a:r>
            <a:r>
              <a:rPr lang="hr-HR" altLang="en-US" sz="2000" dirty="0" err="1">
                <a:latin typeface="Arial" charset="0"/>
              </a:rPr>
              <a:t>cikline</a:t>
            </a:r>
            <a:endParaRPr lang="hr-HR" altLang="en-US" sz="2000" dirty="0">
              <a:latin typeface="Arial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799469" y="476672"/>
            <a:ext cx="668324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charset="0"/>
              </a:rPr>
              <a:t>-nakon postupka sinkronizacije moramo provjeriti jesmo 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charset="0"/>
              </a:rPr>
              <a:t>sinkronizirali stanice </a:t>
            </a:r>
            <a:endParaRPr lang="hr-HR" altLang="en-US" sz="20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 smtClean="0">
                <a:latin typeface="Arial" charset="0"/>
              </a:rPr>
              <a:t>-stanice se „otpusti od </a:t>
            </a:r>
            <a:r>
              <a:rPr lang="hr-HR" altLang="en-US" sz="2000" dirty="0" err="1" smtClean="0">
                <a:latin typeface="Arial" charset="0"/>
              </a:rPr>
              <a:t>inhibitora</a:t>
            </a:r>
            <a:r>
              <a:rPr lang="hr-HR" altLang="en-US" sz="2000" dirty="0" smtClean="0">
                <a:latin typeface="Arial" charset="0"/>
              </a:rPr>
              <a:t>” i prati kroz ciklus</a:t>
            </a:r>
            <a:endParaRPr lang="hr-HR" altLang="en-US" sz="2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2"/>
          <p:cNvSpPr>
            <a:spLocks noChangeArrowheads="1"/>
          </p:cNvSpPr>
          <p:nvPr/>
        </p:nvSpPr>
        <p:spPr bwMode="auto">
          <a:xfrm>
            <a:off x="2484438" y="1773238"/>
            <a:ext cx="2665412" cy="24479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</p:txBody>
      </p:sp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2484438" y="1773238"/>
            <a:ext cx="2665412" cy="24479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H="1">
            <a:off x="3779838" y="1916113"/>
            <a:ext cx="576262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3779838" y="2995613"/>
            <a:ext cx="93503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H="1">
            <a:off x="2555875" y="2995613"/>
            <a:ext cx="12239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H="1" flipV="1">
            <a:off x="3635375" y="1771650"/>
            <a:ext cx="144463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4283075" y="2706688"/>
            <a:ext cx="522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G1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3490913" y="3498850"/>
            <a:ext cx="354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S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2914650" y="2419350"/>
            <a:ext cx="522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G2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3779838" y="1987550"/>
            <a:ext cx="395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M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5219700" y="191611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3276600" y="54927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5867400" y="335597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5343525" y="2559050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10 h</a:t>
            </a: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2967038" y="4287838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9 h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1816100" y="1982788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4 h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3832225" y="903288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1 h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1979613" y="5516563"/>
            <a:ext cx="4233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Okvirno trajanje faza ciklusa stanice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603495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5398706"/>
            <a:ext cx="3304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Princip protočnog </a:t>
            </a:r>
            <a:r>
              <a:rPr lang="hr-HR" sz="2000" dirty="0" err="1" smtClean="0"/>
              <a:t>citometra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915816" y="6320201"/>
            <a:ext cx="6309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https://www.learnhaem.com/courses/flow-cytometry/lessons/flow-cytometers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7361896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065776"/>
              </p:ext>
            </p:extLst>
          </p:nvPr>
        </p:nvGraphicFramePr>
        <p:xfrm>
          <a:off x="2397297" y="-58331"/>
          <a:ext cx="4679950" cy="451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7" name="Photo Editor Photo" r:id="rId4" imgW="12200000" imgH="11780952" progId="MSPhotoEd.3">
                  <p:embed/>
                </p:oleObj>
              </mc:Choice>
              <mc:Fallback>
                <p:oleObj name="Photo Editor Photo" r:id="rId4" imgW="12200000" imgH="11780952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297" y="-58331"/>
                        <a:ext cx="4679950" cy="451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268538" y="54451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1800">
              <a:latin typeface="Arial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08780" y="4611231"/>
            <a:ext cx="885698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charset="0"/>
              </a:rPr>
              <a:t>Praćenje sinkronosti protočnim </a:t>
            </a:r>
            <a:r>
              <a:rPr lang="hr-HR" altLang="en-US" sz="2000" dirty="0" err="1">
                <a:latin typeface="Arial" charset="0"/>
              </a:rPr>
              <a:t>citometrom</a:t>
            </a:r>
            <a:endParaRPr lang="hr-HR" altLang="en-US" sz="20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charset="0"/>
              </a:rPr>
              <a:t>obilježavanje DNA </a:t>
            </a:r>
            <a:r>
              <a:rPr lang="hr-HR" altLang="en-US" sz="2000" dirty="0" err="1">
                <a:latin typeface="Arial" charset="0"/>
              </a:rPr>
              <a:t>propidij</a:t>
            </a:r>
            <a:r>
              <a:rPr lang="hr-HR" altLang="en-US" sz="2000" dirty="0">
                <a:latin typeface="Arial" charset="0"/>
              </a:rPr>
              <a:t> </a:t>
            </a:r>
            <a:r>
              <a:rPr lang="hr-HR" altLang="en-US" sz="2000" dirty="0" err="1">
                <a:latin typeface="Arial" charset="0"/>
              </a:rPr>
              <a:t>jodidom</a:t>
            </a:r>
            <a:r>
              <a:rPr lang="hr-HR" altLang="en-US" sz="2000" dirty="0">
                <a:latin typeface="Arial" charset="0"/>
              </a:rPr>
              <a:t> ili </a:t>
            </a:r>
            <a:r>
              <a:rPr lang="hr-HR" altLang="en-US" sz="2000" dirty="0" err="1">
                <a:latin typeface="Arial" charset="0"/>
              </a:rPr>
              <a:t>Hoechst</a:t>
            </a:r>
            <a:r>
              <a:rPr lang="hr-HR" altLang="en-US" sz="2000" dirty="0">
                <a:latin typeface="Arial" charset="0"/>
              </a:rPr>
              <a:t> </a:t>
            </a:r>
            <a:r>
              <a:rPr lang="hr-HR" altLang="en-US" sz="2000" dirty="0" smtClean="0">
                <a:latin typeface="Arial" charset="0"/>
              </a:rPr>
              <a:t>3342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 smtClean="0">
                <a:solidFill>
                  <a:schemeClr val="accent2"/>
                </a:solidFill>
                <a:latin typeface="Arial" charset="0"/>
              </a:rPr>
              <a:t>fluorescentna boja se </a:t>
            </a:r>
            <a:r>
              <a:rPr lang="hr-HR" altLang="en-US" sz="2000" dirty="0" err="1" smtClean="0">
                <a:solidFill>
                  <a:schemeClr val="accent2"/>
                </a:solidFill>
                <a:latin typeface="Arial" charset="0"/>
              </a:rPr>
              <a:t>intekalira</a:t>
            </a:r>
            <a:r>
              <a:rPr lang="hr-HR" altLang="en-US" sz="2000" dirty="0" smtClean="0">
                <a:solidFill>
                  <a:schemeClr val="accent2"/>
                </a:solidFill>
                <a:latin typeface="Arial" charset="0"/>
              </a:rPr>
              <a:t> u DNA i njen intenzitet je razmjeran količini DNA koja se mijenja tijekom ciklusa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charset="0"/>
                <a:hlinkClick r:id="rId6"/>
              </a:rPr>
              <a:t>https://</a:t>
            </a:r>
            <a:r>
              <a:rPr lang="hr-HR" altLang="en-US" sz="2000" dirty="0" smtClean="0">
                <a:latin typeface="Arial" charset="0"/>
                <a:hlinkClick r:id="rId6"/>
              </a:rPr>
              <a:t>www.youtube.com/watch?v=l4MBW9R1i2U</a:t>
            </a:r>
            <a:endParaRPr lang="hr-HR" altLang="en-US" sz="2000" dirty="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 dirty="0">
              <a:latin typeface="Arial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771382" y="4157485"/>
            <a:ext cx="26543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charset="0"/>
              </a:rPr>
              <a:t>2n         2-4n           4n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36096" y="598825"/>
            <a:ext cx="2763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profil asinkrone kulture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790700" y="404813"/>
          <a:ext cx="5472113" cy="451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8" name="Photo Editor Photo" r:id="rId4" imgW="13847619" imgH="11828571" progId="MSPhotoEd.3">
                  <p:embed/>
                </p:oleObj>
              </mc:Choice>
              <mc:Fallback>
                <p:oleObj name="Photo Editor Photo" r:id="rId4" imgW="13847619" imgH="11828571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404813"/>
                        <a:ext cx="5472113" cy="451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411413" y="5300663"/>
            <a:ext cx="42306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Prolaz sinkronih stanice kroz ciklus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od rane S faze (štakorski fibroblasti)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48264" y="630932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800" dirty="0" smtClean="0"/>
              <a:t>koliko traje ciklus?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inkroniac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04813"/>
            <a:ext cx="4919663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547813" y="5734050"/>
            <a:ext cx="5773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Opadanje stupnja sinkronosti nakon prvog ciklusa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394450" y="2849563"/>
            <a:ext cx="11525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749" name="TextBox 3"/>
          <p:cNvSpPr txBox="1">
            <a:spLocks noChangeArrowheads="1"/>
          </p:cNvSpPr>
          <p:nvPr/>
        </p:nvSpPr>
        <p:spPr bwMode="auto">
          <a:xfrm>
            <a:off x="7519988" y="2497138"/>
            <a:ext cx="12874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800">
                <a:latin typeface="Arial" charset="0"/>
              </a:rPr>
              <a:t>gubitak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800">
                <a:latin typeface="Arial" charset="0"/>
              </a:rPr>
              <a:t>sinkronosti</a:t>
            </a:r>
            <a:endParaRPr lang="en-US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Use the image provided to calculate the Mitotic Index for this sample. Show  your work. | Homework.Study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Use the image provided to calculate the Mitotic Index for this sample. Show  your work. | Homework.Study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homework.study.com/cimages/multimages/16/screen_shot_2021-10-17_at_2.33.40_pm7463167944181810501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52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023938"/>
            <a:ext cx="66675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38250" y="5013176"/>
            <a:ext cx="6667500" cy="820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56068" y="735906"/>
            <a:ext cx="6667500" cy="676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64288" y="620688"/>
            <a:ext cx="1080120" cy="4802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5175" y="693413"/>
            <a:ext cx="1080120" cy="4802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47664" y="492702"/>
            <a:ext cx="5830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Mitotski</a:t>
            </a:r>
            <a:r>
              <a:rPr lang="hr-HR" dirty="0" smtClean="0"/>
              <a:t> indeks: postotak stanica u mitozi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5603230"/>
            <a:ext cx="3695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-nesinkrona kultura 1-5 %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45295" y="6288691"/>
            <a:ext cx="7298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https://homework.study.com/explanation/use-the-image-provided-to-calculate-the-mitotic-index-for-this-sample-show-your-work.html</a:t>
            </a:r>
          </a:p>
        </p:txBody>
      </p:sp>
    </p:spTree>
    <p:extLst>
      <p:ext uri="{BB962C8B-B14F-4D97-AF65-F5344CB8AC3E}">
        <p14:creationId xmlns:p14="http://schemas.microsoft.com/office/powerpoint/2010/main" val="1417851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95288" y="1989138"/>
            <a:ext cx="4895850" cy="432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pitchFamily="34" charset="0"/>
              </a:rPr>
              <a:t>vanjski regulatori staničnog ciklusa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pitchFamily="34" charset="0"/>
              </a:rPr>
              <a:t>(faktori rasta)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pitchFamily="34" charset="0"/>
              </a:rPr>
              <a:t>unutrašnje kontrolne točke: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pitchFamily="34" charset="0"/>
              </a:rPr>
              <a:t>kontrola </a:t>
            </a:r>
            <a:r>
              <a:rPr lang="hr-HR" altLang="en-US" sz="2000" dirty="0" smtClean="0">
                <a:latin typeface="Arial" pitchFamily="34" charset="0"/>
              </a:rPr>
              <a:t>replikacije DNA </a:t>
            </a:r>
            <a:r>
              <a:rPr lang="hr-HR" altLang="en-US" sz="2000" dirty="0">
                <a:latin typeface="Arial" pitchFamily="34" charset="0"/>
              </a:rPr>
              <a:t>(G2)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 err="1">
                <a:latin typeface="Arial" pitchFamily="34" charset="0"/>
              </a:rPr>
              <a:t>mitotska</a:t>
            </a:r>
            <a:r>
              <a:rPr lang="hr-HR" altLang="en-US" sz="2000" dirty="0">
                <a:latin typeface="Arial" pitchFamily="34" charset="0"/>
              </a:rPr>
              <a:t> kontrolna točka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pitchFamily="34" charset="0"/>
              </a:rPr>
              <a:t>(pravilna raspodjela u </a:t>
            </a:r>
            <a:r>
              <a:rPr lang="hr-HR" altLang="en-US" sz="2000" dirty="0" err="1">
                <a:latin typeface="Arial" pitchFamily="34" charset="0"/>
              </a:rPr>
              <a:t>metafaznoj</a:t>
            </a:r>
            <a:r>
              <a:rPr lang="hr-HR" altLang="en-US" sz="2000" dirty="0">
                <a:latin typeface="Arial" pitchFamily="34" charset="0"/>
              </a:rPr>
              <a:t> ploči)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pitchFamily="34" charset="0"/>
              </a:rPr>
              <a:t>oštećenje DNA (G1 i G2)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1800" dirty="0">
              <a:latin typeface="Arial" pitchFamily="34" charset="0"/>
            </a:endParaRPr>
          </a:p>
        </p:txBody>
      </p:sp>
      <p:pic>
        <p:nvPicPr>
          <p:cNvPr id="9219" name="Picture 3" descr="checkpoi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557338"/>
            <a:ext cx="35036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68313" y="692150"/>
            <a:ext cx="337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Regulacija staničnog ciklusa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612063" y="5291138"/>
            <a:ext cx="1136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uvjeti za sintezu</a:t>
            </a:r>
          </a:p>
        </p:txBody>
      </p:sp>
    </p:spTree>
    <p:extLst>
      <p:ext uri="{BB962C8B-B14F-4D97-AF65-F5344CB8AC3E}">
        <p14:creationId xmlns:p14="http://schemas.microsoft.com/office/powerpoint/2010/main" val="176388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9" y="764704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 smtClean="0"/>
              <a:t>Pulsno</a:t>
            </a:r>
            <a:r>
              <a:rPr lang="hr-HR" sz="2000" dirty="0" smtClean="0"/>
              <a:t> obilježavanje DNA</a:t>
            </a:r>
          </a:p>
          <a:p>
            <a:endParaRPr lang="hr-HR" sz="2000" dirty="0"/>
          </a:p>
          <a:p>
            <a:r>
              <a:rPr lang="hr-HR" sz="2000" dirty="0" smtClean="0"/>
              <a:t>molekula koja obilježava </a:t>
            </a:r>
            <a:r>
              <a:rPr lang="hr-HR" sz="2000" dirty="0" err="1" smtClean="0"/>
              <a:t>novosintetiziranu</a:t>
            </a:r>
            <a:r>
              <a:rPr lang="hr-HR" sz="2000" dirty="0" smtClean="0"/>
              <a:t> DNA dodaje se na pola sata i zatim prekida obilježavanje da bi se promatrale pojedine točke ciklusa</a:t>
            </a:r>
          </a:p>
          <a:p>
            <a:endParaRPr lang="hr-HR" sz="2000" dirty="0"/>
          </a:p>
          <a:p>
            <a:r>
              <a:rPr lang="hr-HR" sz="2000" dirty="0" smtClean="0"/>
              <a:t>H3 </a:t>
            </a:r>
            <a:r>
              <a:rPr lang="hr-HR" sz="2000" dirty="0" err="1" smtClean="0"/>
              <a:t>timidin</a:t>
            </a:r>
            <a:r>
              <a:rPr lang="hr-HR" sz="2000" dirty="0" smtClean="0"/>
              <a:t> – </a:t>
            </a:r>
            <a:r>
              <a:rPr lang="hr-HR" sz="2000" dirty="0" err="1" smtClean="0"/>
              <a:t>timidin</a:t>
            </a:r>
            <a:r>
              <a:rPr lang="hr-HR" sz="2000" dirty="0" smtClean="0"/>
              <a:t> s radioaktivnim </a:t>
            </a:r>
            <a:r>
              <a:rPr lang="hr-HR" sz="2000" dirty="0" err="1" smtClean="0"/>
              <a:t>tricijem</a:t>
            </a:r>
            <a:endParaRPr lang="hr-HR" sz="2000" dirty="0" smtClean="0"/>
          </a:p>
          <a:p>
            <a:endParaRPr lang="hr-HR" sz="2000" dirty="0"/>
          </a:p>
          <a:p>
            <a:r>
              <a:rPr lang="hr-HR" sz="2000" dirty="0" smtClean="0"/>
              <a:t>BrdU – ugrađuje se na mjestu </a:t>
            </a:r>
            <a:r>
              <a:rPr lang="hr-HR" sz="2000" dirty="0" err="1" smtClean="0"/>
              <a:t>timidina</a:t>
            </a:r>
            <a:r>
              <a:rPr lang="hr-HR" sz="2000" dirty="0" smtClean="0"/>
              <a:t> i detektira antitijelom na BrdU obilježeno </a:t>
            </a:r>
            <a:r>
              <a:rPr lang="hr-HR" sz="2000" dirty="0" err="1" smtClean="0"/>
              <a:t>fluorescentim</a:t>
            </a:r>
            <a:r>
              <a:rPr lang="hr-HR" sz="2000" dirty="0" smtClean="0"/>
              <a:t> markerom</a:t>
            </a:r>
          </a:p>
          <a:p>
            <a:endParaRPr lang="hr-HR" sz="2000" dirty="0"/>
          </a:p>
          <a:p>
            <a:r>
              <a:rPr lang="hr-HR" sz="2000" dirty="0" smtClean="0"/>
              <a:t>moguće kvantitativno mjerenje (mjerenje radioaktivnosti ili fluorescencije) ili brojanje obilježenih stanica</a:t>
            </a:r>
          </a:p>
          <a:p>
            <a:endParaRPr lang="hr-HR" sz="2000" dirty="0"/>
          </a:p>
          <a:p>
            <a:r>
              <a:rPr lang="hr-HR" sz="2000" dirty="0" smtClean="0"/>
              <a:t>princip: </a:t>
            </a:r>
            <a:r>
              <a:rPr lang="hr-HR" sz="2000" dirty="0" err="1" smtClean="0"/>
              <a:t>semikonzervativna</a:t>
            </a:r>
            <a:r>
              <a:rPr lang="hr-HR" sz="2000" dirty="0" smtClean="0"/>
              <a:t> replikacija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38189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00" y="5939988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https://bio.libretexts.org/Courses/Ohio_State_University/Ohio_State_University_SP22%3A_Molecular_Genetics_4606_%28Chamberlin%29/01%3A_The_Cell_Cycle/1.02%3A_Bacterial_Cell_Division_and_the_Eukaryotic_Cell_Cycle</a:t>
            </a: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92695"/>
            <a:ext cx="5916912" cy="487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6206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620077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6024835"/>
            <a:ext cx="8496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https://bio.libretexts.org/Courses/Ohio_State_University/Ohio_State_University_SP22%3A_Molecular_Genetics_4606_%28Chamberlin%29/01%3A_The_Cell_Cycle/1.02%3A_Bacterial_Cell_Division_and_the_Eukaryotic_Cell_Cycle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5244008"/>
            <a:ext cx="6420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praćenje sinteze DNA </a:t>
            </a:r>
            <a:r>
              <a:rPr lang="hr-HR" dirty="0" err="1" smtClean="0"/>
              <a:t>pulsnim</a:t>
            </a:r>
            <a:r>
              <a:rPr lang="hr-HR" dirty="0" smtClean="0"/>
              <a:t> obilježavanjem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10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2"/>
          <p:cNvSpPr>
            <a:spLocks noChangeShapeType="1"/>
          </p:cNvSpPr>
          <p:nvPr/>
        </p:nvSpPr>
        <p:spPr bwMode="auto">
          <a:xfrm>
            <a:off x="1258888" y="981075"/>
            <a:ext cx="0" cy="2087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1258888" y="3068638"/>
            <a:ext cx="2303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695825" y="1119188"/>
            <a:ext cx="3984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Usporedba krivulja sinkroniziranih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stanica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692275" y="3190875"/>
            <a:ext cx="1325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600">
                <a:latin typeface="Arial" charset="0"/>
              </a:rPr>
              <a:t>vrijeme / sati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555875" y="5710238"/>
            <a:ext cx="1325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600">
                <a:latin typeface="Arial" charset="0"/>
              </a:rPr>
              <a:t>vrijeme / sati</a:t>
            </a: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1308100" y="3860800"/>
            <a:ext cx="0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1331913" y="5734050"/>
            <a:ext cx="3384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 rot="-5400000">
            <a:off x="140494" y="2043907"/>
            <a:ext cx="1665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600" b="1">
                <a:solidFill>
                  <a:schemeClr val="accent2"/>
                </a:solidFill>
                <a:latin typeface="Arial" charset="0"/>
              </a:rPr>
              <a:t>mitotski indeks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 rot="-5400000">
            <a:off x="-357188" y="4543426"/>
            <a:ext cx="285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600" b="1">
                <a:solidFill>
                  <a:schemeClr val="accent2"/>
                </a:solidFill>
                <a:latin typeface="Arial" charset="0"/>
              </a:rPr>
              <a:t>ugradnja </a:t>
            </a:r>
            <a:r>
              <a:rPr lang="hr-HR" altLang="en-US" sz="1600" b="1" baseline="30000">
                <a:solidFill>
                  <a:schemeClr val="accent2"/>
                </a:solidFill>
                <a:latin typeface="Arial" charset="0"/>
              </a:rPr>
              <a:t>3</a:t>
            </a:r>
            <a:r>
              <a:rPr lang="hr-HR" altLang="en-US" sz="1600" b="1">
                <a:solidFill>
                  <a:schemeClr val="accent2"/>
                </a:solidFill>
                <a:latin typeface="Arial" charset="0"/>
              </a:rPr>
              <a:t>H timidina / cpm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4730750" y="25542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r-HR" altLang="en-US" sz="2000">
              <a:latin typeface="Arial" charset="0"/>
            </a:endParaRP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4840288" y="2081213"/>
            <a:ext cx="37274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800">
                <a:latin typeface="Arial" charset="0"/>
              </a:rPr>
              <a:t>40 % visoko sinkronizirane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800">
                <a:latin typeface="Arial" charset="0"/>
              </a:rPr>
              <a:t>-ako se promatraju stanice u mitozi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800">
                <a:latin typeface="Arial" charset="0"/>
              </a:rPr>
              <a:t>jer je vrijeme mitoze vrlo kratko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1800">
              <a:latin typeface="Arial" charset="0"/>
            </a:endParaRP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4984750" y="4384675"/>
            <a:ext cx="38195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800">
                <a:latin typeface="Arial" charset="0"/>
              </a:rPr>
              <a:t>80 % visoko sinkronizirane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800">
                <a:latin typeface="Arial" charset="0"/>
              </a:rPr>
              <a:t>ako se promatraju stanice u fazi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800">
                <a:latin typeface="Arial" charset="0"/>
              </a:rPr>
              <a:t>sinteze, jer kod nesinkrone kulture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800">
                <a:latin typeface="Arial" charset="0"/>
              </a:rPr>
              <a:t>je 40 % stanica u sintezi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800">
                <a:latin typeface="Arial" charset="0"/>
              </a:rPr>
              <a:t>ako je duljina trajanja S faze ~8 sati</a:t>
            </a:r>
          </a:p>
        </p:txBody>
      </p:sp>
      <p:sp>
        <p:nvSpPr>
          <p:cNvPr id="33806" name="Freeform 14"/>
          <p:cNvSpPr>
            <a:spLocks/>
          </p:cNvSpPr>
          <p:nvPr/>
        </p:nvSpPr>
        <p:spPr bwMode="auto">
          <a:xfrm>
            <a:off x="1403350" y="4689475"/>
            <a:ext cx="3097213" cy="900113"/>
          </a:xfrm>
          <a:custGeom>
            <a:avLst/>
            <a:gdLst>
              <a:gd name="T0" fmla="*/ 0 w 1951"/>
              <a:gd name="T1" fmla="*/ 2147483647 h 567"/>
              <a:gd name="T2" fmla="*/ 2147483647 w 1951"/>
              <a:gd name="T3" fmla="*/ 2147483647 h 567"/>
              <a:gd name="T4" fmla="*/ 2147483647 w 1951"/>
              <a:gd name="T5" fmla="*/ 2147483647 h 567"/>
              <a:gd name="T6" fmla="*/ 2147483647 w 1951"/>
              <a:gd name="T7" fmla="*/ 2147483647 h 567"/>
              <a:gd name="T8" fmla="*/ 2147483647 w 1951"/>
              <a:gd name="T9" fmla="*/ 2147483647 h 567"/>
              <a:gd name="T10" fmla="*/ 2147483647 w 1951"/>
              <a:gd name="T11" fmla="*/ 2147483647 h 567"/>
              <a:gd name="T12" fmla="*/ 2147483647 w 1951"/>
              <a:gd name="T13" fmla="*/ 2147483647 h 5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51"/>
              <a:gd name="T22" fmla="*/ 0 h 567"/>
              <a:gd name="T23" fmla="*/ 1951 w 1951"/>
              <a:gd name="T24" fmla="*/ 567 h 56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51" h="567">
                <a:moveTo>
                  <a:pt x="0" y="567"/>
                </a:moveTo>
                <a:cubicBezTo>
                  <a:pt x="110" y="540"/>
                  <a:pt x="220" y="514"/>
                  <a:pt x="318" y="431"/>
                </a:cubicBezTo>
                <a:cubicBezTo>
                  <a:pt x="416" y="348"/>
                  <a:pt x="462" y="136"/>
                  <a:pt x="590" y="68"/>
                </a:cubicBezTo>
                <a:cubicBezTo>
                  <a:pt x="718" y="0"/>
                  <a:pt x="968" y="7"/>
                  <a:pt x="1089" y="22"/>
                </a:cubicBezTo>
                <a:cubicBezTo>
                  <a:pt x="1210" y="37"/>
                  <a:pt x="1241" y="83"/>
                  <a:pt x="1316" y="159"/>
                </a:cubicBezTo>
                <a:cubicBezTo>
                  <a:pt x="1391" y="235"/>
                  <a:pt x="1436" y="423"/>
                  <a:pt x="1542" y="476"/>
                </a:cubicBezTo>
                <a:cubicBezTo>
                  <a:pt x="1648" y="529"/>
                  <a:pt x="1883" y="476"/>
                  <a:pt x="1951" y="4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Freeform 15"/>
          <p:cNvSpPr>
            <a:spLocks/>
          </p:cNvSpPr>
          <p:nvPr/>
        </p:nvSpPr>
        <p:spPr bwMode="auto">
          <a:xfrm>
            <a:off x="1403350" y="1087438"/>
            <a:ext cx="1728788" cy="1970087"/>
          </a:xfrm>
          <a:custGeom>
            <a:avLst/>
            <a:gdLst>
              <a:gd name="T0" fmla="*/ 0 w 1089"/>
              <a:gd name="T1" fmla="*/ 2147483647 h 1241"/>
              <a:gd name="T2" fmla="*/ 2147483647 w 1089"/>
              <a:gd name="T3" fmla="*/ 2147483647 h 1241"/>
              <a:gd name="T4" fmla="*/ 2147483647 w 1089"/>
              <a:gd name="T5" fmla="*/ 2147483647 h 1241"/>
              <a:gd name="T6" fmla="*/ 2147483647 w 1089"/>
              <a:gd name="T7" fmla="*/ 2147483647 h 1241"/>
              <a:gd name="T8" fmla="*/ 2147483647 w 1089"/>
              <a:gd name="T9" fmla="*/ 2147483647 h 1241"/>
              <a:gd name="T10" fmla="*/ 2147483647 w 1089"/>
              <a:gd name="T11" fmla="*/ 2147483647 h 12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89"/>
              <a:gd name="T19" fmla="*/ 0 h 1241"/>
              <a:gd name="T20" fmla="*/ 1089 w 1089"/>
              <a:gd name="T21" fmla="*/ 1241 h 12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89" h="1241">
                <a:moveTo>
                  <a:pt x="0" y="1157"/>
                </a:moveTo>
                <a:cubicBezTo>
                  <a:pt x="72" y="1199"/>
                  <a:pt x="144" y="1241"/>
                  <a:pt x="227" y="1067"/>
                </a:cubicBezTo>
                <a:cubicBezTo>
                  <a:pt x="310" y="893"/>
                  <a:pt x="431" y="228"/>
                  <a:pt x="499" y="114"/>
                </a:cubicBezTo>
                <a:cubicBezTo>
                  <a:pt x="567" y="0"/>
                  <a:pt x="582" y="227"/>
                  <a:pt x="635" y="386"/>
                </a:cubicBezTo>
                <a:cubicBezTo>
                  <a:pt x="688" y="545"/>
                  <a:pt x="741" y="953"/>
                  <a:pt x="817" y="1067"/>
                </a:cubicBezTo>
                <a:cubicBezTo>
                  <a:pt x="893" y="1181"/>
                  <a:pt x="1044" y="1067"/>
                  <a:pt x="1089" y="106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971550" y="836613"/>
            <a:ext cx="7164388" cy="2160587"/>
            <a:chOff x="612" y="1344"/>
            <a:chExt cx="4513" cy="1361"/>
          </a:xfrm>
        </p:grpSpPr>
        <p:grpSp>
          <p:nvGrpSpPr>
            <p:cNvPr id="34824" name="Group 3"/>
            <p:cNvGrpSpPr>
              <a:grpSpLocks/>
            </p:cNvGrpSpPr>
            <p:nvPr/>
          </p:nvGrpSpPr>
          <p:grpSpPr bwMode="auto">
            <a:xfrm>
              <a:off x="612" y="1344"/>
              <a:ext cx="4513" cy="1361"/>
              <a:chOff x="884" y="1344"/>
              <a:chExt cx="4513" cy="1361"/>
            </a:xfrm>
          </p:grpSpPr>
          <p:sp>
            <p:nvSpPr>
              <p:cNvPr id="34826" name="Text Box 4"/>
              <p:cNvSpPr txBox="1">
                <a:spLocks noChangeArrowheads="1"/>
              </p:cNvSpPr>
              <p:nvPr/>
            </p:nvSpPr>
            <p:spPr bwMode="auto">
              <a:xfrm>
                <a:off x="884" y="1434"/>
                <a:ext cx="22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hr-HR" altLang="en-US" sz="2000">
                    <a:latin typeface="Arial" charset="0"/>
                  </a:rPr>
                  <a:t>S</a:t>
                </a:r>
              </a:p>
            </p:txBody>
          </p:sp>
          <p:sp>
            <p:nvSpPr>
              <p:cNvPr id="34827" name="Text Box 5"/>
              <p:cNvSpPr txBox="1">
                <a:spLocks noChangeArrowheads="1"/>
              </p:cNvSpPr>
              <p:nvPr/>
            </p:nvSpPr>
            <p:spPr bwMode="auto">
              <a:xfrm>
                <a:off x="1791" y="1615"/>
                <a:ext cx="29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hr-HR" altLang="en-US" sz="2000">
                    <a:latin typeface="Arial" charset="0"/>
                  </a:rPr>
                  <a:t>G</a:t>
                </a:r>
                <a:r>
                  <a:rPr lang="hr-HR" altLang="en-US" sz="2000" baseline="-25000">
                    <a:latin typeface="Arial" charset="0"/>
                  </a:rPr>
                  <a:t>2</a:t>
                </a:r>
              </a:p>
            </p:txBody>
          </p:sp>
          <p:sp>
            <p:nvSpPr>
              <p:cNvPr id="34828" name="Text Box 6"/>
              <p:cNvSpPr txBox="1">
                <a:spLocks noChangeArrowheads="1"/>
              </p:cNvSpPr>
              <p:nvPr/>
            </p:nvSpPr>
            <p:spPr bwMode="auto">
              <a:xfrm>
                <a:off x="1927" y="1979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hr-HR" altLang="en-US" sz="2000">
                    <a:latin typeface="Arial" charset="0"/>
                  </a:rPr>
                  <a:t>M</a:t>
                </a:r>
              </a:p>
            </p:txBody>
          </p:sp>
          <p:sp>
            <p:nvSpPr>
              <p:cNvPr id="34829" name="Text Box 7"/>
              <p:cNvSpPr txBox="1">
                <a:spLocks noChangeArrowheads="1"/>
              </p:cNvSpPr>
              <p:nvPr/>
            </p:nvSpPr>
            <p:spPr bwMode="auto">
              <a:xfrm>
                <a:off x="1383" y="2341"/>
                <a:ext cx="29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hr-HR" altLang="en-US" sz="2000">
                    <a:latin typeface="Arial" charset="0"/>
                  </a:rPr>
                  <a:t>G</a:t>
                </a:r>
                <a:r>
                  <a:rPr lang="hr-HR" altLang="en-US" sz="2000" baseline="-25000">
                    <a:latin typeface="Arial" charset="0"/>
                  </a:rPr>
                  <a:t>1</a:t>
                </a:r>
              </a:p>
            </p:txBody>
          </p:sp>
          <p:sp>
            <p:nvSpPr>
              <p:cNvPr id="34830" name="Oval 8"/>
              <p:cNvSpPr>
                <a:spLocks noChangeArrowheads="1"/>
              </p:cNvSpPr>
              <p:nvPr/>
            </p:nvSpPr>
            <p:spPr bwMode="auto">
              <a:xfrm>
                <a:off x="1111" y="1706"/>
                <a:ext cx="726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r-HR" altLang="en-US" sz="2400">
                  <a:latin typeface="Arial" charset="0"/>
                </a:endParaRPr>
              </a:p>
            </p:txBody>
          </p:sp>
          <p:sp>
            <p:nvSpPr>
              <p:cNvPr id="34831" name="Line 9"/>
              <p:cNvSpPr>
                <a:spLocks noChangeShapeType="1"/>
              </p:cNvSpPr>
              <p:nvPr/>
            </p:nvSpPr>
            <p:spPr bwMode="auto">
              <a:xfrm>
                <a:off x="1713" y="2118"/>
                <a:ext cx="181" cy="90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2" name="Line 10"/>
              <p:cNvSpPr>
                <a:spLocks noChangeShapeType="1"/>
              </p:cNvSpPr>
              <p:nvPr/>
            </p:nvSpPr>
            <p:spPr bwMode="auto">
              <a:xfrm flipH="1">
                <a:off x="1123" y="2208"/>
                <a:ext cx="136" cy="91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3" name="Line 11"/>
              <p:cNvSpPr>
                <a:spLocks noChangeShapeType="1"/>
              </p:cNvSpPr>
              <p:nvPr/>
            </p:nvSpPr>
            <p:spPr bwMode="auto">
              <a:xfrm>
                <a:off x="1758" y="2027"/>
                <a:ext cx="181" cy="0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4" name="Oval 12"/>
              <p:cNvSpPr>
                <a:spLocks noChangeArrowheads="1"/>
              </p:cNvSpPr>
              <p:nvPr/>
            </p:nvSpPr>
            <p:spPr bwMode="auto">
              <a:xfrm>
                <a:off x="1111" y="1706"/>
                <a:ext cx="726" cy="6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hr-HR" altLang="en-US" sz="2400">
                  <a:latin typeface="Arial" charset="0"/>
                </a:endParaRPr>
              </a:p>
            </p:txBody>
          </p:sp>
          <p:sp>
            <p:nvSpPr>
              <p:cNvPr id="34835" name="Line 13"/>
              <p:cNvSpPr>
                <a:spLocks noChangeShapeType="1"/>
              </p:cNvSpPr>
              <p:nvPr/>
            </p:nvSpPr>
            <p:spPr bwMode="auto">
              <a:xfrm>
                <a:off x="1701" y="2115"/>
                <a:ext cx="181" cy="90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6" name="Line 14"/>
              <p:cNvSpPr>
                <a:spLocks noChangeShapeType="1"/>
              </p:cNvSpPr>
              <p:nvPr/>
            </p:nvSpPr>
            <p:spPr bwMode="auto">
              <a:xfrm flipH="1">
                <a:off x="1111" y="2205"/>
                <a:ext cx="136" cy="91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7" name="Line 15"/>
              <p:cNvSpPr>
                <a:spLocks noChangeShapeType="1"/>
              </p:cNvSpPr>
              <p:nvPr/>
            </p:nvSpPr>
            <p:spPr bwMode="auto">
              <a:xfrm>
                <a:off x="1746" y="2024"/>
                <a:ext cx="181" cy="0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8" name="Line 16"/>
              <p:cNvSpPr>
                <a:spLocks noChangeShapeType="1"/>
              </p:cNvSpPr>
              <p:nvPr/>
            </p:nvSpPr>
            <p:spPr bwMode="auto">
              <a:xfrm flipV="1">
                <a:off x="1066" y="2115"/>
                <a:ext cx="136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9" name="Line 17"/>
              <p:cNvSpPr>
                <a:spLocks noChangeShapeType="1"/>
              </p:cNvSpPr>
              <p:nvPr/>
            </p:nvSpPr>
            <p:spPr bwMode="auto">
              <a:xfrm>
                <a:off x="1020" y="2024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0" name="Line 18"/>
              <p:cNvSpPr>
                <a:spLocks noChangeShapeType="1"/>
              </p:cNvSpPr>
              <p:nvPr/>
            </p:nvSpPr>
            <p:spPr bwMode="auto">
              <a:xfrm>
                <a:off x="1066" y="1888"/>
                <a:ext cx="136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1" name="Line 19"/>
              <p:cNvSpPr>
                <a:spLocks noChangeShapeType="1"/>
              </p:cNvSpPr>
              <p:nvPr/>
            </p:nvSpPr>
            <p:spPr bwMode="auto">
              <a:xfrm>
                <a:off x="1156" y="1752"/>
                <a:ext cx="91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2" name="Line 20"/>
              <p:cNvSpPr>
                <a:spLocks noChangeShapeType="1"/>
              </p:cNvSpPr>
              <p:nvPr/>
            </p:nvSpPr>
            <p:spPr bwMode="auto">
              <a:xfrm>
                <a:off x="1247" y="1661"/>
                <a:ext cx="91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3" name="Line 21"/>
              <p:cNvSpPr>
                <a:spLocks noChangeShapeType="1"/>
              </p:cNvSpPr>
              <p:nvPr/>
            </p:nvSpPr>
            <p:spPr bwMode="auto">
              <a:xfrm>
                <a:off x="1383" y="1616"/>
                <a:ext cx="4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4" name="Line 22"/>
              <p:cNvSpPr>
                <a:spLocks noChangeShapeType="1"/>
              </p:cNvSpPr>
              <p:nvPr/>
            </p:nvSpPr>
            <p:spPr bwMode="auto">
              <a:xfrm>
                <a:off x="1519" y="1616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5" name="AutoShape 23"/>
              <p:cNvSpPr>
                <a:spLocks noChangeArrowheads="1"/>
              </p:cNvSpPr>
              <p:nvPr/>
            </p:nvSpPr>
            <p:spPr bwMode="auto">
              <a:xfrm rot="1685234">
                <a:off x="1066" y="1434"/>
                <a:ext cx="1088" cy="12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57 w 21600"/>
                  <a:gd name="T19" fmla="*/ 3156 h 21600"/>
                  <a:gd name="T20" fmla="*/ 18443 w 21600"/>
                  <a:gd name="T21" fmla="*/ 18444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7880" y="21060"/>
                    </a:moveTo>
                    <a:cubicBezTo>
                      <a:pt x="8829" y="21330"/>
                      <a:pt x="9812" y="21468"/>
                      <a:pt x="10800" y="21468"/>
                    </a:cubicBezTo>
                    <a:cubicBezTo>
                      <a:pt x="16691" y="21468"/>
                      <a:pt x="21468" y="16691"/>
                      <a:pt x="21468" y="10800"/>
                    </a:cubicBezTo>
                    <a:cubicBezTo>
                      <a:pt x="21468" y="4908"/>
                      <a:pt x="16691" y="132"/>
                      <a:pt x="10800" y="132"/>
                    </a:cubicBezTo>
                    <a:cubicBezTo>
                      <a:pt x="10432" y="131"/>
                      <a:pt x="10064" y="151"/>
                      <a:pt x="9699" y="188"/>
                    </a:cubicBezTo>
                    <a:lnTo>
                      <a:pt x="9685" y="57"/>
                    </a:lnTo>
                    <a:cubicBezTo>
                      <a:pt x="10055" y="19"/>
                      <a:pt x="10427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6764"/>
                      <a:pt x="16764" y="21600"/>
                      <a:pt x="10800" y="21600"/>
                    </a:cubicBezTo>
                    <a:cubicBezTo>
                      <a:pt x="9800" y="21600"/>
                      <a:pt x="8805" y="21461"/>
                      <a:pt x="7843" y="21187"/>
                    </a:cubicBezTo>
                    <a:lnTo>
                      <a:pt x="7104" y="23784"/>
                    </a:lnTo>
                    <a:lnTo>
                      <a:pt x="5201" y="20367"/>
                    </a:lnTo>
                    <a:lnTo>
                      <a:pt x="8619" y="18463"/>
                    </a:lnTo>
                    <a:lnTo>
                      <a:pt x="7880" y="2106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46" name="Line 24"/>
              <p:cNvSpPr>
                <a:spLocks noChangeShapeType="1"/>
              </p:cNvSpPr>
              <p:nvPr/>
            </p:nvSpPr>
            <p:spPr bwMode="auto">
              <a:xfrm flipH="1">
                <a:off x="1610" y="1706"/>
                <a:ext cx="91" cy="136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847" name="Group 25"/>
              <p:cNvGrpSpPr>
                <a:grpSpLocks/>
              </p:cNvGrpSpPr>
              <p:nvPr/>
            </p:nvGrpSpPr>
            <p:grpSpPr bwMode="auto">
              <a:xfrm>
                <a:off x="2517" y="1389"/>
                <a:ext cx="1292" cy="1157"/>
                <a:chOff x="872" y="1431"/>
                <a:chExt cx="1292" cy="1157"/>
              </a:xfrm>
            </p:grpSpPr>
            <p:sp>
              <p:nvSpPr>
                <p:cNvPr id="34869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565" y="1706"/>
                  <a:ext cx="90" cy="136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70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872" y="1431"/>
                  <a:ext cx="223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hr-HR" altLang="en-US" sz="2000">
                      <a:latin typeface="Arial" charset="0"/>
                    </a:rPr>
                    <a:t>S</a:t>
                  </a:r>
                </a:p>
              </p:txBody>
            </p:sp>
            <p:sp>
              <p:nvSpPr>
                <p:cNvPr id="34871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779" y="1612"/>
                  <a:ext cx="29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hr-HR" altLang="en-US" sz="2000">
                      <a:latin typeface="Arial" charset="0"/>
                    </a:rPr>
                    <a:t>G</a:t>
                  </a:r>
                  <a:r>
                    <a:rPr lang="hr-HR" altLang="en-US" sz="2000" baseline="-25000">
                      <a:latin typeface="Arial" charset="0"/>
                    </a:rPr>
                    <a:t>2</a:t>
                  </a:r>
                </a:p>
              </p:txBody>
            </p:sp>
            <p:sp>
              <p:nvSpPr>
                <p:cNvPr id="34872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915" y="1975"/>
                  <a:ext cx="249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hr-HR" altLang="en-US" sz="2000">
                      <a:latin typeface="Arial" charset="0"/>
                    </a:rPr>
                    <a:t>M</a:t>
                  </a:r>
                </a:p>
              </p:txBody>
            </p:sp>
            <p:sp>
              <p:nvSpPr>
                <p:cNvPr id="34873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371" y="2338"/>
                  <a:ext cx="29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hr-HR" altLang="en-US" sz="2000">
                      <a:latin typeface="Arial" charset="0"/>
                    </a:rPr>
                    <a:t>G</a:t>
                  </a:r>
                  <a:r>
                    <a:rPr lang="hr-HR" altLang="en-US" sz="2000" baseline="-25000"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34874" name="Oval 31"/>
                <p:cNvSpPr>
                  <a:spLocks noChangeArrowheads="1"/>
                </p:cNvSpPr>
                <p:nvPr/>
              </p:nvSpPr>
              <p:spPr bwMode="auto">
                <a:xfrm>
                  <a:off x="1111" y="1706"/>
                  <a:ext cx="726" cy="68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hr-HR" altLang="en-US" sz="2400">
                    <a:latin typeface="Arial" charset="0"/>
                  </a:endParaRPr>
                </a:p>
              </p:txBody>
            </p:sp>
            <p:sp>
              <p:nvSpPr>
                <p:cNvPr id="34875" name="Line 32"/>
                <p:cNvSpPr>
                  <a:spLocks noChangeShapeType="1"/>
                </p:cNvSpPr>
                <p:nvPr/>
              </p:nvSpPr>
              <p:spPr bwMode="auto">
                <a:xfrm>
                  <a:off x="1701" y="2115"/>
                  <a:ext cx="181" cy="90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76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111" y="2205"/>
                  <a:ext cx="136" cy="91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77" name="Line 34"/>
                <p:cNvSpPr>
                  <a:spLocks noChangeShapeType="1"/>
                </p:cNvSpPr>
                <p:nvPr/>
              </p:nvSpPr>
              <p:spPr bwMode="auto">
                <a:xfrm>
                  <a:off x="1746" y="2024"/>
                  <a:ext cx="181" cy="0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848" name="Line 35"/>
              <p:cNvSpPr>
                <a:spLocks noChangeShapeType="1"/>
              </p:cNvSpPr>
              <p:nvPr/>
            </p:nvSpPr>
            <p:spPr bwMode="auto">
              <a:xfrm flipH="1">
                <a:off x="3243" y="1570"/>
                <a:ext cx="91" cy="136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9" name="Line 36"/>
              <p:cNvSpPr>
                <a:spLocks noChangeShapeType="1"/>
              </p:cNvSpPr>
              <p:nvPr/>
            </p:nvSpPr>
            <p:spPr bwMode="auto">
              <a:xfrm flipH="1">
                <a:off x="3198" y="1525"/>
                <a:ext cx="181" cy="27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0" name="AutoShape 37"/>
              <p:cNvSpPr>
                <a:spLocks noChangeArrowheads="1"/>
              </p:cNvSpPr>
              <p:nvPr/>
            </p:nvSpPr>
            <p:spPr bwMode="auto">
              <a:xfrm rot="-733544">
                <a:off x="3334" y="1570"/>
                <a:ext cx="557" cy="7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80 w 21600"/>
                  <a:gd name="T19" fmla="*/ 3175 h 21600"/>
                  <a:gd name="T20" fmla="*/ 18420 w 21600"/>
                  <a:gd name="T21" fmla="*/ 18425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4464" y="20959"/>
                    </a:moveTo>
                    <a:cubicBezTo>
                      <a:pt x="18746" y="19415"/>
                      <a:pt x="21600" y="15351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10427" y="-1"/>
                      <a:pt x="10055" y="19"/>
                      <a:pt x="9685" y="57"/>
                    </a:cubicBezTo>
                    <a:cubicBezTo>
                      <a:pt x="10055" y="19"/>
                      <a:pt x="10427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5351"/>
                      <a:pt x="18746" y="19415"/>
                      <a:pt x="14464" y="20959"/>
                    </a:cubicBezTo>
                    <a:lnTo>
                      <a:pt x="15380" y="23499"/>
                    </a:lnTo>
                    <a:lnTo>
                      <a:pt x="11924" y="21875"/>
                    </a:lnTo>
                    <a:lnTo>
                      <a:pt x="13548" y="18419"/>
                    </a:lnTo>
                    <a:lnTo>
                      <a:pt x="14464" y="2095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1" name="Line 38"/>
              <p:cNvSpPr>
                <a:spLocks noChangeShapeType="1"/>
              </p:cNvSpPr>
              <p:nvPr/>
            </p:nvSpPr>
            <p:spPr bwMode="auto">
              <a:xfrm>
                <a:off x="3833" y="2115"/>
                <a:ext cx="9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2" name="Line 39"/>
              <p:cNvSpPr>
                <a:spLocks noChangeShapeType="1"/>
              </p:cNvSpPr>
              <p:nvPr/>
            </p:nvSpPr>
            <p:spPr bwMode="auto">
              <a:xfrm>
                <a:off x="3833" y="1979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3" name="Line 40"/>
              <p:cNvSpPr>
                <a:spLocks noChangeShapeType="1"/>
              </p:cNvSpPr>
              <p:nvPr/>
            </p:nvSpPr>
            <p:spPr bwMode="auto">
              <a:xfrm>
                <a:off x="3787" y="1797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4" name="Line 41"/>
              <p:cNvSpPr>
                <a:spLocks noChangeShapeType="1"/>
              </p:cNvSpPr>
              <p:nvPr/>
            </p:nvSpPr>
            <p:spPr bwMode="auto">
              <a:xfrm flipV="1">
                <a:off x="3696" y="1570"/>
                <a:ext cx="91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855" name="Group 42"/>
              <p:cNvGrpSpPr>
                <a:grpSpLocks/>
              </p:cNvGrpSpPr>
              <p:nvPr/>
            </p:nvGrpSpPr>
            <p:grpSpPr bwMode="auto">
              <a:xfrm>
                <a:off x="4105" y="1344"/>
                <a:ext cx="1292" cy="1157"/>
                <a:chOff x="872" y="1431"/>
                <a:chExt cx="1292" cy="1157"/>
              </a:xfrm>
            </p:grpSpPr>
            <p:sp>
              <p:nvSpPr>
                <p:cNvPr id="34860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1565" y="1706"/>
                  <a:ext cx="90" cy="136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61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872" y="1431"/>
                  <a:ext cx="223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hr-HR" altLang="en-US" sz="2000">
                      <a:latin typeface="Arial" charset="0"/>
                    </a:rPr>
                    <a:t>S</a:t>
                  </a:r>
                </a:p>
              </p:txBody>
            </p:sp>
            <p:sp>
              <p:nvSpPr>
                <p:cNvPr id="34862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779" y="1612"/>
                  <a:ext cx="29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hr-HR" altLang="en-US" sz="2000">
                      <a:latin typeface="Arial" charset="0"/>
                    </a:rPr>
                    <a:t>G</a:t>
                  </a:r>
                  <a:r>
                    <a:rPr lang="hr-HR" altLang="en-US" sz="2000" baseline="-25000">
                      <a:latin typeface="Arial" charset="0"/>
                    </a:rPr>
                    <a:t>2</a:t>
                  </a:r>
                </a:p>
              </p:txBody>
            </p:sp>
            <p:sp>
              <p:nvSpPr>
                <p:cNvPr id="34863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915" y="1975"/>
                  <a:ext cx="249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hr-HR" altLang="en-US" sz="2000">
                      <a:latin typeface="Arial" charset="0"/>
                    </a:rPr>
                    <a:t>M</a:t>
                  </a:r>
                </a:p>
              </p:txBody>
            </p:sp>
            <p:sp>
              <p:nvSpPr>
                <p:cNvPr id="34864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1371" y="2338"/>
                  <a:ext cx="29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hr-HR" altLang="en-US" sz="2000">
                      <a:latin typeface="Arial" charset="0"/>
                    </a:rPr>
                    <a:t>G</a:t>
                  </a:r>
                  <a:r>
                    <a:rPr lang="hr-HR" altLang="en-US" sz="2000" baseline="-25000">
                      <a:latin typeface="Arial" charset="0"/>
                    </a:rPr>
                    <a:t>1</a:t>
                  </a:r>
                </a:p>
              </p:txBody>
            </p:sp>
            <p:sp>
              <p:nvSpPr>
                <p:cNvPr id="34865" name="Oval 48"/>
                <p:cNvSpPr>
                  <a:spLocks noChangeArrowheads="1"/>
                </p:cNvSpPr>
                <p:nvPr/>
              </p:nvSpPr>
              <p:spPr bwMode="auto">
                <a:xfrm>
                  <a:off x="1111" y="1706"/>
                  <a:ext cx="726" cy="68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hr-HR" altLang="en-US" sz="2400">
                    <a:latin typeface="Arial" charset="0"/>
                  </a:endParaRPr>
                </a:p>
              </p:txBody>
            </p:sp>
            <p:sp>
              <p:nvSpPr>
                <p:cNvPr id="34866" name="Line 49"/>
                <p:cNvSpPr>
                  <a:spLocks noChangeShapeType="1"/>
                </p:cNvSpPr>
                <p:nvPr/>
              </p:nvSpPr>
              <p:spPr bwMode="auto">
                <a:xfrm>
                  <a:off x="1701" y="2115"/>
                  <a:ext cx="181" cy="90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67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1111" y="2205"/>
                  <a:ext cx="136" cy="91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68" name="Line 51"/>
                <p:cNvSpPr>
                  <a:spLocks noChangeShapeType="1"/>
                </p:cNvSpPr>
                <p:nvPr/>
              </p:nvSpPr>
              <p:spPr bwMode="auto">
                <a:xfrm>
                  <a:off x="1746" y="2024"/>
                  <a:ext cx="181" cy="0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856" name="Line 52"/>
              <p:cNvSpPr>
                <a:spLocks noChangeShapeType="1"/>
              </p:cNvSpPr>
              <p:nvPr/>
            </p:nvSpPr>
            <p:spPr bwMode="auto">
              <a:xfrm flipH="1">
                <a:off x="4286" y="2115"/>
                <a:ext cx="227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7" name="Line 53"/>
              <p:cNvSpPr>
                <a:spLocks noChangeShapeType="1"/>
              </p:cNvSpPr>
              <p:nvPr/>
            </p:nvSpPr>
            <p:spPr bwMode="auto">
              <a:xfrm flipH="1">
                <a:off x="4286" y="2115"/>
                <a:ext cx="226" cy="13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8" name="AutoShape 54"/>
              <p:cNvSpPr>
                <a:spLocks noChangeArrowheads="1"/>
              </p:cNvSpPr>
              <p:nvPr/>
            </p:nvSpPr>
            <p:spPr bwMode="auto">
              <a:xfrm rot="3755644">
                <a:off x="4580" y="1912"/>
                <a:ext cx="681" cy="9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2 w 21600"/>
                  <a:gd name="T19" fmla="*/ 3171 h 21600"/>
                  <a:gd name="T20" fmla="*/ 18428 w 21600"/>
                  <a:gd name="T21" fmla="*/ 18429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7880" y="21060"/>
                    </a:moveTo>
                    <a:cubicBezTo>
                      <a:pt x="8829" y="21330"/>
                      <a:pt x="9812" y="21468"/>
                      <a:pt x="10800" y="21468"/>
                    </a:cubicBezTo>
                    <a:cubicBezTo>
                      <a:pt x="16691" y="21468"/>
                      <a:pt x="21468" y="16691"/>
                      <a:pt x="21468" y="10800"/>
                    </a:cubicBezTo>
                    <a:cubicBezTo>
                      <a:pt x="21468" y="4908"/>
                      <a:pt x="16691" y="132"/>
                      <a:pt x="10800" y="132"/>
                    </a:cubicBezTo>
                    <a:cubicBezTo>
                      <a:pt x="10432" y="131"/>
                      <a:pt x="10064" y="151"/>
                      <a:pt x="9699" y="188"/>
                    </a:cubicBezTo>
                    <a:lnTo>
                      <a:pt x="9685" y="57"/>
                    </a:lnTo>
                    <a:cubicBezTo>
                      <a:pt x="10055" y="19"/>
                      <a:pt x="10427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6764"/>
                      <a:pt x="16764" y="21600"/>
                      <a:pt x="10800" y="21600"/>
                    </a:cubicBezTo>
                    <a:cubicBezTo>
                      <a:pt x="9800" y="21600"/>
                      <a:pt x="8805" y="21461"/>
                      <a:pt x="7843" y="21187"/>
                    </a:cubicBezTo>
                    <a:lnTo>
                      <a:pt x="7104" y="23784"/>
                    </a:lnTo>
                    <a:lnTo>
                      <a:pt x="5201" y="20367"/>
                    </a:lnTo>
                    <a:lnTo>
                      <a:pt x="8619" y="18463"/>
                    </a:lnTo>
                    <a:lnTo>
                      <a:pt x="7880" y="2106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34859" name="Line 55"/>
              <p:cNvSpPr>
                <a:spLocks noChangeShapeType="1"/>
              </p:cNvSpPr>
              <p:nvPr/>
            </p:nvSpPr>
            <p:spPr bwMode="auto">
              <a:xfrm flipH="1">
                <a:off x="1066" y="2160"/>
                <a:ext cx="226" cy="18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25" name="Line 56"/>
            <p:cNvSpPr>
              <a:spLocks noChangeShapeType="1"/>
            </p:cNvSpPr>
            <p:nvPr/>
          </p:nvSpPr>
          <p:spPr bwMode="auto">
            <a:xfrm flipH="1">
              <a:off x="4558" y="1570"/>
              <a:ext cx="91" cy="13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19" name="Text Box 57"/>
          <p:cNvSpPr txBox="1">
            <a:spLocks noChangeArrowheads="1"/>
          </p:cNvSpPr>
          <p:nvPr/>
        </p:nvSpPr>
        <p:spPr bwMode="auto">
          <a:xfrm>
            <a:off x="1692275" y="3284538"/>
            <a:ext cx="617696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Dvostruki blok inhibitorom sinteze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Stanična distribucija nakon inhibitora sinteze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A Prvi blok inhibitorom sinteze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B Uklanjanje inhibitora u vremenu T</a:t>
            </a:r>
            <a:r>
              <a:rPr lang="hr-HR" altLang="en-US" sz="2000" baseline="-25000">
                <a:latin typeface="Arial" charset="0"/>
              </a:rPr>
              <a:t>2</a:t>
            </a:r>
            <a:r>
              <a:rPr lang="hr-HR" altLang="en-US" sz="2000">
                <a:latin typeface="Arial" charset="0"/>
              </a:rPr>
              <a:t>-S  (&gt;S)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C Drugi blok inhibitorom sinteze</a:t>
            </a:r>
            <a:endParaRPr lang="hr-HR" altLang="en-US" sz="2000" baseline="-25000">
              <a:latin typeface="Arial" charset="0"/>
            </a:endParaRPr>
          </a:p>
        </p:txBody>
      </p:sp>
      <p:sp>
        <p:nvSpPr>
          <p:cNvPr id="34820" name="Text Box 58"/>
          <p:cNvSpPr txBox="1">
            <a:spLocks noChangeArrowheads="1"/>
          </p:cNvSpPr>
          <p:nvPr/>
        </p:nvSpPr>
        <p:spPr bwMode="auto">
          <a:xfrm>
            <a:off x="735013" y="903288"/>
            <a:ext cx="354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A</a:t>
            </a:r>
          </a:p>
        </p:txBody>
      </p:sp>
      <p:sp>
        <p:nvSpPr>
          <p:cNvPr id="34821" name="Text Box 59"/>
          <p:cNvSpPr txBox="1">
            <a:spLocks noChangeArrowheads="1"/>
          </p:cNvSpPr>
          <p:nvPr/>
        </p:nvSpPr>
        <p:spPr bwMode="auto">
          <a:xfrm>
            <a:off x="3348038" y="908050"/>
            <a:ext cx="354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B</a:t>
            </a:r>
          </a:p>
        </p:txBody>
      </p:sp>
      <p:sp>
        <p:nvSpPr>
          <p:cNvPr id="34822" name="Text Box 60"/>
          <p:cNvSpPr txBox="1">
            <a:spLocks noChangeArrowheads="1"/>
          </p:cNvSpPr>
          <p:nvPr/>
        </p:nvSpPr>
        <p:spPr bwMode="auto">
          <a:xfrm>
            <a:off x="5795963" y="90805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C</a:t>
            </a:r>
          </a:p>
        </p:txBody>
      </p:sp>
      <p:sp>
        <p:nvSpPr>
          <p:cNvPr id="34823" name="Text Box 61"/>
          <p:cNvSpPr txBox="1">
            <a:spLocks noChangeArrowheads="1"/>
          </p:cNvSpPr>
          <p:nvPr/>
        </p:nvSpPr>
        <p:spPr bwMode="auto">
          <a:xfrm>
            <a:off x="179388" y="5734050"/>
            <a:ext cx="6407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800">
                <a:latin typeface="Arial" charset="0"/>
              </a:rPr>
              <a:t>-ako stanice sinkroniziramo u S fazi, kako je razmjerno duga,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800">
                <a:latin typeface="Arial" charset="0"/>
              </a:rPr>
              <a:t>stanice neće biti dovoljno sinkrone, pa je moguće napraviti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800">
                <a:latin typeface="Arial" charset="0"/>
              </a:rPr>
              <a:t>“dvostruku inhibiciju”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49275"/>
            <a:ext cx="343535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116013" y="4365625"/>
            <a:ext cx="7256462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prvi ciklus inhibicije timidinom: 18 h za HeLa stanice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9 h bez inhibicije (duljina ciklusa - 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drugi ciklus inhibicije timidinom: 17 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-visoka koncentracija timidina inhibira sintezu dCTP povratnom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spregom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-mogućnost kombinacija raznih inhibitora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908050"/>
            <a:ext cx="3268662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116013" y="4724400"/>
            <a:ext cx="75787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Stanice su sinkronizirane timidinom i zatim nokodazolom da bi 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skupile u fazi mitoze. 10-12 h nakon otpuštanja ulaze u 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fazu.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1547813" y="1125538"/>
            <a:ext cx="2447925" cy="1943100"/>
            <a:chOff x="975" y="709"/>
            <a:chExt cx="1542" cy="1224"/>
          </a:xfrm>
        </p:grpSpPr>
        <p:sp>
          <p:nvSpPr>
            <p:cNvPr id="37903" name="Line 3"/>
            <p:cNvSpPr>
              <a:spLocks noChangeShapeType="1"/>
            </p:cNvSpPr>
            <p:nvPr/>
          </p:nvSpPr>
          <p:spPr bwMode="auto">
            <a:xfrm>
              <a:off x="975" y="709"/>
              <a:ext cx="0" cy="1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4" name="Line 4"/>
            <p:cNvSpPr>
              <a:spLocks noChangeShapeType="1"/>
            </p:cNvSpPr>
            <p:nvPr/>
          </p:nvSpPr>
          <p:spPr bwMode="auto">
            <a:xfrm>
              <a:off x="975" y="1933"/>
              <a:ext cx="15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891" name="Group 5"/>
          <p:cNvGrpSpPr>
            <a:grpSpLocks/>
          </p:cNvGrpSpPr>
          <p:nvPr/>
        </p:nvGrpSpPr>
        <p:grpSpPr bwMode="auto">
          <a:xfrm>
            <a:off x="1619250" y="3716338"/>
            <a:ext cx="2447925" cy="1943100"/>
            <a:chOff x="975" y="709"/>
            <a:chExt cx="1542" cy="1224"/>
          </a:xfrm>
        </p:grpSpPr>
        <p:sp>
          <p:nvSpPr>
            <p:cNvPr id="37901" name="Line 6"/>
            <p:cNvSpPr>
              <a:spLocks noChangeShapeType="1"/>
            </p:cNvSpPr>
            <p:nvPr/>
          </p:nvSpPr>
          <p:spPr bwMode="auto">
            <a:xfrm>
              <a:off x="975" y="709"/>
              <a:ext cx="0" cy="1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2" name="Line 7"/>
            <p:cNvSpPr>
              <a:spLocks noChangeShapeType="1"/>
            </p:cNvSpPr>
            <p:nvPr/>
          </p:nvSpPr>
          <p:spPr bwMode="auto">
            <a:xfrm>
              <a:off x="975" y="1933"/>
              <a:ext cx="15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2" name="Freeform 8"/>
          <p:cNvSpPr>
            <a:spLocks/>
          </p:cNvSpPr>
          <p:nvPr/>
        </p:nvSpPr>
        <p:spPr bwMode="auto">
          <a:xfrm>
            <a:off x="1743763" y="1088941"/>
            <a:ext cx="2520950" cy="1679575"/>
          </a:xfrm>
          <a:custGeom>
            <a:avLst/>
            <a:gdLst>
              <a:gd name="T0" fmla="*/ 0 w 1588"/>
              <a:gd name="T1" fmla="*/ 2147483647 h 1058"/>
              <a:gd name="T2" fmla="*/ 2147483647 w 1588"/>
              <a:gd name="T3" fmla="*/ 2147483647 h 1058"/>
              <a:gd name="T4" fmla="*/ 2147483647 w 1588"/>
              <a:gd name="T5" fmla="*/ 2147483647 h 1058"/>
              <a:gd name="T6" fmla="*/ 2147483647 w 1588"/>
              <a:gd name="T7" fmla="*/ 2147483647 h 1058"/>
              <a:gd name="T8" fmla="*/ 0 60000 65536"/>
              <a:gd name="T9" fmla="*/ 0 60000 65536"/>
              <a:gd name="T10" fmla="*/ 0 60000 65536"/>
              <a:gd name="T11" fmla="*/ 0 60000 65536"/>
              <a:gd name="T12" fmla="*/ 0 w 1588"/>
              <a:gd name="T13" fmla="*/ 0 h 1058"/>
              <a:gd name="T14" fmla="*/ 1588 w 1588"/>
              <a:gd name="T15" fmla="*/ 1058 h 10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8" h="1058">
                <a:moveTo>
                  <a:pt x="0" y="968"/>
                </a:moveTo>
                <a:cubicBezTo>
                  <a:pt x="204" y="1013"/>
                  <a:pt x="408" y="1058"/>
                  <a:pt x="544" y="922"/>
                </a:cubicBezTo>
                <a:cubicBezTo>
                  <a:pt x="680" y="786"/>
                  <a:pt x="642" y="302"/>
                  <a:pt x="816" y="151"/>
                </a:cubicBezTo>
                <a:cubicBezTo>
                  <a:pt x="990" y="0"/>
                  <a:pt x="1452" y="38"/>
                  <a:pt x="1588" y="1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Line 9"/>
          <p:cNvSpPr>
            <a:spLocks noChangeShapeType="1"/>
          </p:cNvSpPr>
          <p:nvPr/>
        </p:nvSpPr>
        <p:spPr bwMode="auto">
          <a:xfrm flipV="1">
            <a:off x="1763713" y="3860800"/>
            <a:ext cx="2232025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4" name="Text Box 10"/>
          <p:cNvSpPr txBox="1">
            <a:spLocks noChangeArrowheads="1"/>
          </p:cNvSpPr>
          <p:nvPr/>
        </p:nvSpPr>
        <p:spPr bwMode="auto">
          <a:xfrm rot="-5400000">
            <a:off x="647700" y="4779963"/>
            <a:ext cx="1222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600">
                <a:latin typeface="Arial" charset="0"/>
              </a:rPr>
              <a:t>broj stanica</a:t>
            </a:r>
          </a:p>
        </p:txBody>
      </p:sp>
      <p:sp>
        <p:nvSpPr>
          <p:cNvPr id="37895" name="Text Box 11"/>
          <p:cNvSpPr txBox="1">
            <a:spLocks noChangeArrowheads="1"/>
          </p:cNvSpPr>
          <p:nvPr/>
        </p:nvSpPr>
        <p:spPr bwMode="auto">
          <a:xfrm rot="-5400000">
            <a:off x="649287" y="2259013"/>
            <a:ext cx="1222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600">
                <a:latin typeface="Arial" charset="0"/>
              </a:rPr>
              <a:t>broj stanica</a:t>
            </a:r>
          </a:p>
        </p:txBody>
      </p:sp>
      <p:sp>
        <p:nvSpPr>
          <p:cNvPr id="37896" name="Text Box 12"/>
          <p:cNvSpPr txBox="1">
            <a:spLocks noChangeArrowheads="1"/>
          </p:cNvSpPr>
          <p:nvPr/>
        </p:nvSpPr>
        <p:spPr bwMode="auto">
          <a:xfrm>
            <a:off x="2032000" y="3184525"/>
            <a:ext cx="1325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600">
                <a:latin typeface="Arial" charset="0"/>
              </a:rPr>
              <a:t>vrijeme / sati</a:t>
            </a:r>
          </a:p>
        </p:txBody>
      </p:sp>
      <p:sp>
        <p:nvSpPr>
          <p:cNvPr id="37897" name="Text Box 13"/>
          <p:cNvSpPr txBox="1">
            <a:spLocks noChangeArrowheads="1"/>
          </p:cNvSpPr>
          <p:nvPr/>
        </p:nvSpPr>
        <p:spPr bwMode="auto">
          <a:xfrm>
            <a:off x="2176463" y="5776913"/>
            <a:ext cx="1325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600">
                <a:latin typeface="Arial" charset="0"/>
              </a:rPr>
              <a:t>vrijeme / sati</a:t>
            </a:r>
          </a:p>
        </p:txBody>
      </p:sp>
      <p:sp>
        <p:nvSpPr>
          <p:cNvPr id="37898" name="Text Box 14"/>
          <p:cNvSpPr txBox="1">
            <a:spLocks noChangeArrowheads="1"/>
          </p:cNvSpPr>
          <p:nvPr/>
        </p:nvSpPr>
        <p:spPr bwMode="auto">
          <a:xfrm>
            <a:off x="5056188" y="687388"/>
            <a:ext cx="24971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Porast broja stanica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</p:txBody>
      </p:sp>
      <p:sp>
        <p:nvSpPr>
          <p:cNvPr id="37899" name="Text Box 15"/>
          <p:cNvSpPr txBox="1">
            <a:spLocks noChangeArrowheads="1"/>
          </p:cNvSpPr>
          <p:nvPr/>
        </p:nvSpPr>
        <p:spPr bwMode="auto">
          <a:xfrm>
            <a:off x="5127625" y="2198688"/>
            <a:ext cx="201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sinkrone stanice</a:t>
            </a:r>
          </a:p>
        </p:txBody>
      </p:sp>
      <p:sp>
        <p:nvSpPr>
          <p:cNvPr id="37900" name="Text Box 16"/>
          <p:cNvSpPr txBox="1">
            <a:spLocks noChangeArrowheads="1"/>
          </p:cNvSpPr>
          <p:nvPr/>
        </p:nvSpPr>
        <p:spPr bwMode="auto">
          <a:xfrm>
            <a:off x="5272088" y="4430713"/>
            <a:ext cx="2301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nesinkrone stanice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2"/>
          <p:cNvSpPr>
            <a:spLocks noChangeShapeType="1"/>
          </p:cNvSpPr>
          <p:nvPr/>
        </p:nvSpPr>
        <p:spPr bwMode="auto">
          <a:xfrm>
            <a:off x="1547813" y="1196975"/>
            <a:ext cx="0" cy="2519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1547813" y="3716338"/>
            <a:ext cx="3671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1547813" y="4365625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1547813" y="6165850"/>
            <a:ext cx="3384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8" name="Freeform 6"/>
          <p:cNvSpPr>
            <a:spLocks/>
          </p:cNvSpPr>
          <p:nvPr/>
        </p:nvSpPr>
        <p:spPr bwMode="auto">
          <a:xfrm>
            <a:off x="1692275" y="1268413"/>
            <a:ext cx="3671888" cy="2232025"/>
          </a:xfrm>
          <a:custGeom>
            <a:avLst/>
            <a:gdLst>
              <a:gd name="T0" fmla="*/ 0 w 2532"/>
              <a:gd name="T1" fmla="*/ 2147483647 h 1934"/>
              <a:gd name="T2" fmla="*/ 2147483647 w 2532"/>
              <a:gd name="T3" fmla="*/ 2147483647 h 1934"/>
              <a:gd name="T4" fmla="*/ 2147483647 w 2532"/>
              <a:gd name="T5" fmla="*/ 2147483647 h 1934"/>
              <a:gd name="T6" fmla="*/ 2147483647 w 2532"/>
              <a:gd name="T7" fmla="*/ 2147483647 h 1934"/>
              <a:gd name="T8" fmla="*/ 2147483647 w 2532"/>
              <a:gd name="T9" fmla="*/ 2147483647 h 19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2"/>
              <a:gd name="T16" fmla="*/ 0 h 1934"/>
              <a:gd name="T17" fmla="*/ 2532 w 2532"/>
              <a:gd name="T18" fmla="*/ 1934 h 19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2" h="1934">
                <a:moveTo>
                  <a:pt x="0" y="1934"/>
                </a:moveTo>
                <a:cubicBezTo>
                  <a:pt x="378" y="1042"/>
                  <a:pt x="756" y="150"/>
                  <a:pt x="1043" y="75"/>
                </a:cubicBezTo>
                <a:cubicBezTo>
                  <a:pt x="1330" y="0"/>
                  <a:pt x="1496" y="1269"/>
                  <a:pt x="1723" y="1481"/>
                </a:cubicBezTo>
                <a:cubicBezTo>
                  <a:pt x="1950" y="1693"/>
                  <a:pt x="2276" y="1375"/>
                  <a:pt x="2404" y="1345"/>
                </a:cubicBezTo>
                <a:cubicBezTo>
                  <a:pt x="2532" y="1315"/>
                  <a:pt x="2479" y="1299"/>
                  <a:pt x="2494" y="12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932363" y="620713"/>
            <a:ext cx="38131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Ugradnja radioaktivnog timidina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praćenje sinteze DNA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5919788" y="2559050"/>
            <a:ext cx="201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sinkrone stanice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5848350" y="4575175"/>
            <a:ext cx="2301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nesinkrone stanice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 rot="-5400000">
            <a:off x="121444" y="2458244"/>
            <a:ext cx="1954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baseline="30000">
                <a:latin typeface="Arial" charset="0"/>
              </a:rPr>
              <a:t>3</a:t>
            </a:r>
            <a:r>
              <a:rPr lang="hr-HR" altLang="en-US" sz="2000">
                <a:latin typeface="Arial" charset="0"/>
              </a:rPr>
              <a:t>H timidin / cpm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 rot="-5400000">
            <a:off x="192881" y="4979194"/>
            <a:ext cx="1954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baseline="30000">
                <a:latin typeface="Arial" charset="0"/>
              </a:rPr>
              <a:t>3</a:t>
            </a:r>
            <a:r>
              <a:rPr lang="hr-HR" altLang="en-US" sz="2000">
                <a:latin typeface="Arial" charset="0"/>
              </a:rPr>
              <a:t>H timidin / cpm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2484438" y="3860800"/>
            <a:ext cx="1608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vrijeme / sati</a:t>
            </a: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2484438" y="6237288"/>
            <a:ext cx="1608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vrijeme / sati</a:t>
            </a:r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1547813" y="5300663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3419475" y="2276475"/>
          <a:ext cx="5113338" cy="326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8" name="Image" r:id="rId4" imgW="3314286" imgH="2425397" progId="Photoshop.Image.7">
                  <p:embed/>
                </p:oleObj>
              </mc:Choice>
              <mc:Fallback>
                <p:oleObj name="Image" r:id="rId4" imgW="3314286" imgH="2425397" progId="Photoshop.Image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276475"/>
                        <a:ext cx="5113338" cy="326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755650" y="404813"/>
            <a:ext cx="6624638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solidFill>
                  <a:schemeClr val="accent2"/>
                </a:solidFill>
                <a:latin typeface="Arial" charset="0"/>
              </a:rPr>
              <a:t>Određivanje pojedinih faza ciklusa kombinacijom obilježavanja DNA i analize </a:t>
            </a:r>
            <a:r>
              <a:rPr lang="hr-HR" altLang="en-US" sz="2000" dirty="0" err="1">
                <a:solidFill>
                  <a:schemeClr val="accent2"/>
                </a:solidFill>
                <a:latin typeface="Arial" charset="0"/>
              </a:rPr>
              <a:t>mitotskih</a:t>
            </a:r>
            <a:r>
              <a:rPr lang="hr-HR" altLang="en-US" sz="2000" dirty="0">
                <a:solidFill>
                  <a:schemeClr val="accent2"/>
                </a:solidFill>
                <a:latin typeface="Arial" charset="0"/>
              </a:rPr>
              <a:t> stanica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 dirty="0">
              <a:solidFill>
                <a:schemeClr val="accent2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charset="0"/>
              </a:rPr>
              <a:t>-metode prije protočnog </a:t>
            </a:r>
            <a:r>
              <a:rPr lang="hr-HR" altLang="en-US" sz="2000" dirty="0" err="1">
                <a:latin typeface="Arial" charset="0"/>
              </a:rPr>
              <a:t>citometra</a:t>
            </a:r>
            <a:endParaRPr lang="hr-HR" altLang="en-US" sz="20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charset="0"/>
              </a:rPr>
              <a:t>-kod sinkrone i asinkrone populacije: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charset="0"/>
              </a:rPr>
              <a:t>1. sinkrona populacija: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 dirty="0">
              <a:latin typeface="Arial" charset="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23850" y="5805488"/>
            <a:ext cx="7416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vrijeme trajanja ciklusa: vrijeme između dviju dioba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T ciklusa – T</a:t>
            </a:r>
            <a:r>
              <a:rPr lang="hr-HR" altLang="en-US" sz="2000" baseline="-25000">
                <a:latin typeface="Arial" charset="0"/>
              </a:rPr>
              <a:t>S</a:t>
            </a:r>
            <a:r>
              <a:rPr lang="hr-HR" altLang="en-US" sz="2000">
                <a:latin typeface="Arial" charset="0"/>
              </a:rPr>
              <a:t> (H3T) – M – G2 (obilježene mitoze) = G1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79388" y="2852738"/>
            <a:ext cx="4572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postotak obilježenih mitoza (PML/FML)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-pulsno obilježavanje i autoradio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grafija u određenim intervalima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kroz ciklus: praćenje obilježenih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stanica u funkciji vremena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51520" y="836712"/>
            <a:ext cx="7425431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 smtClean="0">
                <a:latin typeface="Arial" pitchFamily="34" charset="0"/>
              </a:rPr>
              <a:t>Osnovni principi staničnog ciklusa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 smtClean="0">
                <a:latin typeface="Arial" pitchFamily="34" charset="0"/>
              </a:rPr>
              <a:t>mehanizam </a:t>
            </a:r>
            <a:r>
              <a:rPr lang="hr-HR" altLang="en-US" sz="2000" dirty="0">
                <a:latin typeface="Arial" pitchFamily="34" charset="0"/>
              </a:rPr>
              <a:t>koji </a:t>
            </a:r>
            <a:r>
              <a:rPr lang="hr-HR" altLang="en-US" sz="2000" dirty="0" smtClean="0">
                <a:latin typeface="Arial" pitchFamily="34" charset="0"/>
              </a:rPr>
              <a:t>„uključuje” </a:t>
            </a:r>
            <a:r>
              <a:rPr lang="hr-HR" altLang="en-US" sz="2000" dirty="0">
                <a:latin typeface="Arial" pitchFamily="34" charset="0"/>
              </a:rPr>
              <a:t>određene događaje pravilnim redom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pitchFamily="34" charset="0"/>
              </a:rPr>
              <a:t>mehanizam koji omogućuje da se događaj dogodi samo jednom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pitchFamily="34" charset="0"/>
              </a:rPr>
              <a:t>okidanje događaja ireverzibilno i </a:t>
            </a:r>
            <a:r>
              <a:rPr lang="hr-HR" altLang="en-US" sz="2000" dirty="0" smtClean="0">
                <a:latin typeface="Arial" pitchFamily="34" charset="0"/>
              </a:rPr>
              <a:t>potpuno (sve ili ništa)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 dirty="0" smtClean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 smtClean="0">
                <a:latin typeface="Arial" pitchFamily="34" charset="0"/>
              </a:rPr>
              <a:t>autonomni sustav kad započne od R točke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 smtClean="0">
                <a:latin typeface="Arial" pitchFamily="34" charset="0"/>
              </a:rPr>
              <a:t>kontrolne točke koje „daju dozvolu” za nastavak</a:t>
            </a:r>
            <a:endParaRPr lang="hr-HR" altLang="en-US" sz="2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89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539750" y="269875"/>
            <a:ext cx="7775575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Metoda određivanja duljine ciklusa nesinkrone populacije: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-uvjet: poznavanje duljine ciklusa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-autoradiografija – brojanje stanica u S fazi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-udio (broj) stanica u sintezi (pulsno obilježene stanice s H3T) u odnosu na ukupni broj stanica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= duljina S faze u odnosu na cijeli ciklus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-udio (broj) stanica u mitozi (morfološki) u odnosu na ukupni broj stanica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= duljina M u odnosu na duljinu ciklusa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-udio obilježenih mitoza = G2 faza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G1 = T – M – S – G2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omjeri broja stanica u pojedinim fazama u odnosu na ukupni broj stanica  jednaki su vremenskom trajanju tih faza u odnosu na trajanje cijelog ciklusa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858104" y="5860592"/>
            <a:ext cx="4259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400" dirty="0">
                <a:latin typeface="Arial" charset="0"/>
              </a:rPr>
              <a:t>Obilježeni </a:t>
            </a:r>
            <a:r>
              <a:rPr lang="hr-HR" altLang="en-US" sz="2400" dirty="0" err="1">
                <a:latin typeface="Arial" charset="0"/>
              </a:rPr>
              <a:t>mitotski</a:t>
            </a:r>
            <a:r>
              <a:rPr lang="hr-HR" altLang="en-US" sz="2400" dirty="0">
                <a:latin typeface="Arial" charset="0"/>
              </a:rPr>
              <a:t> kromosomi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4729" y="-315416"/>
            <a:ext cx="8407678" cy="6637970"/>
            <a:chOff x="736322" y="-873158"/>
            <a:chExt cx="8407678" cy="7902558"/>
          </a:xfrm>
        </p:grpSpPr>
        <p:pic>
          <p:nvPicPr>
            <p:cNvPr id="12083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322" y="-873158"/>
              <a:ext cx="7596187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796136" y="-99392"/>
              <a:ext cx="3347864" cy="7128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5778" name="Picture 2" descr="Review Lecture: Replication of DNA in the Chromosomes of Eukaryo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219" y="847462"/>
            <a:ext cx="3312368" cy="248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539750" y="692150"/>
          <a:ext cx="2879725" cy="225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3" name="Image" r:id="rId3" imgW="2295149" imgH="1800914" progId="Photoshop.Image.7">
                  <p:embed/>
                </p:oleObj>
              </mc:Choice>
              <mc:Fallback>
                <p:oleObj name="Image" r:id="rId3" imgW="2295149" imgH="1800914" progId="Photoshop.Image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692150"/>
                        <a:ext cx="2879725" cy="225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23850" y="2997200"/>
            <a:ext cx="353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800">
                <a:latin typeface="Arial" charset="0"/>
              </a:rPr>
              <a:t>Identifikacija S faze ciklusa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800">
                <a:latin typeface="Arial" charset="0"/>
              </a:rPr>
              <a:t>ugradnjom radioaktivnog timidina</a:t>
            </a: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4356100" y="333375"/>
          <a:ext cx="4176713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4" name="Image" r:id="rId5" imgW="3314286" imgH="2425397" progId="Photoshop.Image.7">
                  <p:embed/>
                </p:oleObj>
              </mc:Choice>
              <mc:Fallback>
                <p:oleObj name="Image" r:id="rId5" imgW="3314286" imgH="2425397" progId="Photoshop.Image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33375"/>
                        <a:ext cx="4176713" cy="267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4859338" y="3357563"/>
            <a:ext cx="38163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1800">
                <a:latin typeface="Arial" charset="0"/>
              </a:rPr>
              <a:t>Određivanje pojedinih faza ciklusa kombinacijom obilježavanja DNA i analize mitotskih stanica</a:t>
            </a:r>
          </a:p>
        </p:txBody>
      </p:sp>
      <p:pic>
        <p:nvPicPr>
          <p:cNvPr id="44038" name="Picture 6" descr="FAC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33825"/>
            <a:ext cx="316865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4208463" y="5759450"/>
            <a:ext cx="2736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800">
                <a:latin typeface="Arial" charset="0"/>
              </a:rPr>
              <a:t>Određivanje faza ciklusa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en-US" sz="1800">
                <a:latin typeface="Arial" charset="0"/>
              </a:rPr>
              <a:t>protočnim citometrom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468313" y="188913"/>
            <a:ext cx="444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charset="0"/>
              </a:rPr>
              <a:t>Osnovne metode praćenja sinkronosti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Ready, Set, Replicat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0350"/>
            <a:ext cx="5470525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6"/>
          <p:cNvSpPr>
            <a:spLocks noChangeArrowheads="1"/>
          </p:cNvSpPr>
          <p:nvPr/>
        </p:nvSpPr>
        <p:spPr bwMode="auto">
          <a:xfrm>
            <a:off x="0" y="3604846"/>
            <a:ext cx="91440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charset="0"/>
              </a:rPr>
              <a:t>Although biologists have been watching cells divide under the microscope for ~150 years, visualizing the steps of interphase in live cells has been difficult. In 2008 </a:t>
            </a:r>
            <a:r>
              <a:rPr lang="en-US" altLang="en-US" sz="1600" dirty="0" err="1">
                <a:latin typeface="Arial" charset="0"/>
              </a:rPr>
              <a:t>Sakaue-Sawano</a:t>
            </a:r>
            <a:r>
              <a:rPr lang="en-US" altLang="en-US" sz="1600" dirty="0">
                <a:latin typeface="Arial" charset="0"/>
              </a:rPr>
              <a:t> et al. developed a clever method, called FUCCI imaging, to watch a critical decision during interphase - the choice to start replicating DNA.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u="sng" dirty="0">
                <a:latin typeface="Arial" charset="0"/>
              </a:rPr>
              <a:t>Image</a:t>
            </a:r>
            <a:r>
              <a:rPr lang="en-US" altLang="en-US" sz="1600" dirty="0">
                <a:latin typeface="Arial" charset="0"/>
              </a:rPr>
              <a:t>: In FUCCI imaging, red and green fluorescent proteins are fused to two interphase regulators, Cdt1 and Geminin, respectively. Cdt1 exists only during G1 and early S phase, whereas Geminin exists during S/G2. Thus, cells appear red in G1, yellow in early S, and green in late S and G2 phases. Here human fibroblasts are visualized by time-lapse live-cell imaging (phase-contrast and fluorescent images acquired every 15 min with 10X objective).</a:t>
            </a:r>
            <a:endParaRPr lang="hr-HR" altLang="en-US" sz="1600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charset="0"/>
                <a:hlinkClick r:id="rId4"/>
              </a:rPr>
              <a:t>https://</a:t>
            </a:r>
            <a:r>
              <a:rPr lang="en-US" altLang="en-US" sz="2400" dirty="0" smtClean="0">
                <a:latin typeface="Arial" charset="0"/>
                <a:hlinkClick r:id="rId4"/>
              </a:rPr>
              <a:t>www.cell.com/pictureshow/cell-cycle</a:t>
            </a:r>
            <a:endParaRPr lang="hr-HR" altLang="en-US" sz="2400" dirty="0" smtClean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charset="0"/>
            </a:endParaRPr>
          </a:p>
        </p:txBody>
      </p:sp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158750" y="471488"/>
            <a:ext cx="28289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charset="0"/>
              </a:rPr>
              <a:t>Ready, Set, Replicate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charset="0"/>
              </a:rPr>
              <a:t>By Teresa Davoli, Eros Lazzerini Denchi, and Titia de Lange, The Rockefeller University</a:t>
            </a:r>
            <a:endParaRPr lang="hr-HR" altLang="en-US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6"/>
          <p:cNvGrpSpPr>
            <a:grpSpLocks/>
          </p:cNvGrpSpPr>
          <p:nvPr/>
        </p:nvGrpSpPr>
        <p:grpSpPr bwMode="auto">
          <a:xfrm>
            <a:off x="1835150" y="908050"/>
            <a:ext cx="5873750" cy="3905250"/>
            <a:chOff x="1156" y="572"/>
            <a:chExt cx="3700" cy="2460"/>
          </a:xfrm>
        </p:grpSpPr>
        <p:graphicFrame>
          <p:nvGraphicFramePr>
            <p:cNvPr id="10244" name="Object 2"/>
            <p:cNvGraphicFramePr>
              <a:graphicFrameLocks noChangeAspect="1"/>
            </p:cNvGraphicFramePr>
            <p:nvPr/>
          </p:nvGraphicFramePr>
          <p:xfrm>
            <a:off x="1156" y="572"/>
            <a:ext cx="3674" cy="2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785" name="Photo Editor Photo" r:id="rId3" imgW="3552381" imgH="2409524" progId="MSPhotoEd.3">
                    <p:embed/>
                  </p:oleObj>
                </mc:Choice>
                <mc:Fallback>
                  <p:oleObj name="Photo Editor Photo" r:id="rId3" imgW="3552381" imgH="2409524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6" y="572"/>
                          <a:ext cx="3674" cy="24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45" name="Text Box 3"/>
            <p:cNvSpPr txBox="1">
              <a:spLocks noChangeArrowheads="1"/>
            </p:cNvSpPr>
            <p:nvPr/>
          </p:nvSpPr>
          <p:spPr bwMode="auto">
            <a:xfrm>
              <a:off x="1202" y="2069"/>
              <a:ext cx="1270" cy="9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tIns="46800" bIns="3600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en-US" sz="1800" dirty="0">
                  <a:latin typeface="Arial" pitchFamily="34" charset="0"/>
                </a:rPr>
                <a:t>Fuzija stanica s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en-US" sz="1800" dirty="0">
                  <a:latin typeface="Arial" pitchFamily="34" charset="0"/>
                </a:rPr>
                <a:t>S + G1 jezgrama: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en-US" sz="1800" dirty="0">
                  <a:latin typeface="Arial" pitchFamily="34" charset="0"/>
                </a:rPr>
                <a:t>G1 jezgra ulazi u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en-US" sz="1800" dirty="0">
                  <a:latin typeface="Arial" pitchFamily="34" charset="0"/>
                </a:rPr>
                <a:t>sintezu</a:t>
              </a:r>
            </a:p>
          </p:txBody>
        </p:sp>
        <p:sp>
          <p:nvSpPr>
            <p:cNvPr id="10246" name="Text Box 4"/>
            <p:cNvSpPr txBox="1">
              <a:spLocks noChangeArrowheads="1"/>
            </p:cNvSpPr>
            <p:nvPr/>
          </p:nvSpPr>
          <p:spPr bwMode="auto">
            <a:xfrm>
              <a:off x="2426" y="2069"/>
              <a:ext cx="1225" cy="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3600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en-US" sz="1800">
                  <a:latin typeface="Arial" pitchFamily="34" charset="0"/>
                </a:rPr>
                <a:t>Fuzija stanica s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en-US" sz="1800">
                  <a:latin typeface="Arial" pitchFamily="34" charset="0"/>
                </a:rPr>
                <a:t>G2 i S jezgrama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en-US" sz="1800">
                  <a:latin typeface="Arial" pitchFamily="34" charset="0"/>
                </a:rPr>
                <a:t>G2 jezgra ne ulazi u sintezu</a:t>
              </a:r>
            </a:p>
          </p:txBody>
        </p:sp>
        <p:sp>
          <p:nvSpPr>
            <p:cNvPr id="10247" name="Text Box 5"/>
            <p:cNvSpPr txBox="1">
              <a:spLocks noChangeArrowheads="1"/>
            </p:cNvSpPr>
            <p:nvPr/>
          </p:nvSpPr>
          <p:spPr bwMode="auto">
            <a:xfrm>
              <a:off x="3560" y="2024"/>
              <a:ext cx="1296" cy="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14400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en-US" sz="1800">
                  <a:latin typeface="Arial" pitchFamily="34" charset="0"/>
                </a:rPr>
                <a:t>Fuzija stanica 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en-US" sz="1800">
                  <a:latin typeface="Arial" pitchFamily="34" charset="0"/>
                </a:rPr>
                <a:t>G2 + G1 jezgrama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en-US" sz="1800">
                  <a:latin typeface="Arial" pitchFamily="34" charset="0"/>
                </a:rPr>
                <a:t>G2 ostaje u G2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en-US" sz="1800">
                  <a:latin typeface="Arial" pitchFamily="34" charset="0"/>
                </a:rPr>
                <a:t>G1 ulazi u S kad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en-US" sz="1800">
                  <a:latin typeface="Arial" pitchFamily="34" charset="0"/>
                </a:rPr>
                <a:t>joj dođe vrijeme</a:t>
              </a:r>
            </a:p>
          </p:txBody>
        </p:sp>
      </p:grpSp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395536" y="4776788"/>
            <a:ext cx="856895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pitchFamily="34" charset="0"/>
              </a:rPr>
              <a:t>Eksperimenti pokazuju ovisnost S faze o M fazi: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 err="1">
                <a:latin typeface="Arial" pitchFamily="34" charset="0"/>
              </a:rPr>
              <a:t>citoplazmatski</a:t>
            </a:r>
            <a:r>
              <a:rPr lang="hr-HR" altLang="en-US" sz="2000" dirty="0">
                <a:latin typeface="Arial" pitchFamily="34" charset="0"/>
              </a:rPr>
              <a:t> G1 faktori i </a:t>
            </a:r>
            <a:r>
              <a:rPr lang="hr-HR" altLang="en-US" sz="2000" dirty="0" err="1">
                <a:latin typeface="Arial" pitchFamily="34" charset="0"/>
              </a:rPr>
              <a:t>jezgreni</a:t>
            </a:r>
            <a:r>
              <a:rPr lang="hr-HR" altLang="en-US" sz="2000" dirty="0">
                <a:latin typeface="Arial" pitchFamily="34" charset="0"/>
              </a:rPr>
              <a:t> G2 </a:t>
            </a:r>
            <a:r>
              <a:rPr lang="hr-HR" altLang="en-US" sz="2000" dirty="0" smtClean="0">
                <a:latin typeface="Arial" pitchFamily="34" charset="0"/>
              </a:rPr>
              <a:t>faktori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 smtClean="0">
                <a:latin typeface="Arial" pitchFamily="34" charset="0"/>
              </a:rPr>
              <a:t>-mehanizam koji onemogućava ponovnu duplikaciju već </a:t>
            </a:r>
            <a:r>
              <a:rPr lang="hr-HR" altLang="en-US" sz="2000" dirty="0" err="1" smtClean="0">
                <a:latin typeface="Arial" pitchFamily="34" charset="0"/>
              </a:rPr>
              <a:t>novosintetizirane</a:t>
            </a:r>
            <a:r>
              <a:rPr lang="hr-HR" altLang="en-US" sz="2000" dirty="0" smtClean="0">
                <a:latin typeface="Arial" pitchFamily="34" charset="0"/>
              </a:rPr>
              <a:t> DNA u jezgri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 smtClean="0">
                <a:latin typeface="Arial" pitchFamily="34" charset="0"/>
              </a:rPr>
              <a:t>-</a:t>
            </a:r>
            <a:r>
              <a:rPr lang="hr-HR" altLang="en-US" sz="2000" dirty="0" err="1" smtClean="0">
                <a:latin typeface="Arial" pitchFamily="34" charset="0"/>
              </a:rPr>
              <a:t>citoplazmatski</a:t>
            </a:r>
            <a:r>
              <a:rPr lang="hr-HR" altLang="en-US" sz="2000" dirty="0" smtClean="0">
                <a:latin typeface="Arial" pitchFamily="34" charset="0"/>
              </a:rPr>
              <a:t> procesi u G1 koji omogućuju prijelaz R točke</a:t>
            </a:r>
            <a:endParaRPr lang="hr-HR" altLang="en-US" sz="2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42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ježin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052513"/>
            <a:ext cx="6175375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187450" y="4437063"/>
            <a:ext cx="77406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Akumulacija i degradacija ciklina kod embrija ježinca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akumulacija tijekom interfaze i brza razgradnja prema kraju mitoze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>
                <a:latin typeface="Arial" pitchFamily="34" charset="0"/>
              </a:rPr>
              <a:t>-rane sinkrone diobe</a:t>
            </a:r>
          </a:p>
        </p:txBody>
      </p:sp>
    </p:spTree>
    <p:extLst>
      <p:ext uri="{BB962C8B-B14F-4D97-AF65-F5344CB8AC3E}">
        <p14:creationId xmlns:p14="http://schemas.microsoft.com/office/powerpoint/2010/main" val="65446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h14f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0688"/>
            <a:ext cx="3074987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907704" y="3933056"/>
            <a:ext cx="493436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pitchFamily="34" charset="0"/>
              </a:rPr>
              <a:t>Faktor sazrijevanja MPF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>
                <a:latin typeface="Arial" pitchFamily="34" charset="0"/>
              </a:rPr>
              <a:t>(</a:t>
            </a:r>
            <a:r>
              <a:rPr lang="hr-HR" altLang="en-US" sz="2000" dirty="0" err="1">
                <a:latin typeface="Arial" pitchFamily="34" charset="0"/>
              </a:rPr>
              <a:t>maturation</a:t>
            </a:r>
            <a:r>
              <a:rPr lang="hr-HR" altLang="en-US" sz="2000" dirty="0">
                <a:latin typeface="Arial" pitchFamily="34" charset="0"/>
              </a:rPr>
              <a:t> </a:t>
            </a:r>
            <a:r>
              <a:rPr lang="hr-HR" altLang="en-US" sz="2000" dirty="0" err="1">
                <a:latin typeface="Arial" pitchFamily="34" charset="0"/>
              </a:rPr>
              <a:t>promoting</a:t>
            </a:r>
            <a:r>
              <a:rPr lang="hr-HR" altLang="en-US" sz="2000" dirty="0">
                <a:latin typeface="Arial" pitchFamily="34" charset="0"/>
              </a:rPr>
              <a:t> </a:t>
            </a:r>
            <a:r>
              <a:rPr lang="hr-HR" altLang="en-US" sz="2000" dirty="0" err="1">
                <a:latin typeface="Arial" pitchFamily="34" charset="0"/>
              </a:rPr>
              <a:t>factor</a:t>
            </a:r>
            <a:r>
              <a:rPr lang="hr-HR" altLang="en-US" sz="2000" dirty="0" smtClean="0">
                <a:latin typeface="Arial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 smtClean="0">
                <a:latin typeface="Arial" pitchFamily="34" charset="0"/>
              </a:rPr>
              <a:t>model </a:t>
            </a:r>
            <a:r>
              <a:rPr lang="hr-HR" altLang="en-US" sz="2000" dirty="0" err="1" smtClean="0">
                <a:latin typeface="Arial" pitchFamily="34" charset="0"/>
              </a:rPr>
              <a:t>ciklina</a:t>
            </a:r>
            <a:r>
              <a:rPr lang="hr-HR" altLang="en-US" sz="2000" dirty="0" smtClean="0">
                <a:latin typeface="Arial" pitchFamily="34" charset="0"/>
              </a:rPr>
              <a:t> i </a:t>
            </a:r>
            <a:r>
              <a:rPr lang="hr-HR" altLang="en-US" sz="2000" dirty="0" err="1" smtClean="0">
                <a:latin typeface="Arial" pitchFamily="34" charset="0"/>
              </a:rPr>
              <a:t>cdk</a:t>
            </a:r>
            <a:r>
              <a:rPr lang="hr-HR" altLang="en-US" sz="2000" dirty="0" smtClean="0">
                <a:latin typeface="Arial" pitchFamily="34" charset="0"/>
              </a:rPr>
              <a:t> za ulazak u mitozu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 smtClean="0">
                <a:latin typeface="Arial" pitchFamily="34" charset="0"/>
              </a:rPr>
              <a:t>kompleks </a:t>
            </a:r>
            <a:r>
              <a:rPr lang="hr-HR" altLang="en-US" sz="2000" dirty="0" err="1" smtClean="0">
                <a:latin typeface="Arial" pitchFamily="34" charset="0"/>
              </a:rPr>
              <a:t>ciklina</a:t>
            </a:r>
            <a:r>
              <a:rPr lang="hr-HR" altLang="en-US" sz="2000" dirty="0" smtClean="0">
                <a:latin typeface="Arial" pitchFamily="34" charset="0"/>
              </a:rPr>
              <a:t> i </a:t>
            </a:r>
            <a:r>
              <a:rPr lang="hr-HR" altLang="en-US" sz="2000" dirty="0" err="1" smtClean="0">
                <a:latin typeface="Arial" pitchFamily="34" charset="0"/>
              </a:rPr>
              <a:t>kinaza</a:t>
            </a:r>
            <a:r>
              <a:rPr lang="hr-HR" altLang="en-US" sz="2000" dirty="0" smtClean="0">
                <a:latin typeface="Arial" pitchFamily="34" charset="0"/>
              </a:rPr>
              <a:t> ovisnih o </a:t>
            </a:r>
            <a:r>
              <a:rPr lang="hr-HR" altLang="en-US" sz="2000" dirty="0" err="1" smtClean="0">
                <a:latin typeface="Arial" pitchFamily="34" charset="0"/>
              </a:rPr>
              <a:t>ciklinu</a:t>
            </a:r>
            <a:r>
              <a:rPr lang="hr-HR" altLang="en-US" sz="2000" dirty="0" smtClean="0">
                <a:latin typeface="Arial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en-US" sz="2000" dirty="0" smtClean="0">
                <a:latin typeface="Arial" pitchFamily="34" charset="0"/>
              </a:rPr>
              <a:t>„upravljaju ciklusom”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en-US" sz="2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759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1255</TotalTime>
  <Words>3930</Words>
  <Application>Microsoft Office PowerPoint</Application>
  <PresentationFormat>On-screen Show (4:3)</PresentationFormat>
  <Paragraphs>631</Paragraphs>
  <Slides>63</Slides>
  <Notes>38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Default Design</vt:lpstr>
      <vt:lpstr>Photo Editor Photo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Maja</dc:creator>
  <cp:lastModifiedBy>Maja</cp:lastModifiedBy>
  <cp:revision>105</cp:revision>
  <dcterms:created xsi:type="dcterms:W3CDTF">1601-01-01T00:00:00Z</dcterms:created>
  <dcterms:modified xsi:type="dcterms:W3CDTF">2025-05-19T15:15:12Z</dcterms:modified>
</cp:coreProperties>
</file>