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69" r:id="rId2"/>
    <p:sldId id="416" r:id="rId3"/>
    <p:sldId id="370" r:id="rId4"/>
    <p:sldId id="371" r:id="rId5"/>
    <p:sldId id="417" r:id="rId6"/>
    <p:sldId id="374" r:id="rId7"/>
    <p:sldId id="376" r:id="rId8"/>
    <p:sldId id="418" r:id="rId9"/>
    <p:sldId id="424" r:id="rId10"/>
    <p:sldId id="425" r:id="rId11"/>
    <p:sldId id="426" r:id="rId12"/>
    <p:sldId id="427" r:id="rId13"/>
    <p:sldId id="399" r:id="rId14"/>
    <p:sldId id="377" r:id="rId15"/>
    <p:sldId id="420" r:id="rId16"/>
    <p:sldId id="421" r:id="rId17"/>
    <p:sldId id="437" r:id="rId18"/>
    <p:sldId id="422" r:id="rId19"/>
    <p:sldId id="380" r:id="rId20"/>
    <p:sldId id="423" r:id="rId21"/>
    <p:sldId id="378" r:id="rId22"/>
    <p:sldId id="428" r:id="rId23"/>
    <p:sldId id="419" r:id="rId24"/>
    <p:sldId id="379" r:id="rId25"/>
    <p:sldId id="398" r:id="rId26"/>
    <p:sldId id="429" r:id="rId27"/>
    <p:sldId id="431" r:id="rId28"/>
    <p:sldId id="381" r:id="rId29"/>
    <p:sldId id="432" r:id="rId30"/>
    <p:sldId id="400" r:id="rId31"/>
    <p:sldId id="401" r:id="rId32"/>
    <p:sldId id="402" r:id="rId33"/>
    <p:sldId id="403" r:id="rId34"/>
    <p:sldId id="404" r:id="rId35"/>
    <p:sldId id="405" r:id="rId36"/>
    <p:sldId id="406" r:id="rId37"/>
    <p:sldId id="407" r:id="rId38"/>
    <p:sldId id="408" r:id="rId39"/>
    <p:sldId id="409" r:id="rId40"/>
    <p:sldId id="410" r:id="rId41"/>
    <p:sldId id="438" r:id="rId42"/>
    <p:sldId id="439" r:id="rId43"/>
    <p:sldId id="414" r:id="rId44"/>
    <p:sldId id="413" r:id="rId45"/>
    <p:sldId id="411" r:id="rId46"/>
    <p:sldId id="412" r:id="rId47"/>
    <p:sldId id="433" r:id="rId48"/>
    <p:sldId id="436" r:id="rId49"/>
    <p:sldId id="435" r:id="rId50"/>
    <p:sldId id="415" r:id="rId51"/>
    <p:sldId id="434" r:id="rId5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35" autoAdjust="0"/>
    <p:restoredTop sz="87935" autoAdjust="0"/>
  </p:normalViewPr>
  <p:slideViewPr>
    <p:cSldViewPr>
      <p:cViewPr>
        <p:scale>
          <a:sx n="77" d="100"/>
          <a:sy n="77" d="100"/>
        </p:scale>
        <p:origin x="-2592" y="-306"/>
      </p:cViewPr>
      <p:guideLst>
        <p:guide orient="horz" pos="2160"/>
        <p:guide pos="288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hr-HR"/>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hr-HR"/>
          </a:p>
        </p:txBody>
      </p:sp>
      <p:sp>
        <p:nvSpPr>
          <p:cNvPr id="757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r-HR" noProof="0" smtClean="0"/>
              <a:t>Click to edit Master text styles</a:t>
            </a:r>
          </a:p>
          <a:p>
            <a:pPr lvl="1"/>
            <a:r>
              <a:rPr lang="hr-HR" noProof="0" smtClean="0"/>
              <a:t>Second level</a:t>
            </a:r>
          </a:p>
          <a:p>
            <a:pPr lvl="2"/>
            <a:r>
              <a:rPr lang="hr-HR" noProof="0" smtClean="0"/>
              <a:t>Third level</a:t>
            </a:r>
          </a:p>
          <a:p>
            <a:pPr lvl="3"/>
            <a:r>
              <a:rPr lang="hr-HR" noProof="0" smtClean="0"/>
              <a:t>Fourth level</a:t>
            </a:r>
          </a:p>
          <a:p>
            <a:pPr lvl="4"/>
            <a:r>
              <a:rPr lang="hr-HR" noProof="0"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hr-HR"/>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84B91897-E6CC-4EC6-8323-006E8890EB1D}" type="slidenum">
              <a:rPr lang="hr-HR"/>
              <a:pPr>
                <a:defRPr/>
              </a:pPr>
              <a:t>‹#›</a:t>
            </a:fld>
            <a:endParaRPr lang="hr-HR"/>
          </a:p>
        </p:txBody>
      </p:sp>
    </p:spTree>
    <p:extLst>
      <p:ext uri="{BB962C8B-B14F-4D97-AF65-F5344CB8AC3E}">
        <p14:creationId xmlns:p14="http://schemas.microsoft.com/office/powerpoint/2010/main" val="16795602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en.wikipedia.org/wiki/Joshua_R._Sanes" TargetMode="External"/><Relationship Id="rId13" Type="http://schemas.openxmlformats.org/officeDocument/2006/relationships/hyperlink" Target="https://en.wikipedia.org/wiki/Brainbow#cite_note-:0-2" TargetMode="External"/><Relationship Id="rId3" Type="http://schemas.openxmlformats.org/officeDocument/2006/relationships/hyperlink" Target="https://en.wikipedia.org/wiki/Neurons" TargetMode="External"/><Relationship Id="rId7" Type="http://schemas.openxmlformats.org/officeDocument/2006/relationships/hyperlink" Target="https://en.wikipedia.org/wiki/Jeff_W._Lichtman" TargetMode="External"/><Relationship Id="rId12" Type="http://schemas.openxmlformats.org/officeDocument/2006/relationships/hyperlink" Target="https://en.wikipedia.org/wiki/Zebrafish" TargetMode="External"/><Relationship Id="rId2" Type="http://schemas.openxmlformats.org/officeDocument/2006/relationships/slide" Target="../slides/slide21.xml"/><Relationship Id="rId16" Type="http://schemas.openxmlformats.org/officeDocument/2006/relationships/hyperlink" Target="https://en.wikipedia.org/wiki/Wikipedia:Citation_needed" TargetMode="External"/><Relationship Id="rId1" Type="http://schemas.openxmlformats.org/officeDocument/2006/relationships/notesMaster" Target="../notesMasters/notesMaster1.xml"/><Relationship Id="rId6" Type="http://schemas.openxmlformats.org/officeDocument/2006/relationships/hyperlink" Target="https://en.wikipedia.org/wiki/Connectomics" TargetMode="External"/><Relationship Id="rId11" Type="http://schemas.openxmlformats.org/officeDocument/2006/relationships/hyperlink" Target="https://en.wikipedia.org/wiki/Drosophila_melanogaster" TargetMode="External"/><Relationship Id="rId5" Type="http://schemas.openxmlformats.org/officeDocument/2006/relationships/hyperlink" Target="https://en.wikipedia.org/wiki/Green_fluorescent_protein" TargetMode="External"/><Relationship Id="rId15" Type="http://schemas.openxmlformats.org/officeDocument/2006/relationships/hyperlink" Target="https://en.wikipedia.org/wiki/Brainbow#cite_note-3" TargetMode="External"/><Relationship Id="rId10" Type="http://schemas.openxmlformats.org/officeDocument/2006/relationships/hyperlink" Target="https://en.wikipedia.org/wiki/Brainbow#cite_note-Lichtman_2007-1" TargetMode="External"/><Relationship Id="rId4" Type="http://schemas.openxmlformats.org/officeDocument/2006/relationships/hyperlink" Target="https://en.wikipedia.org/wiki/Brain" TargetMode="External"/><Relationship Id="rId9" Type="http://schemas.openxmlformats.org/officeDocument/2006/relationships/hyperlink" Target="https://en.wikipedia.org/wiki/Harvard_University" TargetMode="External"/><Relationship Id="rId14" Type="http://schemas.openxmlformats.org/officeDocument/2006/relationships/hyperlink" Target="https://en.wikipedia.org/wiki/Arabidopsis_thaliana"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en.wikipedia.org/wiki/Green_fluorescent_protein" TargetMode="External"/><Relationship Id="rId3" Type="http://schemas.openxmlformats.org/officeDocument/2006/relationships/hyperlink" Target="http://en.wikipedia.org/wiki/Photobleaching" TargetMode="External"/><Relationship Id="rId7" Type="http://schemas.openxmlformats.org/officeDocument/2006/relationships/hyperlink" Target="http://en.wikipedia.org/wiki/Hydrophobe"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en.wikipedia.org/wiki/Hydrophile" TargetMode="External"/><Relationship Id="rId5" Type="http://schemas.openxmlformats.org/officeDocument/2006/relationships/hyperlink" Target="http://en.wikipedia.org/wiki/Phospholipid" TargetMode="External"/><Relationship Id="rId4" Type="http://schemas.openxmlformats.org/officeDocument/2006/relationships/hyperlink" Target="http://en.wikipedia.org/wiki/Cell_membrane" TargetMode="External"/><Relationship Id="rId9" Type="http://schemas.openxmlformats.org/officeDocument/2006/relationships/hyperlink" Target="http://en.wikipedia.org/wiki/Fusion_protein"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en.wikipedia.org/wiki/Ligand" TargetMode="External"/><Relationship Id="rId13" Type="http://schemas.openxmlformats.org/officeDocument/2006/relationships/hyperlink" Target="https://en.wikipedia.org/wiki/Aptamer#cite_note-3" TargetMode="External"/><Relationship Id="rId18" Type="http://schemas.openxmlformats.org/officeDocument/2006/relationships/hyperlink" Target="https://en.wikipedia.org/wiki/Proteins" TargetMode="External"/><Relationship Id="rId3" Type="http://schemas.openxmlformats.org/officeDocument/2006/relationships/hyperlink" Target="https://en.wikipedia.org/wiki/Oligomers" TargetMode="External"/><Relationship Id="rId7" Type="http://schemas.openxmlformats.org/officeDocument/2006/relationships/hyperlink" Target="https://en.wikipedia.org/wiki/Peptide" TargetMode="External"/><Relationship Id="rId12" Type="http://schemas.openxmlformats.org/officeDocument/2006/relationships/hyperlink" Target="https://en.wikipedia.org/wiki/Antitarget" TargetMode="External"/><Relationship Id="rId17" Type="http://schemas.openxmlformats.org/officeDocument/2006/relationships/hyperlink" Target="https://en.wikipedia.org/wiki/Amino_acid" TargetMode="External"/><Relationship Id="rId2" Type="http://schemas.openxmlformats.org/officeDocument/2006/relationships/slide" Target="../slides/slide47.xml"/><Relationship Id="rId16" Type="http://schemas.openxmlformats.org/officeDocument/2006/relationships/hyperlink" Target="https://en.wikipedia.org/wiki/Oligonucleotides" TargetMode="External"/><Relationship Id="rId1" Type="http://schemas.openxmlformats.org/officeDocument/2006/relationships/notesMaster" Target="../notesMasters/notesMaster1.xml"/><Relationship Id="rId6" Type="http://schemas.openxmlformats.org/officeDocument/2006/relationships/hyperlink" Target="https://en.wikipedia.org/wiki/Xeno_nucleic_acid" TargetMode="External"/><Relationship Id="rId11" Type="http://schemas.openxmlformats.org/officeDocument/2006/relationships/hyperlink" Target="https://en.wikipedia.org/wiki/Aptamer#cite_note-2" TargetMode="External"/><Relationship Id="rId5" Type="http://schemas.openxmlformats.org/officeDocument/2006/relationships/hyperlink" Target="https://en.wikipedia.org/wiki/RNA" TargetMode="External"/><Relationship Id="rId15" Type="http://schemas.openxmlformats.org/officeDocument/2006/relationships/hyperlink" Target="https://en.wikipedia.org/wiki/Nucleic_acid" TargetMode="External"/><Relationship Id="rId10" Type="http://schemas.openxmlformats.org/officeDocument/2006/relationships/hyperlink" Target="https://en.wikipedia.org/wiki/Aptamer#cite_note-1" TargetMode="External"/><Relationship Id="rId19" Type="http://schemas.openxmlformats.org/officeDocument/2006/relationships/hyperlink" Target="https://en.wikipedia.org/wiki/Aptamer#Antibody_replacement" TargetMode="External"/><Relationship Id="rId4" Type="http://schemas.openxmlformats.org/officeDocument/2006/relationships/hyperlink" Target="https://en.wikipedia.org/wiki/SsDNA" TargetMode="External"/><Relationship Id="rId9" Type="http://schemas.openxmlformats.org/officeDocument/2006/relationships/hyperlink" Target="https://en.wikipedia.org/wiki/Dissociation_constant" TargetMode="External"/><Relationship Id="rId14" Type="http://schemas.openxmlformats.org/officeDocument/2006/relationships/hyperlink" Target="https://en.wikipedia.org/wiki/Antibody_mimetic"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videntscientific.com/en/life-science-microscopes/confoca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en.wikipedia.org/wiki/Image" TargetMode="External"/><Relationship Id="rId3" Type="http://schemas.openxmlformats.org/officeDocument/2006/relationships/hyperlink" Target="http://en.wikipedia.org/wiki/Optical_resolution" TargetMode="External"/><Relationship Id="rId7" Type="http://schemas.openxmlformats.org/officeDocument/2006/relationships/hyperlink" Target="http://en.wikipedia.org/wiki/Confocal_microscopy#cite_note-Pawley_2006-1"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en.wikipedia.org/wiki/Focal_plane" TargetMode="External"/><Relationship Id="rId11" Type="http://schemas.openxmlformats.org/officeDocument/2006/relationships/hyperlink" Target="http://en.wikipedia.org/wiki/Materials_science" TargetMode="External"/><Relationship Id="rId5" Type="http://schemas.openxmlformats.org/officeDocument/2006/relationships/hyperlink" Target="http://en.wikipedia.org/wiki/Micrograph" TargetMode="External"/><Relationship Id="rId10" Type="http://schemas.openxmlformats.org/officeDocument/2006/relationships/hyperlink" Target="http://en.wikipedia.org/wiki/Semiconductor" TargetMode="External"/><Relationship Id="rId4" Type="http://schemas.openxmlformats.org/officeDocument/2006/relationships/hyperlink" Target="http://en.wikipedia.org/wiki/Contrast_(vision)" TargetMode="External"/><Relationship Id="rId9" Type="http://schemas.openxmlformats.org/officeDocument/2006/relationships/hyperlink" Target="http://en.wikipedia.org/wiki/Life_science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3A82A90-EB60-40AC-93F7-E41ABC867EF5}" type="slidenum">
              <a:rPr lang="hr-HR" altLang="en-US" smtClean="0"/>
              <a:pPr eaLnBrk="1" hangingPunct="1">
                <a:spcBef>
                  <a:spcPct val="0"/>
                </a:spcBef>
              </a:pPr>
              <a:t>3</a:t>
            </a:fld>
            <a:endParaRPr lang="hr-HR" alt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smtClean="0"/>
              <a:t>geneticin, puromicin, higromicin -ubija sve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0E47DA0-CF6B-4DBE-A317-DA1D1A655CBB}" type="slidenum">
              <a:rPr lang="hr-HR" altLang="en-US" smtClean="0"/>
              <a:pPr eaLnBrk="1" hangingPunct="1">
                <a:spcBef>
                  <a:spcPct val="0"/>
                </a:spcBef>
              </a:pPr>
              <a:t>21</a:t>
            </a:fld>
            <a:endParaRPr lang="hr-HR" alt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sz="1000" dirty="0" err="1" smtClean="0"/>
              <a:t>Brainbow</a:t>
            </a:r>
            <a:r>
              <a:rPr lang="hr-HR" altLang="en-US" sz="1000" dirty="0" smtClean="0"/>
              <a:t> </a:t>
            </a:r>
            <a:r>
              <a:rPr lang="hr-HR" altLang="en-US" sz="1000" dirty="0" err="1" smtClean="0"/>
              <a:t>Never</a:t>
            </a:r>
            <a:r>
              <a:rPr lang="hr-HR" altLang="en-US" sz="1000" dirty="0" smtClean="0"/>
              <a:t> </a:t>
            </a:r>
            <a:r>
              <a:rPr lang="hr-HR" altLang="en-US" sz="1000" dirty="0" err="1" smtClean="0"/>
              <a:t>before</a:t>
            </a:r>
            <a:r>
              <a:rPr lang="hr-HR" altLang="en-US" sz="1000" dirty="0" smtClean="0"/>
              <a:t> </a:t>
            </a:r>
            <a:r>
              <a:rPr lang="hr-HR" altLang="en-US" sz="1000" dirty="0" err="1" smtClean="0"/>
              <a:t>has</a:t>
            </a:r>
            <a:r>
              <a:rPr lang="hr-HR" altLang="en-US" sz="1000" dirty="0" smtClean="0"/>
              <a:t> a </a:t>
            </a:r>
            <a:r>
              <a:rPr lang="hr-HR" altLang="en-US" sz="1000" dirty="0" err="1" smtClean="0"/>
              <a:t>brain</a:t>
            </a:r>
            <a:r>
              <a:rPr lang="hr-HR" altLang="en-US" sz="1000" dirty="0" smtClean="0"/>
              <a:t> </a:t>
            </a:r>
            <a:r>
              <a:rPr lang="hr-HR" altLang="en-US" sz="1000" dirty="0" err="1" smtClean="0"/>
              <a:t>been</a:t>
            </a:r>
            <a:r>
              <a:rPr lang="hr-HR" altLang="en-US" sz="1000" dirty="0" smtClean="0"/>
              <a:t> </a:t>
            </a:r>
            <a:r>
              <a:rPr lang="hr-HR" altLang="en-US" sz="1000" dirty="0" err="1" smtClean="0"/>
              <a:t>so</a:t>
            </a:r>
            <a:r>
              <a:rPr lang="hr-HR" altLang="en-US" sz="1000" dirty="0" smtClean="0"/>
              <a:t> </a:t>
            </a:r>
            <a:r>
              <a:rPr lang="hr-HR" altLang="en-US" sz="1000" dirty="0" err="1" smtClean="0"/>
              <a:t>beautiful</a:t>
            </a:r>
            <a:r>
              <a:rPr lang="hr-HR" altLang="en-US" sz="1000" dirty="0" smtClean="0"/>
              <a:t>. </a:t>
            </a:r>
            <a:r>
              <a:rPr lang="hr-HR" altLang="en-US" sz="1000" dirty="0" err="1" smtClean="0"/>
              <a:t>Jeff</a:t>
            </a:r>
            <a:r>
              <a:rPr lang="hr-HR" altLang="en-US" sz="1000" dirty="0" smtClean="0"/>
              <a:t> </a:t>
            </a:r>
            <a:r>
              <a:rPr lang="hr-HR" altLang="en-US" sz="1000" dirty="0" err="1" smtClean="0"/>
              <a:t>Lichtman</a:t>
            </a:r>
            <a:r>
              <a:rPr lang="hr-HR" altLang="en-US" sz="1000" dirty="0" smtClean="0"/>
              <a:t> and </a:t>
            </a:r>
            <a:r>
              <a:rPr lang="hr-HR" altLang="en-US" sz="1000" dirty="0" err="1" smtClean="0"/>
              <a:t>Joshua</a:t>
            </a:r>
            <a:r>
              <a:rPr lang="hr-HR" altLang="en-US" sz="1000" dirty="0" smtClean="0"/>
              <a:t> </a:t>
            </a:r>
            <a:r>
              <a:rPr lang="hr-HR" altLang="en-US" sz="1000" dirty="0" err="1" smtClean="0"/>
              <a:t>Sanes</a:t>
            </a:r>
            <a:r>
              <a:rPr lang="hr-HR" altLang="en-US" sz="1000" dirty="0" smtClean="0"/>
              <a:t>, </a:t>
            </a:r>
            <a:r>
              <a:rPr lang="hr-HR" altLang="en-US" sz="1000" dirty="0" err="1" smtClean="0"/>
              <a:t>researchers</a:t>
            </a:r>
            <a:r>
              <a:rPr lang="hr-HR" altLang="en-US" sz="1000" dirty="0" smtClean="0"/>
              <a:t> at </a:t>
            </a:r>
            <a:r>
              <a:rPr lang="hr-HR" altLang="en-US" sz="1000" dirty="0" err="1" smtClean="0"/>
              <a:t>the</a:t>
            </a:r>
            <a:r>
              <a:rPr lang="hr-HR" altLang="en-US" sz="1000" dirty="0" smtClean="0"/>
              <a:t> </a:t>
            </a:r>
            <a:r>
              <a:rPr lang="hr-HR" altLang="en-US" sz="1000" dirty="0" err="1" smtClean="0"/>
              <a:t>Harvard</a:t>
            </a:r>
            <a:r>
              <a:rPr lang="hr-HR" altLang="en-US" sz="1000" dirty="0" smtClean="0"/>
              <a:t> </a:t>
            </a:r>
            <a:r>
              <a:rPr lang="hr-HR" altLang="en-US" sz="1000" dirty="0" err="1" smtClean="0"/>
              <a:t>Brain</a:t>
            </a:r>
            <a:r>
              <a:rPr lang="hr-HR" altLang="en-US" sz="1000" dirty="0" smtClean="0"/>
              <a:t> </a:t>
            </a:r>
            <a:r>
              <a:rPr lang="hr-HR" altLang="en-US" sz="1000" dirty="0" err="1" smtClean="0"/>
              <a:t>Center</a:t>
            </a:r>
            <a:r>
              <a:rPr lang="hr-HR" altLang="en-US" sz="1000" dirty="0" smtClean="0"/>
              <a:t>, </a:t>
            </a:r>
            <a:r>
              <a:rPr lang="hr-HR" altLang="en-US" sz="1000" dirty="0" err="1" smtClean="0"/>
              <a:t>have</a:t>
            </a:r>
            <a:r>
              <a:rPr lang="hr-HR" altLang="en-US" sz="1000" dirty="0" smtClean="0"/>
              <a:t> </a:t>
            </a:r>
            <a:r>
              <a:rPr lang="hr-HR" altLang="en-US" sz="1000" dirty="0" err="1" smtClean="0"/>
              <a:t>created</a:t>
            </a:r>
            <a:r>
              <a:rPr lang="hr-HR" altLang="en-US" sz="1000" dirty="0" smtClean="0"/>
              <a:t> </a:t>
            </a:r>
            <a:r>
              <a:rPr lang="hr-HR" altLang="en-US" sz="1000" dirty="0" err="1" smtClean="0"/>
              <a:t>transgenic</a:t>
            </a:r>
            <a:r>
              <a:rPr lang="hr-HR" altLang="en-US" sz="1000" dirty="0" smtClean="0"/>
              <a:t> </a:t>
            </a:r>
            <a:r>
              <a:rPr lang="hr-HR" altLang="en-US" sz="1000" dirty="0" err="1" smtClean="0"/>
              <a:t>mice</a:t>
            </a:r>
            <a:r>
              <a:rPr lang="hr-HR" altLang="en-US" sz="1000" dirty="0" smtClean="0"/>
              <a:t> </a:t>
            </a:r>
            <a:r>
              <a:rPr lang="hr-HR" altLang="en-US" sz="1000" dirty="0" err="1" smtClean="0"/>
              <a:t>with</a:t>
            </a:r>
            <a:r>
              <a:rPr lang="hr-HR" altLang="en-US" sz="1000" dirty="0" smtClean="0"/>
              <a:t> </a:t>
            </a:r>
            <a:r>
              <a:rPr lang="hr-HR" altLang="en-US" sz="1000" dirty="0" err="1" smtClean="0"/>
              <a:t>fluorescent</a:t>
            </a:r>
            <a:r>
              <a:rPr lang="hr-HR" altLang="en-US" sz="1000" dirty="0" smtClean="0"/>
              <a:t> </a:t>
            </a:r>
            <a:r>
              <a:rPr lang="hr-HR" altLang="en-US" sz="1000" dirty="0" err="1" smtClean="0"/>
              <a:t>multicolored</a:t>
            </a:r>
            <a:r>
              <a:rPr lang="hr-HR" altLang="en-US" sz="1000" dirty="0" smtClean="0"/>
              <a:t> </a:t>
            </a:r>
            <a:r>
              <a:rPr lang="hr-HR" altLang="en-US" sz="1000" dirty="0" err="1" smtClean="0"/>
              <a:t>neurons</a:t>
            </a:r>
            <a:r>
              <a:rPr lang="hr-HR" altLang="en-US" sz="1000" dirty="0" smtClean="0"/>
              <a:t>. </a:t>
            </a:r>
            <a:r>
              <a:rPr lang="hr-HR" altLang="en-US" sz="1000" dirty="0" err="1" smtClean="0"/>
              <a:t>The</a:t>
            </a:r>
            <a:r>
              <a:rPr lang="hr-HR" altLang="en-US" sz="1000" dirty="0" smtClean="0"/>
              <a:t> </a:t>
            </a:r>
            <a:r>
              <a:rPr lang="hr-HR" altLang="en-US" sz="1000" dirty="0" err="1" smtClean="0"/>
              <a:t>photographs</a:t>
            </a:r>
            <a:r>
              <a:rPr lang="hr-HR" altLang="en-US" sz="1000" dirty="0" smtClean="0"/>
              <a:t> of </a:t>
            </a:r>
            <a:r>
              <a:rPr lang="hr-HR" altLang="en-US" sz="1000" dirty="0" err="1" smtClean="0"/>
              <a:t>the</a:t>
            </a:r>
            <a:r>
              <a:rPr lang="hr-HR" altLang="en-US" sz="1000" dirty="0" smtClean="0"/>
              <a:t> </a:t>
            </a:r>
            <a:r>
              <a:rPr lang="hr-HR" altLang="en-US" sz="1000" dirty="0" err="1" smtClean="0"/>
              <a:t>mouse</a:t>
            </a:r>
            <a:r>
              <a:rPr lang="hr-HR" altLang="en-US" sz="1000" dirty="0" smtClean="0"/>
              <a:t> </a:t>
            </a:r>
            <a:r>
              <a:rPr lang="hr-HR" altLang="en-US" sz="1000" dirty="0" err="1" smtClean="0"/>
              <a:t>brains</a:t>
            </a:r>
            <a:r>
              <a:rPr lang="hr-HR" altLang="en-US" sz="1000" dirty="0" smtClean="0"/>
              <a:t> </a:t>
            </a:r>
            <a:r>
              <a:rPr lang="hr-HR" altLang="en-US" sz="1000" dirty="0" err="1" smtClean="0"/>
              <a:t>that</a:t>
            </a:r>
            <a:r>
              <a:rPr lang="hr-HR" altLang="en-US" sz="1000" dirty="0" smtClean="0"/>
              <a:t> </a:t>
            </a:r>
            <a:r>
              <a:rPr lang="hr-HR" altLang="en-US" sz="1000" dirty="0" err="1" smtClean="0"/>
              <a:t>appear</a:t>
            </a:r>
            <a:r>
              <a:rPr lang="hr-HR" altLang="en-US" sz="1000" dirty="0" smtClean="0"/>
              <a:t> </a:t>
            </a:r>
            <a:r>
              <a:rPr lang="hr-HR" altLang="en-US" sz="1000" dirty="0" err="1" smtClean="0"/>
              <a:t>in</a:t>
            </a:r>
            <a:r>
              <a:rPr lang="hr-HR" altLang="en-US" sz="1000" dirty="0" smtClean="0"/>
              <a:t> </a:t>
            </a:r>
            <a:r>
              <a:rPr lang="hr-HR" altLang="en-US" sz="1000" dirty="0" err="1" smtClean="0"/>
              <a:t>the</a:t>
            </a:r>
            <a:r>
              <a:rPr lang="hr-HR" altLang="en-US" sz="1000" dirty="0" smtClean="0"/>
              <a:t> </a:t>
            </a:r>
            <a:r>
              <a:rPr lang="hr-HR" altLang="en-US" sz="1000" dirty="0" err="1" smtClean="0"/>
              <a:t>November</a:t>
            </a:r>
            <a:r>
              <a:rPr lang="hr-HR" altLang="en-US" sz="1000" dirty="0" smtClean="0"/>
              <a:t> 1, 2007 </a:t>
            </a:r>
            <a:r>
              <a:rPr lang="hr-HR" altLang="en-US" sz="1000" dirty="0" err="1" smtClean="0"/>
              <a:t>issue</a:t>
            </a:r>
            <a:r>
              <a:rPr lang="hr-HR" altLang="en-US" sz="1000" dirty="0" smtClean="0"/>
              <a:t> of </a:t>
            </a:r>
            <a:r>
              <a:rPr lang="hr-HR" altLang="en-US" sz="1000" i="1" dirty="0" smtClean="0"/>
              <a:t>Nature</a:t>
            </a:r>
            <a:r>
              <a:rPr lang="hr-HR" altLang="en-US" sz="1000" dirty="0" smtClean="0"/>
              <a:t> </a:t>
            </a:r>
            <a:r>
              <a:rPr lang="hr-HR" altLang="en-US" sz="1000" dirty="0" err="1" smtClean="0"/>
              <a:t>could</a:t>
            </a:r>
            <a:r>
              <a:rPr lang="hr-HR" altLang="en-US" sz="1000" dirty="0" smtClean="0"/>
              <a:t> </a:t>
            </a:r>
            <a:r>
              <a:rPr lang="hr-HR" altLang="en-US" sz="1000" dirty="0" err="1" smtClean="0"/>
              <a:t>be</a:t>
            </a:r>
            <a:r>
              <a:rPr lang="hr-HR" altLang="en-US" sz="1000" dirty="0" smtClean="0"/>
              <a:t> </a:t>
            </a:r>
            <a:r>
              <a:rPr lang="hr-HR" altLang="en-US" sz="1000" dirty="0" err="1" smtClean="0"/>
              <a:t>housed</a:t>
            </a:r>
            <a:r>
              <a:rPr lang="hr-HR" altLang="en-US" sz="1000" dirty="0" smtClean="0"/>
              <a:t> </a:t>
            </a:r>
            <a:r>
              <a:rPr lang="hr-HR" altLang="en-US" sz="1000" dirty="0" err="1" smtClean="0"/>
              <a:t>in</a:t>
            </a:r>
            <a:r>
              <a:rPr lang="hr-HR" altLang="en-US" sz="1000" dirty="0" smtClean="0"/>
              <a:t> </a:t>
            </a:r>
            <a:r>
              <a:rPr lang="hr-HR" altLang="en-US" sz="1000" dirty="0" err="1" smtClean="0"/>
              <a:t>the</a:t>
            </a:r>
            <a:r>
              <a:rPr lang="hr-HR" altLang="en-US" sz="1000" dirty="0" smtClean="0"/>
              <a:t> </a:t>
            </a:r>
            <a:r>
              <a:rPr lang="hr-HR" altLang="en-US" sz="1000" dirty="0" err="1" smtClean="0"/>
              <a:t>Museum</a:t>
            </a:r>
            <a:r>
              <a:rPr lang="hr-HR" altLang="en-US" sz="1000" dirty="0" smtClean="0"/>
              <a:t> of </a:t>
            </a:r>
            <a:r>
              <a:rPr lang="hr-HR" altLang="en-US" sz="1000" dirty="0" err="1" smtClean="0"/>
              <a:t>Modern</a:t>
            </a:r>
            <a:r>
              <a:rPr lang="hr-HR" altLang="en-US" sz="1000" dirty="0" smtClean="0"/>
              <a:t> </a:t>
            </a:r>
            <a:r>
              <a:rPr lang="hr-HR" altLang="en-US" sz="1000" dirty="0" err="1" smtClean="0"/>
              <a:t>Art</a:t>
            </a:r>
            <a:r>
              <a:rPr lang="hr-HR" altLang="en-US" sz="1000" dirty="0" smtClean="0"/>
              <a:t> </a:t>
            </a:r>
            <a:r>
              <a:rPr lang="hr-HR" altLang="en-US" sz="1000" dirty="0" err="1" smtClean="0"/>
              <a:t>or</a:t>
            </a:r>
            <a:r>
              <a:rPr lang="hr-HR" altLang="en-US" sz="1000" dirty="0" smtClean="0"/>
              <a:t> </a:t>
            </a:r>
            <a:r>
              <a:rPr lang="hr-HR" altLang="en-US" sz="1000" dirty="0" err="1" smtClean="0"/>
              <a:t>could</a:t>
            </a:r>
            <a:r>
              <a:rPr lang="hr-HR" altLang="en-US" sz="1000" dirty="0" smtClean="0"/>
              <a:t> </a:t>
            </a:r>
            <a:r>
              <a:rPr lang="hr-HR" altLang="en-US" sz="1000" dirty="0" err="1" smtClean="0"/>
              <a:t>be</a:t>
            </a:r>
            <a:r>
              <a:rPr lang="hr-HR" altLang="en-US" sz="1000" dirty="0" smtClean="0"/>
              <a:t> </a:t>
            </a:r>
            <a:r>
              <a:rPr lang="hr-HR" altLang="en-US" sz="1000" dirty="0" err="1" smtClean="0"/>
              <a:t>used</a:t>
            </a:r>
            <a:r>
              <a:rPr lang="hr-HR" altLang="en-US" sz="1000" dirty="0" smtClean="0"/>
              <a:t> to </a:t>
            </a:r>
            <a:r>
              <a:rPr lang="hr-HR" altLang="en-US" sz="1000" dirty="0" err="1" smtClean="0"/>
              <a:t>decorate</a:t>
            </a:r>
            <a:r>
              <a:rPr lang="hr-HR" altLang="en-US" sz="1000" dirty="0" smtClean="0"/>
              <a:t> </a:t>
            </a:r>
            <a:r>
              <a:rPr lang="hr-HR" altLang="en-US" sz="1000" dirty="0" err="1" smtClean="0"/>
              <a:t>Joseph</a:t>
            </a:r>
            <a:r>
              <a:rPr lang="hr-HR" altLang="en-US" sz="1000" dirty="0" smtClean="0"/>
              <a:t>'s </a:t>
            </a:r>
            <a:r>
              <a:rPr lang="hr-HR" altLang="en-US" sz="1000" dirty="0" err="1" smtClean="0"/>
              <a:t>technicolored</a:t>
            </a:r>
            <a:r>
              <a:rPr lang="hr-HR" altLang="en-US" sz="1000" dirty="0" smtClean="0"/>
              <a:t> </a:t>
            </a:r>
            <a:r>
              <a:rPr lang="hr-HR" altLang="en-US" sz="1000" dirty="0" err="1" smtClean="0"/>
              <a:t>dream</a:t>
            </a:r>
            <a:r>
              <a:rPr lang="hr-HR" altLang="en-US" sz="1000" dirty="0" smtClean="0"/>
              <a:t> </a:t>
            </a:r>
            <a:r>
              <a:rPr lang="hr-HR" altLang="en-US" sz="1000" dirty="0" err="1" smtClean="0"/>
              <a:t>coat</a:t>
            </a:r>
            <a:r>
              <a:rPr lang="hr-HR" altLang="en-US" sz="1000" dirty="0" smtClean="0"/>
              <a:t>. But </a:t>
            </a:r>
            <a:r>
              <a:rPr lang="hr-HR" altLang="en-US" sz="1000" dirty="0" err="1" smtClean="0"/>
              <a:t>it</a:t>
            </a:r>
            <a:r>
              <a:rPr lang="hr-HR" altLang="en-US" sz="1000" dirty="0" smtClean="0"/>
              <a:t> is </a:t>
            </a:r>
            <a:r>
              <a:rPr lang="hr-HR" altLang="en-US" sz="1000" dirty="0" err="1" smtClean="0"/>
              <a:t>not</a:t>
            </a:r>
            <a:r>
              <a:rPr lang="hr-HR" altLang="en-US" sz="1000" dirty="0" smtClean="0"/>
              <a:t> </a:t>
            </a:r>
            <a:r>
              <a:rPr lang="hr-HR" altLang="en-US" sz="1000" dirty="0" err="1" smtClean="0"/>
              <a:t>their</a:t>
            </a:r>
            <a:r>
              <a:rPr lang="hr-HR" altLang="en-US" sz="1000" dirty="0" smtClean="0"/>
              <a:t> </a:t>
            </a:r>
            <a:r>
              <a:rPr lang="hr-HR" altLang="en-US" sz="1000" dirty="0" err="1" smtClean="0"/>
              <a:t>colorful</a:t>
            </a:r>
            <a:r>
              <a:rPr lang="hr-HR" altLang="en-US" sz="1000" dirty="0" smtClean="0"/>
              <a:t> </a:t>
            </a:r>
            <a:r>
              <a:rPr lang="hr-HR" altLang="en-US" sz="1000" dirty="0" err="1" smtClean="0"/>
              <a:t>splendor</a:t>
            </a:r>
            <a:r>
              <a:rPr lang="hr-HR" altLang="en-US" sz="1000" dirty="0" smtClean="0"/>
              <a:t> </a:t>
            </a:r>
            <a:r>
              <a:rPr lang="hr-HR" altLang="en-US" sz="1000" dirty="0" err="1" smtClean="0"/>
              <a:t>that</a:t>
            </a:r>
            <a:r>
              <a:rPr lang="hr-HR" altLang="en-US" sz="1000" dirty="0" smtClean="0"/>
              <a:t> </a:t>
            </a:r>
            <a:r>
              <a:rPr lang="hr-HR" altLang="en-US" sz="1000" dirty="0" err="1" smtClean="0"/>
              <a:t>makes</a:t>
            </a:r>
            <a:r>
              <a:rPr lang="hr-HR" altLang="en-US" sz="1000" dirty="0" smtClean="0"/>
              <a:t> </a:t>
            </a:r>
            <a:r>
              <a:rPr lang="hr-HR" altLang="en-US" sz="1000" dirty="0" err="1" smtClean="0"/>
              <a:t>these</a:t>
            </a:r>
            <a:r>
              <a:rPr lang="hr-HR" altLang="en-US" sz="1000" dirty="0" smtClean="0"/>
              <a:t> </a:t>
            </a:r>
            <a:r>
              <a:rPr lang="hr-HR" altLang="en-US" sz="1000" dirty="0" err="1" smtClean="0"/>
              <a:t>genetically</a:t>
            </a:r>
            <a:r>
              <a:rPr lang="hr-HR" altLang="en-US" sz="1000" dirty="0" smtClean="0"/>
              <a:t> </a:t>
            </a:r>
            <a:r>
              <a:rPr lang="hr-HR" altLang="en-US" sz="1000" dirty="0" err="1" smtClean="0"/>
              <a:t>modified</a:t>
            </a:r>
            <a:r>
              <a:rPr lang="hr-HR" altLang="en-US" sz="1000" dirty="0" smtClean="0"/>
              <a:t> </a:t>
            </a:r>
            <a:r>
              <a:rPr lang="hr-HR" altLang="en-US" sz="1000" dirty="0" err="1" smtClean="0"/>
              <a:t>mice</a:t>
            </a:r>
            <a:r>
              <a:rPr lang="hr-HR" altLang="en-US" sz="1000" dirty="0" smtClean="0"/>
              <a:t> </a:t>
            </a:r>
            <a:r>
              <a:rPr lang="hr-HR" altLang="en-US" sz="1000" dirty="0" err="1" smtClean="0"/>
              <a:t>so</a:t>
            </a:r>
            <a:r>
              <a:rPr lang="hr-HR" altLang="en-US" sz="1000" dirty="0" smtClean="0"/>
              <a:t> </a:t>
            </a:r>
            <a:r>
              <a:rPr lang="hr-HR" altLang="en-US" sz="1000" dirty="0" err="1" smtClean="0"/>
              <a:t>amazing</a:t>
            </a:r>
            <a:r>
              <a:rPr lang="hr-HR" altLang="en-US" sz="1000" dirty="0" smtClean="0"/>
              <a:t>. </a:t>
            </a:r>
            <a:r>
              <a:rPr lang="hr-HR" altLang="en-US" sz="1000" dirty="0" err="1" smtClean="0"/>
              <a:t>It</a:t>
            </a:r>
            <a:r>
              <a:rPr lang="hr-HR" altLang="en-US" sz="1000" dirty="0" smtClean="0"/>
              <a:t> is </a:t>
            </a:r>
            <a:r>
              <a:rPr lang="hr-HR" altLang="en-US" sz="1000" dirty="0" err="1" smtClean="0"/>
              <a:t>their</a:t>
            </a:r>
            <a:r>
              <a:rPr lang="hr-HR" altLang="en-US" sz="1000" dirty="0" smtClean="0"/>
              <a:t> </a:t>
            </a:r>
            <a:r>
              <a:rPr lang="hr-HR" altLang="en-US" sz="1000" dirty="0" err="1" smtClean="0"/>
              <a:t>potential</a:t>
            </a:r>
            <a:r>
              <a:rPr lang="hr-HR" altLang="en-US" sz="1000" dirty="0" smtClean="0"/>
              <a:t> to </a:t>
            </a:r>
            <a:r>
              <a:rPr lang="hr-HR" altLang="en-US" sz="1000" dirty="0" err="1" smtClean="0"/>
              <a:t>revolutionize</a:t>
            </a:r>
            <a:r>
              <a:rPr lang="hr-HR" altLang="en-US" sz="1000" dirty="0" smtClean="0"/>
              <a:t> </a:t>
            </a:r>
            <a:r>
              <a:rPr lang="hr-HR" altLang="en-US" sz="1000" dirty="0" err="1" smtClean="0"/>
              <a:t>neurobiology</a:t>
            </a:r>
            <a:r>
              <a:rPr lang="hr-HR" altLang="en-US" sz="1000" dirty="0" smtClean="0"/>
              <a:t> </a:t>
            </a:r>
            <a:r>
              <a:rPr lang="hr-HR" altLang="en-US" sz="1000" dirty="0" err="1" smtClean="0"/>
              <a:t>that</a:t>
            </a:r>
            <a:r>
              <a:rPr lang="hr-HR" altLang="en-US" sz="1000" dirty="0" smtClean="0"/>
              <a:t> </a:t>
            </a:r>
            <a:r>
              <a:rPr lang="hr-HR" altLang="en-US" sz="1000" dirty="0" err="1" smtClean="0"/>
              <a:t>excites</a:t>
            </a:r>
            <a:r>
              <a:rPr lang="hr-HR" altLang="en-US" sz="1000" dirty="0" smtClean="0"/>
              <a:t> </a:t>
            </a:r>
            <a:r>
              <a:rPr lang="hr-HR" altLang="en-US" sz="1000" dirty="0" err="1" smtClean="0"/>
              <a:t>scientists</a:t>
            </a:r>
            <a:r>
              <a:rPr lang="hr-HR" altLang="en-US" sz="1000" dirty="0" smtClean="0"/>
              <a:t> </a:t>
            </a:r>
            <a:r>
              <a:rPr lang="hr-HR" altLang="en-US" sz="1000" dirty="0" err="1" smtClean="0"/>
              <a:t>like</a:t>
            </a:r>
            <a:r>
              <a:rPr lang="hr-HR" altLang="en-US" sz="1000" dirty="0" smtClean="0"/>
              <a:t> </a:t>
            </a:r>
            <a:r>
              <a:rPr lang="hr-HR" altLang="en-US" sz="1000" dirty="0" err="1" smtClean="0"/>
              <a:t>myself</a:t>
            </a:r>
            <a:r>
              <a:rPr lang="hr-HR" altLang="en-US" sz="1000" dirty="0" smtClean="0"/>
              <a:t> and </a:t>
            </a:r>
            <a:r>
              <a:rPr lang="hr-HR" altLang="en-US" sz="1000" dirty="0" err="1" smtClean="0"/>
              <a:t>has</a:t>
            </a:r>
            <a:r>
              <a:rPr lang="hr-HR" altLang="en-US" sz="1000" dirty="0" smtClean="0"/>
              <a:t> </a:t>
            </a:r>
            <a:r>
              <a:rPr lang="hr-HR" altLang="en-US" sz="1000" dirty="0" err="1" smtClean="0"/>
              <a:t>our</a:t>
            </a:r>
            <a:r>
              <a:rPr lang="hr-HR" altLang="en-US" sz="1000" dirty="0" smtClean="0"/>
              <a:t> </a:t>
            </a:r>
            <a:r>
              <a:rPr lang="hr-HR" altLang="en-US" sz="1000" dirty="0" err="1" smtClean="0"/>
              <a:t>neurons</a:t>
            </a:r>
            <a:r>
              <a:rPr lang="hr-HR" altLang="en-US" sz="1000" dirty="0" smtClean="0"/>
              <a:t> </a:t>
            </a:r>
            <a:r>
              <a:rPr lang="hr-HR" altLang="en-US" sz="1000" dirty="0" err="1" smtClean="0"/>
              <a:t>firing</a:t>
            </a:r>
            <a:r>
              <a:rPr lang="hr-HR" altLang="en-US" sz="1000" dirty="0" smtClean="0"/>
              <a:t> </a:t>
            </a:r>
            <a:r>
              <a:rPr lang="hr-HR" altLang="en-US" sz="1000" dirty="0" err="1" smtClean="0"/>
              <a:t>away</a:t>
            </a:r>
            <a:r>
              <a:rPr lang="hr-HR" altLang="en-US" sz="1000" dirty="0" smtClean="0"/>
              <a:t>, </a:t>
            </a:r>
            <a:r>
              <a:rPr lang="hr-HR" altLang="en-US" sz="1000" dirty="0" err="1" smtClean="0"/>
              <a:t>creating</a:t>
            </a:r>
            <a:r>
              <a:rPr lang="hr-HR" altLang="en-US" sz="1000" dirty="0" smtClean="0"/>
              <a:t> </a:t>
            </a:r>
            <a:r>
              <a:rPr lang="hr-HR" altLang="en-US" sz="1000" dirty="0" err="1" smtClean="0"/>
              <a:t>oodles</a:t>
            </a:r>
            <a:r>
              <a:rPr lang="hr-HR" altLang="en-US" sz="1000" dirty="0" smtClean="0"/>
              <a:t> of </a:t>
            </a:r>
            <a:r>
              <a:rPr lang="hr-HR" altLang="en-US" sz="1000" dirty="0" err="1" smtClean="0"/>
              <a:t>endorphins</a:t>
            </a:r>
            <a:r>
              <a:rPr lang="hr-HR" altLang="en-US" sz="1000" dirty="0" smtClean="0"/>
              <a:t>. </a:t>
            </a:r>
          </a:p>
          <a:p>
            <a:pPr eaLnBrk="1" hangingPunct="1"/>
            <a:r>
              <a:rPr lang="hr-HR" altLang="en-US" sz="1000" dirty="0" err="1" smtClean="0"/>
              <a:t>The</a:t>
            </a:r>
            <a:r>
              <a:rPr lang="hr-HR" altLang="en-US" sz="1000" dirty="0" smtClean="0"/>
              <a:t> </a:t>
            </a:r>
            <a:r>
              <a:rPr lang="hr-HR" altLang="en-US" sz="1000" dirty="0" err="1" smtClean="0"/>
              <a:t>mice</a:t>
            </a:r>
            <a:r>
              <a:rPr lang="hr-HR" altLang="en-US" sz="1000" dirty="0" smtClean="0"/>
              <a:t> </a:t>
            </a:r>
            <a:r>
              <a:rPr lang="hr-HR" altLang="en-US" sz="1000" dirty="0" err="1" smtClean="0"/>
              <a:t>created</a:t>
            </a:r>
            <a:r>
              <a:rPr lang="hr-HR" altLang="en-US" sz="1000" dirty="0" smtClean="0"/>
              <a:t> </a:t>
            </a:r>
            <a:r>
              <a:rPr lang="hr-HR" altLang="en-US" sz="1000" dirty="0" err="1" smtClean="0"/>
              <a:t>by</a:t>
            </a:r>
            <a:r>
              <a:rPr lang="hr-HR" altLang="en-US" sz="1000" dirty="0" smtClean="0"/>
              <a:t> a </a:t>
            </a:r>
            <a:r>
              <a:rPr lang="hr-HR" altLang="en-US" sz="1000" dirty="0" err="1" smtClean="0"/>
              <a:t>genetic</a:t>
            </a:r>
            <a:r>
              <a:rPr lang="hr-HR" altLang="en-US" sz="1000" dirty="0" smtClean="0"/>
              <a:t> </a:t>
            </a:r>
            <a:r>
              <a:rPr lang="hr-HR" altLang="en-US" sz="1000" dirty="0" err="1" smtClean="0"/>
              <a:t>strategy</a:t>
            </a:r>
            <a:r>
              <a:rPr lang="hr-HR" altLang="en-US" sz="1000" dirty="0" smtClean="0"/>
              <a:t> </a:t>
            </a:r>
            <a:r>
              <a:rPr lang="hr-HR" altLang="en-US" sz="1000" dirty="0" err="1" smtClean="0"/>
              <a:t>termed</a:t>
            </a:r>
            <a:r>
              <a:rPr lang="hr-HR" altLang="en-US" sz="1000" dirty="0" smtClean="0"/>
              <a:t> "</a:t>
            </a:r>
            <a:r>
              <a:rPr lang="hr-HR" altLang="en-US" sz="1000" dirty="0" err="1" smtClean="0"/>
              <a:t>brainbow</a:t>
            </a:r>
            <a:r>
              <a:rPr lang="hr-HR" altLang="en-US" sz="1000" dirty="0" smtClean="0"/>
              <a:t>" </a:t>
            </a:r>
            <a:r>
              <a:rPr lang="hr-HR" altLang="en-US" sz="1000" dirty="0" err="1" smtClean="0"/>
              <a:t>will</a:t>
            </a:r>
            <a:r>
              <a:rPr lang="hr-HR" altLang="en-US" sz="1000" dirty="0" smtClean="0"/>
              <a:t> </a:t>
            </a:r>
            <a:r>
              <a:rPr lang="hr-HR" altLang="en-US" sz="1000" dirty="0" err="1" smtClean="0"/>
              <a:t>have</a:t>
            </a:r>
            <a:r>
              <a:rPr lang="hr-HR" altLang="en-US" sz="1000" dirty="0" smtClean="0"/>
              <a:t> </a:t>
            </a:r>
            <a:r>
              <a:rPr lang="hr-HR" altLang="en-US" sz="1000" dirty="0" err="1" smtClean="0"/>
              <a:t>a</a:t>
            </a:r>
            <a:r>
              <a:rPr lang="hr-HR" altLang="en-US" sz="1000" dirty="0" smtClean="0"/>
              <a:t> </a:t>
            </a:r>
            <a:r>
              <a:rPr lang="hr-HR" altLang="en-US" sz="1000" dirty="0" err="1" smtClean="0"/>
              <a:t>similar</a:t>
            </a:r>
            <a:r>
              <a:rPr lang="hr-HR" altLang="en-US" sz="1000" dirty="0" smtClean="0"/>
              <a:t> </a:t>
            </a:r>
            <a:r>
              <a:rPr lang="hr-HR" altLang="en-US" sz="1000" dirty="0" err="1" smtClean="0"/>
              <a:t>effect</a:t>
            </a:r>
            <a:r>
              <a:rPr lang="hr-HR" altLang="en-US" sz="1000" dirty="0" smtClean="0"/>
              <a:t> on </a:t>
            </a:r>
            <a:r>
              <a:rPr lang="hr-HR" altLang="en-US" sz="1000" dirty="0" err="1" smtClean="0"/>
              <a:t>neuroscience</a:t>
            </a:r>
            <a:r>
              <a:rPr lang="hr-HR" altLang="en-US" sz="1000" dirty="0" smtClean="0"/>
              <a:t> as </a:t>
            </a:r>
            <a:r>
              <a:rPr lang="hr-HR" altLang="en-US" sz="1000" dirty="0" err="1" smtClean="0"/>
              <a:t>Google</a:t>
            </a:r>
            <a:r>
              <a:rPr lang="hr-HR" altLang="en-US" sz="1000" dirty="0" smtClean="0"/>
              <a:t> </a:t>
            </a:r>
            <a:r>
              <a:rPr lang="hr-HR" altLang="en-US" sz="1000" dirty="0" err="1" smtClean="0"/>
              <a:t>Earth</a:t>
            </a:r>
            <a:r>
              <a:rPr lang="hr-HR" altLang="en-US" sz="1000" dirty="0" smtClean="0"/>
              <a:t> had on </a:t>
            </a:r>
            <a:r>
              <a:rPr lang="hr-HR" altLang="en-US" sz="1000" dirty="0" err="1" smtClean="0"/>
              <a:t>cartography</a:t>
            </a:r>
            <a:r>
              <a:rPr lang="hr-HR" altLang="en-US" sz="1000" dirty="0" smtClean="0"/>
              <a:t>. </a:t>
            </a:r>
            <a:r>
              <a:rPr lang="hr-HR" altLang="en-US" sz="1000" dirty="0" err="1" smtClean="0"/>
              <a:t>Using</a:t>
            </a:r>
            <a:r>
              <a:rPr lang="hr-HR" altLang="en-US" sz="1000" dirty="0" smtClean="0"/>
              <a:t> a </a:t>
            </a:r>
            <a:r>
              <a:rPr lang="hr-HR" altLang="en-US" sz="1000" dirty="0" err="1" smtClean="0"/>
              <a:t>brainbow</a:t>
            </a:r>
            <a:r>
              <a:rPr lang="hr-HR" altLang="en-US" sz="1000" dirty="0" smtClean="0"/>
              <a:t> of </a:t>
            </a:r>
            <a:r>
              <a:rPr lang="hr-HR" altLang="en-US" sz="1000" dirty="0" err="1" smtClean="0"/>
              <a:t>colors</a:t>
            </a:r>
            <a:r>
              <a:rPr lang="hr-HR" altLang="en-US" sz="1000" dirty="0" smtClean="0"/>
              <a:t>, </a:t>
            </a:r>
            <a:r>
              <a:rPr lang="hr-HR" altLang="en-US" sz="1000" dirty="0" err="1" smtClean="0"/>
              <a:t>researchers</a:t>
            </a:r>
            <a:r>
              <a:rPr lang="hr-HR" altLang="en-US" sz="1000" dirty="0" smtClean="0"/>
              <a:t> </a:t>
            </a:r>
            <a:r>
              <a:rPr lang="hr-HR" altLang="en-US" sz="1000" dirty="0" err="1" smtClean="0"/>
              <a:t>will</a:t>
            </a:r>
            <a:r>
              <a:rPr lang="hr-HR" altLang="en-US" sz="1000" dirty="0" smtClean="0"/>
              <a:t> </a:t>
            </a:r>
            <a:r>
              <a:rPr lang="hr-HR" altLang="en-US" sz="1000" dirty="0" err="1" smtClean="0"/>
              <a:t>now</a:t>
            </a:r>
            <a:r>
              <a:rPr lang="hr-HR" altLang="en-US" sz="1000" dirty="0" smtClean="0"/>
              <a:t> </a:t>
            </a:r>
            <a:r>
              <a:rPr lang="hr-HR" altLang="en-US" sz="1000" dirty="0" err="1" smtClean="0"/>
              <a:t>be</a:t>
            </a:r>
            <a:r>
              <a:rPr lang="hr-HR" altLang="en-US" sz="1000" dirty="0" smtClean="0"/>
              <a:t> </a:t>
            </a:r>
            <a:r>
              <a:rPr lang="hr-HR" altLang="en-US" sz="1000" dirty="0" err="1" smtClean="0"/>
              <a:t>able</a:t>
            </a:r>
            <a:r>
              <a:rPr lang="hr-HR" altLang="en-US" sz="1000" dirty="0" smtClean="0"/>
              <a:t> to </a:t>
            </a:r>
            <a:r>
              <a:rPr lang="hr-HR" altLang="en-US" sz="1000" dirty="0" err="1" smtClean="0"/>
              <a:t>map</a:t>
            </a:r>
            <a:r>
              <a:rPr lang="hr-HR" altLang="en-US" sz="1000" dirty="0" smtClean="0"/>
              <a:t> </a:t>
            </a:r>
            <a:r>
              <a:rPr lang="hr-HR" altLang="en-US" sz="1000" dirty="0" err="1" smtClean="0"/>
              <a:t>the</a:t>
            </a:r>
            <a:r>
              <a:rPr lang="hr-HR" altLang="en-US" sz="1000" dirty="0" smtClean="0"/>
              <a:t> </a:t>
            </a:r>
            <a:r>
              <a:rPr lang="hr-HR" altLang="en-US" sz="1000" dirty="0" err="1" smtClean="0"/>
              <a:t>neural</a:t>
            </a:r>
            <a:r>
              <a:rPr lang="hr-HR" altLang="en-US" sz="1000" dirty="0" smtClean="0"/>
              <a:t> </a:t>
            </a:r>
            <a:r>
              <a:rPr lang="hr-HR" altLang="en-US" sz="1000" dirty="0" err="1" smtClean="0"/>
              <a:t>circuits</a:t>
            </a:r>
            <a:r>
              <a:rPr lang="hr-HR" altLang="en-US" sz="1000" dirty="0" smtClean="0"/>
              <a:t> of </a:t>
            </a:r>
            <a:r>
              <a:rPr lang="hr-HR" altLang="en-US" sz="1000" dirty="0" err="1" smtClean="0"/>
              <a:t>the</a:t>
            </a:r>
            <a:r>
              <a:rPr lang="hr-HR" altLang="en-US" sz="1000" dirty="0" smtClean="0"/>
              <a:t> </a:t>
            </a:r>
            <a:r>
              <a:rPr lang="hr-HR" altLang="en-US" sz="1000" dirty="0" err="1" smtClean="0"/>
              <a:t>brain</a:t>
            </a:r>
            <a:r>
              <a:rPr lang="hr-HR" altLang="en-US" sz="1000" dirty="0" smtClean="0"/>
              <a:t>. </a:t>
            </a:r>
            <a:r>
              <a:rPr lang="hr-HR" altLang="en-US" sz="1000" dirty="0" err="1" smtClean="0"/>
              <a:t>The</a:t>
            </a:r>
            <a:r>
              <a:rPr lang="hr-HR" altLang="en-US" sz="1000" dirty="0" smtClean="0"/>
              <a:t> </a:t>
            </a:r>
            <a:r>
              <a:rPr lang="hr-HR" altLang="en-US" sz="1000" dirty="0" err="1" smtClean="0"/>
              <a:t>individually</a:t>
            </a:r>
            <a:r>
              <a:rPr lang="hr-HR" altLang="en-US" sz="1000" dirty="0" smtClean="0"/>
              <a:t> </a:t>
            </a:r>
            <a:r>
              <a:rPr lang="hr-HR" altLang="en-US" sz="1000" dirty="0" err="1" smtClean="0"/>
              <a:t>colored</a:t>
            </a:r>
            <a:r>
              <a:rPr lang="hr-HR" altLang="en-US" sz="1000" dirty="0" smtClean="0"/>
              <a:t> </a:t>
            </a:r>
            <a:r>
              <a:rPr lang="hr-HR" altLang="en-US" sz="1000" dirty="0" err="1" smtClean="0"/>
              <a:t>neurons</a:t>
            </a:r>
            <a:r>
              <a:rPr lang="hr-HR" altLang="en-US" sz="1000" dirty="0" smtClean="0"/>
              <a:t> </a:t>
            </a:r>
            <a:r>
              <a:rPr lang="hr-HR" altLang="en-US" sz="1000" dirty="0" err="1" smtClean="0"/>
              <a:t>will</a:t>
            </a:r>
            <a:r>
              <a:rPr lang="hr-HR" altLang="en-US" sz="1000" dirty="0" smtClean="0"/>
              <a:t> </a:t>
            </a:r>
            <a:r>
              <a:rPr lang="hr-HR" altLang="en-US" sz="1000" dirty="0" err="1" smtClean="0"/>
              <a:t>help</a:t>
            </a:r>
            <a:r>
              <a:rPr lang="hr-HR" altLang="en-US" sz="1000" dirty="0" smtClean="0"/>
              <a:t> </a:t>
            </a:r>
            <a:r>
              <a:rPr lang="hr-HR" altLang="en-US" sz="1000" dirty="0" err="1" smtClean="0"/>
              <a:t>define</a:t>
            </a:r>
            <a:r>
              <a:rPr lang="hr-HR" altLang="en-US" sz="1000" dirty="0" smtClean="0"/>
              <a:t> </a:t>
            </a:r>
            <a:r>
              <a:rPr lang="hr-HR" altLang="en-US" sz="1000" dirty="0" err="1" smtClean="0"/>
              <a:t>the</a:t>
            </a:r>
            <a:r>
              <a:rPr lang="hr-HR" altLang="en-US" sz="1000" dirty="0" smtClean="0"/>
              <a:t> </a:t>
            </a:r>
            <a:r>
              <a:rPr lang="hr-HR" altLang="en-US" sz="1000" dirty="0" err="1" smtClean="0"/>
              <a:t>complex</a:t>
            </a:r>
            <a:r>
              <a:rPr lang="hr-HR" altLang="en-US" sz="1000" dirty="0" smtClean="0"/>
              <a:t> </a:t>
            </a:r>
            <a:r>
              <a:rPr lang="hr-HR" altLang="en-US" sz="1000" dirty="0" err="1" smtClean="0"/>
              <a:t>tangle</a:t>
            </a:r>
            <a:r>
              <a:rPr lang="hr-HR" altLang="en-US" sz="1000" dirty="0" smtClean="0"/>
              <a:t> of </a:t>
            </a:r>
            <a:r>
              <a:rPr lang="hr-HR" altLang="en-US" sz="1000" dirty="0" err="1" smtClean="0"/>
              <a:t>neurons</a:t>
            </a:r>
            <a:r>
              <a:rPr lang="hr-HR" altLang="en-US" sz="1000" dirty="0" smtClean="0"/>
              <a:t> </a:t>
            </a:r>
            <a:r>
              <a:rPr lang="hr-HR" altLang="en-US" sz="1000" dirty="0" err="1" smtClean="0"/>
              <a:t>that</a:t>
            </a:r>
            <a:r>
              <a:rPr lang="hr-HR" altLang="en-US" sz="1000" dirty="0" smtClean="0"/>
              <a:t> </a:t>
            </a:r>
            <a:r>
              <a:rPr lang="hr-HR" altLang="en-US" sz="1000" dirty="0" err="1" smtClean="0"/>
              <a:t>comprise</a:t>
            </a:r>
            <a:r>
              <a:rPr lang="hr-HR" altLang="en-US" sz="1000" dirty="0" smtClean="0"/>
              <a:t> </a:t>
            </a:r>
            <a:r>
              <a:rPr lang="hr-HR" altLang="en-US" sz="1000" dirty="0" err="1" smtClean="0"/>
              <a:t>the</a:t>
            </a:r>
            <a:r>
              <a:rPr lang="hr-HR" altLang="en-US" sz="1000" dirty="0" smtClean="0"/>
              <a:t> </a:t>
            </a:r>
            <a:r>
              <a:rPr lang="hr-HR" altLang="en-US" sz="1000" dirty="0" err="1" smtClean="0"/>
              <a:t>brain</a:t>
            </a:r>
            <a:r>
              <a:rPr lang="hr-HR" altLang="en-US" sz="1000" dirty="0" smtClean="0"/>
              <a:t> and </a:t>
            </a:r>
            <a:r>
              <a:rPr lang="hr-HR" altLang="en-US" sz="1000" dirty="0" err="1" smtClean="0"/>
              <a:t>nervous</a:t>
            </a:r>
            <a:r>
              <a:rPr lang="hr-HR" altLang="en-US" sz="1000" dirty="0" smtClean="0"/>
              <a:t> </a:t>
            </a:r>
            <a:r>
              <a:rPr lang="hr-HR" altLang="en-US" sz="1000" dirty="0" err="1" smtClean="0"/>
              <a:t>system</a:t>
            </a:r>
            <a:r>
              <a:rPr lang="hr-HR" altLang="en-US" sz="1000" dirty="0" smtClean="0"/>
              <a:t>. </a:t>
            </a:r>
            <a:r>
              <a:rPr lang="hr-HR" altLang="en-US" sz="1000" dirty="0" err="1" smtClean="0"/>
              <a:t>By</a:t>
            </a:r>
            <a:r>
              <a:rPr lang="hr-HR" altLang="en-US" sz="1000" dirty="0" smtClean="0"/>
              <a:t> </a:t>
            </a:r>
            <a:r>
              <a:rPr lang="hr-HR" altLang="en-US" sz="1000" dirty="0" err="1" smtClean="0"/>
              <a:t>creating</a:t>
            </a:r>
            <a:r>
              <a:rPr lang="hr-HR" altLang="en-US" sz="1000" dirty="0" smtClean="0"/>
              <a:t> a </a:t>
            </a:r>
            <a:r>
              <a:rPr lang="hr-HR" altLang="en-US" sz="1000" dirty="0" err="1" smtClean="0"/>
              <a:t>wiring</a:t>
            </a:r>
            <a:r>
              <a:rPr lang="hr-HR" altLang="en-US" sz="1000" dirty="0" smtClean="0"/>
              <a:t> </a:t>
            </a:r>
            <a:r>
              <a:rPr lang="hr-HR" altLang="en-US" sz="1000" dirty="0" err="1" smtClean="0"/>
              <a:t>diagram</a:t>
            </a:r>
            <a:r>
              <a:rPr lang="hr-HR" altLang="en-US" sz="1000" dirty="0" smtClean="0"/>
              <a:t> of </a:t>
            </a:r>
            <a:r>
              <a:rPr lang="hr-HR" altLang="en-US" sz="1000" dirty="0" err="1" smtClean="0"/>
              <a:t>the</a:t>
            </a:r>
            <a:r>
              <a:rPr lang="hr-HR" altLang="en-US" sz="1000" dirty="0" smtClean="0"/>
              <a:t> </a:t>
            </a:r>
            <a:r>
              <a:rPr lang="hr-HR" altLang="en-US" sz="1000" dirty="0" err="1" smtClean="0"/>
              <a:t>brain</a:t>
            </a:r>
            <a:r>
              <a:rPr lang="hr-HR" altLang="en-US" sz="1000" dirty="0" smtClean="0"/>
              <a:t>, </a:t>
            </a:r>
            <a:r>
              <a:rPr lang="hr-HR" altLang="en-US" sz="1000" dirty="0" err="1" smtClean="0"/>
              <a:t>researchers</a:t>
            </a:r>
            <a:r>
              <a:rPr lang="hr-HR" altLang="en-US" sz="1000" dirty="0" smtClean="0"/>
              <a:t> </a:t>
            </a:r>
            <a:r>
              <a:rPr lang="hr-HR" altLang="en-US" sz="1000" dirty="0" err="1" smtClean="0"/>
              <a:t>hope</a:t>
            </a:r>
            <a:r>
              <a:rPr lang="hr-HR" altLang="en-US" sz="1000" dirty="0" smtClean="0"/>
              <a:t> to </a:t>
            </a:r>
            <a:r>
              <a:rPr lang="hr-HR" altLang="en-US" sz="1000" dirty="0" err="1" smtClean="0"/>
              <a:t>help</a:t>
            </a:r>
            <a:r>
              <a:rPr lang="hr-HR" altLang="en-US" sz="1000" dirty="0" smtClean="0"/>
              <a:t> </a:t>
            </a:r>
            <a:r>
              <a:rPr lang="hr-HR" altLang="en-US" sz="1000" dirty="0" err="1" smtClean="0"/>
              <a:t>identify</a:t>
            </a:r>
            <a:r>
              <a:rPr lang="hr-HR" altLang="en-US" sz="1000" dirty="0" smtClean="0"/>
              <a:t> </a:t>
            </a:r>
            <a:r>
              <a:rPr lang="hr-HR" altLang="en-US" sz="1000" dirty="0" err="1" smtClean="0"/>
              <a:t>the</a:t>
            </a:r>
            <a:r>
              <a:rPr lang="hr-HR" altLang="en-US" sz="1000" dirty="0" smtClean="0"/>
              <a:t> </a:t>
            </a:r>
            <a:r>
              <a:rPr lang="hr-HR" altLang="en-US" sz="1000" dirty="0" err="1" smtClean="0"/>
              <a:t>defective</a:t>
            </a:r>
            <a:r>
              <a:rPr lang="hr-HR" altLang="en-US" sz="1000" dirty="0" smtClean="0"/>
              <a:t> </a:t>
            </a:r>
            <a:r>
              <a:rPr lang="hr-HR" altLang="en-US" sz="1000" dirty="0" err="1" smtClean="0"/>
              <a:t>wiring</a:t>
            </a:r>
            <a:r>
              <a:rPr lang="hr-HR" altLang="en-US" sz="1000" dirty="0" smtClean="0"/>
              <a:t> </a:t>
            </a:r>
            <a:r>
              <a:rPr lang="hr-HR" altLang="en-US" sz="1000" dirty="0" err="1" smtClean="0"/>
              <a:t>found</a:t>
            </a:r>
            <a:r>
              <a:rPr lang="hr-HR" altLang="en-US" sz="1000" dirty="0" smtClean="0"/>
              <a:t> </a:t>
            </a:r>
            <a:r>
              <a:rPr lang="hr-HR" altLang="en-US" sz="1000" dirty="0" err="1" smtClean="0"/>
              <a:t>in</a:t>
            </a:r>
            <a:r>
              <a:rPr lang="hr-HR" altLang="en-US" sz="1000" dirty="0" smtClean="0"/>
              <a:t> </a:t>
            </a:r>
            <a:r>
              <a:rPr lang="hr-HR" altLang="en-US" sz="1000" dirty="0" err="1" smtClean="0"/>
              <a:t>neurodegenerative</a:t>
            </a:r>
            <a:r>
              <a:rPr lang="hr-HR" altLang="en-US" sz="1000" dirty="0" smtClean="0"/>
              <a:t> diseases </a:t>
            </a:r>
            <a:r>
              <a:rPr lang="hr-HR" altLang="en-US" sz="1000" dirty="0" err="1" smtClean="0"/>
              <a:t>such</a:t>
            </a:r>
            <a:r>
              <a:rPr lang="hr-HR" altLang="en-US" sz="1000" dirty="0" smtClean="0"/>
              <a:t> as </a:t>
            </a:r>
            <a:r>
              <a:rPr lang="hr-HR" altLang="en-US" sz="1000" dirty="0" err="1" smtClean="0"/>
              <a:t>Altzheimer</a:t>
            </a:r>
            <a:r>
              <a:rPr lang="hr-HR" altLang="en-US" sz="1000" dirty="0" smtClean="0"/>
              <a:t>'s and </a:t>
            </a:r>
            <a:r>
              <a:rPr lang="hr-HR" altLang="en-US" sz="1000" dirty="0" err="1" smtClean="0"/>
              <a:t>Parkinson</a:t>
            </a:r>
            <a:r>
              <a:rPr lang="hr-HR" altLang="en-US" sz="1000" dirty="0" smtClean="0"/>
              <a:t>'s </a:t>
            </a:r>
            <a:r>
              <a:rPr lang="hr-HR" altLang="en-US" sz="1000" dirty="0" err="1" smtClean="0"/>
              <a:t>disease</a:t>
            </a:r>
            <a:r>
              <a:rPr lang="hr-HR" altLang="en-US" sz="1000" dirty="0" smtClean="0"/>
              <a:t>. </a:t>
            </a:r>
          </a:p>
          <a:p>
            <a:pPr eaLnBrk="1" hangingPunct="1"/>
            <a:r>
              <a:rPr lang="hr-HR" altLang="en-US" sz="1000" dirty="0" err="1" smtClean="0"/>
              <a:t>In</a:t>
            </a:r>
            <a:r>
              <a:rPr lang="hr-HR" altLang="en-US" sz="1000" dirty="0" smtClean="0"/>
              <a:t> </a:t>
            </a:r>
            <a:r>
              <a:rPr lang="hr-HR" altLang="en-US" sz="1000" dirty="0" err="1" smtClean="0"/>
              <a:t>the</a:t>
            </a:r>
            <a:r>
              <a:rPr lang="hr-HR" altLang="en-US" sz="1000" dirty="0" smtClean="0"/>
              <a:t> </a:t>
            </a:r>
            <a:r>
              <a:rPr lang="hr-HR" altLang="en-US" sz="1000" dirty="0" err="1" smtClean="0"/>
              <a:t>Brainbow</a:t>
            </a:r>
            <a:r>
              <a:rPr lang="hr-HR" altLang="en-US" sz="1000" dirty="0" smtClean="0"/>
              <a:t> </a:t>
            </a:r>
            <a:r>
              <a:rPr lang="hr-HR" altLang="en-US" sz="1000" dirty="0" err="1" smtClean="0"/>
              <a:t>mice</a:t>
            </a:r>
            <a:r>
              <a:rPr lang="hr-HR" altLang="en-US" sz="1000" dirty="0" smtClean="0"/>
              <a:t>, </a:t>
            </a:r>
            <a:r>
              <a:rPr lang="hr-HR" altLang="en-US" sz="1000" dirty="0" err="1" smtClean="0"/>
              <a:t>the</a:t>
            </a:r>
            <a:r>
              <a:rPr lang="hr-HR" altLang="en-US" sz="1000" dirty="0" smtClean="0"/>
              <a:t> </a:t>
            </a:r>
            <a:r>
              <a:rPr lang="hr-HR" altLang="en-US" sz="1000" dirty="0" err="1" smtClean="0"/>
              <a:t>Harvard</a:t>
            </a:r>
            <a:r>
              <a:rPr lang="hr-HR" altLang="en-US" sz="1000" dirty="0" smtClean="0"/>
              <a:t> </a:t>
            </a:r>
            <a:r>
              <a:rPr lang="hr-HR" altLang="en-US" sz="1000" dirty="0" err="1" smtClean="0"/>
              <a:t>researchers</a:t>
            </a:r>
            <a:r>
              <a:rPr lang="hr-HR" altLang="en-US" sz="1000" dirty="0" smtClean="0"/>
              <a:t> </a:t>
            </a:r>
            <a:r>
              <a:rPr lang="hr-HR" altLang="en-US" sz="1000" dirty="0" err="1" smtClean="0"/>
              <a:t>have</a:t>
            </a:r>
            <a:r>
              <a:rPr lang="hr-HR" altLang="en-US" sz="1000" dirty="0" smtClean="0"/>
              <a:t> </a:t>
            </a:r>
            <a:r>
              <a:rPr lang="hr-HR" altLang="en-US" sz="1000" dirty="0" err="1" smtClean="0"/>
              <a:t>introduced</a:t>
            </a:r>
            <a:r>
              <a:rPr lang="hr-HR" altLang="en-US" sz="1000" dirty="0" smtClean="0"/>
              <a:t> </a:t>
            </a:r>
            <a:r>
              <a:rPr lang="hr-HR" altLang="en-US" sz="1000" dirty="0" err="1" smtClean="0"/>
              <a:t>genetic</a:t>
            </a:r>
            <a:r>
              <a:rPr lang="hr-HR" altLang="en-US" sz="1000" dirty="0" smtClean="0"/>
              <a:t> </a:t>
            </a:r>
            <a:r>
              <a:rPr lang="hr-HR" altLang="en-US" sz="1000" dirty="0" err="1" smtClean="0"/>
              <a:t>machinery</a:t>
            </a:r>
            <a:r>
              <a:rPr lang="hr-HR" altLang="en-US" sz="1000" dirty="0" smtClean="0"/>
              <a:t> </a:t>
            </a:r>
            <a:r>
              <a:rPr lang="hr-HR" altLang="en-US" sz="1000" dirty="0" err="1" smtClean="0"/>
              <a:t>that</a:t>
            </a:r>
            <a:r>
              <a:rPr lang="hr-HR" altLang="en-US" sz="1000" dirty="0" smtClean="0"/>
              <a:t> </a:t>
            </a:r>
            <a:r>
              <a:rPr lang="hr-HR" altLang="en-US" sz="1000" dirty="0" err="1" smtClean="0"/>
              <a:t>randomly</a:t>
            </a:r>
            <a:r>
              <a:rPr lang="hr-HR" altLang="en-US" sz="1000" dirty="0" smtClean="0"/>
              <a:t> </a:t>
            </a:r>
            <a:r>
              <a:rPr lang="hr-HR" altLang="en-US" sz="1000" dirty="0" err="1" smtClean="0"/>
              <a:t>mixes</a:t>
            </a:r>
            <a:r>
              <a:rPr lang="hr-HR" altLang="en-US" sz="1000" dirty="0" smtClean="0"/>
              <a:t> </a:t>
            </a:r>
            <a:r>
              <a:rPr lang="hr-HR" altLang="en-US" sz="1000" dirty="0" err="1" smtClean="0"/>
              <a:t>green</a:t>
            </a:r>
            <a:r>
              <a:rPr lang="hr-HR" altLang="en-US" sz="1000" dirty="0" smtClean="0"/>
              <a:t>, </a:t>
            </a:r>
            <a:r>
              <a:rPr lang="hr-HR" altLang="en-US" sz="1000" dirty="0" err="1" smtClean="0"/>
              <a:t>cyan</a:t>
            </a:r>
            <a:r>
              <a:rPr lang="hr-HR" altLang="en-US" sz="1000" dirty="0" smtClean="0"/>
              <a:t> and </a:t>
            </a:r>
            <a:r>
              <a:rPr lang="hr-HR" altLang="en-US" sz="1000" dirty="0" err="1" smtClean="0"/>
              <a:t>yellow</a:t>
            </a:r>
            <a:r>
              <a:rPr lang="hr-HR" altLang="en-US" sz="1000" dirty="0" smtClean="0"/>
              <a:t> </a:t>
            </a:r>
            <a:r>
              <a:rPr lang="hr-HR" altLang="en-US" sz="1000" dirty="0" err="1" smtClean="0"/>
              <a:t>fluorescent</a:t>
            </a:r>
            <a:r>
              <a:rPr lang="hr-HR" altLang="en-US" sz="1000" dirty="0" smtClean="0"/>
              <a:t> </a:t>
            </a:r>
            <a:r>
              <a:rPr lang="hr-HR" altLang="en-US" sz="1000" dirty="0" err="1" smtClean="0"/>
              <a:t>proteins</a:t>
            </a:r>
            <a:r>
              <a:rPr lang="hr-HR" altLang="en-US" sz="1000" dirty="0" smtClean="0"/>
              <a:t> </a:t>
            </a:r>
            <a:r>
              <a:rPr lang="hr-HR" altLang="en-US" sz="1000" dirty="0" err="1" smtClean="0"/>
              <a:t>in</a:t>
            </a:r>
            <a:r>
              <a:rPr lang="hr-HR" altLang="en-US" sz="1000" dirty="0" smtClean="0"/>
              <a:t> </a:t>
            </a:r>
            <a:r>
              <a:rPr lang="hr-HR" altLang="en-US" sz="1000" dirty="0" err="1" smtClean="0"/>
              <a:t>individual</a:t>
            </a:r>
            <a:r>
              <a:rPr lang="hr-HR" altLang="en-US" sz="1000" dirty="0" smtClean="0"/>
              <a:t> </a:t>
            </a:r>
            <a:r>
              <a:rPr lang="hr-HR" altLang="en-US" sz="1000" dirty="0" err="1" smtClean="0"/>
              <a:t>neurons</a:t>
            </a:r>
            <a:r>
              <a:rPr lang="hr-HR" altLang="en-US" sz="1000" dirty="0" smtClean="0"/>
              <a:t> </a:t>
            </a:r>
            <a:r>
              <a:rPr lang="hr-HR" altLang="en-US" sz="1000" dirty="0" err="1" smtClean="0"/>
              <a:t>thereby</a:t>
            </a:r>
            <a:r>
              <a:rPr lang="hr-HR" altLang="en-US" sz="1000" dirty="0" smtClean="0"/>
              <a:t> </a:t>
            </a:r>
            <a:r>
              <a:rPr lang="hr-HR" altLang="en-US" sz="1000" dirty="0" err="1" smtClean="0"/>
              <a:t>creating</a:t>
            </a:r>
            <a:r>
              <a:rPr lang="hr-HR" altLang="en-US" sz="1000" dirty="0" smtClean="0"/>
              <a:t> a </a:t>
            </a:r>
            <a:r>
              <a:rPr lang="hr-HR" altLang="en-US" sz="1000" dirty="0" err="1" smtClean="0"/>
              <a:t>palette</a:t>
            </a:r>
            <a:r>
              <a:rPr lang="hr-HR" altLang="en-US" sz="1000" dirty="0" smtClean="0"/>
              <a:t> of </a:t>
            </a:r>
            <a:r>
              <a:rPr lang="hr-HR" altLang="en-US" sz="1000" dirty="0" err="1" smtClean="0"/>
              <a:t>ninety</a:t>
            </a:r>
            <a:r>
              <a:rPr lang="hr-HR" altLang="en-US" sz="1000" dirty="0" smtClean="0"/>
              <a:t> </a:t>
            </a:r>
            <a:r>
              <a:rPr lang="hr-HR" altLang="en-US" sz="1000" dirty="0" err="1" smtClean="0"/>
              <a:t>distinctive</a:t>
            </a:r>
            <a:r>
              <a:rPr lang="hr-HR" altLang="en-US" sz="1000" dirty="0" smtClean="0"/>
              <a:t> </a:t>
            </a:r>
            <a:r>
              <a:rPr lang="hr-HR" altLang="en-US" sz="1000" dirty="0" err="1" smtClean="0"/>
              <a:t>hues</a:t>
            </a:r>
            <a:r>
              <a:rPr lang="hr-HR" altLang="en-US" sz="1000" dirty="0" smtClean="0"/>
              <a:t> and </a:t>
            </a:r>
            <a:r>
              <a:rPr lang="hr-HR" altLang="en-US" sz="1000" dirty="0" err="1" smtClean="0"/>
              <a:t>colors</a:t>
            </a:r>
            <a:r>
              <a:rPr lang="hr-HR" altLang="en-US" sz="1000" dirty="0" smtClean="0"/>
              <a:t>. "</a:t>
            </a:r>
            <a:r>
              <a:rPr lang="hr-HR" altLang="en-US" sz="1000" dirty="0" err="1" smtClean="0"/>
              <a:t>The</a:t>
            </a:r>
            <a:r>
              <a:rPr lang="hr-HR" altLang="en-US" sz="1000" dirty="0" smtClean="0"/>
              <a:t> </a:t>
            </a:r>
            <a:r>
              <a:rPr lang="hr-HR" altLang="en-US" sz="1000" dirty="0" err="1" smtClean="0"/>
              <a:t>technique</a:t>
            </a:r>
            <a:r>
              <a:rPr lang="hr-HR" altLang="en-US" sz="1000" dirty="0" smtClean="0"/>
              <a:t> </a:t>
            </a:r>
            <a:r>
              <a:rPr lang="hr-HR" altLang="en-US" sz="1000" dirty="0" err="1" smtClean="0"/>
              <a:t>drives</a:t>
            </a:r>
            <a:r>
              <a:rPr lang="hr-HR" altLang="en-US" sz="1000" dirty="0" smtClean="0"/>
              <a:t> </a:t>
            </a:r>
            <a:r>
              <a:rPr lang="hr-HR" altLang="en-US" sz="1000" dirty="0" err="1" smtClean="0"/>
              <a:t>the</a:t>
            </a:r>
            <a:r>
              <a:rPr lang="hr-HR" altLang="en-US" sz="1000" dirty="0" smtClean="0"/>
              <a:t> </a:t>
            </a:r>
            <a:r>
              <a:rPr lang="hr-HR" altLang="en-US" sz="1000" dirty="0" err="1" smtClean="0"/>
              <a:t>cell</a:t>
            </a:r>
            <a:r>
              <a:rPr lang="hr-HR" altLang="en-US" sz="1000" dirty="0" smtClean="0"/>
              <a:t> to </a:t>
            </a:r>
            <a:r>
              <a:rPr lang="hr-HR" altLang="en-US" sz="1000" dirty="0" err="1" smtClean="0"/>
              <a:t>switch</a:t>
            </a:r>
            <a:r>
              <a:rPr lang="hr-HR" altLang="en-US" sz="1000" dirty="0" smtClean="0"/>
              <a:t> on </a:t>
            </a:r>
            <a:r>
              <a:rPr lang="hr-HR" altLang="en-US" sz="1000" dirty="0" err="1" smtClean="0"/>
              <a:t>fluorescent</a:t>
            </a:r>
            <a:r>
              <a:rPr lang="hr-HR" altLang="en-US" sz="1000" dirty="0" smtClean="0"/>
              <a:t> protein </a:t>
            </a:r>
            <a:r>
              <a:rPr lang="hr-HR" altLang="en-US" sz="1000" dirty="0" err="1" smtClean="0"/>
              <a:t>genes</a:t>
            </a:r>
            <a:r>
              <a:rPr lang="hr-HR" altLang="en-US" sz="1000" dirty="0" smtClean="0"/>
              <a:t> </a:t>
            </a:r>
            <a:r>
              <a:rPr lang="hr-HR" altLang="en-US" sz="1000" dirty="0" err="1" smtClean="0"/>
              <a:t>in</a:t>
            </a:r>
            <a:r>
              <a:rPr lang="hr-HR" altLang="en-US" sz="1000" dirty="0" smtClean="0"/>
              <a:t> </a:t>
            </a:r>
            <a:r>
              <a:rPr lang="hr-HR" altLang="en-US" sz="1000" dirty="0" err="1" smtClean="0"/>
              <a:t>neurons</a:t>
            </a:r>
            <a:r>
              <a:rPr lang="hr-HR" altLang="en-US" sz="1000" dirty="0" smtClean="0"/>
              <a:t> more or </a:t>
            </a:r>
            <a:r>
              <a:rPr lang="hr-HR" altLang="en-US" sz="1000" dirty="0" err="1" smtClean="0"/>
              <a:t>less</a:t>
            </a:r>
            <a:r>
              <a:rPr lang="hr-HR" altLang="en-US" sz="1000" dirty="0" smtClean="0"/>
              <a:t> at </a:t>
            </a:r>
            <a:r>
              <a:rPr lang="hr-HR" altLang="en-US" sz="1000" dirty="0" err="1" smtClean="0"/>
              <a:t>random</a:t>
            </a:r>
            <a:r>
              <a:rPr lang="hr-HR" altLang="en-US" sz="1000" dirty="0" smtClean="0"/>
              <a:t>," </a:t>
            </a:r>
            <a:r>
              <a:rPr lang="hr-HR" altLang="en-US" sz="1000" dirty="0" err="1" smtClean="0"/>
              <a:t>says</a:t>
            </a:r>
            <a:r>
              <a:rPr lang="hr-HR" altLang="en-US" sz="1000" dirty="0" smtClean="0"/>
              <a:t> </a:t>
            </a:r>
            <a:r>
              <a:rPr lang="hr-HR" altLang="en-US" sz="1000" dirty="0" err="1" smtClean="0"/>
              <a:t>Jean</a:t>
            </a:r>
            <a:r>
              <a:rPr lang="hr-HR" altLang="en-US" sz="1000" dirty="0" smtClean="0"/>
              <a:t> </a:t>
            </a:r>
            <a:r>
              <a:rPr lang="hr-HR" altLang="en-US" sz="1000" dirty="0" err="1" smtClean="0"/>
              <a:t>Livet</a:t>
            </a:r>
            <a:r>
              <a:rPr lang="hr-HR" altLang="en-US" sz="1000" dirty="0" smtClean="0"/>
              <a:t>, </a:t>
            </a:r>
            <a:r>
              <a:rPr lang="hr-HR" altLang="en-US" sz="1000" dirty="0" err="1" smtClean="0"/>
              <a:t>the</a:t>
            </a:r>
            <a:r>
              <a:rPr lang="hr-HR" altLang="en-US" sz="1000" dirty="0" smtClean="0"/>
              <a:t> </a:t>
            </a:r>
            <a:r>
              <a:rPr lang="hr-HR" altLang="en-US" sz="1000" dirty="0" err="1" smtClean="0"/>
              <a:t>postdoctoral</a:t>
            </a:r>
            <a:r>
              <a:rPr lang="hr-HR" altLang="en-US" sz="1000" dirty="0" smtClean="0"/>
              <a:t> </a:t>
            </a:r>
            <a:r>
              <a:rPr lang="hr-HR" altLang="en-US" sz="1000" dirty="0" err="1" smtClean="0"/>
              <a:t>researcher</a:t>
            </a:r>
            <a:r>
              <a:rPr lang="hr-HR" altLang="en-US" sz="1000" dirty="0" smtClean="0"/>
              <a:t> </a:t>
            </a:r>
            <a:r>
              <a:rPr lang="hr-HR" altLang="en-US" sz="1000" dirty="0" err="1" smtClean="0"/>
              <a:t>responsible</a:t>
            </a:r>
            <a:r>
              <a:rPr lang="hr-HR" altLang="en-US" sz="1000" dirty="0" smtClean="0"/>
              <a:t> for most of </a:t>
            </a:r>
            <a:r>
              <a:rPr lang="hr-HR" altLang="en-US" sz="1000" dirty="0" err="1" smtClean="0"/>
              <a:t>the</a:t>
            </a:r>
            <a:r>
              <a:rPr lang="hr-HR" altLang="en-US" sz="1000" dirty="0" smtClean="0"/>
              <a:t> </a:t>
            </a:r>
            <a:r>
              <a:rPr lang="hr-HR" altLang="en-US" sz="1000" dirty="0" err="1" smtClean="0"/>
              <a:t>laboratory</a:t>
            </a:r>
            <a:r>
              <a:rPr lang="hr-HR" altLang="en-US" sz="1000" dirty="0" smtClean="0"/>
              <a:t> work </a:t>
            </a:r>
            <a:r>
              <a:rPr lang="hr-HR" altLang="en-US" sz="1000" dirty="0" err="1" smtClean="0"/>
              <a:t>that</a:t>
            </a:r>
            <a:r>
              <a:rPr lang="hr-HR" altLang="en-US" sz="1000" dirty="0" smtClean="0"/>
              <a:t> </a:t>
            </a:r>
            <a:r>
              <a:rPr lang="hr-HR" altLang="en-US" sz="1000" dirty="0" err="1" smtClean="0"/>
              <a:t>resulted</a:t>
            </a:r>
            <a:r>
              <a:rPr lang="hr-HR" altLang="en-US" sz="1000" dirty="0" smtClean="0"/>
              <a:t> </a:t>
            </a:r>
            <a:r>
              <a:rPr lang="hr-HR" altLang="en-US" sz="1000" dirty="0" err="1" smtClean="0"/>
              <a:t>in</a:t>
            </a:r>
            <a:r>
              <a:rPr lang="hr-HR" altLang="en-US" sz="1000" dirty="0" smtClean="0"/>
              <a:t> </a:t>
            </a:r>
            <a:r>
              <a:rPr lang="hr-HR" altLang="en-US" sz="1000" dirty="0" err="1" smtClean="0"/>
              <a:t>the</a:t>
            </a:r>
            <a:r>
              <a:rPr lang="hr-HR" altLang="en-US" sz="1000" dirty="0" smtClean="0"/>
              <a:t> </a:t>
            </a:r>
            <a:r>
              <a:rPr lang="hr-HR" altLang="en-US" sz="1000" dirty="0" err="1" smtClean="0"/>
              <a:t>Brainbow</a:t>
            </a:r>
            <a:r>
              <a:rPr lang="hr-HR" altLang="en-US" sz="1000" dirty="0" smtClean="0"/>
              <a:t> </a:t>
            </a:r>
            <a:r>
              <a:rPr lang="hr-HR" altLang="en-US" sz="1000" dirty="0" err="1" smtClean="0"/>
              <a:t>mice</a:t>
            </a:r>
            <a:r>
              <a:rPr lang="hr-HR" altLang="en-US" sz="1000" dirty="0" smtClean="0"/>
              <a:t>. "</a:t>
            </a:r>
            <a:r>
              <a:rPr lang="hr-HR" altLang="en-US" sz="1000" dirty="0" err="1" smtClean="0"/>
              <a:t>You</a:t>
            </a:r>
            <a:r>
              <a:rPr lang="hr-HR" altLang="en-US" sz="1000" dirty="0" smtClean="0"/>
              <a:t> </a:t>
            </a:r>
            <a:r>
              <a:rPr lang="hr-HR" altLang="en-US" sz="1000" dirty="0" err="1" smtClean="0"/>
              <a:t>can</a:t>
            </a:r>
            <a:r>
              <a:rPr lang="hr-HR" altLang="en-US" sz="1000" dirty="0" smtClean="0"/>
              <a:t> </a:t>
            </a:r>
            <a:r>
              <a:rPr lang="hr-HR" altLang="en-US" sz="1000" dirty="0" err="1" smtClean="0"/>
              <a:t>think</a:t>
            </a:r>
            <a:r>
              <a:rPr lang="hr-HR" altLang="en-US" sz="1000" dirty="0" smtClean="0"/>
              <a:t> of </a:t>
            </a:r>
            <a:r>
              <a:rPr lang="hr-HR" altLang="en-US" sz="1000" dirty="0" err="1" smtClean="0"/>
              <a:t>Brainbow</a:t>
            </a:r>
            <a:r>
              <a:rPr lang="hr-HR" altLang="en-US" sz="1000" dirty="0" smtClean="0"/>
              <a:t> </a:t>
            </a:r>
            <a:r>
              <a:rPr lang="hr-HR" altLang="en-US" sz="1000" dirty="0" err="1" smtClean="0"/>
              <a:t>almost</a:t>
            </a:r>
            <a:r>
              <a:rPr lang="hr-HR" altLang="en-US" sz="1000" dirty="0" smtClean="0"/>
              <a:t> </a:t>
            </a:r>
            <a:r>
              <a:rPr lang="hr-HR" altLang="en-US" sz="1000" dirty="0" err="1" smtClean="0"/>
              <a:t>like</a:t>
            </a:r>
            <a:r>
              <a:rPr lang="hr-HR" altLang="en-US" sz="1000" dirty="0" smtClean="0"/>
              <a:t> a </a:t>
            </a:r>
            <a:r>
              <a:rPr lang="hr-HR" altLang="en-US" sz="1000" dirty="0" err="1" smtClean="0"/>
              <a:t>slot</a:t>
            </a:r>
            <a:r>
              <a:rPr lang="hr-HR" altLang="en-US" sz="1000" dirty="0" smtClean="0"/>
              <a:t> </a:t>
            </a:r>
            <a:r>
              <a:rPr lang="hr-HR" altLang="en-US" sz="1000" dirty="0" err="1" smtClean="0"/>
              <a:t>machine</a:t>
            </a:r>
            <a:r>
              <a:rPr lang="hr-HR" altLang="en-US" sz="1000" dirty="0" smtClean="0"/>
              <a:t> </a:t>
            </a:r>
            <a:r>
              <a:rPr lang="hr-HR" altLang="en-US" sz="1000" dirty="0" err="1" smtClean="0"/>
              <a:t>in</a:t>
            </a:r>
            <a:r>
              <a:rPr lang="hr-HR" altLang="en-US" sz="1000" dirty="0" smtClean="0"/>
              <a:t> </a:t>
            </a:r>
            <a:r>
              <a:rPr lang="hr-HR" altLang="en-US" sz="1000" dirty="0" err="1" smtClean="0"/>
              <a:t>its</a:t>
            </a:r>
            <a:r>
              <a:rPr lang="hr-HR" altLang="en-US" sz="1000" dirty="0" smtClean="0"/>
              <a:t> </a:t>
            </a:r>
            <a:r>
              <a:rPr lang="hr-HR" altLang="en-US" sz="1000" dirty="0" err="1" smtClean="0"/>
              <a:t>generation</a:t>
            </a:r>
            <a:r>
              <a:rPr lang="hr-HR" altLang="en-US" sz="1000" dirty="0" smtClean="0"/>
              <a:t> of </a:t>
            </a:r>
            <a:r>
              <a:rPr lang="hr-HR" altLang="en-US" sz="1000" dirty="0" err="1" smtClean="0"/>
              <a:t>random</a:t>
            </a:r>
            <a:r>
              <a:rPr lang="hr-HR" altLang="en-US" sz="1000" dirty="0" smtClean="0"/>
              <a:t> </a:t>
            </a:r>
            <a:r>
              <a:rPr lang="hr-HR" altLang="en-US" sz="1000" dirty="0" err="1" smtClean="0"/>
              <a:t>outcomes</a:t>
            </a:r>
            <a:r>
              <a:rPr lang="hr-HR" altLang="en-US" sz="1000" dirty="0" smtClean="0"/>
              <a:t>." </a:t>
            </a:r>
          </a:p>
          <a:p>
            <a:pPr eaLnBrk="1" hangingPunct="1"/>
            <a:r>
              <a:rPr lang="hr-HR" altLang="en-US" sz="1000" dirty="0" smtClean="0"/>
              <a:t>I </a:t>
            </a:r>
            <a:r>
              <a:rPr lang="hr-HR" altLang="en-US" sz="1000" dirty="0" err="1" smtClean="0"/>
              <a:t>can</a:t>
            </a:r>
            <a:r>
              <a:rPr lang="hr-HR" altLang="en-US" sz="1000" dirty="0" smtClean="0"/>
              <a:t>'t </a:t>
            </a:r>
            <a:r>
              <a:rPr lang="hr-HR" altLang="en-US" sz="1000" dirty="0" err="1" smtClean="0"/>
              <a:t>wait</a:t>
            </a:r>
            <a:r>
              <a:rPr lang="hr-HR" altLang="en-US" sz="1000" dirty="0" smtClean="0"/>
              <a:t> for a </a:t>
            </a:r>
            <a:r>
              <a:rPr lang="hr-HR" altLang="en-US" sz="1000" dirty="0" err="1" smtClean="0"/>
              <a:t>three</a:t>
            </a:r>
            <a:r>
              <a:rPr lang="hr-HR" altLang="en-US" sz="1000" dirty="0" smtClean="0"/>
              <a:t> </a:t>
            </a:r>
            <a:r>
              <a:rPr lang="hr-HR" altLang="en-US" sz="1000" dirty="0" err="1" smtClean="0"/>
              <a:t>dimensional</a:t>
            </a:r>
            <a:r>
              <a:rPr lang="hr-HR" altLang="en-US" sz="1000" dirty="0" smtClean="0"/>
              <a:t> </a:t>
            </a:r>
            <a:r>
              <a:rPr lang="hr-HR" altLang="en-US" sz="1000" dirty="0" err="1" smtClean="0"/>
              <a:t>multicolored</a:t>
            </a:r>
            <a:r>
              <a:rPr lang="hr-HR" altLang="en-US" sz="1000" dirty="0" smtClean="0"/>
              <a:t> atlas of </a:t>
            </a:r>
            <a:r>
              <a:rPr lang="hr-HR" altLang="en-US" sz="1000" dirty="0" err="1" smtClean="0"/>
              <a:t>the</a:t>
            </a:r>
            <a:r>
              <a:rPr lang="hr-HR" altLang="en-US" sz="1000" dirty="0" smtClean="0"/>
              <a:t> </a:t>
            </a:r>
            <a:r>
              <a:rPr lang="hr-HR" altLang="en-US" sz="1000" dirty="0" err="1" smtClean="0"/>
              <a:t>brain</a:t>
            </a:r>
            <a:r>
              <a:rPr lang="hr-HR" altLang="en-US" sz="1000" dirty="0" smtClean="0"/>
              <a:t> or a </a:t>
            </a:r>
            <a:r>
              <a:rPr lang="hr-HR" altLang="en-US" sz="1000" dirty="0" err="1" smtClean="0"/>
              <a:t>Google</a:t>
            </a:r>
            <a:r>
              <a:rPr lang="hr-HR" altLang="en-US" sz="1000" dirty="0" smtClean="0"/>
              <a:t> </a:t>
            </a:r>
            <a:r>
              <a:rPr lang="hr-HR" altLang="en-US" sz="1000" dirty="0" err="1" smtClean="0"/>
              <a:t>Brain</a:t>
            </a:r>
            <a:r>
              <a:rPr lang="hr-HR" altLang="en-US" sz="1000" dirty="0" smtClean="0"/>
              <a:t> site </a:t>
            </a:r>
            <a:r>
              <a:rPr lang="hr-HR" altLang="en-US" sz="1000" dirty="0" err="1" smtClean="0"/>
              <a:t>that</a:t>
            </a:r>
            <a:r>
              <a:rPr lang="hr-HR" altLang="en-US" sz="1000" dirty="0" smtClean="0"/>
              <a:t> is as </a:t>
            </a:r>
            <a:r>
              <a:rPr lang="hr-HR" altLang="en-US" sz="1000" dirty="0" err="1" smtClean="0"/>
              <a:t>beautiful</a:t>
            </a:r>
            <a:r>
              <a:rPr lang="hr-HR" altLang="en-US" sz="1000" dirty="0" smtClean="0"/>
              <a:t> as </a:t>
            </a:r>
            <a:r>
              <a:rPr lang="hr-HR" altLang="en-US" sz="1000" dirty="0" err="1" smtClean="0"/>
              <a:t>it</a:t>
            </a:r>
            <a:r>
              <a:rPr lang="hr-HR" altLang="en-US" sz="1000" dirty="0" smtClean="0"/>
              <a:t> is </a:t>
            </a:r>
            <a:r>
              <a:rPr lang="hr-HR" altLang="en-US" sz="1000" dirty="0" err="1" smtClean="0"/>
              <a:t>useful</a:t>
            </a:r>
            <a:r>
              <a:rPr lang="hr-HR" altLang="en-US" sz="1000" dirty="0" smtClean="0"/>
              <a:t>. </a:t>
            </a:r>
          </a:p>
          <a:p>
            <a:pPr eaLnBrk="1" hangingPunct="1"/>
            <a:r>
              <a:rPr lang="hr-HR" altLang="en-US" sz="1000" dirty="0" err="1" smtClean="0"/>
              <a:t>This</a:t>
            </a:r>
            <a:r>
              <a:rPr lang="hr-HR" altLang="en-US" sz="1000" dirty="0" smtClean="0"/>
              <a:t> is a </a:t>
            </a:r>
            <a:r>
              <a:rPr lang="hr-HR" altLang="en-US" sz="1000" dirty="0" err="1" smtClean="0"/>
              <a:t>photograph</a:t>
            </a:r>
            <a:r>
              <a:rPr lang="hr-HR" altLang="en-US" sz="1000" dirty="0" smtClean="0"/>
              <a:t> of </a:t>
            </a:r>
            <a:r>
              <a:rPr lang="hr-HR" altLang="en-US" sz="1000" dirty="0" err="1" smtClean="0"/>
              <a:t>the</a:t>
            </a:r>
            <a:r>
              <a:rPr lang="hr-HR" altLang="en-US" sz="1000" dirty="0" smtClean="0"/>
              <a:t> </a:t>
            </a:r>
            <a:r>
              <a:rPr lang="hr-HR" altLang="en-US" sz="1000" dirty="0" err="1" smtClean="0"/>
              <a:t>cerebral</a:t>
            </a:r>
            <a:r>
              <a:rPr lang="hr-HR" altLang="en-US" sz="1000" dirty="0" smtClean="0"/>
              <a:t> </a:t>
            </a:r>
            <a:r>
              <a:rPr lang="hr-HR" altLang="en-US" sz="1000" dirty="0" err="1" smtClean="0"/>
              <a:t>cortex</a:t>
            </a:r>
            <a:r>
              <a:rPr lang="hr-HR" altLang="en-US" sz="1000" dirty="0" smtClean="0"/>
              <a:t>. </a:t>
            </a:r>
            <a:r>
              <a:rPr lang="hr-HR" altLang="en-US" sz="1000" dirty="0" err="1" smtClean="0"/>
              <a:t>It</a:t>
            </a:r>
            <a:r>
              <a:rPr lang="hr-HR" altLang="en-US" sz="1000" dirty="0" smtClean="0"/>
              <a:t>'s </a:t>
            </a:r>
            <a:r>
              <a:rPr lang="hr-HR" altLang="en-US" sz="1000" dirty="0" err="1" smtClean="0"/>
              <a:t>hard</a:t>
            </a:r>
            <a:r>
              <a:rPr lang="hr-HR" altLang="en-US" sz="1000" dirty="0" smtClean="0"/>
              <a:t> to </a:t>
            </a:r>
            <a:r>
              <a:rPr lang="hr-HR" altLang="en-US" sz="1000" dirty="0" err="1" smtClean="0"/>
              <a:t>believe</a:t>
            </a:r>
            <a:r>
              <a:rPr lang="hr-HR" altLang="en-US" sz="1000" dirty="0" smtClean="0"/>
              <a:t>, but </a:t>
            </a:r>
            <a:r>
              <a:rPr lang="hr-HR" altLang="en-US" sz="1000" dirty="0" err="1" smtClean="0"/>
              <a:t>in</a:t>
            </a:r>
            <a:r>
              <a:rPr lang="hr-HR" altLang="en-US" sz="1000" dirty="0" smtClean="0"/>
              <a:t> </a:t>
            </a:r>
            <a:r>
              <a:rPr lang="hr-HR" altLang="en-US" sz="1000" dirty="0" err="1" smtClean="0"/>
              <a:t>non</a:t>
            </a:r>
            <a:r>
              <a:rPr lang="hr-HR" altLang="en-US" sz="1000" dirty="0" smtClean="0"/>
              <a:t>-</a:t>
            </a:r>
            <a:r>
              <a:rPr lang="hr-HR" altLang="en-US" sz="1000" dirty="0" err="1" smtClean="0"/>
              <a:t>living</a:t>
            </a:r>
            <a:r>
              <a:rPr lang="hr-HR" altLang="en-US" sz="1000" dirty="0" smtClean="0"/>
              <a:t> </a:t>
            </a:r>
            <a:r>
              <a:rPr lang="hr-HR" altLang="en-US" sz="1000" dirty="0" err="1" smtClean="0"/>
              <a:t>preserved</a:t>
            </a:r>
            <a:r>
              <a:rPr lang="hr-HR" altLang="en-US" sz="1000" dirty="0" smtClean="0"/>
              <a:t> </a:t>
            </a:r>
            <a:r>
              <a:rPr lang="hr-HR" altLang="en-US" sz="1000" dirty="0" err="1" smtClean="0"/>
              <a:t>brains</a:t>
            </a:r>
            <a:r>
              <a:rPr lang="hr-HR" altLang="en-US" sz="1000" dirty="0" smtClean="0"/>
              <a:t>, </a:t>
            </a:r>
            <a:r>
              <a:rPr lang="hr-HR" altLang="en-US" sz="1000" dirty="0" err="1" smtClean="0"/>
              <a:t>the</a:t>
            </a:r>
            <a:r>
              <a:rPr lang="hr-HR" altLang="en-US" sz="1000" dirty="0" smtClean="0"/>
              <a:t> </a:t>
            </a:r>
            <a:r>
              <a:rPr lang="hr-HR" altLang="en-US" sz="1000" dirty="0" err="1" smtClean="0"/>
              <a:t>outerlayers</a:t>
            </a:r>
            <a:r>
              <a:rPr lang="hr-HR" altLang="en-US" sz="1000" dirty="0" smtClean="0"/>
              <a:t> of </a:t>
            </a:r>
            <a:r>
              <a:rPr lang="hr-HR" altLang="en-US" sz="1000" dirty="0" err="1" smtClean="0"/>
              <a:t>this</a:t>
            </a:r>
            <a:r>
              <a:rPr lang="hr-HR" altLang="en-US" sz="1000" dirty="0" smtClean="0"/>
              <a:t> </a:t>
            </a:r>
            <a:r>
              <a:rPr lang="hr-HR" altLang="en-US" sz="1000" dirty="0" err="1" smtClean="0"/>
              <a:t>portion</a:t>
            </a:r>
            <a:r>
              <a:rPr lang="hr-HR" altLang="en-US" sz="1000" dirty="0" smtClean="0"/>
              <a:t> </a:t>
            </a:r>
            <a:r>
              <a:rPr lang="hr-HR" altLang="en-US" sz="1000" dirty="0" err="1" smtClean="0"/>
              <a:t>of</a:t>
            </a:r>
            <a:r>
              <a:rPr lang="hr-HR" altLang="en-US" sz="1000" dirty="0" smtClean="0"/>
              <a:t> </a:t>
            </a:r>
            <a:r>
              <a:rPr lang="hr-HR" altLang="en-US" sz="1000" dirty="0" err="1" smtClean="0"/>
              <a:t>the</a:t>
            </a:r>
            <a:r>
              <a:rPr lang="hr-HR" altLang="en-US" sz="1000" dirty="0" smtClean="0"/>
              <a:t> </a:t>
            </a:r>
            <a:r>
              <a:rPr lang="hr-HR" altLang="en-US" sz="1000" dirty="0" err="1" smtClean="0"/>
              <a:t>brain</a:t>
            </a:r>
            <a:r>
              <a:rPr lang="hr-HR" altLang="en-US" sz="1000" dirty="0" smtClean="0"/>
              <a:t> are </a:t>
            </a:r>
            <a:r>
              <a:rPr lang="hr-HR" altLang="en-US" sz="1000" dirty="0" err="1" smtClean="0"/>
              <a:t>gray</a:t>
            </a:r>
            <a:r>
              <a:rPr lang="hr-HR" altLang="en-US" sz="1000" dirty="0" smtClean="0"/>
              <a:t>, </a:t>
            </a:r>
            <a:r>
              <a:rPr lang="hr-HR" altLang="en-US" sz="1000" dirty="0" err="1" smtClean="0"/>
              <a:t>which</a:t>
            </a:r>
            <a:r>
              <a:rPr lang="hr-HR" altLang="en-US" sz="1000" dirty="0" smtClean="0"/>
              <a:t> is </a:t>
            </a:r>
            <a:r>
              <a:rPr lang="hr-HR" altLang="en-US" sz="1000" dirty="0" err="1" smtClean="0"/>
              <a:t>why</a:t>
            </a:r>
            <a:r>
              <a:rPr lang="hr-HR" altLang="en-US" sz="1000" dirty="0" smtClean="0"/>
              <a:t> </a:t>
            </a:r>
            <a:r>
              <a:rPr lang="hr-HR" altLang="en-US" sz="1000" dirty="0" err="1" smtClean="0"/>
              <a:t>the</a:t>
            </a:r>
            <a:r>
              <a:rPr lang="hr-HR" altLang="en-US" sz="1000" dirty="0" smtClean="0"/>
              <a:t> </a:t>
            </a:r>
            <a:r>
              <a:rPr lang="hr-HR" altLang="en-US" sz="1000" dirty="0" err="1" smtClean="0"/>
              <a:t>brain</a:t>
            </a:r>
            <a:r>
              <a:rPr lang="hr-HR" altLang="en-US" sz="1000" dirty="0" smtClean="0"/>
              <a:t> </a:t>
            </a:r>
            <a:r>
              <a:rPr lang="hr-HR" altLang="en-US" sz="1000" dirty="0" err="1" smtClean="0"/>
              <a:t>is</a:t>
            </a:r>
            <a:r>
              <a:rPr lang="hr-HR" altLang="en-US" sz="1000" dirty="0" smtClean="0"/>
              <a:t> </a:t>
            </a:r>
            <a:r>
              <a:rPr lang="hr-HR" altLang="en-US" sz="1000" dirty="0" err="1" smtClean="0"/>
              <a:t>sometimes</a:t>
            </a:r>
            <a:r>
              <a:rPr lang="hr-HR" altLang="en-US" sz="1000" dirty="0" smtClean="0"/>
              <a:t> </a:t>
            </a:r>
            <a:r>
              <a:rPr lang="hr-HR" altLang="en-US" sz="1000" dirty="0" err="1" smtClean="0"/>
              <a:t>called</a:t>
            </a:r>
            <a:r>
              <a:rPr lang="hr-HR" altLang="en-US" sz="1000" dirty="0" smtClean="0"/>
              <a:t> "</a:t>
            </a:r>
            <a:r>
              <a:rPr lang="hr-HR" altLang="en-US" sz="1000" dirty="0" err="1" smtClean="0"/>
              <a:t>gray</a:t>
            </a:r>
            <a:r>
              <a:rPr lang="hr-HR" altLang="en-US" sz="1000" dirty="0" smtClean="0"/>
              <a:t> </a:t>
            </a:r>
            <a:r>
              <a:rPr lang="hr-HR" altLang="en-US" sz="1000" dirty="0" err="1" smtClean="0"/>
              <a:t>matter</a:t>
            </a:r>
            <a:r>
              <a:rPr lang="hr-HR" altLang="en-US" sz="1000" dirty="0" smtClean="0"/>
              <a:t>". </a:t>
            </a:r>
            <a:r>
              <a:rPr lang="hr-HR" altLang="en-US" sz="1000" i="1" dirty="0" smtClean="0"/>
              <a:t>(</a:t>
            </a:r>
            <a:r>
              <a:rPr lang="hr-HR" altLang="en-US" sz="1000" i="1" dirty="0" err="1" smtClean="0"/>
              <a:t>Confocal</a:t>
            </a:r>
            <a:r>
              <a:rPr lang="hr-HR" altLang="en-US" sz="1000" i="1" dirty="0" smtClean="0"/>
              <a:t> image </a:t>
            </a:r>
            <a:r>
              <a:rPr lang="hr-HR" altLang="en-US" sz="1000" i="1" dirty="0" err="1" smtClean="0"/>
              <a:t>by</a:t>
            </a:r>
            <a:r>
              <a:rPr lang="hr-HR" altLang="en-US" sz="1000" i="1" dirty="0" smtClean="0"/>
              <a:t> </a:t>
            </a:r>
            <a:r>
              <a:rPr lang="hr-HR" altLang="en-US" sz="1000" i="1" dirty="0" err="1" smtClean="0"/>
              <a:t>Tamily</a:t>
            </a:r>
            <a:r>
              <a:rPr lang="hr-HR" altLang="en-US" sz="1000" i="1" dirty="0" smtClean="0"/>
              <a:t> </a:t>
            </a:r>
            <a:r>
              <a:rPr lang="hr-HR" altLang="en-US" sz="1000" i="1" dirty="0" err="1" smtClean="0"/>
              <a:t>Weissman</a:t>
            </a:r>
            <a:r>
              <a:rPr lang="hr-HR" altLang="en-US" sz="1000" i="1" dirty="0" smtClean="0"/>
              <a:t>. Mouse </a:t>
            </a:r>
            <a:r>
              <a:rPr lang="hr-HR" altLang="en-US" sz="1000" i="1" dirty="0" err="1" smtClean="0"/>
              <a:t>by</a:t>
            </a:r>
            <a:r>
              <a:rPr lang="hr-HR" altLang="en-US" sz="1000" i="1" dirty="0" smtClean="0"/>
              <a:t> </a:t>
            </a:r>
            <a:r>
              <a:rPr lang="hr-HR" altLang="en-US" sz="1000" i="1" dirty="0" err="1" smtClean="0"/>
              <a:t>Jean</a:t>
            </a:r>
            <a:r>
              <a:rPr lang="hr-HR" altLang="en-US" sz="1000" i="1" dirty="0" smtClean="0"/>
              <a:t> </a:t>
            </a:r>
            <a:r>
              <a:rPr lang="hr-HR" altLang="en-US" sz="1000" i="1" dirty="0" err="1" smtClean="0"/>
              <a:t>Livet</a:t>
            </a:r>
            <a:r>
              <a:rPr lang="hr-HR" altLang="en-US" sz="1000" i="1" dirty="0" smtClean="0"/>
              <a:t> and Ryan </a:t>
            </a:r>
            <a:r>
              <a:rPr lang="hr-HR" altLang="en-US" sz="1000" i="1" dirty="0" err="1" smtClean="0"/>
              <a:t>Draft</a:t>
            </a:r>
            <a:r>
              <a:rPr lang="hr-HR" altLang="en-US" sz="1000" i="1" dirty="0" smtClean="0"/>
              <a:t>.)</a:t>
            </a:r>
            <a:r>
              <a:rPr lang="hr-HR" altLang="en-US" sz="1000" dirty="0" smtClean="0"/>
              <a:t> </a:t>
            </a:r>
          </a:p>
          <a:p>
            <a:r>
              <a:rPr lang="en-US" sz="1000" b="1" dirty="0" err="1" smtClean="0"/>
              <a:t>Brainbow</a:t>
            </a:r>
            <a:r>
              <a:rPr lang="en-US" sz="1000" dirty="0" smtClean="0"/>
              <a:t> is a process by which individual </a:t>
            </a:r>
            <a:r>
              <a:rPr lang="en-US" sz="1000" dirty="0" smtClean="0">
                <a:hlinkClick r:id="rId3" tooltip="Neurons"/>
              </a:rPr>
              <a:t>neurons</a:t>
            </a:r>
            <a:r>
              <a:rPr lang="en-US" sz="1000" dirty="0" smtClean="0"/>
              <a:t> in the </a:t>
            </a:r>
            <a:r>
              <a:rPr lang="en-US" sz="1000" dirty="0" smtClean="0">
                <a:hlinkClick r:id="rId4" tooltip="Brain"/>
              </a:rPr>
              <a:t>brain</a:t>
            </a:r>
            <a:r>
              <a:rPr lang="en-US" sz="1000" dirty="0" smtClean="0"/>
              <a:t> can be distinguished from neighboring neurons using fluorescent proteins. By randomly expressing different ratios of red, green, and blue derivatives of </a:t>
            </a:r>
            <a:r>
              <a:rPr lang="en-US" sz="1000" dirty="0" smtClean="0">
                <a:hlinkClick r:id="rId5" tooltip="Green fluorescent protein"/>
              </a:rPr>
              <a:t>green fluorescent protein</a:t>
            </a:r>
            <a:r>
              <a:rPr lang="en-US" sz="1000" dirty="0" smtClean="0"/>
              <a:t> in individual neurons, it is possible to flag each neuron with a distinctive color. This process has been a major contribution to the field of neural </a:t>
            </a:r>
            <a:r>
              <a:rPr lang="en-US" sz="1000" dirty="0" err="1" smtClean="0">
                <a:hlinkClick r:id="rId6" tooltip="Connectomics"/>
              </a:rPr>
              <a:t>connectomics</a:t>
            </a:r>
            <a:r>
              <a:rPr lang="en-US" sz="1000" dirty="0" smtClean="0"/>
              <a:t>. </a:t>
            </a:r>
          </a:p>
          <a:p>
            <a:r>
              <a:rPr lang="en-US" sz="1000" dirty="0" smtClean="0"/>
              <a:t>The technique was originally developed in 2007 by a team led by </a:t>
            </a:r>
            <a:r>
              <a:rPr lang="en-US" sz="1000" dirty="0" smtClean="0">
                <a:hlinkClick r:id="rId7" tooltip="Jeff W. Lichtman"/>
              </a:rPr>
              <a:t>Jeff W. </a:t>
            </a:r>
            <a:r>
              <a:rPr lang="en-US" sz="1000" dirty="0" err="1" smtClean="0">
                <a:hlinkClick r:id="rId7" tooltip="Jeff W. Lichtman"/>
              </a:rPr>
              <a:t>Lichtman</a:t>
            </a:r>
            <a:r>
              <a:rPr lang="en-US" sz="1000" dirty="0" smtClean="0"/>
              <a:t> and </a:t>
            </a:r>
            <a:r>
              <a:rPr lang="en-US" sz="1000" dirty="0" smtClean="0">
                <a:hlinkClick r:id="rId8" tooltip="Joshua R. Sanes"/>
              </a:rPr>
              <a:t>Joshua R. </a:t>
            </a:r>
            <a:r>
              <a:rPr lang="en-US" sz="1000" dirty="0" err="1" smtClean="0">
                <a:hlinkClick r:id="rId8" tooltip="Joshua R. Sanes"/>
              </a:rPr>
              <a:t>Sanes</a:t>
            </a:r>
            <a:r>
              <a:rPr lang="en-US" sz="1000" dirty="0" smtClean="0"/>
              <a:t>, both at </a:t>
            </a:r>
            <a:r>
              <a:rPr lang="en-US" sz="1000" dirty="0" smtClean="0">
                <a:hlinkClick r:id="rId9" tooltip="Harvard University"/>
              </a:rPr>
              <a:t>Harvard University</a:t>
            </a:r>
            <a:r>
              <a:rPr lang="en-US" sz="1000" dirty="0" smtClean="0"/>
              <a:t>.</a:t>
            </a:r>
            <a:r>
              <a:rPr lang="en-US" sz="1000" baseline="30000" dirty="0" smtClean="0">
                <a:hlinkClick r:id="rId10"/>
              </a:rPr>
              <a:t>[1]</a:t>
            </a:r>
            <a:r>
              <a:rPr lang="en-US" sz="1000" dirty="0" smtClean="0"/>
              <a:t> The original technique has been adapted for use with other model research organisms including the fruit fly (</a:t>
            </a:r>
            <a:r>
              <a:rPr lang="en-US" sz="1000" i="1" dirty="0" smtClean="0">
                <a:hlinkClick r:id="rId11" tooltip="Drosophila melanogaster"/>
              </a:rPr>
              <a:t>Drosophila melanogaster</a:t>
            </a:r>
            <a:r>
              <a:rPr lang="en-US" sz="1000" dirty="0" smtClean="0"/>
              <a:t>), zebrafish (</a:t>
            </a:r>
            <a:r>
              <a:rPr lang="en-US" sz="1000" i="1" dirty="0" smtClean="0">
                <a:hlinkClick r:id="rId12" tooltip="Zebrafish"/>
              </a:rPr>
              <a:t>Danio </a:t>
            </a:r>
            <a:r>
              <a:rPr lang="en-US" sz="1000" i="1" dirty="0" err="1" smtClean="0">
                <a:hlinkClick r:id="rId12" tooltip="Zebrafish"/>
              </a:rPr>
              <a:t>rerio</a:t>
            </a:r>
            <a:r>
              <a:rPr lang="en-US" sz="1000" baseline="30000" dirty="0" smtClean="0">
                <a:hlinkClick r:id="rId13"/>
              </a:rPr>
              <a:t>[2]</a:t>
            </a:r>
            <a:r>
              <a:rPr lang="en-US" sz="1000" dirty="0" smtClean="0"/>
              <a:t>), and </a:t>
            </a:r>
            <a:r>
              <a:rPr lang="en-US" sz="1000" i="1" dirty="0" smtClean="0">
                <a:hlinkClick r:id="rId14" tooltip="Arabidopsis thaliana"/>
              </a:rPr>
              <a:t>Arabidopsis thaliana</a:t>
            </a:r>
            <a:r>
              <a:rPr lang="en-US" sz="1000" dirty="0" smtClean="0"/>
              <a:t>.</a:t>
            </a:r>
            <a:r>
              <a:rPr lang="en-US" sz="1000" baseline="30000" dirty="0" smtClean="0">
                <a:hlinkClick r:id="rId15"/>
              </a:rPr>
              <a:t>[3]</a:t>
            </a:r>
            <a:r>
              <a:rPr lang="en-US" sz="1000" dirty="0" smtClean="0"/>
              <a:t> </a:t>
            </a:r>
          </a:p>
          <a:p>
            <a:r>
              <a:rPr lang="en-US" sz="1000" dirty="0" smtClean="0"/>
              <a:t>While earlier labeling techniques allowed for the mapping of only a few neurons, this new method allows more than 100 differently mapped neurons to be simultaneously and differentially illuminated in this manner. This leads to its characteristic multicolored appearance on imaging, earning its name and winning awards in science photography competitions.</a:t>
            </a:r>
            <a:r>
              <a:rPr lang="en-US" sz="1000" baseline="30000" dirty="0" smtClean="0">
                <a:effectLst/>
              </a:rPr>
              <a:t>[</a:t>
            </a:r>
            <a:r>
              <a:rPr lang="en-US" sz="1000" i="1" baseline="30000" dirty="0" smtClean="0">
                <a:effectLst/>
                <a:hlinkClick r:id="rId16" tooltip="Wikipedia:Citation needed"/>
              </a:rPr>
              <a:t>citation needed</a:t>
            </a:r>
            <a:r>
              <a:rPr lang="en-US" sz="1000" baseline="30000" dirty="0" smtClean="0">
                <a:effectLst/>
              </a:rPr>
              <a:t>]</a:t>
            </a:r>
            <a:r>
              <a:rPr lang="en-US" sz="1000" dirty="0" smtClean="0"/>
              <a:t> </a:t>
            </a:r>
            <a:endParaRPr lang="hr-HR" sz="1000" dirty="0" smtClean="0"/>
          </a:p>
          <a:p>
            <a:endParaRPr lang="hr-HR" sz="1000" dirty="0" smtClean="0"/>
          </a:p>
          <a:p>
            <a:r>
              <a:rPr lang="hr-HR" sz="1000" dirty="0" err="1" smtClean="0"/>
              <a:t>Cre</a:t>
            </a:r>
            <a:r>
              <a:rPr lang="hr-HR" sz="1000" dirty="0" smtClean="0"/>
              <a:t>-</a:t>
            </a:r>
            <a:r>
              <a:rPr lang="hr-HR" sz="1000" dirty="0" err="1" smtClean="0"/>
              <a:t>LoxP</a:t>
            </a:r>
            <a:r>
              <a:rPr lang="hr-HR" sz="1000" baseline="0" dirty="0" smtClean="0"/>
              <a:t> sustav</a:t>
            </a:r>
            <a:endParaRPr lang="en-US" sz="1000" dirty="0" smtClean="0"/>
          </a:p>
          <a:p>
            <a:pPr eaLnBrk="1" hangingPunct="1"/>
            <a:endParaRPr lang="hr-HR" altLang="en-US" sz="10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err="1" smtClean="0"/>
              <a:t>luciferaza</a:t>
            </a:r>
            <a:r>
              <a:rPr lang="hr-HR" baseline="0" dirty="0" smtClean="0"/>
              <a:t> + </a:t>
            </a:r>
            <a:r>
              <a:rPr lang="hr-HR" baseline="0" dirty="0" err="1" smtClean="0"/>
              <a:t>luciferin</a:t>
            </a:r>
            <a:r>
              <a:rPr lang="hr-HR" baseline="0" dirty="0" smtClean="0"/>
              <a:t> + ATP – svjetlost</a:t>
            </a:r>
          </a:p>
          <a:p>
            <a:r>
              <a:rPr lang="hr-HR" baseline="0" dirty="0" err="1" smtClean="0"/>
              <a:t>kromatografija</a:t>
            </a:r>
            <a:r>
              <a:rPr lang="hr-HR" baseline="0" dirty="0" smtClean="0"/>
              <a:t>: CAT gen </a:t>
            </a:r>
            <a:r>
              <a:rPr lang="hr-HR" baseline="0" dirty="0" err="1" smtClean="0"/>
              <a:t>koramfenikol</a:t>
            </a:r>
            <a:r>
              <a:rPr lang="hr-HR" baseline="0" dirty="0" smtClean="0"/>
              <a:t> </a:t>
            </a:r>
            <a:r>
              <a:rPr lang="hr-HR" baseline="0" dirty="0" err="1" smtClean="0"/>
              <a:t>acetiltransferaza</a:t>
            </a:r>
            <a:endParaRPr lang="en-US" dirty="0"/>
          </a:p>
        </p:txBody>
      </p:sp>
      <p:sp>
        <p:nvSpPr>
          <p:cNvPr id="4" name="Slide Number Placeholder 3"/>
          <p:cNvSpPr>
            <a:spLocks noGrp="1"/>
          </p:cNvSpPr>
          <p:nvPr>
            <p:ph type="sldNum" sz="quarter" idx="10"/>
          </p:nvPr>
        </p:nvSpPr>
        <p:spPr/>
        <p:txBody>
          <a:bodyPr/>
          <a:lstStyle/>
          <a:p>
            <a:pPr>
              <a:defRPr/>
            </a:pPr>
            <a:fld id="{84B91897-E6CC-4EC6-8323-006E8890EB1D}" type="slidenum">
              <a:rPr lang="hr-HR" smtClean="0"/>
              <a:pPr>
                <a:defRPr/>
              </a:pPr>
              <a:t>23</a:t>
            </a:fld>
            <a:endParaRPr lang="hr-HR"/>
          </a:p>
        </p:txBody>
      </p:sp>
    </p:spTree>
    <p:extLst>
      <p:ext uri="{BB962C8B-B14F-4D97-AF65-F5344CB8AC3E}">
        <p14:creationId xmlns:p14="http://schemas.microsoft.com/office/powerpoint/2010/main" val="3405675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96F68A2-B789-414F-9147-8BC8E2A27AB6}" type="slidenum">
              <a:rPr lang="hr-HR" altLang="en-US" smtClean="0"/>
              <a:pPr eaLnBrk="1" hangingPunct="1">
                <a:spcBef>
                  <a:spcPct val="0"/>
                </a:spcBef>
              </a:pPr>
              <a:t>24</a:t>
            </a:fld>
            <a:endParaRPr lang="hr-HR" alt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smtClean="0"/>
              <a:t>fluorescein zeleno</a:t>
            </a:r>
          </a:p>
          <a:p>
            <a:pPr eaLnBrk="1" hangingPunct="1"/>
            <a:r>
              <a:rPr lang="hr-HR" altLang="en-US" smtClean="0"/>
              <a:t>rodamin crveno</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Time-lapse microscopy is </a:t>
            </a:r>
            <a:r>
              <a:rPr lang="en-US" b="1" dirty="0" smtClean="0"/>
              <a:t>used for the study of live specimens, such as cell cultures, acute tissue samples, and model organisms as they grow and develop over time, to gain more insights about biological processes</a:t>
            </a:r>
            <a:endParaRPr lang="en-US" dirty="0"/>
          </a:p>
        </p:txBody>
      </p:sp>
      <p:sp>
        <p:nvSpPr>
          <p:cNvPr id="4" name="Slide Number Placeholder 3"/>
          <p:cNvSpPr>
            <a:spLocks noGrp="1"/>
          </p:cNvSpPr>
          <p:nvPr>
            <p:ph type="sldNum" sz="quarter" idx="10"/>
          </p:nvPr>
        </p:nvSpPr>
        <p:spPr/>
        <p:txBody>
          <a:bodyPr/>
          <a:lstStyle/>
          <a:p>
            <a:pPr>
              <a:defRPr/>
            </a:pPr>
            <a:fld id="{84B91897-E6CC-4EC6-8323-006E8890EB1D}" type="slidenum">
              <a:rPr lang="hr-HR" smtClean="0"/>
              <a:pPr>
                <a:defRPr/>
              </a:pPr>
              <a:t>25</a:t>
            </a:fld>
            <a:endParaRPr lang="hr-HR"/>
          </a:p>
        </p:txBody>
      </p:sp>
    </p:spTree>
    <p:extLst>
      <p:ext uri="{BB962C8B-B14F-4D97-AF65-F5344CB8AC3E}">
        <p14:creationId xmlns:p14="http://schemas.microsoft.com/office/powerpoint/2010/main" val="2440657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https://www.thermofisher.com/hr/en/home/life-science/cell-analysis/cell-analysis-learning-center/cell-analysis-resource-library/cell-analysis-educational-videos-webinars.html</a:t>
            </a:r>
            <a:endParaRPr lang="en-US" dirty="0"/>
          </a:p>
        </p:txBody>
      </p:sp>
      <p:sp>
        <p:nvSpPr>
          <p:cNvPr id="4" name="Slide Number Placeholder 3"/>
          <p:cNvSpPr>
            <a:spLocks noGrp="1"/>
          </p:cNvSpPr>
          <p:nvPr>
            <p:ph type="sldNum" sz="quarter" idx="10"/>
          </p:nvPr>
        </p:nvSpPr>
        <p:spPr/>
        <p:txBody>
          <a:bodyPr/>
          <a:lstStyle/>
          <a:p>
            <a:pPr>
              <a:defRPr/>
            </a:pPr>
            <a:fld id="{84B91897-E6CC-4EC6-8323-006E8890EB1D}" type="slidenum">
              <a:rPr lang="hr-HR" smtClean="0"/>
              <a:pPr>
                <a:defRPr/>
              </a:pPr>
              <a:t>27</a:t>
            </a:fld>
            <a:endParaRPr lang="hr-HR"/>
          </a:p>
        </p:txBody>
      </p:sp>
    </p:spTree>
    <p:extLst>
      <p:ext uri="{BB962C8B-B14F-4D97-AF65-F5344CB8AC3E}">
        <p14:creationId xmlns:p14="http://schemas.microsoft.com/office/powerpoint/2010/main" val="1653136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r-HR" altLang="en-US" b="1" smtClean="0"/>
              <a:t>Fluorescence recovery after </a:t>
            </a:r>
            <a:r>
              <a:rPr lang="hr-HR" altLang="en-US" b="1" smtClean="0">
                <a:hlinkClick r:id="rId3" tooltip="Photobleaching"/>
              </a:rPr>
              <a:t>photobleaching</a:t>
            </a:r>
            <a:r>
              <a:rPr lang="hr-HR" altLang="en-US" smtClean="0"/>
              <a:t> (FRAP) denotes an optical technique capable of quantifying the two dimensional lateral diffusion of a molecularly thin film containing fluorescently labeled probes, or to examine single cells. This technique is very useful in biological studies of </a:t>
            </a:r>
            <a:r>
              <a:rPr lang="hr-HR" altLang="en-US" smtClean="0">
                <a:hlinkClick r:id="rId4" tooltip="Cell membrane"/>
              </a:rPr>
              <a:t>cell membrane</a:t>
            </a:r>
            <a:r>
              <a:rPr lang="hr-HR" altLang="en-US" smtClean="0"/>
              <a:t> diffusion and protein binding. In addition, surface deposition of a fluorescing </a:t>
            </a:r>
            <a:r>
              <a:rPr lang="hr-HR" altLang="en-US" smtClean="0">
                <a:hlinkClick r:id="rId5" tooltip="Phospholipid"/>
              </a:rPr>
              <a:t>phospholipid</a:t>
            </a:r>
            <a:r>
              <a:rPr lang="hr-HR" altLang="en-US" smtClean="0"/>
              <a:t> bilayer (or monolayer) allows the characterization of </a:t>
            </a:r>
            <a:r>
              <a:rPr lang="hr-HR" altLang="en-US" smtClean="0">
                <a:hlinkClick r:id="rId6" tooltip="Hydrophile"/>
              </a:rPr>
              <a:t>hydrophilic</a:t>
            </a:r>
            <a:r>
              <a:rPr lang="hr-HR" altLang="en-US" smtClean="0"/>
              <a:t> (or </a:t>
            </a:r>
            <a:r>
              <a:rPr lang="hr-HR" altLang="en-US" smtClean="0">
                <a:hlinkClick r:id="rId7" tooltip="Hydrophobe"/>
              </a:rPr>
              <a:t>hydrophobic</a:t>
            </a:r>
            <a:r>
              <a:rPr lang="hr-HR" altLang="en-US" smtClean="0"/>
              <a:t>) surfaces in terms of surface structure and free energy.</a:t>
            </a:r>
          </a:p>
          <a:p>
            <a:r>
              <a:rPr lang="en-US" altLang="en-US" smtClean="0"/>
              <a:t>This technique is commonly used in conjunction with </a:t>
            </a:r>
            <a:r>
              <a:rPr lang="en-US" altLang="en-US" smtClean="0">
                <a:hlinkClick r:id="rId8" tooltip="Green fluorescent protein"/>
              </a:rPr>
              <a:t>green fluorescent protein</a:t>
            </a:r>
            <a:r>
              <a:rPr lang="en-US" altLang="en-US" smtClean="0"/>
              <a:t> (GFP) </a:t>
            </a:r>
            <a:r>
              <a:rPr lang="en-US" altLang="en-US" smtClean="0">
                <a:hlinkClick r:id="rId9" tooltip="Fusion protein"/>
              </a:rPr>
              <a:t>fusion proteins</a:t>
            </a:r>
            <a:r>
              <a:rPr lang="en-US" altLang="en-US" smtClean="0"/>
              <a:t>, where the studied protein is fused to a GFP. When excited by a specific wavelength of light, the protein will fluoresce. When the protein that is being studied is produced with the GFP, then the fluorescence can be tracked. Photodestroying the GFP, and then watching the repopulation into the bleached area can reveal information about protein interaction partners, organelle continuity and protein trafficking.</a:t>
            </a:r>
          </a:p>
          <a:p>
            <a:r>
              <a:rPr lang="en-US" altLang="en-US" smtClean="0"/>
              <a:t>If after some time the fluorescence doesn't reach the initial level anymore, then some part of the fluorescence is caused by an immobile fraction (that cannot be replenished by diffusion). Similarly, if the fluorescent proteins bind to static cell receptors, the rate of recovery will be retarded by a factor related to the association and disassociation coefficients of binding. This observation has most recently been exploited to investigate protein binding</a:t>
            </a:r>
          </a:p>
          <a:p>
            <a:endParaRPr lang="hr-HR" altLang="en-US" smtClean="0"/>
          </a:p>
          <a:p>
            <a:endParaRPr lang="hr-HR" altLang="en-US"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B8C2036-3A82-44B0-90EC-A7C692B0131F}" type="slidenum">
              <a:rPr lang="hr-HR" altLang="en-US" smtClean="0"/>
              <a:pPr eaLnBrk="1" hangingPunct="1">
                <a:spcBef>
                  <a:spcPct val="0"/>
                </a:spcBef>
              </a:pPr>
              <a:t>28</a:t>
            </a:fld>
            <a:endParaRPr lang="hr-HR"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EEC37BE-3571-447A-8F73-63C034775DC2}" type="slidenum">
              <a:rPr lang="hr-HR" altLang="en-US" smtClean="0"/>
              <a:pPr eaLnBrk="1" hangingPunct="1">
                <a:spcBef>
                  <a:spcPct val="0"/>
                </a:spcBef>
              </a:pPr>
              <a:t>36</a:t>
            </a:fld>
            <a:endParaRPr lang="hr-HR" alt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smtClean="0"/>
              <a:t>1%</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0B9ACC-8B77-4FAD-8439-5B8E04F9B54A}" type="slidenum">
              <a:rPr lang="hr-HR" altLang="en-US" smtClean="0"/>
              <a:pPr eaLnBrk="1" hangingPunct="1">
                <a:spcBef>
                  <a:spcPct val="0"/>
                </a:spcBef>
              </a:pPr>
              <a:t>38</a:t>
            </a:fld>
            <a:endParaRPr lang="hr-HR" alt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smtClean="0"/>
              <a:t>stanice s jednim humanim kromosomom - genetika</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011FFE-9E29-45F0-9B90-E944739F391E}" type="slidenum">
              <a:rPr lang="hr-HR" altLang="en-US"/>
              <a:pPr/>
              <a:t>41</a:t>
            </a:fld>
            <a:endParaRPr lang="hr-HR" alt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r>
              <a:rPr lang="hr-HR" altLang="en-US"/>
              <a:t>pojedini kromosomi mogu uzrokovati starenje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r-HR" altLang="en-US" smtClean="0"/>
              <a:t>„Mikrostanice” se dobiju inhibicijom aktinskog citoskeleta tako da se posebnom metodom dobiju pojedini kromosomi koji su obavijeni staničnom membranom (moguće ih je izolirati protočnom citometrijom) i zatim se fuzioniraju sa stanicom</a:t>
            </a:r>
          </a:p>
          <a:p>
            <a:r>
              <a:rPr lang="hr-HR" altLang="en-US" smtClean="0"/>
              <a:t>Pojedini kromosomi, nakon fuzije s pojedinim tumorskim staničnim linijama izazivaju starenje-</a:t>
            </a:r>
            <a:endParaRPr lang="en-US" alt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22EDA5F0-11BA-4BCF-B91D-83F0CC1324F7}" type="slidenum">
              <a:rPr lang="hr-HR" altLang="en-US" sz="1200" smtClean="0">
                <a:latin typeface="Times New Roman" pitchFamily="18" charset="0"/>
              </a:rPr>
              <a:pPr eaLnBrk="1" hangingPunct="1"/>
              <a:t>43</a:t>
            </a:fld>
            <a:endParaRPr lang="hr-HR" altLang="en-US" sz="120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posebni uređaji</a:t>
            </a:r>
          </a:p>
          <a:p>
            <a:r>
              <a:rPr lang="hr-HR" dirty="0" err="1" smtClean="0"/>
              <a:t>citotoksičnost</a:t>
            </a:r>
            <a:endParaRPr lang="en-US" dirty="0"/>
          </a:p>
        </p:txBody>
      </p:sp>
      <p:sp>
        <p:nvSpPr>
          <p:cNvPr id="4" name="Slide Number Placeholder 3"/>
          <p:cNvSpPr>
            <a:spLocks noGrp="1"/>
          </p:cNvSpPr>
          <p:nvPr>
            <p:ph type="sldNum" sz="quarter" idx="10"/>
          </p:nvPr>
        </p:nvSpPr>
        <p:spPr/>
        <p:txBody>
          <a:bodyPr/>
          <a:lstStyle/>
          <a:p>
            <a:pPr>
              <a:defRPr/>
            </a:pPr>
            <a:fld id="{84B91897-E6CC-4EC6-8323-006E8890EB1D}" type="slidenum">
              <a:rPr lang="hr-HR" smtClean="0"/>
              <a:pPr>
                <a:defRPr/>
              </a:pPr>
              <a:t>4</a:t>
            </a:fld>
            <a:endParaRPr lang="hr-HR"/>
          </a:p>
        </p:txBody>
      </p:sp>
    </p:spTree>
    <p:extLst>
      <p:ext uri="{BB962C8B-B14F-4D97-AF65-F5344CB8AC3E}">
        <p14:creationId xmlns:p14="http://schemas.microsoft.com/office/powerpoint/2010/main" val="507541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r-HR" altLang="en-US" smtClean="0"/>
              <a:t>Hibridomi su stanice dobivene fuzijom stanica mijeloma miša, koje su tumorske hematopoetske stanice, imortalne, i B limfocita iz miša kojem je uštrcan neki antigen na koji se trebaju proizvesti antitijela. Fuzionirane stanice bi trebale proizvoditi ciljna antitijela kao B limfociti i biti imortalne kao stanice mijeloma.</a:t>
            </a:r>
            <a:endParaRPr lang="en-US" altLang="en-US" smtClean="0"/>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2A7D6D6-B82B-4EF7-B5CF-53FEF3D9011F}" type="slidenum">
              <a:rPr lang="hr-HR" altLang="en-US" sz="1200" smtClean="0">
                <a:latin typeface="Times New Roman" pitchFamily="18" charset="0"/>
              </a:rPr>
              <a:pPr eaLnBrk="1" hangingPunct="1"/>
              <a:t>44</a:t>
            </a:fld>
            <a:endParaRPr lang="hr-HR" altLang="en-US" sz="1200"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r-HR" altLang="en-US" smtClean="0"/>
              <a:t>Stanice imaju put de novo za proizvodnju nukleotida ili ih mogu koristiti iz medija putevima spašavanja. Ako se stanicama blokira de novo sinteza s metotreksatom, ovise o putu spašavanja. Mogu se uzgojiti mutanti TK- i HGPRT- koji ne mogu preživjeti u mediju s metotreksatom, međutim, njihovi hibridi tj. fuzionirana stanica od TK- + HGPRT- stanice, može. Zato je HAT medij selektivni medij za hibridne stanice.</a:t>
            </a:r>
          </a:p>
          <a:p>
            <a:r>
              <a:rPr lang="hr-HR" altLang="en-US" smtClean="0"/>
              <a:t>Hipoksantin i timidin u HAT su izvori nukleotida.</a:t>
            </a:r>
            <a:endParaRPr lang="en-US" alt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FC1E6AC-62A6-4A74-BDFE-F49C60B27DB5}" type="slidenum">
              <a:rPr lang="hr-HR" altLang="en-US" smtClean="0"/>
              <a:pPr eaLnBrk="1" hangingPunct="1">
                <a:spcBef>
                  <a:spcPct val="0"/>
                </a:spcBef>
              </a:pPr>
              <a:t>45</a:t>
            </a:fld>
            <a:endParaRPr lang="hr-HR"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320AB73-341C-4FC7-8BC7-042302681AC6}" type="slidenum">
              <a:rPr lang="hr-HR" altLang="en-US" smtClean="0"/>
              <a:pPr eaLnBrk="1" hangingPunct="1">
                <a:spcBef>
                  <a:spcPct val="0"/>
                </a:spcBef>
              </a:pPr>
              <a:t>46</a:t>
            </a:fld>
            <a:endParaRPr lang="hr-HR" alt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smtClean="0"/>
              <a:t>Freshney</a:t>
            </a:r>
          </a:p>
          <a:p>
            <a:pPr eaLnBrk="1" hangingPunct="1"/>
            <a:r>
              <a:rPr lang="hr-HR" altLang="en-US" smtClean="0"/>
              <a:t>Klonovi rezistentni na BUdR su oni koji su TK.-, a oni koji su rezistentni na 8 aza guanin su oni koji su HGPRT-. Znači preživjeli klonovi su rezistentni.</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Aptamers</a:t>
            </a:r>
            <a:r>
              <a:rPr lang="en-US" dirty="0" smtClean="0"/>
              <a:t> are </a:t>
            </a:r>
            <a:r>
              <a:rPr lang="en-US" dirty="0" smtClean="0">
                <a:hlinkClick r:id="rId3" tooltip="Oligomers"/>
              </a:rPr>
              <a:t>oligomers</a:t>
            </a:r>
            <a:r>
              <a:rPr lang="en-US" dirty="0" smtClean="0"/>
              <a:t> of artificial </a:t>
            </a:r>
            <a:r>
              <a:rPr lang="en-US" dirty="0" smtClean="0">
                <a:hlinkClick r:id="rId4" tooltip="SsDNA"/>
              </a:rPr>
              <a:t>ssDNA</a:t>
            </a:r>
            <a:r>
              <a:rPr lang="en-US" dirty="0" smtClean="0"/>
              <a:t>, </a:t>
            </a:r>
            <a:r>
              <a:rPr lang="en-US" dirty="0" smtClean="0">
                <a:hlinkClick r:id="rId5" tooltip="RNA"/>
              </a:rPr>
              <a:t>RNA</a:t>
            </a:r>
            <a:r>
              <a:rPr lang="en-US" dirty="0" smtClean="0"/>
              <a:t>, </a:t>
            </a:r>
            <a:r>
              <a:rPr lang="en-US" dirty="0" smtClean="0">
                <a:hlinkClick r:id="rId6" tooltip="Xeno nucleic acid"/>
              </a:rPr>
              <a:t>XNA</a:t>
            </a:r>
            <a:r>
              <a:rPr lang="en-US" dirty="0" smtClean="0"/>
              <a:t>, or </a:t>
            </a:r>
            <a:r>
              <a:rPr lang="en-US" dirty="0" smtClean="0">
                <a:hlinkClick r:id="rId7" tooltip="Peptide"/>
              </a:rPr>
              <a:t>peptide</a:t>
            </a:r>
            <a:r>
              <a:rPr lang="en-US" dirty="0" smtClean="0"/>
              <a:t> that </a:t>
            </a:r>
            <a:r>
              <a:rPr lang="en-US" dirty="0" smtClean="0">
                <a:hlinkClick r:id="rId8" tooltip="Ligand"/>
              </a:rPr>
              <a:t>bind a specific target molecule</a:t>
            </a:r>
            <a:r>
              <a:rPr lang="en-US" dirty="0" smtClean="0"/>
              <a:t>, or family of target molecules. They exhibit a range of affinities (</a:t>
            </a:r>
            <a:r>
              <a:rPr lang="en-US" dirty="0" smtClean="0">
                <a:hlinkClick r:id="rId9" tooltip="Dissociation constant"/>
              </a:rPr>
              <a:t>K</a:t>
            </a:r>
            <a:r>
              <a:rPr lang="en-US" baseline="-25000" dirty="0" smtClean="0">
                <a:hlinkClick r:id="rId9" tooltip="Dissociation constant"/>
              </a:rPr>
              <a:t>D</a:t>
            </a:r>
            <a:r>
              <a:rPr lang="en-US" dirty="0" smtClean="0"/>
              <a:t> in the </a:t>
            </a:r>
            <a:r>
              <a:rPr lang="en-US" dirty="0" err="1" smtClean="0"/>
              <a:t>pM</a:t>
            </a:r>
            <a:r>
              <a:rPr lang="en-US" dirty="0" smtClean="0"/>
              <a:t> to </a:t>
            </a:r>
            <a:r>
              <a:rPr lang="en-US" dirty="0" err="1" smtClean="0"/>
              <a:t>μM</a:t>
            </a:r>
            <a:r>
              <a:rPr lang="en-US" dirty="0" smtClean="0"/>
              <a:t> range),</a:t>
            </a:r>
            <a:r>
              <a:rPr lang="en-US" baseline="30000" dirty="0" smtClean="0">
                <a:hlinkClick r:id="rId10"/>
              </a:rPr>
              <a:t>[1]</a:t>
            </a:r>
            <a:r>
              <a:rPr lang="en-US" baseline="30000" dirty="0" smtClean="0">
                <a:hlinkClick r:id="rId11"/>
              </a:rPr>
              <a:t>[2]</a:t>
            </a:r>
            <a:r>
              <a:rPr lang="en-US" dirty="0" smtClean="0"/>
              <a:t> with variable levels of </a:t>
            </a:r>
            <a:r>
              <a:rPr lang="en-US" dirty="0" smtClean="0">
                <a:hlinkClick r:id="rId12" tooltip="Antitarget"/>
              </a:rPr>
              <a:t>off-target</a:t>
            </a:r>
            <a:r>
              <a:rPr lang="en-US" dirty="0" smtClean="0"/>
              <a:t> binding</a:t>
            </a:r>
            <a:r>
              <a:rPr lang="en-US" baseline="30000" dirty="0" smtClean="0">
                <a:hlinkClick r:id="rId13"/>
              </a:rPr>
              <a:t>[3]</a:t>
            </a:r>
            <a:r>
              <a:rPr lang="en-US" dirty="0" smtClean="0"/>
              <a:t> and are sometimes classified as </a:t>
            </a:r>
            <a:r>
              <a:rPr lang="en-US" dirty="0" smtClean="0">
                <a:hlinkClick r:id="rId14" tooltip="Antibody mimetic"/>
              </a:rPr>
              <a:t>chemical antibodies</a:t>
            </a:r>
            <a:r>
              <a:rPr lang="en-US" dirty="0" smtClean="0"/>
              <a:t>. Aptamers and antibodies can be used in many of the same applications, but the </a:t>
            </a:r>
            <a:r>
              <a:rPr lang="en-US" dirty="0" smtClean="0">
                <a:hlinkClick r:id="rId15" tooltip="Nucleic acid"/>
              </a:rPr>
              <a:t>nucleic acid</a:t>
            </a:r>
            <a:r>
              <a:rPr lang="en-US" dirty="0" smtClean="0"/>
              <a:t>-based structure of aptamers, which are mostly </a:t>
            </a:r>
            <a:r>
              <a:rPr lang="en-US" dirty="0" smtClean="0">
                <a:hlinkClick r:id="rId16" tooltip="Oligonucleotides"/>
              </a:rPr>
              <a:t>oligonucleotides</a:t>
            </a:r>
            <a:r>
              <a:rPr lang="en-US" dirty="0" smtClean="0"/>
              <a:t>, is very different from the </a:t>
            </a:r>
            <a:r>
              <a:rPr lang="en-US" dirty="0" smtClean="0">
                <a:hlinkClick r:id="rId17" tooltip="Amino acid"/>
              </a:rPr>
              <a:t>amino acid</a:t>
            </a:r>
            <a:r>
              <a:rPr lang="en-US" dirty="0" smtClean="0"/>
              <a:t>-based structure of antibodies, which are </a:t>
            </a:r>
            <a:r>
              <a:rPr lang="en-US" dirty="0" smtClean="0">
                <a:hlinkClick r:id="rId18" tooltip="Proteins"/>
              </a:rPr>
              <a:t>proteins</a:t>
            </a:r>
            <a:r>
              <a:rPr lang="en-US" dirty="0" smtClean="0"/>
              <a:t>. This difference can make aptamers a better choice than antibodies for some purposes (see </a:t>
            </a:r>
            <a:r>
              <a:rPr lang="en-US" dirty="0" smtClean="0">
                <a:hlinkClick r:id="rId19"/>
              </a:rPr>
              <a:t>antibody replacement</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84B91897-E6CC-4EC6-8323-006E8890EB1D}" type="slidenum">
              <a:rPr lang="hr-HR" smtClean="0"/>
              <a:pPr>
                <a:defRPr/>
              </a:pPr>
              <a:t>47</a:t>
            </a:fld>
            <a:endParaRPr lang="hr-HR"/>
          </a:p>
        </p:txBody>
      </p:sp>
    </p:spTree>
    <p:extLst>
      <p:ext uri="{BB962C8B-B14F-4D97-AF65-F5344CB8AC3E}">
        <p14:creationId xmlns:p14="http://schemas.microsoft.com/office/powerpoint/2010/main" val="590285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siRNA: kratki </a:t>
            </a:r>
            <a:r>
              <a:rPr lang="hr-HR" dirty="0" err="1" smtClean="0"/>
              <a:t>oligonukleotidi</a:t>
            </a:r>
            <a:endParaRPr lang="hr-HR" dirty="0" smtClean="0"/>
          </a:p>
          <a:p>
            <a:r>
              <a:rPr lang="hr-HR" dirty="0" err="1" smtClean="0"/>
              <a:t>shRNA</a:t>
            </a:r>
            <a:r>
              <a:rPr lang="hr-HR" dirty="0" smtClean="0"/>
              <a:t>:</a:t>
            </a:r>
            <a:r>
              <a:rPr lang="hr-HR" baseline="0" dirty="0" smtClean="0"/>
              <a:t> kloniranje kratkih odsječaka DNA, posebni promotori</a:t>
            </a:r>
            <a:endParaRPr lang="en-US" dirty="0"/>
          </a:p>
        </p:txBody>
      </p:sp>
      <p:sp>
        <p:nvSpPr>
          <p:cNvPr id="4" name="Slide Number Placeholder 3"/>
          <p:cNvSpPr>
            <a:spLocks noGrp="1"/>
          </p:cNvSpPr>
          <p:nvPr>
            <p:ph type="sldNum" sz="quarter" idx="10"/>
          </p:nvPr>
        </p:nvSpPr>
        <p:spPr/>
        <p:txBody>
          <a:bodyPr/>
          <a:lstStyle/>
          <a:p>
            <a:pPr>
              <a:defRPr/>
            </a:pPr>
            <a:fld id="{84B91897-E6CC-4EC6-8323-006E8890EB1D}" type="slidenum">
              <a:rPr lang="hr-HR" smtClean="0"/>
              <a:pPr>
                <a:defRPr/>
              </a:pPr>
              <a:t>8</a:t>
            </a:fld>
            <a:endParaRPr lang="hr-HR"/>
          </a:p>
        </p:txBody>
      </p:sp>
    </p:spTree>
    <p:extLst>
      <p:ext uri="{BB962C8B-B14F-4D97-AF65-F5344CB8AC3E}">
        <p14:creationId xmlns:p14="http://schemas.microsoft.com/office/powerpoint/2010/main" val="2123216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Homologous recombination: from ES cells to mutant mice. Normal ES cells (figured light gray) are </a:t>
            </a:r>
            <a:r>
              <a:rPr lang="en-US" b="1" dirty="0" err="1" smtClean="0"/>
              <a:t>electroporated</a:t>
            </a:r>
            <a:r>
              <a:rPr lang="en-US" b="1" dirty="0" smtClean="0"/>
              <a:t> with the HR vector and selected for its integration at the right locus (cells in dark gray). Cells harboring the mutation on one of the two alleles of the targeted locus are injected into E 2.5 host blastocysts, which are then </a:t>
            </a:r>
            <a:r>
              <a:rPr lang="en-US" b="1" dirty="0" err="1" smtClean="0"/>
              <a:t>reimplanted</a:t>
            </a:r>
            <a:r>
              <a:rPr lang="en-US" b="1" dirty="0" smtClean="0"/>
              <a:t> in </a:t>
            </a:r>
            <a:r>
              <a:rPr lang="en-US" b="1" dirty="0" err="1" smtClean="0"/>
              <a:t>pseudopregnant</a:t>
            </a:r>
            <a:r>
              <a:rPr lang="en-US" b="1" dirty="0" smtClean="0"/>
              <a:t> females. The injected mutant ES cells participate to the development of the embryo, giving birth to chimeric mice composed of mutant and normal cells. Since ES cells and host blastocysts belong to two mouse strains recognizable by their hair color, the chimera can be easily identified. These chimera, usually males (because the ES cells used have a male genotype), are then crossed with wild-type females. Heterozygous animals are obtained and identified from their hair color. Heterozygous mice are intercrossed to generate homozygous animals in a </a:t>
            </a:r>
            <a:r>
              <a:rPr lang="en-US" b="1" dirty="0" err="1" smtClean="0"/>
              <a:t>mendelian</a:t>
            </a:r>
            <a:r>
              <a:rPr lang="en-US" b="1" dirty="0" smtClean="0"/>
              <a:t> ratio (1/4), provided that the mutation is not deleterious for embryonic development.  </a:t>
            </a:r>
          </a:p>
          <a:p>
            <a:endParaRPr lang="en-US" dirty="0"/>
          </a:p>
        </p:txBody>
      </p:sp>
      <p:sp>
        <p:nvSpPr>
          <p:cNvPr id="4" name="Slide Number Placeholder 3"/>
          <p:cNvSpPr>
            <a:spLocks noGrp="1"/>
          </p:cNvSpPr>
          <p:nvPr>
            <p:ph type="sldNum" sz="quarter" idx="10"/>
          </p:nvPr>
        </p:nvSpPr>
        <p:spPr/>
        <p:txBody>
          <a:bodyPr/>
          <a:lstStyle/>
          <a:p>
            <a:pPr>
              <a:defRPr/>
            </a:pPr>
            <a:fld id="{84B91897-E6CC-4EC6-8323-006E8890EB1D}" type="slidenum">
              <a:rPr lang="hr-HR" smtClean="0"/>
              <a:pPr>
                <a:defRPr/>
              </a:pPr>
              <a:t>9</a:t>
            </a:fld>
            <a:endParaRPr lang="hr-HR"/>
          </a:p>
        </p:txBody>
      </p:sp>
    </p:spTree>
    <p:extLst>
      <p:ext uri="{BB962C8B-B14F-4D97-AF65-F5344CB8AC3E}">
        <p14:creationId xmlns:p14="http://schemas.microsoft.com/office/powerpoint/2010/main" val="3440922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79657B5-898A-49B2-AB62-F7585034C582}" type="slidenum">
              <a:rPr lang="hr-HR" altLang="en-US" smtClean="0"/>
              <a:pPr eaLnBrk="1" hangingPunct="1">
                <a:spcBef>
                  <a:spcPct val="0"/>
                </a:spcBef>
              </a:pPr>
              <a:t>14</a:t>
            </a:fld>
            <a:endParaRPr lang="hr-HR" alt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smtClean="0"/>
              <a:t>drugi protein vezanjem Ca emitira Uv/plavu svjetlost koja pobudi GFP</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https://evidentscientific.com/en/microscope-resource/knowledge-hub/techniques</a:t>
            </a:r>
            <a:endParaRPr lang="en-US" dirty="0"/>
          </a:p>
        </p:txBody>
      </p:sp>
      <p:sp>
        <p:nvSpPr>
          <p:cNvPr id="4" name="Slide Number Placeholder 3"/>
          <p:cNvSpPr>
            <a:spLocks noGrp="1"/>
          </p:cNvSpPr>
          <p:nvPr>
            <p:ph type="sldNum" sz="quarter" idx="10"/>
          </p:nvPr>
        </p:nvSpPr>
        <p:spPr/>
        <p:txBody>
          <a:bodyPr/>
          <a:lstStyle/>
          <a:p>
            <a:pPr>
              <a:defRPr/>
            </a:pPr>
            <a:fld id="{84B91897-E6CC-4EC6-8323-006E8890EB1D}" type="slidenum">
              <a:rPr lang="hr-HR" smtClean="0"/>
              <a:pPr>
                <a:defRPr/>
              </a:pPr>
              <a:t>16</a:t>
            </a:fld>
            <a:endParaRPr lang="hr-HR"/>
          </a:p>
        </p:txBody>
      </p:sp>
    </p:spTree>
    <p:extLst>
      <p:ext uri="{BB962C8B-B14F-4D97-AF65-F5344CB8AC3E}">
        <p14:creationId xmlns:p14="http://schemas.microsoft.com/office/powerpoint/2010/main" val="2635293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Laser scanning microscopy is used in biological and materials science research to obtain high-resolution, high-contrast images of a sample. Laser microscopes can scan samples point by point, resulting in optical sectioning that can be used to construct precise 3D images.</a:t>
            </a:r>
            <a:endParaRPr lang="hr-HR" dirty="0" smtClean="0"/>
          </a:p>
          <a:p>
            <a:r>
              <a:rPr lang="en-US" dirty="0" smtClean="0">
                <a:hlinkClick r:id="rId3" tooltip="Confocal microscopy"/>
              </a:rPr>
              <a:t>Confocal microscopy</a:t>
            </a:r>
            <a:r>
              <a:rPr lang="en-US" dirty="0" smtClean="0"/>
              <a:t> offers several advantages over conventional </a:t>
            </a:r>
            <a:r>
              <a:rPr lang="en-US" dirty="0" err="1" smtClean="0"/>
              <a:t>widefield</a:t>
            </a:r>
            <a:r>
              <a:rPr lang="en-US" dirty="0" smtClean="0"/>
              <a:t> optical microscopy, including the ability to control depth of field, elimination or reduction of background information away from the focal plane (that leads to image degradation), and the capability to collect serial </a:t>
            </a:r>
            <a:r>
              <a:rPr lang="en-US" b="1" dirty="0" smtClean="0"/>
              <a:t>optical sections</a:t>
            </a:r>
            <a:r>
              <a:rPr lang="en-US" dirty="0" smtClean="0"/>
              <a:t> from thick specimens. The basic key to the confocal approach is the use of spatial filtering techniques to eliminate out-of-focus light or glare in specimens whose thickness exceeds the immediate plane of focus. There has been a tremendous explosion in the popularity of confocal microscopy in recent years, due in part to the relative ease with which extremely high-quality images can be obtained from specimens prepared for conventional fluorescence microscopy, and the growing number of applications in cell biology that rely on imaging both fixed and living cells and tissues. In fact, confocal technology is proving to be one of the most important advances ever achieved in optical microscopy.</a:t>
            </a:r>
            <a:endParaRPr lang="hr-HR" dirty="0" smtClean="0"/>
          </a:p>
          <a:p>
            <a:r>
              <a:rPr lang="en-US" dirty="0" smtClean="0"/>
              <a:t>https://evidentscientific.com/en/microscope-resource/knowledge-hub/techniques/confocal/confocalintro</a:t>
            </a:r>
            <a:endParaRPr lang="en-US" dirty="0"/>
          </a:p>
        </p:txBody>
      </p:sp>
      <p:sp>
        <p:nvSpPr>
          <p:cNvPr id="4" name="Slide Number Placeholder 3"/>
          <p:cNvSpPr>
            <a:spLocks noGrp="1"/>
          </p:cNvSpPr>
          <p:nvPr>
            <p:ph type="sldNum" sz="quarter" idx="10"/>
          </p:nvPr>
        </p:nvSpPr>
        <p:spPr/>
        <p:txBody>
          <a:bodyPr/>
          <a:lstStyle/>
          <a:p>
            <a:pPr>
              <a:defRPr/>
            </a:pPr>
            <a:fld id="{84B91897-E6CC-4EC6-8323-006E8890EB1D}" type="slidenum">
              <a:rPr lang="hr-HR" smtClean="0"/>
              <a:pPr>
                <a:defRPr/>
              </a:pPr>
              <a:t>18</a:t>
            </a:fld>
            <a:endParaRPr lang="hr-HR"/>
          </a:p>
        </p:txBody>
      </p:sp>
    </p:spTree>
    <p:extLst>
      <p:ext uri="{BB962C8B-B14F-4D97-AF65-F5344CB8AC3E}">
        <p14:creationId xmlns:p14="http://schemas.microsoft.com/office/powerpoint/2010/main" val="1553559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Confocal microscopy</a:t>
            </a:r>
            <a:r>
              <a:rPr lang="en-US" altLang="en-US" smtClean="0"/>
              <a:t> is an optical imaging technique used to increase </a:t>
            </a:r>
            <a:r>
              <a:rPr lang="en-US" altLang="en-US" smtClean="0">
                <a:hlinkClick r:id="rId3" tooltip="Optical resolution"/>
              </a:rPr>
              <a:t>optical resolution</a:t>
            </a:r>
            <a:r>
              <a:rPr lang="en-US" altLang="en-US" smtClean="0"/>
              <a:t> and </a:t>
            </a:r>
            <a:r>
              <a:rPr lang="en-US" altLang="en-US" smtClean="0">
                <a:hlinkClick r:id="rId4" tooltip="Contrast (vision)"/>
              </a:rPr>
              <a:t>contrast</a:t>
            </a:r>
            <a:r>
              <a:rPr lang="en-US" altLang="en-US" smtClean="0"/>
              <a:t> of a </a:t>
            </a:r>
            <a:r>
              <a:rPr lang="en-US" altLang="en-US" smtClean="0">
                <a:hlinkClick r:id="rId5" tooltip="Micrograph"/>
              </a:rPr>
              <a:t>micrograph</a:t>
            </a:r>
            <a:r>
              <a:rPr lang="en-US" altLang="en-US" smtClean="0"/>
              <a:t> by using point illumination and a spatial pinhole to eliminate out-of-focus light in specimens that are thicker than the </a:t>
            </a:r>
            <a:r>
              <a:rPr lang="en-US" altLang="en-US" smtClean="0">
                <a:hlinkClick r:id="rId6" tooltip="Focal plane"/>
              </a:rPr>
              <a:t>focal plane</a:t>
            </a:r>
            <a:r>
              <a:rPr lang="en-US" altLang="en-US" smtClean="0"/>
              <a:t>.</a:t>
            </a:r>
            <a:r>
              <a:rPr lang="en-US" altLang="en-US" baseline="30000" smtClean="0">
                <a:hlinkClick r:id="rId7"/>
              </a:rPr>
              <a:t>[1]</a:t>
            </a:r>
            <a:r>
              <a:rPr lang="en-US" altLang="en-US" smtClean="0"/>
              <a:t> It enables the reconstruction of three-dimensional structures from the obtained </a:t>
            </a:r>
            <a:r>
              <a:rPr lang="en-US" altLang="en-US" smtClean="0">
                <a:hlinkClick r:id="rId8" tooltip="Image"/>
              </a:rPr>
              <a:t>images</a:t>
            </a:r>
            <a:r>
              <a:rPr lang="en-US" altLang="en-US" smtClean="0"/>
              <a:t>. This technique has gained popularity in the scientific and industrial communities and typical applications are in </a:t>
            </a:r>
            <a:r>
              <a:rPr lang="en-US" altLang="en-US" smtClean="0">
                <a:hlinkClick r:id="rId9" tooltip="Life sciences"/>
              </a:rPr>
              <a:t>life sciences</a:t>
            </a:r>
            <a:r>
              <a:rPr lang="en-US" altLang="en-US" smtClean="0"/>
              <a:t>, </a:t>
            </a:r>
            <a:r>
              <a:rPr lang="en-US" altLang="en-US" smtClean="0">
                <a:hlinkClick r:id="rId10" tooltip="Semiconductor"/>
              </a:rPr>
              <a:t>semiconductor</a:t>
            </a:r>
            <a:r>
              <a:rPr lang="en-US" altLang="en-US" smtClean="0"/>
              <a:t> inspection and </a:t>
            </a:r>
            <a:r>
              <a:rPr lang="en-US" altLang="en-US" smtClean="0">
                <a:hlinkClick r:id="rId11" tooltip="Materials science"/>
              </a:rPr>
              <a:t>materials science</a:t>
            </a:r>
            <a:r>
              <a:rPr lang="en-US" altLang="en-US" smtClean="0"/>
              <a:t>.</a:t>
            </a:r>
            <a:endParaRPr lang="hr-HR" altLang="en-US"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DBC881E-E90E-4B3B-9278-AF0E74D5E63A}" type="slidenum">
              <a:rPr lang="hr-HR" altLang="en-US" smtClean="0"/>
              <a:pPr eaLnBrk="1" hangingPunct="1">
                <a:spcBef>
                  <a:spcPct val="0"/>
                </a:spcBef>
              </a:pPr>
              <a:t>19</a:t>
            </a:fld>
            <a:endParaRPr lang="hr-HR"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Actin Mobility in Epithelial Cells</a:t>
            </a:r>
          </a:p>
          <a:p>
            <a:r>
              <a:rPr lang="en-US" dirty="0" smtClean="0"/>
              <a:t>Actin Mobility in Epithelial Cells</a:t>
            </a:r>
          </a:p>
          <a:p>
            <a:r>
              <a:rPr lang="en-US" dirty="0" smtClean="0"/>
              <a:t>Actin Mobility in Epithelial Cells</a:t>
            </a:r>
          </a:p>
          <a:p>
            <a:endParaRPr lang="en-US" dirty="0" smtClean="0"/>
          </a:p>
          <a:p>
            <a:r>
              <a:rPr lang="en-US" dirty="0" smtClean="0"/>
              <a:t>Found in virtually all eukaryotic cells, actin is a highly conserved globular protein that differs in amino acid sequence by less than 20 percent in species ranging from algae to humans. Actin is one of three major components of the cytoskeleton (along with tubulin and intermediate filaments) and is involved in a variety of important cellular functions, including muscle contraction, cell motility, division, organelle </a:t>
            </a:r>
            <a:r>
              <a:rPr lang="en-US" dirty="0" err="1" smtClean="0"/>
              <a:t>tranlation</a:t>
            </a:r>
            <a:r>
              <a:rPr lang="en-US" dirty="0" smtClean="0"/>
              <a:t>, signaling, and the establishment of "communication" junctions between cells. The confocal digital video presented above captures several rabbit kidney epithelial cells (RK-13 line) as they progress across the glass coverslip, extruding and contracting the leading edges of their </a:t>
            </a:r>
            <a:r>
              <a:rPr lang="en-US" dirty="0" err="1" smtClean="0"/>
              <a:t>lamellipodia</a:t>
            </a:r>
            <a:r>
              <a:rPr lang="en-US" dirty="0" smtClean="0"/>
              <a:t>, a process that mimics ocean waves crashing onto the beach. The actin in this specimen is labeled with </a:t>
            </a:r>
            <a:r>
              <a:rPr lang="en-US" dirty="0" err="1" smtClean="0"/>
              <a:t>mCherry</a:t>
            </a:r>
            <a:r>
              <a:rPr lang="en-US" dirty="0" smtClean="0"/>
              <a:t> fluorescent protein.</a:t>
            </a:r>
          </a:p>
          <a:p>
            <a:endParaRPr lang="en-US" dirty="0"/>
          </a:p>
        </p:txBody>
      </p:sp>
      <p:sp>
        <p:nvSpPr>
          <p:cNvPr id="4" name="Slide Number Placeholder 3"/>
          <p:cNvSpPr>
            <a:spLocks noGrp="1"/>
          </p:cNvSpPr>
          <p:nvPr>
            <p:ph type="sldNum" sz="quarter" idx="10"/>
          </p:nvPr>
        </p:nvSpPr>
        <p:spPr/>
        <p:txBody>
          <a:bodyPr/>
          <a:lstStyle/>
          <a:p>
            <a:pPr>
              <a:defRPr/>
            </a:pPr>
            <a:fld id="{84B91897-E6CC-4EC6-8323-006E8890EB1D}" type="slidenum">
              <a:rPr lang="hr-HR" smtClean="0"/>
              <a:pPr>
                <a:defRPr/>
              </a:pPr>
              <a:t>20</a:t>
            </a:fld>
            <a:endParaRPr lang="hr-HR"/>
          </a:p>
        </p:txBody>
      </p:sp>
    </p:spTree>
    <p:extLst>
      <p:ext uri="{BB962C8B-B14F-4D97-AF65-F5344CB8AC3E}">
        <p14:creationId xmlns:p14="http://schemas.microsoft.com/office/powerpoint/2010/main" val="3762326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1A251E4A-C13B-424E-9478-D23C3F42C9B6}" type="slidenum">
              <a:rPr lang="hr-HR"/>
              <a:pPr>
                <a:defRPr/>
              </a:pPr>
              <a:t>‹#›</a:t>
            </a:fld>
            <a:endParaRPr lang="hr-HR"/>
          </a:p>
        </p:txBody>
      </p:sp>
    </p:spTree>
    <p:extLst>
      <p:ext uri="{BB962C8B-B14F-4D97-AF65-F5344CB8AC3E}">
        <p14:creationId xmlns:p14="http://schemas.microsoft.com/office/powerpoint/2010/main" val="2989419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C5221EBF-8B3E-4B94-8FE4-61A7FC2E52E7}" type="slidenum">
              <a:rPr lang="hr-HR"/>
              <a:pPr>
                <a:defRPr/>
              </a:pPr>
              <a:t>‹#›</a:t>
            </a:fld>
            <a:endParaRPr lang="hr-HR"/>
          </a:p>
        </p:txBody>
      </p:sp>
    </p:spTree>
    <p:extLst>
      <p:ext uri="{BB962C8B-B14F-4D97-AF65-F5344CB8AC3E}">
        <p14:creationId xmlns:p14="http://schemas.microsoft.com/office/powerpoint/2010/main" val="223349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624618B8-EF94-4544-9017-DB082F2465F8}" type="slidenum">
              <a:rPr lang="hr-HR"/>
              <a:pPr>
                <a:defRPr/>
              </a:pPr>
              <a:t>‹#›</a:t>
            </a:fld>
            <a:endParaRPr lang="hr-HR"/>
          </a:p>
        </p:txBody>
      </p:sp>
    </p:spTree>
    <p:extLst>
      <p:ext uri="{BB962C8B-B14F-4D97-AF65-F5344CB8AC3E}">
        <p14:creationId xmlns:p14="http://schemas.microsoft.com/office/powerpoint/2010/main" val="3032942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42B8208B-33CE-4775-B3C9-9744C590F182}" type="slidenum">
              <a:rPr lang="hr-HR"/>
              <a:pPr>
                <a:defRPr/>
              </a:pPr>
              <a:t>‹#›</a:t>
            </a:fld>
            <a:endParaRPr lang="hr-HR"/>
          </a:p>
        </p:txBody>
      </p:sp>
    </p:spTree>
    <p:extLst>
      <p:ext uri="{BB962C8B-B14F-4D97-AF65-F5344CB8AC3E}">
        <p14:creationId xmlns:p14="http://schemas.microsoft.com/office/powerpoint/2010/main" val="1633036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47127939-AA5A-4ACD-B7D3-5C613C1CD806}" type="slidenum">
              <a:rPr lang="hr-HR"/>
              <a:pPr>
                <a:defRPr/>
              </a:pPr>
              <a:t>‹#›</a:t>
            </a:fld>
            <a:endParaRPr lang="hr-HR"/>
          </a:p>
        </p:txBody>
      </p:sp>
    </p:spTree>
    <p:extLst>
      <p:ext uri="{BB962C8B-B14F-4D97-AF65-F5344CB8AC3E}">
        <p14:creationId xmlns:p14="http://schemas.microsoft.com/office/powerpoint/2010/main" val="3610148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Rectangle 4"/>
          <p:cNvSpPr>
            <a:spLocks noGrp="1" noChangeArrowheads="1"/>
          </p:cNvSpPr>
          <p:nvPr>
            <p:ph type="dt" sz="half" idx="10"/>
          </p:nvPr>
        </p:nvSpPr>
        <p:spPr>
          <a:ln/>
        </p:spPr>
        <p:txBody>
          <a:bodyPr/>
          <a:lstStyle>
            <a:lvl1pPr>
              <a:defRPr/>
            </a:lvl1pPr>
          </a:lstStyle>
          <a:p>
            <a:pPr>
              <a:defRPr/>
            </a:pPr>
            <a:endParaRPr lang="hr-HR"/>
          </a:p>
        </p:txBody>
      </p:sp>
      <p:sp>
        <p:nvSpPr>
          <p:cNvPr id="6" name="Rectangle 5"/>
          <p:cNvSpPr>
            <a:spLocks noGrp="1" noChangeArrowheads="1"/>
          </p:cNvSpPr>
          <p:nvPr>
            <p:ph type="ftr" sz="quarter" idx="11"/>
          </p:nvPr>
        </p:nvSpPr>
        <p:spPr>
          <a:ln/>
        </p:spPr>
        <p:txBody>
          <a:bodyPr/>
          <a:lstStyle>
            <a:lvl1pPr>
              <a:defRPr/>
            </a:lvl1pPr>
          </a:lstStyle>
          <a:p>
            <a:pPr>
              <a:defRPr/>
            </a:pPr>
            <a:endParaRPr lang="hr-HR"/>
          </a:p>
        </p:txBody>
      </p:sp>
      <p:sp>
        <p:nvSpPr>
          <p:cNvPr id="7" name="Rectangle 6"/>
          <p:cNvSpPr>
            <a:spLocks noGrp="1" noChangeArrowheads="1"/>
          </p:cNvSpPr>
          <p:nvPr>
            <p:ph type="sldNum" sz="quarter" idx="12"/>
          </p:nvPr>
        </p:nvSpPr>
        <p:spPr>
          <a:ln/>
        </p:spPr>
        <p:txBody>
          <a:bodyPr/>
          <a:lstStyle>
            <a:lvl1pPr>
              <a:defRPr/>
            </a:lvl1pPr>
          </a:lstStyle>
          <a:p>
            <a:pPr>
              <a:defRPr/>
            </a:pPr>
            <a:fld id="{7A128005-0267-4D81-81C3-C924430A9716}" type="slidenum">
              <a:rPr lang="hr-HR"/>
              <a:pPr>
                <a:defRPr/>
              </a:pPr>
              <a:t>‹#›</a:t>
            </a:fld>
            <a:endParaRPr lang="hr-HR"/>
          </a:p>
        </p:txBody>
      </p:sp>
    </p:spTree>
    <p:extLst>
      <p:ext uri="{BB962C8B-B14F-4D97-AF65-F5344CB8AC3E}">
        <p14:creationId xmlns:p14="http://schemas.microsoft.com/office/powerpoint/2010/main" val="113026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Rectangle 4"/>
          <p:cNvSpPr>
            <a:spLocks noGrp="1" noChangeArrowheads="1"/>
          </p:cNvSpPr>
          <p:nvPr>
            <p:ph type="dt" sz="half" idx="10"/>
          </p:nvPr>
        </p:nvSpPr>
        <p:spPr>
          <a:ln/>
        </p:spPr>
        <p:txBody>
          <a:bodyPr/>
          <a:lstStyle>
            <a:lvl1pPr>
              <a:defRPr/>
            </a:lvl1pPr>
          </a:lstStyle>
          <a:p>
            <a:pPr>
              <a:defRPr/>
            </a:pPr>
            <a:endParaRPr lang="hr-HR"/>
          </a:p>
        </p:txBody>
      </p:sp>
      <p:sp>
        <p:nvSpPr>
          <p:cNvPr id="8" name="Rectangle 5"/>
          <p:cNvSpPr>
            <a:spLocks noGrp="1" noChangeArrowheads="1"/>
          </p:cNvSpPr>
          <p:nvPr>
            <p:ph type="ftr" sz="quarter" idx="11"/>
          </p:nvPr>
        </p:nvSpPr>
        <p:spPr>
          <a:ln/>
        </p:spPr>
        <p:txBody>
          <a:bodyPr/>
          <a:lstStyle>
            <a:lvl1pPr>
              <a:defRPr/>
            </a:lvl1pPr>
          </a:lstStyle>
          <a:p>
            <a:pPr>
              <a:defRPr/>
            </a:pPr>
            <a:endParaRPr lang="hr-HR"/>
          </a:p>
        </p:txBody>
      </p:sp>
      <p:sp>
        <p:nvSpPr>
          <p:cNvPr id="9" name="Rectangle 6"/>
          <p:cNvSpPr>
            <a:spLocks noGrp="1" noChangeArrowheads="1"/>
          </p:cNvSpPr>
          <p:nvPr>
            <p:ph type="sldNum" sz="quarter" idx="12"/>
          </p:nvPr>
        </p:nvSpPr>
        <p:spPr>
          <a:ln/>
        </p:spPr>
        <p:txBody>
          <a:bodyPr/>
          <a:lstStyle>
            <a:lvl1pPr>
              <a:defRPr/>
            </a:lvl1pPr>
          </a:lstStyle>
          <a:p>
            <a:pPr>
              <a:defRPr/>
            </a:pPr>
            <a:fld id="{E5F13FBB-365D-46D2-B037-4B77604B7FFA}" type="slidenum">
              <a:rPr lang="hr-HR"/>
              <a:pPr>
                <a:defRPr/>
              </a:pPr>
              <a:t>‹#›</a:t>
            </a:fld>
            <a:endParaRPr lang="hr-HR"/>
          </a:p>
        </p:txBody>
      </p:sp>
    </p:spTree>
    <p:extLst>
      <p:ext uri="{BB962C8B-B14F-4D97-AF65-F5344CB8AC3E}">
        <p14:creationId xmlns:p14="http://schemas.microsoft.com/office/powerpoint/2010/main" val="2512359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Rectangle 4"/>
          <p:cNvSpPr>
            <a:spLocks noGrp="1" noChangeArrowheads="1"/>
          </p:cNvSpPr>
          <p:nvPr>
            <p:ph type="dt" sz="half" idx="10"/>
          </p:nvPr>
        </p:nvSpPr>
        <p:spPr>
          <a:ln/>
        </p:spPr>
        <p:txBody>
          <a:bodyPr/>
          <a:lstStyle>
            <a:lvl1pPr>
              <a:defRPr/>
            </a:lvl1pPr>
          </a:lstStyle>
          <a:p>
            <a:pPr>
              <a:defRPr/>
            </a:pPr>
            <a:endParaRPr lang="hr-HR"/>
          </a:p>
        </p:txBody>
      </p:sp>
      <p:sp>
        <p:nvSpPr>
          <p:cNvPr id="4" name="Rectangle 5"/>
          <p:cNvSpPr>
            <a:spLocks noGrp="1" noChangeArrowheads="1"/>
          </p:cNvSpPr>
          <p:nvPr>
            <p:ph type="ftr" sz="quarter" idx="11"/>
          </p:nvPr>
        </p:nvSpPr>
        <p:spPr>
          <a:ln/>
        </p:spPr>
        <p:txBody>
          <a:bodyPr/>
          <a:lstStyle>
            <a:lvl1pPr>
              <a:defRPr/>
            </a:lvl1pPr>
          </a:lstStyle>
          <a:p>
            <a:pPr>
              <a:defRPr/>
            </a:pPr>
            <a:endParaRPr lang="hr-HR"/>
          </a:p>
        </p:txBody>
      </p:sp>
      <p:sp>
        <p:nvSpPr>
          <p:cNvPr id="5" name="Rectangle 6"/>
          <p:cNvSpPr>
            <a:spLocks noGrp="1" noChangeArrowheads="1"/>
          </p:cNvSpPr>
          <p:nvPr>
            <p:ph type="sldNum" sz="quarter" idx="12"/>
          </p:nvPr>
        </p:nvSpPr>
        <p:spPr>
          <a:ln/>
        </p:spPr>
        <p:txBody>
          <a:bodyPr/>
          <a:lstStyle>
            <a:lvl1pPr>
              <a:defRPr/>
            </a:lvl1pPr>
          </a:lstStyle>
          <a:p>
            <a:pPr>
              <a:defRPr/>
            </a:pPr>
            <a:fld id="{85779FE3-9B65-43E3-99A6-571F0F575DB1}" type="slidenum">
              <a:rPr lang="hr-HR"/>
              <a:pPr>
                <a:defRPr/>
              </a:pPr>
              <a:t>‹#›</a:t>
            </a:fld>
            <a:endParaRPr lang="hr-HR"/>
          </a:p>
        </p:txBody>
      </p:sp>
    </p:spTree>
    <p:extLst>
      <p:ext uri="{BB962C8B-B14F-4D97-AF65-F5344CB8AC3E}">
        <p14:creationId xmlns:p14="http://schemas.microsoft.com/office/powerpoint/2010/main" val="2869771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r-HR"/>
          </a:p>
        </p:txBody>
      </p:sp>
      <p:sp>
        <p:nvSpPr>
          <p:cNvPr id="3" name="Rectangle 5"/>
          <p:cNvSpPr>
            <a:spLocks noGrp="1" noChangeArrowheads="1"/>
          </p:cNvSpPr>
          <p:nvPr>
            <p:ph type="ftr" sz="quarter" idx="11"/>
          </p:nvPr>
        </p:nvSpPr>
        <p:spPr>
          <a:ln/>
        </p:spPr>
        <p:txBody>
          <a:bodyPr/>
          <a:lstStyle>
            <a:lvl1pPr>
              <a:defRPr/>
            </a:lvl1pPr>
          </a:lstStyle>
          <a:p>
            <a:pPr>
              <a:defRPr/>
            </a:pPr>
            <a:endParaRPr lang="hr-HR"/>
          </a:p>
        </p:txBody>
      </p:sp>
      <p:sp>
        <p:nvSpPr>
          <p:cNvPr id="4" name="Rectangle 6"/>
          <p:cNvSpPr>
            <a:spLocks noGrp="1" noChangeArrowheads="1"/>
          </p:cNvSpPr>
          <p:nvPr>
            <p:ph type="sldNum" sz="quarter" idx="12"/>
          </p:nvPr>
        </p:nvSpPr>
        <p:spPr>
          <a:ln/>
        </p:spPr>
        <p:txBody>
          <a:bodyPr/>
          <a:lstStyle>
            <a:lvl1pPr>
              <a:defRPr/>
            </a:lvl1pPr>
          </a:lstStyle>
          <a:p>
            <a:pPr>
              <a:defRPr/>
            </a:pPr>
            <a:fld id="{069E9E4D-1BD4-47B8-B410-17EC08F925CE}" type="slidenum">
              <a:rPr lang="hr-HR"/>
              <a:pPr>
                <a:defRPr/>
              </a:pPr>
              <a:t>‹#›</a:t>
            </a:fld>
            <a:endParaRPr lang="hr-HR"/>
          </a:p>
        </p:txBody>
      </p:sp>
    </p:spTree>
    <p:extLst>
      <p:ext uri="{BB962C8B-B14F-4D97-AF65-F5344CB8AC3E}">
        <p14:creationId xmlns:p14="http://schemas.microsoft.com/office/powerpoint/2010/main" val="296373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hr-HR"/>
          </a:p>
        </p:txBody>
      </p:sp>
      <p:sp>
        <p:nvSpPr>
          <p:cNvPr id="6" name="Rectangle 5"/>
          <p:cNvSpPr>
            <a:spLocks noGrp="1" noChangeArrowheads="1"/>
          </p:cNvSpPr>
          <p:nvPr>
            <p:ph type="ftr" sz="quarter" idx="11"/>
          </p:nvPr>
        </p:nvSpPr>
        <p:spPr>
          <a:ln/>
        </p:spPr>
        <p:txBody>
          <a:bodyPr/>
          <a:lstStyle>
            <a:lvl1pPr>
              <a:defRPr/>
            </a:lvl1pPr>
          </a:lstStyle>
          <a:p>
            <a:pPr>
              <a:defRPr/>
            </a:pPr>
            <a:endParaRPr lang="hr-HR"/>
          </a:p>
        </p:txBody>
      </p:sp>
      <p:sp>
        <p:nvSpPr>
          <p:cNvPr id="7" name="Rectangle 6"/>
          <p:cNvSpPr>
            <a:spLocks noGrp="1" noChangeArrowheads="1"/>
          </p:cNvSpPr>
          <p:nvPr>
            <p:ph type="sldNum" sz="quarter" idx="12"/>
          </p:nvPr>
        </p:nvSpPr>
        <p:spPr>
          <a:ln/>
        </p:spPr>
        <p:txBody>
          <a:bodyPr/>
          <a:lstStyle>
            <a:lvl1pPr>
              <a:defRPr/>
            </a:lvl1pPr>
          </a:lstStyle>
          <a:p>
            <a:pPr>
              <a:defRPr/>
            </a:pPr>
            <a:fld id="{99B27B57-2450-4BA8-BBBC-78A316F95B56}" type="slidenum">
              <a:rPr lang="hr-HR"/>
              <a:pPr>
                <a:defRPr/>
              </a:pPr>
              <a:t>‹#›</a:t>
            </a:fld>
            <a:endParaRPr lang="hr-HR"/>
          </a:p>
        </p:txBody>
      </p:sp>
    </p:spTree>
    <p:extLst>
      <p:ext uri="{BB962C8B-B14F-4D97-AF65-F5344CB8AC3E}">
        <p14:creationId xmlns:p14="http://schemas.microsoft.com/office/powerpoint/2010/main" val="404532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hr-HR"/>
          </a:p>
        </p:txBody>
      </p:sp>
      <p:sp>
        <p:nvSpPr>
          <p:cNvPr id="6" name="Rectangle 5"/>
          <p:cNvSpPr>
            <a:spLocks noGrp="1" noChangeArrowheads="1"/>
          </p:cNvSpPr>
          <p:nvPr>
            <p:ph type="ftr" sz="quarter" idx="11"/>
          </p:nvPr>
        </p:nvSpPr>
        <p:spPr>
          <a:ln/>
        </p:spPr>
        <p:txBody>
          <a:bodyPr/>
          <a:lstStyle>
            <a:lvl1pPr>
              <a:defRPr/>
            </a:lvl1pPr>
          </a:lstStyle>
          <a:p>
            <a:pPr>
              <a:defRPr/>
            </a:pPr>
            <a:endParaRPr lang="hr-HR"/>
          </a:p>
        </p:txBody>
      </p:sp>
      <p:sp>
        <p:nvSpPr>
          <p:cNvPr id="7" name="Rectangle 6"/>
          <p:cNvSpPr>
            <a:spLocks noGrp="1" noChangeArrowheads="1"/>
          </p:cNvSpPr>
          <p:nvPr>
            <p:ph type="sldNum" sz="quarter" idx="12"/>
          </p:nvPr>
        </p:nvSpPr>
        <p:spPr>
          <a:ln/>
        </p:spPr>
        <p:txBody>
          <a:bodyPr/>
          <a:lstStyle>
            <a:lvl1pPr>
              <a:defRPr/>
            </a:lvl1pPr>
          </a:lstStyle>
          <a:p>
            <a:pPr>
              <a:defRPr/>
            </a:pPr>
            <a:fld id="{ADDE194E-AFDB-4107-BD4C-186BC8D5EE69}" type="slidenum">
              <a:rPr lang="hr-HR"/>
              <a:pPr>
                <a:defRPr/>
              </a:pPr>
              <a:t>‹#›</a:t>
            </a:fld>
            <a:endParaRPr lang="hr-HR"/>
          </a:p>
        </p:txBody>
      </p:sp>
    </p:spTree>
    <p:extLst>
      <p:ext uri="{BB962C8B-B14F-4D97-AF65-F5344CB8AC3E}">
        <p14:creationId xmlns:p14="http://schemas.microsoft.com/office/powerpoint/2010/main" val="4105309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r-HR"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r-HR" altLang="en-US" smtClean="0"/>
              <a:t>Click to edit Master text styles</a:t>
            </a:r>
          </a:p>
          <a:p>
            <a:pPr lvl="1"/>
            <a:r>
              <a:rPr lang="hr-HR" altLang="en-US" smtClean="0"/>
              <a:t>Second level</a:t>
            </a:r>
          </a:p>
          <a:p>
            <a:pPr lvl="2"/>
            <a:r>
              <a:rPr lang="hr-HR" altLang="en-US" smtClean="0"/>
              <a:t>Third level</a:t>
            </a:r>
          </a:p>
          <a:p>
            <a:pPr lvl="3"/>
            <a:r>
              <a:rPr lang="hr-HR" altLang="en-US" smtClean="0"/>
              <a:t>Fourth level</a:t>
            </a:r>
          </a:p>
          <a:p>
            <a:pPr lvl="4"/>
            <a:r>
              <a:rPr lang="hr-HR"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hr-H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hr-H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6491AAFA-6BBB-4D0A-847E-973A99DE6DC0}" type="slidenum">
              <a:rPr lang="hr-HR"/>
              <a:pPr>
                <a:defRPr/>
              </a:pPr>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UKbrwPL3wXE"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hyperlink" Target="http://download.cell.com/images/edimages/Cell/picshow/images/full/image061.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www.youtube.com/watch?v=AsJVk83eRmQ" TargetMode="Externa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7.png"/><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3" Type="http://schemas.openxmlformats.org/officeDocument/2006/relationships/hyperlink" Target="https://www.leica-microsystems.com/science-lab/life-science/how-to-perform-dynamic-multicolor-time-lapse-imagin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www.youtube.com/watch?v=o57arcKLgU4" TargetMode="External"/><Relationship Id="rId5" Type="http://schemas.openxmlformats.org/officeDocument/2006/relationships/hyperlink" Target="https://www.youtube.com/watch?app=desktop&amp;v=Cah674gKmCk" TargetMode="Externa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BD11n55pnE0" TargetMode="External"/><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www.thermofisher.com/hr/en/home/life-science/cell-analysis/cell-analysis-learning-center/cell-analysis-resource-library/cell-analysis-guided-learning/cancer-spheroid-organoid-elearning-course.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38.png"/><Relationship Id="rId4" Type="http://schemas.openxmlformats.org/officeDocument/2006/relationships/oleObject" Target="../embeddings/oleObject6.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40.png"/><Relationship Id="rId4" Type="http://schemas.openxmlformats.org/officeDocument/2006/relationships/oleObject" Target="../embeddings/oleObject8.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44.png"/><Relationship Id="rId4" Type="http://schemas.openxmlformats.org/officeDocument/2006/relationships/oleObject" Target="../embeddings/oleObject11.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45.png"/><Relationship Id="rId4" Type="http://schemas.openxmlformats.org/officeDocument/2006/relationships/oleObject" Target="../embeddings/oleObject12.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46.png"/><Relationship Id="rId4" Type="http://schemas.openxmlformats.org/officeDocument/2006/relationships/oleObject" Target="../embeddings/oleObject13.bin"/></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hyperlink" Target="https://www.thermofisher.com/hr/en/home/life-science/cell-analysis/flow-cytometry/flow-cytometry-learning-center/flow-cytometry-resource-library/flow-cytometry-educational-videos-webinars.html"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1476375" y="2565400"/>
            <a:ext cx="6642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400">
                <a:latin typeface="Arial" charset="0"/>
                <a:cs typeface="Arial" charset="0"/>
              </a:rPr>
              <a:t>Molekularno-biološke tehnike u staničnoj kulturi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684" y="692696"/>
            <a:ext cx="762000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0919" y="6406771"/>
            <a:ext cx="8362161" cy="369332"/>
          </a:xfrm>
          <a:prstGeom prst="rect">
            <a:avLst/>
          </a:prstGeom>
          <a:noFill/>
        </p:spPr>
        <p:txBody>
          <a:bodyPr wrap="none" rtlCol="0">
            <a:spAutoFit/>
          </a:bodyPr>
          <a:lstStyle/>
          <a:p>
            <a:r>
              <a:rPr lang="en-US" sz="1800" dirty="0"/>
              <a:t>https://www.jax.org/news-and-insights/jax-blog/2011/september/cre-lox-breeding</a:t>
            </a:r>
          </a:p>
        </p:txBody>
      </p:sp>
      <p:sp>
        <p:nvSpPr>
          <p:cNvPr id="3" name="TextBox 2"/>
          <p:cNvSpPr txBox="1"/>
          <p:nvPr/>
        </p:nvSpPr>
        <p:spPr>
          <a:xfrm>
            <a:off x="546009" y="5882965"/>
            <a:ext cx="4987263" cy="400110"/>
          </a:xfrm>
          <a:prstGeom prst="rect">
            <a:avLst/>
          </a:prstGeom>
          <a:noFill/>
        </p:spPr>
        <p:txBody>
          <a:bodyPr wrap="none" rtlCol="0">
            <a:spAutoFit/>
          </a:bodyPr>
          <a:lstStyle/>
          <a:p>
            <a:r>
              <a:rPr lang="hr-HR" sz="2000" dirty="0" err="1" smtClean="0"/>
              <a:t>homozigot</a:t>
            </a:r>
            <a:r>
              <a:rPr lang="hr-HR" sz="2000" dirty="0" smtClean="0"/>
              <a:t> za mutaciju u drugog generaciji</a:t>
            </a:r>
            <a:endParaRPr lang="en-US" sz="2000" dirty="0"/>
          </a:p>
        </p:txBody>
      </p:sp>
      <p:sp>
        <p:nvSpPr>
          <p:cNvPr id="4" name="TextBox 3"/>
          <p:cNvSpPr txBox="1"/>
          <p:nvPr/>
        </p:nvSpPr>
        <p:spPr>
          <a:xfrm>
            <a:off x="253530" y="5153550"/>
            <a:ext cx="8352928" cy="707886"/>
          </a:xfrm>
          <a:prstGeom prst="rect">
            <a:avLst/>
          </a:prstGeom>
          <a:noFill/>
        </p:spPr>
        <p:txBody>
          <a:bodyPr wrap="square" rtlCol="0">
            <a:spAutoFit/>
          </a:bodyPr>
          <a:lstStyle/>
          <a:p>
            <a:r>
              <a:rPr lang="hr-HR" sz="2000" dirty="0" smtClean="0"/>
              <a:t>Sustav </a:t>
            </a:r>
            <a:r>
              <a:rPr lang="hr-HR" sz="2000" dirty="0" err="1" smtClean="0"/>
              <a:t>Cre</a:t>
            </a:r>
            <a:r>
              <a:rPr lang="hr-HR" sz="2000" dirty="0" smtClean="0"/>
              <a:t>-</a:t>
            </a:r>
            <a:r>
              <a:rPr lang="hr-HR" sz="2000" dirty="0" err="1" smtClean="0"/>
              <a:t>lox</a:t>
            </a:r>
            <a:r>
              <a:rPr lang="hr-HR" sz="2000" dirty="0" smtClean="0"/>
              <a:t> omogućava indukciju </a:t>
            </a:r>
            <a:r>
              <a:rPr lang="hr-HR" sz="2000" dirty="0" err="1" smtClean="0"/>
              <a:t>rekombinacije</a:t>
            </a:r>
            <a:r>
              <a:rPr lang="hr-HR" sz="2000" dirty="0" smtClean="0"/>
              <a:t> u vrijeme i u tkivu po odabiru</a:t>
            </a:r>
            <a:endParaRPr lang="en-US" sz="2000" dirty="0"/>
          </a:p>
        </p:txBody>
      </p:sp>
    </p:spTree>
    <p:extLst>
      <p:ext uri="{BB962C8B-B14F-4D97-AF65-F5344CB8AC3E}">
        <p14:creationId xmlns:p14="http://schemas.microsoft.com/office/powerpoint/2010/main" val="4039350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199" y="-3771800"/>
            <a:ext cx="6524625" cy="900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115616" y="-531440"/>
            <a:ext cx="6984776" cy="1656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7505" y="5373216"/>
            <a:ext cx="8856984" cy="707886"/>
          </a:xfrm>
          <a:prstGeom prst="rect">
            <a:avLst/>
          </a:prstGeom>
          <a:noFill/>
        </p:spPr>
        <p:txBody>
          <a:bodyPr wrap="square" rtlCol="0">
            <a:spAutoFit/>
          </a:bodyPr>
          <a:lstStyle/>
          <a:p>
            <a:r>
              <a:rPr lang="hr-HR" sz="2000" dirty="0" smtClean="0"/>
              <a:t>kombinacija metoda </a:t>
            </a:r>
            <a:r>
              <a:rPr lang="hr-HR" sz="2000" dirty="0" err="1" smtClean="0"/>
              <a:t>inducibilne</a:t>
            </a:r>
            <a:r>
              <a:rPr lang="hr-HR" sz="2000" dirty="0" smtClean="0"/>
              <a:t> </a:t>
            </a:r>
            <a:r>
              <a:rPr lang="hr-HR" sz="2000" dirty="0" err="1" smtClean="0"/>
              <a:t>rekombinacije</a:t>
            </a:r>
            <a:r>
              <a:rPr lang="hr-HR" sz="2000" dirty="0" smtClean="0"/>
              <a:t> i sustava </a:t>
            </a:r>
            <a:r>
              <a:rPr lang="hr-HR" sz="2000" dirty="0" err="1" smtClean="0"/>
              <a:t>Crispr</a:t>
            </a:r>
            <a:r>
              <a:rPr lang="hr-HR" sz="2000" dirty="0" smtClean="0"/>
              <a:t>-</a:t>
            </a:r>
            <a:r>
              <a:rPr lang="hr-HR" sz="2000" dirty="0" err="1" smtClean="0"/>
              <a:t>Cas</a:t>
            </a:r>
            <a:endParaRPr lang="hr-HR" sz="2000" dirty="0" smtClean="0"/>
          </a:p>
          <a:p>
            <a:r>
              <a:rPr lang="hr-HR" sz="2000" dirty="0" smtClean="0"/>
              <a:t>ribe </a:t>
            </a:r>
            <a:r>
              <a:rPr lang="hr-HR" sz="2000" dirty="0" err="1" smtClean="0"/>
              <a:t>zebrice</a:t>
            </a:r>
            <a:endParaRPr lang="en-US" sz="2000" dirty="0"/>
          </a:p>
        </p:txBody>
      </p:sp>
      <p:sp>
        <p:nvSpPr>
          <p:cNvPr id="4" name="TextBox 3"/>
          <p:cNvSpPr txBox="1"/>
          <p:nvPr/>
        </p:nvSpPr>
        <p:spPr>
          <a:xfrm>
            <a:off x="395536" y="6404268"/>
            <a:ext cx="4987134" cy="338554"/>
          </a:xfrm>
          <a:prstGeom prst="rect">
            <a:avLst/>
          </a:prstGeom>
          <a:noFill/>
        </p:spPr>
        <p:txBody>
          <a:bodyPr wrap="none" rtlCol="0">
            <a:spAutoFit/>
          </a:bodyPr>
          <a:lstStyle/>
          <a:p>
            <a:r>
              <a:rPr lang="en-US" sz="1600" dirty="0"/>
              <a:t>https://www.nature.com/articles/s41467-021-21427-6</a:t>
            </a:r>
          </a:p>
        </p:txBody>
      </p:sp>
    </p:spTree>
    <p:extLst>
      <p:ext uri="{BB962C8B-B14F-4D97-AF65-F5344CB8AC3E}">
        <p14:creationId xmlns:p14="http://schemas.microsoft.com/office/powerpoint/2010/main" val="1595153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80728"/>
            <a:ext cx="7315200"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43608" y="4869160"/>
            <a:ext cx="4504759" cy="400110"/>
          </a:xfrm>
          <a:prstGeom prst="rect">
            <a:avLst/>
          </a:prstGeom>
          <a:noFill/>
        </p:spPr>
        <p:txBody>
          <a:bodyPr wrap="none" rtlCol="0">
            <a:spAutoFit/>
          </a:bodyPr>
          <a:lstStyle/>
          <a:p>
            <a:r>
              <a:rPr lang="hr-HR" sz="2000" dirty="0" smtClean="0"/>
              <a:t>Model djelovanja sustava </a:t>
            </a:r>
            <a:r>
              <a:rPr lang="hr-HR" sz="2000" dirty="0" err="1" smtClean="0"/>
              <a:t>Crispr</a:t>
            </a:r>
            <a:r>
              <a:rPr lang="hr-HR" sz="2000" dirty="0" smtClean="0"/>
              <a:t>-Cas9</a:t>
            </a:r>
            <a:endParaRPr lang="en-US" sz="2000" dirty="0"/>
          </a:p>
        </p:txBody>
      </p:sp>
      <p:sp>
        <p:nvSpPr>
          <p:cNvPr id="3" name="TextBox 2"/>
          <p:cNvSpPr txBox="1"/>
          <p:nvPr/>
        </p:nvSpPr>
        <p:spPr>
          <a:xfrm>
            <a:off x="1043608" y="6453336"/>
            <a:ext cx="7359451" cy="461665"/>
          </a:xfrm>
          <a:prstGeom prst="rect">
            <a:avLst/>
          </a:prstGeom>
          <a:noFill/>
        </p:spPr>
        <p:txBody>
          <a:bodyPr wrap="none" rtlCol="0">
            <a:spAutoFit/>
          </a:bodyPr>
          <a:lstStyle/>
          <a:p>
            <a:r>
              <a:rPr lang="en-US" sz="1400" dirty="0"/>
              <a:t>https://www.yourgenome.org/theme/how-do-we-use-crispr-gene-editing-to-study-diseases</a:t>
            </a:r>
            <a:r>
              <a:rPr lang="en-US" dirty="0"/>
              <a:t>/</a:t>
            </a:r>
          </a:p>
        </p:txBody>
      </p:sp>
      <p:sp>
        <p:nvSpPr>
          <p:cNvPr id="4" name="TextBox 3"/>
          <p:cNvSpPr txBox="1"/>
          <p:nvPr/>
        </p:nvSpPr>
        <p:spPr>
          <a:xfrm>
            <a:off x="1070074" y="5409191"/>
            <a:ext cx="6168933" cy="707886"/>
          </a:xfrm>
          <a:prstGeom prst="rect">
            <a:avLst/>
          </a:prstGeom>
          <a:noFill/>
        </p:spPr>
        <p:txBody>
          <a:bodyPr wrap="none" rtlCol="0">
            <a:spAutoFit/>
          </a:bodyPr>
          <a:lstStyle/>
          <a:p>
            <a:r>
              <a:rPr lang="hr-HR" sz="2000" dirty="0">
                <a:hlinkClick r:id="rId3"/>
              </a:rPr>
              <a:t>https://</a:t>
            </a:r>
            <a:r>
              <a:rPr lang="hr-HR" sz="2000" dirty="0" smtClean="0">
                <a:hlinkClick r:id="rId3"/>
              </a:rPr>
              <a:t>www.youtube.com/watch?v=4YKFw2KZA5o </a:t>
            </a:r>
            <a:endParaRPr lang="hr-HR" sz="2000" dirty="0" smtClean="0">
              <a:hlinkClick r:id="rId3"/>
            </a:endParaRPr>
          </a:p>
          <a:p>
            <a:r>
              <a:rPr lang="hr-HR" sz="2000" dirty="0" smtClean="0"/>
              <a:t>- </a:t>
            </a:r>
            <a:r>
              <a:rPr lang="hr-HR" sz="2000" dirty="0" smtClean="0"/>
              <a:t>film</a:t>
            </a:r>
            <a:endParaRPr lang="en-US" sz="2000" dirty="0"/>
          </a:p>
        </p:txBody>
      </p:sp>
    </p:spTree>
    <p:extLst>
      <p:ext uri="{BB962C8B-B14F-4D97-AF65-F5344CB8AC3E}">
        <p14:creationId xmlns:p14="http://schemas.microsoft.com/office/powerpoint/2010/main" val="754627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88587"/>
            <a:ext cx="8712968" cy="7017306"/>
          </a:xfrm>
          <a:prstGeom prst="rect">
            <a:avLst/>
          </a:prstGeom>
        </p:spPr>
        <p:txBody>
          <a:bodyPr wrap="square">
            <a:spAutoFit/>
          </a:bodyPr>
          <a:lstStyle/>
          <a:p>
            <a:pPr marL="342900" indent="-342900">
              <a:lnSpc>
                <a:spcPct val="150000"/>
              </a:lnSpc>
              <a:buFont typeface="Arial" panose="020B0604020202020204" pitchFamily="34" charset="0"/>
              <a:buChar char="•"/>
            </a:pPr>
            <a:r>
              <a:rPr lang="hr-HR" altLang="en-US" sz="2000" dirty="0" smtClean="0">
                <a:cs typeface="Arial" charset="0"/>
              </a:rPr>
              <a:t>unošenje “gena” (nespecifična lokalizacija na kromosomu) i povećana ekspresija sekvence </a:t>
            </a:r>
            <a:endParaRPr lang="hr-HR" altLang="en-US" sz="2000" dirty="0">
              <a:cs typeface="Arial" charset="0"/>
            </a:endParaRPr>
          </a:p>
          <a:p>
            <a:pPr lvl="1">
              <a:lnSpc>
                <a:spcPct val="150000"/>
              </a:lnSpc>
            </a:pPr>
            <a:r>
              <a:rPr lang="hr-HR" altLang="en-US" sz="2000" dirty="0" smtClean="0">
                <a:cs typeface="Arial" charset="0"/>
              </a:rPr>
              <a:t>- reverzija svojstava kao potvrda hipoteze ili praćenje svojstava stanice               </a:t>
            </a:r>
            <a:r>
              <a:rPr lang="hr-HR" altLang="en-US" sz="2000" dirty="0" err="1" smtClean="0">
                <a:cs typeface="Arial" charset="0"/>
              </a:rPr>
              <a:t>inducibilni</a:t>
            </a:r>
            <a:r>
              <a:rPr lang="hr-HR" altLang="en-US" sz="2000" dirty="0" smtClean="0">
                <a:cs typeface="Arial" charset="0"/>
              </a:rPr>
              <a:t> vektori: indukcija ekspresije kontrolirana dodatkom antibiotika, temperaturom ili sl</a:t>
            </a:r>
            <a:r>
              <a:rPr lang="hr-HR" altLang="en-US" sz="2000" dirty="0" smtClean="0">
                <a:cs typeface="Arial" charset="0"/>
              </a:rPr>
              <a:t>. preko specifičnog promotora</a:t>
            </a:r>
            <a:endParaRPr lang="hr-HR" altLang="en-US" sz="2000" dirty="0" smtClean="0">
              <a:cs typeface="Arial" charset="0"/>
            </a:endParaRPr>
          </a:p>
          <a:p>
            <a:pPr lvl="1">
              <a:lnSpc>
                <a:spcPct val="150000"/>
              </a:lnSpc>
            </a:pPr>
            <a:r>
              <a:rPr lang="hr-HR" altLang="en-US" sz="2000" dirty="0" smtClean="0">
                <a:cs typeface="Arial" charset="0"/>
              </a:rPr>
              <a:t>tkivno-specifični vektori</a:t>
            </a:r>
          </a:p>
          <a:p>
            <a:pPr lvl="1">
              <a:lnSpc>
                <a:spcPct val="150000"/>
              </a:lnSpc>
            </a:pPr>
            <a:endParaRPr lang="hr-HR" altLang="en-US" sz="2000" dirty="0" smtClean="0">
              <a:cs typeface="Arial" charset="0"/>
            </a:endParaRPr>
          </a:p>
          <a:p>
            <a:pPr marL="342900" indent="-342900">
              <a:lnSpc>
                <a:spcPct val="150000"/>
              </a:lnSpc>
              <a:buFont typeface="Arial" panose="020B0604020202020204" pitchFamily="34" charset="0"/>
              <a:buChar char="•"/>
            </a:pPr>
            <a:r>
              <a:rPr lang="hr-HR" altLang="en-US" sz="2000" dirty="0" smtClean="0"/>
              <a:t>lokalizacija </a:t>
            </a:r>
            <a:r>
              <a:rPr lang="hr-HR" altLang="en-US" sz="2000" dirty="0"/>
              <a:t>proteina</a:t>
            </a:r>
            <a:r>
              <a:rPr lang="hr-HR" altLang="en-US" sz="2000" b="1" dirty="0"/>
              <a:t> </a:t>
            </a:r>
            <a:r>
              <a:rPr lang="hr-HR" altLang="en-US" sz="2000" dirty="0"/>
              <a:t>(unošenje </a:t>
            </a:r>
            <a:r>
              <a:rPr lang="hr-HR" altLang="en-US" sz="2000" dirty="0" err="1"/>
              <a:t>plazmida</a:t>
            </a:r>
            <a:r>
              <a:rPr lang="hr-HR" altLang="en-US" sz="2000" dirty="0"/>
              <a:t> koji kodira za </a:t>
            </a:r>
            <a:r>
              <a:rPr lang="hr-HR" altLang="en-US" sz="2000" dirty="0" smtClean="0"/>
              <a:t>protein čija je sekvenca fuzionirana sa sekvencom za fluorescentni protein </a:t>
            </a:r>
          </a:p>
          <a:p>
            <a:pPr>
              <a:lnSpc>
                <a:spcPct val="150000"/>
              </a:lnSpc>
            </a:pPr>
            <a:r>
              <a:rPr lang="hr-HR" altLang="en-US" sz="2000" dirty="0" smtClean="0"/>
              <a:t>     lokalizacija </a:t>
            </a:r>
            <a:r>
              <a:rPr lang="hr-HR" altLang="en-US" sz="2000" dirty="0"/>
              <a:t>pod mikroskopom</a:t>
            </a:r>
            <a:r>
              <a:rPr lang="hr-HR" altLang="en-US" sz="2000" dirty="0" smtClean="0"/>
              <a:t>)</a:t>
            </a:r>
          </a:p>
          <a:p>
            <a:pPr marL="342900" indent="-342900">
              <a:lnSpc>
                <a:spcPct val="150000"/>
              </a:lnSpc>
              <a:buFont typeface="Arial" panose="020B0604020202020204" pitchFamily="34" charset="0"/>
              <a:buChar char="•"/>
            </a:pPr>
            <a:endParaRPr lang="hr-HR" altLang="en-US" sz="2000" dirty="0"/>
          </a:p>
          <a:p>
            <a:pPr marL="342900" indent="-342900">
              <a:lnSpc>
                <a:spcPct val="150000"/>
              </a:lnSpc>
              <a:buFont typeface="Arial" panose="020B0604020202020204" pitchFamily="34" charset="0"/>
              <a:buChar char="•"/>
            </a:pPr>
            <a:r>
              <a:rPr lang="hr-HR" altLang="en-US" sz="2000" dirty="0" err="1" smtClean="0"/>
              <a:t>kolokalizacija</a:t>
            </a:r>
            <a:r>
              <a:rPr lang="hr-HR" altLang="en-US" sz="2000" dirty="0" smtClean="0"/>
              <a:t> proteina – analiza ekspresije dva fluorescentna proteina,</a:t>
            </a:r>
          </a:p>
          <a:p>
            <a:pPr>
              <a:lnSpc>
                <a:spcPct val="150000"/>
              </a:lnSpc>
            </a:pPr>
            <a:r>
              <a:rPr lang="hr-HR" altLang="en-US" sz="2000" dirty="0" smtClean="0"/>
              <a:t>     markeri </a:t>
            </a:r>
            <a:r>
              <a:rPr lang="hr-HR" altLang="en-US" sz="2000" dirty="0" err="1" smtClean="0"/>
              <a:t>organela</a:t>
            </a:r>
            <a:endParaRPr lang="hr-HR" altLang="en-US" sz="2000" dirty="0"/>
          </a:p>
          <a:p>
            <a:pPr>
              <a:lnSpc>
                <a:spcPct val="150000"/>
              </a:lnSpc>
            </a:pPr>
            <a:r>
              <a:rPr lang="hr-HR" altLang="en-US" sz="2000" dirty="0" smtClean="0"/>
              <a:t>     </a:t>
            </a:r>
            <a:r>
              <a:rPr lang="hr-HR" altLang="en-US" sz="2000" dirty="0" err="1" smtClean="0"/>
              <a:t>konfokalni</a:t>
            </a:r>
            <a:r>
              <a:rPr lang="hr-HR" altLang="en-US" sz="2000" dirty="0" smtClean="0"/>
              <a:t> mikroskop</a:t>
            </a:r>
            <a:endParaRPr lang="hr-HR" altLang="en-US" sz="2000" dirty="0"/>
          </a:p>
          <a:p>
            <a:pPr>
              <a:lnSpc>
                <a:spcPct val="150000"/>
              </a:lnSpc>
            </a:pPr>
            <a:r>
              <a:rPr lang="hr-HR" altLang="en-US" sz="2000" dirty="0"/>
              <a:t>    </a:t>
            </a:r>
          </a:p>
        </p:txBody>
      </p:sp>
    </p:spTree>
    <p:extLst>
      <p:ext uri="{BB962C8B-B14F-4D97-AF65-F5344CB8AC3E}">
        <p14:creationId xmlns:p14="http://schemas.microsoft.com/office/powerpoint/2010/main" val="2023877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468313" y="404813"/>
            <a:ext cx="7777162"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dirty="0">
                <a:latin typeface="Arial" charset="0"/>
              </a:rPr>
              <a:t>Lokalizacija u stanici:</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latin typeface="Arial" charset="0"/>
              </a:rPr>
              <a:t>obilježeni proteini (npr</a:t>
            </a:r>
            <a:r>
              <a:rPr lang="hr-HR" altLang="en-US" sz="2000" dirty="0" smtClean="0">
                <a:latin typeface="Arial" charset="0"/>
              </a:rPr>
              <a:t>. zeleni </a:t>
            </a:r>
            <a:r>
              <a:rPr lang="hr-HR" altLang="en-US" sz="2000" dirty="0" smtClean="0">
                <a:latin typeface="Arial" charset="0"/>
              </a:rPr>
              <a:t>fluorescentni </a:t>
            </a:r>
            <a:r>
              <a:rPr lang="hr-HR" altLang="en-US" sz="2000" dirty="0" smtClean="0">
                <a:latin typeface="Arial" charset="0"/>
              </a:rPr>
              <a:t>protein) </a:t>
            </a:r>
            <a:endParaRPr lang="hr-HR" altLang="en-US" sz="2000" dirty="0">
              <a:latin typeface="Arial" charset="0"/>
            </a:endParaRPr>
          </a:p>
          <a:p>
            <a:pPr eaLnBrk="1" hangingPunct="1">
              <a:spcBef>
                <a:spcPct val="0"/>
              </a:spcBef>
              <a:buFontTx/>
              <a:buNone/>
            </a:pPr>
            <a:r>
              <a:rPr lang="hr-HR" altLang="en-US" sz="2000" dirty="0">
                <a:latin typeface="Arial" charset="0"/>
              </a:rPr>
              <a:t>                            </a:t>
            </a:r>
          </a:p>
          <a:p>
            <a:pPr eaLnBrk="1" hangingPunct="1">
              <a:spcBef>
                <a:spcPct val="0"/>
              </a:spcBef>
              <a:buFontTx/>
              <a:buNone/>
            </a:pPr>
            <a:r>
              <a:rPr lang="hr-HR" altLang="en-US" sz="2000" dirty="0">
                <a:latin typeface="Arial" charset="0"/>
              </a:rPr>
              <a:t>  - mogućnost promatranja </a:t>
            </a:r>
            <a:r>
              <a:rPr lang="hr-HR" altLang="en-US" sz="2000" i="1" dirty="0" err="1">
                <a:solidFill>
                  <a:schemeClr val="accent2"/>
                </a:solidFill>
                <a:latin typeface="Arial" charset="0"/>
              </a:rPr>
              <a:t>in</a:t>
            </a:r>
            <a:r>
              <a:rPr lang="hr-HR" altLang="en-US" sz="2000" i="1" dirty="0">
                <a:solidFill>
                  <a:schemeClr val="accent2"/>
                </a:solidFill>
                <a:latin typeface="Arial" charset="0"/>
              </a:rPr>
              <a:t> vivo</a:t>
            </a:r>
            <a:r>
              <a:rPr lang="hr-HR" altLang="en-US" sz="2000" i="1" dirty="0">
                <a:latin typeface="Arial" charset="0"/>
              </a:rPr>
              <a:t> </a:t>
            </a:r>
            <a:r>
              <a:rPr lang="hr-HR" altLang="en-US" sz="2000" dirty="0">
                <a:latin typeface="Arial" charset="0"/>
              </a:rPr>
              <a:t>i u funkciji vremena</a:t>
            </a:r>
          </a:p>
          <a:p>
            <a:pPr eaLnBrk="1" hangingPunct="1">
              <a:spcBef>
                <a:spcPct val="0"/>
              </a:spcBef>
              <a:buFontTx/>
              <a:buNone/>
            </a:pPr>
            <a:r>
              <a:rPr lang="hr-HR" altLang="en-US" sz="2000" dirty="0">
                <a:latin typeface="Arial" charset="0"/>
              </a:rPr>
              <a:t>    fluorescencijskim mikroskopom</a:t>
            </a:r>
          </a:p>
          <a:p>
            <a:pPr eaLnBrk="1" hangingPunct="1">
              <a:spcBef>
                <a:spcPct val="0"/>
              </a:spcBef>
              <a:buFontTx/>
              <a:buNone/>
            </a:pPr>
            <a:r>
              <a:rPr lang="hr-HR" altLang="en-US" sz="2000" dirty="0">
                <a:latin typeface="Arial" charset="0"/>
              </a:rPr>
              <a:t>  - u gotovo svim </a:t>
            </a:r>
            <a:r>
              <a:rPr lang="hr-HR" altLang="en-US" sz="2000" dirty="0" err="1">
                <a:latin typeface="Arial" charset="0"/>
              </a:rPr>
              <a:t>organelima</a:t>
            </a:r>
            <a:r>
              <a:rPr lang="hr-HR" altLang="en-US" sz="2000" dirty="0">
                <a:latin typeface="Arial" charset="0"/>
              </a:rPr>
              <a:t> stanice</a:t>
            </a:r>
          </a:p>
          <a:p>
            <a:pPr eaLnBrk="1" hangingPunct="1">
              <a:spcBef>
                <a:spcPct val="0"/>
              </a:spcBef>
              <a:buFontTx/>
              <a:buNone/>
            </a:pPr>
            <a:r>
              <a:rPr lang="hr-HR" altLang="en-US" sz="2000" dirty="0">
                <a:latin typeface="Arial" charset="0"/>
              </a:rPr>
              <a:t>  - ekspresija i lokalizacija fuzijskih proteina</a:t>
            </a:r>
          </a:p>
          <a:p>
            <a:pPr eaLnBrk="1" hangingPunct="1">
              <a:spcBef>
                <a:spcPct val="0"/>
              </a:spcBef>
              <a:buFontTx/>
              <a:buNone/>
            </a:pPr>
            <a:r>
              <a:rPr lang="hr-HR" altLang="en-US" sz="2000" dirty="0">
                <a:latin typeface="Arial" charset="0"/>
              </a:rPr>
              <a:t>  - “dinamična lokalizacija”:</a:t>
            </a:r>
          </a:p>
          <a:p>
            <a:pPr eaLnBrk="1" hangingPunct="1">
              <a:spcBef>
                <a:spcPct val="0"/>
              </a:spcBef>
              <a:buFontTx/>
              <a:buNone/>
            </a:pPr>
            <a:r>
              <a:rPr lang="hr-HR" altLang="en-US" sz="2000" dirty="0">
                <a:latin typeface="Arial" charset="0"/>
              </a:rPr>
              <a:t>     </a:t>
            </a:r>
            <a:r>
              <a:rPr lang="hr-HR" altLang="en-US" sz="2000" dirty="0" err="1">
                <a:latin typeface="Arial" charset="0"/>
              </a:rPr>
              <a:t>citoskelet</a:t>
            </a:r>
            <a:r>
              <a:rPr lang="hr-HR" altLang="en-US" sz="2000" dirty="0">
                <a:latin typeface="Arial" charset="0"/>
              </a:rPr>
              <a:t>, </a:t>
            </a:r>
            <a:r>
              <a:rPr lang="hr-HR" altLang="en-US" sz="2000" dirty="0" err="1">
                <a:latin typeface="Arial" charset="0"/>
              </a:rPr>
              <a:t>sekretorni</a:t>
            </a:r>
            <a:r>
              <a:rPr lang="hr-HR" altLang="en-US" sz="2000" dirty="0">
                <a:latin typeface="Arial" charset="0"/>
              </a:rPr>
              <a:t> </a:t>
            </a:r>
            <a:r>
              <a:rPr lang="hr-HR" altLang="en-US" sz="2000" dirty="0" err="1">
                <a:latin typeface="Arial" charset="0"/>
              </a:rPr>
              <a:t>putevi</a:t>
            </a:r>
            <a:r>
              <a:rPr lang="hr-HR" altLang="en-US" sz="2000" dirty="0">
                <a:latin typeface="Arial" charset="0"/>
              </a:rPr>
              <a:t>, </a:t>
            </a:r>
            <a:r>
              <a:rPr lang="hr-HR" altLang="en-US" sz="2000" dirty="0" err="1">
                <a:latin typeface="Arial" charset="0"/>
              </a:rPr>
              <a:t>citokineza</a:t>
            </a:r>
            <a:r>
              <a:rPr lang="hr-HR" altLang="en-US" sz="2000" dirty="0">
                <a:latin typeface="Arial" charset="0"/>
              </a:rPr>
              <a:t>, protein “</a:t>
            </a:r>
            <a:r>
              <a:rPr lang="hr-HR" altLang="en-US" sz="2000" dirty="0" err="1">
                <a:latin typeface="Arial" charset="0"/>
              </a:rPr>
              <a:t>trafficking</a:t>
            </a:r>
            <a:r>
              <a:rPr lang="hr-HR" altLang="en-US" sz="2000" dirty="0">
                <a:latin typeface="Arial" charset="0"/>
              </a:rPr>
              <a:t>”</a:t>
            </a:r>
          </a:p>
          <a:p>
            <a:pPr eaLnBrk="1" hangingPunct="1">
              <a:spcBef>
                <a:spcPct val="0"/>
              </a:spcBef>
              <a:buFontTx/>
              <a:buNone/>
            </a:pPr>
            <a:r>
              <a:rPr lang="hr-HR" altLang="en-US" sz="2000" dirty="0">
                <a:latin typeface="Arial" charset="0"/>
              </a:rPr>
              <a:t>     promjene tokom diferencijacije</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latin typeface="Arial" charset="0"/>
              </a:rPr>
              <a:t>                          </a:t>
            </a:r>
          </a:p>
        </p:txBody>
      </p:sp>
      <p:pic>
        <p:nvPicPr>
          <p:cNvPr id="54275" name="Picture 3" descr="gf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933825"/>
            <a:ext cx="1697037"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 Box 4"/>
          <p:cNvSpPr txBox="1">
            <a:spLocks noChangeArrowheads="1"/>
          </p:cNvSpPr>
          <p:nvPr/>
        </p:nvSpPr>
        <p:spPr bwMode="auto">
          <a:xfrm>
            <a:off x="2411413" y="4221163"/>
            <a:ext cx="33877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zeleni fluorescentni protein </a:t>
            </a:r>
          </a:p>
          <a:p>
            <a:pPr eaLnBrk="1" hangingPunct="1">
              <a:spcBef>
                <a:spcPct val="0"/>
              </a:spcBef>
              <a:buFontTx/>
              <a:buNone/>
            </a:pPr>
            <a:r>
              <a:rPr lang="hr-HR" altLang="en-US" sz="2000">
                <a:latin typeface="Arial" charset="0"/>
              </a:rPr>
              <a:t>iz meduze </a:t>
            </a:r>
            <a:r>
              <a:rPr lang="hr-HR" altLang="en-US" sz="2000" i="1">
                <a:latin typeface="Arial" charset="0"/>
              </a:rPr>
              <a:t>Aequorea victoria</a:t>
            </a:r>
          </a:p>
          <a:p>
            <a:pPr eaLnBrk="1" hangingPunct="1">
              <a:spcBef>
                <a:spcPct val="0"/>
              </a:spcBef>
              <a:buFontTx/>
              <a:buNone/>
            </a:pPr>
            <a:endParaRPr lang="hr-HR" altLang="en-US" sz="2000">
              <a:latin typeface="Arial" charset="0"/>
            </a:endParaRPr>
          </a:p>
        </p:txBody>
      </p:sp>
      <p:sp>
        <p:nvSpPr>
          <p:cNvPr id="54277" name="Text Box 5"/>
          <p:cNvSpPr txBox="1">
            <a:spLocks noChangeArrowheads="1"/>
          </p:cNvSpPr>
          <p:nvPr/>
        </p:nvSpPr>
        <p:spPr bwMode="auto">
          <a:xfrm>
            <a:off x="2411413" y="5270672"/>
            <a:ext cx="648106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dirty="0">
                <a:latin typeface="Arial" charset="0"/>
              </a:rPr>
              <a:t>- fluorescencija pod UV svjetlom: veća osjetljivost</a:t>
            </a:r>
          </a:p>
          <a:p>
            <a:pPr eaLnBrk="1" hangingPunct="1">
              <a:spcBef>
                <a:spcPct val="0"/>
              </a:spcBef>
              <a:buFontTx/>
              <a:buNone/>
            </a:pPr>
            <a:r>
              <a:rPr lang="hr-HR" altLang="en-US" sz="2000" dirty="0">
                <a:latin typeface="Arial" charset="0"/>
              </a:rPr>
              <a:t>od običnog svjetlosnog </a:t>
            </a:r>
            <a:r>
              <a:rPr lang="hr-HR" altLang="en-US" sz="2000" dirty="0" smtClean="0">
                <a:latin typeface="Arial" charset="0"/>
              </a:rPr>
              <a:t>mikroskopa</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smtClean="0">
                <a:latin typeface="Arial" charset="0"/>
              </a:rPr>
              <a:t>-fuzionirana sekvenca ne smije interferirati s funkcijom proteina</a:t>
            </a:r>
            <a:endParaRPr lang="hr-HR" altLang="en-US" sz="2000" dirty="0">
              <a:latin typeface="Arial" charset="0"/>
            </a:endParaRPr>
          </a:p>
          <a:p>
            <a:pPr eaLnBrk="1" hangingPunct="1">
              <a:spcBef>
                <a:spcPct val="0"/>
              </a:spcBef>
              <a:buFontTx/>
              <a:buNone/>
            </a:pPr>
            <a:endParaRPr lang="hr-HR" altLang="en-US" sz="2000" dirty="0">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What is the maturation time for fluorescent protei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49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565" y="260648"/>
            <a:ext cx="6038850"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915816" y="6259175"/>
            <a:ext cx="5711820" cy="461665"/>
          </a:xfrm>
          <a:prstGeom prst="rect">
            <a:avLst/>
          </a:prstGeom>
          <a:noFill/>
        </p:spPr>
        <p:txBody>
          <a:bodyPr wrap="none" rtlCol="0">
            <a:spAutoFit/>
          </a:bodyPr>
          <a:lstStyle/>
          <a:p>
            <a:r>
              <a:rPr lang="en-US" sz="1200" dirty="0"/>
              <a:t>https://book.bionumbers.org/what-is-the-maturation-time-for-fluorescent-proteins</a:t>
            </a:r>
            <a:r>
              <a:rPr lang="en-US" dirty="0"/>
              <a:t>/</a:t>
            </a:r>
          </a:p>
        </p:txBody>
      </p:sp>
      <p:sp>
        <p:nvSpPr>
          <p:cNvPr id="4" name="TextBox 3"/>
          <p:cNvSpPr txBox="1"/>
          <p:nvPr/>
        </p:nvSpPr>
        <p:spPr>
          <a:xfrm>
            <a:off x="1398121" y="3390493"/>
            <a:ext cx="5319085" cy="400110"/>
          </a:xfrm>
          <a:prstGeom prst="rect">
            <a:avLst/>
          </a:prstGeom>
          <a:noFill/>
        </p:spPr>
        <p:txBody>
          <a:bodyPr wrap="none" rtlCol="0">
            <a:spAutoFit/>
          </a:bodyPr>
          <a:lstStyle/>
          <a:p>
            <a:r>
              <a:rPr lang="hr-HR" sz="2000" dirty="0" smtClean="0"/>
              <a:t>različite valne duljine i fluorescencija proteina</a:t>
            </a:r>
            <a:endParaRPr lang="en-US" sz="2000" dirty="0"/>
          </a:p>
        </p:txBody>
      </p:sp>
      <p:pic>
        <p:nvPicPr>
          <p:cNvPr id="880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70" y="4365104"/>
            <a:ext cx="4286691" cy="1649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932040" y="5871245"/>
            <a:ext cx="3249608" cy="400110"/>
          </a:xfrm>
          <a:prstGeom prst="rect">
            <a:avLst/>
          </a:prstGeom>
          <a:noFill/>
        </p:spPr>
        <p:txBody>
          <a:bodyPr wrap="none" rtlCol="0">
            <a:spAutoFit/>
          </a:bodyPr>
          <a:lstStyle/>
          <a:p>
            <a:r>
              <a:rPr lang="hr-HR" sz="2000" dirty="0" smtClean="0"/>
              <a:t>konstrukcija fuzijskog gena</a:t>
            </a:r>
            <a:endParaRPr lang="en-US" sz="2000" dirty="0"/>
          </a:p>
        </p:txBody>
      </p:sp>
    </p:spTree>
    <p:extLst>
      <p:ext uri="{BB962C8B-B14F-4D97-AF65-F5344CB8AC3E}">
        <p14:creationId xmlns:p14="http://schemas.microsoft.com/office/powerpoint/2010/main" val="2268554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692696"/>
            <a:ext cx="5844679" cy="4545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55576" y="6245567"/>
            <a:ext cx="8044190" cy="276999"/>
          </a:xfrm>
          <a:prstGeom prst="rect">
            <a:avLst/>
          </a:prstGeom>
          <a:noFill/>
        </p:spPr>
        <p:txBody>
          <a:bodyPr wrap="none" rtlCol="0">
            <a:spAutoFit/>
          </a:bodyPr>
          <a:lstStyle/>
          <a:p>
            <a:r>
              <a:rPr lang="en-US" sz="1200" dirty="0"/>
              <a:t>https://evidentscientific.com/en/microscope-resource/knowledge-hub/techniques/confocal/applications/fpcolorpalette</a:t>
            </a:r>
          </a:p>
        </p:txBody>
      </p:sp>
      <p:sp>
        <p:nvSpPr>
          <p:cNvPr id="3" name="TextBox 2"/>
          <p:cNvSpPr txBox="1"/>
          <p:nvPr/>
        </p:nvSpPr>
        <p:spPr>
          <a:xfrm>
            <a:off x="755576" y="5661248"/>
            <a:ext cx="6872394" cy="707886"/>
          </a:xfrm>
          <a:prstGeom prst="rect">
            <a:avLst/>
          </a:prstGeom>
          <a:noFill/>
        </p:spPr>
        <p:txBody>
          <a:bodyPr wrap="none" rtlCol="0">
            <a:spAutoFit/>
          </a:bodyPr>
          <a:lstStyle/>
          <a:p>
            <a:r>
              <a:rPr lang="hr-HR" sz="2000" dirty="0" err="1" smtClean="0"/>
              <a:t>Unutarstanična</a:t>
            </a:r>
            <a:r>
              <a:rPr lang="hr-HR" sz="2000" dirty="0" smtClean="0"/>
              <a:t> lokalizacija fuzijskih fluorescentnih </a:t>
            </a:r>
            <a:r>
              <a:rPr lang="hr-HR" sz="2000" dirty="0" smtClean="0"/>
              <a:t>proteina</a:t>
            </a:r>
          </a:p>
          <a:p>
            <a:endParaRPr lang="en-US" sz="2000" dirty="0"/>
          </a:p>
        </p:txBody>
      </p:sp>
    </p:spTree>
    <p:extLst>
      <p:ext uri="{BB962C8B-B14F-4D97-AF65-F5344CB8AC3E}">
        <p14:creationId xmlns:p14="http://schemas.microsoft.com/office/powerpoint/2010/main" val="1611754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SiR-DNA kit - Live cell DNA stain - spirochr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548680"/>
            <a:ext cx="5904656" cy="50652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73040" y="5805264"/>
            <a:ext cx="6285952" cy="707886"/>
          </a:xfrm>
          <a:prstGeom prst="rect">
            <a:avLst/>
          </a:prstGeom>
          <a:noFill/>
        </p:spPr>
        <p:txBody>
          <a:bodyPr wrap="none" rtlCol="0">
            <a:spAutoFit/>
          </a:bodyPr>
          <a:lstStyle/>
          <a:p>
            <a:r>
              <a:rPr lang="hr-HR" sz="2000" dirty="0" smtClean="0"/>
              <a:t>fluorescentne boje koje </a:t>
            </a:r>
            <a:r>
              <a:rPr lang="hr-HR" sz="2000" dirty="0" err="1" smtClean="0"/>
              <a:t>bojaju</a:t>
            </a:r>
            <a:r>
              <a:rPr lang="hr-HR" sz="2000" dirty="0" smtClean="0"/>
              <a:t> DNA u živim stanicama</a:t>
            </a:r>
          </a:p>
          <a:p>
            <a:r>
              <a:rPr lang="hr-HR" sz="2000" dirty="0" smtClean="0"/>
              <a:t>siR-DNA</a:t>
            </a:r>
            <a:endParaRPr lang="en-US" sz="2000" dirty="0"/>
          </a:p>
        </p:txBody>
      </p:sp>
    </p:spTree>
    <p:extLst>
      <p:ext uri="{BB962C8B-B14F-4D97-AF65-F5344CB8AC3E}">
        <p14:creationId xmlns:p14="http://schemas.microsoft.com/office/powerpoint/2010/main" val="3887578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039" y="1028439"/>
            <a:ext cx="6191250"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4" descr="https://evidentscientific.com/en/microscope-resource/knowledge-hub/techniques/confocal/media_133515786d538a3cd5626df743009446c18e777ef.jpeg?width=750&amp;format=jpeg&amp;optimize=medium"/>
          <p:cNvSpPr>
            <a:spLocks noChangeAspect="1" noChangeArrowheads="1"/>
          </p:cNvSpPr>
          <p:nvPr/>
        </p:nvSpPr>
        <p:spPr bwMode="auto">
          <a:xfrm>
            <a:off x="155575" y="-1462088"/>
            <a:ext cx="3933825" cy="3057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70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476672"/>
            <a:ext cx="4838933" cy="3761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37925" y="4509120"/>
            <a:ext cx="8280920" cy="2400657"/>
          </a:xfrm>
          <a:prstGeom prst="rect">
            <a:avLst/>
          </a:prstGeom>
          <a:noFill/>
        </p:spPr>
        <p:txBody>
          <a:bodyPr wrap="square" rtlCol="0">
            <a:spAutoFit/>
          </a:bodyPr>
          <a:lstStyle/>
          <a:p>
            <a:pPr>
              <a:lnSpc>
                <a:spcPct val="150000"/>
              </a:lnSpc>
            </a:pPr>
            <a:r>
              <a:rPr lang="hr-HR" sz="2000" dirty="0" err="1" smtClean="0"/>
              <a:t>Konfokalni</a:t>
            </a:r>
            <a:r>
              <a:rPr lang="hr-HR" sz="2000" dirty="0" smtClean="0"/>
              <a:t> mikroskop ima mogućnost kontrole dubine vidnog polja, reducira pozadinske informacije iz fokusa te sakuplja seriju optičkih rezova. Koristi mogućnost filtriranja da se ukloni svjetlo izvan fokusa</a:t>
            </a:r>
          </a:p>
          <a:p>
            <a:pPr>
              <a:lnSpc>
                <a:spcPct val="150000"/>
              </a:lnSpc>
            </a:pPr>
            <a:r>
              <a:rPr lang="hr-HR" sz="2000" dirty="0" smtClean="0"/>
              <a:t>-3D slike</a:t>
            </a:r>
          </a:p>
          <a:p>
            <a:pPr>
              <a:lnSpc>
                <a:spcPct val="150000"/>
              </a:lnSpc>
            </a:pPr>
            <a:r>
              <a:rPr lang="hr-HR" sz="2000" dirty="0" smtClean="0"/>
              <a:t>- laserski skenirajući mikroskop</a:t>
            </a:r>
            <a:endParaRPr lang="en-US" sz="2000" dirty="0"/>
          </a:p>
        </p:txBody>
      </p:sp>
    </p:spTree>
    <p:extLst>
      <p:ext uri="{BB962C8B-B14F-4D97-AF65-F5344CB8AC3E}">
        <p14:creationId xmlns:p14="http://schemas.microsoft.com/office/powerpoint/2010/main" val="15616319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spine.rutgers.edu/if/confoc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557338"/>
            <a:ext cx="39243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Box 2"/>
          <p:cNvSpPr txBox="1">
            <a:spLocks noChangeArrowheads="1"/>
          </p:cNvSpPr>
          <p:nvPr/>
        </p:nvSpPr>
        <p:spPr bwMode="auto">
          <a:xfrm>
            <a:off x="755576" y="4553980"/>
            <a:ext cx="6240463"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dirty="0" err="1">
                <a:latin typeface="Arial" charset="0"/>
                <a:cs typeface="Arial" charset="0"/>
              </a:rPr>
              <a:t>Konfokalni</a:t>
            </a:r>
            <a:r>
              <a:rPr lang="hr-HR" altLang="en-US" sz="2000" dirty="0">
                <a:latin typeface="Arial" charset="0"/>
                <a:cs typeface="Arial" charset="0"/>
              </a:rPr>
              <a:t> mikroskop</a:t>
            </a:r>
          </a:p>
          <a:p>
            <a:pPr eaLnBrk="1" hangingPunct="1">
              <a:spcBef>
                <a:spcPct val="0"/>
              </a:spcBef>
              <a:buFontTx/>
              <a:buNone/>
            </a:pPr>
            <a:r>
              <a:rPr lang="hr-HR" altLang="en-US" sz="2000" dirty="0">
                <a:latin typeface="Arial" charset="0"/>
                <a:cs typeface="Arial" charset="0"/>
              </a:rPr>
              <a:t>omogućuje rekonstrukciju trodimenzionalnih struktura</a:t>
            </a:r>
          </a:p>
          <a:p>
            <a:pPr eaLnBrk="1" hangingPunct="1">
              <a:spcBef>
                <a:spcPct val="0"/>
              </a:spcBef>
              <a:buFontTx/>
              <a:buNone/>
            </a:pPr>
            <a:endParaRPr lang="hr-HR" altLang="en-US" sz="2000" dirty="0">
              <a:latin typeface="Arial" charset="0"/>
              <a:cs typeface="Arial" charset="0"/>
            </a:endParaRPr>
          </a:p>
          <a:p>
            <a:pPr eaLnBrk="1" hangingPunct="1">
              <a:spcBef>
                <a:spcPct val="0"/>
              </a:spcBef>
              <a:buFontTx/>
              <a:buNone/>
            </a:pPr>
            <a:r>
              <a:rPr lang="hr-HR" altLang="en-US" sz="2000" dirty="0" err="1">
                <a:latin typeface="Arial" charset="0"/>
                <a:cs typeface="Arial" charset="0"/>
              </a:rPr>
              <a:t>kolokalizacija</a:t>
            </a:r>
            <a:r>
              <a:rPr lang="hr-HR" altLang="en-US" sz="2000" dirty="0">
                <a:latin typeface="Arial" charset="0"/>
                <a:cs typeface="Arial" charset="0"/>
              </a:rPr>
              <a:t> pojedinih struktura</a:t>
            </a:r>
          </a:p>
        </p:txBody>
      </p:sp>
      <p:sp>
        <p:nvSpPr>
          <p:cNvPr id="57348" name="TextBox 3"/>
          <p:cNvSpPr txBox="1">
            <a:spLocks noChangeArrowheads="1"/>
          </p:cNvSpPr>
          <p:nvPr/>
        </p:nvSpPr>
        <p:spPr bwMode="auto">
          <a:xfrm>
            <a:off x="5076825" y="148431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hr-HR" altLang="en-US" sz="2400"/>
          </a:p>
        </p:txBody>
      </p:sp>
      <p:pic>
        <p:nvPicPr>
          <p:cNvPr id="57349" name="Picture 5" descr="Metaphase and Anaphas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1484313"/>
            <a:ext cx="3937000"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1271" y="1196752"/>
            <a:ext cx="8064896" cy="3170099"/>
          </a:xfrm>
          <a:prstGeom prst="rect">
            <a:avLst/>
          </a:prstGeom>
          <a:noFill/>
        </p:spPr>
        <p:txBody>
          <a:bodyPr wrap="square" rtlCol="0">
            <a:spAutoFit/>
          </a:bodyPr>
          <a:lstStyle/>
          <a:p>
            <a:r>
              <a:rPr lang="hr-HR" sz="2000" dirty="0"/>
              <a:t>J</a:t>
            </a:r>
            <a:r>
              <a:rPr lang="hr-HR" sz="2000" dirty="0" smtClean="0"/>
              <a:t>edan od načina istraživanja funkcije gena je proučavanje stanica kojima nedostaje funkcija pojedinog gena ili je povećana</a:t>
            </a:r>
          </a:p>
          <a:p>
            <a:endParaRPr lang="hr-HR" sz="2000" dirty="0"/>
          </a:p>
          <a:p>
            <a:r>
              <a:rPr lang="hr-HR" sz="2000" dirty="0" smtClean="0"/>
              <a:t>klasična i reverzna genetika</a:t>
            </a:r>
          </a:p>
          <a:p>
            <a:endParaRPr lang="hr-HR" sz="2000" dirty="0"/>
          </a:p>
          <a:p>
            <a:r>
              <a:rPr lang="hr-HR" sz="2000" dirty="0" smtClean="0"/>
              <a:t>poznavanje sekvence gena; </a:t>
            </a:r>
            <a:r>
              <a:rPr lang="hr-HR" sz="2000" dirty="0" err="1" smtClean="0"/>
              <a:t>sekvenciranje</a:t>
            </a:r>
            <a:r>
              <a:rPr lang="hr-HR" sz="2000" dirty="0" smtClean="0"/>
              <a:t> genoma</a:t>
            </a:r>
          </a:p>
          <a:p>
            <a:endParaRPr lang="hr-HR" sz="2000" dirty="0"/>
          </a:p>
          <a:p>
            <a:r>
              <a:rPr lang="hr-HR" sz="2000" dirty="0" smtClean="0"/>
              <a:t>spontane i inducirane mutacije</a:t>
            </a:r>
          </a:p>
          <a:p>
            <a:endParaRPr lang="hr-HR" sz="2000" dirty="0"/>
          </a:p>
          <a:p>
            <a:r>
              <a:rPr lang="hr-HR" sz="2000" dirty="0" smtClean="0">
                <a:solidFill>
                  <a:schemeClr val="accent2"/>
                </a:solidFill>
              </a:rPr>
              <a:t>ciljana inaktivacija funkcije gena – „reverzna genetika”</a:t>
            </a:r>
            <a:endParaRPr lang="en-US" sz="2000" dirty="0">
              <a:solidFill>
                <a:schemeClr val="accent2"/>
              </a:solidFill>
            </a:endParaRPr>
          </a:p>
        </p:txBody>
      </p:sp>
    </p:spTree>
    <p:extLst>
      <p:ext uri="{BB962C8B-B14F-4D97-AF65-F5344CB8AC3E}">
        <p14:creationId xmlns:p14="http://schemas.microsoft.com/office/powerpoint/2010/main" val="37413942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352" y="2533753"/>
            <a:ext cx="3390900"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00679" y="5517232"/>
            <a:ext cx="4076757" cy="400110"/>
          </a:xfrm>
          <a:prstGeom prst="rect">
            <a:avLst/>
          </a:prstGeom>
          <a:noFill/>
        </p:spPr>
        <p:txBody>
          <a:bodyPr wrap="none" rtlCol="0">
            <a:spAutoFit/>
          </a:bodyPr>
          <a:lstStyle/>
          <a:p>
            <a:r>
              <a:rPr lang="hr-HR" sz="2000" dirty="0" smtClean="0"/>
              <a:t>mobilnost </a:t>
            </a:r>
            <a:r>
              <a:rPr lang="hr-HR" sz="2000" dirty="0" err="1" smtClean="0"/>
              <a:t>aktina</a:t>
            </a:r>
            <a:r>
              <a:rPr lang="hr-HR" sz="2000" dirty="0" smtClean="0"/>
              <a:t> u epitelnoj stanici</a:t>
            </a:r>
            <a:endParaRPr lang="en-US" sz="2000" dirty="0"/>
          </a:p>
        </p:txBody>
      </p:sp>
      <p:sp>
        <p:nvSpPr>
          <p:cNvPr id="4" name="TextBox 3"/>
          <p:cNvSpPr txBox="1"/>
          <p:nvPr/>
        </p:nvSpPr>
        <p:spPr>
          <a:xfrm>
            <a:off x="700679" y="6456198"/>
            <a:ext cx="7840608" cy="369332"/>
          </a:xfrm>
          <a:prstGeom prst="rect">
            <a:avLst/>
          </a:prstGeom>
          <a:noFill/>
        </p:spPr>
        <p:txBody>
          <a:bodyPr wrap="none" rtlCol="0">
            <a:spAutoFit/>
          </a:bodyPr>
          <a:lstStyle/>
          <a:p>
            <a:r>
              <a:rPr lang="en-US" sz="1800" dirty="0"/>
              <a:t>https://evidentscientific.com/en/microscope-resource/video-gallery/confocal</a:t>
            </a:r>
          </a:p>
        </p:txBody>
      </p:sp>
      <p:pic>
        <p:nvPicPr>
          <p:cNvPr id="880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7292" y="619124"/>
            <a:ext cx="3390900"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64088" y="3738636"/>
            <a:ext cx="2964273" cy="400110"/>
          </a:xfrm>
          <a:prstGeom prst="rect">
            <a:avLst/>
          </a:prstGeom>
          <a:noFill/>
        </p:spPr>
        <p:txBody>
          <a:bodyPr wrap="none" rtlCol="0">
            <a:spAutoFit/>
          </a:bodyPr>
          <a:lstStyle/>
          <a:p>
            <a:r>
              <a:rPr lang="hr-HR" sz="2000" dirty="0" smtClean="0"/>
              <a:t>mitohondriji u </a:t>
            </a:r>
            <a:r>
              <a:rPr lang="hr-HR" sz="2000" dirty="0" err="1" smtClean="0"/>
              <a:t>fibroblastu</a:t>
            </a:r>
            <a:endParaRPr lang="en-US" sz="2000" dirty="0"/>
          </a:p>
        </p:txBody>
      </p:sp>
      <p:sp>
        <p:nvSpPr>
          <p:cNvPr id="2" name="TextBox 1"/>
          <p:cNvSpPr txBox="1"/>
          <p:nvPr/>
        </p:nvSpPr>
        <p:spPr>
          <a:xfrm>
            <a:off x="358349" y="219014"/>
            <a:ext cx="4947188" cy="400110"/>
          </a:xfrm>
          <a:prstGeom prst="rect">
            <a:avLst/>
          </a:prstGeom>
          <a:noFill/>
        </p:spPr>
        <p:txBody>
          <a:bodyPr wrap="none" rtlCol="0">
            <a:spAutoFit/>
          </a:bodyPr>
          <a:lstStyle/>
          <a:p>
            <a:r>
              <a:rPr lang="hr-HR" sz="2000" dirty="0" smtClean="0"/>
              <a:t>mogućnost praćenja promjene lokalizacije</a:t>
            </a:r>
            <a:endParaRPr lang="en-US" sz="2000" dirty="0"/>
          </a:p>
        </p:txBody>
      </p:sp>
      <p:sp>
        <p:nvSpPr>
          <p:cNvPr id="6" name="TextBox 5"/>
          <p:cNvSpPr txBox="1"/>
          <p:nvPr/>
        </p:nvSpPr>
        <p:spPr>
          <a:xfrm>
            <a:off x="700679" y="5917342"/>
            <a:ext cx="6000425" cy="369332"/>
          </a:xfrm>
          <a:prstGeom prst="rect">
            <a:avLst/>
          </a:prstGeom>
          <a:noFill/>
        </p:spPr>
        <p:txBody>
          <a:bodyPr wrap="none" rtlCol="0">
            <a:spAutoFit/>
          </a:bodyPr>
          <a:lstStyle/>
          <a:p>
            <a:r>
              <a:rPr lang="en-US" sz="1800" dirty="0">
                <a:hlinkClick r:id="rId5"/>
              </a:rPr>
              <a:t>https://</a:t>
            </a:r>
            <a:r>
              <a:rPr lang="en-US" sz="1800" dirty="0" smtClean="0">
                <a:hlinkClick r:id="rId5"/>
              </a:rPr>
              <a:t>www.youtube.com/watch?v=AsJVk83eRmQ</a:t>
            </a:r>
            <a:r>
              <a:rPr lang="hr-HR" sz="1800" dirty="0" smtClean="0"/>
              <a:t>  - film</a:t>
            </a:r>
            <a:endParaRPr lang="en-US" sz="1800" dirty="0"/>
          </a:p>
        </p:txBody>
      </p:sp>
    </p:spTree>
    <p:extLst>
      <p:ext uri="{BB962C8B-B14F-4D97-AF65-F5344CB8AC3E}">
        <p14:creationId xmlns:p14="http://schemas.microsoft.com/office/powerpoint/2010/main" val="2877879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neur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94808"/>
            <a:ext cx="3568700"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 Box 3"/>
          <p:cNvSpPr txBox="1">
            <a:spLocks noChangeArrowheads="1"/>
          </p:cNvSpPr>
          <p:nvPr/>
        </p:nvSpPr>
        <p:spPr bwMode="auto">
          <a:xfrm>
            <a:off x="900113" y="4508500"/>
            <a:ext cx="162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Mišji neuroni</a:t>
            </a:r>
          </a:p>
        </p:txBody>
      </p:sp>
      <p:pic>
        <p:nvPicPr>
          <p:cNvPr id="55300" name="Picture 4" descr="brainbow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4676" y="331788"/>
            <a:ext cx="2962275"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 Box 5"/>
          <p:cNvSpPr txBox="1">
            <a:spLocks noChangeArrowheads="1"/>
          </p:cNvSpPr>
          <p:nvPr/>
        </p:nvSpPr>
        <p:spPr bwMode="auto">
          <a:xfrm>
            <a:off x="154615" y="5013325"/>
            <a:ext cx="86661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dirty="0">
                <a:latin typeface="Arial" charset="0"/>
              </a:rPr>
              <a:t>“</a:t>
            </a:r>
            <a:r>
              <a:rPr lang="hr-HR" altLang="en-US" sz="2000" dirty="0" err="1">
                <a:latin typeface="Arial" charset="0"/>
              </a:rPr>
              <a:t>Brainbow</a:t>
            </a:r>
            <a:r>
              <a:rPr lang="hr-HR" altLang="en-US" sz="2000" dirty="0">
                <a:latin typeface="Arial" charset="0"/>
              </a:rPr>
              <a:t>”: stanice </a:t>
            </a:r>
            <a:r>
              <a:rPr lang="hr-HR" altLang="en-US" sz="2000" dirty="0" smtClean="0">
                <a:latin typeface="Arial" charset="0"/>
              </a:rPr>
              <a:t>mozga različito </a:t>
            </a:r>
            <a:r>
              <a:rPr lang="hr-HR" altLang="en-US" sz="2000" dirty="0">
                <a:latin typeface="Arial" charset="0"/>
              </a:rPr>
              <a:t>obojane zbog </a:t>
            </a:r>
            <a:r>
              <a:rPr lang="hr-HR" altLang="en-US" sz="2000" dirty="0" smtClean="0">
                <a:latin typeface="Arial" charset="0"/>
              </a:rPr>
              <a:t>raznih omjera </a:t>
            </a:r>
            <a:r>
              <a:rPr lang="hr-HR" altLang="en-US" sz="2000" dirty="0">
                <a:latin typeface="Arial" charset="0"/>
              </a:rPr>
              <a:t>ekspresije triju </a:t>
            </a:r>
            <a:r>
              <a:rPr lang="hr-HR" altLang="en-US" sz="2000" dirty="0" smtClean="0">
                <a:latin typeface="Arial" charset="0"/>
              </a:rPr>
              <a:t>varijanti fluorescentnih proteina </a:t>
            </a:r>
            <a:r>
              <a:rPr lang="hr-HR" altLang="en-US" sz="2000" dirty="0">
                <a:latin typeface="Arial" charset="0"/>
              </a:rPr>
              <a:t>– </a:t>
            </a:r>
            <a:r>
              <a:rPr lang="hr-HR" altLang="en-US" sz="2000" i="1" dirty="0" err="1">
                <a:latin typeface="Arial" charset="0"/>
              </a:rPr>
              <a:t>in</a:t>
            </a:r>
            <a:r>
              <a:rPr lang="hr-HR" altLang="en-US" sz="2000" i="1" dirty="0">
                <a:latin typeface="Arial" charset="0"/>
              </a:rPr>
              <a:t> vivo </a:t>
            </a:r>
            <a:r>
              <a:rPr lang="hr-HR" altLang="en-US" sz="2000" dirty="0">
                <a:latin typeface="Arial" charset="0"/>
              </a:rPr>
              <a:t>praćenje </a:t>
            </a:r>
            <a:r>
              <a:rPr lang="hr-HR" altLang="en-US" sz="2000" dirty="0" smtClean="0">
                <a:latin typeface="Arial" charset="0"/>
              </a:rPr>
              <a:t>pojedinih stanica – 90 varijanti</a:t>
            </a:r>
            <a:endParaRPr lang="hr-HR" altLang="en-US" sz="2000" dirty="0">
              <a:latin typeface="Arial" charset="0"/>
            </a:endParaRPr>
          </a:p>
        </p:txBody>
      </p:sp>
      <p:sp>
        <p:nvSpPr>
          <p:cNvPr id="55302" name="TextBox 5"/>
          <p:cNvSpPr txBox="1">
            <a:spLocks noChangeArrowheads="1"/>
          </p:cNvSpPr>
          <p:nvPr/>
        </p:nvSpPr>
        <p:spPr bwMode="auto">
          <a:xfrm>
            <a:off x="250870" y="5877272"/>
            <a:ext cx="59554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dirty="0" smtClean="0">
                <a:latin typeface="Arial" panose="020B0604020202020204" pitchFamily="34" charset="0"/>
                <a:cs typeface="Arial" panose="020B0604020202020204" pitchFamily="34" charset="0"/>
              </a:rPr>
              <a:t>mogućnost praćenja veza između živčanih stanica </a:t>
            </a:r>
          </a:p>
          <a:p>
            <a:pPr eaLnBrk="1" hangingPunct="1">
              <a:spcBef>
                <a:spcPct val="0"/>
              </a:spcBef>
              <a:buFontTx/>
              <a:buNone/>
            </a:pPr>
            <a:r>
              <a:rPr lang="hr-HR" altLang="en-US" sz="2000" dirty="0" smtClean="0">
                <a:latin typeface="Arial" panose="020B0604020202020204" pitchFamily="34" charset="0"/>
                <a:cs typeface="Arial" panose="020B0604020202020204" pitchFamily="34" charset="0"/>
              </a:rPr>
              <a:t>poremećaja  u </a:t>
            </a:r>
            <a:r>
              <a:rPr lang="hr-HR" altLang="en-US" sz="2000" dirty="0" err="1" smtClean="0">
                <a:latin typeface="Arial" panose="020B0604020202020204" pitchFamily="34" charset="0"/>
                <a:cs typeface="Arial" panose="020B0604020202020204" pitchFamily="34" charset="0"/>
              </a:rPr>
              <a:t>neurodegenerativnim</a:t>
            </a:r>
            <a:r>
              <a:rPr lang="hr-HR" altLang="en-US" sz="2000" dirty="0" smtClean="0">
                <a:latin typeface="Arial" panose="020B0604020202020204" pitchFamily="34" charset="0"/>
                <a:cs typeface="Arial" panose="020B0604020202020204" pitchFamily="34" charset="0"/>
              </a:rPr>
              <a:t> bolestima</a:t>
            </a:r>
            <a:endParaRPr lang="hr-HR" altLang="en-US"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32656"/>
            <a:ext cx="5829300"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750682" y="1747118"/>
            <a:ext cx="2232248" cy="1077218"/>
          </a:xfrm>
          <a:prstGeom prst="rect">
            <a:avLst/>
          </a:prstGeom>
          <a:noFill/>
        </p:spPr>
        <p:txBody>
          <a:bodyPr wrap="square" rtlCol="0">
            <a:spAutoFit/>
          </a:bodyPr>
          <a:lstStyle/>
          <a:p>
            <a:r>
              <a:rPr lang="hr-HR" dirty="0" smtClean="0"/>
              <a:t>„</a:t>
            </a:r>
            <a:r>
              <a:rPr lang="hr-HR" sz="2000" dirty="0" smtClean="0"/>
              <a:t>slučajne” varijante </a:t>
            </a:r>
            <a:r>
              <a:rPr lang="hr-HR" sz="2000" dirty="0" err="1" smtClean="0"/>
              <a:t>rekombinacije</a:t>
            </a:r>
            <a:endParaRPr lang="en-US" sz="2000" dirty="0"/>
          </a:p>
        </p:txBody>
      </p:sp>
      <p:pic>
        <p:nvPicPr>
          <p:cNvPr id="84994" name="Picture 2" descr="Table of the different color combinations you can get with Brainb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284984"/>
            <a:ext cx="2952750"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773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04664"/>
            <a:ext cx="8364790" cy="2308324"/>
          </a:xfrm>
          <a:prstGeom prst="rect">
            <a:avLst/>
          </a:prstGeom>
          <a:noFill/>
        </p:spPr>
        <p:txBody>
          <a:bodyPr wrap="none" rtlCol="0">
            <a:spAutoFit/>
          </a:bodyPr>
          <a:lstStyle/>
          <a:p>
            <a:pPr>
              <a:lnSpc>
                <a:spcPct val="150000"/>
              </a:lnSpc>
            </a:pPr>
            <a:r>
              <a:rPr lang="hr-HR" altLang="en-US" sz="2000" dirty="0">
                <a:cs typeface="Arial" charset="0"/>
              </a:rPr>
              <a:t>● </a:t>
            </a:r>
            <a:r>
              <a:rPr lang="hr-HR" altLang="en-US" sz="2000" dirty="0">
                <a:solidFill>
                  <a:schemeClr val="accent2"/>
                </a:solidFill>
              </a:rPr>
              <a:t>regulacija aktivacije promotora </a:t>
            </a:r>
            <a:r>
              <a:rPr lang="hr-HR" altLang="en-US" sz="2000" dirty="0" smtClean="0">
                <a:solidFill>
                  <a:schemeClr val="accent2"/>
                </a:solidFill>
              </a:rPr>
              <a:t>ciljnog gena </a:t>
            </a:r>
            <a:r>
              <a:rPr lang="hr-HR" altLang="en-US" sz="2000" dirty="0"/>
              <a:t>(različite metode detekcije)</a:t>
            </a:r>
          </a:p>
          <a:p>
            <a:pPr>
              <a:lnSpc>
                <a:spcPct val="150000"/>
              </a:lnSpc>
            </a:pPr>
            <a:r>
              <a:rPr lang="hr-HR" altLang="en-US" sz="2000" dirty="0"/>
              <a:t>  -</a:t>
            </a:r>
            <a:r>
              <a:rPr lang="hr-HR" altLang="en-US" sz="2000" dirty="0" err="1"/>
              <a:t>plazmidi</a:t>
            </a:r>
            <a:r>
              <a:rPr lang="hr-HR" altLang="en-US" sz="2000" dirty="0"/>
              <a:t> s “genom reporterom” koji daje produkt ovisno o aktivaciji</a:t>
            </a:r>
          </a:p>
          <a:p>
            <a:pPr>
              <a:lnSpc>
                <a:spcPct val="150000"/>
              </a:lnSpc>
            </a:pPr>
            <a:r>
              <a:rPr lang="hr-HR" altLang="en-US" sz="2000" dirty="0"/>
              <a:t>  ispitivanog </a:t>
            </a:r>
            <a:r>
              <a:rPr lang="hr-HR" altLang="en-US" sz="2000" dirty="0">
                <a:solidFill>
                  <a:schemeClr val="accent2"/>
                </a:solidFill>
              </a:rPr>
              <a:t>promotora</a:t>
            </a:r>
            <a:r>
              <a:rPr lang="hr-HR" altLang="en-US" sz="2000" dirty="0"/>
              <a:t>: </a:t>
            </a:r>
            <a:r>
              <a:rPr lang="hr-HR" altLang="en-US" sz="2000" dirty="0" err="1"/>
              <a:t>kvantizacija</a:t>
            </a:r>
            <a:r>
              <a:rPr lang="hr-HR" altLang="en-US" sz="2000" dirty="0"/>
              <a:t> </a:t>
            </a:r>
            <a:r>
              <a:rPr lang="hr-HR" altLang="en-US" sz="2000" dirty="0" smtClean="0"/>
              <a:t>ekspresije</a:t>
            </a:r>
          </a:p>
          <a:p>
            <a:pPr>
              <a:lnSpc>
                <a:spcPct val="150000"/>
              </a:lnSpc>
            </a:pPr>
            <a:r>
              <a:rPr lang="hr-HR" altLang="en-US" sz="2000" dirty="0" smtClean="0"/>
              <a:t> </a:t>
            </a:r>
            <a:endParaRPr lang="hr-HR" altLang="en-US" sz="2000" dirty="0"/>
          </a:p>
          <a:p>
            <a:endParaRPr lang="en-US" dirty="0"/>
          </a:p>
        </p:txBody>
      </p:sp>
      <p:pic>
        <p:nvPicPr>
          <p:cNvPr id="890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649" y="2420888"/>
            <a:ext cx="6059415" cy="3223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23529" y="6321147"/>
            <a:ext cx="8352928" cy="584775"/>
          </a:xfrm>
          <a:prstGeom prst="rect">
            <a:avLst/>
          </a:prstGeom>
          <a:noFill/>
        </p:spPr>
        <p:txBody>
          <a:bodyPr wrap="square" rtlCol="0">
            <a:spAutoFit/>
          </a:bodyPr>
          <a:lstStyle/>
          <a:p>
            <a:r>
              <a:rPr lang="en-US" sz="1600" dirty="0"/>
              <a:t>https://medium.com/insights-of-nature/transcriptional-and-translational-reporter-genes-7538d0f23bfd</a:t>
            </a:r>
          </a:p>
        </p:txBody>
      </p:sp>
      <p:sp>
        <p:nvSpPr>
          <p:cNvPr id="5" name="TextBox 4"/>
          <p:cNvSpPr txBox="1"/>
          <p:nvPr/>
        </p:nvSpPr>
        <p:spPr>
          <a:xfrm>
            <a:off x="6742982" y="4104698"/>
            <a:ext cx="2318263" cy="1938992"/>
          </a:xfrm>
          <a:prstGeom prst="rect">
            <a:avLst/>
          </a:prstGeom>
          <a:noFill/>
        </p:spPr>
        <p:txBody>
          <a:bodyPr wrap="none" rtlCol="0">
            <a:spAutoFit/>
          </a:bodyPr>
          <a:lstStyle/>
          <a:p>
            <a:r>
              <a:rPr lang="hr-HR" sz="2000" dirty="0" err="1" smtClean="0"/>
              <a:t>kvantizacija</a:t>
            </a:r>
            <a:r>
              <a:rPr lang="hr-HR" sz="2000" dirty="0" smtClean="0"/>
              <a:t> </a:t>
            </a:r>
          </a:p>
          <a:p>
            <a:r>
              <a:rPr lang="hr-HR" sz="2000" dirty="0" err="1" smtClean="0"/>
              <a:t>spektrofotometrom</a:t>
            </a:r>
            <a:endParaRPr lang="hr-HR" sz="2000" dirty="0" smtClean="0"/>
          </a:p>
          <a:p>
            <a:r>
              <a:rPr lang="hr-HR" sz="2000" dirty="0" err="1" smtClean="0"/>
              <a:t>luminometrom</a:t>
            </a:r>
            <a:endParaRPr lang="hr-HR" sz="2000" dirty="0" smtClean="0"/>
          </a:p>
          <a:p>
            <a:r>
              <a:rPr lang="hr-HR" sz="2000" dirty="0" smtClean="0"/>
              <a:t>mjerenjem </a:t>
            </a:r>
          </a:p>
          <a:p>
            <a:r>
              <a:rPr lang="hr-HR" sz="2000" dirty="0" smtClean="0"/>
              <a:t>fluorescencije</a:t>
            </a:r>
            <a:endParaRPr lang="hr-HR" sz="2000" dirty="0" smtClean="0"/>
          </a:p>
          <a:p>
            <a:endParaRPr lang="en-US" sz="2000" dirty="0"/>
          </a:p>
        </p:txBody>
      </p:sp>
      <p:sp>
        <p:nvSpPr>
          <p:cNvPr id="4" name="TextBox 3"/>
          <p:cNvSpPr txBox="1"/>
          <p:nvPr/>
        </p:nvSpPr>
        <p:spPr>
          <a:xfrm>
            <a:off x="310415" y="2037916"/>
            <a:ext cx="2864887" cy="369332"/>
          </a:xfrm>
          <a:prstGeom prst="rect">
            <a:avLst/>
          </a:prstGeom>
          <a:noFill/>
        </p:spPr>
        <p:txBody>
          <a:bodyPr wrap="none" rtlCol="0">
            <a:spAutoFit/>
          </a:bodyPr>
          <a:lstStyle/>
          <a:p>
            <a:r>
              <a:rPr lang="hr-HR" sz="1800" dirty="0" smtClean="0"/>
              <a:t>promotor gena u </a:t>
            </a:r>
            <a:r>
              <a:rPr lang="hr-HR" sz="1800" dirty="0" err="1" smtClean="0"/>
              <a:t>plazmidu</a:t>
            </a:r>
            <a:endParaRPr lang="en-US" sz="1800" dirty="0"/>
          </a:p>
        </p:txBody>
      </p:sp>
      <p:cxnSp>
        <p:nvCxnSpPr>
          <p:cNvPr id="7" name="Straight Arrow Connector 6"/>
          <p:cNvCxnSpPr/>
          <p:nvPr/>
        </p:nvCxnSpPr>
        <p:spPr>
          <a:xfrm>
            <a:off x="971600" y="2407248"/>
            <a:ext cx="0" cy="30574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682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Object 2"/>
          <p:cNvGraphicFramePr>
            <a:graphicFrameLocks noChangeAspect="1"/>
          </p:cNvGraphicFramePr>
          <p:nvPr/>
        </p:nvGraphicFramePr>
        <p:xfrm>
          <a:off x="468313" y="0"/>
          <a:ext cx="5040312" cy="5011738"/>
        </p:xfrm>
        <a:graphic>
          <a:graphicData uri="http://schemas.openxmlformats.org/presentationml/2006/ole">
            <mc:AlternateContent xmlns:mc="http://schemas.openxmlformats.org/markup-compatibility/2006">
              <mc:Choice xmlns:v="urn:schemas-microsoft-com:vml" Requires="v">
                <p:oleObj spid="_x0000_s56375" name="Bitmap Image" r:id="rId4" imgW="6516010" imgH="6477904" progId="Paint.Picture">
                  <p:embed/>
                </p:oleObj>
              </mc:Choice>
              <mc:Fallback>
                <p:oleObj name="Bitmap Image" r:id="rId4" imgW="6516010" imgH="6477904"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0"/>
                        <a:ext cx="5040312" cy="501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23" name="Text Box 3"/>
          <p:cNvSpPr txBox="1">
            <a:spLocks noChangeArrowheads="1"/>
          </p:cNvSpPr>
          <p:nvPr/>
        </p:nvSpPr>
        <p:spPr bwMode="auto">
          <a:xfrm>
            <a:off x="539750" y="5084763"/>
            <a:ext cx="820896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hr-HR" altLang="en-US" sz="2000" dirty="0">
                <a:latin typeface="Arial" charset="0"/>
              </a:rPr>
              <a:t>Stanica u mitozi “obojena” </a:t>
            </a:r>
            <a:r>
              <a:rPr lang="hr-HR" altLang="en-US" sz="2000" dirty="0">
                <a:solidFill>
                  <a:schemeClr val="accent2"/>
                </a:solidFill>
                <a:latin typeface="Arial" charset="0"/>
              </a:rPr>
              <a:t>antitijelima s fluorescentnim biljegom:</a:t>
            </a:r>
          </a:p>
          <a:p>
            <a:pPr eaLnBrk="1" hangingPunct="1">
              <a:spcBef>
                <a:spcPct val="0"/>
              </a:spcBef>
              <a:buFontTx/>
              <a:buNone/>
            </a:pPr>
            <a:r>
              <a:rPr lang="hr-HR" altLang="en-US" sz="2000" dirty="0">
                <a:latin typeface="Arial" charset="0"/>
              </a:rPr>
              <a:t>kromosomi plavi (</a:t>
            </a:r>
            <a:r>
              <a:rPr lang="hr-HR" altLang="en-US" sz="2000" dirty="0" err="1">
                <a:latin typeface="Arial" charset="0"/>
              </a:rPr>
              <a:t>interkalirajuće</a:t>
            </a:r>
            <a:r>
              <a:rPr lang="hr-HR" altLang="en-US" sz="2000" dirty="0">
                <a:latin typeface="Arial" charset="0"/>
              </a:rPr>
              <a:t> boje za DNA)</a:t>
            </a:r>
          </a:p>
          <a:p>
            <a:pPr eaLnBrk="1" hangingPunct="1">
              <a:spcBef>
                <a:spcPct val="0"/>
              </a:spcBef>
              <a:buFontTx/>
              <a:buNone/>
            </a:pPr>
            <a:r>
              <a:rPr lang="hr-HR" altLang="en-US" sz="2000" dirty="0" err="1">
                <a:latin typeface="Arial" charset="0"/>
              </a:rPr>
              <a:t>tubulin</a:t>
            </a:r>
            <a:r>
              <a:rPr lang="hr-HR" altLang="en-US" sz="2000" dirty="0">
                <a:latin typeface="Arial" charset="0"/>
              </a:rPr>
              <a:t>: zeleno</a:t>
            </a:r>
          </a:p>
          <a:p>
            <a:pPr eaLnBrk="1" hangingPunct="1">
              <a:spcBef>
                <a:spcPct val="0"/>
              </a:spcBef>
              <a:buFontTx/>
              <a:buNone/>
            </a:pPr>
            <a:r>
              <a:rPr lang="hr-HR" altLang="en-US" sz="2000" dirty="0" err="1">
                <a:latin typeface="Arial" charset="0"/>
              </a:rPr>
              <a:t>centromere</a:t>
            </a:r>
            <a:r>
              <a:rPr lang="hr-HR" altLang="en-US" sz="2000" dirty="0">
                <a:latin typeface="Arial" charset="0"/>
              </a:rPr>
              <a:t>: crveno</a:t>
            </a:r>
          </a:p>
          <a:p>
            <a:pPr eaLnBrk="1" hangingPunct="1">
              <a:spcBef>
                <a:spcPct val="0"/>
              </a:spcBef>
              <a:buFontTx/>
              <a:buNone/>
            </a:pPr>
            <a:r>
              <a:rPr lang="hr-HR" altLang="en-US" sz="2000" dirty="0">
                <a:latin typeface="Arial" charset="0"/>
              </a:rPr>
              <a:t>“</a:t>
            </a:r>
            <a:r>
              <a:rPr lang="hr-HR" altLang="en-US" sz="2000" i="1" dirty="0" err="1">
                <a:latin typeface="Arial" charset="0"/>
              </a:rPr>
              <a:t>in</a:t>
            </a:r>
            <a:r>
              <a:rPr lang="hr-HR" altLang="en-US" sz="2000" i="1" dirty="0">
                <a:latin typeface="Arial" charset="0"/>
              </a:rPr>
              <a:t> </a:t>
            </a:r>
            <a:r>
              <a:rPr lang="hr-HR" altLang="en-US" sz="2000" i="1" dirty="0" err="1">
                <a:latin typeface="Arial" charset="0"/>
              </a:rPr>
              <a:t>vitro</a:t>
            </a:r>
            <a:r>
              <a:rPr lang="hr-HR" altLang="en-US" sz="2000" dirty="0">
                <a:latin typeface="Arial" charset="0"/>
              </a:rPr>
              <a:t>” – fiksirane stanice</a:t>
            </a:r>
          </a:p>
        </p:txBody>
      </p:sp>
      <p:sp>
        <p:nvSpPr>
          <p:cNvPr id="56324" name="Text Box 4"/>
          <p:cNvSpPr txBox="1">
            <a:spLocks noChangeArrowheads="1"/>
          </p:cNvSpPr>
          <p:nvPr/>
        </p:nvSpPr>
        <p:spPr bwMode="auto">
          <a:xfrm>
            <a:off x="5992813" y="35671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hr-HR" altLang="en-US" sz="2000">
              <a:latin typeface="Arial" charset="0"/>
            </a:endParaRPr>
          </a:p>
        </p:txBody>
      </p:sp>
      <p:sp>
        <p:nvSpPr>
          <p:cNvPr id="2" name="TextBox 1"/>
          <p:cNvSpPr txBox="1"/>
          <p:nvPr/>
        </p:nvSpPr>
        <p:spPr>
          <a:xfrm>
            <a:off x="5940152" y="2132856"/>
            <a:ext cx="2755900" cy="2246769"/>
          </a:xfrm>
          <a:prstGeom prst="rect">
            <a:avLst/>
          </a:prstGeom>
          <a:noFill/>
        </p:spPr>
        <p:txBody>
          <a:bodyPr wrap="square" rtlCol="0">
            <a:spAutoFit/>
          </a:bodyPr>
          <a:lstStyle/>
          <a:p>
            <a:r>
              <a:rPr lang="hr-HR" sz="2000" dirty="0" err="1" smtClean="0"/>
              <a:t>imunobojanje</a:t>
            </a:r>
            <a:r>
              <a:rPr lang="hr-HR" sz="2000" dirty="0" smtClean="0"/>
              <a:t>:</a:t>
            </a:r>
          </a:p>
          <a:p>
            <a:r>
              <a:rPr lang="hr-HR" sz="2000" dirty="0" smtClean="0"/>
              <a:t>fiksacija stanica</a:t>
            </a:r>
          </a:p>
          <a:p>
            <a:r>
              <a:rPr lang="hr-HR" sz="2000" dirty="0" smtClean="0"/>
              <a:t>antitijela obilježena fluorescentnom </a:t>
            </a:r>
            <a:r>
              <a:rPr lang="hr-HR" sz="2000" dirty="0" smtClean="0"/>
              <a:t>bojom</a:t>
            </a:r>
          </a:p>
          <a:p>
            <a:endParaRPr lang="hr-HR" sz="2000" dirty="0" smtClean="0"/>
          </a:p>
          <a:p>
            <a:r>
              <a:rPr lang="hr-HR" sz="2000" dirty="0" smtClean="0"/>
              <a:t>fluorescencijska mikroskopija</a:t>
            </a:r>
            <a:endParaRPr 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1"/>
          <p:cNvSpPr txBox="1">
            <a:spLocks noChangeArrowheads="1"/>
          </p:cNvSpPr>
          <p:nvPr/>
        </p:nvSpPr>
        <p:spPr bwMode="auto">
          <a:xfrm>
            <a:off x="183262" y="4762986"/>
            <a:ext cx="89296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dirty="0">
                <a:latin typeface="Arial" charset="0"/>
                <a:hlinkClick r:id="rId3"/>
              </a:rPr>
              <a:t>https://www.leica-microsystems.com/science-lab/life-science/how-to-perform-dynamic-multicolor-time-lapse-imaging</a:t>
            </a:r>
            <a:r>
              <a:rPr lang="en-US" altLang="en-US" sz="1800" dirty="0" smtClean="0">
                <a:latin typeface="Arial" charset="0"/>
                <a:hlinkClick r:id="rId3"/>
              </a:rPr>
              <a:t>/</a:t>
            </a:r>
            <a:r>
              <a:rPr lang="hr-HR" altLang="en-US" sz="1800" dirty="0" smtClean="0">
                <a:latin typeface="Arial" charset="0"/>
              </a:rPr>
              <a:t> - </a:t>
            </a:r>
            <a:r>
              <a:rPr lang="hr-HR" altLang="en-US" sz="1800" dirty="0" err="1" smtClean="0">
                <a:latin typeface="Arial" charset="0"/>
              </a:rPr>
              <a:t>mitotracker</a:t>
            </a:r>
            <a:endParaRPr lang="en-US" altLang="en-US" sz="1800" dirty="0">
              <a:latin typeface="Arial" charset="0"/>
            </a:endParaRPr>
          </a:p>
        </p:txBody>
      </p:sp>
      <p:sp>
        <p:nvSpPr>
          <p:cNvPr id="58371" name="TextBox 3"/>
          <p:cNvSpPr txBox="1">
            <a:spLocks noChangeArrowheads="1"/>
          </p:cNvSpPr>
          <p:nvPr/>
        </p:nvSpPr>
        <p:spPr bwMode="auto">
          <a:xfrm>
            <a:off x="827088" y="620713"/>
            <a:ext cx="55467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400" dirty="0">
                <a:latin typeface="Arial" charset="0"/>
              </a:rPr>
              <a:t>-</a:t>
            </a:r>
            <a:r>
              <a:rPr lang="hr-HR" altLang="en-US" sz="2000" dirty="0">
                <a:latin typeface="Arial" charset="0"/>
              </a:rPr>
              <a:t>praćenje stanica tijekom vremena „time-</a:t>
            </a:r>
            <a:r>
              <a:rPr lang="hr-HR" altLang="en-US" sz="2000" dirty="0" err="1">
                <a:latin typeface="Arial" charset="0"/>
              </a:rPr>
              <a:t>lapse</a:t>
            </a:r>
            <a:r>
              <a:rPr lang="hr-HR" altLang="en-US" sz="2400" dirty="0">
                <a:latin typeface="Arial" charset="0"/>
              </a:rPr>
              <a:t>”</a:t>
            </a:r>
            <a:endParaRPr lang="en-US" altLang="en-US" sz="2400" dirty="0">
              <a:latin typeface="Arial" charset="0"/>
            </a:endParaRPr>
          </a:p>
        </p:txBody>
      </p:sp>
      <p:pic>
        <p:nvPicPr>
          <p:cNvPr id="583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1412776"/>
            <a:ext cx="5715000"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49238" y="5690924"/>
            <a:ext cx="7995171" cy="1215717"/>
          </a:xfrm>
          <a:prstGeom prst="rect">
            <a:avLst/>
          </a:prstGeom>
          <a:noFill/>
        </p:spPr>
        <p:txBody>
          <a:bodyPr wrap="square" rtlCol="0">
            <a:spAutoFit/>
          </a:bodyPr>
          <a:lstStyle/>
          <a:p>
            <a:r>
              <a:rPr lang="en-US" sz="1600" dirty="0">
                <a:hlinkClick r:id="rId5"/>
              </a:rPr>
              <a:t>https://</a:t>
            </a:r>
            <a:r>
              <a:rPr lang="en-US" sz="1600" dirty="0" smtClean="0">
                <a:hlinkClick r:id="rId5"/>
              </a:rPr>
              <a:t>www.youtube.com/watch?app=desktop&amp;v=Cah674gKmCk</a:t>
            </a:r>
            <a:endParaRPr lang="hr-HR" sz="1600" dirty="0" smtClean="0"/>
          </a:p>
          <a:p>
            <a:endParaRPr lang="hr-HR" sz="1600" dirty="0"/>
          </a:p>
          <a:p>
            <a:r>
              <a:rPr lang="hr-HR" sz="1600" dirty="0">
                <a:hlinkClick r:id="rId6"/>
              </a:rPr>
              <a:t>https://</a:t>
            </a:r>
            <a:r>
              <a:rPr lang="hr-HR" sz="1600" dirty="0" smtClean="0">
                <a:hlinkClick r:id="rId6"/>
              </a:rPr>
              <a:t>www.youtube.com/watch?v=o57arcKLgU4</a:t>
            </a:r>
            <a:endParaRPr lang="hr-HR" sz="1600" dirty="0" smtClean="0"/>
          </a:p>
          <a:p>
            <a:r>
              <a:rPr lang="hr-HR" sz="900" dirty="0" smtClean="0"/>
              <a:t>sva tri</a:t>
            </a:r>
          </a:p>
          <a:p>
            <a:endParaRPr lang="en-US"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58177"/>
            <a:ext cx="4439111" cy="2965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75107" y="5662572"/>
            <a:ext cx="5843716" cy="769441"/>
          </a:xfrm>
          <a:prstGeom prst="rect">
            <a:avLst/>
          </a:prstGeom>
          <a:noFill/>
        </p:spPr>
        <p:txBody>
          <a:bodyPr wrap="none" rtlCol="0">
            <a:spAutoFit/>
          </a:bodyPr>
          <a:lstStyle/>
          <a:p>
            <a:r>
              <a:rPr lang="en-US" sz="2000" dirty="0">
                <a:hlinkClick r:id="rId3"/>
              </a:rPr>
              <a:t>https://</a:t>
            </a:r>
            <a:r>
              <a:rPr lang="en-US" sz="2000" dirty="0" smtClean="0">
                <a:hlinkClick r:id="rId3"/>
              </a:rPr>
              <a:t>www.youtube.com/watch?v=BD11n55pnE0</a:t>
            </a:r>
            <a:endParaRPr lang="hr-HR" sz="2000" dirty="0" smtClean="0"/>
          </a:p>
          <a:p>
            <a:r>
              <a:rPr lang="hr-HR" sz="1200" dirty="0" smtClean="0"/>
              <a:t>kompilacija od 26 min. – </a:t>
            </a:r>
            <a:r>
              <a:rPr lang="hr-HR" sz="1200" smtClean="0"/>
              <a:t>bar početak</a:t>
            </a:r>
            <a:endParaRPr lang="hr-HR" sz="1200" dirty="0" smtClean="0"/>
          </a:p>
          <a:p>
            <a:r>
              <a:rPr lang="en-US" sz="1200" dirty="0"/>
              <a:t>https://www.intechopen.com/chapters/64047</a:t>
            </a:r>
          </a:p>
        </p:txBody>
      </p:sp>
      <p:sp>
        <p:nvSpPr>
          <p:cNvPr id="3" name="TextBox 2"/>
          <p:cNvSpPr txBox="1"/>
          <p:nvPr/>
        </p:nvSpPr>
        <p:spPr>
          <a:xfrm>
            <a:off x="395536" y="3023503"/>
            <a:ext cx="8640960" cy="2554545"/>
          </a:xfrm>
          <a:prstGeom prst="rect">
            <a:avLst/>
          </a:prstGeom>
          <a:noFill/>
        </p:spPr>
        <p:txBody>
          <a:bodyPr wrap="square" rtlCol="0">
            <a:spAutoFit/>
          </a:bodyPr>
          <a:lstStyle/>
          <a:p>
            <a:r>
              <a:rPr lang="hr-HR" sz="2000" dirty="0" smtClean="0"/>
              <a:t>Posebni mikroskopi i kompjutorski programi (automatska analiza slike, poništavanje pozadine, povećanje kontrasta,) snimaju stanice u uvjetima inkubatora kroz duže vrijeme (stavi se u inkubator ili je samostalan)</a:t>
            </a:r>
          </a:p>
          <a:p>
            <a:endParaRPr lang="hr-HR" sz="2000" dirty="0" smtClean="0"/>
          </a:p>
          <a:p>
            <a:r>
              <a:rPr lang="hr-HR" sz="2000" dirty="0" smtClean="0"/>
              <a:t>mogućnost praćenja migracije i pokretanja, proliferacije, rasta sferoida, nastanak međustaničnih veza, diferencijacije, </a:t>
            </a:r>
            <a:r>
              <a:rPr lang="hr-HR" sz="2000" dirty="0" err="1" smtClean="0"/>
              <a:t>apoptoze</a:t>
            </a:r>
            <a:r>
              <a:rPr lang="hr-HR" sz="2000" dirty="0" smtClean="0"/>
              <a:t>, mitoze, starenja,</a:t>
            </a:r>
          </a:p>
          <a:p>
            <a:r>
              <a:rPr lang="hr-HR" sz="2000" dirty="0" smtClean="0"/>
              <a:t>sekrecije, </a:t>
            </a:r>
            <a:r>
              <a:rPr lang="hr-HR" sz="2000" dirty="0" err="1" smtClean="0"/>
              <a:t>fagocitoze</a:t>
            </a:r>
            <a:endParaRPr lang="hr-HR" sz="2000" dirty="0" smtClean="0"/>
          </a:p>
          <a:p>
            <a:r>
              <a:rPr lang="hr-HR" sz="2000" dirty="0" err="1" smtClean="0"/>
              <a:t>intracelularne</a:t>
            </a:r>
            <a:r>
              <a:rPr lang="hr-HR" sz="2000" dirty="0" smtClean="0"/>
              <a:t> dinamike, kod analize pokretljivosti spermija</a:t>
            </a:r>
            <a:endParaRPr lang="en-US" sz="2000" dirty="0"/>
          </a:p>
        </p:txBody>
      </p:sp>
    </p:spTree>
    <p:extLst>
      <p:ext uri="{BB962C8B-B14F-4D97-AF65-F5344CB8AC3E}">
        <p14:creationId xmlns:p14="http://schemas.microsoft.com/office/powerpoint/2010/main" val="1381242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88640"/>
            <a:ext cx="6762750"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03030" y="4365104"/>
            <a:ext cx="8424936" cy="1631216"/>
          </a:xfrm>
          <a:prstGeom prst="rect">
            <a:avLst/>
          </a:prstGeom>
          <a:noFill/>
        </p:spPr>
        <p:txBody>
          <a:bodyPr wrap="square" rtlCol="0">
            <a:spAutoFit/>
          </a:bodyPr>
          <a:lstStyle/>
          <a:p>
            <a:r>
              <a:rPr lang="hr-HR" sz="2000" dirty="0" smtClean="0"/>
              <a:t>„</a:t>
            </a:r>
            <a:r>
              <a:rPr lang="hr-HR" sz="2000" dirty="0" err="1" smtClean="0"/>
              <a:t>High</a:t>
            </a:r>
            <a:r>
              <a:rPr lang="hr-HR" sz="2000" dirty="0" smtClean="0"/>
              <a:t>-</a:t>
            </a:r>
            <a:r>
              <a:rPr lang="hr-HR" sz="2000" dirty="0" err="1" smtClean="0"/>
              <a:t>content</a:t>
            </a:r>
            <a:r>
              <a:rPr lang="hr-HR" sz="2000" dirty="0" smtClean="0"/>
              <a:t> </a:t>
            </a:r>
            <a:r>
              <a:rPr lang="hr-HR" sz="2000" dirty="0" err="1" smtClean="0"/>
              <a:t>analysis</a:t>
            </a:r>
            <a:r>
              <a:rPr lang="hr-HR" sz="2000" dirty="0" smtClean="0"/>
              <a:t>” (HCA) analiza trodimenzionalnih sustava poput sferoida ili </a:t>
            </a:r>
            <a:r>
              <a:rPr lang="hr-HR" sz="2000" dirty="0" err="1" smtClean="0"/>
              <a:t>organoida</a:t>
            </a:r>
            <a:endParaRPr lang="hr-HR" sz="2000" dirty="0" smtClean="0"/>
          </a:p>
          <a:p>
            <a:r>
              <a:rPr lang="hr-HR" sz="2000" dirty="0" smtClean="0"/>
              <a:t>priprema uzoraka, fiksacija, „oslikavanje” fluorescentnim antitijelima ili vizualizacija, analiza slike i </a:t>
            </a:r>
            <a:r>
              <a:rPr lang="hr-HR" sz="2000" dirty="0" smtClean="0"/>
              <a:t>podataka</a:t>
            </a:r>
          </a:p>
          <a:p>
            <a:endParaRPr lang="en-US" sz="2000" dirty="0"/>
          </a:p>
        </p:txBody>
      </p:sp>
      <p:sp>
        <p:nvSpPr>
          <p:cNvPr id="4" name="TextBox 3"/>
          <p:cNvSpPr txBox="1"/>
          <p:nvPr/>
        </p:nvSpPr>
        <p:spPr>
          <a:xfrm>
            <a:off x="152266" y="5733256"/>
            <a:ext cx="8833466" cy="1077218"/>
          </a:xfrm>
          <a:prstGeom prst="rect">
            <a:avLst/>
          </a:prstGeom>
          <a:noFill/>
        </p:spPr>
        <p:txBody>
          <a:bodyPr wrap="square" rtlCol="0">
            <a:spAutoFit/>
          </a:bodyPr>
          <a:lstStyle/>
          <a:p>
            <a:r>
              <a:rPr lang="en-US" sz="1600" dirty="0">
                <a:hlinkClick r:id="rId4"/>
              </a:rPr>
              <a:t>https://</a:t>
            </a:r>
            <a:r>
              <a:rPr lang="en-US" sz="1600" dirty="0" smtClean="0">
                <a:hlinkClick r:id="rId4"/>
              </a:rPr>
              <a:t>www.thermofisher.com/hr/en/home/life-science/cell-analysis/cell-analysis-learning-center/cell-analysis-resource-library/cell-analysis-guided-learning/cancer-spheroid-organoid-elearning-course.html</a:t>
            </a:r>
            <a:endParaRPr lang="hr-HR" sz="1600" dirty="0" smtClean="0"/>
          </a:p>
          <a:p>
            <a:r>
              <a:rPr lang="hr-HR" sz="1600" dirty="0" smtClean="0"/>
              <a:t>-AI</a:t>
            </a:r>
            <a:endParaRPr lang="en-US" sz="1600" dirty="0"/>
          </a:p>
        </p:txBody>
      </p:sp>
    </p:spTree>
    <p:extLst>
      <p:ext uri="{BB962C8B-B14F-4D97-AF65-F5344CB8AC3E}">
        <p14:creationId xmlns:p14="http://schemas.microsoft.com/office/powerpoint/2010/main" val="38275115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FRAP image of HELA ce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161256"/>
            <a:ext cx="2303463"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4" descr="Sub-cellular laser cut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1125538"/>
            <a:ext cx="23749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extBox 3"/>
          <p:cNvSpPr txBox="1">
            <a:spLocks noChangeArrowheads="1"/>
          </p:cNvSpPr>
          <p:nvPr/>
        </p:nvSpPr>
        <p:spPr bwMode="auto">
          <a:xfrm>
            <a:off x="611188" y="3438525"/>
            <a:ext cx="792162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dirty="0">
                <a:latin typeface="Arial" charset="0"/>
                <a:cs typeface="Arial" charset="0"/>
              </a:rPr>
              <a:t>A</a:t>
            </a:r>
          </a:p>
          <a:p>
            <a:pPr eaLnBrk="1" hangingPunct="1">
              <a:spcBef>
                <a:spcPct val="0"/>
              </a:spcBef>
              <a:buFontTx/>
              <a:buNone/>
            </a:pPr>
            <a:r>
              <a:rPr lang="hr-HR" altLang="en-US" sz="2000" dirty="0">
                <a:latin typeface="Arial" charset="0"/>
                <a:cs typeface="Arial" charset="0"/>
              </a:rPr>
              <a:t>FRAP: </a:t>
            </a:r>
            <a:r>
              <a:rPr lang="hr-HR" altLang="en-US" sz="2000" dirty="0" err="1">
                <a:latin typeface="Arial" charset="0"/>
                <a:cs typeface="Arial" charset="0"/>
              </a:rPr>
              <a:t>Fluorescence</a:t>
            </a:r>
            <a:r>
              <a:rPr lang="hr-HR" altLang="en-US" sz="2000" dirty="0">
                <a:latin typeface="Arial" charset="0"/>
                <a:cs typeface="Arial" charset="0"/>
              </a:rPr>
              <a:t> </a:t>
            </a:r>
            <a:r>
              <a:rPr lang="hr-HR" altLang="en-US" sz="2000" dirty="0" err="1">
                <a:latin typeface="Arial" charset="0"/>
                <a:cs typeface="Arial" charset="0"/>
              </a:rPr>
              <a:t>recovery</a:t>
            </a:r>
            <a:r>
              <a:rPr lang="hr-HR" altLang="en-US" sz="2000" dirty="0">
                <a:latin typeface="Arial" charset="0"/>
                <a:cs typeface="Arial" charset="0"/>
              </a:rPr>
              <a:t> </a:t>
            </a:r>
            <a:r>
              <a:rPr lang="hr-HR" altLang="en-US" sz="2000" dirty="0" err="1">
                <a:latin typeface="Arial" charset="0"/>
                <a:cs typeface="Arial" charset="0"/>
              </a:rPr>
              <a:t>after</a:t>
            </a:r>
            <a:r>
              <a:rPr lang="hr-HR" altLang="en-US" sz="2000" dirty="0">
                <a:latin typeface="Arial" charset="0"/>
                <a:cs typeface="Arial" charset="0"/>
              </a:rPr>
              <a:t> </a:t>
            </a:r>
            <a:r>
              <a:rPr lang="hr-HR" altLang="en-US" sz="2000" dirty="0" err="1">
                <a:latin typeface="Arial" charset="0"/>
                <a:cs typeface="Arial" charset="0"/>
              </a:rPr>
              <a:t>photobleaching</a:t>
            </a:r>
            <a:endParaRPr lang="hr-HR" altLang="en-US" sz="2000" dirty="0">
              <a:latin typeface="Arial" charset="0"/>
              <a:cs typeface="Arial" charset="0"/>
            </a:endParaRPr>
          </a:p>
          <a:p>
            <a:pPr eaLnBrk="1" hangingPunct="1">
              <a:spcBef>
                <a:spcPct val="0"/>
              </a:spcBef>
              <a:buFontTx/>
              <a:buNone/>
            </a:pPr>
            <a:r>
              <a:rPr lang="hr-HR" altLang="en-US" sz="2000" dirty="0">
                <a:latin typeface="Arial" charset="0"/>
                <a:cs typeface="Arial" charset="0"/>
              </a:rPr>
              <a:t>optička tehnika za </a:t>
            </a:r>
            <a:r>
              <a:rPr lang="hr-HR" altLang="en-US" sz="2000" dirty="0" err="1">
                <a:latin typeface="Arial" charset="0"/>
                <a:cs typeface="Arial" charset="0"/>
              </a:rPr>
              <a:t>kvantizaciju</a:t>
            </a:r>
            <a:r>
              <a:rPr lang="hr-HR" altLang="en-US" sz="2000" dirty="0">
                <a:latin typeface="Arial" charset="0"/>
                <a:cs typeface="Arial" charset="0"/>
              </a:rPr>
              <a:t> dvodimenzionalne lateralne difuzije</a:t>
            </a:r>
          </a:p>
          <a:p>
            <a:pPr eaLnBrk="1" hangingPunct="1">
              <a:spcBef>
                <a:spcPct val="0"/>
              </a:spcBef>
              <a:buFontTx/>
              <a:buNone/>
            </a:pPr>
            <a:r>
              <a:rPr lang="hr-HR" altLang="en-US" sz="2000" dirty="0">
                <a:latin typeface="Arial" charset="0"/>
                <a:cs typeface="Arial" charset="0"/>
              </a:rPr>
              <a:t>-laserska zraka “izbijeli” fluorescenciju, npr. GFP i prati se vrijeme ponovnog pojavljivanja fluorescencije zbog difuzije drugih neoštećenih molekula</a:t>
            </a:r>
          </a:p>
          <a:p>
            <a:pPr eaLnBrk="1" hangingPunct="1">
              <a:spcBef>
                <a:spcPct val="0"/>
              </a:spcBef>
              <a:buFontTx/>
              <a:buNone/>
            </a:pPr>
            <a:r>
              <a:rPr lang="hr-HR" altLang="en-US" sz="2000" dirty="0">
                <a:latin typeface="Arial" charset="0"/>
                <a:cs typeface="Arial" charset="0"/>
              </a:rPr>
              <a:t>B</a:t>
            </a:r>
          </a:p>
          <a:p>
            <a:pPr eaLnBrk="1" hangingPunct="1">
              <a:spcBef>
                <a:spcPct val="0"/>
              </a:spcBef>
              <a:buFontTx/>
              <a:buNone/>
            </a:pPr>
            <a:r>
              <a:rPr lang="hr-HR" altLang="en-US" sz="2000" dirty="0" err="1">
                <a:latin typeface="Arial" charset="0"/>
                <a:cs typeface="Arial" charset="0"/>
              </a:rPr>
              <a:t>subcelularno</a:t>
            </a:r>
            <a:r>
              <a:rPr lang="hr-HR" altLang="en-US" sz="2000" dirty="0">
                <a:latin typeface="Arial" charset="0"/>
                <a:cs typeface="Arial" charset="0"/>
              </a:rPr>
              <a:t> izrezivanje </a:t>
            </a:r>
            <a:r>
              <a:rPr lang="hr-HR" altLang="en-US" sz="2000" dirty="0" err="1">
                <a:latin typeface="Arial" charset="0"/>
                <a:cs typeface="Arial" charset="0"/>
              </a:rPr>
              <a:t>organela</a:t>
            </a:r>
            <a:r>
              <a:rPr lang="hr-HR" altLang="en-US" sz="2000" dirty="0">
                <a:latin typeface="Arial" charset="0"/>
                <a:cs typeface="Arial" charset="0"/>
              </a:rPr>
              <a:t> laserskom </a:t>
            </a:r>
            <a:r>
              <a:rPr lang="hr-HR" altLang="en-US" sz="2000" dirty="0" smtClean="0">
                <a:latin typeface="Arial" charset="0"/>
                <a:cs typeface="Arial" charset="0"/>
              </a:rPr>
              <a:t>zrakom</a:t>
            </a:r>
            <a:endParaRPr lang="hr-HR" altLang="en-US" sz="2000" dirty="0">
              <a:latin typeface="Arial" charset="0"/>
              <a:cs typeface="Arial" charset="0"/>
            </a:endParaRPr>
          </a:p>
        </p:txBody>
      </p:sp>
      <p:sp>
        <p:nvSpPr>
          <p:cNvPr id="59397" name="TextBox 4"/>
          <p:cNvSpPr txBox="1">
            <a:spLocks noChangeArrowheads="1"/>
          </p:cNvSpPr>
          <p:nvPr/>
        </p:nvSpPr>
        <p:spPr bwMode="auto">
          <a:xfrm>
            <a:off x="4643438" y="1125538"/>
            <a:ext cx="357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cs typeface="Arial" charset="0"/>
              </a:rPr>
              <a:t>B</a:t>
            </a:r>
          </a:p>
        </p:txBody>
      </p:sp>
      <p:sp>
        <p:nvSpPr>
          <p:cNvPr id="59398" name="TextBox 5"/>
          <p:cNvSpPr txBox="1">
            <a:spLocks noChangeArrowheads="1"/>
          </p:cNvSpPr>
          <p:nvPr/>
        </p:nvSpPr>
        <p:spPr bwMode="auto">
          <a:xfrm>
            <a:off x="1116013" y="1052513"/>
            <a:ext cx="35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cs typeface="Arial" charset="0"/>
              </a:rPr>
              <a:t>A</a:t>
            </a:r>
          </a:p>
        </p:txBody>
      </p:sp>
      <p:sp>
        <p:nvSpPr>
          <p:cNvPr id="59399" name="TextBox 6"/>
          <p:cNvSpPr txBox="1">
            <a:spLocks noChangeArrowheads="1"/>
          </p:cNvSpPr>
          <p:nvPr/>
        </p:nvSpPr>
        <p:spPr bwMode="auto">
          <a:xfrm>
            <a:off x="611188" y="476250"/>
            <a:ext cx="5216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cs typeface="Arial" charset="0"/>
              </a:rPr>
              <a:t>Posebne vrste fluorescencijske mikroskopije</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04664"/>
            <a:ext cx="8676456" cy="2862322"/>
          </a:xfrm>
          <a:prstGeom prst="rect">
            <a:avLst/>
          </a:prstGeom>
          <a:noFill/>
        </p:spPr>
        <p:txBody>
          <a:bodyPr wrap="square" rtlCol="0">
            <a:spAutoFit/>
          </a:bodyPr>
          <a:lstStyle/>
          <a:p>
            <a:r>
              <a:rPr lang="hr-HR" sz="2000" dirty="0" smtClean="0"/>
              <a:t>FRET</a:t>
            </a:r>
          </a:p>
          <a:p>
            <a:r>
              <a:rPr lang="hr-HR" sz="2000" dirty="0" smtClean="0"/>
              <a:t>Forster </a:t>
            </a:r>
            <a:r>
              <a:rPr lang="hr-HR" sz="2000" dirty="0" err="1" smtClean="0"/>
              <a:t>resonance</a:t>
            </a:r>
            <a:r>
              <a:rPr lang="hr-HR" sz="2000" dirty="0" smtClean="0"/>
              <a:t> </a:t>
            </a:r>
            <a:r>
              <a:rPr lang="hr-HR" sz="2000" dirty="0" err="1" smtClean="0"/>
              <a:t>energy</a:t>
            </a:r>
            <a:r>
              <a:rPr lang="hr-HR" sz="2000" dirty="0" smtClean="0"/>
              <a:t> transfer</a:t>
            </a:r>
          </a:p>
          <a:p>
            <a:endParaRPr lang="hr-HR" sz="2000" dirty="0"/>
          </a:p>
          <a:p>
            <a:r>
              <a:rPr lang="hr-HR" sz="2000" dirty="0" err="1" smtClean="0"/>
              <a:t>kolokalizacija</a:t>
            </a:r>
            <a:r>
              <a:rPr lang="hr-HR" sz="2000" dirty="0" smtClean="0"/>
              <a:t> proteina u fluorescentnom mikroskopu – proteini su nekoliko stotina puta manji od mogućnosti rezolucije fluorescentnog mikroskopa</a:t>
            </a:r>
          </a:p>
          <a:p>
            <a:endParaRPr lang="hr-HR" sz="2000" dirty="0"/>
          </a:p>
          <a:p>
            <a:r>
              <a:rPr lang="hr-HR" sz="2000" dirty="0" err="1" smtClean="0"/>
              <a:t>fluorofori</a:t>
            </a:r>
            <a:r>
              <a:rPr lang="hr-HR" sz="2000" dirty="0" smtClean="0"/>
              <a:t> apsorbiraju svjetlost na jednoj valnog duljini (ekscitacija) i emitiraju je na drugoj, duljoj.</a:t>
            </a:r>
          </a:p>
          <a:p>
            <a:r>
              <a:rPr lang="hr-HR" sz="2000" dirty="0" smtClean="0"/>
              <a:t>FRET se javlja samo ako su </a:t>
            </a:r>
            <a:r>
              <a:rPr lang="hr-HR" sz="2000" dirty="0" err="1" smtClean="0"/>
              <a:t>fluorofori</a:t>
            </a:r>
            <a:r>
              <a:rPr lang="hr-HR" sz="2000" dirty="0" smtClean="0"/>
              <a:t> udaljeni 8-10 nm ili manje</a:t>
            </a:r>
            <a:endParaRPr lang="en-US" sz="2000" dirty="0"/>
          </a:p>
        </p:txBody>
      </p:sp>
      <p:pic>
        <p:nvPicPr>
          <p:cNvPr id="931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363373"/>
            <a:ext cx="5618237" cy="3152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052527" y="3619763"/>
            <a:ext cx="718466" cy="338554"/>
          </a:xfrm>
          <a:prstGeom prst="rect">
            <a:avLst/>
          </a:prstGeom>
          <a:noFill/>
        </p:spPr>
        <p:txBody>
          <a:bodyPr wrap="none" rtlCol="0">
            <a:spAutoFit/>
          </a:bodyPr>
          <a:lstStyle/>
          <a:p>
            <a:r>
              <a:rPr lang="hr-HR" sz="1600" dirty="0" smtClean="0"/>
              <a:t>FRET</a:t>
            </a:r>
            <a:endParaRPr lang="en-US" sz="1600" dirty="0"/>
          </a:p>
        </p:txBody>
      </p:sp>
      <p:sp>
        <p:nvSpPr>
          <p:cNvPr id="5" name="TextBox 4"/>
          <p:cNvSpPr txBox="1"/>
          <p:nvPr/>
        </p:nvSpPr>
        <p:spPr>
          <a:xfrm>
            <a:off x="837268" y="3527430"/>
            <a:ext cx="780983" cy="523220"/>
          </a:xfrm>
          <a:prstGeom prst="rect">
            <a:avLst/>
          </a:prstGeom>
          <a:noFill/>
        </p:spPr>
        <p:txBody>
          <a:bodyPr wrap="none" rtlCol="0">
            <a:spAutoFit/>
          </a:bodyPr>
          <a:lstStyle/>
          <a:p>
            <a:r>
              <a:rPr lang="hr-HR" sz="1400" dirty="0" smtClean="0"/>
              <a:t>527 nm</a:t>
            </a:r>
          </a:p>
          <a:p>
            <a:r>
              <a:rPr lang="hr-HR" sz="1400" dirty="0" smtClean="0"/>
              <a:t>emisija</a:t>
            </a:r>
            <a:endParaRPr lang="en-US" sz="1400" dirty="0"/>
          </a:p>
        </p:txBody>
      </p:sp>
      <p:sp>
        <p:nvSpPr>
          <p:cNvPr id="6" name="TextBox 5"/>
          <p:cNvSpPr txBox="1"/>
          <p:nvPr/>
        </p:nvSpPr>
        <p:spPr>
          <a:xfrm>
            <a:off x="3275856" y="3281208"/>
            <a:ext cx="1011815" cy="523220"/>
          </a:xfrm>
          <a:prstGeom prst="rect">
            <a:avLst/>
          </a:prstGeom>
          <a:noFill/>
        </p:spPr>
        <p:txBody>
          <a:bodyPr wrap="none" rtlCol="0">
            <a:spAutoFit/>
          </a:bodyPr>
          <a:lstStyle/>
          <a:p>
            <a:r>
              <a:rPr lang="hr-HR" sz="1400" dirty="0" smtClean="0"/>
              <a:t>440 nm </a:t>
            </a:r>
          </a:p>
          <a:p>
            <a:r>
              <a:rPr lang="hr-HR" sz="1400" dirty="0" smtClean="0"/>
              <a:t>ekscitacija</a:t>
            </a:r>
            <a:endParaRPr lang="en-US" sz="1400" dirty="0"/>
          </a:p>
        </p:txBody>
      </p:sp>
      <p:sp>
        <p:nvSpPr>
          <p:cNvPr id="7" name="TextBox 6"/>
          <p:cNvSpPr txBox="1"/>
          <p:nvPr/>
        </p:nvSpPr>
        <p:spPr>
          <a:xfrm>
            <a:off x="805838" y="4478030"/>
            <a:ext cx="954107" cy="461665"/>
          </a:xfrm>
          <a:prstGeom prst="rect">
            <a:avLst/>
          </a:prstGeom>
          <a:noFill/>
        </p:spPr>
        <p:txBody>
          <a:bodyPr wrap="none" rtlCol="0">
            <a:spAutoFit/>
          </a:bodyPr>
          <a:lstStyle/>
          <a:p>
            <a:r>
              <a:rPr lang="hr-HR" dirty="0" err="1" smtClean="0"/>
              <a:t>eYFP</a:t>
            </a:r>
            <a:endParaRPr lang="en-US" dirty="0"/>
          </a:p>
        </p:txBody>
      </p:sp>
      <p:sp>
        <p:nvSpPr>
          <p:cNvPr id="8" name="TextBox 7"/>
          <p:cNvSpPr txBox="1"/>
          <p:nvPr/>
        </p:nvSpPr>
        <p:spPr>
          <a:xfrm>
            <a:off x="6804248" y="4513710"/>
            <a:ext cx="971741" cy="461665"/>
          </a:xfrm>
          <a:prstGeom prst="rect">
            <a:avLst/>
          </a:prstGeom>
          <a:noFill/>
        </p:spPr>
        <p:txBody>
          <a:bodyPr wrap="none" rtlCol="0">
            <a:spAutoFit/>
          </a:bodyPr>
          <a:lstStyle/>
          <a:p>
            <a:r>
              <a:rPr lang="hr-HR" dirty="0" err="1" smtClean="0"/>
              <a:t>eCFP</a:t>
            </a:r>
            <a:endParaRPr lang="en-US" dirty="0"/>
          </a:p>
        </p:txBody>
      </p:sp>
      <p:sp>
        <p:nvSpPr>
          <p:cNvPr id="9" name="TextBox 8"/>
          <p:cNvSpPr txBox="1"/>
          <p:nvPr/>
        </p:nvSpPr>
        <p:spPr>
          <a:xfrm>
            <a:off x="6586372" y="3281208"/>
            <a:ext cx="1011815" cy="523220"/>
          </a:xfrm>
          <a:prstGeom prst="rect">
            <a:avLst/>
          </a:prstGeom>
          <a:noFill/>
        </p:spPr>
        <p:txBody>
          <a:bodyPr wrap="none" rtlCol="0">
            <a:spAutoFit/>
          </a:bodyPr>
          <a:lstStyle/>
          <a:p>
            <a:r>
              <a:rPr lang="hr-HR" sz="1400" dirty="0" smtClean="0"/>
              <a:t>440 nm </a:t>
            </a:r>
          </a:p>
          <a:p>
            <a:r>
              <a:rPr lang="hr-HR" sz="1400" dirty="0" smtClean="0"/>
              <a:t>ekscitacija</a:t>
            </a:r>
            <a:endParaRPr lang="en-US" sz="1400" dirty="0"/>
          </a:p>
        </p:txBody>
      </p:sp>
      <p:sp>
        <p:nvSpPr>
          <p:cNvPr id="10" name="TextBox 9"/>
          <p:cNvSpPr txBox="1"/>
          <p:nvPr/>
        </p:nvSpPr>
        <p:spPr>
          <a:xfrm>
            <a:off x="4933078" y="3435096"/>
            <a:ext cx="830677" cy="523220"/>
          </a:xfrm>
          <a:prstGeom prst="rect">
            <a:avLst/>
          </a:prstGeom>
          <a:noFill/>
        </p:spPr>
        <p:txBody>
          <a:bodyPr wrap="none" rtlCol="0">
            <a:spAutoFit/>
          </a:bodyPr>
          <a:lstStyle/>
          <a:p>
            <a:r>
              <a:rPr lang="hr-HR" sz="1400" dirty="0" smtClean="0"/>
              <a:t>475 nm </a:t>
            </a:r>
          </a:p>
          <a:p>
            <a:r>
              <a:rPr lang="hr-HR" sz="1400" dirty="0" smtClean="0"/>
              <a:t>emisija</a:t>
            </a:r>
            <a:endParaRPr lang="en-US" sz="1400" dirty="0"/>
          </a:p>
        </p:txBody>
      </p:sp>
    </p:spTree>
    <p:extLst>
      <p:ext uri="{BB962C8B-B14F-4D97-AF65-F5344CB8AC3E}">
        <p14:creationId xmlns:p14="http://schemas.microsoft.com/office/powerpoint/2010/main" val="3828265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539750" y="1125538"/>
            <a:ext cx="8280722"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dirty="0" err="1">
                <a:solidFill>
                  <a:schemeClr val="accent2"/>
                </a:solidFill>
                <a:latin typeface="Arial" charset="0"/>
              </a:rPr>
              <a:t>Transfekcija</a:t>
            </a:r>
            <a:r>
              <a:rPr lang="hr-HR" altLang="en-US" sz="2000" dirty="0">
                <a:solidFill>
                  <a:schemeClr val="accent2"/>
                </a:solidFill>
                <a:latin typeface="Arial" charset="0"/>
              </a:rPr>
              <a:t> stanica</a:t>
            </a:r>
            <a:r>
              <a:rPr lang="hr-HR" altLang="en-US" sz="2000" dirty="0">
                <a:latin typeface="Arial" charset="0"/>
              </a:rPr>
              <a:t>:</a:t>
            </a: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latin typeface="Arial" charset="0"/>
              </a:rPr>
              <a:t>unošenje </a:t>
            </a:r>
            <a:r>
              <a:rPr lang="hr-HR" altLang="en-US" sz="2000" dirty="0" err="1">
                <a:latin typeface="Arial" charset="0"/>
              </a:rPr>
              <a:t>plazmida</a:t>
            </a:r>
            <a:r>
              <a:rPr lang="hr-HR" altLang="en-US" sz="2000" dirty="0">
                <a:latin typeface="Arial" charset="0"/>
              </a:rPr>
              <a:t> u stanicu (ekspresijski vektori – </a:t>
            </a:r>
            <a:r>
              <a:rPr lang="hr-HR" altLang="en-US" sz="2000" dirty="0" err="1">
                <a:latin typeface="Arial" charset="0"/>
              </a:rPr>
              <a:t>eukariotski</a:t>
            </a:r>
            <a:r>
              <a:rPr lang="hr-HR" altLang="en-US" sz="2000" dirty="0">
                <a:latin typeface="Arial" charset="0"/>
              </a:rPr>
              <a:t> </a:t>
            </a:r>
            <a:r>
              <a:rPr lang="hr-HR" altLang="en-US" sz="2000" dirty="0" smtClean="0">
                <a:latin typeface="Arial" charset="0"/>
              </a:rPr>
              <a:t>promotori; univerzalni i tkivno specifični)</a:t>
            </a:r>
            <a:endParaRPr lang="hr-HR" altLang="en-US" sz="2000" dirty="0">
              <a:latin typeface="Arial" charset="0"/>
            </a:endParaRPr>
          </a:p>
          <a:p>
            <a:pPr eaLnBrk="1" hangingPunct="1">
              <a:spcBef>
                <a:spcPct val="0"/>
              </a:spcBef>
              <a:buFontTx/>
              <a:buNone/>
            </a:pPr>
            <a:endParaRPr lang="hr-HR" altLang="en-US" sz="2000" dirty="0">
              <a:latin typeface="Arial" charset="0"/>
            </a:endParaRPr>
          </a:p>
          <a:p>
            <a:pPr eaLnBrk="1" hangingPunct="1">
              <a:lnSpc>
                <a:spcPct val="150000"/>
              </a:lnSpc>
              <a:spcBef>
                <a:spcPct val="0"/>
              </a:spcBef>
              <a:buFontTx/>
              <a:buNone/>
            </a:pPr>
            <a:r>
              <a:rPr lang="hr-HR" altLang="en-US" sz="2000" dirty="0">
                <a:latin typeface="Arial" charset="0"/>
              </a:rPr>
              <a:t>kemijska </a:t>
            </a:r>
            <a:r>
              <a:rPr lang="hr-HR" altLang="en-US" sz="2000" dirty="0" err="1">
                <a:latin typeface="Arial" charset="0"/>
              </a:rPr>
              <a:t>transfekcija</a:t>
            </a:r>
            <a:r>
              <a:rPr lang="hr-HR" altLang="en-US" sz="2000" dirty="0">
                <a:latin typeface="Arial" charset="0"/>
              </a:rPr>
              <a:t> i </a:t>
            </a:r>
            <a:r>
              <a:rPr lang="hr-HR" altLang="en-US" sz="2000" dirty="0" err="1">
                <a:latin typeface="Arial" charset="0"/>
              </a:rPr>
              <a:t>elektroporacija</a:t>
            </a:r>
            <a:r>
              <a:rPr lang="hr-HR" altLang="en-US" sz="2000" dirty="0">
                <a:latin typeface="Arial" charset="0"/>
              </a:rPr>
              <a:t>; kombinacija</a:t>
            </a:r>
          </a:p>
          <a:p>
            <a:pPr eaLnBrk="1" hangingPunct="1">
              <a:lnSpc>
                <a:spcPct val="150000"/>
              </a:lnSpc>
              <a:spcBef>
                <a:spcPct val="0"/>
              </a:spcBef>
              <a:buFontTx/>
              <a:buNone/>
            </a:pPr>
            <a:r>
              <a:rPr lang="hr-HR" altLang="en-US" sz="2000" dirty="0">
                <a:latin typeface="Arial" charset="0"/>
              </a:rPr>
              <a:t>trajna i </a:t>
            </a:r>
            <a:r>
              <a:rPr lang="hr-HR" altLang="en-US" sz="2000" dirty="0" smtClean="0">
                <a:latin typeface="Arial" charset="0"/>
              </a:rPr>
              <a:t>kratkotrajna; konstitutivna i </a:t>
            </a:r>
            <a:r>
              <a:rPr lang="hr-HR" altLang="en-US" sz="2000" dirty="0" err="1" smtClean="0">
                <a:latin typeface="Arial" charset="0"/>
              </a:rPr>
              <a:t>inducibilna</a:t>
            </a:r>
            <a:endParaRPr lang="hr-HR" altLang="en-US" sz="2000" dirty="0">
              <a:latin typeface="Arial" charset="0"/>
            </a:endParaRPr>
          </a:p>
          <a:p>
            <a:pPr eaLnBrk="1" hangingPunct="1">
              <a:lnSpc>
                <a:spcPct val="150000"/>
              </a:lnSpc>
              <a:spcBef>
                <a:spcPct val="0"/>
              </a:spcBef>
              <a:buFontTx/>
              <a:buNone/>
            </a:pPr>
            <a:r>
              <a:rPr lang="hr-HR" altLang="en-US" sz="2000" dirty="0">
                <a:latin typeface="Arial" charset="0"/>
              </a:rPr>
              <a:t>selekcija otpornošću na antibiotik (</a:t>
            </a:r>
            <a:r>
              <a:rPr lang="hr-HR" altLang="en-US" sz="2000" dirty="0" smtClean="0">
                <a:latin typeface="Arial" charset="0"/>
              </a:rPr>
              <a:t>G418, </a:t>
            </a:r>
            <a:r>
              <a:rPr lang="hr-HR" altLang="en-US" sz="2000" dirty="0" err="1" smtClean="0">
                <a:latin typeface="Arial" charset="0"/>
              </a:rPr>
              <a:t>higromicin</a:t>
            </a:r>
            <a:r>
              <a:rPr lang="hr-HR" altLang="en-US" sz="2000" dirty="0" smtClean="0">
                <a:latin typeface="Arial" charset="0"/>
              </a:rPr>
              <a:t>, </a:t>
            </a:r>
            <a:r>
              <a:rPr lang="hr-HR" altLang="en-US" sz="2000" dirty="0" err="1" smtClean="0">
                <a:latin typeface="Arial" charset="0"/>
              </a:rPr>
              <a:t>puromicin</a:t>
            </a:r>
            <a:r>
              <a:rPr lang="hr-HR" altLang="en-US" sz="2000" dirty="0" smtClean="0">
                <a:latin typeface="Arial" charset="0"/>
              </a:rPr>
              <a:t>)</a:t>
            </a:r>
            <a:endParaRPr lang="hr-HR" altLang="en-US" sz="2000" dirty="0">
              <a:latin typeface="Arial" charset="0"/>
            </a:endParaRPr>
          </a:p>
          <a:p>
            <a:pPr eaLnBrk="1" hangingPunct="1">
              <a:lnSpc>
                <a:spcPct val="150000"/>
              </a:lnSpc>
              <a:spcBef>
                <a:spcPct val="0"/>
              </a:spcBef>
              <a:buFontTx/>
              <a:buNone/>
            </a:pPr>
            <a:r>
              <a:rPr lang="hr-HR" altLang="en-US" sz="2000" dirty="0" err="1">
                <a:latin typeface="Arial" charset="0"/>
              </a:rPr>
              <a:t>kotransfekcija</a:t>
            </a:r>
            <a:r>
              <a:rPr lang="hr-HR" altLang="en-US" sz="2000" dirty="0">
                <a:latin typeface="Arial" charset="0"/>
              </a:rPr>
              <a:t> (unos </a:t>
            </a:r>
            <a:r>
              <a:rPr lang="hr-HR" altLang="en-US" sz="2000" dirty="0" err="1">
                <a:latin typeface="Arial" charset="0"/>
              </a:rPr>
              <a:t>plazmida</a:t>
            </a:r>
            <a:r>
              <a:rPr lang="hr-HR" altLang="en-US" sz="2000" dirty="0">
                <a:latin typeface="Arial" charset="0"/>
              </a:rPr>
              <a:t> koji nosi </a:t>
            </a:r>
            <a:r>
              <a:rPr lang="hr-HR" altLang="en-US" sz="2000" dirty="0" smtClean="0">
                <a:latin typeface="Arial" charset="0"/>
              </a:rPr>
              <a:t>ciljnu sekvencu i </a:t>
            </a:r>
            <a:r>
              <a:rPr lang="hr-HR" altLang="en-US" sz="2000" dirty="0">
                <a:latin typeface="Arial" charset="0"/>
              </a:rPr>
              <a:t>koji je bez gena </a:t>
            </a:r>
            <a:r>
              <a:rPr lang="hr-HR" altLang="en-US" sz="2000" dirty="0" smtClean="0">
                <a:latin typeface="Arial" charset="0"/>
              </a:rPr>
              <a:t>za otpornost </a:t>
            </a:r>
            <a:r>
              <a:rPr lang="hr-HR" altLang="en-US" sz="2000" dirty="0">
                <a:latin typeface="Arial" charset="0"/>
              </a:rPr>
              <a:t>na </a:t>
            </a:r>
            <a:r>
              <a:rPr lang="hr-HR" altLang="en-US" sz="2000" dirty="0" smtClean="0">
                <a:latin typeface="Arial" charset="0"/>
              </a:rPr>
              <a:t>antibiotik uz </a:t>
            </a:r>
            <a:r>
              <a:rPr lang="hr-HR" altLang="en-US" sz="2000" dirty="0" err="1" smtClean="0">
                <a:latin typeface="Arial" charset="0"/>
              </a:rPr>
              <a:t>plazmid</a:t>
            </a:r>
            <a:r>
              <a:rPr lang="hr-HR" altLang="en-US" sz="2000" dirty="0" smtClean="0">
                <a:latin typeface="Arial" charset="0"/>
              </a:rPr>
              <a:t> s genom za selekciju)</a:t>
            </a:r>
            <a:endParaRPr lang="hr-HR" altLang="en-US" sz="2000" dirty="0">
              <a:latin typeface="Arial" charset="0"/>
            </a:endParaRP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a:solidFill>
                  <a:schemeClr val="accent2"/>
                </a:solidFill>
                <a:latin typeface="Arial" charset="0"/>
              </a:rPr>
              <a:t>Infekcija</a:t>
            </a:r>
            <a:r>
              <a:rPr lang="hr-HR" altLang="en-US" sz="2000" dirty="0">
                <a:latin typeface="Arial" charset="0"/>
              </a:rPr>
              <a:t> </a:t>
            </a:r>
            <a:r>
              <a:rPr lang="hr-HR" altLang="en-US" sz="2000" dirty="0" smtClean="0">
                <a:solidFill>
                  <a:schemeClr val="accent2"/>
                </a:solidFill>
                <a:latin typeface="Arial" charset="0"/>
              </a:rPr>
              <a:t>retrovirusnim</a:t>
            </a:r>
            <a:r>
              <a:rPr lang="hr-HR" altLang="en-US" sz="2000" dirty="0" smtClean="0">
                <a:latin typeface="Arial" charset="0"/>
              </a:rPr>
              <a:t> (</a:t>
            </a:r>
            <a:r>
              <a:rPr lang="hr-HR" altLang="en-US" sz="2000" dirty="0" err="1" smtClean="0">
                <a:latin typeface="Arial" charset="0"/>
              </a:rPr>
              <a:t>lentivirusi</a:t>
            </a:r>
            <a:r>
              <a:rPr lang="hr-HR" altLang="en-US" sz="2000" dirty="0" smtClean="0">
                <a:latin typeface="Arial" charset="0"/>
              </a:rPr>
              <a:t>) </a:t>
            </a:r>
            <a:r>
              <a:rPr lang="hr-HR" altLang="en-US" sz="2000" dirty="0">
                <a:latin typeface="Arial" charset="0"/>
              </a:rPr>
              <a:t>ili DNA-virusnim vektorom (npr. </a:t>
            </a:r>
            <a:r>
              <a:rPr lang="hr-HR" altLang="en-US" sz="2000" dirty="0" err="1" smtClean="0">
                <a:latin typeface="Arial" charset="0"/>
              </a:rPr>
              <a:t>adenovirusi</a:t>
            </a:r>
            <a:r>
              <a:rPr lang="hr-HR" altLang="en-US" sz="2000" dirty="0" smtClean="0">
                <a:latin typeface="Arial" charset="0"/>
              </a:rPr>
              <a:t> ili virusi asocirani s </a:t>
            </a:r>
            <a:r>
              <a:rPr lang="hr-HR" altLang="en-US" sz="2000" dirty="0" err="1" smtClean="0">
                <a:latin typeface="Arial" charset="0"/>
              </a:rPr>
              <a:t>adenovirusima</a:t>
            </a:r>
            <a:r>
              <a:rPr lang="hr-HR" altLang="en-US" sz="2000" dirty="0" smtClean="0">
                <a:latin typeface="Arial" charset="0"/>
              </a:rPr>
              <a:t>) </a:t>
            </a:r>
            <a:r>
              <a:rPr lang="hr-HR" altLang="en-US" sz="2000" dirty="0" smtClean="0">
                <a:latin typeface="Arial" charset="0"/>
              </a:rPr>
              <a:t>- </a:t>
            </a:r>
            <a:r>
              <a:rPr lang="hr-HR" altLang="en-US" sz="2000" dirty="0" err="1" smtClean="0">
                <a:latin typeface="Arial" charset="0"/>
              </a:rPr>
              <a:t>transdukcija</a:t>
            </a:r>
            <a:endParaRPr lang="hr-HR" altLang="en-US" sz="2000" dirty="0">
              <a:latin typeface="Arial" charset="0"/>
            </a:endParaRPr>
          </a:p>
          <a:p>
            <a:pPr eaLnBrk="1" hangingPunct="1">
              <a:spcBef>
                <a:spcPct val="0"/>
              </a:spcBef>
              <a:buFontTx/>
              <a:buNone/>
            </a:pPr>
            <a:endParaRPr lang="hr-HR" altLang="en-US" sz="2000" dirty="0">
              <a:latin typeface="Arial" charset="0"/>
            </a:endParaRPr>
          </a:p>
          <a:p>
            <a:pPr eaLnBrk="1" hangingPunct="1">
              <a:spcBef>
                <a:spcPct val="0"/>
              </a:spcBef>
              <a:buFontTx/>
              <a:buNone/>
            </a:pPr>
            <a:r>
              <a:rPr lang="hr-HR" altLang="en-US" sz="2000" dirty="0" err="1" smtClean="0">
                <a:solidFill>
                  <a:schemeClr val="accent2"/>
                </a:solidFill>
                <a:latin typeface="Arial" charset="0"/>
              </a:rPr>
              <a:t>Mikroinjiciranje</a:t>
            </a:r>
            <a:r>
              <a:rPr lang="hr-HR" altLang="en-US" sz="2000" dirty="0" smtClean="0">
                <a:solidFill>
                  <a:schemeClr val="accent2"/>
                </a:solidFill>
                <a:latin typeface="Arial" charset="0"/>
              </a:rPr>
              <a:t> </a:t>
            </a:r>
            <a:r>
              <a:rPr lang="hr-HR" altLang="en-US" sz="2000" dirty="0" err="1" smtClean="0">
                <a:latin typeface="Arial" charset="0"/>
              </a:rPr>
              <a:t>plazmida</a:t>
            </a:r>
            <a:r>
              <a:rPr lang="hr-HR" altLang="en-US" sz="2000" dirty="0" smtClean="0">
                <a:latin typeface="Arial" charset="0"/>
              </a:rPr>
              <a:t>, RNA…</a:t>
            </a:r>
            <a:endParaRPr lang="hr-HR" altLang="en-US" sz="2000" dirty="0">
              <a:solidFill>
                <a:schemeClr val="accent2"/>
              </a:solidFill>
              <a:latin typeface="Arial" charset="0"/>
            </a:endParaRPr>
          </a:p>
          <a:p>
            <a:pPr eaLnBrk="1" hangingPunct="1">
              <a:spcBef>
                <a:spcPct val="0"/>
              </a:spcBef>
              <a:buFontTx/>
              <a:buNone/>
            </a:pPr>
            <a:endParaRPr lang="hr-HR" altLang="en-US" sz="2000" dirty="0">
              <a:latin typeface="Arial" charset="0"/>
            </a:endParaRPr>
          </a:p>
        </p:txBody>
      </p:sp>
      <p:sp>
        <p:nvSpPr>
          <p:cNvPr id="47107" name="Text Box 3"/>
          <p:cNvSpPr txBox="1">
            <a:spLocks noChangeArrowheads="1"/>
          </p:cNvSpPr>
          <p:nvPr/>
        </p:nvSpPr>
        <p:spPr bwMode="auto">
          <a:xfrm>
            <a:off x="496888" y="260350"/>
            <a:ext cx="8445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dirty="0">
                <a:latin typeface="Arial" charset="0"/>
              </a:rPr>
              <a:t>Metode unošenja strane </a:t>
            </a:r>
            <a:r>
              <a:rPr lang="hr-HR" altLang="en-US" sz="2000" dirty="0" smtClean="0">
                <a:latin typeface="Arial" charset="0"/>
              </a:rPr>
              <a:t>DNA/RNA </a:t>
            </a:r>
            <a:r>
              <a:rPr lang="hr-HR" altLang="en-US" sz="2000" dirty="0">
                <a:latin typeface="Arial" charset="0"/>
              </a:rPr>
              <a:t>u </a:t>
            </a:r>
            <a:r>
              <a:rPr lang="hr-HR" altLang="en-US" sz="2000" dirty="0" err="1">
                <a:latin typeface="Arial" charset="0"/>
              </a:rPr>
              <a:t>eukariotske</a:t>
            </a:r>
            <a:r>
              <a:rPr lang="hr-HR" altLang="en-US" sz="2000" dirty="0">
                <a:latin typeface="Arial" charset="0"/>
              </a:rPr>
              <a:t> stanice/ nastanka </a:t>
            </a:r>
            <a:r>
              <a:rPr lang="hr-HR" altLang="en-US" sz="2000" dirty="0" err="1">
                <a:latin typeface="Arial" charset="0"/>
              </a:rPr>
              <a:t>rekombinantne</a:t>
            </a:r>
            <a:r>
              <a:rPr lang="hr-HR" altLang="en-US" sz="2000" dirty="0">
                <a:latin typeface="Arial" charset="0"/>
              </a:rPr>
              <a:t> stanice</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3400425" y="2727325"/>
            <a:ext cx="2189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400">
                <a:latin typeface="Arial" charset="0"/>
              </a:rPr>
              <a:t>Stanična fuzija</a:t>
            </a:r>
          </a:p>
        </p:txBody>
      </p:sp>
    </p:spTree>
    <p:extLst>
      <p:ext uri="{BB962C8B-B14F-4D97-AF65-F5344CB8AC3E}">
        <p14:creationId xmlns:p14="http://schemas.microsoft.com/office/powerpoint/2010/main" val="38027983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476375" y="2036763"/>
            <a:ext cx="536575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Fuzija (hibridizacija) stanica:</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"spajanje" dviju ili više stanica u jednu</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prirodni proces tijekom diferencijacije i razvoja</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metoda u kulturi animalnih stanica</a:t>
            </a:r>
          </a:p>
        </p:txBody>
      </p:sp>
    </p:spTree>
    <p:extLst>
      <p:ext uri="{BB962C8B-B14F-4D97-AF65-F5344CB8AC3E}">
        <p14:creationId xmlns:p14="http://schemas.microsoft.com/office/powerpoint/2010/main" val="15623613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1763713" y="836613"/>
            <a:ext cx="3783012" cy="58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Primjeri fuzije u procesu razvoja</a:t>
            </a:r>
          </a:p>
          <a:p>
            <a:pPr eaLnBrk="1" hangingPunct="1">
              <a:spcBef>
                <a:spcPct val="0"/>
              </a:spcBef>
              <a:buFontTx/>
              <a:buNone/>
            </a:pPr>
            <a:endParaRPr lang="hr-HR" altLang="en-US" sz="2000">
              <a:latin typeface="Arial" charset="0"/>
            </a:endParaRP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sparivanje kvasaca</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razvoj </a:t>
            </a:r>
            <a:r>
              <a:rPr lang="hr-HR" altLang="en-US" sz="2000" i="1">
                <a:latin typeface="Arial" charset="0"/>
              </a:rPr>
              <a:t>Caenorabditis elegans</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fuzija mišićnih stanica</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fuzija stanica leće</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oplodnja jajne stanice</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fuzija stanica trofoblasta </a:t>
            </a:r>
          </a:p>
          <a:p>
            <a:pPr eaLnBrk="1" hangingPunct="1">
              <a:spcBef>
                <a:spcPct val="0"/>
              </a:spcBef>
              <a:buFontTx/>
              <a:buNone/>
            </a:pPr>
            <a:endParaRPr lang="hr-HR" altLang="en-US" sz="2000">
              <a:latin typeface="Arial" charset="0"/>
            </a:endParaRPr>
          </a:p>
          <a:p>
            <a:pPr eaLnBrk="1" hangingPunct="1">
              <a:spcBef>
                <a:spcPct val="0"/>
              </a:spcBef>
              <a:buFontTx/>
              <a:buNone/>
            </a:pPr>
            <a:endParaRPr lang="hr-HR" altLang="en-US" sz="2000">
              <a:latin typeface="Arial" charset="0"/>
            </a:endParaRPr>
          </a:p>
          <a:p>
            <a:pPr eaLnBrk="1" hangingPunct="1">
              <a:spcBef>
                <a:spcPct val="0"/>
              </a:spcBef>
              <a:buFontTx/>
              <a:buNone/>
            </a:pPr>
            <a:endParaRPr lang="hr-HR" altLang="en-US" sz="2000">
              <a:latin typeface="Arial" charset="0"/>
            </a:endParaRPr>
          </a:p>
          <a:p>
            <a:pPr eaLnBrk="1" hangingPunct="1">
              <a:spcBef>
                <a:spcPct val="0"/>
              </a:spcBef>
              <a:buFontTx/>
              <a:buNone/>
            </a:pPr>
            <a:endParaRPr lang="hr-HR" altLang="en-US" sz="2000">
              <a:latin typeface="Arial" charset="0"/>
            </a:endParaRPr>
          </a:p>
          <a:p>
            <a:pPr eaLnBrk="1" hangingPunct="1">
              <a:spcBef>
                <a:spcPct val="0"/>
              </a:spcBef>
              <a:buFontTx/>
              <a:buNone/>
            </a:pPr>
            <a:endParaRPr lang="hr-HR" altLang="en-US" sz="2000">
              <a:latin typeface="Arial" charset="0"/>
            </a:endParaRPr>
          </a:p>
        </p:txBody>
      </p:sp>
    </p:spTree>
    <p:extLst>
      <p:ext uri="{BB962C8B-B14F-4D97-AF65-F5344CB8AC3E}">
        <p14:creationId xmlns:p14="http://schemas.microsoft.com/office/powerpoint/2010/main" val="38375074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0" name="Object 2"/>
          <p:cNvGraphicFramePr>
            <a:graphicFrameLocks noChangeAspect="1"/>
          </p:cNvGraphicFramePr>
          <p:nvPr/>
        </p:nvGraphicFramePr>
        <p:xfrm>
          <a:off x="755650" y="908050"/>
          <a:ext cx="4370388" cy="4281488"/>
        </p:xfrm>
        <a:graphic>
          <a:graphicData uri="http://schemas.openxmlformats.org/presentationml/2006/ole">
            <mc:AlternateContent xmlns:mc="http://schemas.openxmlformats.org/markup-compatibility/2006">
              <mc:Choice xmlns:v="urn:schemas-microsoft-com:vml" Requires="v">
                <p:oleObj spid="_x0000_s75808" name="Photo Editor Photo" r:id="rId3" imgW="3266667" imgH="3200000" progId="MSPhotoEd.3">
                  <p:embed/>
                </p:oleObj>
              </mc:Choice>
              <mc:Fallback>
                <p:oleObj name="Photo Editor Photo" r:id="rId3" imgW="3266667" imgH="3200000"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908050"/>
                        <a:ext cx="4370388" cy="428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34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25" y="1052513"/>
            <a:ext cx="313372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4"/>
          <p:cNvSpPr>
            <a:spLocks noChangeArrowheads="1"/>
          </p:cNvSpPr>
          <p:nvPr/>
        </p:nvSpPr>
        <p:spPr bwMode="auto">
          <a:xfrm>
            <a:off x="2195513" y="5638800"/>
            <a:ext cx="4084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Sparivanje kvasaca (a i </a:t>
            </a:r>
            <a:r>
              <a:rPr lang="hr-HR" altLang="en-US" sz="2000">
                <a:latin typeface="Arial" charset="0"/>
                <a:sym typeface="Symbol" pitchFamily="18" charset="2"/>
              </a:rPr>
              <a:t> haplotip)</a:t>
            </a:r>
          </a:p>
        </p:txBody>
      </p:sp>
      <p:sp>
        <p:nvSpPr>
          <p:cNvPr id="63493" name="Text Box 5"/>
          <p:cNvSpPr txBox="1">
            <a:spLocks noChangeArrowheads="1"/>
          </p:cNvSpPr>
          <p:nvPr/>
        </p:nvSpPr>
        <p:spPr bwMode="auto">
          <a:xfrm>
            <a:off x="5580063" y="2924175"/>
            <a:ext cx="31194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Normalni (A) i mutirani (B)</a:t>
            </a:r>
          </a:p>
          <a:p>
            <a:pPr eaLnBrk="1" hangingPunct="1">
              <a:spcBef>
                <a:spcPct val="0"/>
              </a:spcBef>
              <a:buFontTx/>
              <a:buNone/>
            </a:pPr>
            <a:r>
              <a:rPr lang="hr-HR" altLang="en-US" sz="2000">
                <a:latin typeface="Arial" charset="0"/>
              </a:rPr>
              <a:t>kvasac poremećene fuzije</a:t>
            </a:r>
          </a:p>
        </p:txBody>
      </p:sp>
    </p:spTree>
    <p:extLst>
      <p:ext uri="{BB962C8B-B14F-4D97-AF65-F5344CB8AC3E}">
        <p14:creationId xmlns:p14="http://schemas.microsoft.com/office/powerpoint/2010/main" val="4252372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4" name="Object 2"/>
          <p:cNvGraphicFramePr>
            <a:graphicFrameLocks noChangeAspect="1"/>
          </p:cNvGraphicFramePr>
          <p:nvPr/>
        </p:nvGraphicFramePr>
        <p:xfrm>
          <a:off x="1116013" y="1125538"/>
          <a:ext cx="6850062" cy="3267075"/>
        </p:xfrm>
        <a:graphic>
          <a:graphicData uri="http://schemas.openxmlformats.org/presentationml/2006/ole">
            <mc:AlternateContent xmlns:mc="http://schemas.openxmlformats.org/markup-compatibility/2006">
              <mc:Choice xmlns:v="urn:schemas-microsoft-com:vml" Requires="v">
                <p:oleObj spid="_x0000_s76832" name="Photo Editor Photo" r:id="rId3" imgW="6849431" imgH="3266667" progId="MSPhotoEd.3">
                  <p:embed/>
                </p:oleObj>
              </mc:Choice>
              <mc:Fallback>
                <p:oleObj name="Photo Editor Photo" r:id="rId3" imgW="6849431" imgH="3266667"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125538"/>
                        <a:ext cx="6850062"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515" name="Text Box 3"/>
          <p:cNvSpPr txBox="1">
            <a:spLocks noChangeArrowheads="1"/>
          </p:cNvSpPr>
          <p:nvPr/>
        </p:nvSpPr>
        <p:spPr bwMode="auto">
          <a:xfrm>
            <a:off x="3635375" y="5060950"/>
            <a:ext cx="2727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Fuzija mišićnih stanica</a:t>
            </a:r>
          </a:p>
        </p:txBody>
      </p:sp>
    </p:spTree>
    <p:extLst>
      <p:ext uri="{BB962C8B-B14F-4D97-AF65-F5344CB8AC3E}">
        <p14:creationId xmlns:p14="http://schemas.microsoft.com/office/powerpoint/2010/main" val="13335713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268413"/>
            <a:ext cx="6696075"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ext Box 3"/>
          <p:cNvSpPr txBox="1">
            <a:spLocks noChangeArrowheads="1"/>
          </p:cNvSpPr>
          <p:nvPr/>
        </p:nvSpPr>
        <p:spPr bwMode="auto">
          <a:xfrm>
            <a:off x="2195513" y="4916488"/>
            <a:ext cx="4811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Membranske molekule u fuziji membrana</a:t>
            </a:r>
          </a:p>
        </p:txBody>
      </p:sp>
      <p:sp>
        <p:nvSpPr>
          <p:cNvPr id="65540" name="Text Box 4"/>
          <p:cNvSpPr txBox="1">
            <a:spLocks noChangeArrowheads="1"/>
          </p:cNvSpPr>
          <p:nvPr/>
        </p:nvSpPr>
        <p:spPr bwMode="auto">
          <a:xfrm>
            <a:off x="2195513" y="4292600"/>
            <a:ext cx="71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800">
                <a:latin typeface="Arial" charset="0"/>
              </a:rPr>
              <a:t>virusi</a:t>
            </a:r>
          </a:p>
        </p:txBody>
      </p:sp>
      <p:sp>
        <p:nvSpPr>
          <p:cNvPr id="65541" name="Text Box 5"/>
          <p:cNvSpPr txBox="1">
            <a:spLocks noChangeArrowheads="1"/>
          </p:cNvSpPr>
          <p:nvPr/>
        </p:nvSpPr>
        <p:spPr bwMode="auto">
          <a:xfrm>
            <a:off x="3851275" y="4292600"/>
            <a:ext cx="100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800">
                <a:latin typeface="Arial" charset="0"/>
              </a:rPr>
              <a:t>vezikule</a:t>
            </a:r>
          </a:p>
        </p:txBody>
      </p:sp>
      <p:sp>
        <p:nvSpPr>
          <p:cNvPr id="65542" name="Text Box 6"/>
          <p:cNvSpPr txBox="1">
            <a:spLocks noChangeArrowheads="1"/>
          </p:cNvSpPr>
          <p:nvPr/>
        </p:nvSpPr>
        <p:spPr bwMode="auto">
          <a:xfrm>
            <a:off x="5867400" y="4292600"/>
            <a:ext cx="1943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800">
                <a:latin typeface="Arial" charset="0"/>
              </a:rPr>
              <a:t>stanice: receptori</a:t>
            </a:r>
          </a:p>
        </p:txBody>
      </p:sp>
    </p:spTree>
    <p:extLst>
      <p:ext uri="{BB962C8B-B14F-4D97-AF65-F5344CB8AC3E}">
        <p14:creationId xmlns:p14="http://schemas.microsoft.com/office/powerpoint/2010/main" val="25604909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2" name="Object 2"/>
          <p:cNvGraphicFramePr>
            <a:graphicFrameLocks noChangeAspect="1"/>
          </p:cNvGraphicFramePr>
          <p:nvPr/>
        </p:nvGraphicFramePr>
        <p:xfrm>
          <a:off x="1908175" y="404813"/>
          <a:ext cx="3511550" cy="5807075"/>
        </p:xfrm>
        <a:graphic>
          <a:graphicData uri="http://schemas.openxmlformats.org/presentationml/2006/ole">
            <mc:AlternateContent xmlns:mc="http://schemas.openxmlformats.org/markup-compatibility/2006">
              <mc:Choice xmlns:v="urn:schemas-microsoft-com:vml" Requires="v">
                <p:oleObj spid="_x0000_s77857" name="Photo Editor Photo" r:id="rId4" imgW="3104762" imgH="5133333" progId="MSPhotoEd.3">
                  <p:embed/>
                </p:oleObj>
              </mc:Choice>
              <mc:Fallback>
                <p:oleObj name="Photo Editor Photo" r:id="rId4" imgW="3104762" imgH="5133333"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175" y="404813"/>
                        <a:ext cx="3511550" cy="580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563" name="Text Box 3"/>
          <p:cNvSpPr txBox="1">
            <a:spLocks noChangeArrowheads="1"/>
          </p:cNvSpPr>
          <p:nvPr/>
        </p:nvSpPr>
        <p:spPr bwMode="auto">
          <a:xfrm>
            <a:off x="5724525" y="4076700"/>
            <a:ext cx="28098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Eksperimentalna fuzija:</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Sendai virus</a:t>
            </a:r>
          </a:p>
          <a:p>
            <a:pPr eaLnBrk="1" hangingPunct="1">
              <a:spcBef>
                <a:spcPct val="0"/>
              </a:spcBef>
              <a:buFontTx/>
              <a:buNone/>
            </a:pPr>
            <a:r>
              <a:rPr lang="hr-HR" altLang="en-US" sz="2000">
                <a:latin typeface="Arial" charset="0"/>
              </a:rPr>
              <a:t>polietilenglikol - PEG</a:t>
            </a:r>
          </a:p>
          <a:p>
            <a:pPr eaLnBrk="1" hangingPunct="1">
              <a:spcBef>
                <a:spcPct val="0"/>
              </a:spcBef>
              <a:buFontTx/>
              <a:buNone/>
            </a:pPr>
            <a:r>
              <a:rPr lang="hr-HR" altLang="en-US" sz="2000">
                <a:latin typeface="Arial" charset="0"/>
              </a:rPr>
              <a:t>lizolecitin</a:t>
            </a:r>
          </a:p>
        </p:txBody>
      </p:sp>
      <p:sp>
        <p:nvSpPr>
          <p:cNvPr id="66564" name="Text Box 4"/>
          <p:cNvSpPr txBox="1">
            <a:spLocks noChangeArrowheads="1"/>
          </p:cNvSpPr>
          <p:nvPr/>
        </p:nvSpPr>
        <p:spPr bwMode="auto">
          <a:xfrm>
            <a:off x="684213" y="1557338"/>
            <a:ext cx="777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fuzija</a:t>
            </a:r>
          </a:p>
        </p:txBody>
      </p:sp>
      <p:sp>
        <p:nvSpPr>
          <p:cNvPr id="66565" name="Text Box 5"/>
          <p:cNvSpPr txBox="1">
            <a:spLocks noChangeArrowheads="1"/>
          </p:cNvSpPr>
          <p:nvPr/>
        </p:nvSpPr>
        <p:spPr bwMode="auto">
          <a:xfrm>
            <a:off x="250825" y="2636838"/>
            <a:ext cx="159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heterokarion</a:t>
            </a:r>
          </a:p>
        </p:txBody>
      </p:sp>
      <p:sp>
        <p:nvSpPr>
          <p:cNvPr id="66566" name="Text Box 6"/>
          <p:cNvSpPr txBox="1">
            <a:spLocks noChangeArrowheads="1"/>
          </p:cNvSpPr>
          <p:nvPr/>
        </p:nvSpPr>
        <p:spPr bwMode="auto">
          <a:xfrm>
            <a:off x="0" y="3644900"/>
            <a:ext cx="1851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hibridna jezgra</a:t>
            </a:r>
          </a:p>
        </p:txBody>
      </p:sp>
      <p:sp>
        <p:nvSpPr>
          <p:cNvPr id="66567" name="Text Box 7"/>
          <p:cNvSpPr txBox="1">
            <a:spLocks noChangeArrowheads="1"/>
          </p:cNvSpPr>
          <p:nvPr/>
        </p:nvSpPr>
        <p:spPr bwMode="auto">
          <a:xfrm>
            <a:off x="468313" y="5013325"/>
            <a:ext cx="12303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dirty="0">
                <a:solidFill>
                  <a:srgbClr val="C00000"/>
                </a:solidFill>
                <a:latin typeface="Arial" charset="0"/>
              </a:rPr>
              <a:t>selektivni</a:t>
            </a:r>
          </a:p>
          <a:p>
            <a:pPr eaLnBrk="1" hangingPunct="1">
              <a:spcBef>
                <a:spcPct val="0"/>
              </a:spcBef>
              <a:buFontTx/>
              <a:buNone/>
            </a:pPr>
            <a:r>
              <a:rPr lang="hr-HR" altLang="en-US" sz="2000" dirty="0">
                <a:solidFill>
                  <a:srgbClr val="C00000"/>
                </a:solidFill>
                <a:latin typeface="Arial" charset="0"/>
              </a:rPr>
              <a:t>medij</a:t>
            </a:r>
          </a:p>
        </p:txBody>
      </p:sp>
    </p:spTree>
    <p:extLst>
      <p:ext uri="{BB962C8B-B14F-4D97-AF65-F5344CB8AC3E}">
        <p14:creationId xmlns:p14="http://schemas.microsoft.com/office/powerpoint/2010/main" val="27713401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6" name="Object 2"/>
          <p:cNvGraphicFramePr>
            <a:graphicFrameLocks noChangeAspect="1"/>
          </p:cNvGraphicFramePr>
          <p:nvPr/>
        </p:nvGraphicFramePr>
        <p:xfrm>
          <a:off x="755650" y="188913"/>
          <a:ext cx="4225925" cy="6435725"/>
        </p:xfrm>
        <a:graphic>
          <a:graphicData uri="http://schemas.openxmlformats.org/presentationml/2006/ole">
            <mc:AlternateContent xmlns:mc="http://schemas.openxmlformats.org/markup-compatibility/2006">
              <mc:Choice xmlns:v="urn:schemas-microsoft-com:vml" Requires="v">
                <p:oleObj spid="_x0000_s78881" name="Photo Editor Photo" r:id="rId3" imgW="3533333" imgH="5380952" progId="MSPhotoEd.3">
                  <p:embed/>
                </p:oleObj>
              </mc:Choice>
              <mc:Fallback>
                <p:oleObj name="Photo Editor Photo" r:id="rId3" imgW="3533333" imgH="5380952"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88913"/>
                        <a:ext cx="4225925" cy="643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587" name="Text Box 3"/>
          <p:cNvSpPr txBox="1">
            <a:spLocks noChangeArrowheads="1"/>
          </p:cNvSpPr>
          <p:nvPr/>
        </p:nvSpPr>
        <p:spPr bwMode="auto">
          <a:xfrm>
            <a:off x="5508625" y="5373688"/>
            <a:ext cx="3275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Primjer miješanja receptora</a:t>
            </a:r>
          </a:p>
          <a:p>
            <a:pPr eaLnBrk="1" hangingPunct="1">
              <a:spcBef>
                <a:spcPct val="0"/>
              </a:spcBef>
              <a:buFontTx/>
              <a:buNone/>
            </a:pPr>
            <a:r>
              <a:rPr lang="hr-HR" altLang="en-US" sz="2000">
                <a:latin typeface="Arial" charset="0"/>
              </a:rPr>
              <a:t>na površini hibridne stanice</a:t>
            </a:r>
          </a:p>
        </p:txBody>
      </p:sp>
      <p:sp>
        <p:nvSpPr>
          <p:cNvPr id="2" name="Rectangle 1"/>
          <p:cNvSpPr/>
          <p:nvPr/>
        </p:nvSpPr>
        <p:spPr>
          <a:xfrm>
            <a:off x="941864" y="6237312"/>
            <a:ext cx="1224136" cy="5219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63919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0" name="Object 2"/>
          <p:cNvGraphicFramePr>
            <a:graphicFrameLocks noChangeAspect="1"/>
          </p:cNvGraphicFramePr>
          <p:nvPr/>
        </p:nvGraphicFramePr>
        <p:xfrm>
          <a:off x="611188" y="549275"/>
          <a:ext cx="5715000" cy="5743575"/>
        </p:xfrm>
        <a:graphic>
          <a:graphicData uri="http://schemas.openxmlformats.org/presentationml/2006/ole">
            <mc:AlternateContent xmlns:mc="http://schemas.openxmlformats.org/markup-compatibility/2006">
              <mc:Choice xmlns:v="urn:schemas-microsoft-com:vml" Requires="v">
                <p:oleObj spid="_x0000_s79904" name="Photo Editor Photo" r:id="rId4" imgW="5714286" imgH="5742857" progId="MSPhotoEd.3">
                  <p:embed/>
                </p:oleObj>
              </mc:Choice>
              <mc:Fallback>
                <p:oleObj name="Photo Editor Photo" r:id="rId4" imgW="5714286" imgH="5742857"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549275"/>
                        <a:ext cx="5715000" cy="574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611" name="Text Box 3"/>
          <p:cNvSpPr txBox="1">
            <a:spLocks noChangeArrowheads="1"/>
          </p:cNvSpPr>
          <p:nvPr/>
        </p:nvSpPr>
        <p:spPr bwMode="auto">
          <a:xfrm>
            <a:off x="6011863" y="765175"/>
            <a:ext cx="212725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sincicij</a:t>
            </a:r>
          </a:p>
          <a:p>
            <a:pPr eaLnBrk="1" hangingPunct="1">
              <a:spcBef>
                <a:spcPct val="0"/>
              </a:spcBef>
              <a:buFontTx/>
              <a:buNone/>
            </a:pPr>
            <a:r>
              <a:rPr lang="hr-HR" altLang="en-US" sz="1800">
                <a:latin typeface="Arial" charset="0"/>
              </a:rPr>
              <a:t>(fuzija više stanica)</a:t>
            </a:r>
          </a:p>
        </p:txBody>
      </p:sp>
      <p:sp>
        <p:nvSpPr>
          <p:cNvPr id="68612" name="Text Box 4"/>
          <p:cNvSpPr txBox="1">
            <a:spLocks noChangeArrowheads="1"/>
          </p:cNvSpPr>
          <p:nvPr/>
        </p:nvSpPr>
        <p:spPr bwMode="auto">
          <a:xfrm>
            <a:off x="6011863" y="1989138"/>
            <a:ext cx="254635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heterokarion</a:t>
            </a:r>
          </a:p>
          <a:p>
            <a:pPr eaLnBrk="1" hangingPunct="1">
              <a:spcBef>
                <a:spcPct val="0"/>
              </a:spcBef>
              <a:buFontTx/>
              <a:buNone/>
            </a:pPr>
            <a:r>
              <a:rPr lang="hr-HR" altLang="en-US" sz="2000">
                <a:latin typeface="Arial" charset="0"/>
              </a:rPr>
              <a:t>-homokarion</a:t>
            </a:r>
          </a:p>
          <a:p>
            <a:pPr eaLnBrk="1" hangingPunct="1">
              <a:spcBef>
                <a:spcPct val="0"/>
              </a:spcBef>
              <a:buFontTx/>
              <a:buNone/>
            </a:pPr>
            <a:r>
              <a:rPr lang="hr-HR" altLang="en-US" sz="1800">
                <a:latin typeface="Arial" charset="0"/>
              </a:rPr>
              <a:t>(dvije jezgre, istog ili</a:t>
            </a:r>
          </a:p>
          <a:p>
            <a:pPr eaLnBrk="1" hangingPunct="1">
              <a:spcBef>
                <a:spcPct val="0"/>
              </a:spcBef>
              <a:buFontTx/>
              <a:buNone/>
            </a:pPr>
            <a:r>
              <a:rPr lang="hr-HR" altLang="en-US" sz="1800">
                <a:latin typeface="Arial" charset="0"/>
              </a:rPr>
              <a:t>različitih tipova stanica)</a:t>
            </a:r>
          </a:p>
        </p:txBody>
      </p:sp>
      <p:sp>
        <p:nvSpPr>
          <p:cNvPr id="68613" name="Text Box 5"/>
          <p:cNvSpPr txBox="1">
            <a:spLocks noChangeArrowheads="1"/>
          </p:cNvSpPr>
          <p:nvPr/>
        </p:nvSpPr>
        <p:spPr bwMode="auto">
          <a:xfrm>
            <a:off x="6011863" y="3573463"/>
            <a:ext cx="296545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sinkarion</a:t>
            </a:r>
          </a:p>
          <a:p>
            <a:pPr eaLnBrk="1" hangingPunct="1">
              <a:spcBef>
                <a:spcPct val="0"/>
              </a:spcBef>
              <a:buFontTx/>
              <a:buNone/>
            </a:pPr>
            <a:r>
              <a:rPr lang="hr-HR" altLang="en-US" sz="1800">
                <a:latin typeface="Arial" charset="0"/>
              </a:rPr>
              <a:t>(fuzionirane jezgre)</a:t>
            </a:r>
          </a:p>
          <a:p>
            <a:pPr eaLnBrk="1" hangingPunct="1">
              <a:spcBef>
                <a:spcPct val="0"/>
              </a:spcBef>
              <a:buFontTx/>
              <a:buNone/>
            </a:pPr>
            <a:endParaRPr lang="hr-HR" altLang="en-US" sz="1800">
              <a:latin typeface="Arial" charset="0"/>
            </a:endParaRPr>
          </a:p>
          <a:p>
            <a:pPr eaLnBrk="1" hangingPunct="1">
              <a:spcBef>
                <a:spcPct val="0"/>
              </a:spcBef>
              <a:buFontTx/>
              <a:buNone/>
            </a:pPr>
            <a:r>
              <a:rPr lang="hr-HR" altLang="en-US" sz="2000">
                <a:solidFill>
                  <a:schemeClr val="accent2"/>
                </a:solidFill>
                <a:latin typeface="Arial" charset="0"/>
              </a:rPr>
              <a:t>gubitak kromosoma</a:t>
            </a:r>
          </a:p>
          <a:p>
            <a:pPr eaLnBrk="1" hangingPunct="1">
              <a:spcBef>
                <a:spcPct val="0"/>
              </a:spcBef>
              <a:buFontTx/>
              <a:buNone/>
            </a:pPr>
            <a:r>
              <a:rPr lang="hr-HR" altLang="en-US" sz="2000">
                <a:solidFill>
                  <a:schemeClr val="accent2"/>
                </a:solidFill>
                <a:latin typeface="Arial" charset="0"/>
              </a:rPr>
              <a:t>(humanih kod fuzije</a:t>
            </a:r>
          </a:p>
          <a:p>
            <a:pPr eaLnBrk="1" hangingPunct="1">
              <a:spcBef>
                <a:spcPct val="0"/>
              </a:spcBef>
              <a:buFontTx/>
              <a:buNone/>
            </a:pPr>
            <a:r>
              <a:rPr lang="hr-HR" altLang="en-US" sz="2000">
                <a:solidFill>
                  <a:schemeClr val="accent2"/>
                </a:solidFill>
                <a:latin typeface="Arial" charset="0"/>
              </a:rPr>
              <a:t>mišjih i humanih stanica</a:t>
            </a:r>
            <a:r>
              <a:rPr lang="hr-HR" altLang="en-US" sz="2000">
                <a:latin typeface="Arial" charset="0"/>
              </a:rPr>
              <a:t>)</a:t>
            </a:r>
          </a:p>
        </p:txBody>
      </p:sp>
    </p:spTree>
    <p:extLst>
      <p:ext uri="{BB962C8B-B14F-4D97-AF65-F5344CB8AC3E}">
        <p14:creationId xmlns:p14="http://schemas.microsoft.com/office/powerpoint/2010/main" val="7945276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2124075" y="981075"/>
            <a:ext cx="4938713"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Fuzija stanica u kulturi</a:t>
            </a:r>
          </a:p>
          <a:p>
            <a:pPr eaLnBrk="1" hangingPunct="1">
              <a:spcBef>
                <a:spcPct val="0"/>
              </a:spcBef>
              <a:buFontTx/>
              <a:buNone/>
            </a:pPr>
            <a:r>
              <a:rPr lang="hr-HR" altLang="en-US" sz="1800">
                <a:latin typeface="Arial" charset="0"/>
              </a:rPr>
              <a:t>može poslužiti za istraživanja tema:</a:t>
            </a:r>
          </a:p>
          <a:p>
            <a:pPr eaLnBrk="1" hangingPunct="1">
              <a:spcBef>
                <a:spcPct val="0"/>
              </a:spcBef>
              <a:buFontTx/>
              <a:buNone/>
            </a:pPr>
            <a:endParaRPr lang="hr-HR" altLang="en-US" sz="1800">
              <a:latin typeface="Arial" charset="0"/>
            </a:endParaRP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tumorigeničnost stanica</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starenje </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procesi mitoze (kondenzacija kromosoma)</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uloga pojedinih kromosoma i položaj gena</a:t>
            </a:r>
          </a:p>
          <a:p>
            <a:pPr eaLnBrk="1" hangingPunct="1">
              <a:spcBef>
                <a:spcPct val="0"/>
              </a:spcBef>
              <a:buFontTx/>
              <a:buNone/>
            </a:pPr>
            <a:endParaRPr lang="hr-HR" altLang="en-US" sz="2000">
              <a:latin typeface="Arial" charset="0"/>
            </a:endParaRP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proizvodnja monoklonskih antitijela</a:t>
            </a:r>
          </a:p>
          <a:p>
            <a:pPr eaLnBrk="1" hangingPunct="1">
              <a:spcBef>
                <a:spcPct val="0"/>
              </a:spcBef>
              <a:buFontTx/>
              <a:buNone/>
            </a:pPr>
            <a:endParaRPr lang="hr-HR" altLang="en-US" sz="2000">
              <a:latin typeface="Arial" charset="0"/>
            </a:endParaRPr>
          </a:p>
          <a:p>
            <a:pPr eaLnBrk="1" hangingPunct="1">
              <a:spcBef>
                <a:spcPct val="0"/>
              </a:spcBef>
              <a:buFontTx/>
              <a:buNone/>
            </a:pPr>
            <a:endParaRPr lang="hr-HR" altLang="en-US" sz="2000">
              <a:latin typeface="Arial" charset="0"/>
            </a:endParaRPr>
          </a:p>
        </p:txBody>
      </p:sp>
    </p:spTree>
    <p:extLst>
      <p:ext uri="{BB962C8B-B14F-4D97-AF65-F5344CB8AC3E}">
        <p14:creationId xmlns:p14="http://schemas.microsoft.com/office/powerpoint/2010/main" val="1322641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84213" y="549275"/>
            <a:ext cx="8208962" cy="51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hr-HR" altLang="en-US" sz="2400" dirty="0"/>
          </a:p>
        </p:txBody>
      </p:sp>
      <p:graphicFrame>
        <p:nvGraphicFramePr>
          <p:cNvPr id="48131" name="Object 2"/>
          <p:cNvGraphicFramePr>
            <a:graphicFrameLocks noChangeAspect="1"/>
          </p:cNvGraphicFramePr>
          <p:nvPr>
            <p:extLst>
              <p:ext uri="{D42A27DB-BD31-4B8C-83A1-F6EECF244321}">
                <p14:modId xmlns:p14="http://schemas.microsoft.com/office/powerpoint/2010/main" val="1334543870"/>
              </p:ext>
            </p:extLst>
          </p:nvPr>
        </p:nvGraphicFramePr>
        <p:xfrm>
          <a:off x="653805" y="549275"/>
          <a:ext cx="7450383" cy="4011613"/>
        </p:xfrm>
        <a:graphic>
          <a:graphicData uri="http://schemas.openxmlformats.org/presentationml/2006/ole">
            <mc:AlternateContent xmlns:mc="http://schemas.openxmlformats.org/markup-compatibility/2006">
              <mc:Choice xmlns:v="urn:schemas-microsoft-com:vml" Requires="v">
                <p:oleObj spid="_x0000_s48187" name="Bitmap Image" r:id="rId4" imgW="6916115" imgH="3723810" progId="Paint.Picture">
                  <p:embed/>
                </p:oleObj>
              </mc:Choice>
              <mc:Fallback>
                <p:oleObj name="Bitmap Image" r:id="rId4" imgW="6916115" imgH="3723810"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805" y="549275"/>
                        <a:ext cx="7450383" cy="4011613"/>
                      </a:xfrm>
                      <a:prstGeom prst="rect">
                        <a:avLst/>
                      </a:prstGeom>
                      <a:noFill/>
                      <a:ln>
                        <a:noFill/>
                      </a:ln>
                      <a:effectLst/>
                      <a:extLst/>
                    </p:spPr>
                  </p:pic>
                </p:oleObj>
              </mc:Fallback>
            </mc:AlternateContent>
          </a:graphicData>
        </a:graphic>
      </p:graphicFrame>
      <p:sp>
        <p:nvSpPr>
          <p:cNvPr id="48132" name="Text Box 4"/>
          <p:cNvSpPr txBox="1">
            <a:spLocks noChangeArrowheads="1"/>
          </p:cNvSpPr>
          <p:nvPr/>
        </p:nvSpPr>
        <p:spPr bwMode="auto">
          <a:xfrm>
            <a:off x="2268538" y="6346825"/>
            <a:ext cx="5307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dirty="0">
                <a:latin typeface="Arial" charset="0"/>
              </a:rPr>
              <a:t>Unošenje tvari u stanicu: proteina, DNA, RNA</a:t>
            </a:r>
          </a:p>
        </p:txBody>
      </p:sp>
      <p:sp>
        <p:nvSpPr>
          <p:cNvPr id="48133" name="Text Box 5"/>
          <p:cNvSpPr txBox="1">
            <a:spLocks noChangeArrowheads="1"/>
          </p:cNvSpPr>
          <p:nvPr/>
        </p:nvSpPr>
        <p:spPr bwMode="auto">
          <a:xfrm>
            <a:off x="684213" y="4365625"/>
            <a:ext cx="18669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mikroinjiciranje</a:t>
            </a:r>
          </a:p>
        </p:txBody>
      </p:sp>
      <p:sp>
        <p:nvSpPr>
          <p:cNvPr id="48134" name="Text Box 6"/>
          <p:cNvSpPr txBox="1">
            <a:spLocks noChangeArrowheads="1"/>
          </p:cNvSpPr>
          <p:nvPr/>
        </p:nvSpPr>
        <p:spPr bwMode="auto">
          <a:xfrm>
            <a:off x="2843213" y="4365625"/>
            <a:ext cx="1836737"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elektroporacija</a:t>
            </a:r>
          </a:p>
        </p:txBody>
      </p:sp>
      <p:sp>
        <p:nvSpPr>
          <p:cNvPr id="48135" name="Text Box 7"/>
          <p:cNvSpPr txBox="1">
            <a:spLocks noChangeArrowheads="1"/>
          </p:cNvSpPr>
          <p:nvPr/>
        </p:nvSpPr>
        <p:spPr bwMode="auto">
          <a:xfrm>
            <a:off x="4859338" y="4365625"/>
            <a:ext cx="1538287"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transfekcija </a:t>
            </a:r>
          </a:p>
          <a:p>
            <a:pPr eaLnBrk="1" hangingPunct="1">
              <a:spcBef>
                <a:spcPct val="0"/>
              </a:spcBef>
              <a:buFontTx/>
              <a:buNone/>
            </a:pPr>
            <a:r>
              <a:rPr lang="hr-HR" altLang="en-US" sz="2000">
                <a:latin typeface="Arial" charset="0"/>
              </a:rPr>
              <a:t>liposomima</a:t>
            </a:r>
          </a:p>
        </p:txBody>
      </p:sp>
      <p:sp>
        <p:nvSpPr>
          <p:cNvPr id="48136" name="Text Box 8"/>
          <p:cNvSpPr txBox="1">
            <a:spLocks noChangeArrowheads="1"/>
          </p:cNvSpPr>
          <p:nvPr/>
        </p:nvSpPr>
        <p:spPr bwMode="auto">
          <a:xfrm>
            <a:off x="6588125" y="4365625"/>
            <a:ext cx="2232025" cy="1311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“upucavanje” DNA na zlatnim kuglicama</a:t>
            </a:r>
          </a:p>
          <a:p>
            <a:pPr eaLnBrk="1" hangingPunct="1">
              <a:spcBef>
                <a:spcPct val="0"/>
              </a:spcBef>
              <a:buFontTx/>
              <a:buNone/>
            </a:pPr>
            <a:endParaRPr lang="hr-HR" altLang="en-US" sz="2000">
              <a:latin typeface="Arial" charset="0"/>
            </a:endParaRPr>
          </a:p>
        </p:txBody>
      </p:sp>
      <p:sp>
        <p:nvSpPr>
          <p:cNvPr id="2" name="TextBox 1"/>
          <p:cNvSpPr txBox="1"/>
          <p:nvPr/>
        </p:nvSpPr>
        <p:spPr>
          <a:xfrm>
            <a:off x="684213" y="5446067"/>
            <a:ext cx="3988182" cy="461665"/>
          </a:xfrm>
          <a:prstGeom prst="rect">
            <a:avLst/>
          </a:prstGeom>
          <a:noFill/>
        </p:spPr>
        <p:txBody>
          <a:bodyPr wrap="square" rtlCol="0">
            <a:spAutoFit/>
          </a:bodyPr>
          <a:lstStyle/>
          <a:p>
            <a:r>
              <a:rPr lang="hr-HR" dirty="0" smtClean="0"/>
              <a:t>-</a:t>
            </a:r>
            <a:r>
              <a:rPr lang="hr-HR" sz="1800" dirty="0" smtClean="0"/>
              <a:t>posebni uređaji</a:t>
            </a:r>
            <a:endParaRPr lang="en-US" sz="1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58" name="Object 2"/>
          <p:cNvGraphicFramePr>
            <a:graphicFrameLocks noChangeAspect="1"/>
          </p:cNvGraphicFramePr>
          <p:nvPr/>
        </p:nvGraphicFramePr>
        <p:xfrm>
          <a:off x="2339975" y="1412875"/>
          <a:ext cx="4495800" cy="2143125"/>
        </p:xfrm>
        <a:graphic>
          <a:graphicData uri="http://schemas.openxmlformats.org/presentationml/2006/ole">
            <mc:AlternateContent xmlns:mc="http://schemas.openxmlformats.org/markup-compatibility/2006">
              <mc:Choice xmlns:v="urn:schemas-microsoft-com:vml" Requires="v">
                <p:oleObj spid="_x0000_s80928" name="Photo Editor Photo" r:id="rId3" imgW="4495238" imgH="2142857" progId="MSPhotoEd.3">
                  <p:embed/>
                </p:oleObj>
              </mc:Choice>
              <mc:Fallback>
                <p:oleObj name="Photo Editor Photo" r:id="rId3" imgW="4495238" imgH="2142857"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1412875"/>
                        <a:ext cx="44958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659" name="Text Box 3"/>
          <p:cNvSpPr txBox="1">
            <a:spLocks noChangeArrowheads="1"/>
          </p:cNvSpPr>
          <p:nvPr/>
        </p:nvSpPr>
        <p:spPr bwMode="auto">
          <a:xfrm>
            <a:off x="1331913" y="4581525"/>
            <a:ext cx="662463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hr-HR" altLang="en-US" sz="2000">
                <a:latin typeface="Arial" charset="0"/>
              </a:rPr>
              <a:t>Istraživanje tumorskih supresorskih gena:</a:t>
            </a:r>
          </a:p>
          <a:p>
            <a:pPr eaLnBrk="1" hangingPunct="1">
              <a:spcBef>
                <a:spcPct val="50000"/>
              </a:spcBef>
              <a:buFontTx/>
              <a:buNone/>
            </a:pPr>
            <a:r>
              <a:rPr lang="hr-HR" altLang="en-US" sz="2000">
                <a:latin typeface="Arial" charset="0"/>
              </a:rPr>
              <a:t>fuzija tumorske i normalne stanice može dati mortalnu hibridnu stanicu </a:t>
            </a:r>
            <a:r>
              <a:rPr lang="hr-HR" altLang="en-US" sz="1800">
                <a:latin typeface="Arial" charset="0"/>
              </a:rPr>
              <a:t>(ovisno o soju tumorske stanice)</a:t>
            </a:r>
          </a:p>
        </p:txBody>
      </p:sp>
    </p:spTree>
    <p:extLst>
      <p:ext uri="{BB962C8B-B14F-4D97-AF65-F5344CB8AC3E}">
        <p14:creationId xmlns:p14="http://schemas.microsoft.com/office/powerpoint/2010/main" val="41463495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6" name="Picture 2" descr="f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125538"/>
            <a:ext cx="5184775" cy="2852737"/>
          </a:xfrm>
          <a:prstGeom prst="rect">
            <a:avLst/>
          </a:prstGeom>
          <a:noFill/>
          <a:extLst>
            <a:ext uri="{909E8E84-426E-40DD-AFC4-6F175D3DCCD1}">
              <a14:hiddenFill xmlns:a14="http://schemas.microsoft.com/office/drawing/2010/main">
                <a:solidFill>
                  <a:srgbClr val="FFFFFF"/>
                </a:solidFill>
              </a14:hiddenFill>
            </a:ext>
          </a:extLst>
        </p:spPr>
      </p:pic>
      <p:sp>
        <p:nvSpPr>
          <p:cNvPr id="241667" name="Text Box 3"/>
          <p:cNvSpPr txBox="1">
            <a:spLocks noChangeArrowheads="1"/>
          </p:cNvSpPr>
          <p:nvPr/>
        </p:nvSpPr>
        <p:spPr bwMode="auto">
          <a:xfrm>
            <a:off x="2176463" y="4359275"/>
            <a:ext cx="792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r-HR" altLang="en-US" sz="2000">
                <a:latin typeface="Arial" pitchFamily="34" charset="0"/>
              </a:rPr>
              <a:t>HeLa</a:t>
            </a:r>
          </a:p>
        </p:txBody>
      </p:sp>
      <p:sp>
        <p:nvSpPr>
          <p:cNvPr id="241668" name="Text Box 4"/>
          <p:cNvSpPr txBox="1">
            <a:spLocks noChangeArrowheads="1"/>
          </p:cNvSpPr>
          <p:nvPr/>
        </p:nvSpPr>
        <p:spPr bwMode="auto">
          <a:xfrm>
            <a:off x="3543300" y="4287838"/>
            <a:ext cx="1397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r-HR" altLang="en-US" sz="2000">
                <a:latin typeface="Arial" pitchFamily="34" charset="0"/>
              </a:rPr>
              <a:t>HeLa + 11</a:t>
            </a:r>
          </a:p>
          <a:p>
            <a:r>
              <a:rPr lang="hr-HR" altLang="en-US" sz="2000">
                <a:latin typeface="Arial" pitchFamily="34" charset="0"/>
              </a:rPr>
              <a:t>kromosom</a:t>
            </a:r>
          </a:p>
          <a:p>
            <a:r>
              <a:rPr lang="hr-HR" altLang="en-US" sz="2000">
                <a:latin typeface="Arial" pitchFamily="34" charset="0"/>
              </a:rPr>
              <a:t>(imortalne)</a:t>
            </a:r>
          </a:p>
        </p:txBody>
      </p:sp>
      <p:sp>
        <p:nvSpPr>
          <p:cNvPr id="241669" name="Text Box 5"/>
          <p:cNvSpPr txBox="1">
            <a:spLocks noChangeArrowheads="1"/>
          </p:cNvSpPr>
          <p:nvPr/>
        </p:nvSpPr>
        <p:spPr bwMode="auto">
          <a:xfrm>
            <a:off x="5416550" y="4359275"/>
            <a:ext cx="13684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r-HR" altLang="en-US" sz="2000">
                <a:latin typeface="Arial" pitchFamily="34" charset="0"/>
              </a:rPr>
              <a:t>HeLa + 4</a:t>
            </a:r>
          </a:p>
          <a:p>
            <a:r>
              <a:rPr lang="hr-HR" altLang="en-US" sz="2000">
                <a:latin typeface="Arial" pitchFamily="34" charset="0"/>
              </a:rPr>
              <a:t>kromosom</a:t>
            </a:r>
          </a:p>
          <a:p>
            <a:r>
              <a:rPr lang="hr-HR" altLang="en-US" sz="2000">
                <a:latin typeface="Arial" pitchFamily="34" charset="0"/>
              </a:rPr>
              <a:t>(mortalne)</a:t>
            </a:r>
          </a:p>
        </p:txBody>
      </p:sp>
      <p:sp>
        <p:nvSpPr>
          <p:cNvPr id="241670" name="Text Box 6"/>
          <p:cNvSpPr txBox="1">
            <a:spLocks noChangeArrowheads="1"/>
          </p:cNvSpPr>
          <p:nvPr/>
        </p:nvSpPr>
        <p:spPr bwMode="auto">
          <a:xfrm>
            <a:off x="1331913" y="5661025"/>
            <a:ext cx="6746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hr-HR" altLang="en-US" sz="2000">
                <a:latin typeface="Arial" pitchFamily="34" charset="0"/>
              </a:rPr>
              <a:t>Unošenje pojedinih kromosoma u stanice može uzrokovati</a:t>
            </a:r>
          </a:p>
          <a:p>
            <a:pPr algn="ctr"/>
            <a:r>
              <a:rPr lang="hr-HR" altLang="en-US" sz="2000">
                <a:latin typeface="Arial" pitchFamily="34" charset="0"/>
              </a:rPr>
              <a:t>starenje</a:t>
            </a:r>
          </a:p>
        </p:txBody>
      </p:sp>
    </p:spTree>
    <p:extLst>
      <p:ext uri="{BB962C8B-B14F-4D97-AF65-F5344CB8AC3E}">
        <p14:creationId xmlns:p14="http://schemas.microsoft.com/office/powerpoint/2010/main" val="36009272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6"/>
          <p:cNvGrpSpPr>
            <a:grpSpLocks/>
          </p:cNvGrpSpPr>
          <p:nvPr/>
        </p:nvGrpSpPr>
        <p:grpSpPr bwMode="auto">
          <a:xfrm>
            <a:off x="1835150" y="908050"/>
            <a:ext cx="5873750" cy="3905250"/>
            <a:chOff x="1156" y="572"/>
            <a:chExt cx="3700" cy="2460"/>
          </a:xfrm>
        </p:grpSpPr>
        <p:graphicFrame>
          <p:nvGraphicFramePr>
            <p:cNvPr id="10244" name="Object 2"/>
            <p:cNvGraphicFramePr>
              <a:graphicFrameLocks noChangeAspect="1"/>
            </p:cNvGraphicFramePr>
            <p:nvPr/>
          </p:nvGraphicFramePr>
          <p:xfrm>
            <a:off x="1156" y="572"/>
            <a:ext cx="3674" cy="2460"/>
          </p:xfrm>
          <a:graphic>
            <a:graphicData uri="http://schemas.openxmlformats.org/presentationml/2006/ole">
              <mc:AlternateContent xmlns:mc="http://schemas.openxmlformats.org/markup-compatibility/2006">
                <mc:Choice xmlns:v="urn:schemas-microsoft-com:vml" Requires="v">
                  <p:oleObj spid="_x0000_s86021" name="Photo Editor Photo" r:id="rId3" imgW="3552381" imgH="2409524" progId="MSPhotoEd.3">
                    <p:embed/>
                  </p:oleObj>
                </mc:Choice>
                <mc:Fallback>
                  <p:oleObj name="Photo Editor Photo" r:id="rId3" imgW="3552381" imgH="240952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6" y="572"/>
                          <a:ext cx="3674" cy="2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5" name="Text Box 3"/>
            <p:cNvSpPr txBox="1">
              <a:spLocks noChangeArrowheads="1"/>
            </p:cNvSpPr>
            <p:nvPr/>
          </p:nvSpPr>
          <p:spPr bwMode="auto">
            <a:xfrm>
              <a:off x="1202" y="2069"/>
              <a:ext cx="1270" cy="9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46800" bIns="36000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800" dirty="0">
                  <a:latin typeface="Arial" pitchFamily="34" charset="0"/>
                </a:rPr>
                <a:t>Fuzija stanica s </a:t>
              </a:r>
            </a:p>
            <a:p>
              <a:pPr eaLnBrk="1" hangingPunct="1">
                <a:spcBef>
                  <a:spcPct val="0"/>
                </a:spcBef>
                <a:buFontTx/>
                <a:buNone/>
              </a:pPr>
              <a:r>
                <a:rPr lang="hr-HR" altLang="en-US" sz="1800" dirty="0">
                  <a:latin typeface="Arial" pitchFamily="34" charset="0"/>
                </a:rPr>
                <a:t>S + G1 jezgrama:</a:t>
              </a:r>
            </a:p>
            <a:p>
              <a:pPr eaLnBrk="1" hangingPunct="1">
                <a:spcBef>
                  <a:spcPct val="0"/>
                </a:spcBef>
                <a:buFontTx/>
                <a:buNone/>
              </a:pPr>
              <a:r>
                <a:rPr lang="hr-HR" altLang="en-US" sz="1800" dirty="0">
                  <a:latin typeface="Arial" pitchFamily="34" charset="0"/>
                </a:rPr>
                <a:t>G1 jezgra ulazi u </a:t>
              </a:r>
            </a:p>
            <a:p>
              <a:pPr eaLnBrk="1" hangingPunct="1">
                <a:spcBef>
                  <a:spcPct val="0"/>
                </a:spcBef>
                <a:buFontTx/>
                <a:buNone/>
              </a:pPr>
              <a:r>
                <a:rPr lang="hr-HR" altLang="en-US" sz="1800" dirty="0">
                  <a:latin typeface="Arial" pitchFamily="34" charset="0"/>
                </a:rPr>
                <a:t>sintezu</a:t>
              </a:r>
            </a:p>
          </p:txBody>
        </p:sp>
        <p:sp>
          <p:nvSpPr>
            <p:cNvPr id="10246" name="Text Box 4"/>
            <p:cNvSpPr txBox="1">
              <a:spLocks noChangeArrowheads="1"/>
            </p:cNvSpPr>
            <p:nvPr/>
          </p:nvSpPr>
          <p:spPr bwMode="auto">
            <a:xfrm>
              <a:off x="2426" y="2069"/>
              <a:ext cx="1225" cy="91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36000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800">
                  <a:latin typeface="Arial" pitchFamily="34" charset="0"/>
                </a:rPr>
                <a:t>Fuzija stanica s </a:t>
              </a:r>
            </a:p>
            <a:p>
              <a:pPr eaLnBrk="1" hangingPunct="1">
                <a:spcBef>
                  <a:spcPct val="0"/>
                </a:spcBef>
                <a:buFontTx/>
                <a:buNone/>
              </a:pPr>
              <a:r>
                <a:rPr lang="hr-HR" altLang="en-US" sz="1800">
                  <a:latin typeface="Arial" pitchFamily="34" charset="0"/>
                </a:rPr>
                <a:t>G2 i S jezgrama</a:t>
              </a:r>
            </a:p>
            <a:p>
              <a:pPr eaLnBrk="1" hangingPunct="1">
                <a:spcBef>
                  <a:spcPct val="0"/>
                </a:spcBef>
                <a:buFontTx/>
                <a:buNone/>
              </a:pPr>
              <a:r>
                <a:rPr lang="hr-HR" altLang="en-US" sz="1800">
                  <a:latin typeface="Arial" pitchFamily="34" charset="0"/>
                </a:rPr>
                <a:t>G2 jezgra ne ulazi u sintezu</a:t>
              </a:r>
            </a:p>
          </p:txBody>
        </p:sp>
        <p:sp>
          <p:nvSpPr>
            <p:cNvPr id="10247" name="Text Box 5"/>
            <p:cNvSpPr txBox="1">
              <a:spLocks noChangeArrowheads="1"/>
            </p:cNvSpPr>
            <p:nvPr/>
          </p:nvSpPr>
          <p:spPr bwMode="auto">
            <a:xfrm>
              <a:off x="3560" y="2024"/>
              <a:ext cx="1296" cy="98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14400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800">
                  <a:latin typeface="Arial" pitchFamily="34" charset="0"/>
                </a:rPr>
                <a:t>Fuzija stanica s</a:t>
              </a:r>
            </a:p>
            <a:p>
              <a:pPr eaLnBrk="1" hangingPunct="1">
                <a:spcBef>
                  <a:spcPct val="0"/>
                </a:spcBef>
                <a:buFontTx/>
                <a:buNone/>
              </a:pPr>
              <a:r>
                <a:rPr lang="hr-HR" altLang="en-US" sz="1800">
                  <a:latin typeface="Arial" pitchFamily="34" charset="0"/>
                </a:rPr>
                <a:t>G2 + G1 jezgrama</a:t>
              </a:r>
            </a:p>
            <a:p>
              <a:pPr eaLnBrk="1" hangingPunct="1">
                <a:spcBef>
                  <a:spcPct val="0"/>
                </a:spcBef>
                <a:buFontTx/>
                <a:buNone/>
              </a:pPr>
              <a:r>
                <a:rPr lang="hr-HR" altLang="en-US" sz="1800">
                  <a:latin typeface="Arial" pitchFamily="34" charset="0"/>
                </a:rPr>
                <a:t>G2 ostaje u G2</a:t>
              </a:r>
            </a:p>
            <a:p>
              <a:pPr eaLnBrk="1" hangingPunct="1">
                <a:spcBef>
                  <a:spcPct val="0"/>
                </a:spcBef>
                <a:buFontTx/>
                <a:buNone/>
              </a:pPr>
              <a:r>
                <a:rPr lang="hr-HR" altLang="en-US" sz="1800">
                  <a:latin typeface="Arial" pitchFamily="34" charset="0"/>
                </a:rPr>
                <a:t>G1 ulazi u S kad</a:t>
              </a:r>
            </a:p>
            <a:p>
              <a:pPr eaLnBrk="1" hangingPunct="1">
                <a:spcBef>
                  <a:spcPct val="0"/>
                </a:spcBef>
                <a:buFontTx/>
                <a:buNone/>
              </a:pPr>
              <a:r>
                <a:rPr lang="hr-HR" altLang="en-US" sz="1800">
                  <a:latin typeface="Arial" pitchFamily="34" charset="0"/>
                </a:rPr>
                <a:t>joj dođe vrijeme</a:t>
              </a:r>
            </a:p>
          </p:txBody>
        </p:sp>
      </p:grpSp>
      <p:sp>
        <p:nvSpPr>
          <p:cNvPr id="10243" name="Rectangle 7"/>
          <p:cNvSpPr>
            <a:spLocks noChangeArrowheads="1"/>
          </p:cNvSpPr>
          <p:nvPr/>
        </p:nvSpPr>
        <p:spPr bwMode="auto">
          <a:xfrm>
            <a:off x="395536" y="4776788"/>
            <a:ext cx="856895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dirty="0">
                <a:latin typeface="Arial" pitchFamily="34" charset="0"/>
              </a:rPr>
              <a:t>Eksperimenti pokazuju ovisnost S faze o M fazi:</a:t>
            </a:r>
          </a:p>
          <a:p>
            <a:pPr eaLnBrk="1" hangingPunct="1">
              <a:spcBef>
                <a:spcPct val="0"/>
              </a:spcBef>
              <a:buFontTx/>
              <a:buNone/>
            </a:pPr>
            <a:r>
              <a:rPr lang="hr-HR" altLang="en-US" sz="2000" dirty="0" err="1">
                <a:latin typeface="Arial" pitchFamily="34" charset="0"/>
              </a:rPr>
              <a:t>citoplazmatski</a:t>
            </a:r>
            <a:r>
              <a:rPr lang="hr-HR" altLang="en-US" sz="2000" dirty="0">
                <a:latin typeface="Arial" pitchFamily="34" charset="0"/>
              </a:rPr>
              <a:t> G1 faktori i </a:t>
            </a:r>
            <a:r>
              <a:rPr lang="hr-HR" altLang="en-US" sz="2000" dirty="0" err="1">
                <a:latin typeface="Arial" pitchFamily="34" charset="0"/>
              </a:rPr>
              <a:t>jezgreni</a:t>
            </a:r>
            <a:r>
              <a:rPr lang="hr-HR" altLang="en-US" sz="2000" dirty="0">
                <a:latin typeface="Arial" pitchFamily="34" charset="0"/>
              </a:rPr>
              <a:t> G2 </a:t>
            </a:r>
            <a:r>
              <a:rPr lang="hr-HR" altLang="en-US" sz="2000" dirty="0" smtClean="0">
                <a:latin typeface="Arial" pitchFamily="34" charset="0"/>
              </a:rPr>
              <a:t>faktori</a:t>
            </a:r>
          </a:p>
          <a:p>
            <a:pPr eaLnBrk="1" hangingPunct="1">
              <a:spcBef>
                <a:spcPct val="0"/>
              </a:spcBef>
              <a:buFontTx/>
              <a:buNone/>
            </a:pPr>
            <a:endParaRPr lang="hr-HR" altLang="en-US" sz="2000" dirty="0">
              <a:latin typeface="Arial" pitchFamily="34" charset="0"/>
            </a:endParaRPr>
          </a:p>
          <a:p>
            <a:pPr eaLnBrk="1" hangingPunct="1">
              <a:spcBef>
                <a:spcPct val="0"/>
              </a:spcBef>
              <a:buFontTx/>
              <a:buNone/>
            </a:pPr>
            <a:r>
              <a:rPr lang="hr-HR" altLang="en-US" sz="2000" dirty="0" smtClean="0">
                <a:latin typeface="Arial" pitchFamily="34" charset="0"/>
              </a:rPr>
              <a:t>-mehanizam koji onemogućava ponovnu duplikaciju već </a:t>
            </a:r>
            <a:r>
              <a:rPr lang="hr-HR" altLang="en-US" sz="2000" dirty="0" err="1" smtClean="0">
                <a:latin typeface="Arial" pitchFamily="34" charset="0"/>
              </a:rPr>
              <a:t>novosintetizirane</a:t>
            </a:r>
            <a:r>
              <a:rPr lang="hr-HR" altLang="en-US" sz="2000" dirty="0" smtClean="0">
                <a:latin typeface="Arial" pitchFamily="34" charset="0"/>
              </a:rPr>
              <a:t> DNA u jezgri</a:t>
            </a:r>
          </a:p>
          <a:p>
            <a:pPr eaLnBrk="1" hangingPunct="1">
              <a:spcBef>
                <a:spcPct val="0"/>
              </a:spcBef>
              <a:buFontTx/>
              <a:buNone/>
            </a:pPr>
            <a:r>
              <a:rPr lang="hr-HR" altLang="en-US" sz="2000" dirty="0" smtClean="0">
                <a:latin typeface="Arial" pitchFamily="34" charset="0"/>
              </a:rPr>
              <a:t>-</a:t>
            </a:r>
            <a:r>
              <a:rPr lang="hr-HR" altLang="en-US" sz="2000" dirty="0" err="1" smtClean="0">
                <a:latin typeface="Arial" pitchFamily="34" charset="0"/>
              </a:rPr>
              <a:t>citoplazmatski</a:t>
            </a:r>
            <a:r>
              <a:rPr lang="hr-HR" altLang="en-US" sz="2000" dirty="0" smtClean="0">
                <a:latin typeface="Arial" pitchFamily="34" charset="0"/>
              </a:rPr>
              <a:t> procesi u G1 koji omogućuju prijelaz R točke</a:t>
            </a:r>
            <a:endParaRPr lang="hr-HR" altLang="en-US" sz="2000" dirty="0">
              <a:latin typeface="Arial" pitchFamily="34" charset="0"/>
            </a:endParaRPr>
          </a:p>
        </p:txBody>
      </p:sp>
    </p:spTree>
    <p:extLst>
      <p:ext uri="{BB962C8B-B14F-4D97-AF65-F5344CB8AC3E}">
        <p14:creationId xmlns:p14="http://schemas.microsoft.com/office/powerpoint/2010/main" val="35391820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2"/>
          <p:cNvGraphicFramePr>
            <a:graphicFrameLocks noChangeAspect="1"/>
          </p:cNvGraphicFramePr>
          <p:nvPr/>
        </p:nvGraphicFramePr>
        <p:xfrm>
          <a:off x="1258888" y="620713"/>
          <a:ext cx="4248150" cy="4175125"/>
        </p:xfrm>
        <a:graphic>
          <a:graphicData uri="http://schemas.openxmlformats.org/presentationml/2006/ole">
            <mc:AlternateContent xmlns:mc="http://schemas.openxmlformats.org/markup-compatibility/2006">
              <mc:Choice xmlns:v="urn:schemas-microsoft-com:vml" Requires="v">
                <p:oleObj spid="_x0000_s84000" name="Image" r:id="rId4" imgW="7377778" imgH="7250794" progId="Photoshop.Image.7">
                  <p:embed/>
                </p:oleObj>
              </mc:Choice>
              <mc:Fallback>
                <p:oleObj name="Image" r:id="rId4" imgW="7377778" imgH="7250794" progId="Photoshop.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620713"/>
                        <a:ext cx="4248150" cy="417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4755" name="Text Box 3"/>
          <p:cNvSpPr txBox="1">
            <a:spLocks noChangeArrowheads="1"/>
          </p:cNvSpPr>
          <p:nvPr/>
        </p:nvSpPr>
        <p:spPr bwMode="auto">
          <a:xfrm>
            <a:off x="755650" y="5013325"/>
            <a:ext cx="75596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A9+1 stanice: mišji fibroblasti + humani kromosom 1:</a:t>
            </a:r>
          </a:p>
          <a:p>
            <a:pPr eaLnBrk="1" hangingPunct="1">
              <a:spcBef>
                <a:spcPct val="0"/>
              </a:spcBef>
              <a:buFontTx/>
              <a:buNone/>
            </a:pPr>
            <a:r>
              <a:rPr lang="hr-HR" altLang="en-US" sz="2000">
                <a:latin typeface="Arial" charset="0"/>
              </a:rPr>
              <a:t>metoda "microcell fusion": fuzija stanica s mikrostanicama s jednim kromosomom + selekcija na kromosomski marker</a:t>
            </a:r>
          </a:p>
          <a:p>
            <a:pPr eaLnBrk="1" hangingPunct="1">
              <a:spcBef>
                <a:spcPct val="0"/>
              </a:spcBef>
              <a:buFontTx/>
              <a:buNone/>
            </a:pPr>
            <a:endParaRPr lang="hr-HR" altLang="en-US" sz="2000">
              <a:latin typeface="Arial" charset="0"/>
            </a:endParaRPr>
          </a:p>
          <a:p>
            <a:pPr eaLnBrk="1" hangingPunct="1">
              <a:spcBef>
                <a:spcPct val="0"/>
              </a:spcBef>
              <a:buFontTx/>
              <a:buNone/>
            </a:pPr>
            <a:r>
              <a:rPr lang="hr-HR" altLang="en-US" sz="2000">
                <a:latin typeface="Arial" charset="0"/>
              </a:rPr>
              <a:t>fuzija mišjih i humanih stanica: gube se humani kromosomi</a:t>
            </a:r>
          </a:p>
        </p:txBody>
      </p:sp>
      <p:sp>
        <p:nvSpPr>
          <p:cNvPr id="74756" name="AutoShape 4"/>
          <p:cNvSpPr>
            <a:spLocks noChangeArrowheads="1"/>
          </p:cNvSpPr>
          <p:nvPr/>
        </p:nvSpPr>
        <p:spPr bwMode="auto">
          <a:xfrm>
            <a:off x="4932363" y="2276475"/>
            <a:ext cx="360362" cy="287338"/>
          </a:xfrm>
          <a:prstGeom prst="leftArrow">
            <a:avLst>
              <a:gd name="adj1" fmla="val 50000"/>
              <a:gd name="adj2" fmla="val 31353"/>
            </a:avLst>
          </a:prstGeom>
          <a:solidFill>
            <a:srgbClr val="FFFF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hr-HR" altLang="en-US" sz="2400"/>
          </a:p>
        </p:txBody>
      </p:sp>
      <p:sp>
        <p:nvSpPr>
          <p:cNvPr id="74757" name="Text Box 5"/>
          <p:cNvSpPr txBox="1">
            <a:spLocks noChangeArrowheads="1"/>
          </p:cNvSpPr>
          <p:nvPr/>
        </p:nvSpPr>
        <p:spPr bwMode="auto">
          <a:xfrm>
            <a:off x="6300788" y="3933825"/>
            <a:ext cx="1974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800">
                <a:latin typeface="Arial" charset="0"/>
              </a:rPr>
              <a:t>-istraživanje gena</a:t>
            </a:r>
          </a:p>
          <a:p>
            <a:pPr eaLnBrk="1" hangingPunct="1">
              <a:spcBef>
                <a:spcPct val="0"/>
              </a:spcBef>
              <a:buFontTx/>
              <a:buNone/>
            </a:pPr>
            <a:r>
              <a:rPr lang="hr-HR" altLang="en-US" sz="1800">
                <a:latin typeface="Arial" charset="0"/>
              </a:rPr>
              <a:t>“starenja”</a:t>
            </a:r>
          </a:p>
        </p:txBody>
      </p:sp>
    </p:spTree>
    <p:extLst>
      <p:ext uri="{BB962C8B-B14F-4D97-AF65-F5344CB8AC3E}">
        <p14:creationId xmlns:p14="http://schemas.microsoft.com/office/powerpoint/2010/main" val="18540167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30" name="Object 2"/>
          <p:cNvGraphicFramePr>
            <a:graphicFrameLocks noChangeAspect="1"/>
          </p:cNvGraphicFramePr>
          <p:nvPr/>
        </p:nvGraphicFramePr>
        <p:xfrm>
          <a:off x="1403350" y="549275"/>
          <a:ext cx="3200400" cy="5707063"/>
        </p:xfrm>
        <a:graphic>
          <a:graphicData uri="http://schemas.openxmlformats.org/presentationml/2006/ole">
            <mc:AlternateContent xmlns:mc="http://schemas.openxmlformats.org/markup-compatibility/2006">
              <mc:Choice xmlns:v="urn:schemas-microsoft-com:vml" Requires="v">
                <p:oleObj spid="_x0000_s82976" name="Photo Editor Photo" r:id="rId4" imgW="3200000" imgH="5706272" progId="MSPhotoEd.3">
                  <p:embed/>
                </p:oleObj>
              </mc:Choice>
              <mc:Fallback>
                <p:oleObj name="Photo Editor Photo" r:id="rId4" imgW="3200000" imgH="5706272"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549275"/>
                        <a:ext cx="3200400" cy="570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731" name="Text Box 3"/>
          <p:cNvSpPr txBox="1">
            <a:spLocks noChangeArrowheads="1"/>
          </p:cNvSpPr>
          <p:nvPr/>
        </p:nvSpPr>
        <p:spPr bwMode="auto">
          <a:xfrm>
            <a:off x="5343525" y="423863"/>
            <a:ext cx="3460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800">
                <a:latin typeface="Arial" charset="0"/>
              </a:rPr>
              <a:t>Sinteza monoklonskih protutijela</a:t>
            </a:r>
          </a:p>
          <a:p>
            <a:pPr eaLnBrk="1" hangingPunct="1">
              <a:spcBef>
                <a:spcPct val="0"/>
              </a:spcBef>
              <a:buFontTx/>
              <a:buNone/>
            </a:pPr>
            <a:r>
              <a:rPr lang="hr-HR" altLang="en-US" sz="1800">
                <a:latin typeface="Arial" charset="0"/>
              </a:rPr>
              <a:t>(iz B limfocita)</a:t>
            </a:r>
          </a:p>
        </p:txBody>
      </p:sp>
      <p:sp>
        <p:nvSpPr>
          <p:cNvPr id="73732" name="Text Box 4"/>
          <p:cNvSpPr txBox="1">
            <a:spLocks noChangeArrowheads="1"/>
          </p:cNvSpPr>
          <p:nvPr/>
        </p:nvSpPr>
        <p:spPr bwMode="auto">
          <a:xfrm>
            <a:off x="395536" y="423863"/>
            <a:ext cx="178253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800" dirty="0">
                <a:latin typeface="Arial" charset="0"/>
              </a:rPr>
              <a:t>stanice </a:t>
            </a:r>
            <a:r>
              <a:rPr lang="hr-HR" altLang="en-US" sz="1800" dirty="0" err="1">
                <a:latin typeface="Arial" charset="0"/>
              </a:rPr>
              <a:t>mijeloma</a:t>
            </a:r>
            <a:r>
              <a:rPr lang="hr-HR" altLang="en-US" sz="1800" dirty="0">
                <a:latin typeface="Arial" charset="0"/>
              </a:rPr>
              <a:t>:</a:t>
            </a:r>
          </a:p>
          <a:p>
            <a:pPr eaLnBrk="1" hangingPunct="1">
              <a:spcBef>
                <a:spcPct val="0"/>
              </a:spcBef>
              <a:buFontTx/>
              <a:buNone/>
            </a:pPr>
            <a:r>
              <a:rPr lang="hr-HR" altLang="en-US" sz="1800" dirty="0" err="1" smtClean="0">
                <a:solidFill>
                  <a:schemeClr val="accent2"/>
                </a:solidFill>
                <a:latin typeface="Arial" charset="0"/>
              </a:rPr>
              <a:t>imortalne</a:t>
            </a:r>
            <a:endParaRPr lang="hr-HR" altLang="en-US" sz="1800" dirty="0">
              <a:solidFill>
                <a:schemeClr val="accent2"/>
              </a:solidFill>
              <a:latin typeface="Arial" charset="0"/>
            </a:endParaRPr>
          </a:p>
        </p:txBody>
      </p:sp>
      <p:sp>
        <p:nvSpPr>
          <p:cNvPr id="73733" name="Text Box 5"/>
          <p:cNvSpPr txBox="1">
            <a:spLocks noChangeArrowheads="1"/>
          </p:cNvSpPr>
          <p:nvPr/>
        </p:nvSpPr>
        <p:spPr bwMode="auto">
          <a:xfrm>
            <a:off x="4911725" y="1792288"/>
            <a:ext cx="29400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800" dirty="0">
                <a:solidFill>
                  <a:schemeClr val="accent2"/>
                </a:solidFill>
                <a:latin typeface="Arial" charset="0"/>
              </a:rPr>
              <a:t>B </a:t>
            </a:r>
            <a:r>
              <a:rPr lang="hr-HR" altLang="en-US" sz="1800" dirty="0" err="1">
                <a:solidFill>
                  <a:schemeClr val="accent2"/>
                </a:solidFill>
                <a:latin typeface="Arial" charset="0"/>
              </a:rPr>
              <a:t>limfociti</a:t>
            </a:r>
            <a:r>
              <a:rPr lang="hr-HR" altLang="en-US" sz="1800" dirty="0">
                <a:solidFill>
                  <a:schemeClr val="accent2"/>
                </a:solidFill>
                <a:latin typeface="Arial" charset="0"/>
              </a:rPr>
              <a:t> iz slezene miša:</a:t>
            </a:r>
          </a:p>
          <a:p>
            <a:pPr eaLnBrk="1" hangingPunct="1">
              <a:spcBef>
                <a:spcPct val="0"/>
              </a:spcBef>
              <a:buFontTx/>
              <a:buNone/>
            </a:pPr>
            <a:r>
              <a:rPr lang="hr-HR" altLang="en-US" sz="1800" dirty="0">
                <a:solidFill>
                  <a:schemeClr val="accent2"/>
                </a:solidFill>
                <a:latin typeface="Arial" charset="0"/>
              </a:rPr>
              <a:t>miš </a:t>
            </a:r>
            <a:r>
              <a:rPr lang="hr-HR" altLang="en-US" sz="1800" dirty="0" err="1">
                <a:solidFill>
                  <a:schemeClr val="accent2"/>
                </a:solidFill>
                <a:latin typeface="Arial" charset="0"/>
              </a:rPr>
              <a:t>imuniziran</a:t>
            </a:r>
            <a:r>
              <a:rPr lang="hr-HR" altLang="en-US" sz="1800" dirty="0">
                <a:solidFill>
                  <a:schemeClr val="accent2"/>
                </a:solidFill>
                <a:latin typeface="Arial" charset="0"/>
              </a:rPr>
              <a:t> na protein X</a:t>
            </a:r>
          </a:p>
          <a:p>
            <a:pPr eaLnBrk="1" hangingPunct="1">
              <a:spcBef>
                <a:spcPct val="0"/>
              </a:spcBef>
              <a:buFontTx/>
              <a:buNone/>
            </a:pPr>
            <a:r>
              <a:rPr lang="hr-HR" altLang="en-US" sz="1800" dirty="0">
                <a:latin typeface="Arial" charset="0"/>
              </a:rPr>
              <a:t>-konačne, ali specifične</a:t>
            </a:r>
          </a:p>
        </p:txBody>
      </p:sp>
      <p:sp>
        <p:nvSpPr>
          <p:cNvPr id="73734" name="Text Box 6"/>
          <p:cNvSpPr txBox="1">
            <a:spLocks noChangeArrowheads="1"/>
          </p:cNvSpPr>
          <p:nvPr/>
        </p:nvSpPr>
        <p:spPr bwMode="auto">
          <a:xfrm>
            <a:off x="2411413" y="2997200"/>
            <a:ext cx="958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800">
                <a:latin typeface="Arial" charset="0"/>
              </a:rPr>
              <a:t>FUZIJA</a:t>
            </a:r>
          </a:p>
        </p:txBody>
      </p:sp>
      <p:sp>
        <p:nvSpPr>
          <p:cNvPr id="73735" name="Text Box 7"/>
          <p:cNvSpPr txBox="1">
            <a:spLocks noChangeArrowheads="1"/>
          </p:cNvSpPr>
          <p:nvPr/>
        </p:nvSpPr>
        <p:spPr bwMode="auto">
          <a:xfrm>
            <a:off x="4048125" y="3448050"/>
            <a:ext cx="38163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800" dirty="0">
                <a:latin typeface="Arial" charset="0"/>
              </a:rPr>
              <a:t>selekcija: proizvodnja antitijela</a:t>
            </a:r>
          </a:p>
          <a:p>
            <a:pPr eaLnBrk="1" hangingPunct="1">
              <a:spcBef>
                <a:spcPct val="0"/>
              </a:spcBef>
              <a:buFontTx/>
              <a:buNone/>
            </a:pPr>
            <a:r>
              <a:rPr lang="hr-HR" altLang="en-US" sz="1800" dirty="0">
                <a:latin typeface="Arial" charset="0"/>
              </a:rPr>
              <a:t>               </a:t>
            </a:r>
            <a:r>
              <a:rPr lang="hr-HR" altLang="en-US" sz="1800" dirty="0" smtClean="0">
                <a:latin typeface="Arial" charset="0"/>
              </a:rPr>
              <a:t>selektivni medij</a:t>
            </a:r>
            <a:endParaRPr lang="hr-HR" altLang="en-US" sz="1800" dirty="0">
              <a:latin typeface="Arial" charset="0"/>
            </a:endParaRPr>
          </a:p>
          <a:p>
            <a:pPr eaLnBrk="1" hangingPunct="1">
              <a:spcBef>
                <a:spcPct val="0"/>
              </a:spcBef>
              <a:buFontTx/>
              <a:buNone/>
            </a:pPr>
            <a:endParaRPr lang="hr-HR" altLang="en-US" sz="1800" dirty="0">
              <a:latin typeface="Arial" charset="0"/>
            </a:endParaRPr>
          </a:p>
          <a:p>
            <a:pPr eaLnBrk="1" hangingPunct="1">
              <a:spcBef>
                <a:spcPct val="0"/>
              </a:spcBef>
              <a:buFontTx/>
              <a:buNone/>
            </a:pPr>
            <a:r>
              <a:rPr lang="hr-HR" altLang="en-US" sz="1800" dirty="0">
                <a:latin typeface="Arial" charset="0"/>
              </a:rPr>
              <a:t>svaka se kolonija ispita na </a:t>
            </a:r>
            <a:r>
              <a:rPr lang="hr-HR" altLang="en-US" sz="1800" dirty="0" err="1">
                <a:latin typeface="Arial" charset="0"/>
              </a:rPr>
              <a:t>prisustvo</a:t>
            </a:r>
            <a:endParaRPr lang="hr-HR" altLang="en-US" sz="1800" dirty="0">
              <a:latin typeface="Arial" charset="0"/>
            </a:endParaRPr>
          </a:p>
          <a:p>
            <a:pPr eaLnBrk="1" hangingPunct="1">
              <a:spcBef>
                <a:spcPct val="0"/>
              </a:spcBef>
              <a:buFontTx/>
              <a:buNone/>
            </a:pPr>
            <a:r>
              <a:rPr lang="hr-HR" altLang="en-US" sz="1800" dirty="0">
                <a:latin typeface="Arial" charset="0"/>
              </a:rPr>
              <a:t>protutijela</a:t>
            </a:r>
          </a:p>
        </p:txBody>
      </p:sp>
      <p:sp>
        <p:nvSpPr>
          <p:cNvPr id="73736" name="Text Box 8"/>
          <p:cNvSpPr txBox="1">
            <a:spLocks noChangeArrowheads="1"/>
          </p:cNvSpPr>
          <p:nvPr/>
        </p:nvSpPr>
        <p:spPr bwMode="auto">
          <a:xfrm>
            <a:off x="900113" y="3429000"/>
            <a:ext cx="1416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800">
                <a:latin typeface="Arial" charset="0"/>
              </a:rPr>
              <a:t>SELEKCIJA</a:t>
            </a:r>
          </a:p>
        </p:txBody>
      </p:sp>
      <p:sp>
        <p:nvSpPr>
          <p:cNvPr id="73737" name="Text Box 9"/>
          <p:cNvSpPr txBox="1">
            <a:spLocks noChangeArrowheads="1"/>
          </p:cNvSpPr>
          <p:nvPr/>
        </p:nvSpPr>
        <p:spPr bwMode="auto">
          <a:xfrm>
            <a:off x="6011863" y="5084763"/>
            <a:ext cx="28765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Char char="-"/>
            </a:pPr>
            <a:r>
              <a:rPr lang="hr-HR" altLang="en-US" sz="1800">
                <a:latin typeface="Arial" charset="0"/>
              </a:rPr>
              <a:t>metode detekcije proteina</a:t>
            </a:r>
          </a:p>
          <a:p>
            <a:pPr eaLnBrk="1" hangingPunct="1">
              <a:spcBef>
                <a:spcPct val="0"/>
              </a:spcBef>
              <a:buFontTx/>
              <a:buNone/>
            </a:pPr>
            <a:r>
              <a:rPr lang="hr-HR" altLang="en-US" sz="1800">
                <a:latin typeface="Arial" charset="0"/>
              </a:rPr>
              <a:t>monoklonskim antitijelima</a:t>
            </a:r>
          </a:p>
          <a:p>
            <a:pPr eaLnBrk="1" hangingPunct="1">
              <a:spcBef>
                <a:spcPct val="0"/>
              </a:spcBef>
              <a:buFontTx/>
              <a:buNone/>
            </a:pPr>
            <a:r>
              <a:rPr lang="hr-HR" altLang="en-US" sz="1800">
                <a:latin typeface="Arial" charset="0"/>
              </a:rPr>
              <a:t>-liječenje tumora</a:t>
            </a:r>
          </a:p>
          <a:p>
            <a:pPr eaLnBrk="1" hangingPunct="1">
              <a:spcBef>
                <a:spcPct val="0"/>
              </a:spcBef>
              <a:buFontTx/>
              <a:buNone/>
            </a:pPr>
            <a:r>
              <a:rPr lang="hr-HR" altLang="en-US" sz="1800">
                <a:latin typeface="Arial" charset="0"/>
              </a:rPr>
              <a:t>-industrijska proizvodnja</a:t>
            </a:r>
          </a:p>
        </p:txBody>
      </p:sp>
      <p:sp>
        <p:nvSpPr>
          <p:cNvPr id="73738" name="Text Box 10"/>
          <p:cNvSpPr txBox="1">
            <a:spLocks noChangeArrowheads="1"/>
          </p:cNvSpPr>
          <p:nvPr/>
        </p:nvSpPr>
        <p:spPr bwMode="auto">
          <a:xfrm>
            <a:off x="827088" y="6308725"/>
            <a:ext cx="6559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800">
                <a:latin typeface="Arial" charset="0"/>
              </a:rPr>
              <a:t>Nastanak hibridoma – hibridnih stanica koje proizvode antitijela</a:t>
            </a:r>
          </a:p>
        </p:txBody>
      </p:sp>
    </p:spTree>
    <p:extLst>
      <p:ext uri="{BB962C8B-B14F-4D97-AF65-F5344CB8AC3E}">
        <p14:creationId xmlns:p14="http://schemas.microsoft.com/office/powerpoint/2010/main" val="16890896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82" name="Object 2"/>
          <p:cNvGraphicFramePr>
            <a:graphicFrameLocks noChangeAspect="1"/>
          </p:cNvGraphicFramePr>
          <p:nvPr/>
        </p:nvGraphicFramePr>
        <p:xfrm>
          <a:off x="287338" y="404813"/>
          <a:ext cx="8856662" cy="4667250"/>
        </p:xfrm>
        <a:graphic>
          <a:graphicData uri="http://schemas.openxmlformats.org/presentationml/2006/ole">
            <mc:AlternateContent xmlns:mc="http://schemas.openxmlformats.org/markup-compatibility/2006">
              <mc:Choice xmlns:v="urn:schemas-microsoft-com:vml" Requires="v">
                <p:oleObj spid="_x0000_s81953" name="Photo Editor Photo" r:id="rId4" imgW="6552381" imgH="3019048" progId="MSPhotoEd.3">
                  <p:embed/>
                </p:oleObj>
              </mc:Choice>
              <mc:Fallback>
                <p:oleObj name="Photo Editor Photo" r:id="rId4" imgW="6552381" imgH="3019048"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338" y="404813"/>
                        <a:ext cx="8856662"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683" name="Text Box 3"/>
          <p:cNvSpPr txBox="1">
            <a:spLocks noChangeArrowheads="1"/>
          </p:cNvSpPr>
          <p:nvPr/>
        </p:nvSpPr>
        <p:spPr bwMode="auto">
          <a:xfrm>
            <a:off x="2195513" y="5516563"/>
            <a:ext cx="54689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Princip djelovanja medija </a:t>
            </a:r>
            <a:r>
              <a:rPr lang="hr-HR" altLang="en-US" sz="2000">
                <a:solidFill>
                  <a:schemeClr val="accent2"/>
                </a:solidFill>
                <a:latin typeface="Arial" charset="0"/>
              </a:rPr>
              <a:t>HAT</a:t>
            </a:r>
            <a:r>
              <a:rPr lang="hr-HR" altLang="en-US" sz="2000">
                <a:latin typeface="Arial" charset="0"/>
              </a:rPr>
              <a:t>(selektivni medij)</a:t>
            </a:r>
          </a:p>
          <a:p>
            <a:pPr eaLnBrk="1" hangingPunct="1">
              <a:spcBef>
                <a:spcPct val="0"/>
              </a:spcBef>
              <a:buFontTx/>
              <a:buNone/>
            </a:pPr>
            <a:r>
              <a:rPr lang="hr-HR" altLang="en-US" sz="2000">
                <a:latin typeface="Arial" charset="0"/>
              </a:rPr>
              <a:t>(hipoksantin-ametopterin (antifolat)-timidin):</a:t>
            </a:r>
          </a:p>
          <a:p>
            <a:pPr eaLnBrk="1" hangingPunct="1">
              <a:spcBef>
                <a:spcPct val="0"/>
              </a:spcBef>
              <a:buFontTx/>
              <a:buNone/>
            </a:pPr>
            <a:r>
              <a:rPr lang="hr-HR" altLang="en-US" sz="2000">
                <a:solidFill>
                  <a:schemeClr val="accent2"/>
                </a:solidFill>
                <a:latin typeface="Arial" charset="0"/>
              </a:rPr>
              <a:t>TK- i HGPRT- stanice ne mogu preživjeti</a:t>
            </a:r>
          </a:p>
        </p:txBody>
      </p:sp>
      <p:sp>
        <p:nvSpPr>
          <p:cNvPr id="71684" name="Text Box 4"/>
          <p:cNvSpPr txBox="1">
            <a:spLocks noChangeArrowheads="1"/>
          </p:cNvSpPr>
          <p:nvPr/>
        </p:nvSpPr>
        <p:spPr bwMode="auto">
          <a:xfrm>
            <a:off x="5580063" y="5013325"/>
            <a:ext cx="2371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b="1">
                <a:latin typeface="Arial" charset="0"/>
              </a:rPr>
              <a:t>putevi spašavanja</a:t>
            </a:r>
          </a:p>
        </p:txBody>
      </p:sp>
      <p:sp>
        <p:nvSpPr>
          <p:cNvPr id="71685" name="Text Box 5"/>
          <p:cNvSpPr txBox="1">
            <a:spLocks noChangeArrowheads="1"/>
          </p:cNvSpPr>
          <p:nvPr/>
        </p:nvSpPr>
        <p:spPr bwMode="auto">
          <a:xfrm>
            <a:off x="5292725" y="868363"/>
            <a:ext cx="3498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b="1">
                <a:latin typeface="Arial" charset="0"/>
              </a:rPr>
              <a:t>sinteza nukleotida </a:t>
            </a:r>
            <a:r>
              <a:rPr lang="hr-HR" altLang="en-US" sz="2000" b="1" i="1">
                <a:latin typeface="Arial" charset="0"/>
              </a:rPr>
              <a:t>de novo</a:t>
            </a:r>
            <a:r>
              <a:rPr lang="hr-HR" altLang="en-US" sz="2000" b="1">
                <a:latin typeface="Arial" charset="0"/>
              </a:rPr>
              <a:t> </a:t>
            </a:r>
          </a:p>
        </p:txBody>
      </p:sp>
      <p:sp>
        <p:nvSpPr>
          <p:cNvPr id="71686" name="Text Box 6"/>
          <p:cNvSpPr txBox="1">
            <a:spLocks noChangeArrowheads="1"/>
          </p:cNvSpPr>
          <p:nvPr/>
        </p:nvSpPr>
        <p:spPr bwMode="auto">
          <a:xfrm>
            <a:off x="971550" y="1916113"/>
            <a:ext cx="17732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solidFill>
                  <a:schemeClr val="accent2"/>
                </a:solidFill>
                <a:latin typeface="Arial" charset="0"/>
              </a:rPr>
              <a:t>ametopterin </a:t>
            </a:r>
            <a:r>
              <a:rPr lang="hr-HR" altLang="en-US" sz="2000">
                <a:solidFill>
                  <a:schemeClr val="accent2"/>
                </a:solidFill>
                <a:latin typeface="Arial" charset="0"/>
                <a:cs typeface="Arial" charset="0"/>
              </a:rPr>
              <a:t>┤</a:t>
            </a:r>
          </a:p>
          <a:p>
            <a:pPr eaLnBrk="1" hangingPunct="1">
              <a:spcBef>
                <a:spcPct val="0"/>
              </a:spcBef>
              <a:buFontTx/>
              <a:buNone/>
            </a:pPr>
            <a:r>
              <a:rPr lang="hr-HR" altLang="en-US" sz="2000">
                <a:solidFill>
                  <a:schemeClr val="accent2"/>
                </a:solidFill>
                <a:latin typeface="Arial" charset="0"/>
                <a:cs typeface="Arial" charset="0"/>
              </a:rPr>
              <a:t>(metotreksat)</a:t>
            </a:r>
          </a:p>
        </p:txBody>
      </p:sp>
      <p:sp>
        <p:nvSpPr>
          <p:cNvPr id="71687" name="TextBox 1"/>
          <p:cNvSpPr txBox="1">
            <a:spLocks noChangeArrowheads="1"/>
          </p:cNvSpPr>
          <p:nvPr/>
        </p:nvSpPr>
        <p:spPr bwMode="auto">
          <a:xfrm>
            <a:off x="236538" y="87313"/>
            <a:ext cx="4305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 proizvodnja monoklonskih antitijela</a:t>
            </a:r>
            <a:endParaRPr lang="en-US" altLang="en-US" sz="2000">
              <a:latin typeface="Arial" charset="0"/>
            </a:endParaRPr>
          </a:p>
        </p:txBody>
      </p:sp>
    </p:spTree>
    <p:extLst>
      <p:ext uri="{BB962C8B-B14F-4D97-AF65-F5344CB8AC3E}">
        <p14:creationId xmlns:p14="http://schemas.microsoft.com/office/powerpoint/2010/main" val="3247525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836613"/>
            <a:ext cx="6840538" cy="494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ext Box 3"/>
          <p:cNvSpPr txBox="1">
            <a:spLocks noChangeArrowheads="1"/>
          </p:cNvSpPr>
          <p:nvPr/>
        </p:nvSpPr>
        <p:spPr bwMode="auto">
          <a:xfrm>
            <a:off x="2771775" y="6165850"/>
            <a:ext cx="2911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Selekcija stanica hibrida</a:t>
            </a:r>
          </a:p>
        </p:txBody>
      </p:sp>
      <p:sp>
        <p:nvSpPr>
          <p:cNvPr id="72708" name="TextBox 3"/>
          <p:cNvSpPr txBox="1">
            <a:spLocks noChangeArrowheads="1"/>
          </p:cNvSpPr>
          <p:nvPr/>
        </p:nvSpPr>
        <p:spPr bwMode="auto">
          <a:xfrm>
            <a:off x="6156325" y="1628775"/>
            <a:ext cx="2547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800">
                <a:latin typeface="Arial" charset="0"/>
                <a:cs typeface="Arial" charset="0"/>
              </a:rPr>
              <a:t>selekcija TK- i HGPRT-</a:t>
            </a:r>
          </a:p>
          <a:p>
            <a:pPr eaLnBrk="1" hangingPunct="1">
              <a:spcBef>
                <a:spcPct val="0"/>
              </a:spcBef>
              <a:buFontTx/>
              <a:buNone/>
            </a:pPr>
            <a:r>
              <a:rPr lang="hr-HR" altLang="en-US" sz="1800">
                <a:latin typeface="Arial" charset="0"/>
                <a:cs typeface="Arial" charset="0"/>
              </a:rPr>
              <a:t>klonova</a:t>
            </a:r>
          </a:p>
        </p:txBody>
      </p:sp>
    </p:spTree>
    <p:extLst>
      <p:ext uri="{BB962C8B-B14F-4D97-AF65-F5344CB8AC3E}">
        <p14:creationId xmlns:p14="http://schemas.microsoft.com/office/powerpoint/2010/main" val="3034205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692696"/>
            <a:ext cx="7920880" cy="3785652"/>
          </a:xfrm>
          <a:prstGeom prst="rect">
            <a:avLst/>
          </a:prstGeom>
          <a:noFill/>
        </p:spPr>
        <p:txBody>
          <a:bodyPr wrap="square" rtlCol="0">
            <a:spAutoFit/>
          </a:bodyPr>
          <a:lstStyle/>
          <a:p>
            <a:r>
              <a:rPr lang="hr-HR" sz="2000" dirty="0" err="1" smtClean="0"/>
              <a:t>Rekombinantna</a:t>
            </a:r>
            <a:r>
              <a:rPr lang="hr-HR" sz="2000" dirty="0" smtClean="0"/>
              <a:t> antitijela</a:t>
            </a:r>
          </a:p>
          <a:p>
            <a:endParaRPr lang="hr-HR" sz="2000" dirty="0" smtClean="0"/>
          </a:p>
          <a:p>
            <a:pPr>
              <a:lnSpc>
                <a:spcPct val="150000"/>
              </a:lnSpc>
            </a:pPr>
            <a:r>
              <a:rPr lang="hr-HR" sz="2000" dirty="0" err="1" smtClean="0"/>
              <a:t>monoklonska</a:t>
            </a:r>
            <a:r>
              <a:rPr lang="hr-HR" sz="2000" dirty="0" smtClean="0"/>
              <a:t>, proizvedena </a:t>
            </a:r>
            <a:r>
              <a:rPr lang="hr-HR" sz="2000" i="1" dirty="0" err="1" smtClean="0"/>
              <a:t>in</a:t>
            </a:r>
            <a:r>
              <a:rPr lang="hr-HR" sz="2000" i="1" dirty="0" smtClean="0"/>
              <a:t> </a:t>
            </a:r>
            <a:r>
              <a:rPr lang="hr-HR" sz="2000" i="1" dirty="0" err="1" smtClean="0"/>
              <a:t>vitro</a:t>
            </a:r>
            <a:r>
              <a:rPr lang="hr-HR" sz="2000" dirty="0" smtClean="0"/>
              <a:t> pomoću „sintetiziranih gena”</a:t>
            </a:r>
          </a:p>
          <a:p>
            <a:pPr>
              <a:lnSpc>
                <a:spcPct val="150000"/>
              </a:lnSpc>
            </a:pPr>
            <a:r>
              <a:rPr lang="hr-HR" sz="2000" dirty="0" smtClean="0"/>
              <a:t>geni za antitijela se kloniraju iz ishodišnih stanica, ugrade u vektor</a:t>
            </a:r>
          </a:p>
          <a:p>
            <a:pPr>
              <a:lnSpc>
                <a:spcPct val="150000"/>
              </a:lnSpc>
            </a:pPr>
            <a:r>
              <a:rPr lang="hr-HR" sz="2000" dirty="0" smtClean="0"/>
              <a:t>moguća manipulacija regijama antitijela</a:t>
            </a:r>
          </a:p>
          <a:p>
            <a:pPr>
              <a:lnSpc>
                <a:spcPct val="150000"/>
              </a:lnSpc>
            </a:pPr>
            <a:r>
              <a:rPr lang="hr-HR" sz="2000" dirty="0" smtClean="0"/>
              <a:t>sintetska antitijela koja nisu dobivena od </a:t>
            </a:r>
            <a:r>
              <a:rPr lang="hr-HR" sz="2000" dirty="0" err="1" smtClean="0"/>
              <a:t>imunoglobulina</a:t>
            </a:r>
            <a:endParaRPr lang="hr-HR" sz="2000" dirty="0" smtClean="0"/>
          </a:p>
          <a:p>
            <a:endParaRPr lang="hr-HR" sz="2000" dirty="0"/>
          </a:p>
          <a:p>
            <a:r>
              <a:rPr lang="hr-HR" sz="2000" dirty="0" smtClean="0"/>
              <a:t>stanice proizvode antitijela</a:t>
            </a:r>
          </a:p>
          <a:p>
            <a:pPr marL="342900" indent="-342900">
              <a:buFontTx/>
              <a:buChar char="-"/>
            </a:pPr>
            <a:r>
              <a:rPr lang="hr-HR" sz="2000" dirty="0" smtClean="0"/>
              <a:t>za molekularno-biološke metode</a:t>
            </a:r>
          </a:p>
          <a:p>
            <a:pPr marL="342900" indent="-342900">
              <a:buFontTx/>
              <a:buChar char="-"/>
            </a:pPr>
            <a:r>
              <a:rPr lang="hr-HR" sz="2000" dirty="0" smtClean="0"/>
              <a:t>za liječenje i dijagnostiku</a:t>
            </a:r>
            <a:endParaRPr lang="en-US" sz="2000" dirty="0"/>
          </a:p>
        </p:txBody>
      </p:sp>
    </p:spTree>
    <p:extLst>
      <p:ext uri="{BB962C8B-B14F-4D97-AF65-F5344CB8AC3E}">
        <p14:creationId xmlns:p14="http://schemas.microsoft.com/office/powerpoint/2010/main" val="13602040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938" y="1349375"/>
            <a:ext cx="6334125" cy="415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55576" y="548680"/>
            <a:ext cx="2906565" cy="461665"/>
          </a:xfrm>
          <a:prstGeom prst="rect">
            <a:avLst/>
          </a:prstGeom>
          <a:noFill/>
        </p:spPr>
        <p:txBody>
          <a:bodyPr wrap="none" rtlCol="0">
            <a:spAutoFit/>
          </a:bodyPr>
          <a:lstStyle/>
          <a:p>
            <a:r>
              <a:rPr lang="hr-HR" dirty="0" smtClean="0"/>
              <a:t>Protočna </a:t>
            </a:r>
            <a:r>
              <a:rPr lang="hr-HR" dirty="0" err="1" smtClean="0"/>
              <a:t>citometrija</a:t>
            </a:r>
            <a:endParaRPr lang="en-US" dirty="0"/>
          </a:p>
        </p:txBody>
      </p:sp>
      <p:sp>
        <p:nvSpPr>
          <p:cNvPr id="3" name="TextBox 2"/>
          <p:cNvSpPr txBox="1"/>
          <p:nvPr/>
        </p:nvSpPr>
        <p:spPr>
          <a:xfrm>
            <a:off x="755576" y="6021288"/>
            <a:ext cx="2880917" cy="400110"/>
          </a:xfrm>
          <a:prstGeom prst="rect">
            <a:avLst/>
          </a:prstGeom>
          <a:noFill/>
        </p:spPr>
        <p:txBody>
          <a:bodyPr wrap="none" rtlCol="0">
            <a:spAutoFit/>
          </a:bodyPr>
          <a:lstStyle/>
          <a:p>
            <a:r>
              <a:rPr lang="hr-HR" sz="2000" dirty="0" smtClean="0"/>
              <a:t>osnovni dijelovi sustava</a:t>
            </a:r>
            <a:endParaRPr lang="en-US" sz="2000" dirty="0"/>
          </a:p>
        </p:txBody>
      </p:sp>
    </p:spTree>
    <p:extLst>
      <p:ext uri="{BB962C8B-B14F-4D97-AF65-F5344CB8AC3E}">
        <p14:creationId xmlns:p14="http://schemas.microsoft.com/office/powerpoint/2010/main" val="20429306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32656"/>
            <a:ext cx="8784976" cy="5078313"/>
          </a:xfrm>
          <a:prstGeom prst="rect">
            <a:avLst/>
          </a:prstGeom>
          <a:noFill/>
        </p:spPr>
        <p:txBody>
          <a:bodyPr wrap="square" rtlCol="0">
            <a:spAutoFit/>
          </a:bodyPr>
          <a:lstStyle/>
          <a:p>
            <a:r>
              <a:rPr lang="hr-HR" sz="2000" dirty="0" smtClean="0"/>
              <a:t>Protočna </a:t>
            </a:r>
            <a:r>
              <a:rPr lang="hr-HR" sz="2000" dirty="0" err="1" smtClean="0"/>
              <a:t>citometrija</a:t>
            </a:r>
            <a:endParaRPr lang="hr-HR" sz="2000" dirty="0" smtClean="0"/>
          </a:p>
          <a:p>
            <a:endParaRPr lang="hr-HR" sz="2000" dirty="0"/>
          </a:p>
          <a:p>
            <a:r>
              <a:rPr lang="hr-HR" sz="2000" dirty="0" smtClean="0"/>
              <a:t>analiza stanične morfologije </a:t>
            </a:r>
          </a:p>
          <a:p>
            <a:endParaRPr lang="hr-HR" sz="2000" dirty="0" smtClean="0"/>
          </a:p>
          <a:p>
            <a:r>
              <a:rPr lang="hr-HR" sz="2000" dirty="0" smtClean="0"/>
              <a:t>analiza stanične </a:t>
            </a:r>
            <a:r>
              <a:rPr lang="hr-HR" sz="2000" dirty="0" err="1" smtClean="0"/>
              <a:t>vijabilnosti</a:t>
            </a:r>
            <a:r>
              <a:rPr lang="hr-HR" sz="2000" dirty="0" smtClean="0"/>
              <a:t> i </a:t>
            </a:r>
            <a:r>
              <a:rPr lang="hr-HR" sz="2000" dirty="0" err="1" smtClean="0"/>
              <a:t>apoptoze</a:t>
            </a:r>
            <a:endParaRPr lang="hr-HR" sz="2000" dirty="0" smtClean="0"/>
          </a:p>
          <a:p>
            <a:endParaRPr lang="hr-HR" sz="2000" dirty="0"/>
          </a:p>
          <a:p>
            <a:r>
              <a:rPr lang="hr-HR" sz="2000" dirty="0" smtClean="0"/>
              <a:t>ekspresija proteina – detekcija fluorescentnim antitijelima</a:t>
            </a:r>
          </a:p>
          <a:p>
            <a:endParaRPr lang="hr-HR" sz="2000" dirty="0"/>
          </a:p>
          <a:p>
            <a:r>
              <a:rPr lang="hr-HR" sz="2000" dirty="0" smtClean="0"/>
              <a:t>analiza staničnog ciklusa</a:t>
            </a:r>
          </a:p>
          <a:p>
            <a:endParaRPr lang="hr-HR" sz="2000" dirty="0"/>
          </a:p>
          <a:p>
            <a:r>
              <a:rPr lang="hr-HR" sz="2000" dirty="0" smtClean="0"/>
              <a:t>mogućnost sakupljanja staničnih frakcija</a:t>
            </a:r>
          </a:p>
          <a:p>
            <a:endParaRPr lang="hr-HR" sz="2000" dirty="0"/>
          </a:p>
          <a:p>
            <a:r>
              <a:rPr lang="en-US" sz="2000" dirty="0">
                <a:hlinkClick r:id="rId2"/>
              </a:rPr>
              <a:t>https://</a:t>
            </a:r>
            <a:r>
              <a:rPr lang="en-US" sz="2000" dirty="0" smtClean="0">
                <a:hlinkClick r:id="rId2"/>
              </a:rPr>
              <a:t>www.thermofisher.com/hr/en/home/life-science/cell-analysis/flow-cytometry/flow-cytometry-learning-center/flow-cytometry-resource-library/flow-cytometry-educational-videos-webinars.html</a:t>
            </a:r>
            <a:endParaRPr lang="hr-HR" sz="2000" dirty="0" smtClean="0"/>
          </a:p>
          <a:p>
            <a:endParaRPr lang="en-US" dirty="0"/>
          </a:p>
        </p:txBody>
      </p:sp>
    </p:spTree>
    <p:extLst>
      <p:ext uri="{BB962C8B-B14F-4D97-AF65-F5344CB8AC3E}">
        <p14:creationId xmlns:p14="http://schemas.microsoft.com/office/powerpoint/2010/main" val="2277111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1555" y="908720"/>
            <a:ext cx="6978449" cy="3477875"/>
          </a:xfrm>
          <a:prstGeom prst="rect">
            <a:avLst/>
          </a:prstGeom>
          <a:noFill/>
        </p:spPr>
        <p:txBody>
          <a:bodyPr wrap="none" rtlCol="0">
            <a:spAutoFit/>
          </a:bodyPr>
          <a:lstStyle/>
          <a:p>
            <a:r>
              <a:rPr lang="hr-HR" sz="2000" dirty="0" smtClean="0"/>
              <a:t>Prednosti i nedostaci pojedinih metoda:</a:t>
            </a:r>
          </a:p>
          <a:p>
            <a:endParaRPr lang="hr-HR" sz="2000" dirty="0"/>
          </a:p>
          <a:p>
            <a:pPr>
              <a:lnSpc>
                <a:spcPct val="150000"/>
              </a:lnSpc>
            </a:pPr>
            <a:r>
              <a:rPr lang="hr-HR" sz="2000" dirty="0" smtClean="0"/>
              <a:t>posebni uređaji i oprema</a:t>
            </a:r>
          </a:p>
          <a:p>
            <a:pPr>
              <a:lnSpc>
                <a:spcPct val="150000"/>
              </a:lnSpc>
            </a:pPr>
            <a:r>
              <a:rPr lang="hr-HR" sz="2000" dirty="0" err="1" smtClean="0"/>
              <a:t>citotoksičnost</a:t>
            </a:r>
            <a:r>
              <a:rPr lang="hr-HR" sz="2000" dirty="0" smtClean="0"/>
              <a:t> (</a:t>
            </a:r>
            <a:r>
              <a:rPr lang="hr-HR" sz="2000" dirty="0" err="1" smtClean="0"/>
              <a:t>elektroporacija</a:t>
            </a:r>
            <a:r>
              <a:rPr lang="hr-HR" sz="2000" dirty="0" smtClean="0"/>
              <a:t>)</a:t>
            </a:r>
          </a:p>
          <a:p>
            <a:pPr>
              <a:lnSpc>
                <a:spcPct val="150000"/>
              </a:lnSpc>
            </a:pPr>
            <a:r>
              <a:rPr lang="hr-HR" sz="2000" dirty="0" smtClean="0"/>
              <a:t>priprema virusa i razine sigurnosti laboratorija</a:t>
            </a:r>
          </a:p>
          <a:p>
            <a:pPr>
              <a:lnSpc>
                <a:spcPct val="150000"/>
              </a:lnSpc>
            </a:pPr>
            <a:r>
              <a:rPr lang="hr-HR" sz="2000" dirty="0" smtClean="0"/>
              <a:t>efikasnost </a:t>
            </a:r>
            <a:r>
              <a:rPr lang="hr-HR" sz="2000" dirty="0" err="1" smtClean="0"/>
              <a:t>transfekcije</a:t>
            </a:r>
            <a:r>
              <a:rPr lang="hr-HR" sz="2000" dirty="0" smtClean="0"/>
              <a:t> (veličina </a:t>
            </a:r>
            <a:r>
              <a:rPr lang="hr-HR" sz="2000" dirty="0" err="1" smtClean="0"/>
              <a:t>plazmida</a:t>
            </a:r>
            <a:r>
              <a:rPr lang="hr-HR" sz="2000" dirty="0" smtClean="0"/>
              <a:t>, vrsta stanica </a:t>
            </a:r>
            <a:r>
              <a:rPr lang="hr-HR" sz="2000" dirty="0" smtClean="0"/>
              <a:t>npr.)</a:t>
            </a:r>
          </a:p>
          <a:p>
            <a:pPr>
              <a:lnSpc>
                <a:spcPct val="150000"/>
              </a:lnSpc>
            </a:pPr>
            <a:r>
              <a:rPr lang="hr-HR" sz="2000" dirty="0" smtClean="0"/>
              <a:t>„brzina” </a:t>
            </a:r>
            <a:r>
              <a:rPr lang="hr-HR" sz="2000" dirty="0" smtClean="0"/>
              <a:t>selekcije</a:t>
            </a:r>
          </a:p>
          <a:p>
            <a:pPr>
              <a:lnSpc>
                <a:spcPct val="150000"/>
              </a:lnSpc>
            </a:pPr>
            <a:r>
              <a:rPr lang="hr-HR" sz="2000" dirty="0" smtClean="0"/>
              <a:t>potrebne količine stanica</a:t>
            </a:r>
            <a:endParaRPr lang="en-US" sz="2000" dirty="0"/>
          </a:p>
        </p:txBody>
      </p:sp>
    </p:spTree>
    <p:extLst>
      <p:ext uri="{BB962C8B-B14F-4D97-AF65-F5344CB8AC3E}">
        <p14:creationId xmlns:p14="http://schemas.microsoft.com/office/powerpoint/2010/main" val="22478346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1772816"/>
            <a:ext cx="4458272" cy="2246769"/>
          </a:xfrm>
          <a:prstGeom prst="rect">
            <a:avLst/>
          </a:prstGeom>
          <a:noFill/>
        </p:spPr>
        <p:txBody>
          <a:bodyPr wrap="none" rtlCol="0">
            <a:spAutoFit/>
          </a:bodyPr>
          <a:lstStyle/>
          <a:p>
            <a:r>
              <a:rPr lang="hr-HR" sz="2000" dirty="0" smtClean="0"/>
              <a:t>Metode u istraživanju stanica u kulturi</a:t>
            </a:r>
          </a:p>
          <a:p>
            <a:endParaRPr lang="hr-HR" sz="2000" dirty="0"/>
          </a:p>
          <a:p>
            <a:r>
              <a:rPr lang="hr-HR" sz="2000" dirty="0" err="1" smtClean="0"/>
              <a:t>transfekcija</a:t>
            </a:r>
            <a:r>
              <a:rPr lang="hr-HR" sz="2000" dirty="0" smtClean="0"/>
              <a:t> stanica</a:t>
            </a:r>
          </a:p>
          <a:p>
            <a:endParaRPr lang="hr-HR" sz="2000" dirty="0"/>
          </a:p>
          <a:p>
            <a:r>
              <a:rPr lang="hr-HR" sz="2000" dirty="0" smtClean="0"/>
              <a:t>metode fluorescencijske mikroskopije</a:t>
            </a:r>
          </a:p>
          <a:p>
            <a:endParaRPr lang="hr-HR" sz="2000" dirty="0"/>
          </a:p>
          <a:p>
            <a:r>
              <a:rPr lang="hr-HR" sz="2000" dirty="0" smtClean="0"/>
              <a:t>stanična fuzija</a:t>
            </a:r>
            <a:endParaRPr lang="en-US" sz="2000" dirty="0"/>
          </a:p>
        </p:txBody>
      </p:sp>
    </p:spTree>
    <p:extLst>
      <p:ext uri="{BB962C8B-B14F-4D97-AF65-F5344CB8AC3E}">
        <p14:creationId xmlns:p14="http://schemas.microsoft.com/office/powerpoint/2010/main" val="22671557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1"/>
          <p:cNvSpPr txBox="1">
            <a:spLocks noChangeArrowheads="1"/>
          </p:cNvSpPr>
          <p:nvPr/>
        </p:nvSpPr>
        <p:spPr bwMode="auto">
          <a:xfrm>
            <a:off x="613703" y="692696"/>
            <a:ext cx="755367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r-HR" altLang="en-US" sz="2000" dirty="0">
                <a:latin typeface="Arial" charset="0"/>
                <a:cs typeface="Arial" charset="0"/>
              </a:rPr>
              <a:t>Stanična kultura:</a:t>
            </a:r>
          </a:p>
          <a:p>
            <a:pPr eaLnBrk="1" hangingPunct="1">
              <a:spcBef>
                <a:spcPct val="0"/>
              </a:spcBef>
              <a:buFontTx/>
              <a:buNone/>
            </a:pPr>
            <a:endParaRPr lang="hr-HR" altLang="en-US" sz="2000" dirty="0">
              <a:latin typeface="Arial" charset="0"/>
              <a:cs typeface="Arial" charset="0"/>
            </a:endParaRPr>
          </a:p>
          <a:p>
            <a:pPr eaLnBrk="1" hangingPunct="1">
              <a:spcBef>
                <a:spcPct val="0"/>
              </a:spcBef>
              <a:buFontTx/>
              <a:buNone/>
            </a:pPr>
            <a:r>
              <a:rPr lang="hr-HR" altLang="en-US" sz="2000" dirty="0">
                <a:latin typeface="Arial" charset="0"/>
                <a:cs typeface="Arial" charset="0"/>
              </a:rPr>
              <a:t>istraživanje staničnih funkcija i struktura - mikroskopija</a:t>
            </a:r>
          </a:p>
          <a:p>
            <a:pPr eaLnBrk="1" hangingPunct="1">
              <a:spcBef>
                <a:spcPct val="0"/>
              </a:spcBef>
              <a:buFontTx/>
              <a:buNone/>
            </a:pPr>
            <a:endParaRPr lang="hr-HR" altLang="en-US" sz="2000" dirty="0">
              <a:latin typeface="Arial" charset="0"/>
              <a:cs typeface="Arial" charset="0"/>
            </a:endParaRPr>
          </a:p>
          <a:p>
            <a:pPr eaLnBrk="1" hangingPunct="1">
              <a:spcBef>
                <a:spcPct val="0"/>
              </a:spcBef>
              <a:buFontTx/>
              <a:buNone/>
            </a:pPr>
            <a:r>
              <a:rPr lang="hr-HR" altLang="en-US" sz="2000" dirty="0">
                <a:latin typeface="Arial" charset="0"/>
                <a:cs typeface="Arial" charset="0"/>
              </a:rPr>
              <a:t>procesa: mehanizama diferencijacije/nastanka matičnih stanica</a:t>
            </a:r>
          </a:p>
          <a:p>
            <a:pPr eaLnBrk="1" hangingPunct="1">
              <a:spcBef>
                <a:spcPct val="0"/>
              </a:spcBef>
              <a:buFontTx/>
              <a:buNone/>
            </a:pPr>
            <a:r>
              <a:rPr lang="hr-HR" altLang="en-US" sz="2000" dirty="0">
                <a:latin typeface="Arial" charset="0"/>
                <a:cs typeface="Arial" charset="0"/>
              </a:rPr>
              <a:t>                                    </a:t>
            </a:r>
            <a:r>
              <a:rPr lang="hr-HR" altLang="en-US" sz="2000" dirty="0" err="1" smtClean="0">
                <a:latin typeface="Arial" charset="0"/>
                <a:cs typeface="Arial" charset="0"/>
              </a:rPr>
              <a:t>apoptoze</a:t>
            </a:r>
            <a:r>
              <a:rPr lang="hr-HR" altLang="en-US" sz="2000" dirty="0" smtClean="0">
                <a:latin typeface="Arial" charset="0"/>
                <a:cs typeface="Arial" charset="0"/>
              </a:rPr>
              <a:t>, starenja</a:t>
            </a:r>
          </a:p>
          <a:p>
            <a:pPr eaLnBrk="1" hangingPunct="1">
              <a:spcBef>
                <a:spcPct val="0"/>
              </a:spcBef>
              <a:buFontTx/>
              <a:buNone/>
            </a:pPr>
            <a:r>
              <a:rPr lang="hr-HR" altLang="en-US" sz="2000" dirty="0" smtClean="0">
                <a:latin typeface="Arial" charset="0"/>
                <a:cs typeface="Arial" charset="0"/>
              </a:rPr>
              <a:t>proliferacije, migracije, invazije, adhezije, metabolizma…</a:t>
            </a:r>
          </a:p>
          <a:p>
            <a:pPr eaLnBrk="1" hangingPunct="1">
              <a:spcBef>
                <a:spcPct val="0"/>
              </a:spcBef>
              <a:buFontTx/>
              <a:buNone/>
            </a:pPr>
            <a:r>
              <a:rPr lang="hr-HR" altLang="en-US" sz="2000" dirty="0" smtClean="0">
                <a:latin typeface="Arial" charset="0"/>
                <a:cs typeface="Arial" charset="0"/>
              </a:rPr>
              <a:t>uloge pojedinih gena u tim procesima i u ekspresiji gena/proteina</a:t>
            </a:r>
          </a:p>
          <a:p>
            <a:pPr eaLnBrk="1" hangingPunct="1">
              <a:spcBef>
                <a:spcPct val="0"/>
              </a:spcBef>
              <a:buFontTx/>
              <a:buNone/>
            </a:pPr>
            <a:r>
              <a:rPr lang="hr-HR" altLang="en-US" sz="2000" dirty="0" smtClean="0">
                <a:latin typeface="Arial" charset="0"/>
                <a:cs typeface="Arial" charset="0"/>
              </a:rPr>
              <a:t>djelovanje različitih tvari, metabolita, lijekova, uvjeta uzgoja</a:t>
            </a:r>
            <a:endParaRPr lang="hr-HR" altLang="en-US" sz="2000" dirty="0">
              <a:latin typeface="Arial" charset="0"/>
              <a:cs typeface="Arial" charset="0"/>
            </a:endParaRPr>
          </a:p>
        </p:txBody>
      </p:sp>
      <p:cxnSp>
        <p:nvCxnSpPr>
          <p:cNvPr id="4" name="Straight Arrow Connector 3"/>
          <p:cNvCxnSpPr/>
          <p:nvPr/>
        </p:nvCxnSpPr>
        <p:spPr>
          <a:xfrm>
            <a:off x="4211960" y="4078149"/>
            <a:ext cx="0" cy="100806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0420" name="TextBox 4"/>
          <p:cNvSpPr txBox="1">
            <a:spLocks noChangeArrowheads="1"/>
          </p:cNvSpPr>
          <p:nvPr/>
        </p:nvSpPr>
        <p:spPr bwMode="auto">
          <a:xfrm>
            <a:off x="1810058" y="5360988"/>
            <a:ext cx="51609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r-HR" altLang="en-US" sz="2000" dirty="0">
                <a:latin typeface="Arial" charset="0"/>
                <a:cs typeface="Arial" charset="0"/>
              </a:rPr>
              <a:t>molekularna razina procesa –</a:t>
            </a:r>
          </a:p>
          <a:p>
            <a:pPr eaLnBrk="1" hangingPunct="1">
              <a:spcBef>
                <a:spcPct val="0"/>
              </a:spcBef>
              <a:buFontTx/>
              <a:buNone/>
            </a:pPr>
            <a:r>
              <a:rPr lang="hr-HR" altLang="en-US" sz="2000" dirty="0">
                <a:latin typeface="Arial" charset="0"/>
                <a:cs typeface="Arial" charset="0"/>
              </a:rPr>
              <a:t>DNA, RNA, proteini, molekularne interakcije</a:t>
            </a:r>
          </a:p>
        </p:txBody>
      </p:sp>
      <p:sp>
        <p:nvSpPr>
          <p:cNvPr id="60421" name="TextBox 1"/>
          <p:cNvSpPr txBox="1">
            <a:spLocks noChangeArrowheads="1"/>
          </p:cNvSpPr>
          <p:nvPr/>
        </p:nvSpPr>
        <p:spPr bwMode="auto">
          <a:xfrm>
            <a:off x="684213" y="6092825"/>
            <a:ext cx="5861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r-HR" altLang="en-US" sz="2000">
                <a:latin typeface="Arial" charset="0"/>
                <a:cs typeface="Arial" charset="0"/>
              </a:rPr>
              <a:t>primjena u biotehnologiji, dijagnostici, medicini itd.</a:t>
            </a:r>
            <a:endParaRPr lang="en-US" altLang="en-US" sz="2000">
              <a:latin typeface="Arial" charset="0"/>
              <a:cs typeface="Arial" charset="0"/>
            </a:endParaRPr>
          </a:p>
        </p:txBody>
      </p:sp>
    </p:spTree>
    <p:extLst>
      <p:ext uri="{BB962C8B-B14F-4D97-AF65-F5344CB8AC3E}">
        <p14:creationId xmlns:p14="http://schemas.microsoft.com/office/powerpoint/2010/main" val="4044928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istochemical staining of HeLa cells for β-galactosidase activ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620713"/>
            <a:ext cx="381000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3" descr="Fluorescent microscopy of CHO cells transfected with the phMGFP Vector using the TransFast™ Transfection Reag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429000"/>
            <a:ext cx="38100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 Box 4"/>
          <p:cNvSpPr txBox="1">
            <a:spLocks noChangeArrowheads="1"/>
          </p:cNvSpPr>
          <p:nvPr/>
        </p:nvSpPr>
        <p:spPr bwMode="auto">
          <a:xfrm>
            <a:off x="4459466" y="3573016"/>
            <a:ext cx="48593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800" dirty="0">
                <a:latin typeface="Arial" charset="0"/>
              </a:rPr>
              <a:t>Stanice CHO s </a:t>
            </a:r>
            <a:r>
              <a:rPr lang="hr-HR" altLang="en-US" sz="1800" dirty="0" err="1">
                <a:latin typeface="Arial" charset="0"/>
              </a:rPr>
              <a:t>unešenim</a:t>
            </a:r>
            <a:r>
              <a:rPr lang="hr-HR" altLang="en-US" sz="1800" dirty="0">
                <a:latin typeface="Arial" charset="0"/>
              </a:rPr>
              <a:t> </a:t>
            </a:r>
            <a:r>
              <a:rPr lang="hr-HR" altLang="en-US" sz="1800" dirty="0" err="1">
                <a:latin typeface="Arial" charset="0"/>
              </a:rPr>
              <a:t>plazmidom</a:t>
            </a:r>
            <a:r>
              <a:rPr lang="hr-HR" altLang="en-US" sz="1800" dirty="0">
                <a:latin typeface="Arial" charset="0"/>
              </a:rPr>
              <a:t> za</a:t>
            </a:r>
          </a:p>
          <a:p>
            <a:pPr eaLnBrk="1" hangingPunct="1">
              <a:spcBef>
                <a:spcPct val="0"/>
              </a:spcBef>
              <a:buFontTx/>
              <a:buNone/>
            </a:pPr>
            <a:r>
              <a:rPr lang="hr-HR" altLang="en-US" sz="1800" dirty="0">
                <a:latin typeface="Arial" charset="0"/>
              </a:rPr>
              <a:t>zeleni fluorescentni protein</a:t>
            </a:r>
          </a:p>
        </p:txBody>
      </p:sp>
      <p:sp>
        <p:nvSpPr>
          <p:cNvPr id="51205" name="Text Box 5"/>
          <p:cNvSpPr txBox="1">
            <a:spLocks noChangeArrowheads="1"/>
          </p:cNvSpPr>
          <p:nvPr/>
        </p:nvSpPr>
        <p:spPr bwMode="auto">
          <a:xfrm>
            <a:off x="4572000" y="641308"/>
            <a:ext cx="4273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1800" dirty="0">
                <a:latin typeface="Arial" charset="0"/>
              </a:rPr>
              <a:t>Stanice </a:t>
            </a:r>
            <a:r>
              <a:rPr lang="hr-HR" altLang="en-US" sz="1800" dirty="0" err="1">
                <a:latin typeface="Arial" charset="0"/>
              </a:rPr>
              <a:t>HeLa</a:t>
            </a:r>
            <a:r>
              <a:rPr lang="hr-HR" altLang="en-US" sz="1800" dirty="0">
                <a:latin typeface="Arial" charset="0"/>
              </a:rPr>
              <a:t> “obojane” beta </a:t>
            </a:r>
            <a:r>
              <a:rPr lang="hr-HR" altLang="en-US" sz="1800" dirty="0" err="1">
                <a:latin typeface="Arial" charset="0"/>
              </a:rPr>
              <a:t>galaktozidaznom</a:t>
            </a:r>
            <a:r>
              <a:rPr lang="hr-HR" altLang="en-US" sz="1800" dirty="0">
                <a:latin typeface="Arial" charset="0"/>
              </a:rPr>
              <a:t> reakcijom</a:t>
            </a:r>
            <a:endParaRPr lang="hr-HR" altLang="en-US" sz="1800" dirty="0"/>
          </a:p>
        </p:txBody>
      </p:sp>
      <p:sp>
        <p:nvSpPr>
          <p:cNvPr id="2" name="TextBox 1"/>
          <p:cNvSpPr txBox="1"/>
          <p:nvPr/>
        </p:nvSpPr>
        <p:spPr>
          <a:xfrm>
            <a:off x="5004048" y="620713"/>
            <a:ext cx="287258" cy="461665"/>
          </a:xfrm>
          <a:prstGeom prst="rect">
            <a:avLst/>
          </a:prstGeom>
          <a:noFill/>
        </p:spPr>
        <p:txBody>
          <a:bodyPr wrap="none" rtlCol="0">
            <a:spAutoFit/>
          </a:bodyPr>
          <a:lstStyle/>
          <a:p>
            <a:r>
              <a:rPr lang="hr-HR" dirty="0" smtClean="0"/>
              <a:t>-</a:t>
            </a:r>
            <a:endParaRPr lang="en-US" dirty="0"/>
          </a:p>
        </p:txBody>
      </p:sp>
      <p:sp>
        <p:nvSpPr>
          <p:cNvPr id="3" name="TextBox 2"/>
          <p:cNvSpPr txBox="1"/>
          <p:nvPr/>
        </p:nvSpPr>
        <p:spPr>
          <a:xfrm>
            <a:off x="4453062" y="5301208"/>
            <a:ext cx="4392488" cy="1384995"/>
          </a:xfrm>
          <a:prstGeom prst="rect">
            <a:avLst/>
          </a:prstGeom>
          <a:noFill/>
        </p:spPr>
        <p:txBody>
          <a:bodyPr wrap="square" rtlCol="0">
            <a:spAutoFit/>
          </a:bodyPr>
          <a:lstStyle/>
          <a:p>
            <a:r>
              <a:rPr lang="hr-HR" dirty="0" smtClean="0"/>
              <a:t>-</a:t>
            </a:r>
            <a:r>
              <a:rPr lang="hr-HR" sz="2000" dirty="0" smtClean="0"/>
              <a:t>kontrolni </a:t>
            </a:r>
            <a:r>
              <a:rPr lang="hr-HR" sz="2000" dirty="0" err="1" smtClean="0"/>
              <a:t>plazmidi</a:t>
            </a:r>
            <a:r>
              <a:rPr lang="hr-HR" sz="2000" dirty="0" smtClean="0"/>
              <a:t> koji se mogu detektirati kao mjera uspješnosti </a:t>
            </a:r>
            <a:r>
              <a:rPr lang="hr-HR" sz="2000" dirty="0" err="1" smtClean="0"/>
              <a:t>transfekcije</a:t>
            </a:r>
            <a:r>
              <a:rPr lang="hr-HR" sz="2000" dirty="0" smtClean="0"/>
              <a:t> (</a:t>
            </a:r>
            <a:r>
              <a:rPr lang="hr-HR" sz="2000" dirty="0" err="1" smtClean="0"/>
              <a:t>transficirane</a:t>
            </a:r>
            <a:r>
              <a:rPr lang="hr-HR" sz="2000" dirty="0" smtClean="0"/>
              <a:t>/ukupni broj stanica)</a:t>
            </a: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nvGraphicFramePr>
        <p:xfrm>
          <a:off x="1147763" y="1268413"/>
          <a:ext cx="3351212" cy="2520950"/>
        </p:xfrm>
        <a:graphic>
          <a:graphicData uri="http://schemas.openxmlformats.org/presentationml/2006/ole">
            <mc:AlternateContent xmlns:mc="http://schemas.openxmlformats.org/markup-compatibility/2006">
              <mc:Choice xmlns:v="urn:schemas-microsoft-com:vml" Requires="v">
                <p:oleObj spid="_x0000_s53302" name="Photo Editor Photo" r:id="rId3" imgW="2534004" imgH="1905266" progId="MSPhotoEd.3">
                  <p:embed/>
                </p:oleObj>
              </mc:Choice>
              <mc:Fallback>
                <p:oleObj name="Photo Editor Photo" r:id="rId3" imgW="2534004" imgH="1905266" progId="MSPhotoEd.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763" y="1268413"/>
                        <a:ext cx="3351212"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51" name="Text Box 3"/>
          <p:cNvSpPr txBox="1">
            <a:spLocks noChangeArrowheads="1"/>
          </p:cNvSpPr>
          <p:nvPr/>
        </p:nvSpPr>
        <p:spPr bwMode="auto">
          <a:xfrm>
            <a:off x="3563938" y="4652963"/>
            <a:ext cx="24749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hr-HR" altLang="en-US" sz="2000">
                <a:latin typeface="Arial" charset="0"/>
              </a:rPr>
              <a:t>Mikroinjiciranje DNA</a:t>
            </a:r>
          </a:p>
        </p:txBody>
      </p:sp>
      <p:pic>
        <p:nvPicPr>
          <p:cNvPr id="53252" name="Picture 5" descr="http://www.sonidel.com/NEPA21/Stereoscope%20Microinjection%20Set-Up%20Using%20LTM-10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2725" y="1196975"/>
            <a:ext cx="3328988"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8825" y="3289"/>
            <a:ext cx="8388424" cy="7971413"/>
          </a:xfrm>
          <a:prstGeom prst="rect">
            <a:avLst/>
          </a:prstGeom>
          <a:noFill/>
        </p:spPr>
        <p:txBody>
          <a:bodyPr wrap="square" rtlCol="0">
            <a:spAutoFit/>
          </a:bodyPr>
          <a:lstStyle/>
          <a:p>
            <a:r>
              <a:rPr lang="hr-HR" sz="2000" dirty="0" smtClean="0"/>
              <a:t>Metode utišavanja funkcije gena</a:t>
            </a:r>
          </a:p>
          <a:p>
            <a:endParaRPr lang="hr-HR" sz="2000" dirty="0"/>
          </a:p>
          <a:p>
            <a:pPr marL="342900" indent="-342900">
              <a:buFontTx/>
              <a:buChar char="-"/>
            </a:pPr>
            <a:r>
              <a:rPr lang="hr-HR" sz="2000" dirty="0" smtClean="0"/>
              <a:t>„dominantno negativni mutanti” (za pojedine gene, </a:t>
            </a:r>
            <a:r>
              <a:rPr lang="hr-HR" sz="2000" dirty="0" err="1" smtClean="0"/>
              <a:t>plazmidi</a:t>
            </a:r>
            <a:r>
              <a:rPr lang="hr-HR" sz="2000" dirty="0" smtClean="0"/>
              <a:t> s </a:t>
            </a:r>
            <a:r>
              <a:rPr lang="hr-HR" sz="2000" dirty="0" err="1" smtClean="0"/>
              <a:t>mutiranom</a:t>
            </a:r>
            <a:r>
              <a:rPr lang="hr-HR" sz="2000" dirty="0" smtClean="0"/>
              <a:t> sekvencom, p53 npr.)</a:t>
            </a:r>
          </a:p>
          <a:p>
            <a:pPr marL="342900" indent="-342900">
              <a:buFontTx/>
              <a:buChar char="-"/>
            </a:pPr>
            <a:endParaRPr lang="hr-HR" sz="2000" dirty="0"/>
          </a:p>
          <a:p>
            <a:pPr marL="342900" indent="-342900">
              <a:buFontTx/>
              <a:buChar char="-"/>
            </a:pPr>
            <a:r>
              <a:rPr lang="hr-HR" sz="2000" dirty="0" smtClean="0"/>
              <a:t>unos </a:t>
            </a:r>
            <a:r>
              <a:rPr lang="hr-HR" sz="2000" dirty="0" err="1" smtClean="0"/>
              <a:t>plazmida</a:t>
            </a:r>
            <a:r>
              <a:rPr lang="hr-HR" sz="2000" dirty="0" smtClean="0"/>
              <a:t> koji kodira </a:t>
            </a:r>
            <a:r>
              <a:rPr lang="hr-HR" sz="2000" dirty="0" err="1" smtClean="0"/>
              <a:t>antisens</a:t>
            </a:r>
            <a:r>
              <a:rPr lang="hr-HR" sz="2000" dirty="0" smtClean="0"/>
              <a:t> siRNA (</a:t>
            </a:r>
            <a:r>
              <a:rPr lang="hr-HR" sz="2000" dirty="0" err="1" smtClean="0"/>
              <a:t>shRNA</a:t>
            </a:r>
            <a:r>
              <a:rPr lang="hr-HR" sz="2000" dirty="0" smtClean="0"/>
              <a:t>) komplementarnu ciljanoj sekvenci </a:t>
            </a:r>
            <a:endParaRPr lang="hr-HR" sz="2000" dirty="0"/>
          </a:p>
          <a:p>
            <a:pPr marL="342900" indent="-342900">
              <a:buFontTx/>
              <a:buChar char="-"/>
            </a:pPr>
            <a:r>
              <a:rPr lang="hr-HR" sz="2000" dirty="0" err="1" smtClean="0"/>
              <a:t>transfekcija</a:t>
            </a:r>
            <a:r>
              <a:rPr lang="hr-HR" sz="2000" dirty="0" smtClean="0"/>
              <a:t> siRNA (sekvence RNA) - kratkotrajno</a:t>
            </a:r>
          </a:p>
          <a:p>
            <a:pPr marL="342900" indent="-342900">
              <a:buFontTx/>
              <a:buChar char="-"/>
            </a:pPr>
            <a:endParaRPr lang="hr-HR" sz="2000" dirty="0" smtClean="0"/>
          </a:p>
          <a:p>
            <a:pPr marL="342900" indent="-342900">
              <a:buFontTx/>
              <a:buChar char="-"/>
            </a:pPr>
            <a:r>
              <a:rPr lang="hr-HR" sz="2000" dirty="0" smtClean="0"/>
              <a:t>metoda CRISPR-Cas9 koja specifično izaziva lom/</a:t>
            </a:r>
            <a:r>
              <a:rPr lang="hr-HR" sz="2000" dirty="0" err="1" smtClean="0"/>
              <a:t>deleciju</a:t>
            </a:r>
            <a:r>
              <a:rPr lang="hr-HR" sz="2000" dirty="0" smtClean="0"/>
              <a:t>/mutaciju u blizini mjesta koje veže komplementarnu RNA (specifične </a:t>
            </a:r>
            <a:r>
              <a:rPr lang="hr-HR" sz="2000" dirty="0" err="1" smtClean="0"/>
              <a:t>nukleaze</a:t>
            </a:r>
            <a:r>
              <a:rPr lang="hr-HR" sz="2000" dirty="0" smtClean="0"/>
              <a:t>)</a:t>
            </a:r>
          </a:p>
          <a:p>
            <a:pPr marL="342900" indent="-342900">
              <a:buFontTx/>
              <a:buChar char="-"/>
            </a:pPr>
            <a:r>
              <a:rPr lang="hr-HR" sz="2000" dirty="0" smtClean="0"/>
              <a:t>moguće i utišavanje promotora</a:t>
            </a:r>
          </a:p>
          <a:p>
            <a:pPr marL="342900" indent="-342900">
              <a:buFontTx/>
              <a:buChar char="-"/>
            </a:pPr>
            <a:endParaRPr lang="hr-HR" sz="2000" dirty="0"/>
          </a:p>
          <a:p>
            <a:pPr marL="342900" indent="-342900">
              <a:buFontTx/>
              <a:buChar char="-"/>
            </a:pPr>
            <a:r>
              <a:rPr lang="hr-HR" sz="2000" dirty="0" smtClean="0"/>
              <a:t>homologna </a:t>
            </a:r>
            <a:r>
              <a:rPr lang="hr-HR" sz="2000" dirty="0" err="1" smtClean="0"/>
              <a:t>rekombinacija</a:t>
            </a:r>
            <a:r>
              <a:rPr lang="hr-HR" sz="2000" dirty="0" smtClean="0"/>
              <a:t> između staničnog gena i </a:t>
            </a:r>
            <a:r>
              <a:rPr lang="hr-HR" sz="2000" dirty="0" err="1" smtClean="0"/>
              <a:t>plazmida</a:t>
            </a:r>
            <a:r>
              <a:rPr lang="hr-HR" sz="2000" dirty="0" smtClean="0"/>
              <a:t> s homolognim bočnim sekvencama – za </a:t>
            </a:r>
            <a:r>
              <a:rPr lang="hr-HR" sz="2000" dirty="0" err="1" smtClean="0"/>
              <a:t>transgenične</a:t>
            </a:r>
            <a:r>
              <a:rPr lang="hr-HR" sz="2000" dirty="0" smtClean="0"/>
              <a:t> organizme</a:t>
            </a:r>
          </a:p>
          <a:p>
            <a:pPr marL="342900" indent="-342900">
              <a:buFontTx/>
              <a:buChar char="-"/>
            </a:pPr>
            <a:r>
              <a:rPr lang="hr-HR" sz="2000" dirty="0" smtClean="0"/>
              <a:t>sustav „</a:t>
            </a:r>
            <a:r>
              <a:rPr lang="hr-HR" sz="2000" dirty="0" err="1" smtClean="0"/>
              <a:t>Cre</a:t>
            </a:r>
            <a:r>
              <a:rPr lang="hr-HR" sz="2000" dirty="0" smtClean="0"/>
              <a:t>-</a:t>
            </a:r>
            <a:r>
              <a:rPr lang="hr-HR" sz="2000" dirty="0" err="1" smtClean="0"/>
              <a:t>Lox</a:t>
            </a:r>
            <a:r>
              <a:rPr lang="hr-HR" sz="2000" dirty="0" smtClean="0"/>
              <a:t>” za </a:t>
            </a:r>
            <a:r>
              <a:rPr lang="hr-HR" sz="2000" dirty="0" err="1" smtClean="0"/>
              <a:t>inducibilnu</a:t>
            </a:r>
            <a:r>
              <a:rPr lang="hr-HR" sz="2000" dirty="0" smtClean="0"/>
              <a:t> </a:t>
            </a:r>
            <a:r>
              <a:rPr lang="hr-HR" sz="2000" dirty="0" err="1" smtClean="0"/>
              <a:t>rekombinaciju</a:t>
            </a:r>
            <a:endParaRPr lang="hr-HR" sz="2000" dirty="0" smtClean="0"/>
          </a:p>
          <a:p>
            <a:pPr marL="342900" indent="-342900">
              <a:buFontTx/>
              <a:buChar char="-"/>
            </a:pPr>
            <a:endParaRPr lang="hr-HR" sz="2000" dirty="0"/>
          </a:p>
          <a:p>
            <a:pPr marL="342900" indent="-342900">
              <a:buFontTx/>
              <a:buChar char="-"/>
            </a:pPr>
            <a:r>
              <a:rPr lang="hr-HR" sz="2000" dirty="0" smtClean="0"/>
              <a:t>proteinski </a:t>
            </a:r>
            <a:r>
              <a:rPr lang="hr-HR" sz="2000" dirty="0" err="1" smtClean="0"/>
              <a:t>inhibitori</a:t>
            </a:r>
            <a:r>
              <a:rPr lang="hr-HR" sz="2000" dirty="0" smtClean="0"/>
              <a:t> signalnih molekula</a:t>
            </a:r>
          </a:p>
          <a:p>
            <a:pPr marL="342900" indent="-342900">
              <a:buFontTx/>
              <a:buChar char="-"/>
            </a:pPr>
            <a:endParaRPr lang="hr-HR" sz="2000" dirty="0"/>
          </a:p>
          <a:p>
            <a:pPr marL="342900" indent="-342900">
              <a:buFontTx/>
              <a:buChar char="-"/>
            </a:pPr>
            <a:r>
              <a:rPr lang="hr-HR" sz="2000" dirty="0" smtClean="0"/>
              <a:t>metode „reverzne genetike</a:t>
            </a:r>
            <a:r>
              <a:rPr lang="hr-HR" sz="2000" dirty="0" smtClean="0"/>
              <a:t>” (nužno poznavanje sekvence gena)</a:t>
            </a:r>
            <a:endParaRPr lang="hr-HR" sz="2000" dirty="0" smtClean="0"/>
          </a:p>
          <a:p>
            <a:pPr marL="342900" indent="-342900">
              <a:buFontTx/>
              <a:buChar char="-"/>
            </a:pPr>
            <a:r>
              <a:rPr lang="hr-HR" sz="2000" dirty="0" smtClean="0"/>
              <a:t>kod nastanka </a:t>
            </a:r>
            <a:r>
              <a:rPr lang="hr-HR" sz="2000" dirty="0" err="1" smtClean="0"/>
              <a:t>transgeničnih</a:t>
            </a:r>
            <a:r>
              <a:rPr lang="hr-HR" sz="2000" dirty="0" smtClean="0"/>
              <a:t> organizama – manipulacija stanicama u kulturi</a:t>
            </a:r>
            <a:endParaRPr lang="hr-HR" sz="2000" dirty="0"/>
          </a:p>
          <a:p>
            <a:pPr marL="342900" indent="-342900">
              <a:buFontTx/>
              <a:buChar char="-"/>
            </a:pPr>
            <a:endParaRPr lang="hr-HR" dirty="0" smtClean="0"/>
          </a:p>
          <a:p>
            <a:endParaRPr lang="hr-HR" dirty="0"/>
          </a:p>
          <a:p>
            <a:endParaRPr lang="en-US" dirty="0"/>
          </a:p>
        </p:txBody>
      </p:sp>
    </p:spTree>
    <p:extLst>
      <p:ext uri="{BB962C8B-B14F-4D97-AF65-F5344CB8AC3E}">
        <p14:creationId xmlns:p14="http://schemas.microsoft.com/office/powerpoint/2010/main" val="2040197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741002"/>
            <a:ext cx="4680520" cy="5611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188719" y="6369400"/>
            <a:ext cx="3927678" cy="338554"/>
          </a:xfrm>
          <a:prstGeom prst="rect">
            <a:avLst/>
          </a:prstGeom>
          <a:noFill/>
        </p:spPr>
        <p:txBody>
          <a:bodyPr wrap="none" rtlCol="0">
            <a:spAutoFit/>
          </a:bodyPr>
          <a:lstStyle/>
          <a:p>
            <a:r>
              <a:rPr lang="hr-HR" sz="1600" dirty="0" err="1" smtClean="0"/>
              <a:t>Gauthier</a:t>
            </a:r>
            <a:r>
              <a:rPr lang="hr-HR" sz="1600" dirty="0" smtClean="0"/>
              <a:t> et al. </a:t>
            </a:r>
            <a:r>
              <a:rPr lang="hr-HR" sz="1600" dirty="0" err="1" smtClean="0"/>
              <a:t>Methods</a:t>
            </a:r>
            <a:r>
              <a:rPr lang="hr-HR" sz="1600" dirty="0" smtClean="0"/>
              <a:t> </a:t>
            </a:r>
            <a:r>
              <a:rPr lang="hr-HR" sz="1600" dirty="0" err="1" smtClean="0"/>
              <a:t>in</a:t>
            </a:r>
            <a:r>
              <a:rPr lang="hr-HR" sz="1600" dirty="0" smtClean="0"/>
              <a:t> mol. biol. 2002</a:t>
            </a:r>
            <a:endParaRPr lang="en-US" sz="1600" dirty="0"/>
          </a:p>
        </p:txBody>
      </p:sp>
      <p:sp>
        <p:nvSpPr>
          <p:cNvPr id="3" name="TextBox 2"/>
          <p:cNvSpPr txBox="1"/>
          <p:nvPr/>
        </p:nvSpPr>
        <p:spPr>
          <a:xfrm>
            <a:off x="467545" y="5733256"/>
            <a:ext cx="4320480" cy="584775"/>
          </a:xfrm>
          <a:prstGeom prst="rect">
            <a:avLst/>
          </a:prstGeom>
          <a:noFill/>
        </p:spPr>
        <p:txBody>
          <a:bodyPr wrap="square" rtlCol="0">
            <a:spAutoFit/>
          </a:bodyPr>
          <a:lstStyle/>
          <a:p>
            <a:r>
              <a:rPr lang="en-US" sz="1600" dirty="0"/>
              <a:t>https://www.nobelprize.org/prizes/medicine/2007/advanced-information/</a:t>
            </a:r>
          </a:p>
        </p:txBody>
      </p:sp>
      <p:pic>
        <p:nvPicPr>
          <p:cNvPr id="849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5" y="715691"/>
            <a:ext cx="3762375"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52913" y="158365"/>
            <a:ext cx="3151825" cy="400110"/>
          </a:xfrm>
          <a:prstGeom prst="rect">
            <a:avLst/>
          </a:prstGeom>
          <a:noFill/>
        </p:spPr>
        <p:txBody>
          <a:bodyPr wrap="none" rtlCol="0">
            <a:spAutoFit/>
          </a:bodyPr>
          <a:lstStyle/>
          <a:p>
            <a:r>
              <a:rPr lang="hr-HR" sz="2000" dirty="0" smtClean="0"/>
              <a:t>Homologna </a:t>
            </a:r>
            <a:r>
              <a:rPr lang="hr-HR" sz="2000" dirty="0" err="1" smtClean="0"/>
              <a:t>rekombinacija</a:t>
            </a:r>
            <a:endParaRPr lang="en-US" sz="2000" dirty="0"/>
          </a:p>
        </p:txBody>
      </p:sp>
    </p:spTree>
    <p:extLst>
      <p:ext uri="{BB962C8B-B14F-4D97-AF65-F5344CB8AC3E}">
        <p14:creationId xmlns:p14="http://schemas.microsoft.com/office/powerpoint/2010/main" val="3513579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1591</TotalTime>
  <Words>3576</Words>
  <Application>Microsoft Office PowerPoint</Application>
  <PresentationFormat>On-screen Show (4:3)</PresentationFormat>
  <Paragraphs>444</Paragraphs>
  <Slides>51</Slides>
  <Notes>23</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51</vt:i4>
      </vt:variant>
    </vt:vector>
  </HeadingPairs>
  <TitlesOfParts>
    <vt:vector size="55" baseType="lpstr">
      <vt:lpstr>Default Design</vt:lpstr>
      <vt:lpstr>Bitmap Image</vt:lpstr>
      <vt:lpstr>Photo Editor Photo</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Maja</dc:creator>
  <cp:lastModifiedBy>Maja</cp:lastModifiedBy>
  <cp:revision>137</cp:revision>
  <dcterms:created xsi:type="dcterms:W3CDTF">1601-01-01T00:00:00Z</dcterms:created>
  <dcterms:modified xsi:type="dcterms:W3CDTF">2025-06-02T12:23:56Z</dcterms:modified>
</cp:coreProperties>
</file>