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81" r:id="rId7"/>
    <p:sldId id="289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279" r:id="rId16"/>
    <p:sldId id="280" r:id="rId17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FCD79F-1D7D-46C4-B8FE-06B70DD01611}" type="datetimeFigureOut">
              <a:rPr lang="hr-HR" smtClean="0"/>
              <a:t>5.12.2012.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C583B-A846-4B9B-B053-134ABD43450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98157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Internet – </a:t>
            </a:r>
            <a:r>
              <a:rPr lang="hr-HR" dirty="0" err="1" smtClean="0"/>
              <a:t>hardware</a:t>
            </a:r>
            <a:r>
              <a:rPr lang="hr-HR" dirty="0" smtClean="0"/>
              <a:t> – računalne</a:t>
            </a:r>
            <a:r>
              <a:rPr lang="hr-HR" baseline="0" dirty="0" smtClean="0"/>
              <a:t> mreže, </a:t>
            </a:r>
            <a:r>
              <a:rPr lang="hr-HR" baseline="0" dirty="0" err="1" smtClean="0"/>
              <a:t>routeri</a:t>
            </a:r>
            <a:r>
              <a:rPr lang="hr-HR" baseline="0" dirty="0" smtClean="0"/>
              <a:t> (usmjerivači), Globalna mreža, </a:t>
            </a:r>
          </a:p>
          <a:p>
            <a:r>
              <a:rPr lang="hr-HR" baseline="0" dirty="0" smtClean="0"/>
              <a:t>Servisi - TCP/IP, DNS (prevode IP adrese računala-servera u FQDN adrese – pamtljive adrese)</a:t>
            </a:r>
            <a:endParaRPr lang="hr-HR" dirty="0" smtClean="0"/>
          </a:p>
          <a:p>
            <a:r>
              <a:rPr lang="hr-HR" dirty="0" smtClean="0"/>
              <a:t>Internet – servisi – usluge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56147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1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49D3B-1F72-4A31-90AA-FE04ABAB0B17}" type="datetimeFigureOut">
              <a:rPr lang="hr-HR" smtClean="0"/>
              <a:t>5.12.2012.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F2842C3B-0D3E-4151-A48A-AEE11842FE47}" type="slidenum">
              <a:rPr lang="hr-HR" smtClean="0"/>
              <a:t>‹#›</a:t>
            </a:fld>
            <a:endParaRPr lang="hr-HR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49D3B-1F72-4A31-90AA-FE04ABAB0B17}" type="datetimeFigureOut">
              <a:rPr lang="hr-HR" smtClean="0"/>
              <a:t>5.12.2012.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2C3B-0D3E-4151-A48A-AEE11842FE47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49D3B-1F72-4A31-90AA-FE04ABAB0B17}" type="datetimeFigureOut">
              <a:rPr lang="hr-HR" smtClean="0"/>
              <a:t>5.12.2012.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2C3B-0D3E-4151-A48A-AEE11842FE47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Naslov i tabl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ablic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8013" cy="4524375"/>
          </a:xfrm>
        </p:spPr>
        <p:txBody>
          <a:bodyPr/>
          <a:lstStyle/>
          <a:p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2013" cy="47466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4013" cy="47466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2013" cy="474663"/>
          </a:xfrm>
        </p:spPr>
        <p:txBody>
          <a:bodyPr/>
          <a:lstStyle>
            <a:lvl1pPr>
              <a:defRPr/>
            </a:lvl1pPr>
          </a:lstStyle>
          <a:p>
            <a:fld id="{AE112BA9-C9AE-4AC8-B8F7-20F0E06C99C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784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slov, tekst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2013" cy="47466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4013" cy="47466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2013" cy="474663"/>
          </a:xfrm>
        </p:spPr>
        <p:txBody>
          <a:bodyPr/>
          <a:lstStyle>
            <a:lvl1pPr>
              <a:defRPr/>
            </a:lvl1pPr>
          </a:lstStyle>
          <a:p>
            <a:fld id="{7198A79A-934A-46F7-8A38-762DEFC842A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004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49D3B-1F72-4A31-90AA-FE04ABAB0B17}" type="datetimeFigureOut">
              <a:rPr lang="hr-HR" smtClean="0"/>
              <a:t>5.12.2012.</a:t>
            </a:fld>
            <a:endParaRPr lang="hr-H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842C3B-0D3E-4151-A48A-AEE11842FE47}" type="slidenum">
              <a:rPr lang="hr-HR" smtClean="0"/>
              <a:t>‹#›</a:t>
            </a:fld>
            <a:endParaRPr lang="hr-H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49D3B-1F72-4A31-90AA-FE04ABAB0B17}" type="datetimeFigureOut">
              <a:rPr lang="hr-HR" smtClean="0"/>
              <a:t>5.12.2012.</a:t>
            </a:fld>
            <a:endParaRPr lang="hr-HR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842C3B-0D3E-4151-A48A-AEE11842FE47}" type="slidenum">
              <a:rPr lang="hr-HR" smtClean="0"/>
              <a:t>‹#›</a:t>
            </a:fld>
            <a:endParaRPr lang="hr-HR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49D3B-1F72-4A31-90AA-FE04ABAB0B17}" type="datetimeFigureOut">
              <a:rPr lang="hr-HR" smtClean="0"/>
              <a:t>5.12.2012.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2C3B-0D3E-4151-A48A-AEE11842FE47}" type="slidenum">
              <a:rPr lang="hr-HR" smtClean="0"/>
              <a:t>‹#›</a:t>
            </a:fld>
            <a:endParaRPr lang="hr-H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49D3B-1F72-4A31-90AA-FE04ABAB0B17}" type="datetimeFigureOut">
              <a:rPr lang="hr-HR" smtClean="0"/>
              <a:t>5.12.2012.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2C3B-0D3E-4151-A48A-AEE11842FE47}" type="slidenum">
              <a:rPr lang="hr-HR" smtClean="0"/>
              <a:t>‹#›</a:t>
            </a:fld>
            <a:endParaRPr lang="hr-H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49D3B-1F72-4A31-90AA-FE04ABAB0B17}" type="datetimeFigureOut">
              <a:rPr lang="hr-HR" smtClean="0"/>
              <a:t>5.12.2012.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2C3B-0D3E-4151-A48A-AEE11842FE47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49D3B-1F72-4A31-90AA-FE04ABAB0B17}" type="datetimeFigureOut">
              <a:rPr lang="hr-HR" smtClean="0"/>
              <a:t>5.12.2012.</a:t>
            </a:fld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842C3B-0D3E-4151-A48A-AEE11842FE47}" type="slidenum">
              <a:rPr lang="hr-HR" smtClean="0"/>
              <a:t>‹#›</a:t>
            </a:fld>
            <a:endParaRPr lang="hr-H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349D3B-1F72-4A31-90AA-FE04ABAB0B17}" type="datetimeFigureOut">
              <a:rPr lang="hr-HR" smtClean="0"/>
              <a:t>5.12.2012.</a:t>
            </a:fld>
            <a:endParaRPr lang="hr-H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2842C3B-0D3E-4151-A48A-AEE11842FE47}" type="slidenum">
              <a:rPr lang="hr-HR" smtClean="0"/>
              <a:t>‹#›</a:t>
            </a:fld>
            <a:endParaRPr lang="hr-H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49D3B-1F72-4A31-90AA-FE04ABAB0B17}" type="datetimeFigureOut">
              <a:rPr lang="hr-HR" smtClean="0"/>
              <a:t>5.12.2012.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2C3B-0D3E-4151-A48A-AEE11842FE47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F2842C3B-0D3E-4151-A48A-AEE11842FE47}" type="slidenum">
              <a:rPr lang="hr-HR" smtClean="0"/>
              <a:t>‹#›</a:t>
            </a:fld>
            <a:endParaRPr lang="hr-HR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7349D3B-1F72-4A31-90AA-FE04ABAB0B17}" type="datetimeFigureOut">
              <a:rPr lang="hr-HR" smtClean="0"/>
              <a:t>5.12.2012.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" TargetMode="External"/><Relationship Id="rId2" Type="http://schemas.openxmlformats.org/officeDocument/2006/relationships/hyperlink" Target="http://www.tutorialspoint.com/html/index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hyperlinkcode.com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609600" y="5434013"/>
            <a:ext cx="7772400" cy="1500187"/>
          </a:xfrm>
        </p:spPr>
        <p:txBody>
          <a:bodyPr anchor="ctr"/>
          <a:lstStyle/>
          <a:p>
            <a:pPr algn="r"/>
            <a:r>
              <a:rPr lang="hr-HR" dirty="0" smtClean="0"/>
              <a:t>Mario Dakić, prof.</a:t>
            </a:r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2209800"/>
            <a:ext cx="7772400" cy="1362075"/>
          </a:xfrm>
        </p:spPr>
        <p:txBody>
          <a:bodyPr/>
          <a:lstStyle/>
          <a:p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Geografija kulturne ponude - seminar</a:t>
            </a:r>
            <a:endParaRPr lang="hr-H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 bwMode="auto">
          <a:xfrm>
            <a:off x="762000" y="4114800"/>
            <a:ext cx="7772400" cy="1362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4000" b="1" cap="all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marL="431800" indent="-215900" algn="ctr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4400">
                <a:solidFill>
                  <a:srgbClr val="000000"/>
                </a:solidFill>
                <a:latin typeface="Arial" charset="0"/>
              </a:defRPr>
            </a:lvl2pPr>
            <a:lvl3pPr marL="647700" indent="-215900" algn="ctr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4400">
                <a:solidFill>
                  <a:srgbClr val="000000"/>
                </a:solidFill>
                <a:latin typeface="Arial" charset="0"/>
              </a:defRPr>
            </a:lvl3pPr>
            <a:lvl4pPr marL="863600" indent="-215900" algn="ctr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4400">
                <a:solidFill>
                  <a:srgbClr val="000000"/>
                </a:solidFill>
                <a:latin typeface="Arial" charset="0"/>
              </a:defRPr>
            </a:lvl4pPr>
            <a:lvl5pPr marL="1079500" indent="-215900" algn="ctr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4400">
                <a:solidFill>
                  <a:srgbClr val="000000"/>
                </a:solidFill>
                <a:latin typeface="Arial" charset="0"/>
              </a:defRPr>
            </a:lvl5pPr>
            <a:lvl6pPr marL="1536700" indent="-215900" algn="ctr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4400">
                <a:solidFill>
                  <a:srgbClr val="000000"/>
                </a:solidFill>
                <a:latin typeface="Arial" charset="0"/>
              </a:defRPr>
            </a:lvl6pPr>
            <a:lvl7pPr marL="1993900" indent="-215900" algn="ctr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4400">
                <a:solidFill>
                  <a:srgbClr val="000000"/>
                </a:solidFill>
                <a:latin typeface="Arial" charset="0"/>
              </a:defRPr>
            </a:lvl7pPr>
            <a:lvl8pPr marL="2451100" indent="-215900" algn="ctr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4400">
                <a:solidFill>
                  <a:srgbClr val="000000"/>
                </a:solidFill>
                <a:latin typeface="Arial" charset="0"/>
              </a:defRPr>
            </a:lvl8pPr>
            <a:lvl9pPr marL="2908300" indent="-215900" algn="ctr" defTabSz="449263" rtl="0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4400">
                <a:solidFill>
                  <a:srgbClr val="000000"/>
                </a:solidFill>
                <a:latin typeface="Arial" charset="0"/>
              </a:defRPr>
            </a:lvl9pPr>
          </a:lstStyle>
          <a:p>
            <a:r>
              <a:rPr lang="hr-HR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Uvod u </a:t>
            </a:r>
            <a:r>
              <a:rPr lang="hr-HR" sz="24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html</a:t>
            </a:r>
            <a:r>
              <a:rPr lang="hr-HR" sz="2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, priprema i izrada web sadržaja</a:t>
            </a:r>
            <a:endParaRPr lang="hr-HR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74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r-HR" dirty="0" smtClean="0">
                <a:solidFill>
                  <a:schemeClr val="accent4">
                    <a:lumMod val="75000"/>
                  </a:schemeClr>
                </a:solidFill>
              </a:rPr>
              <a:t>Video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u 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HTML-u</a:t>
            </a:r>
            <a:r>
              <a:rPr lang="hr-HR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09575" y="1412776"/>
            <a:ext cx="3370337" cy="2900363"/>
          </a:xfrm>
          <a:ln/>
        </p:spPr>
        <p:txBody>
          <a:bodyPr lIns="90000" tIns="46800" rIns="90000" bIns="46800">
            <a:normAutofit fontScale="92500" lnSpcReduction="20000"/>
          </a:bodyPr>
          <a:lstStyle/>
          <a:p>
            <a:r>
              <a:rPr lang="en-US" sz="2000" b="1" dirty="0"/>
              <a:t>HTML5</a:t>
            </a:r>
          </a:p>
          <a:p>
            <a:r>
              <a:rPr lang="en-US" sz="2000" dirty="0"/>
              <a:t>New Elements</a:t>
            </a:r>
          </a:p>
          <a:p>
            <a:r>
              <a:rPr lang="en-US" sz="2000" dirty="0"/>
              <a:t>New Attributes</a:t>
            </a:r>
          </a:p>
          <a:p>
            <a:r>
              <a:rPr lang="en-US" sz="2000" dirty="0"/>
              <a:t>Full CSS3 Support</a:t>
            </a:r>
          </a:p>
          <a:p>
            <a:r>
              <a:rPr lang="en-US" sz="2000" dirty="0"/>
              <a:t>Video and Audio</a:t>
            </a:r>
          </a:p>
          <a:p>
            <a:r>
              <a:rPr lang="en-US" sz="2000" dirty="0"/>
              <a:t>2D/3D Graphics</a:t>
            </a:r>
          </a:p>
          <a:p>
            <a:r>
              <a:rPr lang="en-US" sz="2000" dirty="0"/>
              <a:t>Local Storage</a:t>
            </a:r>
          </a:p>
          <a:p>
            <a:r>
              <a:rPr lang="en-US" sz="2000" dirty="0"/>
              <a:t>Local SQL Database</a:t>
            </a:r>
          </a:p>
          <a:p>
            <a:r>
              <a:rPr lang="en-US" sz="2000" dirty="0"/>
              <a:t>Web Applications</a:t>
            </a:r>
          </a:p>
        </p:txBody>
      </p:sp>
      <p:sp>
        <p:nvSpPr>
          <p:cNvPr id="2" name="Pravokutnik 1"/>
          <p:cNvSpPr/>
          <p:nvPr/>
        </p:nvSpPr>
        <p:spPr>
          <a:xfrm>
            <a:off x="4032448" y="335699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r-HR" b="1" dirty="0" smtClean="0"/>
              <a:t>Što je</a:t>
            </a:r>
            <a:r>
              <a:rPr lang="en-US" b="1" dirty="0" smtClean="0"/>
              <a:t> </a:t>
            </a:r>
            <a:r>
              <a:rPr lang="en-US" b="1" dirty="0"/>
              <a:t>HTML5?</a:t>
            </a:r>
          </a:p>
          <a:p>
            <a:r>
              <a:rPr lang="en-US" dirty="0" smtClean="0"/>
              <a:t>HTML5</a:t>
            </a:r>
            <a:r>
              <a:rPr lang="hr-HR" dirty="0" smtClean="0"/>
              <a:t> je novi </a:t>
            </a:r>
            <a:r>
              <a:rPr lang="en-US" dirty="0" smtClean="0"/>
              <a:t>standard </a:t>
            </a:r>
            <a:r>
              <a:rPr lang="hr-HR" dirty="0" smtClean="0"/>
              <a:t>za</a:t>
            </a:r>
            <a:r>
              <a:rPr lang="en-US" dirty="0" smtClean="0"/>
              <a:t> </a:t>
            </a:r>
            <a:r>
              <a:rPr lang="en-US" dirty="0"/>
              <a:t>HTML.</a:t>
            </a:r>
          </a:p>
          <a:p>
            <a:r>
              <a:rPr lang="hr-HR" dirty="0" smtClean="0"/>
              <a:t>Ranija verzija</a:t>
            </a:r>
            <a:r>
              <a:rPr lang="en-US" dirty="0" smtClean="0"/>
              <a:t> HTML</a:t>
            </a:r>
            <a:r>
              <a:rPr lang="hr-HR" dirty="0" smtClean="0"/>
              <a:t>-a</a:t>
            </a:r>
            <a:r>
              <a:rPr lang="en-US" dirty="0" smtClean="0"/>
              <a:t>, </a:t>
            </a:r>
            <a:r>
              <a:rPr lang="en-US" dirty="0"/>
              <a:t>HTML 4.01, </a:t>
            </a:r>
            <a:r>
              <a:rPr lang="hr-HR" dirty="0" smtClean="0"/>
              <a:t>pojavljuje se u </a:t>
            </a:r>
            <a:r>
              <a:rPr lang="en-US" dirty="0" smtClean="0"/>
              <a:t>1999</a:t>
            </a:r>
            <a:r>
              <a:rPr lang="en-US" dirty="0"/>
              <a:t>. </a:t>
            </a:r>
            <a:r>
              <a:rPr lang="hr-HR" dirty="0" smtClean="0"/>
              <a:t>W</a:t>
            </a:r>
            <a:r>
              <a:rPr lang="en-US" dirty="0" err="1" smtClean="0"/>
              <a:t>eb</a:t>
            </a:r>
            <a:r>
              <a:rPr lang="en-US" dirty="0" smtClean="0"/>
              <a:t> </a:t>
            </a:r>
            <a:r>
              <a:rPr lang="hr-HR" dirty="0" smtClean="0"/>
              <a:t>se otad znatno promijenio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HTML5 </a:t>
            </a:r>
            <a:r>
              <a:rPr lang="hr-HR" dirty="0" smtClean="0"/>
              <a:t>je još u razvoju</a:t>
            </a:r>
            <a:r>
              <a:rPr lang="en-US" dirty="0" smtClean="0"/>
              <a:t>.</a:t>
            </a:r>
            <a:r>
              <a:rPr lang="hr-HR" dirty="0" smtClean="0"/>
              <a:t> </a:t>
            </a:r>
            <a:r>
              <a:rPr lang="en-US" dirty="0" smtClean="0"/>
              <a:t> </a:t>
            </a:r>
            <a:endParaRPr lang="hr-HR" dirty="0" smtClean="0"/>
          </a:p>
          <a:p>
            <a:r>
              <a:rPr lang="hr-HR" dirty="0" smtClean="0"/>
              <a:t>Najvažniji</a:t>
            </a:r>
            <a:r>
              <a:rPr lang="en-US" dirty="0" smtClean="0"/>
              <a:t> browsers</a:t>
            </a:r>
            <a:r>
              <a:rPr lang="hr-HR" dirty="0" smtClean="0"/>
              <a:t>i podržavaju većinu novih </a:t>
            </a:r>
            <a:r>
              <a:rPr lang="en-US" dirty="0" smtClean="0"/>
              <a:t>HTML5 element</a:t>
            </a:r>
            <a:r>
              <a:rPr lang="hr-HR" dirty="0" smtClean="0"/>
              <a:t>a</a:t>
            </a:r>
            <a:r>
              <a:rPr lang="en-US" dirty="0" smtClean="0"/>
              <a:t> </a:t>
            </a:r>
            <a:r>
              <a:rPr lang="hr-HR" dirty="0" smtClean="0"/>
              <a:t>i</a:t>
            </a:r>
            <a:r>
              <a:rPr lang="en-US" dirty="0" smtClean="0"/>
              <a:t> API</a:t>
            </a:r>
            <a:r>
              <a:rPr lang="hr-HR" dirty="0" smtClean="0"/>
              <a:t>-ja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661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HTML</a:t>
            </a:r>
            <a:r>
              <a:rPr lang="hr-HR" dirty="0" smtClean="0">
                <a:solidFill>
                  <a:schemeClr val="accent4">
                    <a:lumMod val="75000"/>
                  </a:schemeClr>
                </a:solidFill>
              </a:rPr>
              <a:t>5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half" idx="1"/>
          </p:nvPr>
        </p:nvSpPr>
        <p:spPr>
          <a:xfrm>
            <a:off x="1537320" y="1600200"/>
            <a:ext cx="6563072" cy="45243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&lt;!DOCTYPE html&gt;</a:t>
            </a:r>
            <a:br>
              <a:rPr lang="en-US" dirty="0"/>
            </a:br>
            <a:r>
              <a:rPr lang="en-US" dirty="0"/>
              <a:t>&lt; html&gt;</a:t>
            </a:r>
            <a:br>
              <a:rPr lang="en-US" dirty="0"/>
            </a:br>
            <a:r>
              <a:rPr lang="en-US" dirty="0"/>
              <a:t>&lt; head&gt;</a:t>
            </a:r>
            <a:br>
              <a:rPr lang="en-US" dirty="0"/>
            </a:br>
            <a:r>
              <a:rPr lang="en-US" dirty="0"/>
              <a:t>&lt; title&gt;</a:t>
            </a:r>
            <a:r>
              <a:rPr lang="en-US" i="1" dirty="0"/>
              <a:t>Title of the document</a:t>
            </a:r>
            <a:r>
              <a:rPr lang="en-US" dirty="0"/>
              <a:t>&lt;/title&gt;</a:t>
            </a:r>
            <a:br>
              <a:rPr lang="en-US" dirty="0"/>
            </a:br>
            <a:r>
              <a:rPr lang="en-US" dirty="0"/>
              <a:t>&lt; /head&gt;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&lt; body&gt;</a:t>
            </a:r>
            <a:br>
              <a:rPr lang="en-US" dirty="0"/>
            </a:br>
            <a:r>
              <a:rPr lang="en-US" i="1" dirty="0"/>
              <a:t>The content of the document......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&lt; /body&gt;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&lt; /html&gt;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2755348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HTML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half" idx="1"/>
          </p:nvPr>
        </p:nvSpPr>
        <p:spPr>
          <a:xfrm>
            <a:off x="323528" y="1600200"/>
            <a:ext cx="8712968" cy="45243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&lt;!DOCTYPE html PUBLIC "-//W3C//DTD HTML 4.01//EN" "http://www.w3.org/TR/html4/strict.dtd"&gt;</a:t>
            </a:r>
          </a:p>
          <a:p>
            <a:pPr marL="0" indent="0">
              <a:buNone/>
            </a:pPr>
            <a:r>
              <a:rPr lang="en-US" dirty="0"/>
              <a:t>&lt;html&gt;</a:t>
            </a:r>
          </a:p>
          <a:p>
            <a:pPr marL="0" indent="0">
              <a:buNone/>
            </a:pPr>
            <a:r>
              <a:rPr lang="en-US" dirty="0"/>
              <a:t>&lt;head&gt;</a:t>
            </a:r>
          </a:p>
          <a:p>
            <a:pPr marL="0" indent="0">
              <a:buNone/>
            </a:pPr>
            <a:r>
              <a:rPr lang="en-US" dirty="0"/>
              <a:t>  &lt;meta content="text/html; charset=ISO-8859-1"</a:t>
            </a:r>
          </a:p>
          <a:p>
            <a:pPr marL="0" indent="0">
              <a:buNone/>
            </a:pPr>
            <a:r>
              <a:rPr lang="en-US" dirty="0"/>
              <a:t> http-</a:t>
            </a:r>
            <a:r>
              <a:rPr lang="en-US" dirty="0" err="1"/>
              <a:t>equiv</a:t>
            </a:r>
            <a:r>
              <a:rPr lang="en-US" dirty="0"/>
              <a:t>="content-type"&gt;</a:t>
            </a:r>
          </a:p>
          <a:p>
            <a:pPr marL="0" indent="0">
              <a:buNone/>
            </a:pPr>
            <a:r>
              <a:rPr lang="en-US" dirty="0"/>
              <a:t>  &lt;</a:t>
            </a:r>
            <a:r>
              <a:rPr lang="en-US" dirty="0" smtClean="0"/>
              <a:t>title&gt;</a:t>
            </a:r>
            <a:r>
              <a:rPr lang="hr-HR" dirty="0" smtClean="0"/>
              <a:t>Ovo je naslov!</a:t>
            </a:r>
            <a:r>
              <a:rPr lang="en-US" dirty="0" smtClean="0"/>
              <a:t>&lt;/</a:t>
            </a:r>
            <a:r>
              <a:rPr lang="en-US" dirty="0"/>
              <a:t>title&gt;</a:t>
            </a:r>
          </a:p>
          <a:p>
            <a:pPr marL="0" indent="0">
              <a:buNone/>
            </a:pPr>
            <a:r>
              <a:rPr lang="en-US" dirty="0"/>
              <a:t>&lt;/head&gt;</a:t>
            </a:r>
          </a:p>
          <a:p>
            <a:pPr marL="0" indent="0">
              <a:buNone/>
            </a:pPr>
            <a:r>
              <a:rPr lang="en-US" dirty="0"/>
              <a:t>&lt;body&gt;</a:t>
            </a:r>
          </a:p>
          <a:p>
            <a:pPr marL="0" indent="0">
              <a:buNone/>
            </a:pPr>
            <a:r>
              <a:rPr lang="hr-HR" dirty="0" smtClean="0"/>
              <a:t>Sadržaj dokumenta</a:t>
            </a:r>
            <a:r>
              <a:rPr lang="en-US" dirty="0" smtClean="0"/>
              <a:t>&lt;</a:t>
            </a:r>
            <a:r>
              <a:rPr lang="en-US" dirty="0" err="1" smtClean="0"/>
              <a:t>br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/>
              <a:t>&lt;/body&gt;</a:t>
            </a:r>
          </a:p>
          <a:p>
            <a:pPr marL="0" indent="0">
              <a:buNone/>
            </a:pPr>
            <a:r>
              <a:rPr lang="en-US" dirty="0"/>
              <a:t>&lt;/html&gt;</a:t>
            </a:r>
          </a:p>
        </p:txBody>
      </p:sp>
    </p:spTree>
    <p:extLst>
      <p:ext uri="{BB962C8B-B14F-4D97-AF65-F5344CB8AC3E}">
        <p14:creationId xmlns:p14="http://schemas.microsoft.com/office/powerpoint/2010/main" val="17957675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r-HR" dirty="0" smtClean="0">
                <a:solidFill>
                  <a:schemeClr val="accent4">
                    <a:lumMod val="75000"/>
                  </a:schemeClr>
                </a:solidFill>
              </a:rPr>
              <a:t>Audio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u 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HTML-u</a:t>
            </a:r>
            <a:r>
              <a:rPr lang="hr-HR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777727" y="1484784"/>
            <a:ext cx="5962625" cy="4052491"/>
          </a:xfrm>
          <a:ln/>
        </p:spPr>
        <p:txBody>
          <a:bodyPr lIns="90000" tIns="46800" rIns="90000" bIns="46800">
            <a:noAutofit/>
          </a:bodyPr>
          <a:lstStyle/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&lt;!DOCTYPE html&gt;</a:t>
            </a:r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&lt;html&gt;</a:t>
            </a:r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&lt;body&gt;</a:t>
            </a:r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sz="1800" dirty="0"/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&lt;audio controls="controls"&gt;</a:t>
            </a:r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&lt;source </a:t>
            </a:r>
            <a:r>
              <a:rPr lang="en-GB" sz="1800" dirty="0" err="1"/>
              <a:t>src</a:t>
            </a:r>
            <a:r>
              <a:rPr lang="en-GB" sz="1800" dirty="0"/>
              <a:t>="horse.ogg" type="audio/</a:t>
            </a:r>
            <a:r>
              <a:rPr lang="en-GB" sz="1800" dirty="0" err="1"/>
              <a:t>ogg</a:t>
            </a:r>
            <a:r>
              <a:rPr lang="en-GB" sz="1800" dirty="0"/>
              <a:t>"&gt;</a:t>
            </a:r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&lt;source </a:t>
            </a:r>
            <a:r>
              <a:rPr lang="en-GB" sz="1800" dirty="0" err="1"/>
              <a:t>src</a:t>
            </a:r>
            <a:r>
              <a:rPr lang="en-GB" sz="1800" dirty="0"/>
              <a:t>="horse.mp3" type="audio/mpeg"&gt;</a:t>
            </a:r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Your browser does not support the audio element.</a:t>
            </a:r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&lt;/audio&gt;</a:t>
            </a:r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sz="1800" dirty="0"/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&lt;/body&gt;</a:t>
            </a:r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&lt;/html&gt;</a:t>
            </a:r>
            <a:endParaRPr lang="en-GB" sz="18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6111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-243408"/>
            <a:ext cx="8229600" cy="1143000"/>
          </a:xfrm>
          <a:ln/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r-HR" sz="6000" dirty="0" err="1" smtClean="0">
                <a:solidFill>
                  <a:schemeClr val="accent4">
                    <a:lumMod val="75000"/>
                  </a:schemeClr>
                </a:solidFill>
              </a:rPr>
              <a:t>Geolokacija</a:t>
            </a:r>
            <a:r>
              <a:rPr lang="en-GB" sz="60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GB" sz="6000" dirty="0">
                <a:solidFill>
                  <a:schemeClr val="accent4">
                    <a:lumMod val="75000"/>
                  </a:schemeClr>
                </a:solidFill>
              </a:rPr>
              <a:t>u </a:t>
            </a:r>
            <a:r>
              <a:rPr lang="en-GB" sz="6000" dirty="0" smtClean="0">
                <a:solidFill>
                  <a:schemeClr val="accent4">
                    <a:lumMod val="75000"/>
                  </a:schemeClr>
                </a:solidFill>
              </a:rPr>
              <a:t>HTML-u</a:t>
            </a:r>
            <a:r>
              <a:rPr lang="hr-HR" sz="6000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  <a:endParaRPr lang="en-GB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547664" y="816669"/>
            <a:ext cx="5962625" cy="4052491"/>
          </a:xfrm>
          <a:ln/>
        </p:spPr>
        <p:txBody>
          <a:bodyPr lIns="90000" tIns="46800" rIns="90000" bIns="46800">
            <a:noAutofit/>
          </a:bodyPr>
          <a:lstStyle/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&lt;!DOCTYPE html&gt;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&lt;html&gt;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&lt;body&gt;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&lt;p id="demo"&gt;Click the button to get your position:&lt;/p&gt;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&lt;button </a:t>
            </a:r>
            <a:r>
              <a:rPr lang="en-GB" sz="1800" dirty="0" err="1"/>
              <a:t>onclick</a:t>
            </a:r>
            <a:r>
              <a:rPr lang="en-GB" sz="1800" dirty="0"/>
              <a:t>="</a:t>
            </a:r>
            <a:r>
              <a:rPr lang="en-GB" sz="1800" dirty="0" err="1"/>
              <a:t>getLocation</a:t>
            </a:r>
            <a:r>
              <a:rPr lang="en-GB" sz="1800" dirty="0"/>
              <a:t>()"&gt;Try It&lt;/button&gt;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&lt;div id="</a:t>
            </a:r>
            <a:r>
              <a:rPr lang="en-GB" sz="1800" dirty="0" err="1"/>
              <a:t>mapholder</a:t>
            </a:r>
            <a:r>
              <a:rPr lang="en-GB" sz="1800" dirty="0"/>
              <a:t>"&gt;&lt;/div&gt;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&lt;script&gt;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 err="1"/>
              <a:t>var</a:t>
            </a:r>
            <a:r>
              <a:rPr lang="en-GB" sz="1800" dirty="0"/>
              <a:t> x=</a:t>
            </a:r>
            <a:r>
              <a:rPr lang="en-GB" sz="1800" dirty="0" err="1"/>
              <a:t>document.getElementById</a:t>
            </a:r>
            <a:r>
              <a:rPr lang="en-GB" sz="1800" dirty="0"/>
              <a:t>("demo");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function </a:t>
            </a:r>
            <a:r>
              <a:rPr lang="en-GB" sz="1800" dirty="0" err="1"/>
              <a:t>getLocation</a:t>
            </a:r>
            <a:r>
              <a:rPr lang="en-GB" sz="1800" dirty="0"/>
              <a:t>()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{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if (</a:t>
            </a:r>
            <a:r>
              <a:rPr lang="en-GB" sz="1800" dirty="0" err="1"/>
              <a:t>navigator.geolocation</a:t>
            </a:r>
            <a:r>
              <a:rPr lang="en-GB" sz="1800" dirty="0"/>
              <a:t>)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{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</a:t>
            </a:r>
            <a:r>
              <a:rPr lang="en-GB" sz="1800" dirty="0" err="1"/>
              <a:t>navigator.geolocation.getCurrentPosition</a:t>
            </a:r>
            <a:r>
              <a:rPr lang="en-GB" sz="1800" dirty="0"/>
              <a:t>(</a:t>
            </a:r>
            <a:r>
              <a:rPr lang="en-GB" sz="1800" dirty="0" err="1"/>
              <a:t>showPosition,showError</a:t>
            </a:r>
            <a:r>
              <a:rPr lang="en-GB" sz="1800" dirty="0"/>
              <a:t>);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}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else{</a:t>
            </a:r>
            <a:r>
              <a:rPr lang="en-GB" sz="1800" dirty="0" err="1"/>
              <a:t>x.innerHTML</a:t>
            </a:r>
            <a:r>
              <a:rPr lang="en-GB" sz="1800" dirty="0"/>
              <a:t>="</a:t>
            </a:r>
            <a:r>
              <a:rPr lang="en-GB" sz="1800" dirty="0" err="1"/>
              <a:t>Geolocation</a:t>
            </a:r>
            <a:r>
              <a:rPr lang="en-GB" sz="1800" dirty="0"/>
              <a:t> is not supported by this browser.";}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}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sz="1800" dirty="0"/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function </a:t>
            </a:r>
            <a:r>
              <a:rPr lang="en-GB" sz="1800" dirty="0" err="1"/>
              <a:t>showPosition</a:t>
            </a:r>
            <a:r>
              <a:rPr lang="en-GB" sz="1800" dirty="0"/>
              <a:t>(position)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{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</a:t>
            </a:r>
            <a:r>
              <a:rPr lang="en-GB" sz="1800" dirty="0" err="1"/>
              <a:t>var</a:t>
            </a:r>
            <a:r>
              <a:rPr lang="en-GB" sz="1800" dirty="0"/>
              <a:t> </a:t>
            </a:r>
            <a:r>
              <a:rPr lang="en-GB" sz="1800" dirty="0" err="1"/>
              <a:t>latlon</a:t>
            </a:r>
            <a:r>
              <a:rPr lang="en-GB" sz="1800" dirty="0"/>
              <a:t>=</a:t>
            </a:r>
            <a:r>
              <a:rPr lang="en-GB" sz="1800" dirty="0" err="1"/>
              <a:t>position.coords.latitude</a:t>
            </a:r>
            <a:r>
              <a:rPr lang="en-GB" sz="1800" dirty="0"/>
              <a:t>+","+</a:t>
            </a:r>
            <a:r>
              <a:rPr lang="en-GB" sz="1800" dirty="0" err="1"/>
              <a:t>position.coords.longitude</a:t>
            </a:r>
            <a:r>
              <a:rPr lang="en-GB" sz="1800" dirty="0"/>
              <a:t>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sz="1800" dirty="0"/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</a:t>
            </a:r>
            <a:r>
              <a:rPr lang="en-GB" sz="1800" dirty="0" err="1"/>
              <a:t>var</a:t>
            </a:r>
            <a:r>
              <a:rPr lang="en-GB" sz="1800" dirty="0"/>
              <a:t> </a:t>
            </a:r>
            <a:r>
              <a:rPr lang="en-GB" sz="1800" dirty="0" err="1"/>
              <a:t>img_url</a:t>
            </a:r>
            <a:r>
              <a:rPr lang="en-GB" sz="1800" dirty="0"/>
              <a:t>="http://maps.googleapis.com/maps/</a:t>
            </a:r>
            <a:r>
              <a:rPr lang="en-GB" sz="1800" dirty="0" err="1"/>
              <a:t>api</a:t>
            </a:r>
            <a:r>
              <a:rPr lang="en-GB" sz="1800" dirty="0"/>
              <a:t>/</a:t>
            </a:r>
            <a:r>
              <a:rPr lang="en-GB" sz="1800" dirty="0" err="1"/>
              <a:t>staticmap?center</a:t>
            </a:r>
            <a:r>
              <a:rPr lang="en-GB" sz="1800" dirty="0"/>
              <a:t>="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+</a:t>
            </a:r>
            <a:r>
              <a:rPr lang="en-GB" sz="1800" dirty="0" err="1"/>
              <a:t>latlon</a:t>
            </a:r>
            <a:r>
              <a:rPr lang="en-GB" sz="1800" dirty="0"/>
              <a:t>+"&amp;zoom=14&amp;size=400x300&amp;sensor=false";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</a:t>
            </a:r>
            <a:r>
              <a:rPr lang="en-GB" sz="1800" dirty="0" err="1"/>
              <a:t>document.getElementById</a:t>
            </a:r>
            <a:r>
              <a:rPr lang="en-GB" sz="1800" dirty="0"/>
              <a:t>("</a:t>
            </a:r>
            <a:r>
              <a:rPr lang="en-GB" sz="1800" dirty="0" err="1"/>
              <a:t>mapholder</a:t>
            </a:r>
            <a:r>
              <a:rPr lang="en-GB" sz="1800" dirty="0"/>
              <a:t>").</a:t>
            </a:r>
            <a:r>
              <a:rPr lang="en-GB" sz="1800" dirty="0" err="1"/>
              <a:t>innerHTML</a:t>
            </a:r>
            <a:r>
              <a:rPr lang="en-GB" sz="1800" dirty="0"/>
              <a:t>="&lt;</a:t>
            </a:r>
            <a:r>
              <a:rPr lang="en-GB" sz="1800" dirty="0" err="1"/>
              <a:t>img</a:t>
            </a:r>
            <a:r>
              <a:rPr lang="en-GB" sz="1800" dirty="0"/>
              <a:t> </a:t>
            </a:r>
            <a:r>
              <a:rPr lang="en-GB" sz="1800" dirty="0" err="1"/>
              <a:t>src</a:t>
            </a:r>
            <a:r>
              <a:rPr lang="en-GB" sz="1800" dirty="0"/>
              <a:t>='"+</a:t>
            </a:r>
            <a:r>
              <a:rPr lang="en-GB" sz="1800" dirty="0" err="1"/>
              <a:t>img_url</a:t>
            </a:r>
            <a:r>
              <a:rPr lang="en-GB" sz="1800" dirty="0"/>
              <a:t>+"'&gt;";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}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 smtClean="0"/>
              <a:t>function </a:t>
            </a:r>
            <a:r>
              <a:rPr lang="en-GB" sz="1800" dirty="0" err="1"/>
              <a:t>showError</a:t>
            </a:r>
            <a:r>
              <a:rPr lang="en-GB" sz="1800" dirty="0"/>
              <a:t>(error)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{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switch(</a:t>
            </a:r>
            <a:r>
              <a:rPr lang="en-GB" sz="1800" dirty="0" err="1"/>
              <a:t>error.code</a:t>
            </a:r>
            <a:r>
              <a:rPr lang="en-GB" sz="1800" dirty="0"/>
              <a:t>) 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{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case </a:t>
            </a:r>
            <a:r>
              <a:rPr lang="en-GB" sz="1800" dirty="0" err="1"/>
              <a:t>error.PERMISSION_DENIED</a:t>
            </a:r>
            <a:r>
              <a:rPr lang="en-GB" sz="1800" dirty="0"/>
              <a:t>: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  </a:t>
            </a:r>
            <a:r>
              <a:rPr lang="en-GB" sz="1800" dirty="0" err="1"/>
              <a:t>x.innerHTML</a:t>
            </a:r>
            <a:r>
              <a:rPr lang="en-GB" sz="1800" dirty="0"/>
              <a:t>="User denied the request for </a:t>
            </a:r>
            <a:r>
              <a:rPr lang="en-GB" sz="1800" dirty="0" err="1"/>
              <a:t>Geolocation</a:t>
            </a:r>
            <a:r>
              <a:rPr lang="en-GB" sz="1800" dirty="0"/>
              <a:t>."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  break;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case </a:t>
            </a:r>
            <a:r>
              <a:rPr lang="en-GB" sz="1800" dirty="0" err="1"/>
              <a:t>error.POSITION_UNAVAILABLE</a:t>
            </a:r>
            <a:r>
              <a:rPr lang="en-GB" sz="1800" dirty="0"/>
              <a:t>: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  </a:t>
            </a:r>
            <a:r>
              <a:rPr lang="en-GB" sz="1800" dirty="0" err="1"/>
              <a:t>x.innerHTML</a:t>
            </a:r>
            <a:r>
              <a:rPr lang="en-GB" sz="1800" dirty="0"/>
              <a:t>="Location information is unavailable."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  break;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case </a:t>
            </a:r>
            <a:r>
              <a:rPr lang="en-GB" sz="1800" dirty="0" err="1"/>
              <a:t>error.TIMEOUT</a:t>
            </a:r>
            <a:r>
              <a:rPr lang="en-GB" sz="1800" dirty="0"/>
              <a:t>: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  </a:t>
            </a:r>
            <a:r>
              <a:rPr lang="en-GB" sz="1800" dirty="0" err="1"/>
              <a:t>x.innerHTML</a:t>
            </a:r>
            <a:r>
              <a:rPr lang="en-GB" sz="1800" dirty="0"/>
              <a:t>="The request to get user location timed out."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  break;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case </a:t>
            </a:r>
            <a:r>
              <a:rPr lang="en-GB" sz="1800" dirty="0" err="1"/>
              <a:t>error.UNKNOWN_ERROR</a:t>
            </a:r>
            <a:r>
              <a:rPr lang="en-GB" sz="1800" dirty="0"/>
              <a:t>: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  </a:t>
            </a:r>
            <a:r>
              <a:rPr lang="en-GB" sz="1800" dirty="0" err="1"/>
              <a:t>x.innerHTML</a:t>
            </a:r>
            <a:r>
              <a:rPr lang="en-GB" sz="1800" dirty="0"/>
              <a:t>="An unknown error occurred."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  break;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  }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  }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&lt;/script&gt;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&lt;/body&gt;</a:t>
            </a:r>
          </a:p>
          <a:p>
            <a:pPr marL="608013" indent="-608013">
              <a:spcBef>
                <a:spcPts val="0"/>
              </a:spcBef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1800" dirty="0"/>
              <a:t>&lt;/html&gt;</a:t>
            </a:r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0033482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>
                <a:solidFill>
                  <a:srgbClr val="FF0000"/>
                </a:solidFill>
              </a:rPr>
              <a:t>DZ!</a:t>
            </a:r>
            <a:endParaRPr lang="hr-HR" sz="4400" dirty="0">
              <a:solidFill>
                <a:srgbClr val="FF0000"/>
              </a:solidFill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1259632" y="2202961"/>
            <a:ext cx="7133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Oblikovati po volji odabrani tekst tako da postavite </a:t>
            </a:r>
            <a:r>
              <a:rPr lang="hr-HR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hiperlinkove</a:t>
            </a:r>
            <a:r>
              <a:rPr lang="hr-H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slike, </a:t>
            </a:r>
            <a:r>
              <a:rPr lang="hr-HR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videomaterijale</a:t>
            </a:r>
            <a:r>
              <a:rPr lang="hr-H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audio zapise na web stranicu</a:t>
            </a:r>
            <a:endParaRPr lang="hr-H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kstniOkvir 4"/>
          <p:cNvSpPr txBox="1"/>
          <p:nvPr/>
        </p:nvSpPr>
        <p:spPr>
          <a:xfrm>
            <a:off x="395536" y="5539879"/>
            <a:ext cx="713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Konzultacije: petak, 10 – 12 h</a:t>
            </a:r>
            <a:endParaRPr lang="hr-HR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321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>
                <a:solidFill>
                  <a:srgbClr val="FF0000"/>
                </a:solidFill>
              </a:rPr>
              <a:t>Pitanja!</a:t>
            </a:r>
            <a:endParaRPr lang="hr-HR" sz="4400" dirty="0">
              <a:solidFill>
                <a:srgbClr val="FF0000"/>
              </a:solidFill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1038726" y="2209800"/>
            <a:ext cx="6934200" cy="435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Odgovori?</a:t>
            </a:r>
            <a:endParaRPr lang="hr-HR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704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dirty="0" smtClean="0">
                <a:solidFill>
                  <a:srgbClr val="FF0000"/>
                </a:solidFill>
              </a:rPr>
              <a:t>Cilj?</a:t>
            </a:r>
            <a:endParaRPr lang="hr-HR" sz="4400" dirty="0">
              <a:solidFill>
                <a:srgbClr val="FF0000"/>
              </a:solidFill>
            </a:endParaRPr>
          </a:p>
        </p:txBody>
      </p:sp>
      <p:sp>
        <p:nvSpPr>
          <p:cNvPr id="4" name="TekstniOkvir 3"/>
          <p:cNvSpPr txBox="1"/>
          <p:nvPr/>
        </p:nvSpPr>
        <p:spPr>
          <a:xfrm>
            <a:off x="1038726" y="22098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rgbClr val="FF0000"/>
                </a:solidFill>
              </a:rPr>
              <a:t>Znati  ručno izraditi - pisati osnovni HTML kod</a:t>
            </a:r>
          </a:p>
          <a:p>
            <a:r>
              <a:rPr lang="hr-HR" b="1" dirty="0" smtClean="0">
                <a:solidFill>
                  <a:srgbClr val="FF0000"/>
                </a:solidFill>
              </a:rPr>
              <a:t>Znati pripremiti </a:t>
            </a:r>
            <a:r>
              <a:rPr lang="hr-HR" b="1" dirty="0" smtClean="0">
                <a:solidFill>
                  <a:srgbClr val="FF0000"/>
                </a:solidFill>
              </a:rPr>
              <a:t>video i </a:t>
            </a:r>
            <a:r>
              <a:rPr lang="hr-HR" b="1" smtClean="0">
                <a:solidFill>
                  <a:srgbClr val="FF0000"/>
                </a:solidFill>
              </a:rPr>
              <a:t>audio materijale za </a:t>
            </a:r>
            <a:r>
              <a:rPr lang="hr-HR" b="1" dirty="0" smtClean="0">
                <a:solidFill>
                  <a:srgbClr val="FF0000"/>
                </a:solidFill>
              </a:rPr>
              <a:t>web</a:t>
            </a:r>
            <a:endParaRPr lang="hr-H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89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533400" y="1524000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˃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&gt;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itchFamily="34" charset="0"/>
              <a:buChar char="+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Calibri" pitchFamily="34" charset="0"/>
              <a:buChar char="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hr-HR" dirty="0" smtClean="0"/>
          </a:p>
          <a:p>
            <a:r>
              <a:rPr lang="hr-HR" dirty="0" smtClean="0"/>
              <a:t>Naučiti pripremiti </a:t>
            </a:r>
            <a:r>
              <a:rPr lang="hr-HR" dirty="0" smtClean="0"/>
              <a:t>video i audio </a:t>
            </a:r>
            <a:r>
              <a:rPr lang="hr-HR" dirty="0" smtClean="0"/>
              <a:t>materijale za web</a:t>
            </a:r>
            <a:endParaRPr lang="hr-HR" dirty="0"/>
          </a:p>
          <a:p>
            <a:pPr marL="0" indent="0">
              <a:buNone/>
            </a:pPr>
            <a:endParaRPr lang="hr-HR" dirty="0" smtClean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33400" y="267494"/>
            <a:ext cx="8229600" cy="110410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7200" b="1" kern="1200">
                <a:ln w="12700">
                  <a:solidFill>
                    <a:schemeClr val="tx2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hr-HR" sz="4800" dirty="0" smtClean="0">
                <a:solidFill>
                  <a:srgbClr val="FF0000"/>
                </a:solidFill>
              </a:rPr>
              <a:t>Što ćemo danas obraditi?</a:t>
            </a:r>
            <a:endParaRPr lang="hr-HR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45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969819" y="1966346"/>
            <a:ext cx="6400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dirty="0" smtClean="0">
              <a:hlinkClick r:id="rId2"/>
            </a:endParaRPr>
          </a:p>
          <a:p>
            <a:r>
              <a:rPr lang="hr-HR" dirty="0" smtClean="0">
                <a:hlinkClick r:id="rId2"/>
              </a:rPr>
              <a:t>http</a:t>
            </a:r>
            <a:r>
              <a:rPr lang="hr-HR" dirty="0">
                <a:hlinkClick r:id="rId2"/>
              </a:rPr>
              <a:t>://</a:t>
            </a:r>
            <a:r>
              <a:rPr lang="hr-HR" dirty="0" smtClean="0">
                <a:hlinkClick r:id="rId2"/>
              </a:rPr>
              <a:t>www.tutorialspoint.com/</a:t>
            </a:r>
            <a:r>
              <a:rPr lang="hr-HR" dirty="0" err="1" smtClean="0">
                <a:hlinkClick r:id="rId2"/>
              </a:rPr>
              <a:t>html</a:t>
            </a:r>
            <a:r>
              <a:rPr lang="hr-HR" dirty="0" smtClean="0">
                <a:hlinkClick r:id="rId2"/>
              </a:rPr>
              <a:t>/</a:t>
            </a:r>
            <a:r>
              <a:rPr lang="hr-HR" dirty="0" err="1" smtClean="0">
                <a:hlinkClick r:id="rId2"/>
              </a:rPr>
              <a:t>index.htm</a:t>
            </a:r>
            <a:endParaRPr lang="hr-HR" dirty="0" smtClean="0"/>
          </a:p>
          <a:p>
            <a:endParaRPr lang="hr-HR" dirty="0"/>
          </a:p>
          <a:p>
            <a:r>
              <a:rPr lang="hr-HR" dirty="0" smtClean="0">
                <a:hlinkClick r:id="rId3"/>
              </a:rPr>
              <a:t>http</a:t>
            </a:r>
            <a:r>
              <a:rPr lang="hr-HR" dirty="0">
                <a:hlinkClick r:id="rId3"/>
              </a:rPr>
              <a:t>://www.w3schools.com</a:t>
            </a:r>
            <a:r>
              <a:rPr lang="hr-HR" dirty="0" smtClean="0">
                <a:hlinkClick r:id="rId3"/>
              </a:rPr>
              <a:t>/</a:t>
            </a:r>
            <a:endParaRPr lang="hr-HR" dirty="0" smtClean="0"/>
          </a:p>
          <a:p>
            <a:endParaRPr lang="hr-HR" dirty="0"/>
          </a:p>
          <a:p>
            <a:r>
              <a:rPr lang="hr-HR" dirty="0">
                <a:hlinkClick r:id="rId4"/>
              </a:rPr>
              <a:t>http://www.hyperlinkcode.com/</a:t>
            </a:r>
            <a:endParaRPr lang="hr-HR" dirty="0"/>
          </a:p>
        </p:txBody>
      </p:sp>
      <p:sp>
        <p:nvSpPr>
          <p:cNvPr id="3" name="TekstniOkvir 2"/>
          <p:cNvSpPr txBox="1"/>
          <p:nvPr/>
        </p:nvSpPr>
        <p:spPr>
          <a:xfrm>
            <a:off x="916709" y="685800"/>
            <a:ext cx="2569934" cy="7220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Literatura</a:t>
            </a:r>
            <a:endParaRPr lang="hr-HR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Pravokutnik 4"/>
          <p:cNvSpPr/>
          <p:nvPr/>
        </p:nvSpPr>
        <p:spPr>
          <a:xfrm>
            <a:off x="916709" y="1501416"/>
            <a:ext cx="1591141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hr-H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 stranice:</a:t>
            </a:r>
          </a:p>
        </p:txBody>
      </p:sp>
    </p:spTree>
    <p:extLst>
      <p:ext uri="{BB962C8B-B14F-4D97-AF65-F5344CB8AC3E}">
        <p14:creationId xmlns:p14="http://schemas.microsoft.com/office/powerpoint/2010/main" val="338447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7239000" cy="1143000"/>
          </a:xfrm>
        </p:spPr>
        <p:txBody>
          <a:bodyPr/>
          <a:lstStyle/>
          <a:p>
            <a:r>
              <a:rPr lang="hr-HR" sz="3200" dirty="0" smtClean="0">
                <a:solidFill>
                  <a:schemeClr val="accent4">
                    <a:lumMod val="75000"/>
                  </a:schemeClr>
                </a:solidFill>
              </a:rPr>
              <a:t>Korisnički podaci za pristup računalu:</a:t>
            </a:r>
            <a:br>
              <a:rPr lang="hr-HR" sz="32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hr-HR" sz="32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hr-HR" sz="32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hr-HR" sz="2000" dirty="0" err="1" smtClean="0">
                <a:solidFill>
                  <a:srgbClr val="FF0000"/>
                </a:solidFill>
              </a:rPr>
              <a:t>Username</a:t>
            </a:r>
            <a:r>
              <a:rPr lang="hr-HR" sz="2000" dirty="0" smtClean="0">
                <a:solidFill>
                  <a:srgbClr val="FF0000"/>
                </a:solidFill>
              </a:rPr>
              <a:t>: </a:t>
            </a:r>
            <a:r>
              <a:rPr lang="hr-HR" sz="2000" dirty="0" err="1" smtClean="0">
                <a:solidFill>
                  <a:srgbClr val="FF0000"/>
                </a:solidFill>
              </a:rPr>
              <a:t>kultsem</a:t>
            </a:r>
            <a:r>
              <a:rPr lang="hr-HR" sz="2000" dirty="0" smtClean="0">
                <a:solidFill>
                  <a:srgbClr val="FF0000"/>
                </a:solidFill>
              </a:rPr>
              <a:t/>
            </a:r>
            <a:br>
              <a:rPr lang="hr-HR" sz="2000" dirty="0" smtClean="0">
                <a:solidFill>
                  <a:srgbClr val="FF0000"/>
                </a:solidFill>
              </a:rPr>
            </a:br>
            <a:r>
              <a:rPr lang="hr-HR" sz="2000" dirty="0" smtClean="0">
                <a:solidFill>
                  <a:srgbClr val="FF0000"/>
                </a:solidFill>
              </a:rPr>
              <a:t/>
            </a:r>
            <a:br>
              <a:rPr lang="hr-HR" sz="2000" dirty="0" smtClean="0">
                <a:solidFill>
                  <a:srgbClr val="FF0000"/>
                </a:solidFill>
              </a:rPr>
            </a:br>
            <a:r>
              <a:rPr lang="hr-HR" sz="2000" dirty="0" err="1" smtClean="0">
                <a:solidFill>
                  <a:srgbClr val="FF0000"/>
                </a:solidFill>
              </a:rPr>
              <a:t>Password</a:t>
            </a:r>
            <a:r>
              <a:rPr lang="hr-HR" sz="2000" dirty="0" smtClean="0">
                <a:solidFill>
                  <a:srgbClr val="FF0000"/>
                </a:solidFill>
              </a:rPr>
              <a:t>: spatial10</a:t>
            </a:r>
            <a:endParaRPr lang="hr-HR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68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9384" y="332656"/>
            <a:ext cx="7239000" cy="1143000"/>
          </a:xfrm>
        </p:spPr>
        <p:txBody>
          <a:bodyPr/>
          <a:lstStyle/>
          <a:p>
            <a:r>
              <a:rPr lang="hr-HR" sz="6000" dirty="0" smtClean="0">
                <a:solidFill>
                  <a:schemeClr val="accent4">
                    <a:lumMod val="75000"/>
                  </a:schemeClr>
                </a:solidFill>
              </a:rPr>
              <a:t>Hiperlinkovi</a:t>
            </a:r>
            <a:endParaRPr lang="hr-HR" sz="6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/>
          <a:lstStyle/>
          <a:p>
            <a:r>
              <a:rPr lang="hr-HR" dirty="0" smtClean="0"/>
              <a:t>Hiperlink?</a:t>
            </a:r>
          </a:p>
          <a:p>
            <a:r>
              <a:rPr lang="hr-HR" dirty="0" smtClean="0"/>
              <a:t>Referenca na drugi dokument ili dio unutar istog dokumenta</a:t>
            </a:r>
          </a:p>
          <a:p>
            <a:pPr lvl="1"/>
            <a:r>
              <a:rPr lang="hr-HR" dirty="0" smtClean="0"/>
              <a:t>&lt;a&gt; - početak i kraj  &lt;/a&gt;</a:t>
            </a:r>
          </a:p>
          <a:p>
            <a:pPr lvl="1"/>
            <a:r>
              <a:rPr lang="hr-HR" dirty="0" smtClean="0"/>
              <a:t>Atributi:</a:t>
            </a:r>
          </a:p>
          <a:p>
            <a:pPr lvl="2"/>
            <a:r>
              <a:rPr lang="hr-HR" dirty="0" smtClean="0"/>
              <a:t>Href i name – destinacija veze</a:t>
            </a:r>
          </a:p>
          <a:p>
            <a:pPr lvl="2"/>
            <a:r>
              <a:rPr lang="hr-HR" dirty="0" smtClean="0"/>
              <a:t>Target – mjesto otvaranja veze </a:t>
            </a:r>
          </a:p>
          <a:p>
            <a:pPr lvl="2"/>
            <a:r>
              <a:rPr lang="hr-HR" dirty="0" smtClean="0"/>
              <a:t>Title – opis veze (eng. tip)</a:t>
            </a:r>
          </a:p>
          <a:p>
            <a:pPr lvl="2">
              <a:buNone/>
            </a:pPr>
            <a:endParaRPr lang="hr-HR" dirty="0" smtClean="0"/>
          </a:p>
          <a:p>
            <a:pPr lvl="2">
              <a:buNone/>
            </a:pPr>
            <a:r>
              <a:rPr lang="hr-HR" dirty="0" smtClean="0"/>
              <a:t>&lt;a href="http://www.google.hr/" title=“Find on google"&gt;Google&lt;/a&gt;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930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err="1">
                <a:solidFill>
                  <a:schemeClr val="accent4">
                    <a:lumMod val="75000"/>
                  </a:schemeClr>
                </a:solidFill>
              </a:rPr>
              <a:t>Slika</a:t>
            </a: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 u HTML-u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09575" y="1527175"/>
            <a:ext cx="8218488" cy="2900363"/>
          </a:xfrm>
          <a:ln/>
        </p:spPr>
        <p:txBody>
          <a:bodyPr lIns="90000" tIns="46800" rIns="90000" bIns="46800"/>
          <a:lstStyle/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2200"/>
              <a:t>Tag 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&lt;img /&gt;</a:t>
            </a:r>
          </a:p>
          <a:p>
            <a:pPr marL="989013" lvl="1" indent="-531813">
              <a:lnSpc>
                <a:spcPct val="89000"/>
              </a:lnSpc>
              <a:buClr>
                <a:srgbClr val="FF0000"/>
              </a:buClr>
              <a:buFont typeface="Courier New" pitchFamily="49" charset="0"/>
              <a:buChar char="–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22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src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=“</a:t>
            </a:r>
            <a:r>
              <a:rPr lang="en-GB" sz="2200" b="1" i="1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file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”</a:t>
            </a:r>
          </a:p>
          <a:p>
            <a:pPr marL="989013" lvl="1" indent="-531813">
              <a:lnSpc>
                <a:spcPct val="89000"/>
              </a:lnSpc>
              <a:buClr>
                <a:srgbClr val="FF0000"/>
              </a:buClr>
              <a:buFont typeface="Courier New" pitchFamily="49" charset="0"/>
              <a:buChar char="–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22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alt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=“</a:t>
            </a:r>
            <a:r>
              <a:rPr lang="en-GB" sz="2200" b="1" i="1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text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”</a:t>
            </a:r>
            <a:r>
              <a:rPr lang="hr-HR" sz="2200" b="1">
                <a:latin typeface="Courier New" pitchFamily="49" charset="0"/>
                <a:cs typeface="Courier New" pitchFamily="49" charset="0"/>
              </a:rPr>
              <a:t>, </a:t>
            </a:r>
            <a:r>
              <a:rPr lang="hr-HR" sz="22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title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=“</a:t>
            </a:r>
            <a:r>
              <a:rPr lang="en-GB" sz="2200" b="1" i="1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text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”</a:t>
            </a:r>
          </a:p>
          <a:p>
            <a:pPr marL="989013" lvl="1" indent="-531813">
              <a:lnSpc>
                <a:spcPct val="89000"/>
              </a:lnSpc>
              <a:buClr>
                <a:srgbClr val="FF0000"/>
              </a:buClr>
              <a:buFont typeface="Courier New" pitchFamily="49" charset="0"/>
              <a:buChar char="–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22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align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=“</a:t>
            </a:r>
            <a:r>
              <a:rPr lang="en-GB" sz="2200" b="1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bottom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2200" b="1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middle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2200" b="1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top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2200" b="1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left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; </a:t>
            </a:r>
            <a:r>
              <a:rPr lang="en-GB" sz="2200" b="1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right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”</a:t>
            </a:r>
          </a:p>
          <a:p>
            <a:pPr marL="989013" lvl="1" indent="-531813">
              <a:lnSpc>
                <a:spcPct val="89000"/>
              </a:lnSpc>
              <a:buClr>
                <a:srgbClr val="FF0000"/>
              </a:buClr>
              <a:buFont typeface="Courier New" pitchFamily="49" charset="0"/>
              <a:buChar char="–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22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border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=“</a:t>
            </a:r>
            <a:r>
              <a:rPr lang="en-GB" sz="2200" b="1" i="1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broj</a:t>
            </a:r>
            <a:r>
              <a:rPr lang="en-GB" sz="2200" b="1" i="1">
                <a:latin typeface="Courier New" pitchFamily="49" charset="0"/>
                <a:cs typeface="Courier New" pitchFamily="49" charset="0"/>
              </a:rPr>
              <a:t>”</a:t>
            </a:r>
          </a:p>
          <a:p>
            <a:pPr marL="989013" lvl="1" indent="-531813">
              <a:lnSpc>
                <a:spcPct val="89000"/>
              </a:lnSpc>
              <a:buClr>
                <a:srgbClr val="FF0000"/>
              </a:buClr>
              <a:buFont typeface="Courier New" pitchFamily="49" charset="0"/>
              <a:buChar char="–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22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height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=“</a:t>
            </a:r>
            <a:r>
              <a:rPr lang="en-GB" sz="2200" b="1" i="1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broj</a:t>
            </a:r>
            <a:r>
              <a:rPr lang="en-GB" sz="2200" b="1" i="1">
                <a:latin typeface="Courier New" pitchFamily="49" charset="0"/>
                <a:cs typeface="Courier New" pitchFamily="49" charset="0"/>
              </a:rPr>
              <a:t>”, </a:t>
            </a:r>
            <a:r>
              <a:rPr lang="en-GB" sz="22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width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=“</a:t>
            </a:r>
            <a:r>
              <a:rPr lang="en-GB" sz="2200" b="1" i="1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broj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”</a:t>
            </a:r>
          </a:p>
          <a:p>
            <a:pPr marL="989013" lvl="1" indent="-531813">
              <a:lnSpc>
                <a:spcPct val="89000"/>
              </a:lnSpc>
              <a:buClr>
                <a:srgbClr val="FF0000"/>
              </a:buClr>
              <a:buFont typeface="Courier New" pitchFamily="49" charset="0"/>
              <a:buChar char="–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22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vspace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=“</a:t>
            </a:r>
            <a:r>
              <a:rPr lang="en-GB" sz="2200" b="1" i="1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broj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”, </a:t>
            </a:r>
            <a:r>
              <a:rPr lang="en-GB" sz="22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hspace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=“</a:t>
            </a:r>
            <a:r>
              <a:rPr lang="en-GB" sz="2200" b="1" i="1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broj</a:t>
            </a:r>
            <a:r>
              <a:rPr lang="en-GB" sz="2200" b="1">
                <a:latin typeface="Courier New" pitchFamily="49" charset="0"/>
                <a:cs typeface="Courier New" pitchFamily="49" charset="0"/>
              </a:rPr>
              <a:t>”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519113" y="5019675"/>
            <a:ext cx="8121650" cy="401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>
                <a:solidFill>
                  <a:srgbClr val="000000"/>
                </a:solidFill>
              </a:rPr>
              <a:t>Primjer: </a:t>
            </a:r>
            <a:r>
              <a:rPr lang="en-GB" sz="2000" b="1">
                <a:solidFill>
                  <a:srgbClr val="B84700"/>
                </a:solidFill>
              </a:rPr>
              <a:t>&lt;img </a:t>
            </a:r>
            <a:r>
              <a:rPr lang="en-GB" sz="2000" b="1">
                <a:solidFill>
                  <a:srgbClr val="9966CC"/>
                </a:solidFill>
                <a:latin typeface="Courier New" pitchFamily="49" charset="0"/>
              </a:rPr>
              <a:t>src=”slika.gif” height=”100” width=”75” </a:t>
            </a:r>
            <a:r>
              <a:rPr lang="en-GB" sz="2000" b="1">
                <a:solidFill>
                  <a:srgbClr val="B84700"/>
                </a:solidFill>
              </a:rPr>
              <a:t>/&gt;</a:t>
            </a:r>
          </a:p>
        </p:txBody>
      </p:sp>
    </p:spTree>
    <p:extLst>
      <p:ext uri="{BB962C8B-B14F-4D97-AF65-F5344CB8AC3E}">
        <p14:creationId xmlns:p14="http://schemas.microsoft.com/office/powerpoint/2010/main" val="16053129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Grp="1" noChangeArrowheads="1"/>
          </p:cNvSpPr>
          <p:nvPr>
            <p:ph type="title"/>
          </p:nvPr>
        </p:nvSpPr>
        <p:spPr>
          <a:xfrm>
            <a:off x="518864" y="318740"/>
            <a:ext cx="8229600" cy="661988"/>
          </a:xfrm>
          <a:ln/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5400" dirty="0" err="1">
                <a:solidFill>
                  <a:schemeClr val="accent4">
                    <a:lumMod val="75000"/>
                  </a:schemeClr>
                </a:solidFill>
              </a:rPr>
              <a:t>Slika</a:t>
            </a:r>
            <a:r>
              <a:rPr lang="en-GB" sz="5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GB" sz="5400" dirty="0" err="1">
                <a:solidFill>
                  <a:schemeClr val="accent4">
                    <a:lumMod val="75000"/>
                  </a:schemeClr>
                </a:solidFill>
              </a:rPr>
              <a:t>kao</a:t>
            </a:r>
            <a:r>
              <a:rPr lang="en-GB" sz="5400" dirty="0">
                <a:solidFill>
                  <a:schemeClr val="accent4">
                    <a:lumMod val="75000"/>
                  </a:schemeClr>
                </a:solidFill>
              </a:rPr>
              <a:t> link</a:t>
            </a: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4688" y="3389014"/>
            <a:ext cx="4926012" cy="3208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413320" y="1166366"/>
            <a:ext cx="8839200" cy="240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8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&lt;html&gt;</a:t>
            </a:r>
          </a:p>
          <a:p>
            <a:pPr>
              <a:lnSpc>
                <a:spcPct val="8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 &lt;head&gt;</a:t>
            </a:r>
          </a:p>
          <a:p>
            <a:pPr>
              <a:lnSpc>
                <a:spcPct val="8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   &lt;title&gt;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Primjer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A 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taga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- 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slika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kao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link&lt;/title&gt;</a:t>
            </a:r>
          </a:p>
          <a:p>
            <a:pPr>
              <a:lnSpc>
                <a:spcPct val="8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 &lt;/head&gt;</a:t>
            </a:r>
          </a:p>
          <a:p>
            <a:pPr>
              <a:lnSpc>
                <a:spcPct val="8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 &lt;body&gt;</a:t>
            </a:r>
          </a:p>
          <a:p>
            <a:pPr>
              <a:lnSpc>
                <a:spcPct val="8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Umjesto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teksta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slika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moze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posluziti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kao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link. </a:t>
            </a:r>
          </a:p>
          <a:p>
            <a:pPr>
              <a:lnSpc>
                <a:spcPct val="8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   &lt;p&gt;</a:t>
            </a:r>
          </a:p>
          <a:p>
            <a:pPr>
              <a:lnSpc>
                <a:spcPct val="8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      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Ovo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je link 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na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stranice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Privatne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Jezicne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urier New" pitchFamily="49" charset="0"/>
              </a:rPr>
              <a:t>Gimnazije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</a:t>
            </a:r>
          </a:p>
          <a:p>
            <a:pPr>
              <a:lnSpc>
                <a:spcPct val="8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      </a:t>
            </a:r>
            <a:r>
              <a:rPr lang="en-GB" sz="1400" b="1" dirty="0">
                <a:solidFill>
                  <a:srgbClr val="000000"/>
                </a:solidFill>
                <a:latin typeface="Courier New" pitchFamily="49" charset="0"/>
              </a:rPr>
              <a:t>&lt;a </a:t>
            </a:r>
            <a:r>
              <a:rPr lang="en-GB" sz="1400" b="1" dirty="0" err="1">
                <a:solidFill>
                  <a:srgbClr val="FF0000"/>
                </a:solidFill>
                <a:latin typeface="Courier New" pitchFamily="49" charset="0"/>
              </a:rPr>
              <a:t>href</a:t>
            </a:r>
            <a:r>
              <a:rPr lang="en-GB" sz="1400" b="1" dirty="0">
                <a:solidFill>
                  <a:srgbClr val="000000"/>
                </a:solidFill>
                <a:latin typeface="Courier New" pitchFamily="49" charset="0"/>
              </a:rPr>
              <a:t>="</a:t>
            </a:r>
            <a:r>
              <a:rPr lang="en-GB" sz="1400" b="1" dirty="0">
                <a:solidFill>
                  <a:srgbClr val="0000CC"/>
                </a:solidFill>
                <a:latin typeface="Courier New" pitchFamily="49" charset="0"/>
              </a:rPr>
              <a:t>http://www.pjg-pitagora.hr</a:t>
            </a:r>
            <a:r>
              <a:rPr lang="en-GB" sz="1400" b="1" dirty="0">
                <a:solidFill>
                  <a:srgbClr val="000000"/>
                </a:solidFill>
                <a:latin typeface="Courier New" pitchFamily="49" charset="0"/>
              </a:rPr>
              <a:t>"&gt;&lt;img </a:t>
            </a:r>
            <a:r>
              <a:rPr lang="en-GB" sz="1400" b="1" dirty="0" err="1">
                <a:solidFill>
                  <a:srgbClr val="FF0000"/>
                </a:solidFill>
                <a:latin typeface="Courier New" pitchFamily="49" charset="0"/>
              </a:rPr>
              <a:t>src</a:t>
            </a:r>
            <a:r>
              <a:rPr lang="en-GB" sz="1400" b="1" dirty="0">
                <a:solidFill>
                  <a:srgbClr val="000000"/>
                </a:solidFill>
                <a:latin typeface="Courier New" pitchFamily="49" charset="0"/>
              </a:rPr>
              <a:t>="</a:t>
            </a:r>
            <a:r>
              <a:rPr lang="en-GB" sz="1400" b="1" dirty="0">
                <a:solidFill>
                  <a:srgbClr val="0000CC"/>
                </a:solidFill>
                <a:latin typeface="Courier New" pitchFamily="49" charset="0"/>
              </a:rPr>
              <a:t>logo-pitagora.jpeg</a:t>
            </a:r>
            <a:r>
              <a:rPr lang="en-GB" sz="1400" b="1" dirty="0">
                <a:solidFill>
                  <a:srgbClr val="000000"/>
                </a:solidFill>
                <a:latin typeface="Courier New" pitchFamily="49" charset="0"/>
              </a:rPr>
              <a:t>" /&gt;&lt;/a&gt;</a:t>
            </a:r>
          </a:p>
          <a:p>
            <a:pPr>
              <a:lnSpc>
                <a:spcPct val="8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b="1" dirty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&lt;/p&gt;</a:t>
            </a:r>
          </a:p>
          <a:p>
            <a:pPr>
              <a:lnSpc>
                <a:spcPct val="8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  &lt;/body&gt;</a:t>
            </a:r>
          </a:p>
          <a:p>
            <a:pPr>
              <a:lnSpc>
                <a:spcPct val="89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 dirty="0">
                <a:solidFill>
                  <a:srgbClr val="000000"/>
                </a:solidFill>
                <a:latin typeface="Courier New" pitchFamily="49" charset="0"/>
              </a:rPr>
              <a:t>&lt;/html&gt;</a:t>
            </a:r>
          </a:p>
        </p:txBody>
      </p:sp>
    </p:spTree>
    <p:extLst>
      <p:ext uri="{BB962C8B-B14F-4D97-AF65-F5344CB8AC3E}">
        <p14:creationId xmlns:p14="http://schemas.microsoft.com/office/powerpoint/2010/main" val="39195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 lIns="90000" tIns="46800" rIns="90000" bIns="46800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r-HR" dirty="0" smtClean="0">
                <a:solidFill>
                  <a:schemeClr val="accent4">
                    <a:lumMod val="75000"/>
                  </a:schemeClr>
                </a:solidFill>
              </a:rPr>
              <a:t>Video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u 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HTML-u</a:t>
            </a:r>
            <a:r>
              <a:rPr lang="hr-HR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09575" y="1968797"/>
            <a:ext cx="8218488" cy="2900363"/>
          </a:xfrm>
          <a:ln/>
        </p:spPr>
        <p:txBody>
          <a:bodyPr lIns="90000" tIns="46800" rIns="90000" bIns="46800">
            <a:normAutofit fontScale="85000" lnSpcReduction="20000"/>
          </a:bodyPr>
          <a:lstStyle/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2200" dirty="0"/>
              <a:t>&lt;!DOCTYPE html</a:t>
            </a:r>
            <a:r>
              <a:rPr lang="en-GB" sz="2200" dirty="0" smtClean="0"/>
              <a:t>&gt;</a:t>
            </a:r>
            <a:endParaRPr lang="hr-HR" sz="2200" dirty="0" smtClean="0"/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2200" dirty="0" smtClean="0"/>
              <a:t>&lt;</a:t>
            </a:r>
            <a:r>
              <a:rPr lang="en-GB" sz="2200" dirty="0"/>
              <a:t>html</a:t>
            </a:r>
            <a:r>
              <a:rPr lang="en-GB" sz="2200" dirty="0" smtClean="0"/>
              <a:t>&gt;</a:t>
            </a:r>
            <a:endParaRPr lang="hr-HR" sz="2200" dirty="0" smtClean="0"/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2200" dirty="0" smtClean="0"/>
              <a:t>&lt;</a:t>
            </a:r>
            <a:r>
              <a:rPr lang="en-GB" sz="2200" dirty="0"/>
              <a:t>body</a:t>
            </a:r>
            <a:r>
              <a:rPr lang="en-GB" sz="2200" dirty="0" smtClean="0"/>
              <a:t>&gt;</a:t>
            </a:r>
            <a:endParaRPr lang="hr-HR" sz="2200" dirty="0" smtClean="0"/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2200" dirty="0" smtClean="0"/>
              <a:t>&lt;</a:t>
            </a:r>
            <a:r>
              <a:rPr lang="en-GB" sz="2200" dirty="0"/>
              <a:t>video width="320" height="240" controls="controls" </a:t>
            </a:r>
            <a:r>
              <a:rPr lang="en-GB" sz="2200" dirty="0" err="1"/>
              <a:t>autoplay</a:t>
            </a:r>
            <a:r>
              <a:rPr lang="en-GB" sz="2200" dirty="0"/>
              <a:t>="</a:t>
            </a:r>
            <a:r>
              <a:rPr lang="en-GB" sz="2200" dirty="0" err="1"/>
              <a:t>autoplay</a:t>
            </a:r>
            <a:r>
              <a:rPr lang="en-GB" sz="2200" dirty="0"/>
              <a:t>"&gt;  </a:t>
            </a:r>
            <a:endParaRPr lang="hr-HR" sz="2200" dirty="0" smtClean="0"/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2200" dirty="0" smtClean="0"/>
              <a:t>&lt;</a:t>
            </a:r>
            <a:r>
              <a:rPr lang="en-GB" sz="2200" dirty="0"/>
              <a:t>source </a:t>
            </a:r>
            <a:r>
              <a:rPr lang="en-GB" sz="2200" dirty="0" err="1"/>
              <a:t>src</a:t>
            </a:r>
            <a:r>
              <a:rPr lang="en-GB" sz="2200" dirty="0"/>
              <a:t>="movie.mp4" type="video/mp4"&gt;  </a:t>
            </a:r>
            <a:endParaRPr lang="hr-HR" sz="2200" dirty="0" smtClean="0"/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2200" dirty="0" smtClean="0"/>
              <a:t>&lt;</a:t>
            </a:r>
            <a:r>
              <a:rPr lang="en-GB" sz="2200" dirty="0"/>
              <a:t>source </a:t>
            </a:r>
            <a:r>
              <a:rPr lang="en-GB" sz="2200" dirty="0" err="1"/>
              <a:t>src</a:t>
            </a:r>
            <a:r>
              <a:rPr lang="en-GB" sz="2200" dirty="0"/>
              <a:t>="movie.ogg" type="video/</a:t>
            </a:r>
            <a:r>
              <a:rPr lang="en-GB" sz="2200" dirty="0" err="1"/>
              <a:t>ogg</a:t>
            </a:r>
            <a:r>
              <a:rPr lang="en-GB" sz="2200" dirty="0"/>
              <a:t>"&gt;  </a:t>
            </a:r>
            <a:endParaRPr lang="hr-HR" sz="2200" dirty="0" smtClean="0"/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2200" dirty="0" smtClean="0"/>
              <a:t>&lt;</a:t>
            </a:r>
            <a:r>
              <a:rPr lang="en-GB" sz="2200" dirty="0"/>
              <a:t>source </a:t>
            </a:r>
            <a:r>
              <a:rPr lang="en-GB" sz="2200" dirty="0" err="1"/>
              <a:t>src</a:t>
            </a:r>
            <a:r>
              <a:rPr lang="en-GB" sz="2200" dirty="0"/>
              <a:t>="</a:t>
            </a:r>
            <a:r>
              <a:rPr lang="en-GB" sz="2200" dirty="0" err="1"/>
              <a:t>movie.webm</a:t>
            </a:r>
            <a:r>
              <a:rPr lang="en-GB" sz="2200" dirty="0"/>
              <a:t>" type="video/</a:t>
            </a:r>
            <a:r>
              <a:rPr lang="en-GB" sz="2200" dirty="0" err="1"/>
              <a:t>webm</a:t>
            </a:r>
            <a:r>
              <a:rPr lang="en-GB" sz="2200" dirty="0"/>
              <a:t>"&gt;Your browser does not support the video tag.&lt;/video</a:t>
            </a:r>
            <a:r>
              <a:rPr lang="en-GB" sz="2200" dirty="0" smtClean="0"/>
              <a:t>&gt;</a:t>
            </a:r>
            <a:endParaRPr lang="hr-HR" sz="2200" dirty="0" smtClean="0"/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2200" dirty="0" smtClean="0"/>
              <a:t>&lt;/</a:t>
            </a:r>
            <a:r>
              <a:rPr lang="en-GB" sz="2200" dirty="0"/>
              <a:t>body</a:t>
            </a:r>
            <a:r>
              <a:rPr lang="en-GB" sz="2200" dirty="0" smtClean="0"/>
              <a:t>&gt;</a:t>
            </a:r>
            <a:endParaRPr lang="hr-HR" sz="2200" dirty="0" smtClean="0"/>
          </a:p>
          <a:p>
            <a:pPr marL="608013" indent="-608013">
              <a:buFont typeface="Arial" charset="0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en-GB" sz="2200" dirty="0" smtClean="0"/>
              <a:t>&lt;/</a:t>
            </a:r>
            <a:r>
              <a:rPr lang="en-GB" sz="2200" dirty="0"/>
              <a:t>html&gt;</a:t>
            </a:r>
            <a:endParaRPr lang="en-GB" sz="22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6978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TC101859868[[fn=Termalno]]</Template>
  <TotalTime>288</TotalTime>
  <Words>851</Words>
  <Application>Microsoft Office PowerPoint</Application>
  <PresentationFormat>Prikaz na zaslonu (4:3)</PresentationFormat>
  <Paragraphs>157</Paragraphs>
  <Slides>16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16</vt:i4>
      </vt:variant>
    </vt:vector>
  </HeadingPairs>
  <TitlesOfParts>
    <vt:vector size="17" baseType="lpstr">
      <vt:lpstr>Thermal</vt:lpstr>
      <vt:lpstr>Geografija kulturne ponude - seminar</vt:lpstr>
      <vt:lpstr>Cilj?</vt:lpstr>
      <vt:lpstr>PowerPointova prezentacija</vt:lpstr>
      <vt:lpstr>PowerPointova prezentacija</vt:lpstr>
      <vt:lpstr>Korisnički podaci za pristup računalu:  Username: kultsem  Password: spatial10</vt:lpstr>
      <vt:lpstr>Hiperlinkovi</vt:lpstr>
      <vt:lpstr>Slika u HTML-u</vt:lpstr>
      <vt:lpstr>Slika kao link</vt:lpstr>
      <vt:lpstr>Video u HTML-u?</vt:lpstr>
      <vt:lpstr>Video u HTML-u?</vt:lpstr>
      <vt:lpstr>HTML5</vt:lpstr>
      <vt:lpstr>HTML</vt:lpstr>
      <vt:lpstr>Audio u HTML-u?</vt:lpstr>
      <vt:lpstr>Geolokacija u HTML-u?</vt:lpstr>
      <vt:lpstr>DZ!</vt:lpstr>
      <vt:lpstr>Pitanja!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Geografija kulturne ponude - seminar</dc:title>
  <dc:creator>sanja</dc:creator>
  <cp:lastModifiedBy>mdakic</cp:lastModifiedBy>
  <cp:revision>33</cp:revision>
  <dcterms:created xsi:type="dcterms:W3CDTF">2012-10-23T16:19:42Z</dcterms:created>
  <dcterms:modified xsi:type="dcterms:W3CDTF">2012-12-05T11:05:24Z</dcterms:modified>
</cp:coreProperties>
</file>