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000000"/>
          </p15:clr>
        </p15:guide>
        <p15:guide id="2" pos="210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v8LYfPxiN1bSVqS4HiNyoN3Q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31B733-4B4E-4BD1-AC89-9CB1DC2B8FA8}">
  <a:tblStyle styleId="{0431B733-4B4E-4BD1-AC89-9CB1DC2B8F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9837" y="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2487" y="744537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65200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9837" y="965200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779837" y="965200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744538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296862" y="4178300"/>
            <a:ext cx="6075362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/>
          <p:nvPr/>
        </p:nvSpPr>
        <p:spPr>
          <a:xfrm>
            <a:off x="3779837" y="9652000"/>
            <a:ext cx="2889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889000" y="4716462"/>
            <a:ext cx="4891087" cy="12271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539750" y="981075"/>
            <a:ext cx="8280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IDEALNI PLANKTON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1637"/>
            <a:ext cx="91440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879725" y="5732462"/>
            <a:ext cx="360045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Praya dubia 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(Hydrozoa)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https://www.youtube.com/watch?v=OeflgYWxyVI&amp;t=60s&amp;ab_channel=EVNautilus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10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12" name="Google Shape;212;p10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213" name="Google Shape;213;p10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4" name="Google Shape;214;p10" descr="Zooplank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/>
          <p:nvPr/>
        </p:nvSpPr>
        <p:spPr>
          <a:xfrm>
            <a:off x="298450" y="939800"/>
            <a:ext cx="8643937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63537" marR="0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DIO </a:t>
            </a:r>
            <a:endParaRPr/>
          </a:p>
          <a:p>
            <a:pPr marL="363537" marR="0" lvl="0" indent="-223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zvucite tekućinu iz loptica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napunite prvu lopticu s 4 ml alkohola, a zatim do vrha natočite vodu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propustite lopticu kroz menzuru, što se događa?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cijeli postupak ponovite nekoliko puta, ali svaki put dodajte 0,5 ml alkohola više, dok ne dobijete „idealni“ plankton koji će uspjeti što duže lebdjeti u vodi (mjerite štopericom vrijeme tonjenja od površine do dna menzure)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0737" marR="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0737" marR="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11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21" name="Google Shape;221;p11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222" name="Google Shape;222;p11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23" name="Google Shape;223;p11" descr="Zooplank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/>
        </p:nvSpPr>
        <p:spPr>
          <a:xfrm>
            <a:off x="238125" y="908050"/>
            <a:ext cx="8643937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63537" marR="0" lvl="0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DIO </a:t>
            </a:r>
            <a:endParaRPr/>
          </a:p>
          <a:p>
            <a:pPr marL="363537" marR="0" lvl="0" indent="-22383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izvucite tekućinu iz loptica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napunite prvu lopticu s 10 ml alkohola, a zatim do vrha otopinu šećera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propustite lopticu kroz menzuru, što se događa?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cijeli postupak ponovite nekoliko puta, ali svaki put dodajte 0,5 ml alkohola više, dok ne dobijete „idealni“ plankton koji će uspjeti što duže lebdjeti u vodi (mjerite štopericom vrijeme tonjenja od površine do dna menzure)</a:t>
            </a:r>
            <a:endParaRPr/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12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30" name="Google Shape;230;p12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231" name="Google Shape;231;p12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2" name="Google Shape;232;p12"/>
          <p:cNvSpPr txBox="1"/>
          <p:nvPr/>
        </p:nvSpPr>
        <p:spPr>
          <a:xfrm>
            <a:off x="214312" y="696912"/>
            <a:ext cx="840740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Tablica rezultata</a:t>
            </a:r>
            <a:endParaRPr/>
          </a:p>
        </p:txBody>
      </p:sp>
      <p:graphicFrame>
        <p:nvGraphicFramePr>
          <p:cNvPr id="233" name="Google Shape;233;p12"/>
          <p:cNvGraphicFramePr/>
          <p:nvPr/>
        </p:nvGraphicFramePr>
        <p:xfrm>
          <a:off x="530225" y="1216025"/>
          <a:ext cx="7929525" cy="4500450"/>
        </p:xfrm>
        <a:graphic>
          <a:graphicData uri="http://schemas.openxmlformats.org/drawingml/2006/table">
            <a:tbl>
              <a:tblPr>
                <a:noFill/>
                <a:tableStyleId>{0431B733-4B4E-4BD1-AC89-9CB1DC2B8FA8}</a:tableStyleId>
              </a:tblPr>
              <a:tblGrid>
                <a:gridCol w="17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VODA + ALKOHOL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VODENA OTOPINA ŠEĆERA + ALKOHOL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Dodani alkohol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Vrijeme lebdenja (s)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Dodani alkohol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Vrijeme lebdenja (s)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14,5 ml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13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39" name="Google Shape;239;p13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240" name="Google Shape;240;p13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41" name="Google Shape;241;p13" descr="Zooplank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 txBox="1"/>
          <p:nvPr/>
        </p:nvSpPr>
        <p:spPr>
          <a:xfrm>
            <a:off x="309562" y="785812"/>
            <a:ext cx="8262937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Što se dogodilo kada ste lopticu napunjenu vodom propustili kroz menzuru? Što se dogodilo s lopticama koje su sadržavale šećernu otopinu i alkohol? Što iz toga možete zaključiti?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od navedenih otopina lakša od vode?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Zašto smo radili pokus s mješavinom voda-alkohol i šećerna otopina-alkohol?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97" name="Google Shape;97;p2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Uvod u vježbu</a:t>
            </a:r>
            <a:endParaRPr/>
          </a:p>
        </p:txBody>
      </p:sp>
      <p:cxnSp>
        <p:nvCxnSpPr>
          <p:cNvPr id="98" name="Google Shape;98;p2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79387" y="549275"/>
            <a:ext cx="2520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PLANKTON?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180975" y="1052512"/>
            <a:ext cx="8783637" cy="27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skupina organizama koji slobodno lebde u vodi, tj. zajednica u slobodnoj vodi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kretanje gotovo isključivo ovisi o kretanju vodene mase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veličina: uglavnom mikroskopska, no ima i vrlo velikih (meduza lavlja griva – promjer klobuka 2 m, duljina krakova 36.6 m)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tipu organizama: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fitoplankton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zooplankton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protozooplankton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4067175" y="6046787"/>
            <a:ext cx="23971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Cyanea capillata 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(Scyphozoa) 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4816475" y="5211762"/>
            <a:ext cx="21129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Pandea conica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 (Hydrozoa)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t="6262" b="10375"/>
          <a:stretch/>
        </p:blipFill>
        <p:spPr>
          <a:xfrm>
            <a:off x="4859337" y="2625725"/>
            <a:ext cx="4140200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12" y="3716337"/>
            <a:ext cx="3662362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10" name="Google Shape;110;p3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Uvod u vježbu</a:t>
            </a:r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" name="Google Shape;112;p3"/>
          <p:cNvSpPr txBox="1"/>
          <p:nvPr/>
        </p:nvSpPr>
        <p:spPr>
          <a:xfrm>
            <a:off x="180975" y="1341437"/>
            <a:ext cx="8818562" cy="384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životnom ciklusu plankton dijelimo na:</a:t>
            </a:r>
            <a:endParaRPr/>
          </a:p>
          <a:p>
            <a:pPr marL="174625" marR="0" lvl="0" indent="-349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HOLOPLANKTON = pravi planktonski organizmi koji čitav život provode u planktonu (npr. Thaliacea, Copepoda, Cladocera, Scyphozoa i dr.)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MEROPLANKTON = samo dio života provode u planktonu, npr. različiti razvojni stadiji bentoskih organizama (Crustacea, Mollusca, Bivalvia, Polycheta, Echinodermata …), jaja i ličinke riba</a:t>
            </a:r>
            <a:endParaRPr/>
          </a:p>
        </p:txBody>
      </p:sp>
      <p:pic>
        <p:nvPicPr>
          <p:cNvPr id="113" name="Google Shape;113;p3" descr="Zooplank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4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19" name="Google Shape;119;p4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Uvod u vježbu</a:t>
            </a:r>
            <a:endParaRPr/>
          </a:p>
        </p:txBody>
      </p:sp>
      <p:cxnSp>
        <p:nvCxnSpPr>
          <p:cNvPr id="120" name="Google Shape;120;p4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21" name="Google Shape;121;p4"/>
          <p:cNvGrpSpPr/>
          <p:nvPr/>
        </p:nvGrpSpPr>
        <p:grpSpPr>
          <a:xfrm>
            <a:off x="258762" y="733425"/>
            <a:ext cx="8626475" cy="5849937"/>
            <a:chOff x="285750" y="639908"/>
            <a:chExt cx="8624888" cy="5851252"/>
          </a:xfrm>
        </p:grpSpPr>
        <p:pic>
          <p:nvPicPr>
            <p:cNvPr id="122" name="Google Shape;122;p4" descr="bathyctena"/>
            <p:cNvPicPr preferRelativeResize="0"/>
            <p:nvPr/>
          </p:nvPicPr>
          <p:blipFill rotWithShape="1">
            <a:blip r:embed="rId3">
              <a:alphaModFix/>
            </a:blip>
            <a:srcRect b="7774"/>
            <a:stretch/>
          </p:blipFill>
          <p:spPr>
            <a:xfrm>
              <a:off x="285750" y="639908"/>
              <a:ext cx="2563813" cy="2576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 txBox="1"/>
            <p:nvPr/>
          </p:nvSpPr>
          <p:spPr>
            <a:xfrm>
              <a:off x="285750" y="3228114"/>
              <a:ext cx="2563340" cy="308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Bathyctena </a:t>
              </a: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(Ctenophora) </a:t>
              </a:r>
              <a:endParaRPr/>
            </a:p>
          </p:txBody>
        </p:sp>
        <p:pic>
          <p:nvPicPr>
            <p:cNvPr id="124" name="Google Shape;124;p4" descr="deiopea"/>
            <p:cNvPicPr preferRelativeResize="0"/>
            <p:nvPr/>
          </p:nvPicPr>
          <p:blipFill rotWithShape="1">
            <a:blip r:embed="rId4">
              <a:alphaModFix/>
            </a:blip>
            <a:srcRect b="5340"/>
            <a:stretch/>
          </p:blipFill>
          <p:spPr>
            <a:xfrm>
              <a:off x="3001963" y="645065"/>
              <a:ext cx="2774950" cy="2780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3328427" y="3425008"/>
              <a:ext cx="2126859" cy="308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Deiopea</a:t>
              </a: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 sp. (Ctenophora) </a:t>
              </a:r>
              <a:endParaRPr/>
            </a:p>
          </p:txBody>
        </p:sp>
        <p:pic>
          <p:nvPicPr>
            <p:cNvPr id="126" name="Google Shape;126;p4" descr="ambigua"/>
            <p:cNvPicPr preferRelativeResize="0"/>
            <p:nvPr/>
          </p:nvPicPr>
          <p:blipFill rotWithShape="1">
            <a:blip r:embed="rId5">
              <a:alphaModFix/>
            </a:blip>
            <a:srcRect l="1870"/>
            <a:stretch/>
          </p:blipFill>
          <p:spPr>
            <a:xfrm>
              <a:off x="3590082" y="3759605"/>
              <a:ext cx="2497137" cy="1895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 txBox="1"/>
            <p:nvPr/>
          </p:nvSpPr>
          <p:spPr>
            <a:xfrm>
              <a:off x="3809352" y="5673413"/>
              <a:ext cx="2058608" cy="523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Daphnia ambigua </a:t>
              </a: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(Cladocera)</a:t>
              </a:r>
              <a:endParaRPr/>
            </a:p>
          </p:txBody>
        </p:sp>
        <p:pic>
          <p:nvPicPr>
            <p:cNvPr id="128" name="Google Shape;128;p4" descr="bosmin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72213" y="3761204"/>
              <a:ext cx="2607518" cy="1995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6729814" y="5767097"/>
              <a:ext cx="1709422" cy="522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Bosmina longirostris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(Cladocera)</a:t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285750" y="6186292"/>
              <a:ext cx="2057022" cy="304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Copepoda</a:t>
              </a:r>
              <a:endParaRPr/>
            </a:p>
          </p:txBody>
        </p:sp>
        <p:pic>
          <p:nvPicPr>
            <p:cNvPr id="131" name="Google Shape;131;p4" descr="jellyfish2a.jpg"/>
            <p:cNvPicPr preferRelativeResize="0"/>
            <p:nvPr/>
          </p:nvPicPr>
          <p:blipFill rotWithShape="1">
            <a:blip r:embed="rId7">
              <a:alphaModFix/>
            </a:blip>
            <a:srcRect b="8602"/>
            <a:stretch/>
          </p:blipFill>
          <p:spPr>
            <a:xfrm>
              <a:off x="5929313" y="646989"/>
              <a:ext cx="2981325" cy="2228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 txBox="1"/>
            <p:nvPr/>
          </p:nvSpPr>
          <p:spPr>
            <a:xfrm>
              <a:off x="7909109" y="2891489"/>
              <a:ext cx="971371" cy="304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Scyphozoa</a:t>
              </a:r>
              <a:endParaRPr/>
            </a:p>
          </p:txBody>
        </p:sp>
        <p:pic>
          <p:nvPicPr>
            <p:cNvPr id="133" name="Google Shape;133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5751" y="3762479"/>
              <a:ext cx="3160316" cy="23913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5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39" name="Google Shape;139;p5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Uvod u vježbu</a:t>
            </a:r>
            <a:endParaRPr/>
          </a:p>
        </p:txBody>
      </p:sp>
      <p:cxnSp>
        <p:nvCxnSpPr>
          <p:cNvPr id="140" name="Google Shape;140;p5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252412" y="296862"/>
            <a:ext cx="8891587" cy="6262687"/>
            <a:chOff x="214313" y="214313"/>
            <a:chExt cx="8891578" cy="6262113"/>
          </a:xfrm>
        </p:grpSpPr>
        <p:sp>
          <p:nvSpPr>
            <p:cNvPr id="142" name="Google Shape;142;p5"/>
            <p:cNvSpPr txBox="1"/>
            <p:nvPr/>
          </p:nvSpPr>
          <p:spPr>
            <a:xfrm>
              <a:off x="2357436" y="2833448"/>
              <a:ext cx="2608259" cy="307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Dreissena polymorpha</a:t>
              </a:r>
              <a:endParaRPr/>
            </a:p>
          </p:txBody>
        </p:sp>
        <p:pic>
          <p:nvPicPr>
            <p:cNvPr id="143" name="Google Shape;143;p5" descr="image006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9250" y="2014215"/>
              <a:ext cx="3106738" cy="1774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5" descr="image01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00875" y="616347"/>
              <a:ext cx="1900238" cy="166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5"/>
            <p:cNvSpPr txBox="1"/>
            <p:nvPr/>
          </p:nvSpPr>
          <p:spPr>
            <a:xfrm>
              <a:off x="4643434" y="1609597"/>
              <a:ext cx="2608259" cy="307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Echinocardium cordatum</a:t>
              </a:r>
              <a:endParaRPr/>
            </a:p>
          </p:txBody>
        </p:sp>
        <p:pic>
          <p:nvPicPr>
            <p:cNvPr id="146" name="Google Shape;146;p5" descr="89785_large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43188" y="4797152"/>
              <a:ext cx="2159000" cy="161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 descr="07421_large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4313" y="3717032"/>
              <a:ext cx="2989262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5"/>
            <p:cNvSpPr txBox="1"/>
            <p:nvPr/>
          </p:nvSpPr>
          <p:spPr>
            <a:xfrm>
              <a:off x="749299" y="6093874"/>
              <a:ext cx="2608260" cy="307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1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Homarus gammarus</a:t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7519981" y="4190636"/>
              <a:ext cx="1443036" cy="52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planktonska jaja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i ličinke riba</a:t>
              </a:r>
              <a:endParaRPr/>
            </a:p>
          </p:txBody>
        </p:sp>
        <p:pic>
          <p:nvPicPr>
            <p:cNvPr id="150" name="Google Shape;150;p5" descr="ZMussels_Simon-vanMechelen_%20text.jpg"/>
            <p:cNvPicPr preferRelativeResize="0"/>
            <p:nvPr/>
          </p:nvPicPr>
          <p:blipFill rotWithShape="1">
            <a:blip r:embed="rId7">
              <a:alphaModFix/>
            </a:blip>
            <a:srcRect b="10438"/>
            <a:stretch/>
          </p:blipFill>
          <p:spPr>
            <a:xfrm>
              <a:off x="214313" y="214313"/>
              <a:ext cx="2435225" cy="328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5" descr="dreissena larva.jpg"/>
            <p:cNvPicPr preferRelativeResize="0"/>
            <p:nvPr/>
          </p:nvPicPr>
          <p:blipFill rotWithShape="1">
            <a:blip r:embed="rId8">
              <a:alphaModFix/>
            </a:blip>
            <a:srcRect r="6247" b="14771"/>
            <a:stretch/>
          </p:blipFill>
          <p:spPr>
            <a:xfrm>
              <a:off x="2500313" y="781248"/>
              <a:ext cx="2071687" cy="2071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5"/>
            <p:cNvPicPr preferRelativeResize="0"/>
            <p:nvPr/>
          </p:nvPicPr>
          <p:blipFill rotWithShape="1">
            <a:blip r:embed="rId9">
              <a:alphaModFix/>
            </a:blip>
            <a:srcRect t="19392" b="24081"/>
            <a:stretch/>
          </p:blipFill>
          <p:spPr>
            <a:xfrm>
              <a:off x="5148064" y="4820460"/>
              <a:ext cx="3957827" cy="165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965700" y="3801557"/>
              <a:ext cx="2496922" cy="13816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6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60" name="Google Shape;160;p6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Uvod u vježbu</a:t>
            </a:r>
            <a:endParaRPr/>
          </a:p>
        </p:txBody>
      </p:sp>
      <p:cxnSp>
        <p:nvCxnSpPr>
          <p:cNvPr id="161" name="Google Shape;161;p6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107950" y="579437"/>
            <a:ext cx="527843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Prilagodbe na planktonski način života</a:t>
            </a: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255587" y="1042987"/>
            <a:ext cx="8631237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smanjenje specifične težine tijela: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a) povećana količina vode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	b) uklopine masti i ulja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c) redukcija skeleta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d) mjehurići plina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povećanje otpora vodi          dugi tjelesni nastavci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 gibanje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7425" y="4143375"/>
            <a:ext cx="29051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1137" y="4143375"/>
            <a:ext cx="2339975" cy="19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6600825" y="6073775"/>
            <a:ext cx="19145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Porpita 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sp. (Hydrozoa)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3732212" y="6073775"/>
            <a:ext cx="24955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Chaoborus 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sp. (Chaoboridae)</a:t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5">
            <a:alphaModFix/>
          </a:blip>
          <a:srcRect r="14168"/>
          <a:stretch/>
        </p:blipFill>
        <p:spPr>
          <a:xfrm>
            <a:off x="242887" y="4149725"/>
            <a:ext cx="31559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573087" y="6073775"/>
            <a:ext cx="24955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Euphasiaceae</a:t>
            </a:r>
            <a:endParaRPr/>
          </a:p>
        </p:txBody>
      </p:sp>
      <p:cxnSp>
        <p:nvCxnSpPr>
          <p:cNvPr id="170" name="Google Shape;170;p6"/>
          <p:cNvCxnSpPr/>
          <p:nvPr/>
        </p:nvCxnSpPr>
        <p:spPr>
          <a:xfrm>
            <a:off x="2916237" y="3213100"/>
            <a:ext cx="287337" cy="0"/>
          </a:xfrm>
          <a:prstGeom prst="straightConnector1">
            <a:avLst/>
          </a:prstGeom>
          <a:noFill/>
          <a:ln w="28575" cap="flat" cmpd="sng">
            <a:solidFill>
              <a:srgbClr val="7D60A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1844675"/>
            <a:ext cx="21812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44900"/>
            <a:ext cx="3652837" cy="20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6875462" y="5340350"/>
            <a:ext cx="21812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Physophora hydrostatica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(Siphonophora)</a:t>
            </a:r>
            <a:endParaRPr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2612"/>
            <a:ext cx="3652837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0150" y="582612"/>
            <a:ext cx="3048000" cy="20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736600" y="5710237"/>
            <a:ext cx="217963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Diacria </a:t>
            </a: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sp.</a:t>
            </a:r>
            <a:endParaRPr sz="1400" b="1" i="1" u="none" strike="noStrike" cap="none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(Pteropoda)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173537" y="2636837"/>
            <a:ext cx="21812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Copepoda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688975" y="2636837"/>
            <a:ext cx="21796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Cubozoa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7450" y="3644900"/>
            <a:ext cx="2638425" cy="20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3956050" y="5710237"/>
            <a:ext cx="21812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Decapoda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8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90" name="Google Shape;190;p8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191" name="Google Shape;191;p8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2" name="Google Shape;192;p8"/>
          <p:cNvSpPr txBox="1"/>
          <p:nvPr/>
        </p:nvSpPr>
        <p:spPr>
          <a:xfrm>
            <a:off x="179387" y="571500"/>
            <a:ext cx="494506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Vježba 10. Idealni plankton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174625" y="1023937"/>
            <a:ext cx="80502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Svrha vježbe: </a:t>
            </a:r>
            <a:endParaRPr/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kreirati „idealni“ plankton – onaj koji će se što duže zadržati u stupcu vode, na temelju spoznaje o njegovim posebnim prilagodbama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1187450" y="3143250"/>
            <a:ext cx="439261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Pribor: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Loptice za stolni tenis (V = 31 cm</a:t>
            </a:r>
            <a:r>
              <a:rPr lang="en-US" sz="1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Šprice 10 ml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Šprice 5 ml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Igle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menzura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alkohol – 96 %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šećer</a:t>
            </a:r>
            <a:endParaRPr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2133600"/>
            <a:ext cx="255905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 descr="Zooplank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9"/>
          <p:cNvCxnSpPr/>
          <p:nvPr/>
        </p:nvCxnSpPr>
        <p:spPr>
          <a:xfrm>
            <a:off x="4067175" y="549275"/>
            <a:ext cx="4932362" cy="0"/>
          </a:xfrm>
          <a:prstGeom prst="straightConnector1">
            <a:avLst/>
          </a:prstGeom>
          <a:noFill/>
          <a:ln w="38100" cap="flat" cmpd="sng">
            <a:solidFill>
              <a:srgbClr val="8064A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02" name="Google Shape;202;p9"/>
          <p:cNvSpPr txBox="1"/>
          <p:nvPr/>
        </p:nvSpPr>
        <p:spPr>
          <a:xfrm>
            <a:off x="7558087" y="2032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Vježba</a:t>
            </a:r>
            <a:endParaRPr/>
          </a:p>
        </p:txBody>
      </p:sp>
      <p:cxnSp>
        <p:nvCxnSpPr>
          <p:cNvPr id="203" name="Google Shape;203;p9"/>
          <p:cNvCxnSpPr/>
          <p:nvPr/>
        </p:nvCxnSpPr>
        <p:spPr>
          <a:xfrm>
            <a:off x="2520950" y="6524625"/>
            <a:ext cx="6443662" cy="0"/>
          </a:xfrm>
          <a:prstGeom prst="straightConnector1">
            <a:avLst/>
          </a:prstGeom>
          <a:noFill/>
          <a:ln w="1905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4" name="Google Shape;204;p9"/>
          <p:cNvSpPr txBox="1"/>
          <p:nvPr/>
        </p:nvSpPr>
        <p:spPr>
          <a:xfrm>
            <a:off x="180975" y="717550"/>
            <a:ext cx="840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Postupak: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Vježba se odvija u tri dijela: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214312" y="1919287"/>
            <a:ext cx="8407400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63537" marR="0" lvl="0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DIO </a:t>
            </a:r>
            <a:endParaRPr/>
          </a:p>
          <a:p>
            <a:pPr marL="363537" marR="0" lvl="0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ispitati kako se ponašaju loptice kada se napune s različitom tekućinom</a:t>
            </a:r>
            <a:endParaRPr/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napunite prvu lopticu vodom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napunite drugu lopticu alkoholom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napunite treću lopticu šećernom otopinom (otopite 10 žlica šećera u 200 ml vode)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svaku lopticu pustite u menzuru s vodom</a:t>
            </a:r>
            <a:endParaRPr/>
          </a:p>
          <a:p>
            <a:pPr marL="363537" marR="0" lvl="0" indent="-36353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zapišite svoja opažanja</a:t>
            </a:r>
            <a:endParaRPr/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0737" marR="0" lvl="1" indent="-3635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6" name="Google Shape;206;p9" descr="Zooplank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350" y="5207000"/>
            <a:ext cx="65405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On-screen Show (4:3)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Sans Symbols</vt:lpstr>
      <vt:lpstr>Office Theme</vt:lpstr>
      <vt:lpstr>IDEALNI PLANKTON</vt:lpstr>
      <vt:lpstr>ŠTO JE PLANKTON?</vt:lpstr>
      <vt:lpstr>PowerPoint Presentation</vt:lpstr>
      <vt:lpstr>PowerPoint Presentation</vt:lpstr>
      <vt:lpstr>PowerPoint Presentation</vt:lpstr>
      <vt:lpstr>Prilagodbe na planktonski način života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IDEALNI PLANKTON</dc:title>
  <dc:creator>I.T.</dc:creator>
  <cp:lastModifiedBy>Valentina Dorić</cp:lastModifiedBy>
  <cp:revision>1</cp:revision>
  <dcterms:created xsi:type="dcterms:W3CDTF">1999-10-27T12:27:02Z</dcterms:created>
  <dcterms:modified xsi:type="dcterms:W3CDTF">2024-10-11T07:22:50Z</dcterms:modified>
</cp:coreProperties>
</file>