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4" r:id="rId9"/>
    <p:sldId id="275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1" r:id="rId18"/>
    <p:sldId id="272" r:id="rId19"/>
    <p:sldId id="273" r:id="rId20"/>
    <p:sldId id="270" r:id="rId21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83" autoAdjust="0"/>
    <p:restoredTop sz="94660"/>
  </p:normalViewPr>
  <p:slideViewPr>
    <p:cSldViewPr snapToGrid="0">
      <p:cViewPr varScale="1">
        <p:scale>
          <a:sx n="45" d="100"/>
          <a:sy n="45" d="100"/>
        </p:scale>
        <p:origin x="53" y="76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AB7CE9-CDE6-475F-B073-7D4AF4259FA3}" type="datetimeFigureOut">
              <a:rPr lang="hr-HR" smtClean="0"/>
              <a:t>10.12.2024.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25ADE1-7E07-4EB4-BADB-627C9D6D5DF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16669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25ADE1-7E07-4EB4-BADB-627C9D6D5DFE}" type="slidenum">
              <a:rPr lang="hr-HR" smtClean="0"/>
              <a:t>11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192192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28B9356-ABFD-5A59-E767-4A5BBC3697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7094D7E1-74AB-8781-BC89-54227EE3B2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E926B2E7-CA0E-281D-69A4-453DFEABD5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65A1C-BA73-4D3D-A194-DB0C2C68E1B0}" type="datetimeFigureOut">
              <a:rPr lang="hr-HR" smtClean="0"/>
              <a:t>10.12.2024.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CFAFEE69-287C-3CC6-56A2-A49FA9516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9E0B9600-A734-0DE0-C58D-1DB775380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4DD41-48E0-4635-B498-01812506AE1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89475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C667750-C960-7CC4-FB5F-210E72EC2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D21C2494-C995-0CCE-13D2-42EC6238D3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7564AD6E-8578-0D70-496D-150E63CC4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65A1C-BA73-4D3D-A194-DB0C2C68E1B0}" type="datetimeFigureOut">
              <a:rPr lang="hr-HR" smtClean="0"/>
              <a:t>10.12.2024.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36CD6D34-3826-6445-483D-BE6B2721E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4C287645-1C75-6973-25B0-354573314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4DD41-48E0-4635-B498-01812506AE1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59865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385340A2-17CB-BB7D-4616-B2E5E2A217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B261FC18-27C2-054B-0805-196AE8B927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280E0C48-D332-4D18-8693-86EB3DBB0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65A1C-BA73-4D3D-A194-DB0C2C68E1B0}" type="datetimeFigureOut">
              <a:rPr lang="hr-HR" smtClean="0"/>
              <a:t>10.12.2024.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986CE496-3854-55F3-D25A-AC8163007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78E8697D-C2E0-CB71-0F38-986E698F9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4DD41-48E0-4635-B498-01812506AE1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36853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38133B0-42FE-2CD3-16FF-AA0162266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5EE387-5F74-BCFD-E34C-59A9E89074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6C4B5430-A2DE-2CA0-9036-9C09A7070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65A1C-BA73-4D3D-A194-DB0C2C68E1B0}" type="datetimeFigureOut">
              <a:rPr lang="hr-HR" smtClean="0"/>
              <a:t>10.12.2024.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D6512440-9BDC-8C11-D72E-F3F641CED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826AEE46-51FF-28E3-832A-BA0CD72DA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4DD41-48E0-4635-B498-01812506AE1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24115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8A4EA1E-4534-AA87-3FEB-7CF006D3C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847767E6-0313-A3AD-BFC7-45D1925128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F37D67E6-B5DB-BE1B-410F-B7F5A4C7B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65A1C-BA73-4D3D-A194-DB0C2C68E1B0}" type="datetimeFigureOut">
              <a:rPr lang="hr-HR" smtClean="0"/>
              <a:t>10.12.2024.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B7088372-18F0-4B50-4D51-6FC6C49B3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9D3D5EFE-2DA2-599B-C69E-3F2003972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4DD41-48E0-4635-B498-01812506AE1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88033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EA980AC-0FCC-EE09-85C1-305063986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57D85B7-325A-DD6F-2E9C-790D629517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8503C425-41DB-D3C1-D512-1AA7B205E0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2F44B2F5-AF05-7ADB-4806-7FE3AC783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65A1C-BA73-4D3D-A194-DB0C2C68E1B0}" type="datetimeFigureOut">
              <a:rPr lang="hr-HR" smtClean="0"/>
              <a:t>10.12.2024.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78537916-E00C-8B7C-2049-2E3F8C303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E5CE71D5-2885-662A-2910-44AC40E81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4DD41-48E0-4635-B498-01812506AE1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9623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B55D4CB-22FA-A6F7-FDB2-306980A5F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C69190F6-5EA4-3D0F-81E1-EC40806115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614C1EEF-0809-BA64-5EBC-4784FC5879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E375CE38-437C-5047-7DC3-2604D4EBBE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8002C875-D47F-1923-E6F5-17ED5F81C8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DC316CEF-BA3E-B8A2-AFF3-6E8234599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65A1C-BA73-4D3D-A194-DB0C2C68E1B0}" type="datetimeFigureOut">
              <a:rPr lang="hr-HR" smtClean="0"/>
              <a:t>10.12.2024.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3479A56A-72B3-351C-B9F7-107420D75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A2910D6B-127E-3489-651E-996DD17E7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4DD41-48E0-4635-B498-01812506AE1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21642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97CB1CF-70A5-F6C2-3762-153F5A4EE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DDD08749-3C70-920D-1EC2-4057B5376D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65A1C-BA73-4D3D-A194-DB0C2C68E1B0}" type="datetimeFigureOut">
              <a:rPr lang="hr-HR" smtClean="0"/>
              <a:t>10.12.2024.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C798BC80-EA77-CCF1-7EAF-D9A97A668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376167A1-210F-F0A7-A25E-7775DA578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4DD41-48E0-4635-B498-01812506AE1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84598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9A792508-6C6D-0B2A-CEAF-72D69C1FDD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65A1C-BA73-4D3D-A194-DB0C2C68E1B0}" type="datetimeFigureOut">
              <a:rPr lang="hr-HR" smtClean="0"/>
              <a:t>10.12.2024.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439CFBAC-0799-BE22-3B8F-E2139FCCF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A046541D-9623-DA85-FF12-7445C973E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4DD41-48E0-4635-B498-01812506AE1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3669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E39EC3D-6B86-C9AA-B198-E83DB2F0B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472C5FF-5097-D1C1-C2BA-4F707B180B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8B723299-43D4-1A66-83D5-737BDBBE15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E4FC6871-D0AE-F92D-4B5C-16DD4B418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65A1C-BA73-4D3D-A194-DB0C2C68E1B0}" type="datetimeFigureOut">
              <a:rPr lang="hr-HR" smtClean="0"/>
              <a:t>10.12.2024.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3FEDACED-74C7-CA3B-C5D8-B8FE42D95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0A59CCB0-70FA-BF9E-4D0E-DB0391941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4DD41-48E0-4635-B498-01812506AE1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06421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8570FFD-4A7B-2732-5B84-FE820D454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7E488988-9540-BBFB-98AF-82E969EFCC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06F1B0A0-3A59-04ED-2AFD-672CAA5BD0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7BEFB013-D0A6-3859-B2C0-9231C593C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65A1C-BA73-4D3D-A194-DB0C2C68E1B0}" type="datetimeFigureOut">
              <a:rPr lang="hr-HR" smtClean="0"/>
              <a:t>10.12.2024.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FFC60D6F-1BBF-844C-F398-0EC65ADC9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2208216B-516B-63DF-361E-37FC51BD7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4DD41-48E0-4635-B498-01812506AE1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92482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4607517A-4460-672D-CC1C-8E27817D5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8A944480-B03D-1FE2-DBAC-1551A11B02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C3183BF5-DE38-5B84-9CB3-31C1F2194B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2165A1C-BA73-4D3D-A194-DB0C2C68E1B0}" type="datetimeFigureOut">
              <a:rPr lang="hr-HR" smtClean="0"/>
              <a:t>10.12.2024.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8279C3D4-C307-3C06-CE1A-74FD151707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1260CEFB-34FC-AA62-D98B-C373D2516F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C44DD41-48E0-4635-B498-01812506AE1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66515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3AC75B1D-4749-49A1-8553-FD296DD7C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A8ECCF6-3858-46C9-8F9F-C06506CC3F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71601" y="1371600"/>
            <a:ext cx="9486899" cy="411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BB471FC1-4982-BC26-6E0B-CE46D32AA1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59529" y="2085788"/>
            <a:ext cx="6884895" cy="1496649"/>
          </a:xfrm>
        </p:spPr>
        <p:txBody>
          <a:bodyPr anchor="b">
            <a:normAutofit/>
          </a:bodyPr>
          <a:lstStyle/>
          <a:p>
            <a:r>
              <a:rPr lang="hr-HR" sz="4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Melilotus</a:t>
            </a:r>
            <a:r>
              <a:rPr lang="hr-HR" sz="4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hr-HR" sz="4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officinalis</a:t>
            </a:r>
            <a:r>
              <a:rPr lang="hr-HR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L.</a:t>
            </a:r>
            <a:endParaRPr lang="hr-HR" sz="6600" dirty="0">
              <a:solidFill>
                <a:srgbClr val="595959"/>
              </a:solidFill>
            </a:endParaRP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B4338A93-3906-6796-0B84-1BCE5ADB04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00" y="3998856"/>
            <a:ext cx="6096000" cy="830134"/>
          </a:xfrm>
        </p:spPr>
        <p:txBody>
          <a:bodyPr anchor="t">
            <a:normAutofit fontScale="92500" lnSpcReduction="10000"/>
          </a:bodyPr>
          <a:lstStyle/>
          <a:p>
            <a:pPr algn="ctr">
              <a:lnSpc>
                <a:spcPct val="150000"/>
              </a:lnSpc>
            </a:pPr>
            <a:r>
              <a:rPr lang="hr-HR" sz="1600" dirty="0">
                <a:latin typeface="Arial" panose="020B0604020202020204" pitchFamily="34" charset="0"/>
                <a:cs typeface="Arial" panose="020B0604020202020204" pitchFamily="34" charset="0"/>
              </a:rPr>
              <a:t>Marija </a:t>
            </a:r>
            <a:r>
              <a:rPr lang="hr-HR" sz="1600" dirty="0" err="1">
                <a:latin typeface="Arial" panose="020B0604020202020204" pitchFamily="34" charset="0"/>
                <a:cs typeface="Arial" panose="020B0604020202020204" pitchFamily="34" charset="0"/>
              </a:rPr>
              <a:t>Mihatović</a:t>
            </a:r>
            <a:endParaRPr lang="hr-H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hr-HR" sz="1600" dirty="0">
                <a:latin typeface="Arial" panose="020B0604020202020204" pitchFamily="34" charset="0"/>
                <a:cs typeface="Arial" panose="020B0604020202020204" pitchFamily="34" charset="0"/>
              </a:rPr>
              <a:t>Seminar iz kolegija Biljke u fitoterapiji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360DACE1-C350-8D8B-9FC7-D08E17A0C5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5466" y="297781"/>
            <a:ext cx="2269067" cy="3029321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29A6F2CD-90DB-97BA-9ADF-18B3EBE415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902" y="3394835"/>
            <a:ext cx="2094044" cy="3144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0670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8DDA986-B6EE-4642-AC60-0490373E69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0B62878-12EF-4E97-A284-47BAFC30D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D79188D-1ED5-4705-B8C7-5D6FB7670A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5514" y="685800"/>
            <a:ext cx="10800972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16B23DB4-6B79-A3B9-C0E7-798070AD08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6054" y="1261137"/>
            <a:ext cx="8959893" cy="888360"/>
          </a:xfrm>
        </p:spPr>
        <p:txBody>
          <a:bodyPr anchor="b">
            <a:normAutofit fontScale="90000"/>
          </a:bodyPr>
          <a:lstStyle/>
          <a:p>
            <a:pPr algn="ctr"/>
            <a:r>
              <a:rPr lang="hr-HR" sz="31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Upotreba </a:t>
            </a:r>
            <a:r>
              <a:rPr lang="hr-HR" sz="3100" b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kumarina</a:t>
            </a:r>
            <a:br>
              <a:rPr lang="hr-HR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hr-HR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50F7C15-0151-760D-02C8-522DF07AF7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5845" y="2149497"/>
            <a:ext cx="5447071" cy="3447368"/>
          </a:xfrm>
        </p:spPr>
        <p:txBody>
          <a:bodyPr anchor="t"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hr-HR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liječenje </a:t>
            </a:r>
            <a:r>
              <a:rPr lang="hr-HR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hemeoroida</a:t>
            </a:r>
            <a:r>
              <a:rPr lang="hr-HR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proširenih vena, </a:t>
            </a:r>
            <a:r>
              <a:rPr lang="hr-HR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epiziotomije</a:t>
            </a:r>
            <a:r>
              <a:rPr lang="hr-HR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i posttraumatske upale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liječenje </a:t>
            </a:r>
            <a:r>
              <a:rPr lang="hr-HR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limfedema</a:t>
            </a:r>
            <a:r>
              <a:rPr lang="hr-HR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hr-HR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elefantijaze</a:t>
            </a:r>
            <a:r>
              <a:rPr lang="hr-HR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</a:p>
          <a:p>
            <a:pPr marL="0" indent="0">
              <a:buNone/>
            </a:pPr>
            <a:r>
              <a:rPr lang="hr-HR" sz="18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   </a:t>
            </a:r>
            <a:r>
              <a:rPr lang="hr-HR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raka (melanom, rak bubrežnih stanica, rak prostate) </a:t>
            </a:r>
          </a:p>
          <a:p>
            <a:pPr marL="0" indent="0">
              <a:buNone/>
            </a:pPr>
            <a:r>
              <a:rPr lang="hr-HR" sz="18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   </a:t>
            </a:r>
            <a:r>
              <a:rPr lang="hr-HR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te sprječavanje recidiva i/ili metastaze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smanjenje oštećenja krvožilnog sustava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prevencija </a:t>
            </a:r>
            <a:r>
              <a:rPr lang="hr-HR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ishemijske</a:t>
            </a:r>
            <a:r>
              <a:rPr lang="hr-HR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bolesti srca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liječenje bruceloze, mononukleoze, </a:t>
            </a:r>
            <a:r>
              <a:rPr lang="hr-HR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toksoplazmoze</a:t>
            </a:r>
            <a:r>
              <a:rPr lang="hr-HR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</a:p>
          <a:p>
            <a:pPr marL="0" indent="0">
              <a:buNone/>
            </a:pPr>
            <a:r>
              <a:rPr lang="hr-HR" sz="18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   </a:t>
            </a:r>
            <a:r>
              <a:rPr lang="hr-HR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Q groznice, </a:t>
            </a:r>
            <a:r>
              <a:rPr lang="hr-HR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mikoplazmoze</a:t>
            </a:r>
            <a:r>
              <a:rPr lang="hr-HR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i </a:t>
            </a:r>
            <a:r>
              <a:rPr lang="hr-HR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psitakoze</a:t>
            </a:r>
            <a:r>
              <a:rPr lang="hr-HR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endParaRPr lang="hr-HR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hr-HR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6B774BC4-53CE-6428-3C2C-FEDA6A596E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6568" y="2970640"/>
            <a:ext cx="2838450" cy="160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2040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8DDA986-B6EE-4642-AC60-0490373E69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0B62878-12EF-4E97-A284-47BAFC30D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D79188D-1ED5-4705-B8C7-5D6FB7670A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5514" y="685800"/>
            <a:ext cx="10800972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BCFB2128-13CC-1880-C97E-4D4FA5865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6054" y="1261137"/>
            <a:ext cx="8959893" cy="888360"/>
          </a:xfrm>
        </p:spPr>
        <p:txBody>
          <a:bodyPr anchor="b">
            <a:normAutofit/>
          </a:bodyPr>
          <a:lstStyle/>
          <a:p>
            <a:pPr algn="ctr"/>
            <a:r>
              <a:rPr lang="hr-HR" sz="1800" b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Farmakodinamika</a:t>
            </a:r>
            <a:r>
              <a:rPr lang="hr-HR" sz="18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hr-HR" sz="1800" b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kumarina</a:t>
            </a:r>
            <a:br>
              <a:rPr lang="hr-HR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hr-HR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C1848F5-DDFA-E25D-7078-8EB7A4947A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6054" y="2149497"/>
            <a:ext cx="8176875" cy="3169482"/>
          </a:xfrm>
        </p:spPr>
        <p:txBody>
          <a:bodyPr anchor="t">
            <a:normAutofit/>
          </a:bodyPr>
          <a:lstStyle/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arenR"/>
            </a:pPr>
            <a:r>
              <a:rPr lang="hr-HR" sz="1800" dirty="0">
                <a:solidFill>
                  <a:srgbClr val="FF0000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</a:t>
            </a:r>
            <a:r>
              <a:rPr lang="hr-HR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nti-</a:t>
            </a:r>
            <a:r>
              <a:rPr lang="hr-HR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edematozno</a:t>
            </a:r>
            <a:r>
              <a:rPr lang="hr-HR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i protuupalno djelovanje</a:t>
            </a:r>
          </a:p>
          <a:p>
            <a:pPr lvl="0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r>
              <a:rPr lang="hr-HR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kumarin</a:t>
            </a:r>
            <a:r>
              <a:rPr lang="hr-HR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je učinkovit za liječenje visokoproteinskih i postoperativnih edema</a:t>
            </a:r>
          </a:p>
          <a:p>
            <a:pPr lvl="0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r>
              <a:rPr lang="hr-HR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razgradnja nakupljenih proteina u </a:t>
            </a:r>
            <a:r>
              <a:rPr lang="hr-HR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izvanstaničnim</a:t>
            </a:r>
            <a:r>
              <a:rPr lang="hr-HR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prostorima pomoću </a:t>
            </a:r>
            <a:r>
              <a:rPr lang="hr-HR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makrofaga</a:t>
            </a:r>
            <a:endParaRPr lang="hr-HR" sz="18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r>
              <a:rPr lang="hr-HR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utjecaj na krvožilni sustav</a:t>
            </a:r>
          </a:p>
          <a:p>
            <a:pPr lvl="0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r>
              <a:rPr lang="hr-HR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limfni protok </a:t>
            </a:r>
          </a:p>
          <a:p>
            <a:pPr marL="0" lvl="0" indent="0">
              <a:lnSpc>
                <a:spcPct val="115000"/>
              </a:lnSpc>
              <a:spcAft>
                <a:spcPts val="1000"/>
              </a:spcAft>
              <a:buNone/>
            </a:pPr>
            <a:endParaRPr lang="hr-HR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hr-HR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66FAE677-1B71-23D4-3E62-730632BB07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9306" y="2033587"/>
            <a:ext cx="1638300" cy="279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1372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8DDA986-B6EE-4642-AC60-0490373E69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0B62878-12EF-4E97-A284-47BAFC30D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D79188D-1ED5-4705-B8C7-5D6FB7670A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5514" y="685800"/>
            <a:ext cx="10800972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D3CE4C9-A4E1-898A-017D-FBE91CD249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0415" y="1844259"/>
            <a:ext cx="8959892" cy="3169482"/>
          </a:xfrm>
        </p:spPr>
        <p:txBody>
          <a:bodyPr anchor="t">
            <a:normAutofit/>
          </a:bodyPr>
          <a:lstStyle/>
          <a:p>
            <a:pPr marL="0" lv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hr-HR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2) učinak na kardiovaskularni sustav</a:t>
            </a:r>
          </a:p>
          <a:p>
            <a:pPr marL="0" lvl="0" indent="0">
              <a:lnSpc>
                <a:spcPct val="115000"/>
              </a:lnSpc>
              <a:spcAft>
                <a:spcPts val="1000"/>
              </a:spcAft>
              <a:buNone/>
            </a:pPr>
            <a:endParaRPr lang="hr-HR" sz="1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15000"/>
              </a:lnSpc>
              <a:spcAft>
                <a:spcPts val="1000"/>
              </a:spcAft>
            </a:pPr>
            <a:r>
              <a:rPr lang="hr-HR" sz="18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</a:t>
            </a:r>
            <a:r>
              <a:rPr lang="hr-HR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risutnost  </a:t>
            </a:r>
            <a:r>
              <a:rPr lang="hr-HR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endotelnih</a:t>
            </a:r>
            <a:r>
              <a:rPr lang="hr-HR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stanica u krvi </a:t>
            </a:r>
          </a:p>
          <a:p>
            <a:pPr indent="449580" algn="just">
              <a:lnSpc>
                <a:spcPct val="115000"/>
              </a:lnSpc>
              <a:spcAft>
                <a:spcPts val="1000"/>
              </a:spcAft>
            </a:pPr>
            <a:r>
              <a:rPr lang="hr-HR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slično djelovanje </a:t>
            </a:r>
            <a:r>
              <a:rPr lang="hr-HR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kumarina</a:t>
            </a:r>
            <a:r>
              <a:rPr lang="hr-HR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i aspirina</a:t>
            </a:r>
          </a:p>
          <a:p>
            <a:pPr indent="449580" algn="just">
              <a:lnSpc>
                <a:spcPct val="115000"/>
              </a:lnSpc>
              <a:spcAft>
                <a:spcPts val="1000"/>
              </a:spcAft>
            </a:pPr>
            <a:r>
              <a:rPr lang="hr-HR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ishemijska</a:t>
            </a:r>
            <a:r>
              <a:rPr lang="hr-HR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bolest srca</a:t>
            </a:r>
          </a:p>
          <a:p>
            <a:pPr indent="0" algn="just">
              <a:lnSpc>
                <a:spcPct val="115000"/>
              </a:lnSpc>
              <a:spcAft>
                <a:spcPts val="1000"/>
              </a:spcAft>
              <a:buNone/>
            </a:pPr>
            <a:endParaRPr lang="hr-HR" sz="18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hr-HR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5004F8CF-A6EF-F688-95ED-3EB4556173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5158" y="3723199"/>
            <a:ext cx="3105150" cy="1476375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A035D8FC-5996-76EF-6220-E7C8E64677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7113" y="1478073"/>
            <a:ext cx="3209925" cy="141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9356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CBE3092D-4105-4026-9B66-A0011E0CA5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47F4BE9-9103-E9C6-65B6-0D5F5B17B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7084" y="1104451"/>
            <a:ext cx="5038916" cy="3724862"/>
          </a:xfrm>
        </p:spPr>
        <p:txBody>
          <a:bodyPr anchor="t">
            <a:normAutofit/>
          </a:bodyPr>
          <a:lstStyle/>
          <a:p>
            <a:pPr marL="0" lvl="0" indent="0">
              <a:spcAft>
                <a:spcPts val="1000"/>
              </a:spcAft>
              <a:buNone/>
            </a:pPr>
            <a:r>
              <a:rPr lang="hr-HR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3) </a:t>
            </a:r>
            <a:r>
              <a:rPr lang="hr-HR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imunomodulatorno</a:t>
            </a:r>
            <a:r>
              <a:rPr lang="hr-HR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i antikancerogeno djelovanje</a:t>
            </a:r>
          </a:p>
          <a:p>
            <a:pPr marL="0" lvl="0" indent="0">
              <a:spcAft>
                <a:spcPts val="1000"/>
              </a:spcAft>
              <a:buNone/>
            </a:pPr>
            <a:endParaRPr lang="hr-HR" sz="1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indent="0">
              <a:spcAft>
                <a:spcPts val="1000"/>
              </a:spcAft>
              <a:buNone/>
            </a:pPr>
            <a:r>
              <a:rPr lang="hr-HR" sz="18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-e</a:t>
            </a:r>
            <a:r>
              <a:rPr lang="hr-HR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kspresija antigena HLA-DR i HLA-DQ </a:t>
            </a:r>
          </a:p>
          <a:p>
            <a:pPr indent="0">
              <a:spcAft>
                <a:spcPts val="1000"/>
              </a:spcAft>
              <a:buNone/>
            </a:pPr>
            <a:r>
              <a:rPr lang="hr-HR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-</a:t>
            </a:r>
            <a:r>
              <a:rPr lang="hr-HR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kumarin</a:t>
            </a:r>
            <a:r>
              <a:rPr lang="hr-HR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djeluje na jačanje stanične imunosti</a:t>
            </a:r>
          </a:p>
          <a:p>
            <a:pPr indent="0">
              <a:spcAft>
                <a:spcPts val="1000"/>
              </a:spcAft>
              <a:buNone/>
            </a:pPr>
            <a:r>
              <a:rPr lang="hr-HR" sz="18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-u</a:t>
            </a:r>
            <a:r>
              <a:rPr lang="hr-HR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činak </a:t>
            </a:r>
            <a:r>
              <a:rPr lang="hr-HR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kumarina</a:t>
            </a:r>
            <a:r>
              <a:rPr lang="hr-HR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ovisi o dozi primjene </a:t>
            </a:r>
          </a:p>
          <a:p>
            <a:pPr indent="0">
              <a:spcAft>
                <a:spcPts val="1000"/>
              </a:spcAft>
              <a:buNone/>
            </a:pPr>
            <a:r>
              <a:rPr lang="hr-HR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-</a:t>
            </a:r>
            <a:r>
              <a:rPr lang="hr-HR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kumarin</a:t>
            </a:r>
            <a:r>
              <a:rPr lang="hr-HR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vs. sintetski pripravci </a:t>
            </a:r>
          </a:p>
          <a:p>
            <a:pPr marL="0" indent="0">
              <a:buNone/>
            </a:pPr>
            <a:endParaRPr lang="hr-HR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9759409-BDF8-4BFD-9AF3-4B5C04C2A1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81800" y="0"/>
            <a:ext cx="54102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7C161009-8C4D-DAC5-1805-486B0DD946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2563" y="685799"/>
            <a:ext cx="4114799" cy="5486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1489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5AA03EDC-7067-4DFF-B672-541D016AA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EBF3E39-B0BE-496A-8604-9007470FF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0" cy="686547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D1506EB7-E1EB-A367-3BE4-9261D1036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442" y="685800"/>
            <a:ext cx="4353116" cy="1474666"/>
          </a:xfrm>
        </p:spPr>
        <p:txBody>
          <a:bodyPr anchor="b">
            <a:normAutofit/>
          </a:bodyPr>
          <a:lstStyle/>
          <a:p>
            <a:pPr algn="ctr"/>
            <a:r>
              <a:rPr lang="hr-HR" sz="2800" b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Farmakokinetika</a:t>
            </a:r>
            <a:r>
              <a:rPr lang="hr-HR" sz="28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hr-HR" sz="2800" b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kumarina</a:t>
            </a:r>
            <a:br>
              <a:rPr lang="hr-HR" sz="3200" dirty="0">
                <a:solidFill>
                  <a:srgbClr val="595959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hr-HR" sz="3200" dirty="0">
              <a:solidFill>
                <a:srgbClr val="595959"/>
              </a:solidFill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E82BCD5-CAF4-CC50-AB57-CB528B4B72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276" y="2624016"/>
            <a:ext cx="4703448" cy="3770434"/>
          </a:xfrm>
        </p:spPr>
        <p:txBody>
          <a:bodyPr anchor="t">
            <a:normAutofit/>
          </a:bodyPr>
          <a:lstStyle/>
          <a:p>
            <a:r>
              <a:rPr lang="hr-HR" sz="20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brza pretvorba </a:t>
            </a:r>
            <a:r>
              <a:rPr lang="hr-HR" sz="20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kumarina</a:t>
            </a:r>
            <a:r>
              <a:rPr lang="hr-HR" sz="20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u </a:t>
            </a:r>
            <a:r>
              <a:rPr lang="hr-HR" sz="20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umbeliferon</a:t>
            </a:r>
            <a:endParaRPr lang="hr-HR" sz="2000" dirty="0"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hr-HR" sz="20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umbeliferon</a:t>
            </a:r>
            <a:r>
              <a:rPr lang="hr-HR" sz="20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(7-hidroksikumarin) nema isti učinak  kao </a:t>
            </a:r>
            <a:r>
              <a:rPr lang="hr-HR" sz="20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kumarin</a:t>
            </a:r>
            <a:endParaRPr lang="hr-HR" sz="20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hr-HR" sz="20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akutno liječenje </a:t>
            </a:r>
            <a:r>
              <a:rPr lang="hr-HR" sz="20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hr-HR" sz="20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terapija </a:t>
            </a:r>
            <a:r>
              <a:rPr lang="hr-HR" sz="20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kumarinom</a:t>
            </a:r>
            <a:endParaRPr lang="hr-HR" sz="2000" dirty="0">
              <a:solidFill>
                <a:srgbClr val="595959"/>
              </a:solidFill>
            </a:endParaRPr>
          </a:p>
        </p:txBody>
      </p:sp>
      <p:pic>
        <p:nvPicPr>
          <p:cNvPr id="4" name="Slika 3" descr="Slika na kojoj se prikazuje snimka zaslona, tekst, crno, tama&#10;&#10;Opis je automatski generiran">
            <a:extLst>
              <a:ext uri="{FF2B5EF4-FFF2-40B4-BE49-F238E27FC236}">
                <a16:creationId xmlns:a16="http://schemas.microsoft.com/office/drawing/2014/main" id="{7A89A1A2-F2AC-D46F-AA85-E39790365C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1264" y="685799"/>
            <a:ext cx="3418129" cy="5531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0186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8DDA986-B6EE-4642-AC60-0490373E69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0B62878-12EF-4E97-A284-47BAFC30D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D79188D-1ED5-4705-B8C7-5D6FB7670A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5514" y="685800"/>
            <a:ext cx="10800972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2F474123-9324-482A-464B-5A6CD8455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6054" y="1261137"/>
            <a:ext cx="8959893" cy="888360"/>
          </a:xfrm>
        </p:spPr>
        <p:txBody>
          <a:bodyPr anchor="b">
            <a:normAutofit fontScale="90000"/>
          </a:bodyPr>
          <a:lstStyle/>
          <a:p>
            <a:pPr algn="ctr"/>
            <a:r>
              <a:rPr lang="hr-HR" sz="31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Klinička ispitivanja s </a:t>
            </a:r>
            <a:r>
              <a:rPr lang="hr-HR" sz="3100" b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kumarinom</a:t>
            </a:r>
            <a:br>
              <a:rPr lang="hr-HR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hr-HR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65D494D-A0C0-1865-E59B-3EFE2EA7B9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4903" y="1966452"/>
            <a:ext cx="10884310" cy="3827059"/>
          </a:xfrm>
        </p:spPr>
        <p:txBody>
          <a:bodyPr anchor="t">
            <a:normAutofit fontScale="25000" lnSpcReduction="20000"/>
          </a:bodyPr>
          <a:lstStyle/>
          <a:p>
            <a:pPr indent="228600" algn="just">
              <a:lnSpc>
                <a:spcPct val="115000"/>
              </a:lnSpc>
              <a:spcAft>
                <a:spcPts val="1000"/>
              </a:spcAft>
            </a:pPr>
            <a:r>
              <a:rPr lang="hr-HR" sz="72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oralne doze </a:t>
            </a:r>
            <a:r>
              <a:rPr lang="hr-HR" sz="72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kumarina</a:t>
            </a:r>
            <a:r>
              <a:rPr lang="hr-HR" sz="72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u kombinaciji s </a:t>
            </a:r>
            <a:r>
              <a:rPr lang="hr-HR" sz="72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trokserutinom</a:t>
            </a:r>
            <a:endParaRPr lang="hr-HR" sz="7200" dirty="0"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indent="228600" algn="just">
              <a:lnSpc>
                <a:spcPct val="115000"/>
              </a:lnSpc>
              <a:spcAft>
                <a:spcPts val="1000"/>
              </a:spcAft>
            </a:pPr>
            <a:r>
              <a:rPr lang="hr-HR" sz="72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blagotvorno djelovanje za  hemoroide, akutni </a:t>
            </a:r>
            <a:r>
              <a:rPr lang="hr-HR" sz="72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pankreatitis</a:t>
            </a:r>
            <a:r>
              <a:rPr lang="hr-HR" sz="72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komplikacije varikoznih vena i čireva, edema 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arenR"/>
            </a:pPr>
            <a:r>
              <a:rPr lang="hr-HR" sz="7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Limfedem</a:t>
            </a:r>
            <a:endParaRPr lang="hr-HR" sz="72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indent="228600" algn="just">
              <a:lnSpc>
                <a:spcPct val="115000"/>
              </a:lnSpc>
              <a:spcAft>
                <a:spcPts val="1000"/>
              </a:spcAft>
            </a:pPr>
            <a:r>
              <a:rPr lang="hr-HR" sz="7200" dirty="0" err="1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</a:t>
            </a:r>
            <a:r>
              <a:rPr lang="hr-HR" sz="72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enzopironi</a:t>
            </a:r>
            <a:r>
              <a:rPr lang="hr-HR" sz="72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ispitivani u visokim dozama</a:t>
            </a:r>
          </a:p>
          <a:p>
            <a:pPr indent="228600" algn="just">
              <a:lnSpc>
                <a:spcPct val="115000"/>
              </a:lnSpc>
              <a:spcAft>
                <a:spcPts val="1000"/>
              </a:spcAft>
            </a:pPr>
            <a:r>
              <a:rPr lang="hr-HR" sz="72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istraživanja u Australiji, Indiji i Kini</a:t>
            </a:r>
            <a:endParaRPr lang="hr-HR" sz="72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indent="228600" algn="just">
              <a:lnSpc>
                <a:spcPct val="115000"/>
              </a:lnSpc>
              <a:spcAft>
                <a:spcPts val="1000"/>
              </a:spcAft>
            </a:pPr>
            <a:r>
              <a:rPr lang="hr-HR" sz="72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primjena:</a:t>
            </a:r>
            <a:r>
              <a:rPr lang="hr-HR" sz="72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oralno ili lokalno te imaju vrlo nisku toksičnost uz minimalne nuspojave</a:t>
            </a:r>
          </a:p>
          <a:p>
            <a:pPr indent="228600" algn="just">
              <a:lnSpc>
                <a:spcPct val="115000"/>
              </a:lnSpc>
              <a:spcAft>
                <a:spcPts val="1000"/>
              </a:spcAft>
            </a:pPr>
            <a:r>
              <a:rPr lang="hr-HR" sz="72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</a:t>
            </a:r>
            <a:r>
              <a:rPr lang="hr-HR" sz="72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jelovanje: povećavaju broj </a:t>
            </a:r>
            <a:r>
              <a:rPr lang="hr-HR" sz="72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makrofaga</a:t>
            </a:r>
            <a:endParaRPr lang="hr-HR" sz="72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indent="228600" algn="just">
              <a:lnSpc>
                <a:spcPct val="115000"/>
              </a:lnSpc>
              <a:spcAft>
                <a:spcPts val="1000"/>
              </a:spcAft>
            </a:pPr>
            <a:r>
              <a:rPr lang="hr-HR" sz="72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r</a:t>
            </a:r>
            <a:r>
              <a:rPr lang="hr-HR" sz="72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ezultati:  terapija učinkovita, iako sporija od fizikalne terapije</a:t>
            </a:r>
          </a:p>
          <a:p>
            <a:endParaRPr lang="hr-HR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7928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8DDA986-B6EE-4642-AC60-0490373E69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0B62878-12EF-4E97-A284-47BAFC30D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D79188D-1ED5-4705-B8C7-5D6FB7670A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5514" y="685800"/>
            <a:ext cx="10800972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D7C9A8F-BDB8-5015-5ECE-C819A45362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367" y="873432"/>
            <a:ext cx="8928100" cy="4367833"/>
          </a:xfrm>
        </p:spPr>
        <p:txBody>
          <a:bodyPr anchor="t">
            <a:normAutofit fontScale="25000" lnSpcReduction="20000"/>
          </a:bodyPr>
          <a:lstStyle/>
          <a:p>
            <a:pPr marL="0" lv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hr-HR" sz="72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2)</a:t>
            </a:r>
            <a:r>
              <a:rPr lang="hr-HR" sz="7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Rak</a:t>
            </a:r>
          </a:p>
          <a:p>
            <a:pPr indent="228600" algn="just">
              <a:lnSpc>
                <a:spcPct val="115000"/>
              </a:lnSpc>
              <a:spcAft>
                <a:spcPts val="1000"/>
              </a:spcAft>
            </a:pPr>
            <a:r>
              <a:rPr lang="hr-HR" sz="72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učinak </a:t>
            </a:r>
            <a:r>
              <a:rPr lang="hr-HR" sz="72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kumarina</a:t>
            </a:r>
            <a:r>
              <a:rPr lang="hr-HR" sz="72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na rak </a:t>
            </a:r>
          </a:p>
          <a:p>
            <a:pPr indent="228600" algn="just">
              <a:lnSpc>
                <a:spcPct val="115000"/>
              </a:lnSpc>
              <a:spcAft>
                <a:spcPts val="1000"/>
              </a:spcAft>
            </a:pPr>
            <a:r>
              <a:rPr lang="hr-HR" sz="72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primjena </a:t>
            </a:r>
            <a:r>
              <a:rPr lang="hr-HR" sz="72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kumarina</a:t>
            </a:r>
            <a:r>
              <a:rPr lang="hr-HR" sz="72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u dozi od 50 mg/dan - maligni melanom TNM stadija IB i II</a:t>
            </a:r>
          </a:p>
          <a:p>
            <a:pPr indent="228600" algn="just">
              <a:lnSpc>
                <a:spcPct val="115000"/>
              </a:lnSpc>
              <a:spcAft>
                <a:spcPts val="1000"/>
              </a:spcAft>
            </a:pPr>
            <a:r>
              <a:rPr lang="hr-HR" sz="72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</a:t>
            </a:r>
            <a:r>
              <a:rPr lang="hr-HR" sz="72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jesta metastaza</a:t>
            </a:r>
          </a:p>
          <a:p>
            <a:pPr indent="228600" algn="just">
              <a:lnSpc>
                <a:spcPct val="115000"/>
              </a:lnSpc>
              <a:spcAft>
                <a:spcPts val="1000"/>
              </a:spcAft>
            </a:pPr>
            <a:r>
              <a:rPr lang="hr-HR" sz="72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</a:t>
            </a:r>
            <a:r>
              <a:rPr lang="hr-HR" sz="72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oksičnost nije uočena!</a:t>
            </a:r>
          </a:p>
          <a:p>
            <a:pPr indent="228600" algn="just">
              <a:lnSpc>
                <a:spcPct val="115000"/>
              </a:lnSpc>
              <a:spcAft>
                <a:spcPts val="1000"/>
              </a:spcAft>
            </a:pPr>
            <a:r>
              <a:rPr lang="hr-HR" sz="72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kombinacija </a:t>
            </a:r>
            <a:r>
              <a:rPr lang="hr-HR" sz="72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kumarina</a:t>
            </a:r>
            <a:r>
              <a:rPr lang="hr-HR" sz="72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i </a:t>
            </a:r>
            <a:r>
              <a:rPr lang="hr-HR" sz="72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cimetidina</a:t>
            </a:r>
            <a:r>
              <a:rPr lang="hr-HR" sz="72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hr-HR" sz="72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hr-HR" sz="72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regresija u bolesnika s </a:t>
            </a:r>
            <a:r>
              <a:rPr lang="hr-HR" sz="72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metastatskim</a:t>
            </a:r>
            <a:r>
              <a:rPr lang="hr-HR" sz="72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tumorom bubrežnih stanica i malignim melanomom</a:t>
            </a:r>
          </a:p>
          <a:p>
            <a:pPr indent="228600" algn="just">
              <a:lnSpc>
                <a:spcPct val="115000"/>
              </a:lnSpc>
              <a:spcAft>
                <a:spcPts val="1000"/>
              </a:spcAft>
            </a:pPr>
            <a:r>
              <a:rPr lang="hr-HR" sz="72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laboratorijski testovi provedeni su prije liječenja i tijekom 2., 4. i 8. tjedna terapije</a:t>
            </a:r>
            <a:endParaRPr lang="hr-HR" sz="72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indent="228600" algn="just">
              <a:lnSpc>
                <a:spcPct val="115000"/>
              </a:lnSpc>
              <a:spcAft>
                <a:spcPts val="1000"/>
              </a:spcAft>
            </a:pPr>
            <a:r>
              <a:rPr lang="hr-HR" sz="72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45 ispitanika s </a:t>
            </a:r>
            <a:r>
              <a:rPr lang="hr-HR" sz="72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metastatskim</a:t>
            </a:r>
            <a:r>
              <a:rPr lang="hr-HR" sz="72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karcinomom bubrežnih stanica</a:t>
            </a:r>
          </a:p>
          <a:p>
            <a:pPr indent="228600" algn="just">
              <a:lnSpc>
                <a:spcPct val="115000"/>
              </a:lnSpc>
              <a:spcAft>
                <a:spcPts val="1000"/>
              </a:spcAft>
            </a:pPr>
            <a:r>
              <a:rPr lang="hr-HR" sz="72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54 ispitanika s uznapredovanim karcinomom bubrežnih stanica</a:t>
            </a:r>
            <a:endParaRPr lang="hr-HR" sz="72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indent="228600" algn="just">
              <a:lnSpc>
                <a:spcPct val="115000"/>
              </a:lnSpc>
              <a:spcAft>
                <a:spcPts val="1000"/>
              </a:spcAft>
            </a:pPr>
            <a:r>
              <a:rPr lang="hr-HR" sz="72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metastatski</a:t>
            </a:r>
            <a:r>
              <a:rPr lang="hr-HR" sz="72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karcinomom prostate </a:t>
            </a:r>
            <a:r>
              <a:rPr lang="hr-HR" sz="72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hr-HR" sz="72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terapija </a:t>
            </a:r>
            <a:r>
              <a:rPr lang="hr-HR" sz="72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kumarinom</a:t>
            </a:r>
            <a:r>
              <a:rPr lang="hr-HR" sz="72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od 1g/dan</a:t>
            </a:r>
          </a:p>
          <a:p>
            <a:endParaRPr lang="hr-HR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5905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8DDA986-B6EE-4642-AC60-0490373E69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0B62878-12EF-4E97-A284-47BAFC30D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D79188D-1ED5-4705-B8C7-5D6FB7670A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5514" y="685800"/>
            <a:ext cx="10800972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DDD5EE42-250C-C09B-CE6C-030344CA4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6053" y="1640303"/>
            <a:ext cx="8959893" cy="888360"/>
          </a:xfrm>
        </p:spPr>
        <p:txBody>
          <a:bodyPr anchor="b">
            <a:noAutofit/>
          </a:bodyPr>
          <a:lstStyle/>
          <a:p>
            <a:pPr algn="ctr"/>
            <a:r>
              <a:rPr lang="hr-HR" sz="32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Toksikologija </a:t>
            </a:r>
            <a:br>
              <a:rPr lang="hr-HR" sz="32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hr-HR" sz="48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D401A37-F834-D805-90F5-913EFC1887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3729" y="2427383"/>
            <a:ext cx="10146890" cy="3169482"/>
          </a:xfrm>
        </p:spPr>
        <p:txBody>
          <a:bodyPr anchor="t"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hr-HR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kumarin</a:t>
            </a:r>
            <a:r>
              <a:rPr lang="hr-HR" sz="18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hr-HR" sz="18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hr-HR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akutna nekroza jetre kod štakora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18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</a:t>
            </a:r>
            <a:r>
              <a:rPr lang="hr-HR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oza bez učinka:  8 mg/kg </a:t>
            </a:r>
            <a:r>
              <a:rPr lang="hr-HR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kumarina</a:t>
            </a:r>
            <a:endParaRPr lang="hr-HR" sz="18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hr-HR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kumarin</a:t>
            </a:r>
            <a:r>
              <a:rPr lang="hr-HR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: </a:t>
            </a:r>
            <a:r>
              <a:rPr lang="hr-HR" sz="18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niska toksičnost, odsutnost karcinogenosti, </a:t>
            </a:r>
            <a:r>
              <a:rPr lang="hr-HR" sz="1800" b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antikarcinogeni</a:t>
            </a:r>
            <a:r>
              <a:rPr lang="hr-HR" sz="18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učinak</a:t>
            </a:r>
          </a:p>
          <a:p>
            <a:pPr>
              <a:buFont typeface="Wingdings" panose="05000000000000000000" pitchFamily="2" charset="2"/>
              <a:buChar char="Ø"/>
            </a:pPr>
            <a:endParaRPr lang="hr-HR" sz="1800" b="1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hr-HR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tumor kod štakora - kronična </a:t>
            </a:r>
            <a:r>
              <a:rPr lang="hr-HR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hepatotoksičnost</a:t>
            </a:r>
            <a:endParaRPr lang="hr-HR" sz="18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hr-HR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visoke doze </a:t>
            </a:r>
            <a:r>
              <a:rPr lang="hr-HR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kumarina</a:t>
            </a:r>
            <a:r>
              <a:rPr lang="hr-HR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- alveolarni/</a:t>
            </a:r>
            <a:r>
              <a:rPr lang="hr-HR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bronhiolarni</a:t>
            </a:r>
            <a:r>
              <a:rPr lang="hr-HR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hr-HR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adenom</a:t>
            </a:r>
            <a:r>
              <a:rPr lang="hr-HR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i karcinom kod miševa, oštećenje plućnih stanica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glodavci </a:t>
            </a:r>
            <a:r>
              <a:rPr lang="hr-HR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to</a:t>
            </a:r>
            <a:r>
              <a:rPr lang="hr-HR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ksični metaboliti </a:t>
            </a:r>
            <a:r>
              <a:rPr lang="hr-HR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kumarina</a:t>
            </a:r>
            <a:endParaRPr lang="hr-HR" sz="18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r-HR" sz="18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hr-HR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nabava </a:t>
            </a:r>
            <a:endParaRPr lang="hr-HR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694461C6-CB02-9C0C-729F-032812902A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3644" y="1031277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6544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8DDA986-B6EE-4642-AC60-0490373E69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0B62878-12EF-4E97-A284-47BAFC30D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D79188D-1ED5-4705-B8C7-5D6FB7670A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5514" y="685800"/>
            <a:ext cx="10800972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9567EE11-B66A-E5A7-160C-27F0371A42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6054" y="1261137"/>
            <a:ext cx="8959893" cy="888360"/>
          </a:xfrm>
        </p:spPr>
        <p:txBody>
          <a:bodyPr anchor="b">
            <a:normAutofit fontScale="90000"/>
          </a:bodyPr>
          <a:lstStyle/>
          <a:p>
            <a:pPr algn="ctr"/>
            <a:r>
              <a:rPr lang="hr-HR" sz="31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Posebna upozorenja i mjere opreza</a:t>
            </a:r>
            <a:br>
              <a:rPr lang="hr-HR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hr-HR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A750DDB-EB33-EF67-0398-2D8E021770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6054" y="2427383"/>
            <a:ext cx="8959892" cy="3169482"/>
          </a:xfrm>
        </p:spPr>
        <p:txBody>
          <a:bodyPr anchor="t"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hr-HR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izbjegavati osobe s oštećenom funkcijom jetre i one koje imaju povišene jetrene enzime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pripaziti na simptome </a:t>
            </a:r>
            <a:r>
              <a:rPr lang="hr-HR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hepatotoksičnosti</a:t>
            </a:r>
            <a:endParaRPr lang="hr-HR" sz="1800" dirty="0"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hr-HR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oprez pri korištenju zajedno s </a:t>
            </a:r>
            <a:r>
              <a:rPr lang="hr-HR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varfarinom</a:t>
            </a:r>
            <a:r>
              <a:rPr lang="hr-HR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i aspirinom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ograničene uporabe kod trudnica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18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</a:t>
            </a:r>
            <a:r>
              <a:rPr lang="hr-HR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e utječe na sposobnost upravljanja vozilima</a:t>
            </a:r>
            <a:endParaRPr lang="hr-HR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hr-HR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6DF9E837-80BA-2412-2359-5DC3FA9EA1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2821" y="324518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8608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5AA03EDC-7067-4DFF-B672-541D016AA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EBF3E39-B0BE-496A-8604-9007470FF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0" cy="686547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56DDE6B3-409A-6B50-2DEE-AFE200EB8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442" y="685800"/>
            <a:ext cx="4353116" cy="1474666"/>
          </a:xfrm>
        </p:spPr>
        <p:txBody>
          <a:bodyPr anchor="b">
            <a:normAutofit/>
          </a:bodyPr>
          <a:lstStyle/>
          <a:p>
            <a:pPr algn="ctr"/>
            <a:r>
              <a:rPr lang="hr-HR" sz="32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Nuspojave</a:t>
            </a:r>
            <a:br>
              <a:rPr lang="hr-HR" sz="3200" dirty="0">
                <a:solidFill>
                  <a:srgbClr val="595959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hr-HR" sz="3200" dirty="0">
              <a:solidFill>
                <a:srgbClr val="595959"/>
              </a:solidFill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3F46FC-5C95-CB42-BC37-C05072BD41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1441" y="2160466"/>
            <a:ext cx="4835091" cy="3770434"/>
          </a:xfrm>
        </p:spPr>
        <p:txBody>
          <a:bodyPr anchor="t"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hr-HR" sz="19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</a:t>
            </a:r>
            <a:r>
              <a:rPr lang="hr-HR" sz="19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ema dovoljno dostupnih podataka za moguće nuspojave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19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maksimalni dnevni unos </a:t>
            </a:r>
            <a:r>
              <a:rPr lang="hr-HR" sz="19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kumarina</a:t>
            </a:r>
            <a:r>
              <a:rPr lang="hr-HR" sz="19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: 0,1 mg/kg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19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oprez: dugotrajna uporaba prehrambenih dodataka ili hrane s visokim udjelom </a:t>
            </a:r>
            <a:r>
              <a:rPr lang="hr-HR" sz="19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kumarina</a:t>
            </a:r>
            <a:endParaRPr lang="hr-HR" sz="19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hr-HR" sz="19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pacijenti sa karcinomom ili kroničnim infekcijama </a:t>
            </a:r>
            <a:r>
              <a:rPr lang="hr-HR" sz="19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hr-HR" sz="19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hepatotoksičnost</a:t>
            </a:r>
            <a:endParaRPr lang="hr-HR" sz="19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hr-HR" sz="19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povišene vrijednosti jetrenih enzima za 0,3%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19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pacijenti s karcinomom bubrežnih stanica </a:t>
            </a:r>
            <a:r>
              <a:rPr lang="hr-HR" sz="19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hr-HR" sz="19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kumarin</a:t>
            </a:r>
            <a:r>
              <a:rPr lang="hr-HR" sz="19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u kombinaciji s </a:t>
            </a:r>
            <a:r>
              <a:rPr lang="hr-HR" sz="19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cimetidinom</a:t>
            </a:r>
            <a:r>
              <a:rPr lang="hr-HR" sz="19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hr-HR" sz="19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blage nuspojave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19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</a:t>
            </a:r>
            <a:r>
              <a:rPr lang="hr-HR" sz="19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e očekuju se nuspojave tijekom dojenja</a:t>
            </a:r>
          </a:p>
          <a:p>
            <a:endParaRPr lang="hr-HR" sz="1600" dirty="0">
              <a:solidFill>
                <a:srgbClr val="595959"/>
              </a:solidFill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C4400DE0-C9CB-19DA-4ED8-5BB54562BC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7969" y="1611032"/>
            <a:ext cx="2495513" cy="3635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31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98DDA986-B6EE-4642-AC60-0490373E69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0B62878-12EF-4E97-A284-47BAFC30D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D79188D-1ED5-4705-B8C7-5D6FB7670A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5514" y="685800"/>
            <a:ext cx="10800972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1475CC8E-5156-BE11-781C-365405D39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4350" y="1194450"/>
            <a:ext cx="8959893" cy="888360"/>
          </a:xfrm>
        </p:spPr>
        <p:txBody>
          <a:bodyPr anchor="b">
            <a:normAutofit/>
          </a:bodyPr>
          <a:lstStyle/>
          <a:p>
            <a:r>
              <a:rPr lang="hr-H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biljci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894B793-4902-A41E-B924-B8CE085E0F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1780" y="2446677"/>
            <a:ext cx="6310120" cy="3169482"/>
          </a:xfrm>
        </p:spPr>
        <p:txBody>
          <a:bodyPr anchor="t"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hr-HR" sz="1800" kern="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dvogodišnja zeljasta biljka iz porodice </a:t>
            </a:r>
            <a:r>
              <a:rPr lang="hr-HR" sz="1800" i="1" kern="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Fabaceae</a:t>
            </a:r>
            <a:endParaRPr lang="hr-HR" sz="1800" i="1" kern="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hr-HR" sz="1800" kern="0" dirty="0">
                <a:latin typeface="Times New Roman" panose="02020603050405020304" pitchFamily="18" charset="0"/>
              </a:rPr>
              <a:t>stabljika uspravna i razgranata (do 120 cm)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1800" kern="0" dirty="0">
                <a:latin typeface="Times New Roman" panose="02020603050405020304" pitchFamily="18" charset="0"/>
              </a:rPr>
              <a:t>mali listovi sa sitno nazubljenim rubovima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1800" kern="0" dirty="0">
                <a:latin typeface="Times New Roman" panose="02020603050405020304" pitchFamily="18" charset="0"/>
              </a:rPr>
              <a:t>žuti cvjetovi </a:t>
            </a:r>
            <a:r>
              <a:rPr lang="hr-HR" sz="1800" kern="0" dirty="0">
                <a:latin typeface="Times New Roman" panose="02020603050405020304" pitchFamily="18" charset="0"/>
                <a:sym typeface="Wingdings" panose="05000000000000000000" pitchFamily="2" charset="2"/>
              </a:rPr>
              <a:t> grozdasti cvat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1800" kern="0" dirty="0">
                <a:latin typeface="Times New Roman" panose="02020603050405020304" pitchFamily="18" charset="0"/>
                <a:sym typeface="Wingdings" panose="05000000000000000000" pitchFamily="2" charset="2"/>
              </a:rPr>
              <a:t>plod: mahuna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1800" kern="0" dirty="0">
                <a:latin typeface="Times New Roman" panose="02020603050405020304" pitchFamily="18" charset="0"/>
                <a:sym typeface="Wingdings" panose="05000000000000000000" pitchFamily="2" charset="2"/>
              </a:rPr>
              <a:t>u cvatu karakterističan </a:t>
            </a:r>
            <a:r>
              <a:rPr lang="hr-HR" sz="1800" b="1" kern="0" dirty="0">
                <a:latin typeface="Times New Roman" panose="02020603050405020304" pitchFamily="18" charset="0"/>
                <a:sym typeface="Wingdings" panose="05000000000000000000" pitchFamily="2" charset="2"/>
              </a:rPr>
              <a:t>miris</a:t>
            </a:r>
            <a:r>
              <a:rPr lang="hr-HR" sz="1800" kern="0" dirty="0">
                <a:latin typeface="Times New Roman" panose="02020603050405020304" pitchFamily="18" charset="0"/>
                <a:sym typeface="Wingdings" panose="05000000000000000000" pitchFamily="2" charset="2"/>
              </a:rPr>
              <a:t> (slično mirisu pokošenog sijena)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1800" b="1" kern="0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kumarin</a:t>
            </a:r>
            <a:r>
              <a:rPr lang="hr-HR" sz="1800" b="1" kern="0" dirty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1800" kern="0" dirty="0">
                <a:latin typeface="Times New Roman" panose="02020603050405020304" pitchFamily="18" charset="0"/>
                <a:sym typeface="Wingdings" panose="05000000000000000000" pitchFamily="2" charset="2"/>
              </a:rPr>
              <a:t>„bolest slatke djeteline”</a:t>
            </a:r>
            <a:endParaRPr lang="hr-HR" sz="2000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6FF2EB8C-8502-25B0-DCBA-7844D16FB8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5634" y="727734"/>
            <a:ext cx="4490853" cy="5444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6680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8DDA986-B6EE-4642-AC60-0490373E69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0B62878-12EF-4E97-A284-47BAFC30D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D79188D-1ED5-4705-B8C7-5D6FB7670A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5514" y="685800"/>
            <a:ext cx="10800972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D819A3DC-6FFE-86F0-E799-3277998FB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6054" y="2424996"/>
            <a:ext cx="8959893" cy="888360"/>
          </a:xfrm>
        </p:spPr>
        <p:txBody>
          <a:bodyPr anchor="b">
            <a:normAutofit fontScale="90000"/>
          </a:bodyPr>
          <a:lstStyle/>
          <a:p>
            <a:pPr algn="ctr"/>
            <a:r>
              <a:rPr lang="hr-HR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ardo Bold"/>
              </a:rPr>
              <a:t>HVALA NA PAŽNJI!</a:t>
            </a:r>
            <a:br>
              <a:rPr lang="en-US" sz="3200" b="1" dirty="0">
                <a:latin typeface="Cardo Bold"/>
              </a:rPr>
            </a:br>
            <a:endParaRPr lang="hr-HR" sz="3200" b="1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7191898-16DD-26D9-270B-8EB7BC7A1D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6054" y="3345618"/>
            <a:ext cx="8959892" cy="3169482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K. Bone, S. Mills (2013): Principles and Practice of Phytotherapy: Modern Herbal Medicine. Churchill Livingstone; 2nd edition.</a:t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hr-H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06992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5AA03EDC-7067-4DFF-B672-541D016AA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EBF3E39-B0BE-496A-8604-9007470FF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0" cy="686547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8DCA250B-F0C0-5661-BA53-47B920189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975" y="332442"/>
            <a:ext cx="4353116" cy="1474666"/>
          </a:xfrm>
        </p:spPr>
        <p:txBody>
          <a:bodyPr anchor="b">
            <a:normAutofit/>
          </a:bodyPr>
          <a:lstStyle/>
          <a:p>
            <a:pPr algn="ctr"/>
            <a:r>
              <a:rPr lang="hr-H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Tradicionalno terapeutsko korištenje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8F96983-3DFF-DB6E-2FAC-E494DC26EE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2054" y="2283954"/>
            <a:ext cx="4868958" cy="3770434"/>
          </a:xfrm>
        </p:spPr>
        <p:txBody>
          <a:bodyPr anchor="t"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hr-HR" sz="1800" kern="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mogućnost </a:t>
            </a:r>
            <a:r>
              <a:rPr lang="hr-HR" sz="1800" b="1" kern="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unutarnje i vanjske primjene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1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infuzija (sredstvo za ispiranje očiju)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1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flasteri i masti (abdominalna i reumatska bol)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ublažavanje nadutosti, grčeva i proljeva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liječenje neuralgije različitih područja tijela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bol izazvana hladnoćom, upalom ili prevelikom osjetljivošću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potiče probavu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miris rublja i zaštita od moljaca</a:t>
            </a:r>
          </a:p>
          <a:p>
            <a:pPr>
              <a:buFont typeface="Wingdings" panose="05000000000000000000" pitchFamily="2" charset="2"/>
              <a:buChar char="Ø"/>
            </a:pPr>
            <a:endParaRPr lang="hr-HR" sz="1700" kern="0" dirty="0">
              <a:solidFill>
                <a:srgbClr val="595959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" name="Slika 3" descr="Slika na kojoj se prikazuje vanjski, drvo, biljka koja proizvodi sjeme, žuto&#10;&#10;Opis je automatski generiran">
            <a:extLst>
              <a:ext uri="{FF2B5EF4-FFF2-40B4-BE49-F238E27FC236}">
                <a16:creationId xmlns:a16="http://schemas.microsoft.com/office/drawing/2014/main" id="{33EE5BF5-F812-26A4-A40A-CF6C2085E9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0716" y="400537"/>
            <a:ext cx="4279842" cy="2848040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650373EA-91D5-87EB-876B-493869AC48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8500" y="3609424"/>
            <a:ext cx="4272058" cy="2848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8580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8DDA986-B6EE-4642-AC60-0490373E69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0B62878-12EF-4E97-A284-47BAFC30D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D79188D-1ED5-4705-B8C7-5D6FB7670A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5514" y="685800"/>
            <a:ext cx="10800972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879C6CE2-C523-AA77-3F15-09E6B4CE1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3200" y="1559510"/>
            <a:ext cx="8959893" cy="888360"/>
          </a:xfrm>
        </p:spPr>
        <p:txBody>
          <a:bodyPr anchor="b">
            <a:normAutofit fontScale="90000"/>
          </a:bodyPr>
          <a:lstStyle/>
          <a:p>
            <a:r>
              <a:rPr lang="hr-HR" sz="31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Kemijski sastav</a:t>
            </a:r>
            <a:br>
              <a:rPr lang="hr-HR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hr-HR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" name="Rezervirano mjesto sadržaja 4" descr="Slika na kojoj se prikazuje dijagram, crta, skeč, origami&#10;&#10;Opis je automatski generiran">
            <a:extLst>
              <a:ext uri="{FF2B5EF4-FFF2-40B4-BE49-F238E27FC236}">
                <a16:creationId xmlns:a16="http://schemas.microsoft.com/office/drawing/2014/main" id="{7FB69BC1-BD63-C24F-3C75-218FBE9017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50347" y="2107418"/>
            <a:ext cx="6060432" cy="1978218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E2B838CE-B5ED-FCB9-06A4-313D76C37985}"/>
              </a:ext>
            </a:extLst>
          </p:cNvPr>
          <p:cNvSpPr txBox="1"/>
          <p:nvPr/>
        </p:nvSpPr>
        <p:spPr>
          <a:xfrm>
            <a:off x="1473200" y="2655805"/>
            <a:ext cx="364066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kumarin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hr-HR" kern="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0,2 do 0,45%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kern="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prekursor</a:t>
            </a:r>
            <a:r>
              <a:rPr lang="hr-HR" kern="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hr-HR" kern="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melilotozid</a:t>
            </a:r>
            <a:r>
              <a:rPr lang="hr-HR" kern="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</a:p>
          <a:p>
            <a:endParaRPr lang="hr-HR" kern="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kern="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supstituirani </a:t>
            </a:r>
            <a:r>
              <a:rPr lang="hr-HR" kern="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kumarini</a:t>
            </a:r>
            <a:endParaRPr lang="hr-HR" kern="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r>
              <a:rPr lang="hr-HR" kern="0" dirty="0">
                <a:latin typeface="Times New Roman" panose="02020603050405020304" pitchFamily="18" charset="0"/>
                <a:ea typeface="Aptos" panose="020B0004020202020204" pitchFamily="34" charset="0"/>
              </a:rPr>
              <a:t>   </a:t>
            </a:r>
            <a:r>
              <a:rPr lang="hr-HR" kern="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hr-HR" kern="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umbeliferon</a:t>
            </a:r>
            <a:r>
              <a:rPr lang="hr-HR" kern="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i </a:t>
            </a:r>
            <a:r>
              <a:rPr lang="hr-HR" kern="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skopoletin</a:t>
            </a:r>
            <a:endParaRPr lang="hr-HR" kern="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endParaRPr lang="hr-HR" kern="0" dirty="0"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sz="1800" kern="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flavonoidi, </a:t>
            </a:r>
            <a:r>
              <a:rPr lang="hr-HR" sz="1800" kern="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kafeinska</a:t>
            </a:r>
            <a:r>
              <a:rPr lang="hr-HR" sz="1800" kern="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kiselina i derivati.</a:t>
            </a:r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64145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8DDA986-B6EE-4642-AC60-0490373E69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0B62878-12EF-4E97-A284-47BAFC30D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D79188D-1ED5-4705-B8C7-5D6FB7670A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5514" y="685800"/>
            <a:ext cx="10800972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2F31037E-7914-E17C-5B52-24464892C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6054" y="1261137"/>
            <a:ext cx="8959893" cy="888360"/>
          </a:xfrm>
        </p:spPr>
        <p:txBody>
          <a:bodyPr anchor="b">
            <a:normAutofit fontScale="90000"/>
          </a:bodyPr>
          <a:lstStyle/>
          <a:p>
            <a:r>
              <a:rPr lang="hr-HR" sz="31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Primjena i doziranje</a:t>
            </a:r>
            <a:br>
              <a:rPr lang="hr-HR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hr-HR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95E0804-C498-167F-BF26-917BECA4C7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1013" y="1943019"/>
            <a:ext cx="6360664" cy="3447368"/>
          </a:xfrm>
        </p:spPr>
        <p:txBody>
          <a:bodyPr anchor="t"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hr-HR" sz="18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o</a:t>
            </a:r>
            <a:r>
              <a:rPr lang="hr-HR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sušeni ili svježi nadzemni dijelovi biljke </a:t>
            </a:r>
            <a:r>
              <a:rPr lang="hr-HR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hr-HR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infuzija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tekući ekstrakt ili tinktura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terapijska doza </a:t>
            </a:r>
            <a:r>
              <a:rPr lang="hr-HR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kumarina</a:t>
            </a:r>
            <a:r>
              <a:rPr lang="hr-HR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: </a:t>
            </a:r>
            <a:r>
              <a:rPr lang="hr-HR" sz="18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1 mg/kg dnevno</a:t>
            </a:r>
            <a:endParaRPr lang="hr-HR" sz="18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hr-HR" sz="18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10 ml/dan </a:t>
            </a:r>
            <a:r>
              <a:rPr lang="hr-HR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ekstrakta </a:t>
            </a:r>
            <a:r>
              <a:rPr lang="hr-HR" sz="1800" i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Melilotusa</a:t>
            </a:r>
            <a:r>
              <a:rPr lang="hr-HR" sz="1800" i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hr-HR" sz="1800" i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officinalis</a:t>
            </a:r>
            <a:r>
              <a:rPr lang="hr-HR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L. u omjeru 1:2 ili </a:t>
            </a:r>
          </a:p>
          <a:p>
            <a:pPr marL="0" indent="0">
              <a:buNone/>
            </a:pPr>
            <a:r>
              <a:rPr lang="hr-HR" sz="1800" b="1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   </a:t>
            </a:r>
            <a:r>
              <a:rPr lang="hr-HR" sz="18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25 </a:t>
            </a:r>
            <a:r>
              <a:rPr lang="hr-HR" sz="1800" b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mL</a:t>
            </a:r>
            <a:r>
              <a:rPr lang="hr-HR" sz="18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/dan </a:t>
            </a:r>
            <a:r>
              <a:rPr lang="hr-HR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tinkture u omjeru 1:5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najbolji učinak u </a:t>
            </a:r>
            <a:r>
              <a:rPr lang="hr-HR" sz="1800" u="sng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kombinaciji</a:t>
            </a:r>
            <a:r>
              <a:rPr lang="hr-HR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s biljkama koje sadrže </a:t>
            </a:r>
          </a:p>
          <a:p>
            <a:pPr marL="0" indent="0">
              <a:buNone/>
            </a:pPr>
            <a:r>
              <a:rPr lang="hr-HR" sz="18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   </a:t>
            </a:r>
            <a:r>
              <a:rPr lang="hr-HR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flavon</a:t>
            </a:r>
            <a:r>
              <a:rPr lang="hr-HR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hr-HR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glikozide</a:t>
            </a:r>
            <a:r>
              <a:rPr lang="hr-HR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(divlji kesten, cvijet gloga, cvijet lipe itd.)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primjena: dugoročno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predoziranje: nema akutnih toksičnih učinaka </a:t>
            </a:r>
            <a:endParaRPr lang="hr-HR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1E113E0B-8F67-52CB-0F0C-B47EF703D5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3395" y="1804928"/>
            <a:ext cx="3910763" cy="2938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367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CBE3092D-4105-4026-9B66-A0011E0CA5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2E648A58-0733-A307-22A6-4AD6AEAEB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442" y="685800"/>
            <a:ext cx="5038916" cy="1474666"/>
          </a:xfrm>
        </p:spPr>
        <p:txBody>
          <a:bodyPr anchor="b">
            <a:normAutofit/>
          </a:bodyPr>
          <a:lstStyle/>
          <a:p>
            <a:pPr algn="ctr"/>
            <a:r>
              <a:rPr lang="hr-HR" sz="28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Učinci na zdravlje čovjeka</a:t>
            </a:r>
            <a:br>
              <a:rPr lang="hr-HR" sz="3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hr-HR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8DEE43F-3970-19AC-B26A-55B8DA84FD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1442" y="2447336"/>
            <a:ext cx="5038916" cy="3724862"/>
          </a:xfrm>
        </p:spPr>
        <p:txBody>
          <a:bodyPr anchor="t"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hr-HR" sz="20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povećava venski povratak krvi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0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poboljšava protok limfe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0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anti-</a:t>
            </a:r>
            <a:r>
              <a:rPr lang="hr-HR" sz="20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edematozno</a:t>
            </a:r>
            <a:r>
              <a:rPr lang="hr-HR" sz="20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djelovanje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0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protuupalno djelovanje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0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moguće antitumorsko djelovanje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0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moguće jačanje imuniteta</a:t>
            </a:r>
            <a:endParaRPr lang="hr-HR" sz="20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hr-HR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9759409-BDF8-4BFD-9AF3-4B5C04C2A1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81800" y="0"/>
            <a:ext cx="54102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3FD15EB1-E7B5-A0E7-23FC-F97596B3FD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1069" y="1370105"/>
            <a:ext cx="4117787" cy="4117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702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8DDA986-B6EE-4642-AC60-0490373E69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0B62878-12EF-4E97-A284-47BAFC30D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D79188D-1ED5-4705-B8C7-5D6FB7670A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5514" y="685800"/>
            <a:ext cx="10800972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1725FF65-E90F-F101-8A9E-178E02BE8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6054" y="1633077"/>
            <a:ext cx="8959893" cy="888360"/>
          </a:xfrm>
        </p:spPr>
        <p:txBody>
          <a:bodyPr anchor="b">
            <a:noAutofit/>
          </a:bodyPr>
          <a:lstStyle/>
          <a:p>
            <a:pPr algn="ctr"/>
            <a:r>
              <a:rPr lang="hr-HR" sz="28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Klinička ispitivanja s </a:t>
            </a:r>
            <a:r>
              <a:rPr lang="hr-HR" sz="2800" b="1" i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Melilotus</a:t>
            </a:r>
            <a:r>
              <a:rPr lang="hr-HR" sz="2800" b="1" i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hr-HR" sz="2800" b="1" i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officinalis</a:t>
            </a:r>
            <a:r>
              <a:rPr lang="hr-HR" sz="2800" b="1" i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L.</a:t>
            </a:r>
            <a:br>
              <a:rPr lang="hr-HR" sz="2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hr-H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5F0BCC2-1D2D-DA42-4D1D-1E8625E864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5009" y="2352079"/>
            <a:ext cx="8959892" cy="3169482"/>
          </a:xfrm>
        </p:spPr>
        <p:txBody>
          <a:bodyPr anchor="t">
            <a:normAutofit/>
          </a:bodyPr>
          <a:lstStyle/>
          <a:p>
            <a:pPr marL="457200" indent="-457200">
              <a:buAutoNum type="arabicParenR"/>
            </a:pPr>
            <a:r>
              <a:rPr lang="hr-H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post-operativne modrice</a:t>
            </a:r>
          </a:p>
          <a:p>
            <a:pPr marL="0" indent="0">
              <a:buNone/>
            </a:pPr>
            <a:endParaRPr lang="hr-H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hr-H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ekstrakt </a:t>
            </a:r>
            <a:r>
              <a:rPr lang="hr-HR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Melilotusa</a:t>
            </a:r>
            <a:r>
              <a:rPr lang="hr-HR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officinalis</a:t>
            </a:r>
            <a:r>
              <a:rPr lang="hr-HR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L. </a:t>
            </a:r>
          </a:p>
          <a:p>
            <a:pPr marL="0" indent="0">
              <a:buNone/>
            </a:pPr>
            <a:r>
              <a:rPr lang="hr-H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doza od 300 mg/dan tijekom tjedan dana</a:t>
            </a:r>
          </a:p>
          <a:p>
            <a:pPr marL="0" indent="0">
              <a:buNone/>
            </a:pPr>
            <a:r>
              <a:rPr lang="hr-H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kontrola </a:t>
            </a:r>
            <a:r>
              <a:rPr lang="hr-HR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paranazalnih</a:t>
            </a:r>
            <a:r>
              <a:rPr lang="hr-H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edema i edema kapaka</a:t>
            </a:r>
          </a:p>
          <a:p>
            <a:pPr marL="0" indent="0">
              <a:buNone/>
            </a:pPr>
            <a:r>
              <a:rPr lang="hr-H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jednako učinkovit kao oralni </a:t>
            </a:r>
            <a:r>
              <a:rPr lang="hr-HR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deksametazon</a:t>
            </a:r>
            <a:endParaRPr lang="hr-HR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6732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8DDA986-B6EE-4642-AC60-0490373E69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0B62878-12EF-4E97-A284-47BAFC30D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D79188D-1ED5-4705-B8C7-5D6FB7670A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5514" y="685800"/>
            <a:ext cx="10800972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B147B7CE-5BEE-2E2D-6092-CD549A37C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6054" y="1261137"/>
            <a:ext cx="8959893" cy="888360"/>
          </a:xfrm>
        </p:spPr>
        <p:txBody>
          <a:bodyPr anchor="b">
            <a:normAutofit fontScale="90000"/>
          </a:bodyPr>
          <a:lstStyle/>
          <a:p>
            <a:pPr algn="ctr"/>
            <a:br>
              <a:rPr lang="hr-HR" sz="320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hr-HR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25B755C-C3D5-6DF6-7F4C-4C84232A95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0415" y="1539022"/>
            <a:ext cx="8959892" cy="316948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hr-H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hr-HR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limfedem</a:t>
            </a:r>
            <a:endParaRPr lang="hr-H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r-H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r-H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76 pacijenata s </a:t>
            </a:r>
            <a:r>
              <a:rPr lang="hr-HR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limfedemom</a:t>
            </a:r>
            <a:r>
              <a:rPr lang="hr-H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donjih udova</a:t>
            </a:r>
          </a:p>
          <a:p>
            <a:pPr>
              <a:buFontTx/>
              <a:buChar char="-"/>
            </a:pPr>
            <a:r>
              <a:rPr lang="hr-H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primjena pripravka: 6 do 8 mjeseci</a:t>
            </a:r>
          </a:p>
          <a:p>
            <a:pPr>
              <a:buFontTx/>
              <a:buChar char="-"/>
            </a:pPr>
            <a:r>
              <a:rPr lang="hr-H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sastav pripravka: ekstrakt </a:t>
            </a:r>
            <a:r>
              <a:rPr lang="hr-HR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Melilotus</a:t>
            </a:r>
            <a:r>
              <a:rPr lang="hr-HR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officinalis</a:t>
            </a:r>
            <a:r>
              <a:rPr lang="hr-HR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L. (40 mg/dan),</a:t>
            </a:r>
          </a:p>
          <a:p>
            <a:pPr marL="0" indent="0">
              <a:buNone/>
            </a:pPr>
            <a:r>
              <a:rPr lang="hr-H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ekstrakt ginka (40 mg/dan) i</a:t>
            </a:r>
          </a:p>
          <a:p>
            <a:pPr marL="0" indent="0">
              <a:buNone/>
            </a:pPr>
            <a:r>
              <a:rPr lang="hr-H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</a:t>
            </a:r>
            <a:r>
              <a:rPr lang="hr-HR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kumarina</a:t>
            </a:r>
            <a:r>
              <a:rPr lang="hr-H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(60 mg/dan)</a:t>
            </a:r>
          </a:p>
          <a:p>
            <a:pPr marL="0" indent="0">
              <a:buNone/>
            </a:pPr>
            <a:r>
              <a:rPr lang="hr-H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rezultati: značajno poboljšanje zdravstvenog stanja oboljelih </a:t>
            </a:r>
          </a:p>
          <a:p>
            <a:endParaRPr lang="hr-HR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5AF9FCAA-B065-69C4-1B27-12D152876A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7658" y="2254240"/>
            <a:ext cx="2152650" cy="212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3695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8DDA986-B6EE-4642-AC60-0490373E69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0B62878-12EF-4E97-A284-47BAFC30D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D79188D-1ED5-4705-B8C7-5D6FB7670A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5514" y="685800"/>
            <a:ext cx="10800972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B237C3E-D923-1871-E588-3E8757ABD1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6054" y="1916106"/>
            <a:ext cx="8959892" cy="3169482"/>
          </a:xfrm>
        </p:spPr>
        <p:txBody>
          <a:bodyPr anchor="t">
            <a:normAutofit fontScale="92500" lnSpcReduction="20000"/>
          </a:bodyPr>
          <a:lstStyle/>
          <a:p>
            <a:pPr marL="0" indent="0">
              <a:buNone/>
            </a:pPr>
            <a:r>
              <a:rPr lang="hr-H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hr-HR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venska insuficijencija</a:t>
            </a:r>
          </a:p>
          <a:p>
            <a:pPr marL="0" indent="0">
              <a:buNone/>
            </a:pPr>
            <a:endParaRPr lang="hr-H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hr-HR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učinak pripravka koji sadrži </a:t>
            </a:r>
            <a:r>
              <a:rPr lang="hr-HR" sz="19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Melilotus</a:t>
            </a:r>
            <a:r>
              <a:rPr lang="hr-HR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19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officinalis</a:t>
            </a:r>
            <a:r>
              <a:rPr lang="hr-HR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hr-HR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i </a:t>
            </a:r>
            <a:r>
              <a:rPr lang="hr-HR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rutin</a:t>
            </a:r>
            <a:endParaRPr lang="hr-HR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hr-HR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385 pacijenata</a:t>
            </a:r>
          </a:p>
          <a:p>
            <a:pPr>
              <a:buFontTx/>
              <a:buChar char="-"/>
            </a:pPr>
            <a:r>
              <a:rPr lang="hr-HR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oralni pripravak od 600 mg/dan ekstrakta </a:t>
            </a:r>
            <a:r>
              <a:rPr lang="hr-HR" sz="19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Melilotus</a:t>
            </a:r>
            <a:r>
              <a:rPr lang="hr-HR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19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officinalis</a:t>
            </a:r>
            <a:r>
              <a:rPr lang="hr-HR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L. </a:t>
            </a:r>
          </a:p>
          <a:p>
            <a:pPr>
              <a:buFontTx/>
              <a:buChar char="-"/>
            </a:pPr>
            <a:r>
              <a:rPr lang="hr-HR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45 dana</a:t>
            </a:r>
          </a:p>
          <a:p>
            <a:pPr>
              <a:buFontTx/>
              <a:buChar char="-"/>
            </a:pPr>
            <a:r>
              <a:rPr lang="hr-HR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rezultati: poboljšanje za  90%; smanjenje edema u obje noge</a:t>
            </a:r>
          </a:p>
          <a:p>
            <a:pPr marL="0" indent="0">
              <a:buNone/>
            </a:pPr>
            <a:endParaRPr lang="hr-HR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hr-HR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trudnice </a:t>
            </a:r>
            <a:r>
              <a:rPr lang="hr-HR" sz="19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hr-HR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400 mg ekstrakta </a:t>
            </a:r>
            <a:r>
              <a:rPr lang="hr-HR" sz="19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Melilotus</a:t>
            </a:r>
            <a:r>
              <a:rPr lang="hr-HR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19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officinalis</a:t>
            </a:r>
            <a:r>
              <a:rPr lang="hr-HR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L. i 150 mg rutina za primjenu 20 dana</a:t>
            </a:r>
          </a:p>
          <a:p>
            <a:pPr>
              <a:buFontTx/>
              <a:buChar char="-"/>
            </a:pPr>
            <a:r>
              <a:rPr lang="hr-HR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rezultati: simptom teških nogu je nestao</a:t>
            </a:r>
          </a:p>
          <a:p>
            <a:endParaRPr lang="hr-HR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21871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</TotalTime>
  <Words>917</Words>
  <Application>Microsoft Office PowerPoint</Application>
  <PresentationFormat>Široki zaslon</PresentationFormat>
  <Paragraphs>149</Paragraphs>
  <Slides>20</Slides>
  <Notes>1</Notes>
  <HiddenSlides>0</HiddenSlides>
  <MMClips>0</MMClips>
  <ScaleCrop>false</ScaleCrop>
  <HeadingPairs>
    <vt:vector size="6" baseType="variant">
      <vt:variant>
        <vt:lpstr>Korišteni fontovi</vt:lpstr>
      </vt:variant>
      <vt:variant>
        <vt:i4>6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20</vt:i4>
      </vt:variant>
    </vt:vector>
  </HeadingPairs>
  <TitlesOfParts>
    <vt:vector size="27" baseType="lpstr">
      <vt:lpstr>Aptos</vt:lpstr>
      <vt:lpstr>Aptos Display</vt:lpstr>
      <vt:lpstr>Arial</vt:lpstr>
      <vt:lpstr>Cardo Bold</vt:lpstr>
      <vt:lpstr>Times New Roman</vt:lpstr>
      <vt:lpstr>Wingdings</vt:lpstr>
      <vt:lpstr>Tema sustava Office</vt:lpstr>
      <vt:lpstr>Melilotus officinalis L.</vt:lpstr>
      <vt:lpstr>O biljci</vt:lpstr>
      <vt:lpstr>Tradicionalno terapeutsko korištenje</vt:lpstr>
      <vt:lpstr>Kemijski sastav </vt:lpstr>
      <vt:lpstr>Primjena i doziranje </vt:lpstr>
      <vt:lpstr>Učinci na zdravlje čovjeka </vt:lpstr>
      <vt:lpstr>Klinička ispitivanja s Melilotus officinalis L. </vt:lpstr>
      <vt:lpstr> </vt:lpstr>
      <vt:lpstr>PowerPoint prezentacija</vt:lpstr>
      <vt:lpstr>Upotreba kumarina </vt:lpstr>
      <vt:lpstr>Farmakodinamika kumarina </vt:lpstr>
      <vt:lpstr>PowerPoint prezentacija</vt:lpstr>
      <vt:lpstr>PowerPoint prezentacija</vt:lpstr>
      <vt:lpstr>Farmakokinetika kumarina </vt:lpstr>
      <vt:lpstr>Klinička ispitivanja s kumarinom </vt:lpstr>
      <vt:lpstr>PowerPoint prezentacija</vt:lpstr>
      <vt:lpstr>Toksikologija  </vt:lpstr>
      <vt:lpstr>Posebna upozorenja i mjere opreza </vt:lpstr>
      <vt:lpstr>Nuspojave </vt:lpstr>
      <vt:lpstr>HVALA NA PAŽNJI!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Marija Mihatovic</dc:creator>
  <cp:lastModifiedBy>Marija Mihatovic</cp:lastModifiedBy>
  <cp:revision>44</cp:revision>
  <dcterms:created xsi:type="dcterms:W3CDTF">2024-12-09T19:13:48Z</dcterms:created>
  <dcterms:modified xsi:type="dcterms:W3CDTF">2024-12-10T07:44:35Z</dcterms:modified>
</cp:coreProperties>
</file>