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322" r:id="rId2"/>
    <p:sldId id="320" r:id="rId3"/>
    <p:sldId id="321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EAC2A4-27D1-44E8-873D-B52A5B319450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03DA5F0-4801-4736-8FE0-F4861D8E353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155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B5DFD39-7A81-4ECB-A324-22AEEAF0A9D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155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4BEA23-9DBF-448C-8C29-FCDD1FFC9BC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306CB17-7BA4-45A9-9211-F58C7D08A56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998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5B51ADF-06ED-4311-B501-B8F586C3183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998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999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2C65B0D-CDF7-473C-8ECA-0E91045167E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203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840622B-3795-472E-9A74-8D70B3B68F5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203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F26DC29-9848-417B-883D-33D18C3FDA8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203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20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0FC81A6-8D00-4110-889A-EA43330CB86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750EB15-03E5-4212-9C43-3A6FB2EFDA7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408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FB6E9E1-20B8-4E5C-8CE1-E8354B441D1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408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0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A9634F0-3D58-45B8-9938-C5412C8D07E5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DAEB4F7-63AC-4DD9-B7D0-932B7FB8CBC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613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664EA74-C470-42C8-9C9D-A065537CBFA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613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613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16D2F15-9515-4CDA-935D-AE13D489EF0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817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126A203-F716-428E-AAAF-1BE4D8F3DA7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78180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8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008C5CB-16DF-491A-8463-95A1322CCEC4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022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3CF42F20-86FC-4DF0-AFBA-A14A12E6B36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0228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9D0F337-E7D9-4C56-96EB-FCADB741DAB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EAAEE01-E056-4E08-89AB-0CB380FAE2F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4FA461C-2D89-4849-9F24-850BBC13D87D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43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77C0CA9-08AF-468D-9F4A-5F0189E874E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4324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15363F3-3E33-4086-BB39-94DACB4CC6A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63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E9A84DA-67B1-4B09-AF6A-81963131F7A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6372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82CFF9A-AA60-42DC-B9CD-9EE43CC2152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84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17B99DC-7F65-4A49-A392-0B5220AB760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88420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84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C79AEB4-84FB-4D38-94DE-47AF2648D35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B30984B-F2DB-4413-AB53-D76CF1C96F3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DECA2BE-0C8E-4422-B6F6-B3B4D887569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360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0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261D3EA-1174-48EF-A5B8-1736098E98B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04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0C53401-0C5D-4522-8FF9-6EED3EFB2E3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0468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0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801EDD4-E4B0-4422-9BFA-3F6BF991F6E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25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95092CB-564E-473D-A5EC-509F705561A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A0AB114-0183-465A-B129-90F334A2B00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45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34214223-CEDE-4275-A506-34536FACD67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4564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0440860-7847-4FC1-AC5E-28372289C13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6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F07AC14-C397-4FB1-9CF1-C8E7E8E8240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6612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66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33C8FE7-4CC3-46C3-8FFE-D177667AA82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86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BC55B62-0186-46FF-A6D8-28595B18D74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98660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8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FCB7E1C-7614-4BB9-B6D1-477F57C583A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07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EE59CBA-BA77-4F84-80E8-16080E6BA72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0708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0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C6C1BE9-B584-4E3A-9E9F-C5B434A5F2FC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27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F94D931-7E88-46AA-BE62-9BC4C39D306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2756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2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D335F43-26BE-4583-A0CB-C66BC559CCC7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480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708FBBE-D26E-4FC1-8A12-401E480F33E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4804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37088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7CFF5BE-8622-40D7-B61F-64D07623D05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56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363B8F7-32F6-40F1-BD33-CBA93A5ECEE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565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D6FC139-A56D-48BC-8556-6AA622E22FD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565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274C86D-44D8-4298-8CB4-8059EC1F2577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3FC4E8C0-7653-4005-A540-23FBA0B66EA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770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4468536-D2D8-4474-BD5D-0CA4A330979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770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0B401B0-A462-41DE-A89C-0DC105F1C64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8F056DD-9398-4EEA-BED7-6F78FD5699B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974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097ECBB-FED7-4C50-A82C-EB5FBE1CCF0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97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F91FD5E-2172-4F48-B75D-C2636FA7024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573465B-D869-433C-8A6B-E07B129358A1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17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FE6B9ED-9229-480F-B62E-0680220488D1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17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17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67AA907-4BB8-423D-B343-D7A128100FD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873A6CF-3C99-4D72-93D7-D45A513CA4A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321A609-DFE1-410E-AD76-FD6783AF3BD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71CEC8C-09EA-4AC4-916D-DFB38F597F9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AA26EB7-9CB1-4C53-B1FD-E204224DCBB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1104900" y="696913"/>
            <a:ext cx="464185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EB9C43F-3DCC-4033-B57D-EA48EDBFD5F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793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45E61ED-4ED9-4BAA-A357-1FADC18C99F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794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E156257-0A94-478F-93F5-91EC8E6FD61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6794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79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0285-5AD3-4836-84F3-7048DFA09CD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608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DC92-2F2D-4178-89CE-0869428DEBF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0273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8BDB-B0A1-4A61-8D98-57606FC85412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580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205E-85CB-4103-9A2D-188748A4357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996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2B-2777-47D7-B2AE-6A6C6B1C2B3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595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73AE-2F79-4D24-A8EB-6BEF98D1737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889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8F4C-BFE0-4CDC-8B48-26A7B3295D1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404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D6CF-3BBD-473E-9F47-D331534608E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0290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CCC3-933C-4FAE-BD7C-2163EF1A0E4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7206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0037-3C59-4252-AE2C-9769CCA29E7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554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7754-772B-48A7-906F-84EC77890F6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08415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  <a:p>
            <a:pPr lvl="4"/>
            <a:r>
              <a:rPr lang="en-GB" altLang="sr-Latn-RS"/>
              <a:t>Eighth Outline Level</a:t>
            </a:r>
          </a:p>
          <a:p>
            <a:pPr lvl="4"/>
            <a:r>
              <a:rPr lang="en-GB" altLang="sr-Latn-R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27025" indent="-327025" algn="l" defTabSz="457200" rtl="0" eaLnBrk="0" fontAlgn="base" hangingPunct="0">
        <a:lnSpc>
          <a:spcPct val="7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57200" rtl="0" eaLnBrk="0" fontAlgn="base" hangingPunct="0">
        <a:lnSpc>
          <a:spcPct val="7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539750" y="333375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GLIKOZIDIMA (HETEROZIDIMA)</a:t>
            </a: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Droge</a:t>
            </a:r>
            <a:r>
              <a:rPr lang="en-GB" altLang="sr-Latn-RS" sz="1800" b="1" dirty="0"/>
              <a:t> s </a:t>
            </a:r>
            <a:r>
              <a:rPr lang="en-GB" altLang="sr-Latn-RS" sz="1800" b="1" dirty="0" err="1"/>
              <a:t>jednostavnim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fenol</a:t>
            </a:r>
            <a:r>
              <a:rPr lang="hr-HR" altLang="sr-Latn-RS" sz="1800" b="1" dirty="0"/>
              <a:t>ni</a:t>
            </a:r>
            <a:r>
              <a:rPr lang="en-GB" altLang="sr-Latn-RS" sz="1800" b="1" dirty="0"/>
              <a:t>m </a:t>
            </a:r>
            <a:r>
              <a:rPr lang="en-GB" altLang="sr-Latn-RS" sz="1800" b="1" dirty="0" err="1"/>
              <a:t>glikozidima</a:t>
            </a:r>
            <a:endParaRPr lang="en-GB" altLang="sr-Latn-RS" sz="1800" b="1" dirty="0"/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541338" y="1455738"/>
            <a:ext cx="7272337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Cortex </a:t>
            </a:r>
            <a:r>
              <a:rPr lang="en-GB" altLang="sr-Latn-RS" sz="1800" b="1" i="1" dirty="0" err="1"/>
              <a:t>salicilis</a:t>
            </a:r>
            <a:endParaRPr lang="en-GB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kora se </a:t>
            </a:r>
            <a:r>
              <a:rPr lang="en-GB" altLang="sr-Latn-RS" sz="1800" dirty="0" err="1"/>
              <a:t>skida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različitih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vrsta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vrba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najviše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Salix alba </a:t>
            </a:r>
            <a:r>
              <a:rPr lang="en-GB" altLang="sr-Latn-RS" sz="1800" dirty="0"/>
              <a:t> L. u </a:t>
            </a:r>
            <a:r>
              <a:rPr lang="en-GB" altLang="sr-Latn-RS" sz="1800" dirty="0" err="1"/>
              <a:t>proljeće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dvogodišnjuh</a:t>
            </a:r>
            <a:r>
              <a:rPr lang="en-GB" altLang="sr-Latn-RS" sz="1800" dirty="0"/>
              <a:t> grana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sadrži</a:t>
            </a:r>
            <a:r>
              <a:rPr lang="en-GB" altLang="sr-Latn-RS" sz="1800" dirty="0"/>
              <a:t> 7% </a:t>
            </a:r>
            <a:r>
              <a:rPr lang="en-GB" altLang="sr-Latn-RS" sz="1800" dirty="0" err="1"/>
              <a:t>salicina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razgradjuje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saligenin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oksidira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salicilnu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kiselinu</a:t>
            </a:r>
            <a:r>
              <a:rPr lang="en-GB" altLang="sr-Latn-RS" sz="1800" dirty="0"/>
              <a:t>)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D-</a:t>
            </a:r>
            <a:r>
              <a:rPr lang="en-GB" altLang="sr-Latn-RS" sz="1800" dirty="0" err="1"/>
              <a:t>glukozu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Hipokrat- 5. st. p. n. e.  - djelovanje kore vrbe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uloga u biljci u obrani od patogena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salicin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razgrađuje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tankom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salicilna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odgovorna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analgetič</a:t>
            </a:r>
            <a:r>
              <a:rPr lang="hr-HR" altLang="sr-Latn-RS" sz="1800" dirty="0"/>
              <a:t>k</a:t>
            </a:r>
            <a:r>
              <a:rPr lang="en-GB" altLang="sr-Latn-RS" sz="1800" dirty="0"/>
              <a:t>e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antipiretičke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učinke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salicilna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odnosno </a:t>
            </a:r>
            <a:r>
              <a:rPr lang="hr-HR" altLang="sr-Latn-RS" sz="1800" dirty="0" err="1"/>
              <a:t>acetil</a:t>
            </a:r>
            <a:r>
              <a:rPr lang="hr-HR" altLang="sr-Latn-RS" sz="1800" dirty="0"/>
              <a:t> salicilna kiselina </a:t>
            </a:r>
            <a:r>
              <a:rPr lang="en-GB" altLang="sr-Latn-RS" sz="1800" dirty="0" err="1"/>
              <a:t>danas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dobiva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sintetski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droga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danas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oficinalna</a:t>
            </a:r>
            <a:r>
              <a:rPr lang="en-GB" altLang="sr-Latn-RS" sz="1800" dirty="0"/>
              <a:t> </a:t>
            </a:r>
          </a:p>
        </p:txBody>
      </p:sp>
      <p:grpSp>
        <p:nvGrpSpPr>
          <p:cNvPr id="150533" name="Group 4"/>
          <p:cNvGrpSpPr>
            <a:grpSpLocks/>
          </p:cNvGrpSpPr>
          <p:nvPr/>
        </p:nvGrpSpPr>
        <p:grpSpPr bwMode="auto">
          <a:xfrm>
            <a:off x="2231913" y="5011738"/>
            <a:ext cx="4680173" cy="1512887"/>
            <a:chOff x="1338" y="2704"/>
            <a:chExt cx="2806" cy="997"/>
          </a:xfrm>
        </p:grpSpPr>
        <p:pic>
          <p:nvPicPr>
            <p:cNvPr id="15053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704"/>
              <a:ext cx="2807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0536" name="Text Box 6"/>
            <p:cNvSpPr txBox="1">
              <a:spLocks noChangeArrowheads="1"/>
            </p:cNvSpPr>
            <p:nvPr/>
          </p:nvSpPr>
          <p:spPr bwMode="auto">
            <a:xfrm>
              <a:off x="1338" y="2704"/>
              <a:ext cx="2807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1505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CDD4F3B-D123-4E05-8EF2-9E98624EAB2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/>
          <p:cNvSpPr txBox="1">
            <a:spLocks noChangeArrowheads="1"/>
          </p:cNvSpPr>
          <p:nvPr/>
        </p:nvSpPr>
        <p:spPr bwMode="auto">
          <a:xfrm>
            <a:off x="684213" y="549275"/>
            <a:ext cx="3024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68963" name="Text Box 2"/>
          <p:cNvSpPr txBox="1">
            <a:spLocks noChangeArrowheads="1"/>
          </p:cNvSpPr>
          <p:nvPr/>
        </p:nvSpPr>
        <p:spPr bwMode="auto">
          <a:xfrm>
            <a:off x="395288" y="260648"/>
            <a:ext cx="7849120" cy="604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</a:t>
            </a:r>
            <a:r>
              <a:rPr lang="hr-HR" altLang="sr-Latn-RS" sz="1800" dirty="0"/>
              <a:t>- </a:t>
            </a:r>
            <a:r>
              <a:rPr lang="hr-HR" altLang="sr-Latn-RS" sz="1800" dirty="0" err="1"/>
              <a:t>alicin</a:t>
            </a:r>
            <a:r>
              <a:rPr lang="hr-HR" altLang="sr-Latn-RS" sz="1800" dirty="0"/>
              <a:t> – nestabilan -</a:t>
            </a:r>
            <a:r>
              <a:rPr lang="en-GB" altLang="sr-Latn-RS" sz="1800" dirty="0" err="1"/>
              <a:t>uz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prisustvo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vode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kisika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prelazi</a:t>
            </a:r>
            <a:r>
              <a:rPr lang="en-GB" altLang="sr-Latn-RS" sz="1800" dirty="0"/>
              <a:t> u di- 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tri-</a:t>
            </a:r>
            <a:r>
              <a:rPr lang="hr-HR" altLang="sr-Latn-RS" sz="1800" dirty="0" err="1"/>
              <a:t>dialil</a:t>
            </a:r>
            <a:r>
              <a:rPr lang="en-GB" altLang="sr-Latn-RS" sz="1800" dirty="0" err="1"/>
              <a:t>sulfide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svojstven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miris</a:t>
            </a:r>
            <a:r>
              <a:rPr lang="en-GB" altLang="sr-Latn-RS" sz="1800" dirty="0"/>
              <a:t>!)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/>
              <a:t> ajoene</a:t>
            </a:r>
            <a:r>
              <a:rPr lang="hr-HR" altLang="sr-Latn-RS" sz="1800" dirty="0"/>
              <a:t> – nastaje u reakciji  dviju molekula  </a:t>
            </a:r>
            <a:r>
              <a:rPr lang="hr-HR" altLang="sr-Latn-RS" sz="1800" dirty="0" err="1"/>
              <a:t>alicina</a:t>
            </a:r>
            <a:r>
              <a:rPr lang="hr-HR" altLang="sr-Latn-RS" sz="1800" dirty="0"/>
              <a:t> -  inhibira </a:t>
            </a:r>
            <a:r>
              <a:rPr lang="hr-HR" altLang="sr-Latn-RS" sz="1800" dirty="0" err="1"/>
              <a:t>agregaciju</a:t>
            </a:r>
            <a:r>
              <a:rPr lang="hr-HR" altLang="sr-Latn-RS" sz="1800" dirty="0"/>
              <a:t> trombocita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 err="1"/>
              <a:t>antibakterijsko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antihipertonik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snizuje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razinu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lipida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krvi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njenu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viskoznost</a:t>
            </a:r>
            <a:r>
              <a:rPr lang="en-GB" altLang="sr-Latn-RS" sz="1800" dirty="0"/>
              <a:t>,  </a:t>
            </a:r>
            <a:r>
              <a:rPr lang="en-GB" altLang="sr-Latn-RS" sz="1800" dirty="0" err="1"/>
              <a:t>anthelmintik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velike količine kalcija (među najvišima u biljnom svijetu)  visoke </a:t>
            </a:r>
            <a:r>
              <a:rPr lang="hr-HR" altLang="sr-Latn-RS" sz="1800" dirty="0" err="1"/>
              <a:t>bioraspoloživosti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istraživanje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protutumorskog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limfomu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miševa</a:t>
            </a:r>
            <a:r>
              <a:rPr lang="en-GB" altLang="sr-Latn-RS" sz="1800" dirty="0"/>
              <a:t> 2005</a:t>
            </a:r>
            <a:r>
              <a:rPr lang="hr-HR" altLang="sr-Latn-RS" sz="1800" dirty="0"/>
              <a:t>.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godine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protutjela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specifična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tumorske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vezali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enzim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alinazu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injektirali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allin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miševima</a:t>
            </a:r>
            <a:r>
              <a:rPr lang="hr-HR" altLang="sr-Latn-RS" sz="1800" dirty="0"/>
              <a:t> - </a:t>
            </a:r>
            <a:r>
              <a:rPr lang="en-GB" altLang="sr-Latn-RS" sz="1800" dirty="0" err="1"/>
              <a:t>uništeno</a:t>
            </a:r>
            <a:r>
              <a:rPr lang="en-GB" altLang="sr-Latn-RS" sz="1800" dirty="0"/>
              <a:t>  do 95% </a:t>
            </a:r>
            <a:r>
              <a:rPr lang="en-GB" altLang="sr-Latn-RS" sz="1800" dirty="0" err="1"/>
              <a:t>tumorskih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 err="1"/>
              <a:t>primjena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već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starom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Egiptu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koristi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već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više</a:t>
            </a:r>
            <a:r>
              <a:rPr lang="en-GB" altLang="sr-Latn-RS" sz="1800" dirty="0"/>
              <a:t> od 4000 </a:t>
            </a:r>
            <a:r>
              <a:rPr lang="en-GB" altLang="sr-Latn-RS" sz="1800" dirty="0" err="1"/>
              <a:t>godina</a:t>
            </a:r>
            <a:endParaRPr lang="hr-HR" altLang="sr-Latn-R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začin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lječenju</a:t>
            </a:r>
            <a:endParaRPr lang="en-GB" altLang="sr-Latn-R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 </a:t>
            </a:r>
            <a:r>
              <a:rPr lang="en-GB" altLang="sr-Latn-RS" sz="1800" dirty="0" err="1"/>
              <a:t>jedna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najstarijih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uzgajanih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kultura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porijeklom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srednje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Azije</a:t>
            </a:r>
            <a:r>
              <a:rPr lang="en-GB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 dirty="0"/>
          </a:p>
        </p:txBody>
      </p:sp>
      <p:sp>
        <p:nvSpPr>
          <p:cNvPr id="16896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B84622A-3539-45B8-8661-890877605EDE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439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cijanogenetskim glikozidima</a:t>
            </a:r>
            <a:r>
              <a:rPr lang="en-GB" altLang="sr-Latn-RS" sz="1800"/>
              <a:t> </a:t>
            </a:r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755650" y="1125538"/>
            <a:ext cx="74882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prilikom hidrolize oslobađa se HCN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amigdalin – </a:t>
            </a:r>
            <a:r>
              <a:rPr lang="en-GB" altLang="sr-Latn-RS" sz="1800" i="1"/>
              <a:t>Semen amygdalae amarae – Prunus amygdalus  Roseaceae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/>
              <a:t> Aqua amygdalae amarae – </a:t>
            </a:r>
            <a:r>
              <a:rPr lang="en-GB" altLang="sr-Latn-RS" sz="1800"/>
              <a:t>stimulans centra za disanje,  ima učinak narkotika i sedativa.</a:t>
            </a:r>
          </a:p>
        </p:txBody>
      </p:sp>
      <p:sp>
        <p:nvSpPr>
          <p:cNvPr id="171012" name="Text Box 3"/>
          <p:cNvSpPr txBox="1">
            <a:spLocks noChangeArrowheads="1"/>
          </p:cNvSpPr>
          <p:nvPr/>
        </p:nvSpPr>
        <p:spPr bwMode="auto">
          <a:xfrm>
            <a:off x="468313" y="2636838"/>
            <a:ext cx="47513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antraglikozidima</a:t>
            </a:r>
          </a:p>
        </p:txBody>
      </p:sp>
      <p:sp>
        <p:nvSpPr>
          <p:cNvPr id="171013" name="Text Box 4"/>
          <p:cNvSpPr txBox="1">
            <a:spLocks noChangeArrowheads="1"/>
          </p:cNvSpPr>
          <p:nvPr/>
        </p:nvSpPr>
        <p:spPr bwMode="auto">
          <a:xfrm>
            <a:off x="457200" y="3429000"/>
            <a:ext cx="731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 droge purgativnog djelovanja – djeluju u debelom crijevu</a:t>
            </a:r>
          </a:p>
        </p:txBody>
      </p:sp>
      <p:pic>
        <p:nvPicPr>
          <p:cNvPr id="1710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74898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10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D17C964-5F94-41F9-8FC4-9DAA1785629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/>
          <p:cNvSpPr txBox="1">
            <a:spLocks noChangeArrowheads="1"/>
          </p:cNvSpPr>
          <p:nvPr/>
        </p:nvSpPr>
        <p:spPr bwMode="auto">
          <a:xfrm>
            <a:off x="611188" y="4005263"/>
            <a:ext cx="77041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Folium </a:t>
            </a:r>
            <a:r>
              <a:rPr lang="en-GB" altLang="sr-Latn-RS" sz="1800" b="1" i="1" dirty="0" err="1"/>
              <a:t>sennae</a:t>
            </a:r>
            <a:r>
              <a:rPr lang="en-GB" altLang="sr-Latn-RS" sz="1800" i="1" dirty="0"/>
              <a:t> – </a:t>
            </a:r>
            <a:r>
              <a:rPr lang="en-GB" altLang="sr-Latn-RS" sz="1800" dirty="0"/>
              <a:t>list </a:t>
            </a:r>
            <a:r>
              <a:rPr lang="en-GB" altLang="sr-Latn-RS" sz="1800" dirty="0" err="1"/>
              <a:t>sene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listovi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lijhe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Cassia </a:t>
            </a:r>
            <a:r>
              <a:rPr lang="en-GB" altLang="sr-Latn-RS" sz="1800" i="1" dirty="0" err="1"/>
              <a:t>senna</a:t>
            </a:r>
            <a:r>
              <a:rPr lang="en-GB" altLang="sr-Latn-RS" sz="1800" dirty="0"/>
              <a:t>, </a:t>
            </a:r>
            <a:r>
              <a:rPr lang="en-GB" altLang="sr-Latn-RS" sz="1800" i="1" dirty="0"/>
              <a:t>Fabaceae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velike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plantaže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južnoj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Indiji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osjetljiva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temperaturu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nižu</a:t>
            </a:r>
            <a:r>
              <a:rPr lang="en-GB" altLang="sr-Latn-RS" sz="1800" dirty="0"/>
              <a:t> od 10°C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a</a:t>
            </a:r>
            <a:r>
              <a:rPr lang="hr-HR" altLang="sr-Latn-RS" sz="1800" dirty="0"/>
              <a:t>n</a:t>
            </a:r>
            <a:r>
              <a:rPr lang="en-GB" altLang="sr-Latn-RS" sz="1800" dirty="0"/>
              <a:t>tr</a:t>
            </a:r>
            <a:r>
              <a:rPr lang="hr-HR" altLang="sr-Latn-RS" sz="1800" dirty="0"/>
              <a:t>a</a:t>
            </a:r>
            <a:r>
              <a:rPr lang="en-GB" altLang="sr-Latn-RS" sz="1800" dirty="0" err="1"/>
              <a:t>kinoni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senozid</a:t>
            </a:r>
            <a:r>
              <a:rPr lang="en-GB" altLang="sr-Latn-RS" sz="1800" dirty="0"/>
              <a:t> A,B,C,D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smolaste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komponente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nekih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ljudi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uzrokuju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grčeve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senozidi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nadražuju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sluznicu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debelog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vežu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vodu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jak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purgativ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ne </a:t>
            </a:r>
            <a:r>
              <a:rPr lang="en-GB" altLang="sr-Latn-RS" sz="1800" dirty="0" err="1"/>
              <a:t>primjenjivati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duže</a:t>
            </a:r>
            <a:r>
              <a:rPr lang="en-GB" altLang="sr-Latn-RS" sz="1800" dirty="0"/>
              <a:t> od 10 dana (“</a:t>
            </a:r>
            <a:r>
              <a:rPr lang="en-GB" altLang="sr-Latn-RS" sz="1800" dirty="0" err="1"/>
              <a:t>lijenost</a:t>
            </a:r>
            <a:r>
              <a:rPr lang="en-GB" altLang="sr-Latn-RS" sz="1800" dirty="0"/>
              <a:t>” </a:t>
            </a:r>
            <a:r>
              <a:rPr lang="en-GB" altLang="sr-Latn-RS" sz="1800" dirty="0" err="1"/>
              <a:t>crijeva</a:t>
            </a:r>
            <a:r>
              <a:rPr lang="en-GB" altLang="sr-Latn-RS" sz="1800" dirty="0"/>
              <a:t>) </a:t>
            </a: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457200" y="157480"/>
            <a:ext cx="8001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Cortex </a:t>
            </a:r>
            <a:r>
              <a:rPr lang="en-GB" altLang="sr-Latn-RS" sz="1800" b="1" i="1" dirty="0" err="1"/>
              <a:t>frangulae</a:t>
            </a:r>
            <a:r>
              <a:rPr lang="en-GB" altLang="sr-Latn-RS" sz="1800" i="1" dirty="0"/>
              <a:t> – </a:t>
            </a:r>
            <a:r>
              <a:rPr lang="en-GB" altLang="sr-Latn-RS" sz="1800" dirty="0"/>
              <a:t>kora </a:t>
            </a:r>
            <a:r>
              <a:rPr lang="en-GB" altLang="sr-Latn-RS" sz="1800" dirty="0" err="1"/>
              <a:t>krkavine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kora </a:t>
            </a:r>
            <a:r>
              <a:rPr lang="en-GB" altLang="sr-Latn-RS" sz="1800" dirty="0" err="1"/>
              <a:t>mladih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grančica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krkavine</a:t>
            </a:r>
            <a:r>
              <a:rPr lang="en-GB" altLang="sr-Latn-RS" sz="1800" dirty="0"/>
              <a:t> </a:t>
            </a:r>
            <a:r>
              <a:rPr lang="en-GB" altLang="sr-Latn-RS" sz="1800" i="1" dirty="0" err="1"/>
              <a:t>Rhamnus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frangulae</a:t>
            </a:r>
            <a:r>
              <a:rPr lang="en-GB" altLang="sr-Latn-RS" sz="1800" dirty="0"/>
              <a:t>, </a:t>
            </a:r>
            <a:r>
              <a:rPr lang="en-GB" altLang="sr-Latn-RS" sz="1800" i="1" dirty="0" err="1"/>
              <a:t>Rhamnaceae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Europa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zapadna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Azija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3-7% </a:t>
            </a:r>
            <a:r>
              <a:rPr lang="en-GB" altLang="sr-Latn-RS" sz="1800" dirty="0" err="1"/>
              <a:t>antrakinona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frangulin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emodin), </a:t>
            </a:r>
            <a:r>
              <a:rPr lang="en-GB" altLang="sr-Latn-RS" sz="1800" dirty="0" err="1"/>
              <a:t>antroni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antranoli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armepavin</a:t>
            </a:r>
            <a:r>
              <a:rPr lang="en-GB" altLang="sr-Latn-RS" sz="1800" dirty="0"/>
              <a:t> (alkaloid), </a:t>
            </a:r>
            <a:r>
              <a:rPr lang="en-GB" altLang="sr-Latn-RS" sz="1800" dirty="0" err="1"/>
              <a:t>tanini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flavonoidi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antroni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antranoli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izazivaju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povraćanje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starenjem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droge</a:t>
            </a:r>
            <a:r>
              <a:rPr lang="en-GB" altLang="sr-Latn-RS" sz="1800" dirty="0"/>
              <a:t> to se </a:t>
            </a:r>
            <a:r>
              <a:rPr lang="en-GB" altLang="sr-Latn-RS" sz="1800" dirty="0" err="1"/>
              <a:t>svojstvo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gubi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antrakinoni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prelaze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antrone</a:t>
            </a:r>
            <a:r>
              <a:rPr lang="en-GB" altLang="sr-Latn-RS" sz="1800" dirty="0"/>
              <a:t>  u </a:t>
            </a:r>
            <a:r>
              <a:rPr lang="en-GB" altLang="sr-Latn-RS" sz="1800" dirty="0" err="1"/>
              <a:t>debelom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purgativno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(8-12 sati)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slobodni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aglikoni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resorbiraju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tankom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crijevu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glkokonjugiraju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jetri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antrakinoni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genotoksične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– ne </a:t>
            </a:r>
            <a:r>
              <a:rPr lang="en-GB" altLang="sr-Latn-RS" sz="1800" dirty="0" err="1"/>
              <a:t>primjenjivati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trudnoći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</a:t>
            </a:r>
            <a:r>
              <a:rPr lang="en-GB" altLang="sr-Latn-RS" sz="1800" dirty="0" err="1"/>
              <a:t>blaže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laksativno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sene</a:t>
            </a:r>
            <a:endParaRPr lang="en-GB" altLang="sr-Latn-RS" sz="1800" dirty="0"/>
          </a:p>
        </p:txBody>
      </p:sp>
      <p:sp>
        <p:nvSpPr>
          <p:cNvPr id="1730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3F3DF7E-FAC4-47B3-B838-2CCD74ECE555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684213" y="620713"/>
            <a:ext cx="7991475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Aloë</a:t>
            </a:r>
            <a:r>
              <a:rPr lang="en-GB" altLang="sr-Latn-RS" sz="1800" i="1" dirty="0"/>
              <a:t> – </a:t>
            </a:r>
            <a:r>
              <a:rPr lang="en-GB" altLang="sr-Latn-RS" sz="1800" dirty="0" err="1"/>
              <a:t>aloj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sok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lišća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vrsta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Aloe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režu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donji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stariji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listovi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sok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ukuhava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nakon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hlađenja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skrutne</a:t>
            </a:r>
            <a:r>
              <a:rPr lang="en-GB" altLang="sr-Latn-RS" sz="1800" dirty="0"/>
              <a:t> – </a:t>
            </a:r>
            <a:r>
              <a:rPr lang="en-GB" altLang="sr-Latn-RS" sz="1800" i="1" dirty="0"/>
              <a:t>aloe hepatica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laksans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losioni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kožu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opekline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akutnih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opstipacija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potrebne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velike</a:t>
            </a:r>
            <a:r>
              <a:rPr lang="en-GB" altLang="sr-Latn-RS" sz="1800" dirty="0"/>
              <a:t> doze – </a:t>
            </a:r>
            <a:r>
              <a:rPr lang="en-GB" altLang="sr-Latn-RS" sz="1800" dirty="0" err="1"/>
              <a:t>hiperemija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zdjeličnih</a:t>
            </a:r>
            <a:r>
              <a:rPr lang="en-GB" altLang="sr-Latn-RS" sz="1800" dirty="0"/>
              <a:t> organa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kontraindiciran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hemeroida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trudnoće</a:t>
            </a:r>
            <a:r>
              <a:rPr lang="en-GB" altLang="sr-Latn-RS" sz="1800" dirty="0"/>
              <a:t> </a:t>
            </a:r>
          </a:p>
        </p:txBody>
      </p:sp>
      <p:sp>
        <p:nvSpPr>
          <p:cNvPr id="17510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10E6E8D-DA6B-436E-BD8E-3C68B45C86FE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0" y="692150"/>
            <a:ext cx="874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77155" name="Text Box 2"/>
          <p:cNvSpPr txBox="1">
            <a:spLocks noChangeArrowheads="1"/>
          </p:cNvSpPr>
          <p:nvPr/>
        </p:nvSpPr>
        <p:spPr bwMode="auto">
          <a:xfrm>
            <a:off x="376238" y="712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177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39211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7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983037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7158" name="Text Box 5"/>
          <p:cNvSpPr txBox="1">
            <a:spLocks noChangeArrowheads="1"/>
          </p:cNvSpPr>
          <p:nvPr/>
        </p:nvSpPr>
        <p:spPr bwMode="auto">
          <a:xfrm>
            <a:off x="5116513" y="673100"/>
            <a:ext cx="27844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>
                <a:solidFill>
                  <a:srgbClr val="FFFFFF"/>
                </a:solidFill>
              </a:rPr>
              <a:t>Hypericum </a:t>
            </a:r>
            <a:r>
              <a:rPr lang="en-GB" altLang="sr-Latn-RS" sz="1800" dirty="0" err="1">
                <a:solidFill>
                  <a:srgbClr val="FFFFFF"/>
                </a:solidFill>
              </a:rPr>
              <a:t>perforatum</a:t>
            </a:r>
            <a:r>
              <a:rPr lang="en-GB" altLang="sr-Latn-RS" sz="1800" dirty="0">
                <a:solidFill>
                  <a:srgbClr val="FFFFFF"/>
                </a:solidFill>
              </a:rPr>
              <a:t> L. </a:t>
            </a:r>
          </a:p>
        </p:txBody>
      </p:sp>
      <p:sp>
        <p:nvSpPr>
          <p:cNvPr id="177159" name="Text Box 6"/>
          <p:cNvSpPr txBox="1">
            <a:spLocks noChangeArrowheads="1"/>
          </p:cNvSpPr>
          <p:nvPr/>
        </p:nvSpPr>
        <p:spPr bwMode="auto">
          <a:xfrm>
            <a:off x="4767263" y="746125"/>
            <a:ext cx="1841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77160" name="Text Box 7"/>
          <p:cNvSpPr txBox="1">
            <a:spLocks noChangeArrowheads="1"/>
          </p:cNvSpPr>
          <p:nvPr/>
        </p:nvSpPr>
        <p:spPr bwMode="auto">
          <a:xfrm>
            <a:off x="4692652" y="1000125"/>
            <a:ext cx="6001542" cy="80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Hypericum </a:t>
            </a:r>
            <a:r>
              <a:rPr lang="en-GB" altLang="sr-Latn-RS" sz="1800" i="1" dirty="0" err="1"/>
              <a:t>perforatum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L</a:t>
            </a:r>
            <a:r>
              <a:rPr lang="en-GB" altLang="sr-Latn-RS" sz="1800" b="1" dirty="0"/>
              <a:t>. (</a:t>
            </a:r>
            <a:r>
              <a:rPr lang="en-GB" altLang="sr-Latn-RS" sz="1800" b="1" dirty="0" err="1"/>
              <a:t>gospina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trava</a:t>
            </a:r>
            <a:r>
              <a:rPr lang="en-GB" altLang="sr-Latn-RS" sz="1800" b="1" dirty="0"/>
              <a:t>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</p:txBody>
      </p:sp>
      <p:sp>
        <p:nvSpPr>
          <p:cNvPr id="1771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523ADEB-D27D-4FA4-BC9C-D9071BF600E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87582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Narodna imena</a:t>
            </a:r>
            <a:r>
              <a:rPr lang="en-GB" altLang="sr-Latn-RS" sz="1800"/>
              <a:t>: svetoivanjska trava, bjeg vražji, cvit gospin, gospina trava,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ivanova trava, ivanjčica, Ivanjica, kantarion, krvavi korijen, rožica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Sv. Ivana, ručica gospina, ruda diva, rupičasta pljuskavica, rupičasta trava Sv. Ivana </a:t>
            </a:r>
          </a:p>
        </p:txBody>
      </p:sp>
      <p:sp>
        <p:nvSpPr>
          <p:cNvPr id="179203" name="Text Box 2"/>
          <p:cNvSpPr txBox="1">
            <a:spLocks noChangeArrowheads="1"/>
          </p:cNvSpPr>
          <p:nvPr/>
        </p:nvSpPr>
        <p:spPr bwMode="auto">
          <a:xfrm>
            <a:off x="395288" y="2492375"/>
            <a:ext cx="64087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 porodica </a:t>
            </a:r>
            <a:r>
              <a:rPr lang="en-GB" altLang="sr-Latn-RS" sz="1800" i="1"/>
              <a:t>Clusiaceae (Hypericaceae, Guttiferae)</a:t>
            </a: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395288" y="3141663"/>
            <a:ext cx="687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/>
              <a:t>- </a:t>
            </a:r>
            <a:r>
              <a:rPr lang="en-GB" altLang="sr-Latn-RS" sz="1800"/>
              <a:t>u svijetu opisano preko 300 vrsta roda </a:t>
            </a:r>
            <a:r>
              <a:rPr lang="en-GB" altLang="sr-Latn-RS" sz="1800" i="1"/>
              <a:t>Hypericum </a:t>
            </a:r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406400" y="3808413"/>
            <a:ext cx="791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/>
              <a:t> - </a:t>
            </a:r>
            <a:r>
              <a:rPr lang="en-GB" altLang="sr-Latn-RS" sz="1800"/>
              <a:t>u Hrvatskoj autoktono raste 14 vrsta i 4 podvrste (Index Florae Croaticae)</a:t>
            </a:r>
          </a:p>
        </p:txBody>
      </p:sp>
      <p:sp>
        <p:nvSpPr>
          <p:cNvPr id="179206" name="Rectangle 5"/>
          <p:cNvSpPr>
            <a:spLocks noChangeArrowheads="1"/>
          </p:cNvSpPr>
          <p:nvPr/>
        </p:nvSpPr>
        <p:spPr bwMode="auto">
          <a:xfrm>
            <a:off x="255588" y="614680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</a:p>
        </p:txBody>
      </p:sp>
      <p:sp>
        <p:nvSpPr>
          <p:cNvPr id="179207" name="Text Box 6"/>
          <p:cNvSpPr txBox="1">
            <a:spLocks noChangeArrowheads="1"/>
          </p:cNvSpPr>
          <p:nvPr/>
        </p:nvSpPr>
        <p:spPr bwMode="auto">
          <a:xfrm>
            <a:off x="468313" y="4437063"/>
            <a:ext cx="7488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/>
              <a:t> - </a:t>
            </a:r>
            <a:r>
              <a:rPr lang="en-GB" altLang="sr-Latn-RS" sz="1800"/>
              <a:t>većini vrsta toga roda pripisuju se neka ljekovita svojstva</a:t>
            </a:r>
          </a:p>
        </p:txBody>
      </p:sp>
      <p:sp>
        <p:nvSpPr>
          <p:cNvPr id="1792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6F60551-01A7-47BE-9E58-58D90D16753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/>
          <p:cNvSpPr txBox="1">
            <a:spLocks noChangeArrowheads="1"/>
          </p:cNvSpPr>
          <p:nvPr/>
        </p:nvSpPr>
        <p:spPr bwMode="auto">
          <a:xfrm>
            <a:off x="196850" y="333375"/>
            <a:ext cx="9050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riječ </a:t>
            </a:r>
            <a:r>
              <a:rPr lang="en-GB" altLang="sr-Latn-RS" sz="1800" i="1"/>
              <a:t>Hypericum </a:t>
            </a:r>
            <a:r>
              <a:rPr lang="en-GB" altLang="sr-Latn-RS" sz="1800"/>
              <a:t>izvedena je iz grčkih riječi “hyper” (iznad) i “eikon” (ikona odn. slika) </a:t>
            </a:r>
          </a:p>
        </p:txBody>
      </p:sp>
      <p:sp>
        <p:nvSpPr>
          <p:cNvPr id="181251" name="Text Box 2"/>
          <p:cNvSpPr txBox="1">
            <a:spLocks noChangeArrowheads="1"/>
          </p:cNvSpPr>
          <p:nvPr/>
        </p:nvSpPr>
        <p:spPr bwMode="auto">
          <a:xfrm>
            <a:off x="293688" y="712788"/>
            <a:ext cx="843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</a:t>
            </a:r>
            <a:r>
              <a:rPr lang="en-GB" altLang="sr-Latn-RS" sz="1800"/>
              <a:t> stari Grci i Rimljani – svežnjevi iznad slika i statua- mistične moći –zaštita od zla</a:t>
            </a: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236538" y="1289050"/>
            <a:ext cx="78279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cvate od lipnja do rujna (osim prve godine!), najintenzivnije oko blagdana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Sv. Ivana (24.06) – ime!</a:t>
            </a:r>
          </a:p>
        </p:txBody>
      </p:sp>
      <p:sp>
        <p:nvSpPr>
          <p:cNvPr id="181253" name="Text Box 4"/>
          <p:cNvSpPr txBox="1">
            <a:spLocks noChangeArrowheads="1"/>
          </p:cNvSpPr>
          <p:nvPr/>
        </p:nvSpPr>
        <p:spPr bwMode="auto">
          <a:xfrm>
            <a:off x="303213" y="2297113"/>
            <a:ext cx="675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autoktona je u Europi i zapadnoj Aziji, a prenesena jeu Ameriku</a:t>
            </a:r>
          </a:p>
        </p:txBody>
      </p:sp>
      <p:sp>
        <p:nvSpPr>
          <p:cNvPr id="181254" name="Text Box 5"/>
          <p:cNvSpPr txBox="1">
            <a:spLocks noChangeArrowheads="1"/>
          </p:cNvSpPr>
          <p:nvPr/>
        </p:nvSpPr>
        <p:spPr bwMode="auto">
          <a:xfrm>
            <a:off x="292100" y="2873375"/>
            <a:ext cx="5691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može se pronaći u šumama, na livadama i uz puteve</a:t>
            </a:r>
          </a:p>
        </p:txBody>
      </p:sp>
      <p:sp>
        <p:nvSpPr>
          <p:cNvPr id="181255" name="Text Box 6"/>
          <p:cNvSpPr txBox="1">
            <a:spLocks noChangeArrowheads="1"/>
          </p:cNvSpPr>
          <p:nvPr/>
        </p:nvSpPr>
        <p:spPr bwMode="auto">
          <a:xfrm>
            <a:off x="214313" y="3736975"/>
            <a:ext cx="442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Povijest i upraba u narodnoj medicini</a:t>
            </a:r>
          </a:p>
        </p:txBody>
      </p:sp>
      <p:sp>
        <p:nvSpPr>
          <p:cNvPr id="181256" name="Text Box 7"/>
          <p:cNvSpPr txBox="1">
            <a:spLocks noChangeArrowheads="1"/>
          </p:cNvSpPr>
          <p:nvPr/>
        </p:nvSpPr>
        <p:spPr bwMode="auto">
          <a:xfrm>
            <a:off x="179388" y="4149725"/>
            <a:ext cx="7489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3000 godina u narodnoj medicini- lijek protiv melankolije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181257" name="Text Box 8"/>
          <p:cNvSpPr txBox="1">
            <a:spLocks noChangeArrowheads="1"/>
          </p:cNvSpPr>
          <p:nvPr/>
        </p:nvSpPr>
        <p:spPr bwMode="auto">
          <a:xfrm>
            <a:off x="134938" y="4529138"/>
            <a:ext cx="80962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liječenje simptoma koje danas</a:t>
            </a:r>
            <a:r>
              <a:rPr lang="en-GB" altLang="sr-Latn-RS" sz="1800" i="1"/>
              <a:t> </a:t>
            </a:r>
            <a:r>
              <a:rPr lang="en-GB" altLang="sr-Latn-RS" sz="1800"/>
              <a:t>prepoznajemo kao depresiju – duševni nemir,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zabrinutost, nesanica</a:t>
            </a:r>
          </a:p>
        </p:txBody>
      </p:sp>
      <p:sp>
        <p:nvSpPr>
          <p:cNvPr id="181258" name="Text Box 9"/>
          <p:cNvSpPr txBox="1">
            <a:spLocks noChangeArrowheads="1"/>
          </p:cNvSpPr>
          <p:nvPr/>
        </p:nvSpPr>
        <p:spPr bwMode="auto">
          <a:xfrm>
            <a:off x="179388" y="5300663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u srednjovjekovnoj Europi – otkljanjanje zla i mračnih sila</a:t>
            </a:r>
          </a:p>
        </p:txBody>
      </p:sp>
      <p:sp>
        <p:nvSpPr>
          <p:cNvPr id="181259" name="Text Box 10"/>
          <p:cNvSpPr txBox="1">
            <a:spLocks noChangeArrowheads="1"/>
          </p:cNvSpPr>
          <p:nvPr/>
        </p:nvSpPr>
        <p:spPr bwMode="auto">
          <a:xfrm>
            <a:off x="179388" y="5661025"/>
            <a:ext cx="89646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u 19. stoljeću</a:t>
            </a:r>
            <a:r>
              <a:rPr lang="en-GB" altLang="sr-Latn-RS" sz="1800" i="1"/>
              <a:t> – </a:t>
            </a:r>
            <a:r>
              <a:rPr lang="en-GB" altLang="sr-Latn-RS" sz="1800"/>
              <a:t>pospješivanje zacjeljivanje rana (antibakterijska i antigljivična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svojstva</a:t>
            </a:r>
            <a:r>
              <a:rPr lang="en-GB" altLang="sr-Latn-RS" sz="1800" i="1"/>
              <a:t> </a:t>
            </a:r>
          </a:p>
        </p:txBody>
      </p:sp>
      <p:sp>
        <p:nvSpPr>
          <p:cNvPr id="1812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5A4F62F-D7C1-455A-B7B5-B71658404E9C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/>
          <p:cNvSpPr txBox="1">
            <a:spLocks noChangeArrowheads="1"/>
          </p:cNvSpPr>
          <p:nvPr/>
        </p:nvSpPr>
        <p:spPr bwMode="auto">
          <a:xfrm>
            <a:off x="188913" y="207963"/>
            <a:ext cx="559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</a:t>
            </a:r>
            <a:r>
              <a:rPr lang="en-GB" altLang="sr-Latn-RS" sz="1800"/>
              <a:t> jedna od najdragocenijih biljaka u fitoterapiji danas </a:t>
            </a:r>
          </a:p>
        </p:txBody>
      </p:sp>
      <p:sp>
        <p:nvSpPr>
          <p:cNvPr id="183299" name="Text Box 2"/>
          <p:cNvSpPr txBox="1">
            <a:spLocks noChangeArrowheads="1"/>
          </p:cNvSpPr>
          <p:nvPr/>
        </p:nvSpPr>
        <p:spPr bwMode="auto">
          <a:xfrm>
            <a:off x="242888" y="857250"/>
            <a:ext cx="85264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u posljednja tri desetljeća na tržištu preparati za liječenje lagane do srednje jake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depresije</a:t>
            </a:r>
          </a:p>
        </p:txBody>
      </p:sp>
      <p:sp>
        <p:nvSpPr>
          <p:cNvPr id="183300" name="Text Box 3"/>
          <p:cNvSpPr txBox="1">
            <a:spLocks noChangeArrowheads="1"/>
          </p:cNvSpPr>
          <p:nvPr/>
        </p:nvSpPr>
        <p:spPr bwMode="auto">
          <a:xfrm>
            <a:off x="233363" y="1792288"/>
            <a:ext cx="872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vrlo ekstenzivna primjena u Europi danas – Njemačka 3 000 000 recepata godišnje</a:t>
            </a:r>
          </a:p>
        </p:txBody>
      </p:sp>
      <p:sp>
        <p:nvSpPr>
          <p:cNvPr id="183301" name="Text Box 4"/>
          <p:cNvSpPr txBox="1">
            <a:spLocks noChangeArrowheads="1"/>
          </p:cNvSpPr>
          <p:nvPr/>
        </p:nvSpPr>
        <p:spPr bwMode="auto">
          <a:xfrm>
            <a:off x="317500" y="2584450"/>
            <a:ext cx="285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Kemizam gospine trave</a:t>
            </a:r>
          </a:p>
        </p:txBody>
      </p:sp>
      <p:sp>
        <p:nvSpPr>
          <p:cNvPr id="183302" name="Text Box 5"/>
          <p:cNvSpPr txBox="1">
            <a:spLocks noChangeArrowheads="1"/>
          </p:cNvSpPr>
          <p:nvPr/>
        </p:nvSpPr>
        <p:spPr bwMode="auto">
          <a:xfrm>
            <a:off x="107950" y="3160713"/>
            <a:ext cx="84645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*NAFTODIANTRONI –</a:t>
            </a:r>
            <a:r>
              <a:rPr lang="en-GB" altLang="sr-Latn-RS" sz="1800"/>
              <a:t> hipericin- (0,05 - 0,3%) i pseudohipericin sa svojim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                 prekursorima protohipericinom i protopseudohipericinom</a:t>
            </a:r>
            <a:r>
              <a:rPr lang="en-GB" altLang="sr-Latn-RS" sz="1800" i="1"/>
              <a:t> </a:t>
            </a:r>
          </a:p>
        </p:txBody>
      </p:sp>
      <p:sp>
        <p:nvSpPr>
          <p:cNvPr id="183303" name="Text Box 6"/>
          <p:cNvSpPr txBox="1">
            <a:spLocks noChangeArrowheads="1"/>
          </p:cNvSpPr>
          <p:nvPr/>
        </p:nvSpPr>
        <p:spPr bwMode="auto">
          <a:xfrm>
            <a:off x="220663" y="4168775"/>
            <a:ext cx="84915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FLAVONOIDI –</a:t>
            </a:r>
            <a:r>
              <a:rPr lang="en-GB" altLang="sr-Latn-RS" sz="1800"/>
              <a:t> hiperozid, rutin, izokvercitrin, kvercetin, kempferol, amnetoflavon;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    - udio flavonoida iznosi 4-5%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</a:t>
            </a:r>
          </a:p>
        </p:txBody>
      </p:sp>
      <p:sp>
        <p:nvSpPr>
          <p:cNvPr id="183304" name="Text Box 7"/>
          <p:cNvSpPr txBox="1">
            <a:spLocks noChangeArrowheads="1"/>
          </p:cNvSpPr>
          <p:nvPr/>
        </p:nvSpPr>
        <p:spPr bwMode="auto">
          <a:xfrm>
            <a:off x="296228" y="5239029"/>
            <a:ext cx="653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*</a:t>
            </a:r>
            <a:r>
              <a:rPr lang="en-GB" altLang="sr-Latn-RS" sz="1800" dirty="0"/>
              <a:t>FENOLNI SPOJEVI – </a:t>
            </a:r>
            <a:r>
              <a:rPr lang="en-GB" altLang="sr-Latn-RS" sz="1800" dirty="0" err="1"/>
              <a:t>klorgenska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epikatehini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hiperforin</a:t>
            </a:r>
            <a:endParaRPr lang="en-GB" altLang="sr-Latn-RS" sz="1800" dirty="0"/>
          </a:p>
        </p:txBody>
      </p:sp>
      <p:sp>
        <p:nvSpPr>
          <p:cNvPr id="183305" name="Text Box 8"/>
          <p:cNvSpPr txBox="1">
            <a:spLocks noChangeArrowheads="1"/>
          </p:cNvSpPr>
          <p:nvPr/>
        </p:nvSpPr>
        <p:spPr bwMode="auto">
          <a:xfrm>
            <a:off x="317501" y="5811837"/>
            <a:ext cx="569722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* </a:t>
            </a:r>
            <a:r>
              <a:rPr lang="en-GB" altLang="sr-Latn-RS" sz="1800" dirty="0"/>
              <a:t>PROCIJANIDINI, TANINI, ESENCIJALNA ULJA</a:t>
            </a:r>
          </a:p>
        </p:txBody>
      </p:sp>
      <p:sp>
        <p:nvSpPr>
          <p:cNvPr id="18330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65091" y="6183350"/>
            <a:ext cx="2117725" cy="47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C040D2B-9A93-409C-9C83-67726A72AE9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"/>
          <p:cNvSpPr txBox="1">
            <a:spLocks noChangeArrowheads="1"/>
          </p:cNvSpPr>
          <p:nvPr/>
        </p:nvSpPr>
        <p:spPr bwMode="auto">
          <a:xfrm>
            <a:off x="49213" y="352425"/>
            <a:ext cx="766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Hipoteze o mehanizmu antidepresivnog djelovanja gospine trave:</a:t>
            </a:r>
          </a:p>
        </p:txBody>
      </p:sp>
      <p:sp>
        <p:nvSpPr>
          <p:cNvPr id="185347" name="Text Box 2"/>
          <p:cNvSpPr txBox="1">
            <a:spLocks noChangeArrowheads="1"/>
          </p:cNvSpPr>
          <p:nvPr/>
        </p:nvSpPr>
        <p:spPr bwMode="auto">
          <a:xfrm>
            <a:off x="-14288" y="1196975"/>
            <a:ext cx="804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1. Jedan od bioaktivnih sastojaka djeluje kao neki od lijekova protiv depresije</a:t>
            </a:r>
            <a:r>
              <a:rPr lang="en-GB" altLang="sr-Latn-RS" sz="1800" b="1" i="1"/>
              <a:t>:</a:t>
            </a:r>
          </a:p>
        </p:txBody>
      </p:sp>
      <p:sp>
        <p:nvSpPr>
          <p:cNvPr id="185348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84042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38138" indent="-338138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A)</a:t>
            </a:r>
            <a:r>
              <a:rPr lang="en-GB" altLang="sr-Latn-RS" sz="1800" i="1" dirty="0"/>
              <a:t>Inhibitor </a:t>
            </a:r>
            <a:r>
              <a:rPr lang="en-GB" altLang="sr-Latn-RS" sz="1800" i="1" dirty="0" err="1"/>
              <a:t>monoaminooksidaze</a:t>
            </a:r>
            <a:r>
              <a:rPr lang="en-GB" altLang="sr-Latn-RS" sz="1800" i="1" dirty="0"/>
              <a:t> (</a:t>
            </a:r>
            <a:r>
              <a:rPr lang="en-GB" altLang="sr-Latn-RS" sz="1800" dirty="0"/>
              <a:t>MAO)- </a:t>
            </a:r>
            <a:r>
              <a:rPr lang="en-GB" altLang="sr-Latn-RS" sz="1800" dirty="0" err="1"/>
              <a:t>povećavaju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koncentarciju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kate</a:t>
            </a:r>
            <a:r>
              <a:rPr lang="hr-HR" altLang="sr-Latn-RS" sz="1800" dirty="0"/>
              <a:t>h</a:t>
            </a:r>
            <a:r>
              <a:rPr lang="en-GB" altLang="sr-Latn-RS" sz="1800" dirty="0" err="1"/>
              <a:t>olamina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    u </a:t>
            </a:r>
            <a:r>
              <a:rPr lang="en-GB" altLang="sr-Latn-RS" sz="1800" i="1" dirty="0" err="1"/>
              <a:t>sinaptičkoj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pukotini</a:t>
            </a:r>
            <a:r>
              <a:rPr lang="en-GB" altLang="sr-Latn-RS" sz="1800" i="1" dirty="0"/>
              <a:t> – </a:t>
            </a:r>
            <a:r>
              <a:rPr lang="en-GB" altLang="sr-Latn-RS" sz="1800" i="1" dirty="0" err="1"/>
              <a:t>normalizacija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funkcije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receptora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na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neuonima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Tiramin</a:t>
            </a:r>
            <a:r>
              <a:rPr lang="en-GB" altLang="sr-Latn-RS" sz="1800" i="1" dirty="0"/>
              <a:t> (</a:t>
            </a:r>
            <a:r>
              <a:rPr lang="en-GB" altLang="sr-Latn-RS" sz="1800" i="1" dirty="0" err="1"/>
              <a:t>dimljeni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sirevi</a:t>
            </a:r>
            <a:r>
              <a:rPr lang="en-GB" altLang="sr-Latn-RS" sz="1800" i="1" dirty="0"/>
              <a:t>, </a:t>
            </a:r>
            <a:r>
              <a:rPr lang="en-GB" altLang="sr-Latn-RS" sz="1800" i="1" dirty="0" err="1"/>
              <a:t>salame</a:t>
            </a:r>
            <a:r>
              <a:rPr lang="en-GB" altLang="sr-Latn-RS" sz="1800" i="1" dirty="0"/>
              <a:t>, </a:t>
            </a:r>
            <a:r>
              <a:rPr lang="en-GB" altLang="sr-Latn-RS" sz="1800" i="1" dirty="0" err="1"/>
              <a:t>neke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vrste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piva</a:t>
            </a:r>
            <a:r>
              <a:rPr lang="en-GB" altLang="sr-Latn-RS" sz="1800" i="1" dirty="0"/>
              <a:t>)- </a:t>
            </a:r>
            <a:r>
              <a:rPr lang="en-GB" altLang="sr-Latn-RS" sz="1800" i="1" dirty="0" err="1"/>
              <a:t>hipertenzivne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krize</a:t>
            </a:r>
            <a:endParaRPr lang="en-GB" altLang="sr-Latn-RS" sz="1800" i="1" dirty="0"/>
          </a:p>
        </p:txBody>
      </p:sp>
      <p:sp>
        <p:nvSpPr>
          <p:cNvPr id="185349" name="Text Box 4"/>
          <p:cNvSpPr txBox="1">
            <a:spLocks noChangeArrowheads="1"/>
          </p:cNvSpPr>
          <p:nvPr/>
        </p:nvSpPr>
        <p:spPr bwMode="auto">
          <a:xfrm>
            <a:off x="952500" y="2297113"/>
            <a:ext cx="37411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  </a:t>
            </a:r>
            <a:r>
              <a:rPr lang="en-GB" altLang="sr-Latn-RS" sz="1800" i="1" dirty="0"/>
              <a:t> </a:t>
            </a:r>
          </a:p>
        </p:txBody>
      </p:sp>
      <p:sp>
        <p:nvSpPr>
          <p:cNvPr id="185350" name="Text Box 5"/>
          <p:cNvSpPr txBox="1">
            <a:spLocks noChangeArrowheads="1"/>
          </p:cNvSpPr>
          <p:nvPr/>
        </p:nvSpPr>
        <p:spPr bwMode="auto">
          <a:xfrm>
            <a:off x="900113" y="2708275"/>
            <a:ext cx="7416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B) </a:t>
            </a:r>
            <a:r>
              <a:rPr lang="en-GB" altLang="sr-Latn-RS" sz="1800" i="1" dirty="0" err="1"/>
              <a:t>Triciklički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antidepresivi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(TCA) – </a:t>
            </a:r>
            <a:r>
              <a:rPr lang="en-GB" altLang="sr-Latn-RS" sz="1800" dirty="0" err="1"/>
              <a:t>povećavaju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koncentraciju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noradrenalina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nešto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serotonina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sinaptičkoj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pukotini</a:t>
            </a:r>
            <a:endParaRPr lang="en-GB" altLang="sr-Latn-RS" sz="1800" dirty="0"/>
          </a:p>
        </p:txBody>
      </p:sp>
      <p:sp>
        <p:nvSpPr>
          <p:cNvPr id="185351" name="Text Box 6"/>
          <p:cNvSpPr txBox="1">
            <a:spLocks noChangeArrowheads="1"/>
          </p:cNvSpPr>
          <p:nvPr/>
        </p:nvSpPr>
        <p:spPr bwMode="auto">
          <a:xfrm>
            <a:off x="827088" y="3357563"/>
            <a:ext cx="7388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C) </a:t>
            </a:r>
            <a:r>
              <a:rPr lang="en-GB" altLang="sr-Latn-RS" sz="1800" i="1" dirty="0" err="1"/>
              <a:t>Djeluje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kao</a:t>
            </a:r>
            <a:r>
              <a:rPr lang="en-GB" altLang="sr-Latn-RS" sz="1800" i="1" dirty="0"/>
              <a:t> inhibitor </a:t>
            </a:r>
            <a:r>
              <a:rPr lang="hr-HR" altLang="sr-Latn-RS" sz="1800" i="1" dirty="0"/>
              <a:t> povrata </a:t>
            </a:r>
            <a:r>
              <a:rPr lang="en-GB" altLang="sr-Latn-RS" sz="1800" i="1" dirty="0" err="1"/>
              <a:t>serotonina</a:t>
            </a:r>
            <a:r>
              <a:rPr lang="en-GB" altLang="sr-Latn-RS" sz="1800" i="1" dirty="0"/>
              <a:t> (</a:t>
            </a:r>
            <a:r>
              <a:rPr lang="en-GB" altLang="sr-Latn-RS" sz="1800" dirty="0"/>
              <a:t>SSRI= </a:t>
            </a:r>
            <a:r>
              <a:rPr lang="en-GB" altLang="sr-Latn-RS" sz="1800" b="1" dirty="0"/>
              <a:t>s</a:t>
            </a:r>
            <a:r>
              <a:rPr lang="en-GB" altLang="sr-Latn-RS" sz="1800" dirty="0"/>
              <a:t>erotonin </a:t>
            </a:r>
            <a:r>
              <a:rPr lang="en-GB" altLang="sr-Latn-RS" sz="1800" b="1" dirty="0"/>
              <a:t>s</a:t>
            </a:r>
            <a:r>
              <a:rPr lang="en-GB" altLang="sr-Latn-RS" sz="1800" dirty="0"/>
              <a:t>elective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                                                  </a:t>
            </a:r>
            <a:r>
              <a:rPr lang="hr-HR" altLang="sr-Latn-RS" sz="1800" dirty="0"/>
              <a:t>             </a:t>
            </a:r>
            <a:r>
              <a:rPr lang="en-GB" altLang="sr-Latn-RS" sz="1800" b="1" dirty="0"/>
              <a:t>r</a:t>
            </a:r>
            <a:r>
              <a:rPr lang="en-GB" altLang="sr-Latn-RS" sz="1800" dirty="0"/>
              <a:t>euptake </a:t>
            </a:r>
            <a:r>
              <a:rPr lang="en-GB" altLang="sr-Latn-RS" sz="1800" b="1" dirty="0"/>
              <a:t>i</a:t>
            </a:r>
            <a:r>
              <a:rPr lang="en-GB" altLang="sr-Latn-RS" sz="1800" dirty="0"/>
              <a:t>nhibitors)</a:t>
            </a:r>
          </a:p>
        </p:txBody>
      </p:sp>
      <p:sp>
        <p:nvSpPr>
          <p:cNvPr id="185352" name="Text Box 7"/>
          <p:cNvSpPr txBox="1">
            <a:spLocks noChangeArrowheads="1"/>
          </p:cNvSpPr>
          <p:nvPr/>
        </p:nvSpPr>
        <p:spPr bwMode="auto">
          <a:xfrm>
            <a:off x="-12700" y="3860800"/>
            <a:ext cx="906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2. Biljka sadrži kemijsku supstancu koja simptome depresje eliminira na neki novi način</a:t>
            </a:r>
          </a:p>
        </p:txBody>
      </p:sp>
      <p:sp>
        <p:nvSpPr>
          <p:cNvPr id="185353" name="Text Box 8"/>
          <p:cNvSpPr txBox="1">
            <a:spLocks noChangeArrowheads="1"/>
          </p:cNvSpPr>
          <p:nvPr/>
        </p:nvSpPr>
        <p:spPr bwMode="auto">
          <a:xfrm>
            <a:off x="25400" y="4816475"/>
            <a:ext cx="773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3. Nekoliko bioaktivnih komponnti djeluje sinergistički dajući konačni efekt</a:t>
            </a:r>
          </a:p>
        </p:txBody>
      </p:sp>
      <p:sp>
        <p:nvSpPr>
          <p:cNvPr id="185354" name="Text Box 9"/>
          <p:cNvSpPr txBox="1">
            <a:spLocks noChangeArrowheads="1"/>
          </p:cNvSpPr>
          <p:nvPr/>
        </p:nvSpPr>
        <p:spPr bwMode="auto">
          <a:xfrm>
            <a:off x="250825" y="5589588"/>
            <a:ext cx="6626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>
                <a:solidFill>
                  <a:srgbClr val="FFFFFF"/>
                </a:solidFill>
              </a:rPr>
              <a:t>Hamilton rating scale fo depression – 21 ili 24 simptoma klasificira s brojevima od 0-2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>
              <a:solidFill>
                <a:srgbClr val="FFFFFF"/>
              </a:solidFill>
            </a:endParaRPr>
          </a:p>
        </p:txBody>
      </p:sp>
      <p:sp>
        <p:nvSpPr>
          <p:cNvPr id="185355" name="Text Box 10"/>
          <p:cNvSpPr txBox="1">
            <a:spLocks noChangeArrowheads="1"/>
          </p:cNvSpPr>
          <p:nvPr/>
        </p:nvSpPr>
        <p:spPr bwMode="auto">
          <a:xfrm>
            <a:off x="209550" y="6289675"/>
            <a:ext cx="4662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>
                <a:solidFill>
                  <a:srgbClr val="FFFFFF"/>
                </a:solidFill>
              </a:rPr>
              <a:t>Hamiltnova ljestvica klasifikacije depresije - </a:t>
            </a:r>
          </a:p>
        </p:txBody>
      </p:sp>
      <p:sp>
        <p:nvSpPr>
          <p:cNvPr id="18535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D552391-A85E-464C-86C3-E39DB06F2E5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"/>
          <p:cNvSpPr txBox="1">
            <a:spLocks noChangeArrowheads="1"/>
          </p:cNvSpPr>
          <p:nvPr/>
        </p:nvSpPr>
        <p:spPr bwMode="auto">
          <a:xfrm>
            <a:off x="38100" y="280988"/>
            <a:ext cx="8243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s obzirom na antidepresivno djelovanje ispitivana su tri glavna sastojka biljke:</a:t>
            </a:r>
          </a:p>
        </p:txBody>
      </p:sp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468313" y="857250"/>
            <a:ext cx="416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HIPERICIN,  FLAVONOIDI  I  HIPERFORIN</a:t>
            </a:r>
          </a:p>
        </p:txBody>
      </p:sp>
      <p:sp>
        <p:nvSpPr>
          <p:cNvPr id="187396" name="Text Box 3"/>
          <p:cNvSpPr txBox="1">
            <a:spLocks noChangeArrowheads="1"/>
          </p:cNvSpPr>
          <p:nvPr/>
        </p:nvSpPr>
        <p:spPr bwMode="auto">
          <a:xfrm>
            <a:off x="-144463" y="1504950"/>
            <a:ext cx="88376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  * </a:t>
            </a:r>
            <a:r>
              <a:rPr lang="en-GB" altLang="sr-Latn-RS" sz="1800"/>
              <a:t>hipericin nije pronađen ni u jednoj drugoj biljci dok se ostali spojevi mogu naći i 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drugim biljkama (bez antidepresivnog djelovanja!)</a:t>
            </a:r>
          </a:p>
        </p:txBody>
      </p:sp>
      <p:sp>
        <p:nvSpPr>
          <p:cNvPr id="187397" name="Text Box 4"/>
          <p:cNvSpPr txBox="1">
            <a:spLocks noChangeArrowheads="1"/>
          </p:cNvSpPr>
          <p:nvPr/>
        </p:nvSpPr>
        <p:spPr bwMode="auto">
          <a:xfrm>
            <a:off x="163513" y="2439988"/>
            <a:ext cx="1331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HIPERICIN</a:t>
            </a:r>
          </a:p>
        </p:txBody>
      </p:sp>
      <p:sp>
        <p:nvSpPr>
          <p:cNvPr id="187398" name="Text Box 5"/>
          <p:cNvSpPr txBox="1">
            <a:spLocks noChangeArrowheads="1"/>
          </p:cNvSpPr>
          <p:nvPr/>
        </p:nvSpPr>
        <p:spPr bwMode="auto">
          <a:xfrm>
            <a:off x="0" y="4149725"/>
            <a:ext cx="8604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 dirty="0"/>
              <a:t>1984.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istraživanja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pokazala</a:t>
            </a:r>
            <a:r>
              <a:rPr lang="en-GB" altLang="sr-Latn-RS" sz="1800" dirty="0"/>
              <a:t> da ta </a:t>
            </a:r>
            <a:r>
              <a:rPr lang="en-GB" altLang="sr-Latn-RS" sz="1800" dirty="0" err="1"/>
              <a:t>tvar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inhibira</a:t>
            </a:r>
            <a:r>
              <a:rPr lang="en-GB" altLang="sr-Latn-RS" sz="1800" dirty="0"/>
              <a:t> MAO-A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MAO-B (</a:t>
            </a:r>
            <a:r>
              <a:rPr lang="en-GB" altLang="sr-Latn-RS" sz="1800" dirty="0" err="1"/>
              <a:t>enzim</a:t>
            </a:r>
            <a:r>
              <a:rPr lang="en-GB" altLang="sr-Latn-RS" sz="1800" dirty="0"/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</a:t>
            </a:r>
            <a:r>
              <a:rPr lang="en-GB" altLang="sr-Latn-RS" sz="1800" dirty="0" err="1"/>
              <a:t>odgovoran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cijepanje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neurotransmitera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poput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serotonina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, d</a:t>
            </a:r>
            <a:r>
              <a:rPr lang="en-GB" altLang="sr-Latn-RS" sz="1800" dirty="0" err="1"/>
              <a:t>opamina</a:t>
            </a:r>
            <a:r>
              <a:rPr lang="en-GB" altLang="sr-Latn-RS" sz="1800" dirty="0"/>
              <a:t>)</a:t>
            </a:r>
          </a:p>
        </p:txBody>
      </p:sp>
      <p:sp>
        <p:nvSpPr>
          <p:cNvPr id="187399" name="Text Box 6"/>
          <p:cNvSpPr txBox="1">
            <a:spLocks noChangeArrowheads="1"/>
          </p:cNvSpPr>
          <p:nvPr/>
        </p:nvSpPr>
        <p:spPr bwMode="auto">
          <a:xfrm>
            <a:off x="160338" y="3376613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</a:p>
        </p:txBody>
      </p:sp>
      <p:sp>
        <p:nvSpPr>
          <p:cNvPr id="187400" name="Text Box 7"/>
          <p:cNvSpPr txBox="1">
            <a:spLocks noChangeArrowheads="1"/>
          </p:cNvSpPr>
          <p:nvPr/>
        </p:nvSpPr>
        <p:spPr bwMode="auto">
          <a:xfrm>
            <a:off x="-85725" y="2852738"/>
            <a:ext cx="820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njegova kemijska struktura u potpunosti različita od tricikličkih antidepresiva</a:t>
            </a:r>
            <a:r>
              <a:rPr lang="en-GB" altLang="sr-Latn-RS" sz="1800" i="1"/>
              <a:t> </a:t>
            </a:r>
          </a:p>
        </p:txBody>
      </p:sp>
      <p:sp>
        <p:nvSpPr>
          <p:cNvPr id="187401" name="Text Box 8"/>
          <p:cNvSpPr txBox="1">
            <a:spLocks noChangeArrowheads="1"/>
          </p:cNvSpPr>
          <p:nvPr/>
        </p:nvSpPr>
        <p:spPr bwMode="auto">
          <a:xfrm>
            <a:off x="-22225" y="3429000"/>
            <a:ext cx="88788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*ne inhibira vezanje serotonina i norepinefrina na receptore u mozgu – ne djeluje kao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                                                                                            SSRI</a:t>
            </a:r>
          </a:p>
        </p:txBody>
      </p:sp>
      <p:sp>
        <p:nvSpPr>
          <p:cNvPr id="187402" name="Text Box 9"/>
          <p:cNvSpPr txBox="1">
            <a:spLocks noChangeArrowheads="1"/>
          </p:cNvSpPr>
          <p:nvPr/>
        </p:nvSpPr>
        <p:spPr bwMode="auto">
          <a:xfrm>
            <a:off x="-152400" y="4816475"/>
            <a:ext cx="93868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 * </a:t>
            </a:r>
            <a:r>
              <a:rPr lang="en-GB" altLang="sr-Latn-RS" sz="1800"/>
              <a:t>kasnija istraživanja nisu potvrdila te rezultate – taj je efekt vrlo slab i normalna doza ne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                                                           može dati željene rezultate</a:t>
            </a:r>
          </a:p>
        </p:txBody>
      </p:sp>
      <p:sp>
        <p:nvSpPr>
          <p:cNvPr id="187403" name="Text Box 10"/>
          <p:cNvSpPr txBox="1">
            <a:spLocks noChangeArrowheads="1"/>
          </p:cNvSpPr>
          <p:nvPr/>
        </p:nvSpPr>
        <p:spPr bwMode="auto">
          <a:xfrm>
            <a:off x="33338" y="5681663"/>
            <a:ext cx="79041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novija istraživanja ispitivala mogućnost vezanja hipericina na receptore za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neurotransmitere</a:t>
            </a:r>
          </a:p>
        </p:txBody>
      </p:sp>
      <p:sp>
        <p:nvSpPr>
          <p:cNvPr id="18740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384BF3E-626F-4DD9-BDE1-DAEACA957F9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206375" y="228600"/>
            <a:ext cx="81708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- </a:t>
            </a:r>
            <a:r>
              <a:rPr lang="en-GB" altLang="sr-Latn-RS" sz="1800" dirty="0"/>
              <a:t>Aspirin (</a:t>
            </a:r>
            <a:r>
              <a:rPr lang="en-GB" altLang="sr-Latn-RS" sz="1800" dirty="0" err="1"/>
              <a:t>acetilsalicilna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) </a:t>
            </a:r>
            <a:r>
              <a:rPr lang="en-GB" altLang="sr-Latn-RS" sz="1800" dirty="0" err="1"/>
              <a:t>koristi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analgetik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antipiretik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</a:t>
            </a:r>
            <a:r>
              <a:rPr lang="en-GB" altLang="sr-Latn-RS" sz="1800" dirty="0" err="1"/>
              <a:t>svojstvo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antiplateleta</a:t>
            </a:r>
            <a:r>
              <a:rPr lang="en-GB" altLang="sr-Latn-RS" sz="1800" dirty="0"/>
              <a:t> - </a:t>
            </a:r>
            <a:r>
              <a:rPr lang="en-GB" altLang="sr-Latn-RS" sz="1800" dirty="0" err="1"/>
              <a:t>sprječava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nastanak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tromboze</a:t>
            </a:r>
            <a:r>
              <a:rPr lang="en-GB" altLang="sr-Latn-RS" sz="18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sprječavanje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infarkta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osoba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rizik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nastajanja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tromba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ne bi </a:t>
            </a:r>
            <a:r>
              <a:rPr lang="en-GB" altLang="sr-Latn-RS" sz="1800" dirty="0" err="1"/>
              <a:t>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trebala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koristiti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djeca</a:t>
            </a:r>
            <a:r>
              <a:rPr lang="en-GB" altLang="sr-Latn-RS" sz="1800" dirty="0"/>
              <a:t> do 15 </a:t>
            </a:r>
            <a:r>
              <a:rPr lang="en-GB" altLang="sr-Latn-RS" sz="1800" dirty="0" err="1"/>
              <a:t>godina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starosti</a:t>
            </a:r>
            <a:r>
              <a:rPr lang="en-GB" altLang="sr-Latn-RS" sz="1800" dirty="0"/>
              <a:t>  -  </a:t>
            </a:r>
            <a:r>
              <a:rPr lang="en-GB" altLang="sr-Latn-RS" sz="1800" dirty="0" err="1"/>
              <a:t>Reyov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sindrom</a:t>
            </a:r>
            <a:r>
              <a:rPr lang="en-GB" altLang="sr-Latn-RS" sz="1800" dirty="0"/>
              <a:t> –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</a:t>
            </a:r>
            <a:r>
              <a:rPr lang="en-GB" altLang="sr-Latn-RS" sz="1800" dirty="0" err="1"/>
              <a:t>teško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oštećenje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mozga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javlja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djece</a:t>
            </a:r>
            <a:r>
              <a:rPr lang="en-GB" altLang="sr-Latn-RS" sz="1800" dirty="0"/>
              <a:t> do 15 </a:t>
            </a:r>
            <a:r>
              <a:rPr lang="en-GB" altLang="sr-Latn-RS" sz="1800" dirty="0" err="1"/>
              <a:t>godina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starosti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 err="1"/>
              <a:t>Inhibitor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ciklooksigenaze</a:t>
            </a:r>
            <a:r>
              <a:rPr lang="hr-HR" altLang="sr-Latn-RS" sz="1800" dirty="0"/>
              <a:t> – enzim bitan u sintezi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 err="1"/>
              <a:t>prostaciklina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prostangladina</a:t>
            </a:r>
            <a:r>
              <a:rPr lang="hr-HR" altLang="sr-Latn-RS" sz="1800" dirty="0"/>
              <a:t> i </a:t>
            </a:r>
            <a:r>
              <a:rPr lang="hr-HR" altLang="sr-Latn-RS" sz="1800" dirty="0" err="1"/>
              <a:t>tromboksana</a:t>
            </a:r>
            <a:r>
              <a:rPr lang="hr-HR" altLang="sr-Latn-RS" sz="1800" dirty="0"/>
              <a:t> –princip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djelovanja </a:t>
            </a:r>
            <a:r>
              <a:rPr lang="hr-HR" altLang="sr-Latn-RS" sz="1800" dirty="0" err="1"/>
              <a:t>nesteroidnih</a:t>
            </a:r>
            <a:r>
              <a:rPr lang="hr-HR" altLang="sr-Latn-RS" sz="1800" dirty="0"/>
              <a:t> protuupalnih lijekova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</a:t>
            </a:r>
          </a:p>
        </p:txBody>
      </p:sp>
      <p:graphicFrame>
        <p:nvGraphicFramePr>
          <p:cNvPr id="152579" name="Object 2"/>
          <p:cNvGraphicFramePr>
            <a:graphicFrameLocks noChangeAspect="1"/>
          </p:cNvGraphicFramePr>
          <p:nvPr/>
        </p:nvGraphicFramePr>
        <p:xfrm>
          <a:off x="2992438" y="3054350"/>
          <a:ext cx="32512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1" r:id="rId4" imgW="3251520" imgH="793800" progId="Excel.Sheet.8">
                  <p:embed/>
                </p:oleObj>
              </mc:Choice>
              <mc:Fallback>
                <p:oleObj r:id="rId4" imgW="3251520" imgH="793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3054350"/>
                        <a:ext cx="32512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0" name="Text Box 3"/>
          <p:cNvSpPr txBox="1">
            <a:spLocks noChangeArrowheads="1"/>
          </p:cNvSpPr>
          <p:nvPr/>
        </p:nvSpPr>
        <p:spPr bwMode="auto">
          <a:xfrm>
            <a:off x="592138" y="3181350"/>
            <a:ext cx="184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15258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83527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25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45E5B7B-720A-4DAE-9AA6-183C36B1535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1"/>
          <p:cNvSpPr txBox="1">
            <a:spLocks noChangeArrowheads="1"/>
          </p:cNvSpPr>
          <p:nvPr/>
        </p:nvSpPr>
        <p:spPr bwMode="auto">
          <a:xfrm>
            <a:off x="327025" y="352425"/>
            <a:ext cx="88058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*jedini receptori za koje se hipericin vezao u potrebnim kličinama bili su muskarinski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kolinegrični i sigma receptori</a:t>
            </a:r>
          </a:p>
        </p:txBody>
      </p:sp>
      <p:sp>
        <p:nvSpPr>
          <p:cNvPr id="189443" name="Text Box 2"/>
          <p:cNvSpPr txBox="1">
            <a:spLocks noChangeArrowheads="1"/>
          </p:cNvSpPr>
          <p:nvPr/>
        </p:nvSpPr>
        <p:spPr bwMode="auto">
          <a:xfrm>
            <a:off x="252413" y="1216025"/>
            <a:ext cx="89233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* </a:t>
            </a:r>
            <a:r>
              <a:rPr lang="en-GB" altLang="sr-Latn-RS" sz="1800"/>
              <a:t>acetilkolinski receptori nisu vezani uz kemiju raspoložnja</a:t>
            </a:r>
            <a:r>
              <a:rPr lang="en-GB" altLang="sr-Latn-RS" sz="1800" i="1"/>
              <a:t>, </a:t>
            </a:r>
            <a:r>
              <a:rPr lang="en-GB" altLang="sr-Latn-RS" sz="1800"/>
              <a:t>sigma receptori i hipericin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predmet su daljnjeg istraživanja</a:t>
            </a:r>
          </a:p>
        </p:txBody>
      </p:sp>
      <p:sp>
        <p:nvSpPr>
          <p:cNvPr id="189444" name="Text Box 3"/>
          <p:cNvSpPr txBox="1">
            <a:spLocks noChangeArrowheads="1"/>
          </p:cNvSpPr>
          <p:nvPr/>
        </p:nvSpPr>
        <p:spPr bwMode="auto">
          <a:xfrm>
            <a:off x="381000" y="208121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FLAVONOIDI</a:t>
            </a:r>
          </a:p>
        </p:txBody>
      </p:sp>
      <p:sp>
        <p:nvSpPr>
          <p:cNvPr id="189445" name="Text Box 4"/>
          <p:cNvSpPr txBox="1">
            <a:spLocks noChangeArrowheads="1"/>
          </p:cNvSpPr>
          <p:nvPr/>
        </p:nvSpPr>
        <p:spPr bwMode="auto">
          <a:xfrm>
            <a:off x="330200" y="2584450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istraživani su kvercetin, amentoflavon, kaempferol</a:t>
            </a:r>
          </a:p>
        </p:txBody>
      </p:sp>
      <p:sp>
        <p:nvSpPr>
          <p:cNvPr id="189446" name="Text Box 5"/>
          <p:cNvSpPr txBox="1">
            <a:spLocks noChangeArrowheads="1"/>
          </p:cNvSpPr>
          <p:nvPr/>
        </p:nvSpPr>
        <p:spPr bwMode="auto">
          <a:xfrm>
            <a:off x="334963" y="3089275"/>
            <a:ext cx="848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kvercetin i kaempferol inhibiraju MAO, amnetoflavon inhibira vezanje serotonina</a:t>
            </a:r>
          </a:p>
        </p:txBody>
      </p:sp>
      <p:sp>
        <p:nvSpPr>
          <p:cNvPr id="189447" name="Text Box 6"/>
          <p:cNvSpPr txBox="1">
            <a:spLocks noChangeArrowheads="1"/>
          </p:cNvSpPr>
          <p:nvPr/>
        </p:nvSpPr>
        <p:spPr bwMode="auto">
          <a:xfrm>
            <a:off x="395288" y="3665538"/>
            <a:ext cx="81629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*postoji predpostavka da postoji još neidentificiranih flavonoida koji doprinose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inhitornoj aktivnosti nasparam MAO</a:t>
            </a:r>
          </a:p>
        </p:txBody>
      </p:sp>
      <p:sp>
        <p:nvSpPr>
          <p:cNvPr id="189448" name="Text Box 7"/>
          <p:cNvSpPr txBox="1">
            <a:spLocks noChangeArrowheads="1"/>
          </p:cNvSpPr>
          <p:nvPr/>
        </p:nvSpPr>
        <p:spPr bwMode="auto">
          <a:xfrm>
            <a:off x="376238" y="4529138"/>
            <a:ext cx="87582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  <a:r>
              <a:rPr lang="en-GB" altLang="sr-Latn-RS" sz="1800"/>
              <a:t>* ksanton –falvonoid s najjačom inhibitornom aktivnošću nasparm MAO – u korijenu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u visokim, a u zeleni biljke u vrlo niskim koncentracijama</a:t>
            </a:r>
          </a:p>
        </p:txBody>
      </p:sp>
      <p:sp>
        <p:nvSpPr>
          <p:cNvPr id="1894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C92DDB-E811-47BD-9137-C7CD14EDC737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/>
          <p:cNvSpPr txBox="1">
            <a:spLocks noChangeArrowheads="1"/>
          </p:cNvSpPr>
          <p:nvPr/>
        </p:nvSpPr>
        <p:spPr bwMode="auto">
          <a:xfrm>
            <a:off x="314325" y="280988"/>
            <a:ext cx="1573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HIPERFORIN</a:t>
            </a:r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63500" y="712788"/>
            <a:ext cx="87026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* inhibira vezanje neurotransmitera (noradrenalin, dopamin, GABA) ali neselektivno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88900" y="12890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</a:p>
        </p:txBody>
      </p:sp>
      <p:sp>
        <p:nvSpPr>
          <p:cNvPr id="191493" name="Text Box 4"/>
          <p:cNvSpPr txBox="1">
            <a:spLocks noChangeArrowheads="1"/>
          </p:cNvSpPr>
          <p:nvPr/>
        </p:nvSpPr>
        <p:spPr bwMode="auto">
          <a:xfrm>
            <a:off x="104775" y="1431925"/>
            <a:ext cx="8293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takav mehanizam nije u vezi sa specifičnim veznim mjestima na transportnim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molekulama nego s generalnim mehanizmima aktivnosti neurotransmitera</a:t>
            </a:r>
          </a:p>
        </p:txBody>
      </p:sp>
      <p:sp>
        <p:nvSpPr>
          <p:cNvPr id="191494" name="Text Box 5"/>
          <p:cNvSpPr txBox="1">
            <a:spLocks noChangeArrowheads="1"/>
          </p:cNvSpPr>
          <p:nvPr/>
        </p:nvSpPr>
        <p:spPr bwMode="auto">
          <a:xfrm>
            <a:off x="50800" y="2224088"/>
            <a:ext cx="85756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 </a:t>
            </a:r>
            <a:r>
              <a:rPr lang="en-GB" altLang="sr-Latn-RS" sz="1800"/>
              <a:t>smanjenje gradijenta natrija na neuronskoj membrani (snižavanje koncentracije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ekstracelularnog odnosno povišenje koncentracije intracelularnog natrija ) može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inhibirati neurotransmitere  </a:t>
            </a:r>
          </a:p>
        </p:txBody>
      </p:sp>
      <p:sp>
        <p:nvSpPr>
          <p:cNvPr id="191495" name="Text Box 6"/>
          <p:cNvSpPr txBox="1">
            <a:spLocks noChangeArrowheads="1"/>
          </p:cNvSpPr>
          <p:nvPr/>
        </p:nvSpPr>
        <p:spPr bwMode="auto">
          <a:xfrm>
            <a:off x="109538" y="3376613"/>
            <a:ext cx="8435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*</a:t>
            </a:r>
            <a:r>
              <a:rPr lang="en-GB" altLang="sr-Latn-RS" sz="1800"/>
              <a:t>hiperforin povisuje slobodni intracelularni natrij dovodeći do povećanog ulaska 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smanjenja otpuštanja natrija iz neurona</a:t>
            </a:r>
          </a:p>
        </p:txBody>
      </p:sp>
      <p:sp>
        <p:nvSpPr>
          <p:cNvPr id="191496" name="Text Box 7"/>
          <p:cNvSpPr txBox="1">
            <a:spLocks noChangeArrowheads="1"/>
          </p:cNvSpPr>
          <p:nvPr/>
        </p:nvSpPr>
        <p:spPr bwMode="auto">
          <a:xfrm>
            <a:off x="392113" y="4600575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ZAKLJUČAK:</a:t>
            </a:r>
          </a:p>
        </p:txBody>
      </p:sp>
      <p:sp>
        <p:nvSpPr>
          <p:cNvPr id="191497" name="Text Box 8"/>
          <p:cNvSpPr txBox="1">
            <a:spLocks noChangeArrowheads="1"/>
          </p:cNvSpPr>
          <p:nvPr/>
        </p:nvSpPr>
        <p:spPr bwMode="auto">
          <a:xfrm>
            <a:off x="80963" y="5176838"/>
            <a:ext cx="86883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Sinergistički učinak flavonoida, hipericina i heperforina jedan je od vrlo vjerojatnih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mehanizama antidepresivnog djelovanja ekstrakta gospine trave </a:t>
            </a:r>
          </a:p>
        </p:txBody>
      </p:sp>
      <p:sp>
        <p:nvSpPr>
          <p:cNvPr id="1914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8BB1C17-457B-43F8-BF6F-B7325297850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"/>
          <p:cNvSpPr txBox="1">
            <a:spLocks noChangeArrowheads="1"/>
          </p:cNvSpPr>
          <p:nvPr/>
        </p:nvSpPr>
        <p:spPr bwMode="auto">
          <a:xfrm>
            <a:off x="263525" y="333375"/>
            <a:ext cx="6583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OSTALI  BIOLOŠKI UČINCI EKSTRAKATA GOSPINE TRAVE </a:t>
            </a: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46050" y="1073150"/>
            <a:ext cx="321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 PROTUVIRUSNO DJELOVANJE</a:t>
            </a:r>
          </a:p>
        </p:txBody>
      </p:sp>
      <p:sp>
        <p:nvSpPr>
          <p:cNvPr id="193540" name="Text Box 3"/>
          <p:cNvSpPr txBox="1">
            <a:spLocks noChangeArrowheads="1"/>
          </p:cNvSpPr>
          <p:nvPr/>
        </p:nvSpPr>
        <p:spPr bwMode="auto">
          <a:xfrm>
            <a:off x="214313" y="1720850"/>
            <a:ext cx="4640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snažno protuvirusno djelovanje (hipericin) </a:t>
            </a:r>
          </a:p>
        </p:txBody>
      </p:sp>
      <p:sp>
        <p:nvSpPr>
          <p:cNvPr id="193541" name="Text Box 4"/>
          <p:cNvSpPr txBox="1">
            <a:spLocks noChangeArrowheads="1"/>
          </p:cNvSpPr>
          <p:nvPr/>
        </p:nvSpPr>
        <p:spPr bwMode="auto">
          <a:xfrm>
            <a:off x="233363" y="2152650"/>
            <a:ext cx="770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in vitro </a:t>
            </a:r>
            <a:r>
              <a:rPr lang="en-GB" altLang="sr-Latn-RS" sz="1800"/>
              <a:t>i </a:t>
            </a:r>
            <a:r>
              <a:rPr lang="en-GB" altLang="sr-Latn-RS" sz="1800" i="1"/>
              <a:t>in vivo </a:t>
            </a:r>
            <a:r>
              <a:rPr lang="en-GB" altLang="sr-Latn-RS" sz="1800"/>
              <a:t>(miševi) potvrdile protuvirusni učinak na retrovirus HIV-1</a:t>
            </a:r>
          </a:p>
        </p:txBody>
      </p:sp>
      <p:sp>
        <p:nvSpPr>
          <p:cNvPr id="193543" name="Text Box 6"/>
          <p:cNvSpPr txBox="1">
            <a:spLocks noChangeArrowheads="1"/>
          </p:cNvSpPr>
          <p:nvPr/>
        </p:nvSpPr>
        <p:spPr bwMode="auto">
          <a:xfrm>
            <a:off x="204788" y="3305175"/>
            <a:ext cx="356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PROTUBAKTERIJSKO DJELOVANJE</a:t>
            </a:r>
          </a:p>
        </p:txBody>
      </p:sp>
      <p:sp>
        <p:nvSpPr>
          <p:cNvPr id="193544" name="Text Box 7"/>
          <p:cNvSpPr txBox="1">
            <a:spLocks noChangeArrowheads="1"/>
          </p:cNvSpPr>
          <p:nvPr/>
        </p:nvSpPr>
        <p:spPr bwMode="auto">
          <a:xfrm>
            <a:off x="254000" y="3808413"/>
            <a:ext cx="89328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ruski znanstvenici izolirali su 1971. tvar odgovornu za taj učinak i nazvali je hiperforin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nestabilan u izoliranom obliku</a:t>
            </a:r>
          </a:p>
        </p:txBody>
      </p:sp>
      <p:sp>
        <p:nvSpPr>
          <p:cNvPr id="193545" name="Text Box 8"/>
          <p:cNvSpPr txBox="1">
            <a:spLocks noChangeArrowheads="1"/>
          </p:cNvSpPr>
          <p:nvPr/>
        </p:nvSpPr>
        <p:spPr bwMode="auto">
          <a:xfrm>
            <a:off x="215900" y="4456113"/>
            <a:ext cx="8943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1999. studije pokazale antibiotsku aktivnost hiperforina na multirezistentnu bakteriju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</a:t>
            </a:r>
            <a:r>
              <a:rPr lang="en-GB" altLang="sr-Latn-RS" sz="1800" i="1"/>
              <a:t>Staphylococcus aureus</a:t>
            </a:r>
          </a:p>
        </p:txBody>
      </p:sp>
      <p:sp>
        <p:nvSpPr>
          <p:cNvPr id="1935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115440B-8F18-4BB0-871A-C89331F0C20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415925" y="280988"/>
            <a:ext cx="339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PROTUTUMORSKO  DJELOVANJE</a:t>
            </a:r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47625" y="857250"/>
            <a:ext cx="721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- </a:t>
            </a:r>
            <a:r>
              <a:rPr lang="en-GB" altLang="sr-Latn-RS" sz="1800" dirty="0" err="1"/>
              <a:t>hipericin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pokazuje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citoksične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efekte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neoplastične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stanične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linije</a:t>
            </a:r>
            <a:r>
              <a:rPr lang="en-GB" altLang="sr-Latn-RS" sz="1800" dirty="0"/>
              <a:t> 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109538" y="1360488"/>
            <a:ext cx="645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sinergistički s hiperforinom inhibira rast leukemijskih stanica</a:t>
            </a:r>
          </a:p>
        </p:txBody>
      </p:sp>
      <p:sp>
        <p:nvSpPr>
          <p:cNvPr id="195589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4033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istražuju se mehanizmi tih učinaka </a:t>
            </a:r>
          </a:p>
        </p:txBody>
      </p:sp>
      <p:sp>
        <p:nvSpPr>
          <p:cNvPr id="195590" name="Text Box 5"/>
          <p:cNvSpPr txBox="1">
            <a:spLocks noChangeArrowheads="1"/>
          </p:cNvSpPr>
          <p:nvPr/>
        </p:nvSpPr>
        <p:spPr bwMode="auto">
          <a:xfrm>
            <a:off x="392113" y="2655888"/>
            <a:ext cx="1263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INDIKACIJE</a:t>
            </a:r>
          </a:p>
        </p:txBody>
      </p:sp>
      <p:sp>
        <p:nvSpPr>
          <p:cNvPr id="195591" name="Text Box 6"/>
          <p:cNvSpPr txBox="1">
            <a:spLocks noChangeArrowheads="1"/>
          </p:cNvSpPr>
          <p:nvPr/>
        </p:nvSpPr>
        <p:spPr bwMode="auto">
          <a:xfrm>
            <a:off x="309563" y="3160713"/>
            <a:ext cx="56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Ulje</a:t>
            </a:r>
          </a:p>
        </p:txBody>
      </p:sp>
      <p:sp>
        <p:nvSpPr>
          <p:cNvPr id="195592" name="Text Box 7"/>
          <p:cNvSpPr txBox="1">
            <a:spLocks noChangeArrowheads="1"/>
          </p:cNvSpPr>
          <p:nvPr/>
        </p:nvSpPr>
        <p:spPr bwMode="auto">
          <a:xfrm>
            <a:off x="303213" y="3429000"/>
            <a:ext cx="51387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protiv opeklina (pogotovo opeklina od sunčanja)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ne izlagati  se suncu pri primjeni ovog ulja</a:t>
            </a:r>
          </a:p>
        </p:txBody>
      </p:sp>
      <p:sp>
        <p:nvSpPr>
          <p:cNvPr id="195593" name="Text Box 8"/>
          <p:cNvSpPr txBox="1">
            <a:spLocks noChangeArrowheads="1"/>
          </p:cNvSpPr>
          <p:nvPr/>
        </p:nvSpPr>
        <p:spPr bwMode="auto">
          <a:xfrm>
            <a:off x="323850" y="4076700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pospješuje epitelizaciju (zacjeljivanje rana) </a:t>
            </a:r>
          </a:p>
        </p:txBody>
      </p:sp>
      <p:sp>
        <p:nvSpPr>
          <p:cNvPr id="195594" name="Text Box 9"/>
          <p:cNvSpPr txBox="1">
            <a:spLocks noChangeArrowheads="1"/>
          </p:cNvSpPr>
          <p:nvPr/>
        </p:nvSpPr>
        <p:spPr bwMode="auto">
          <a:xfrm>
            <a:off x="292100" y="4437063"/>
            <a:ext cx="541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djeluje antiseptički, protuvirusno (</a:t>
            </a:r>
            <a:r>
              <a:rPr lang="en-GB" altLang="sr-Latn-RS" sz="1800" i="1"/>
              <a:t>Herpes </a:t>
            </a:r>
            <a:r>
              <a:rPr lang="en-GB" altLang="sr-Latn-RS" sz="1800"/>
              <a:t>simplex</a:t>
            </a:r>
            <a:r>
              <a:rPr lang="en-GB" altLang="sr-Latn-RS" sz="1800" i="1"/>
              <a:t>)</a:t>
            </a:r>
          </a:p>
        </p:txBody>
      </p:sp>
      <p:sp>
        <p:nvSpPr>
          <p:cNvPr id="195595" name="Text Box 10"/>
          <p:cNvSpPr txBox="1">
            <a:spLocks noChangeArrowheads="1"/>
          </p:cNvSpPr>
          <p:nvPr/>
        </p:nvSpPr>
        <p:spPr bwMode="auto">
          <a:xfrm>
            <a:off x="360363" y="4816475"/>
            <a:ext cx="318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liječenje upala u ginekologiji</a:t>
            </a:r>
          </a:p>
        </p:txBody>
      </p:sp>
      <p:sp>
        <p:nvSpPr>
          <p:cNvPr id="195596" name="Text Box 11"/>
          <p:cNvSpPr txBox="1">
            <a:spLocks noChangeArrowheads="1"/>
          </p:cNvSpPr>
          <p:nvPr/>
        </p:nvSpPr>
        <p:spPr bwMode="auto">
          <a:xfrm>
            <a:off x="406400" y="5229225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pospješuje povlačenje masnica </a:t>
            </a:r>
          </a:p>
        </p:txBody>
      </p:sp>
      <p:sp>
        <p:nvSpPr>
          <p:cNvPr id="195597" name="Text Box 12"/>
          <p:cNvSpPr txBox="1">
            <a:spLocks noChangeArrowheads="1"/>
          </p:cNvSpPr>
          <p:nvPr/>
        </p:nvSpPr>
        <p:spPr bwMode="auto">
          <a:xfrm>
            <a:off x="392113" y="5589588"/>
            <a:ext cx="438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koristi se za masažu (reuma, neuralgija)</a:t>
            </a:r>
          </a:p>
        </p:txBody>
      </p:sp>
      <p:sp>
        <p:nvSpPr>
          <p:cNvPr id="1955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39EE299-BD72-4C5D-9316-858FE940EB2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"/>
          <p:cNvSpPr txBox="1">
            <a:spLocks noChangeArrowheads="1"/>
          </p:cNvSpPr>
          <p:nvPr/>
        </p:nvSpPr>
        <p:spPr bwMode="auto">
          <a:xfrm>
            <a:off x="242888" y="207963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Čaj</a:t>
            </a:r>
          </a:p>
        </p:txBody>
      </p:sp>
      <p:sp>
        <p:nvSpPr>
          <p:cNvPr id="197635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4556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lagani digestiv, smanjuje kiselinu u želucu </a:t>
            </a:r>
          </a:p>
        </p:txBody>
      </p:sp>
      <p:sp>
        <p:nvSpPr>
          <p:cNvPr id="197636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176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antidepresiv</a:t>
            </a:r>
            <a:r>
              <a:rPr lang="en-GB" altLang="sr-Latn-RS" sz="1800" i="1"/>
              <a:t> </a:t>
            </a:r>
          </a:p>
        </p:txBody>
      </p:sp>
      <p:sp>
        <p:nvSpPr>
          <p:cNvPr id="197637" name="Text Box 4"/>
          <p:cNvSpPr txBox="1">
            <a:spLocks noChangeArrowheads="1"/>
          </p:cNvSpPr>
          <p:nvPr/>
        </p:nvSpPr>
        <p:spPr bwMode="auto">
          <a:xfrm>
            <a:off x="217488" y="1720850"/>
            <a:ext cx="598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menopauza- umanjuje simptome zabrinutosti i nesanice</a:t>
            </a:r>
          </a:p>
        </p:txBody>
      </p:sp>
      <p:sp>
        <p:nvSpPr>
          <p:cNvPr id="197638" name="Text Box 5"/>
          <p:cNvSpPr txBox="1">
            <a:spLocks noChangeArrowheads="1"/>
          </p:cNvSpPr>
          <p:nvPr/>
        </p:nvSpPr>
        <p:spPr bwMode="auto">
          <a:xfrm>
            <a:off x="274638" y="2368550"/>
            <a:ext cx="269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Negativni popratni efekti</a:t>
            </a:r>
          </a:p>
        </p:txBody>
      </p:sp>
      <p:sp>
        <p:nvSpPr>
          <p:cNvPr id="197639" name="Text Box 6"/>
          <p:cNvSpPr txBox="1">
            <a:spLocks noChangeArrowheads="1"/>
          </p:cNvSpPr>
          <p:nvPr/>
        </p:nvSpPr>
        <p:spPr bwMode="auto">
          <a:xfrm>
            <a:off x="136525" y="2852738"/>
            <a:ext cx="768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ima slabije popratne efekte nego što jeto kod standardnih antidepresiva </a:t>
            </a:r>
          </a:p>
        </p:txBody>
      </p:sp>
      <p:sp>
        <p:nvSpPr>
          <p:cNvPr id="197640" name="Text Box 7"/>
          <p:cNvSpPr txBox="1">
            <a:spLocks noChangeArrowheads="1"/>
          </p:cNvSpPr>
          <p:nvPr/>
        </p:nvSpPr>
        <p:spPr bwMode="auto">
          <a:xfrm>
            <a:off x="160338" y="3232150"/>
            <a:ext cx="684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- </a:t>
            </a:r>
            <a:r>
              <a:rPr lang="en-GB" altLang="sr-Latn-RS" sz="1800"/>
              <a:t>antidepresivi s MAOI aktivnošću dovode do hipertenzičnih kriza </a:t>
            </a:r>
          </a:p>
        </p:txBody>
      </p:sp>
      <p:sp>
        <p:nvSpPr>
          <p:cNvPr id="197641" name="Text Box 8"/>
          <p:cNvSpPr txBox="1">
            <a:spLocks noChangeArrowheads="1"/>
          </p:cNvSpPr>
          <p:nvPr/>
        </p:nvSpPr>
        <p:spPr bwMode="auto">
          <a:xfrm>
            <a:off x="317500" y="3665538"/>
            <a:ext cx="6621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TCA uzrokuju suhoću usta, zamućeni vid, dezorjentaciju, umor</a:t>
            </a:r>
          </a:p>
        </p:txBody>
      </p:sp>
      <p:sp>
        <p:nvSpPr>
          <p:cNvPr id="197642" name="Text Box 9"/>
          <p:cNvSpPr txBox="1">
            <a:spLocks noChangeArrowheads="1"/>
          </p:cNvSpPr>
          <p:nvPr/>
        </p:nvSpPr>
        <p:spPr bwMode="auto">
          <a:xfrm>
            <a:off x="247650" y="4168775"/>
            <a:ext cx="7013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dva glavna popratna efekta pri primjeni ekstrakata gospine trave: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                                        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1.fotosenzitivnost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2. smanjivanje životnog vijeka i pokretljivosti spermija</a:t>
            </a:r>
          </a:p>
        </p:txBody>
      </p:sp>
      <p:sp>
        <p:nvSpPr>
          <p:cNvPr id="19764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A0392B6-3E2E-45E8-88A4-4C0888D30EB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"/>
          <p:cNvSpPr txBox="1">
            <a:spLocks noChangeArrowheads="1"/>
          </p:cNvSpPr>
          <p:nvPr/>
        </p:nvSpPr>
        <p:spPr bwMode="auto">
          <a:xfrm>
            <a:off x="122238" y="280988"/>
            <a:ext cx="8640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fotosenzitivnost – pojva crvenog iritirajućeg osipa – posebno kod ljudi svjetlije puti</a:t>
            </a:r>
          </a:p>
        </p:txBody>
      </p:sp>
      <p:sp>
        <p:nvSpPr>
          <p:cNvPr id="199683" name="Text Box 2"/>
          <p:cNvSpPr txBox="1">
            <a:spLocks noChangeArrowheads="1"/>
          </p:cNvSpPr>
          <p:nvPr/>
        </p:nvSpPr>
        <p:spPr bwMode="auto">
          <a:xfrm>
            <a:off x="187325" y="857250"/>
            <a:ext cx="84772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hipericin iz krvi migrira u kožu- sunčevo svjetlo pokreće reakcije kojimae mijenja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konformacija hipericina – novi oblik izaziva alergijske reakcije nakon 1-2 sata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izlaganja suncu </a:t>
            </a:r>
          </a:p>
        </p:txBody>
      </p:sp>
      <p:sp>
        <p:nvSpPr>
          <p:cNvPr id="199684" name="Text Box 3"/>
          <p:cNvSpPr txBox="1">
            <a:spLocks noChangeArrowheads="1"/>
          </p:cNvSpPr>
          <p:nvPr/>
        </p:nvSpPr>
        <p:spPr bwMode="auto">
          <a:xfrm>
            <a:off x="128588" y="2152650"/>
            <a:ext cx="89328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velike koncentracije hipericina u krvi kod ovaca izazvalo raspadanje eritrocita – velika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reaktivnost nove konformacije hipericina s kisikom</a:t>
            </a:r>
          </a:p>
        </p:txBody>
      </p:sp>
      <p:sp>
        <p:nvSpPr>
          <p:cNvPr id="199685" name="Text Box 4"/>
          <p:cNvSpPr txBox="1">
            <a:spLocks noChangeArrowheads="1"/>
          </p:cNvSpPr>
          <p:nvPr/>
        </p:nvSpPr>
        <p:spPr bwMode="auto">
          <a:xfrm>
            <a:off x="26988" y="3305175"/>
            <a:ext cx="899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- </a:t>
            </a:r>
            <a:r>
              <a:rPr lang="en-GB" altLang="sr-Latn-RS" sz="1800"/>
              <a:t>nije poznato koji sastojci utječu na smanjenje pokretljivosti i životnog vijeka spermija</a:t>
            </a:r>
          </a:p>
        </p:txBody>
      </p:sp>
      <p:sp>
        <p:nvSpPr>
          <p:cNvPr id="199686" name="Text Box 5"/>
          <p:cNvSpPr txBox="1">
            <a:spLocks noChangeArrowheads="1"/>
          </p:cNvSpPr>
          <p:nvPr/>
        </p:nvSpPr>
        <p:spPr bwMode="auto">
          <a:xfrm>
            <a:off x="393700" y="4168775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LJKOVITI PRIPRAVCI</a:t>
            </a:r>
          </a:p>
        </p:txBody>
      </p:sp>
      <p:sp>
        <p:nvSpPr>
          <p:cNvPr id="199687" name="Text Box 6"/>
          <p:cNvSpPr txBox="1">
            <a:spLocks noChangeArrowheads="1"/>
          </p:cNvSpPr>
          <p:nvPr/>
        </p:nvSpPr>
        <p:spPr bwMode="auto">
          <a:xfrm>
            <a:off x="158750" y="452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99688" name="Text Box 7"/>
          <p:cNvSpPr txBox="1">
            <a:spLocks noChangeArrowheads="1"/>
          </p:cNvSpPr>
          <p:nvPr/>
        </p:nvSpPr>
        <p:spPr bwMode="auto">
          <a:xfrm>
            <a:off x="85725" y="4673600"/>
            <a:ext cx="764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najveći sadržaj bioaktivnih tvari iamju svježi cvjetovi i vršni djelovi biljke</a:t>
            </a:r>
          </a:p>
        </p:txBody>
      </p:sp>
      <p:sp>
        <p:nvSpPr>
          <p:cNvPr id="199689" name="Text Box 8"/>
          <p:cNvSpPr txBox="1">
            <a:spLocks noChangeArrowheads="1"/>
          </p:cNvSpPr>
          <p:nvPr/>
        </p:nvSpPr>
        <p:spPr bwMode="auto">
          <a:xfrm>
            <a:off x="122238" y="5105400"/>
            <a:ext cx="679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dostupni su u obliku tableta, kapsula, kapi, čajeva i u obliku ulja</a:t>
            </a:r>
          </a:p>
        </p:txBody>
      </p:sp>
      <p:sp>
        <p:nvSpPr>
          <p:cNvPr id="1996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4D15B1F-5159-4A9C-8EE8-E6E69487206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1"/>
          <p:cNvSpPr txBox="1">
            <a:spLocks noChangeArrowheads="1"/>
          </p:cNvSpPr>
          <p:nvPr/>
        </p:nvSpPr>
        <p:spPr bwMode="auto">
          <a:xfrm>
            <a:off x="512763" y="280988"/>
            <a:ext cx="1754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PRPREMA ČAJA:</a:t>
            </a:r>
          </a:p>
        </p:txBody>
      </p:sp>
      <p:sp>
        <p:nvSpPr>
          <p:cNvPr id="201731" name="Text Box 2"/>
          <p:cNvSpPr txBox="1">
            <a:spLocks noChangeArrowheads="1"/>
          </p:cNvSpPr>
          <p:nvPr/>
        </p:nvSpPr>
        <p:spPr bwMode="auto">
          <a:xfrm>
            <a:off x="0" y="908050"/>
            <a:ext cx="920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3-4 g osušene biljke po decilitru vode, uzima se jedna šalica čaja dnevno nakon obroka </a:t>
            </a:r>
          </a:p>
        </p:txBody>
      </p:sp>
      <p:sp>
        <p:nvSpPr>
          <p:cNvPr id="201732" name="Text Box 3"/>
          <p:cNvSpPr txBox="1">
            <a:spLocks noChangeArrowheads="1"/>
          </p:cNvSpPr>
          <p:nvPr/>
        </p:nvSpPr>
        <p:spPr bwMode="auto">
          <a:xfrm>
            <a:off x="-23813" y="1412875"/>
            <a:ext cx="6681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/>
              <a:t>potrebna je primjena od nekoliko tjedana da bi se uočio učinak</a:t>
            </a:r>
          </a:p>
        </p:txBody>
      </p:sp>
      <p:sp>
        <p:nvSpPr>
          <p:cNvPr id="201733" name="Text Box 4"/>
          <p:cNvSpPr txBox="1">
            <a:spLocks noChangeArrowheads="1"/>
          </p:cNvSpPr>
          <p:nvPr/>
        </p:nvSpPr>
        <p:spPr bwMode="auto">
          <a:xfrm>
            <a:off x="511175" y="2224088"/>
            <a:ext cx="179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PRIPREMA ULJA:</a:t>
            </a:r>
          </a:p>
        </p:txBody>
      </p:sp>
      <p:sp>
        <p:nvSpPr>
          <p:cNvPr id="201734" name="Text Box 5"/>
          <p:cNvSpPr txBox="1">
            <a:spLocks noChangeArrowheads="1"/>
          </p:cNvSpPr>
          <p:nvPr/>
        </p:nvSpPr>
        <p:spPr bwMode="auto">
          <a:xfrm>
            <a:off x="55563" y="2800350"/>
            <a:ext cx="8502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usitnjeni cvjetovi se stave u teglu i prekriju maslinovim uljem, izloži se suncu uz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povremeno protresanje – nakon mjesec dana ulje poprimi crvenu boju (hipericin!)</a:t>
            </a:r>
          </a:p>
        </p:txBody>
      </p:sp>
      <p:sp>
        <p:nvSpPr>
          <p:cNvPr id="201735" name="Text Box 6"/>
          <p:cNvSpPr txBox="1">
            <a:spLocks noChangeArrowheads="1"/>
          </p:cNvSpPr>
          <p:nvPr/>
        </p:nvSpPr>
        <p:spPr bwMode="auto">
          <a:xfrm>
            <a:off x="-109538" y="3665538"/>
            <a:ext cx="8740776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  - </a:t>
            </a:r>
            <a:r>
              <a:rPr lang="en-GB" altLang="sr-Latn-RS" sz="1800"/>
              <a:t>ulje se procijedi i čuva u malim bočicama na suhom i tamnom mjestu – zadržava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svojstva do godinu dana</a:t>
            </a:r>
          </a:p>
        </p:txBody>
      </p:sp>
      <p:sp>
        <p:nvSpPr>
          <p:cNvPr id="201736" name="Text Box 7"/>
          <p:cNvSpPr txBox="1">
            <a:spLocks noChangeArrowheads="1"/>
          </p:cNvSpPr>
          <p:nvPr/>
        </p:nvSpPr>
        <p:spPr bwMode="auto">
          <a:xfrm>
            <a:off x="0" y="4572000"/>
            <a:ext cx="9601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 </a:t>
            </a:r>
            <a:r>
              <a:rPr lang="en-GB" altLang="sr-Latn-RS" sz="1800" b="1"/>
              <a:t>nikako ne koristiti kao ulje za sunčanje</a:t>
            </a:r>
          </a:p>
        </p:txBody>
      </p:sp>
      <p:sp>
        <p:nvSpPr>
          <p:cNvPr id="2017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67E16C5-BF3C-490B-84C9-8EF28F2E584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1"/>
          <p:cNvSpPr txBox="1">
            <a:spLocks noChangeArrowheads="1"/>
          </p:cNvSpPr>
          <p:nvPr/>
        </p:nvSpPr>
        <p:spPr bwMode="auto">
          <a:xfrm>
            <a:off x="434975" y="280988"/>
            <a:ext cx="187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MJERE OPREZA</a:t>
            </a:r>
          </a:p>
        </p:txBody>
      </p:sp>
      <p:sp>
        <p:nvSpPr>
          <p:cNvPr id="203779" name="Text Box 2"/>
          <p:cNvSpPr txBox="1">
            <a:spLocks noChangeArrowheads="1"/>
          </p:cNvSpPr>
          <p:nvPr/>
        </p:nvSpPr>
        <p:spPr bwMode="auto">
          <a:xfrm>
            <a:off x="330200" y="1000125"/>
            <a:ext cx="8712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Ne uzimati s drugim antidepresivnim lijekovima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 Ne uzimati s lijekovima koji imaju nepovoljne interakcije s inhibitorima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monoaminooksidaza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Držati se standardnih doziranja ili doza istaknutih na ambalaži- ne povećavati dozu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 Ne prekidati terapiju propisanih antidepresiva bez dogovora s liječnikom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Nakon prekida uzimanja lijekova inhibitora monoaminooksidaza pričekati barem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4 tjedna prije tretmana s biljkom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Ne uzimati u slučaju manične depresije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 Ne uzimati u slučaju trudnoće i dijenja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Ne uzimati u slučaju estrogen-ovisnih tumora (tumori dojke ili maternice)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i="1"/>
              <a:t>Ne pokušavati samodijagnosticirati depresiju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 </a:t>
            </a:r>
          </a:p>
        </p:txBody>
      </p:sp>
      <p:sp>
        <p:nvSpPr>
          <p:cNvPr id="20378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23D6B0A-7D2B-4504-9DA9-F692AAB11A74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GB" altLang="sr-Latn-RS" sz="1400"/>
          </a:p>
        </p:txBody>
      </p:sp>
    </p:spTree>
  </p:cSld>
  <p:clrMapOvr>
    <a:masterClrMapping/>
  </p:clrMapOvr>
  <p:transition spd="med" advTm="2437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684213" y="457200"/>
            <a:ext cx="411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arbutinom</a:t>
            </a:r>
          </a:p>
        </p:txBody>
      </p:sp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56165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Folium uvae ursi</a:t>
            </a:r>
            <a:r>
              <a:rPr lang="en-GB" altLang="sr-Latn-RS" sz="1800" i="1"/>
              <a:t> –</a:t>
            </a:r>
            <a:r>
              <a:rPr lang="en-GB" altLang="sr-Latn-RS" sz="1800"/>
              <a:t> list medvjetke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lišće medvjetke </a:t>
            </a:r>
            <a:r>
              <a:rPr lang="en-GB" altLang="sr-Latn-RS" sz="1800" i="1"/>
              <a:t>Arctostaphylos uva ursi  </a:t>
            </a:r>
            <a:r>
              <a:rPr lang="en-GB" altLang="sr-Latn-RS" sz="1800"/>
              <a:t>Spr.</a:t>
            </a:r>
            <a:r>
              <a:rPr lang="en-GB" altLang="sr-Latn-RS" sz="1800" i="1"/>
              <a:t>, Ericaceae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raste u brdovitim predjelima sjeverne hemisfere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kod nas raste na visinama od 800-1000 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sadrži 5-10% arbutina i metilarbutina (glikozida hidrokinona)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poznati antiseptik mokraćnih puteva, sastavna komponenta brojnih uroloških čajeva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najčešće  se kombinira s </a:t>
            </a:r>
            <a:r>
              <a:rPr lang="en-GB" altLang="sr-Latn-RS" sz="1800" i="1"/>
              <a:t>Herba herniariae </a:t>
            </a:r>
            <a:r>
              <a:rPr lang="en-GB" altLang="sr-Latn-RS" sz="1800"/>
              <a:t>(diuretik)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najbolje je drogu uzimati u obliku macerata s hladnom vodom (tanini)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razgradnjom se oslobadja hidrokinon (otrovan!)</a:t>
            </a:r>
          </a:p>
        </p:txBody>
      </p:sp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04813"/>
            <a:ext cx="165893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629" name="Text Box 4"/>
          <p:cNvSpPr txBox="1">
            <a:spLocks noChangeArrowheads="1"/>
          </p:cNvSpPr>
          <p:nvPr/>
        </p:nvSpPr>
        <p:spPr bwMode="auto">
          <a:xfrm>
            <a:off x="6567488" y="3468688"/>
            <a:ext cx="1841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1546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708275"/>
            <a:ext cx="241141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63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C225298-B443-4C50-92F4-527487FF5BD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684213" y="457200"/>
            <a:ext cx="41163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640763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razgradnja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tek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mokraći</a:t>
            </a:r>
            <a:r>
              <a:rPr lang="hr-HR" altLang="sr-Latn-RS" sz="1800" dirty="0"/>
              <a:t> u </a:t>
            </a:r>
            <a:r>
              <a:rPr lang="hr-HR" altLang="sr-Latn-RS" sz="1800"/>
              <a:t>mokraćnom mjehuru </a:t>
            </a:r>
            <a:r>
              <a:rPr lang="hr-HR" altLang="sr-Latn-RS" sz="1800" dirty="0"/>
              <a:t>gdje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antiseptičko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uzimanje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sode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bikarbone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paralelno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pripravkom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lužina</a:t>
            </a:r>
            <a:r>
              <a:rPr lang="en-GB" altLang="sr-Latn-RS" sz="1800" dirty="0"/>
              <a:t>!)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primjena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mokraćnog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mjehura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mokraćovoda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ali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upale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bubrega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ne </a:t>
            </a:r>
            <a:r>
              <a:rPr lang="en-GB" altLang="sr-Latn-RS" sz="1800" dirty="0" err="1"/>
              <a:t>uzimati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trudnoći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dulje</a:t>
            </a:r>
            <a:r>
              <a:rPr lang="en-GB" altLang="sr-Latn-RS" sz="1800" dirty="0"/>
              <a:t> od 7-10 dana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hidrokinon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njegovi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derivati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inhibitori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sinteze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melanina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lokalni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tretman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hiperpigmentacije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koži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 u </a:t>
            </a:r>
            <a:r>
              <a:rPr lang="en-GB" altLang="sr-Latn-RS" sz="1800" dirty="0" err="1"/>
              <a:t>tu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svrhu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dodaju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koncentraciji</a:t>
            </a:r>
            <a:r>
              <a:rPr lang="en-GB" altLang="sr-Latn-RS" sz="1800" dirty="0"/>
              <a:t> od 2% u </a:t>
            </a:r>
            <a:r>
              <a:rPr lang="en-GB" altLang="sr-Latn-RS" sz="1800" dirty="0" err="1"/>
              <a:t>kozmetičke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preparate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1566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C881845-61A2-471E-95C3-F79AA60AA0D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518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tioglikozidima (glukozinolati)</a:t>
            </a: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686800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tipični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porodicu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Brassicaceae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aglikon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čine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tvz</a:t>
            </a:r>
            <a:r>
              <a:rPr lang="en-GB" altLang="sr-Latn-RS" sz="1800" dirty="0"/>
              <a:t>. </a:t>
            </a:r>
            <a:r>
              <a:rPr lang="en-GB" altLang="sr-Latn-RS" sz="1800" dirty="0" err="1"/>
              <a:t>gorušićina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neki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tih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aglikona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hlapljivi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vodenom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parom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destiliraju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poput</a:t>
            </a:r>
            <a:r>
              <a:rPr lang="en-GB" altLang="sr-Latn-RS" sz="1800" dirty="0"/>
              <a:t> et. </a:t>
            </a:r>
            <a:r>
              <a:rPr lang="en-GB" altLang="sr-Latn-RS" sz="1800" dirty="0" err="1"/>
              <a:t>ulja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“</a:t>
            </a:r>
            <a:r>
              <a:rPr lang="en-GB" altLang="sr-Latn-RS" sz="1800" dirty="0" err="1"/>
              <a:t>antibiotici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višeg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bilja</a:t>
            </a:r>
            <a:r>
              <a:rPr lang="en-GB" altLang="sr-Latn-RS" sz="1800" dirty="0"/>
              <a:t>”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neka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gorušičina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izazivaju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jaku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hiperemiju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(</a:t>
            </a:r>
            <a:r>
              <a:rPr lang="en-GB" altLang="sr-Latn-RS" sz="1800" i="1" dirty="0" err="1"/>
              <a:t>Aetheroleum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sinapis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nigrae</a:t>
            </a:r>
            <a:r>
              <a:rPr lang="en-GB" altLang="sr-Latn-RS" sz="1800" i="1" dirty="0"/>
              <a:t>)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 i="1" dirty="0"/>
              <a:t> </a:t>
            </a:r>
            <a:r>
              <a:rPr lang="en-GB" altLang="sr-Latn-RS" sz="1800" dirty="0" err="1"/>
              <a:t>prekursori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njihovu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biosintezu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aminokiseline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tirozin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fenilalanin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triptofan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kemijski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karakterizira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glukoza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sulfatna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skupina</a:t>
            </a:r>
            <a:r>
              <a:rPr lang="en-GB" altLang="sr-Latn-RS" sz="1800" dirty="0"/>
              <a:t>,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varijab</a:t>
            </a:r>
            <a:r>
              <a:rPr lang="hr-HR" altLang="sr-Latn-RS" sz="1800" dirty="0"/>
              <a:t>i</a:t>
            </a:r>
            <a:r>
              <a:rPr lang="en-GB" altLang="sr-Latn-RS" sz="1800" dirty="0" err="1"/>
              <a:t>lni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aglikonski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dio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sol </a:t>
            </a:r>
            <a:r>
              <a:rPr lang="en-GB" altLang="sr-Latn-RS" sz="1800" dirty="0" err="1"/>
              <a:t>dušika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protektivni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učinci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glukozinolata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protiv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debelog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miris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sjena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djleovanje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enzima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tioglukozidaze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mirozinaze</a:t>
            </a:r>
            <a:r>
              <a:rPr lang="en-GB" altLang="sr-Latn-RS" sz="1800" dirty="0"/>
              <a:t>)-  </a:t>
            </a:r>
            <a:r>
              <a:rPr lang="en-GB" altLang="sr-Latn-RS" sz="1800" dirty="0" err="1"/>
              <a:t>aglikoni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odgovorni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specifični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miris</a:t>
            </a:r>
            <a:r>
              <a:rPr lang="en-GB" altLang="sr-Latn-RS" sz="1800" dirty="0"/>
              <a:t>    </a:t>
            </a:r>
          </a:p>
        </p:txBody>
      </p:sp>
      <p:sp>
        <p:nvSpPr>
          <p:cNvPr id="158724" name="Text Box 3"/>
          <p:cNvSpPr txBox="1">
            <a:spLocks noChangeArrowheads="1"/>
          </p:cNvSpPr>
          <p:nvPr/>
        </p:nvSpPr>
        <p:spPr bwMode="auto">
          <a:xfrm>
            <a:off x="511175" y="3792538"/>
            <a:ext cx="748982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158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4246"/>
            <a:ext cx="5327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87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4A0DF19-7C91-48B8-BDF7-12AED3377A8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/>
          <p:cNvSpPr txBox="1">
            <a:spLocks noChangeArrowheads="1"/>
          </p:cNvSpPr>
          <p:nvPr/>
        </p:nvSpPr>
        <p:spPr bwMode="auto">
          <a:xfrm>
            <a:off x="395288" y="228600"/>
            <a:ext cx="85201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784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160772" name="Text Box 3"/>
          <p:cNvSpPr txBox="1">
            <a:spLocks noChangeArrowheads="1"/>
          </p:cNvSpPr>
          <p:nvPr/>
        </p:nvSpPr>
        <p:spPr bwMode="auto">
          <a:xfrm>
            <a:off x="228600" y="141287"/>
            <a:ext cx="8001001" cy="36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Semen </a:t>
            </a:r>
            <a:r>
              <a:rPr lang="en-GB" altLang="sr-Latn-RS" sz="1800" b="1" i="1" dirty="0" err="1"/>
              <a:t>sinapis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nigrae</a:t>
            </a:r>
            <a:r>
              <a:rPr lang="en-GB" altLang="sr-Latn-RS" sz="1800" b="1" i="1" dirty="0"/>
              <a:t>-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sjeme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gorušice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zrelo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osušeno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sjeme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gorušice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Brassica </a:t>
            </a:r>
            <a:r>
              <a:rPr lang="en-GB" altLang="sr-Latn-RS" sz="1800" i="1" dirty="0" err="1"/>
              <a:t>nigra</a:t>
            </a:r>
            <a:r>
              <a:rPr lang="en-GB" altLang="sr-Latn-RS" sz="1800" i="1" dirty="0"/>
              <a:t>(</a:t>
            </a:r>
            <a:r>
              <a:rPr lang="en-GB" altLang="sr-Latn-RS" sz="1800" dirty="0"/>
              <a:t> L.) Koch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žvakanju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prvo</a:t>
            </a:r>
            <a:r>
              <a:rPr lang="en-GB" altLang="sr-Latn-RS" sz="1800" dirty="0"/>
              <a:t> blag </a:t>
            </a:r>
            <a:r>
              <a:rPr lang="en-GB" altLang="sr-Latn-RS" sz="1800" dirty="0" err="1"/>
              <a:t>uljast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okus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kasnije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gorak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oštar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okus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pali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terapijski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najvažniji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spoj</a:t>
            </a:r>
            <a:r>
              <a:rPr lang="en-GB" altLang="sr-Latn-RS" sz="1800" dirty="0"/>
              <a:t> sinigrin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rubefacijens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oprez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moguća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oštećenja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kože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reuma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neuralgični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bolovi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masti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flasteri</a:t>
            </a:r>
            <a:r>
              <a:rPr lang="en-GB" altLang="sr-Latn-RS" sz="1800" dirty="0"/>
              <a:t>), u </a:t>
            </a:r>
            <a:r>
              <a:rPr lang="en-GB" altLang="sr-Latn-RS" sz="1800" dirty="0" err="1"/>
              <a:t>oblozima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kupkama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obliku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praška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najveće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količine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koriste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proizvodnji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senfa</a:t>
            </a:r>
            <a:endParaRPr lang="en-GB" altLang="sr-Latn-RS" sz="1800" dirty="0"/>
          </a:p>
        </p:txBody>
      </p:sp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879475" y="3541713"/>
            <a:ext cx="1841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160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7705" y="3883025"/>
            <a:ext cx="3795108" cy="26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077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1280F2E-E7E1-4C9C-81DA-77E95AD979AE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/>
          <p:cNvSpPr txBox="1">
            <a:spLocks noChangeArrowheads="1"/>
          </p:cNvSpPr>
          <p:nvPr/>
        </p:nvSpPr>
        <p:spPr bwMode="auto">
          <a:xfrm>
            <a:off x="395288" y="333375"/>
            <a:ext cx="8424862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Aetheroleum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sinapis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nigrae</a:t>
            </a:r>
            <a:r>
              <a:rPr lang="en-GB" altLang="sr-Latn-RS" sz="1800" i="1" dirty="0"/>
              <a:t> – et. </a:t>
            </a:r>
            <a:r>
              <a:rPr lang="en-GB" altLang="sr-Latn-RS" sz="1800" i="1" dirty="0" err="1"/>
              <a:t>ulje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crne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gorušice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destilacijom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pomoću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vodene</a:t>
            </a:r>
            <a:r>
              <a:rPr lang="en-GB" altLang="sr-Latn-RS" sz="1800" dirty="0"/>
              <a:t> pare </a:t>
            </a:r>
            <a:r>
              <a:rPr lang="en-GB" altLang="sr-Latn-RS" sz="1800" dirty="0" err="1"/>
              <a:t>iz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samljevenog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sjemena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koje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predhodno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deoleira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macerira</a:t>
            </a:r>
            <a:r>
              <a:rPr lang="en-GB" altLang="sr-Latn-RS" sz="1800" dirty="0"/>
              <a:t> 2 h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30-40 C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bistra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bezbojna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žućkasta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tekućina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oštra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mirisa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izaziva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suze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mirozinaza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cijepa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glukozu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veza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sumpora</a:t>
            </a:r>
            <a:r>
              <a:rPr lang="en-GB" altLang="sr-Latn-RS" sz="1800" dirty="0"/>
              <a:t>)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oslobadja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aglikon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alil-gorušičino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nije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postojan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većina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farmakopeja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dozvoljava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sintetsko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propisuje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izraziti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rubefacijens</a:t>
            </a:r>
            <a:r>
              <a:rPr lang="en-GB" altLang="sr-Latn-RS" sz="1800" dirty="0"/>
              <a:t> (2% </a:t>
            </a:r>
            <a:r>
              <a:rPr lang="en-GB" altLang="sr-Latn-RS" sz="1800" dirty="0" err="1"/>
              <a:t>koncentracija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utrljavanje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interno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mali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dozama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pospješuje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sekreciju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resorpciju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želucu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motoriku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žuči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kolagog</a:t>
            </a:r>
            <a:r>
              <a:rPr lang="en-GB" altLang="sr-Latn-RS" sz="1800" dirty="0"/>
              <a:t>), </a:t>
            </a:r>
            <a:r>
              <a:rPr lang="en-GB" altLang="sr-Latn-RS" sz="1800" dirty="0" err="1"/>
              <a:t>jako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antibakterijsko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povisuje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tlak</a:t>
            </a:r>
            <a:endParaRPr lang="en-GB" altLang="sr-Latn-RS" sz="1800" dirty="0"/>
          </a:p>
        </p:txBody>
      </p:sp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468313" y="5732145"/>
            <a:ext cx="792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</a:t>
            </a:r>
          </a:p>
        </p:txBody>
      </p:sp>
      <p:sp>
        <p:nvSpPr>
          <p:cNvPr id="1628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AC5E7A6-CCC1-44E8-B57F-500BB18592F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/>
          <p:cNvSpPr txBox="1">
            <a:spLocks noChangeArrowheads="1"/>
          </p:cNvSpPr>
          <p:nvPr/>
        </p:nvSpPr>
        <p:spPr bwMode="auto">
          <a:xfrm>
            <a:off x="493713" y="444500"/>
            <a:ext cx="813276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Semen sianpis albae</a:t>
            </a:r>
            <a:r>
              <a:rPr lang="en-GB" altLang="sr-Latn-RS" sz="1800" i="1"/>
              <a:t> –</a:t>
            </a:r>
            <a:r>
              <a:rPr lang="en-GB" altLang="sr-Latn-RS" sz="1800"/>
              <a:t> sjeme bijele gorušice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</a:t>
            </a:r>
            <a:r>
              <a:rPr lang="en-GB" altLang="sr-Latn-RS" sz="1800"/>
              <a:t>sjeme bijele gorušice </a:t>
            </a:r>
            <a:r>
              <a:rPr lang="en-GB" altLang="sr-Latn-RS" sz="1800" i="1"/>
              <a:t>Sinapis alba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/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</a:t>
            </a:r>
            <a:r>
              <a:rPr lang="en-GB" altLang="sr-Latn-RS" sz="1800"/>
              <a:t>dolazi samonikla ali se i kultivira</a:t>
            </a:r>
            <a:endParaRPr lang="hr-HR" altLang="sr-Latn-RS" sz="1800"/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/>
              <a:t>glukozid sinalbin</a:t>
            </a:r>
            <a:endParaRPr lang="hr-HR" altLang="sr-Latn-RS" sz="1800"/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Tx/>
              <a:buChar char="-"/>
            </a:pPr>
            <a:endParaRPr lang="en-GB" altLang="sr-Latn-RS" sz="1800"/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 </a:t>
            </a:r>
            <a:r>
              <a:rPr lang="en-GB" altLang="sr-Latn-RS" sz="1800"/>
              <a:t>djeluje isto kao i sjeme crne gorušice ali blaže-pogodnije za internu upotrebu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0" y="3500438"/>
            <a:ext cx="6084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Napomena: krstašice su biljke s izrazito tireostatskim djelovanjem</a:t>
            </a:r>
            <a:r>
              <a:rPr lang="hr-HR" altLang="sr-Latn-RS" sz="1800"/>
              <a:t> </a:t>
            </a:r>
            <a:r>
              <a:rPr lang="en-GB" altLang="sr-Latn-RS" sz="1800"/>
              <a:t>(smanjenje bazalnog metabolizma i povećanje štitnjače) 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519113" y="3468688"/>
            <a:ext cx="1841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164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24175"/>
            <a:ext cx="24050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8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8B147B4-503D-4FCA-BAD7-5D237A23947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"/>
          <p:cNvSpPr txBox="1">
            <a:spLocks noChangeArrowheads="1"/>
          </p:cNvSpPr>
          <p:nvPr/>
        </p:nvSpPr>
        <p:spPr bwMode="auto">
          <a:xfrm>
            <a:off x="684213" y="549275"/>
            <a:ext cx="3024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sa sulfidima</a:t>
            </a:r>
          </a:p>
        </p:txBody>
      </p:sp>
      <p:sp>
        <p:nvSpPr>
          <p:cNvPr id="166915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7057156" cy="2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Allii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sativi</a:t>
            </a:r>
            <a:r>
              <a:rPr lang="en-GB" altLang="sr-Latn-RS" sz="1800" b="1" i="1" dirty="0"/>
              <a:t> bulbus</a:t>
            </a:r>
            <a:r>
              <a:rPr lang="hr-HR" altLang="sr-Latn-RS" sz="1800" b="1" i="1" dirty="0"/>
              <a:t> – </a:t>
            </a:r>
            <a:r>
              <a:rPr lang="hr-HR" altLang="sr-Latn-RS" sz="1800" b="1" dirty="0"/>
              <a:t>lukovica češnjaka</a:t>
            </a: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 err="1"/>
              <a:t>alicin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tioeter</a:t>
            </a:r>
            <a:r>
              <a:rPr lang="hr-HR" altLang="sr-Latn-RS" sz="1800" dirty="0"/>
              <a:t>  -glavna aktivna komponenta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razgradni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je </a:t>
            </a:r>
            <a:r>
              <a:rPr lang="en-GB" altLang="sr-Latn-RS" sz="1800" dirty="0" err="1"/>
              <a:t>produkt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aminokiseline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koja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tvori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proteine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aliin</a:t>
            </a:r>
            <a:r>
              <a:rPr lang="hr-HR" altLang="sr-Latn-RS" sz="1800" dirty="0"/>
              <a:t> (derivat </a:t>
            </a:r>
            <a:r>
              <a:rPr lang="hr-HR" altLang="sr-Latn-RS" sz="1800" dirty="0" err="1"/>
              <a:t>cisteina</a:t>
            </a:r>
            <a:r>
              <a:rPr lang="hr-HR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alicin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nastaje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razaranju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alinaza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dolazi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kontakt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aliinom</a:t>
            </a:r>
            <a:endParaRPr lang="en-GB" altLang="sr-Latn-RS" sz="1800" dirty="0"/>
          </a:p>
        </p:txBody>
      </p:sp>
      <p:pic>
        <p:nvPicPr>
          <p:cNvPr id="166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58" y="1484784"/>
            <a:ext cx="1983105" cy="5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6917" name="TextBox 6"/>
          <p:cNvSpPr txBox="1">
            <a:spLocks noChangeArrowheads="1"/>
          </p:cNvSpPr>
          <p:nvPr/>
        </p:nvSpPr>
        <p:spPr bwMode="auto">
          <a:xfrm>
            <a:off x="4787900" y="2852738"/>
            <a:ext cx="5699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- če</a:t>
            </a:r>
          </a:p>
        </p:txBody>
      </p:sp>
      <p:sp>
        <p:nvSpPr>
          <p:cNvPr id="1669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D290AD0-F27F-4803-A6AF-377EEE4B8D5E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2506</Words>
  <Application>Microsoft Office PowerPoint</Application>
  <PresentationFormat>On-screen Show (4:3)</PresentationFormat>
  <Paragraphs>406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Default Design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</dc:creator>
  <cp:lastModifiedBy>Gordana Rusak</cp:lastModifiedBy>
  <cp:revision>226</cp:revision>
  <dcterms:modified xsi:type="dcterms:W3CDTF">2021-04-24T13:17:24Z</dcterms:modified>
</cp:coreProperties>
</file>