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4" r:id="rId1"/>
  </p:sldMasterIdLst>
  <p:notesMasterIdLst>
    <p:notesMasterId r:id="rId26"/>
  </p:notesMasterIdLst>
  <p:sldIdLst>
    <p:sldId id="348" r:id="rId2"/>
    <p:sldId id="350" r:id="rId3"/>
    <p:sldId id="349" r:id="rId4"/>
    <p:sldId id="351" r:id="rId5"/>
    <p:sldId id="403" r:id="rId6"/>
    <p:sldId id="400" r:id="rId7"/>
    <p:sldId id="352" r:id="rId8"/>
    <p:sldId id="402" r:id="rId9"/>
    <p:sldId id="401" r:id="rId10"/>
    <p:sldId id="367" r:id="rId11"/>
    <p:sldId id="369" r:id="rId12"/>
    <p:sldId id="368" r:id="rId13"/>
    <p:sldId id="404" r:id="rId14"/>
    <p:sldId id="353" r:id="rId15"/>
    <p:sldId id="405" r:id="rId16"/>
    <p:sldId id="406" r:id="rId17"/>
    <p:sldId id="370" r:id="rId18"/>
    <p:sldId id="407" r:id="rId19"/>
    <p:sldId id="408" r:id="rId20"/>
    <p:sldId id="413" r:id="rId21"/>
    <p:sldId id="409" r:id="rId22"/>
    <p:sldId id="410" r:id="rId23"/>
    <p:sldId id="411" r:id="rId24"/>
    <p:sldId id="412" r:id="rId25"/>
  </p:sldIdLst>
  <p:sldSz cx="9144000" cy="6858000" type="screen4x3"/>
  <p:notesSz cx="6858000" cy="9294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9" autoAdjust="0"/>
  </p:normalViewPr>
  <p:slideViewPr>
    <p:cSldViewPr>
      <p:cViewPr varScale="1">
        <p:scale>
          <a:sx n="63" d="100"/>
          <a:sy n="63" d="100"/>
        </p:scale>
        <p:origin x="1380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1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3" name="AutoShape 2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4" name="AutoShape 3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5" name="AutoShape 4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6" name="AutoShape 5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7" name="AutoShape 6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8" name="AutoShape 7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9" name="AutoShape 8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0" name="AutoShape 9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1" name="AutoShape 10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2" name="Text Box 11"/>
          <p:cNvSpPr txBox="1"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3884613" y="0"/>
            <a:ext cx="296545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8446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32325" cy="34861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16425"/>
            <a:ext cx="5470525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22896" name="Text Box 15"/>
          <p:cNvSpPr txBox="1">
            <a:spLocks noChangeArrowheads="1"/>
          </p:cNvSpPr>
          <p:nvPr/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829675"/>
            <a:ext cx="29559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13BFC0-B870-4E55-B8B3-DC6C507746D1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EC44E30-6761-48AC-8C89-A81BFAE3FDF1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0685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07F11447-6535-4F91-A351-EDEE345E145A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06852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2B3EA948-C2FA-4917-92FD-6913270F3B7D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06853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6854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EA36AEF-364F-4A5D-A01A-DF67FC9EA5A0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2016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45734BF-9A91-4E90-BAA3-AAB9460E8D2B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2016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94C4971-2773-4279-A118-A5AF4F540CFA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2016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016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EA36AEF-364F-4A5D-A01A-DF67FC9EA5A0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2016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45734BF-9A91-4E90-BAA3-AAB9460E8D2B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2016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94C4971-2773-4279-A118-A5AF4F540CFA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2016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016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1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DC59D55-05E9-42FE-9022-538B2D9D671E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0889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BAC4B5F2-7408-4931-9187-3A18D9E18B93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08900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29B0B15-9245-4898-915B-7EA887DA2BC3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08901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890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206F95F-314F-4C5E-81A2-DE9FD797CFD1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094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B06645A-1A3B-4048-831C-DC278A8E5562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0948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2154D4A9-EC00-464E-9258-ED5B93DDDACA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0949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095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4C9F1E0-993A-4281-8834-51F00AB7882F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299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AF2D29B-D8F6-4549-98A0-78AA11A77168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299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E6667B1-B641-4CE5-9C53-E955F89E8A44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299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299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4C9F1E0-993A-4281-8834-51F00AB7882F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299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AF2D29B-D8F6-4549-98A0-78AA11A77168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299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E6667B1-B641-4CE5-9C53-E955F89E8A44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299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299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14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4C9F1E0-993A-4281-8834-51F00AB7882F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299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AF2D29B-D8F6-4549-98A0-78AA11A77168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299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E6667B1-B641-4CE5-9C53-E955F89E8A44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299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299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5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2D3607E-46C6-4CE0-9A23-5AB7DD17F09A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504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86A4E41-E275-479E-B6B4-F5E7201224F6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504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2ADD15CE-EE6E-4F36-9EE2-805862041F9B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504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04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2D3607E-46C6-4CE0-9A23-5AB7DD17F09A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504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86A4E41-E275-479E-B6B4-F5E7201224F6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504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2ADD15CE-EE6E-4F36-9EE2-805862041F9B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504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04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83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2D3607E-46C6-4CE0-9A23-5AB7DD17F09A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504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86A4E41-E275-479E-B6B4-F5E7201224F6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504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2ADD15CE-EE6E-4F36-9EE2-805862041F9B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1504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04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0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75085899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562441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095740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1989657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52727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22482008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81800217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85660786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62113273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25859846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58794464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40481144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8352890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72673957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6655615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4998579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09700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hr/imgres?imgurl=https://sites.google.com/site/herbarijum/_/rsrc/1231671333582/foto-galerija-divlje-zeljaste-biljke1/Photo%20Primula%20veris%20Huds..jpg&amp;imgrefurl=https://sites.google.com/site/herbarijum/foto-galerija-divlje-zeljaste-biljke1&amp;h=576&amp;w=768&amp;sz=112&amp;tbnid=zsqxgjIy-FS0LM:&amp;tbnh=107&amp;tbnw=142&amp;prev=/images?q=primula+veris+slika&amp;hl=hr&amp;usg=__eGI3elH6ntBh4Oqv8H-YhQd6oeA=&amp;ei=2DdKS57KOM7J_gbBjeGfAg&amp;sa=X&amp;oi=image_result&amp;resnum=2&amp;ct=image&amp;ved=0CAkQ9QEwAQ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hr/imgres?imgurl=https://sites.google.com/site/herbarijum/_/rsrc/1231671333582/foto-galerija-divlje-zeljaste-biljke1/Photo%20Primula%20veris%20Huds..jpg&amp;imgrefurl=https://sites.google.com/site/herbarijum/foto-galerija-divlje-zeljaste-biljke1&amp;h=576&amp;w=768&amp;sz=112&amp;tbnid=zsqxgjIy-FS0LM:&amp;tbnh=107&amp;tbnw=142&amp;prev=/images?q=primula+veris+slika&amp;hl=hr&amp;usg=__eGI3elH6ntBh4Oqv8H-YhQd6oeA=&amp;ei=2DdKS57KOM7J_gbBjeGfAg&amp;sa=X&amp;oi=image_result&amp;resnum=2&amp;ct=image&amp;ved=0CAkQ9QEwAQ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1"/>
          <p:cNvSpPr txBox="1">
            <a:spLocks noChangeArrowheads="1"/>
          </p:cNvSpPr>
          <p:nvPr/>
        </p:nvSpPr>
        <p:spPr bwMode="auto">
          <a:xfrm>
            <a:off x="323850" y="228600"/>
            <a:ext cx="76771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Droge</a:t>
            </a:r>
            <a:r>
              <a:rPr lang="en-GB" altLang="sr-Latn-RS" sz="1800" b="1" dirty="0"/>
              <a:t> s </a:t>
            </a:r>
            <a:r>
              <a:rPr lang="en-GB" altLang="sr-Latn-RS" sz="1800" b="1" dirty="0" err="1"/>
              <a:t>kardiotoničnim</a:t>
            </a:r>
            <a:r>
              <a:rPr lang="en-GB" altLang="sr-Latn-RS" sz="1800" b="1" dirty="0"/>
              <a:t> (</a:t>
            </a:r>
            <a:r>
              <a:rPr lang="en-GB" altLang="sr-Latn-RS" sz="1800" b="1" dirty="0" err="1"/>
              <a:t>srčanim</a:t>
            </a:r>
            <a:r>
              <a:rPr lang="en-GB" altLang="sr-Latn-RS" sz="1800" b="1" dirty="0"/>
              <a:t>) </a:t>
            </a:r>
            <a:r>
              <a:rPr lang="en-GB" altLang="sr-Latn-RS" sz="1800" b="1" dirty="0" err="1"/>
              <a:t>glikozidima</a:t>
            </a:r>
            <a:endParaRPr lang="en-GB" altLang="sr-Latn-RS" sz="1800" b="1" dirty="0"/>
          </a:p>
        </p:txBody>
      </p:sp>
      <p:sp>
        <p:nvSpPr>
          <p:cNvPr id="205827" name="Text Box 2"/>
          <p:cNvSpPr txBox="1">
            <a:spLocks noChangeArrowheads="1"/>
          </p:cNvSpPr>
          <p:nvPr/>
        </p:nvSpPr>
        <p:spPr bwMode="auto">
          <a:xfrm>
            <a:off x="0" y="908720"/>
            <a:ext cx="9144000" cy="56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- </a:t>
            </a:r>
            <a:r>
              <a:rPr lang="en-GB" altLang="sr-Latn-RS" sz="1800" dirty="0" err="1"/>
              <a:t>srčani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glikozidi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- </a:t>
            </a:r>
            <a:r>
              <a:rPr lang="en-GB" altLang="sr-Latn-RS" sz="1800" dirty="0" err="1"/>
              <a:t>biljni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polusintetski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lijekovi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liječenje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kongestivnog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zatajenja</a:t>
            </a:r>
            <a:r>
              <a:rPr lang="en-GB" altLang="sr-Latn-RS" sz="1800" dirty="0"/>
              <a:t>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</a:t>
            </a:r>
            <a:r>
              <a:rPr lang="en-GB" altLang="sr-Latn-RS" sz="1800" dirty="0" err="1"/>
              <a:t>srca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 -</a:t>
            </a:r>
            <a:r>
              <a:rPr lang="en-GB" altLang="sr-Latn-RS" sz="1800" dirty="0" err="1"/>
              <a:t>pojačavaju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snagu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kontrakcije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srčanog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mišića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 k</a:t>
            </a:r>
            <a:r>
              <a:rPr lang="en-GB" altLang="sr-Latn-RS" sz="1800" dirty="0" err="1"/>
              <a:t>ongestivno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zatajenje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src</a:t>
            </a:r>
            <a:r>
              <a:rPr lang="hr-HR" altLang="sr-Latn-RS" sz="1800" dirty="0"/>
              <a:t>a - </a:t>
            </a:r>
            <a:r>
              <a:rPr lang="en-GB" altLang="sr-Latn-RS" sz="1800" dirty="0" err="1"/>
              <a:t>srce</a:t>
            </a:r>
            <a:r>
              <a:rPr lang="en-GB" altLang="sr-Latn-RS" sz="1800" dirty="0"/>
              <a:t> ne </a:t>
            </a:r>
            <a:r>
              <a:rPr lang="en-GB" altLang="sr-Latn-RS" sz="1800" dirty="0" err="1"/>
              <a:t>može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ispumpati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dovoljnu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količinu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krvi</a:t>
            </a:r>
            <a:r>
              <a:rPr lang="en-GB" altLang="sr-Latn-RS" sz="1800" dirty="0"/>
              <a:t>, </a:t>
            </a:r>
            <a:r>
              <a:rPr lang="hr-HR" altLang="sr-Latn-RS" sz="1800" dirty="0"/>
              <a:t>a </a:t>
            </a:r>
            <a:r>
              <a:rPr lang="en-GB" altLang="sr-Latn-RS" sz="1800" dirty="0"/>
              <a:t> time I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</a:t>
            </a:r>
            <a:r>
              <a:rPr lang="en-GB" altLang="sr-Latn-RS" sz="1800" dirty="0" err="1"/>
              <a:t>kisik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hranljive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tvari</a:t>
            </a:r>
            <a:r>
              <a:rPr lang="en-GB" altLang="sr-Latn-RS" sz="1800" dirty="0"/>
              <a:t>, u </a:t>
            </a:r>
            <a:r>
              <a:rPr lang="en-GB" altLang="sr-Latn-RS" sz="1800" dirty="0" err="1"/>
              <a:t>tkiv</a:t>
            </a:r>
            <a:r>
              <a:rPr lang="hr-HR" altLang="sr-Latn-RS" sz="1800" dirty="0"/>
              <a:t>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 </a:t>
            </a:r>
            <a:r>
              <a:rPr lang="en-GB" altLang="sr-Latn-RS" sz="1800" dirty="0" err="1"/>
              <a:t>učestala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bolest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koja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obično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javlja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starijih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osoba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 </a:t>
            </a:r>
            <a:r>
              <a:rPr lang="en-GB" altLang="sr-Latn-RS" sz="1800" dirty="0" err="1"/>
              <a:t>kolokvijalni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nazivi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ovu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bolest</a:t>
            </a:r>
            <a:r>
              <a:rPr lang="en-GB" altLang="sr-Latn-RS" sz="1800" dirty="0"/>
              <a:t>  "</a:t>
            </a:r>
            <a:r>
              <a:rPr lang="en-GB" altLang="sr-Latn-RS" sz="1800" dirty="0" err="1"/>
              <a:t>slabost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srca</a:t>
            </a:r>
            <a:r>
              <a:rPr lang="en-GB" altLang="sr-Latn-RS" sz="1800" dirty="0"/>
              <a:t>" </a:t>
            </a:r>
            <a:r>
              <a:rPr lang="en-GB" altLang="sr-Latn-RS" sz="1800" dirty="0" err="1"/>
              <a:t>ili</a:t>
            </a:r>
            <a:r>
              <a:rPr lang="en-GB" altLang="sr-Latn-RS" sz="1800" dirty="0"/>
              <a:t> "</a:t>
            </a:r>
            <a:r>
              <a:rPr lang="en-GB" altLang="sr-Latn-RS" sz="1800" dirty="0" err="1"/>
              <a:t>staračko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srce</a:t>
            </a:r>
            <a:r>
              <a:rPr lang="en-GB" altLang="sr-Latn-RS" sz="1800" dirty="0"/>
              <a:t>„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10% </a:t>
            </a:r>
            <a:r>
              <a:rPr lang="en-GB" altLang="sr-Latn-RS" sz="1800" dirty="0" err="1"/>
              <a:t>osoba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iznad</a:t>
            </a:r>
            <a:r>
              <a:rPr lang="en-GB" altLang="sr-Latn-RS" sz="1800" dirty="0"/>
              <a:t> 80 </a:t>
            </a:r>
            <a:r>
              <a:rPr lang="en-GB" altLang="sr-Latn-RS" sz="1800" dirty="0" err="1"/>
              <a:t>godina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pati</a:t>
            </a:r>
            <a:r>
              <a:rPr lang="en-GB" altLang="sr-Latn-RS" sz="1800" dirty="0"/>
              <a:t> od </a:t>
            </a:r>
            <a:r>
              <a:rPr lang="en-GB" altLang="sr-Latn-RS" sz="1800" dirty="0" err="1"/>
              <a:t>kongestivnog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zatajenja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srca</a:t>
            </a:r>
            <a:r>
              <a:rPr lang="en-GB" altLang="sr-Latn-RS" sz="18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</a:t>
            </a:r>
            <a:r>
              <a:rPr lang="en-GB" altLang="sr-Latn-RS" sz="1800" dirty="0" err="1"/>
              <a:t>kongestivno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zatajenj</a:t>
            </a:r>
            <a:r>
              <a:rPr lang="hr-HR" altLang="sr-Latn-RS" sz="1800" dirty="0"/>
              <a:t>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src</a:t>
            </a:r>
            <a:r>
              <a:rPr lang="hr-HR" altLang="sr-Latn-RS" sz="1800" dirty="0"/>
              <a:t>a- 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smanjenj</a:t>
            </a:r>
            <a:r>
              <a:rPr lang="hr-HR" altLang="sr-Latn-RS" sz="1800" dirty="0" err="1"/>
              <a:t>enje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srčanog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minutnog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volumena</a:t>
            </a:r>
            <a:r>
              <a:rPr lang="en-GB" altLang="sr-Latn-RS" sz="1800" dirty="0"/>
              <a:t>.  -  </a:t>
            </a:r>
            <a:r>
              <a:rPr lang="en-GB" altLang="sr-Latn-RS" sz="1800" dirty="0" err="1"/>
              <a:t>fizički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sr-Latn-RS" sz="1800" dirty="0"/>
              <a:t> </a:t>
            </a:r>
            <a:r>
              <a:rPr lang="hr-HR" altLang="sr-Latn-RS" sz="1800" dirty="0"/>
              <a:t> n</a:t>
            </a:r>
            <a:r>
              <a:rPr lang="en-GB" altLang="sr-Latn-RS" sz="1800" dirty="0" err="1"/>
              <a:t>apor</a:t>
            </a:r>
            <a:r>
              <a:rPr lang="en-GB" altLang="sr-Latn-RS" sz="1800" dirty="0"/>
              <a:t>-  </a:t>
            </a:r>
            <a:r>
              <a:rPr lang="en-GB" altLang="sr-Latn-RS" sz="1800" dirty="0" err="1"/>
              <a:t>kratkoća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daha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umor</a:t>
            </a:r>
            <a:r>
              <a:rPr lang="en-GB" altLang="sr-Latn-RS" sz="18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a</a:t>
            </a:r>
            <a:r>
              <a:rPr lang="en-GB" altLang="sr-Latn-RS" sz="1800" dirty="0" err="1"/>
              <a:t>glikon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tipa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ciklopentano-perhidrofenantrena</a:t>
            </a:r>
            <a:r>
              <a:rPr lang="hr-HR" altLang="sr-Latn-RS" sz="1800" dirty="0"/>
              <a:t> -</a:t>
            </a:r>
            <a:r>
              <a:rPr lang="en-GB" altLang="sr-Latn-RS" sz="1800" dirty="0" err="1"/>
              <a:t>steroidni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dio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aglikona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laktonski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prsten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</a:t>
            </a:r>
            <a:r>
              <a:rPr lang="en-GB" altLang="sr-Latn-RS" sz="1800" dirty="0" err="1"/>
              <a:t>srodni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sterinima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žućnim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kiselinama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steroidnim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saponinima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spolnim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hormonima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</p:txBody>
      </p:sp>
      <p:sp>
        <p:nvSpPr>
          <p:cNvPr id="2058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233536CD-834C-4A4C-8792-0BF4A4A94C6F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Box 1"/>
          <p:cNvSpPr txBox="1">
            <a:spLocks noChangeArrowheads="1"/>
          </p:cNvSpPr>
          <p:nvPr/>
        </p:nvSpPr>
        <p:spPr bwMode="auto">
          <a:xfrm>
            <a:off x="0" y="47863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sp>
        <p:nvSpPr>
          <p:cNvPr id="217091" name="TextBox 2"/>
          <p:cNvSpPr txBox="1">
            <a:spLocks noChangeArrowheads="1"/>
          </p:cNvSpPr>
          <p:nvPr/>
        </p:nvSpPr>
        <p:spPr bwMode="auto">
          <a:xfrm>
            <a:off x="0" y="500063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 err="1"/>
              <a:t>saponini</a:t>
            </a:r>
            <a:r>
              <a:rPr lang="hr-HR" altLang="sr-Latn-RS" sz="1800" dirty="0"/>
              <a:t> se dodaju pićima koja se pjene, djeluju kao emulgatori (prehrambena industrija) ili </a:t>
            </a:r>
            <a:r>
              <a:rPr lang="hr-HR" altLang="sr-Latn-RS" sz="1800" dirty="0" err="1"/>
              <a:t>dispergirajuća</a:t>
            </a:r>
            <a:r>
              <a:rPr lang="hr-HR" altLang="sr-Latn-RS" sz="1800" dirty="0"/>
              <a:t> sredstva (paste za zube, vode za usta)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vežu</a:t>
            </a:r>
            <a:r>
              <a:rPr lang="en-GB" altLang="sr-Latn-RS" sz="1800" dirty="0"/>
              <a:t> se s </a:t>
            </a:r>
            <a:r>
              <a:rPr lang="en-GB" altLang="sr-Latn-RS" sz="1800" dirty="0" err="1"/>
              <a:t>lecitinom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(fosfolipid u st. membranama)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izazivaju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hemolizu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</a:t>
            </a:r>
            <a:r>
              <a:rPr lang="hr-HR" altLang="sr-Latn-RS" sz="1800" dirty="0" err="1"/>
              <a:t>hemolitičko</a:t>
            </a:r>
            <a:r>
              <a:rPr lang="hr-HR" altLang="sr-Latn-RS" sz="1800" dirty="0"/>
              <a:t> svojstvo </a:t>
            </a:r>
            <a:r>
              <a:rPr lang="hr-HR" altLang="sr-Latn-RS" sz="1800" dirty="0" err="1"/>
              <a:t>saponina</a:t>
            </a:r>
            <a:r>
              <a:rPr lang="hr-HR" altLang="sr-Latn-RS" sz="1800" dirty="0"/>
              <a:t> ovisi o strukturi </a:t>
            </a:r>
            <a:r>
              <a:rPr lang="hr-HR" altLang="sr-Latn-RS" sz="1800" dirty="0" err="1"/>
              <a:t>aglikona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djeluju</a:t>
            </a:r>
            <a:r>
              <a:rPr lang="en-GB" altLang="sr-Latn-RS" sz="1800" dirty="0"/>
              <a:t> ko </a:t>
            </a:r>
            <a:r>
              <a:rPr lang="en-GB" altLang="sr-Latn-RS" sz="1800" dirty="0" err="1"/>
              <a:t>ekspektoransi</a:t>
            </a:r>
            <a:r>
              <a:rPr lang="hr-HR" altLang="sr-Latn-RS" sz="1800" dirty="0"/>
              <a:t> (omekšavaju sluzi)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d</a:t>
            </a:r>
            <a:r>
              <a:rPr lang="en-GB" altLang="sr-Latn-RS" sz="1800" dirty="0" err="1"/>
              <a:t>iuretici</a:t>
            </a:r>
            <a:r>
              <a:rPr lang="hr-HR" altLang="sr-Latn-RS" sz="1800" dirty="0"/>
              <a:t> (na principu osmoze ili direktnog nadražaja epitela bubrega) – često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 sinergistički s flavonoidima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hr-HR" altLang="sr-Latn-RS" sz="1800" dirty="0"/>
              <a:t>protugljivična, </a:t>
            </a:r>
            <a:r>
              <a:rPr lang="en-GB" altLang="sr-Latn-RS" sz="1800" dirty="0" err="1"/>
              <a:t>protubakterijska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protuvirusna</a:t>
            </a:r>
            <a:r>
              <a:rPr lang="hr-HR" altLang="sr-Latn-RS" sz="1800" dirty="0"/>
              <a:t>,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protuedematozna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svojstva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- potiču resorpciju tvari  - </a:t>
            </a:r>
            <a:r>
              <a:rPr lang="hr-HR" altLang="sr-Latn-RS" sz="1800" dirty="0" err="1"/>
              <a:t>dispergirajuća</a:t>
            </a:r>
            <a:r>
              <a:rPr lang="hr-HR" altLang="sr-Latn-RS" sz="1800" dirty="0"/>
              <a:t> svojstava (lijekovi)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u fitoterapiji često bolje djeluju ekstrakti nego izolirane komponente – to se može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pripisati </a:t>
            </a:r>
            <a:r>
              <a:rPr lang="hr-HR" altLang="sr-Latn-RS" sz="1800" dirty="0" err="1"/>
              <a:t>saponinima</a:t>
            </a:r>
            <a:r>
              <a:rPr lang="hr-HR" altLang="sr-Latn-RS" sz="1800" dirty="0"/>
              <a:t> i njihovom utjecaju na resorpciju tvari</a:t>
            </a:r>
          </a:p>
        </p:txBody>
      </p:sp>
      <p:sp>
        <p:nvSpPr>
          <p:cNvPr id="2170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1FD1F29-41A7-4CC2-A140-E4B35B928E8B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Box 1"/>
          <p:cNvSpPr txBox="1">
            <a:spLocks noChangeArrowheads="1"/>
          </p:cNvSpPr>
          <p:nvPr/>
        </p:nvSpPr>
        <p:spPr bwMode="auto">
          <a:xfrm>
            <a:off x="0" y="214313"/>
            <a:ext cx="9247188" cy="612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/>
              <a:t>Ginseng radix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korijen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ginsenga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i="1" dirty="0"/>
              <a:t>Panax ginseng</a:t>
            </a:r>
            <a:r>
              <a:rPr lang="hr-HR" altLang="sr-Latn-RS" sz="1800" i="1" dirty="0"/>
              <a:t> -</a:t>
            </a:r>
            <a:r>
              <a:rPr lang="en-GB" altLang="sr-Latn-RS" sz="1800" dirty="0"/>
              <a:t>  C.A. Meyer, </a:t>
            </a:r>
            <a:r>
              <a:rPr lang="en-GB" altLang="sr-Latn-RS" sz="1800" i="1" dirty="0" err="1"/>
              <a:t>Araliaceae</a:t>
            </a: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sadrži</a:t>
            </a:r>
            <a:r>
              <a:rPr lang="en-GB" altLang="sr-Latn-RS" sz="1800" dirty="0"/>
              <a:t> 2-3% </a:t>
            </a:r>
            <a:r>
              <a:rPr lang="en-GB" altLang="sr-Latn-RS" sz="1800" dirty="0" err="1"/>
              <a:t>smjese</a:t>
            </a:r>
            <a:r>
              <a:rPr lang="en-GB" altLang="sr-Latn-RS" sz="1800" dirty="0"/>
              <a:t> od </a:t>
            </a:r>
            <a:r>
              <a:rPr lang="en-GB" altLang="sr-Latn-RS" sz="1800" dirty="0" err="1"/>
              <a:t>najmanje</a:t>
            </a:r>
            <a:r>
              <a:rPr lang="en-GB" altLang="sr-Latn-RS" sz="1800" dirty="0"/>
              <a:t> 10 </a:t>
            </a:r>
            <a:r>
              <a:rPr lang="en-GB" altLang="sr-Latn-RS" sz="1800" dirty="0" err="1"/>
              <a:t>saponina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tvz</a:t>
            </a:r>
            <a:r>
              <a:rPr lang="en-GB" altLang="sr-Latn-RS" sz="1800" dirty="0"/>
              <a:t>. </a:t>
            </a:r>
            <a:r>
              <a:rPr lang="en-GB" altLang="sr-Latn-RS" sz="1800" dirty="0" err="1"/>
              <a:t>ginsenozida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triterpenski</a:t>
            </a:r>
            <a:r>
              <a:rPr lang="en-GB" altLang="sr-Latn-RS" sz="1800" dirty="0"/>
              <a:t> tip)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mnogobrojni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biološki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učinci</a:t>
            </a:r>
            <a:r>
              <a:rPr lang="en-GB" altLang="sr-Latn-RS" sz="1800" dirty="0"/>
              <a:t>: </a:t>
            </a:r>
            <a:r>
              <a:rPr lang="en-GB" altLang="sr-Latn-RS" sz="1800" dirty="0" err="1"/>
              <a:t>snizuje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razinu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kolesterola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krvni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tlak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stimulira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sintezu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proteina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utječe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metabolizam</a:t>
            </a:r>
            <a:r>
              <a:rPr lang="en-GB" altLang="sr-Latn-RS" sz="1800" dirty="0"/>
              <a:t> cAMP, </a:t>
            </a:r>
            <a:r>
              <a:rPr lang="en-GB" altLang="sr-Latn-RS" sz="1800" dirty="0" err="1"/>
              <a:t>adrenalina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neurotransmitera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dopamina</a:t>
            </a:r>
            <a:r>
              <a:rPr lang="en-GB" altLang="sr-Latn-RS" sz="1800" dirty="0"/>
              <a:t>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serotonina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smirujuće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pospješuje</a:t>
            </a:r>
            <a:r>
              <a:rPr lang="en-GB" altLang="sr-Latn-RS" sz="1800" dirty="0"/>
              <a:t> san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jača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imunološki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sustav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poboljšava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funkciju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jetre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“adaptogen”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kratkotrajnog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stresa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ispiti</a:t>
            </a:r>
            <a:r>
              <a:rPr lang="en-GB" altLang="sr-Latn-RS" sz="1800" dirty="0"/>
              <a:t>!)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g</a:t>
            </a:r>
            <a:r>
              <a:rPr lang="en-GB" altLang="sr-Latn-RS" sz="1800" dirty="0" err="1"/>
              <a:t>erijatrija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</a:t>
            </a:r>
            <a:r>
              <a:rPr lang="en-GB" altLang="sr-Latn-RS" sz="1800" dirty="0" err="1"/>
              <a:t>upotreba</a:t>
            </a:r>
            <a:r>
              <a:rPr lang="en-GB" altLang="sr-Latn-RS" sz="1800" dirty="0"/>
              <a:t> ne </a:t>
            </a:r>
            <a:r>
              <a:rPr lang="en-GB" altLang="sr-Latn-RS" sz="1800" dirty="0" err="1"/>
              <a:t>duža</a:t>
            </a:r>
            <a:r>
              <a:rPr lang="en-GB" altLang="sr-Latn-RS" sz="1800" dirty="0"/>
              <a:t> od 6 </a:t>
            </a:r>
            <a:r>
              <a:rPr lang="en-GB" altLang="sr-Latn-RS" sz="1800" dirty="0" err="1"/>
              <a:t>tjedana</a:t>
            </a:r>
            <a:r>
              <a:rPr lang="en-GB" altLang="sr-Latn-RS" sz="1800" dirty="0"/>
              <a:t> bez </a:t>
            </a:r>
            <a:r>
              <a:rPr lang="en-GB" altLang="sr-Latn-RS" sz="1800" dirty="0" err="1"/>
              <a:t>prekida</a:t>
            </a:r>
            <a:r>
              <a:rPr lang="en-GB" altLang="sr-Latn-RS" sz="1800" dirty="0"/>
              <a:t>, ne u </a:t>
            </a:r>
            <a:r>
              <a:rPr lang="en-GB" altLang="sr-Latn-RS" sz="1800" dirty="0" err="1"/>
              <a:t>trudnoći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zajedno</a:t>
            </a:r>
            <a:r>
              <a:rPr lang="en-GB" altLang="sr-Latn-RS" sz="1800" dirty="0"/>
              <a:t> s </a:t>
            </a:r>
            <a:r>
              <a:rPr lang="en-GB" altLang="sr-Latn-RS" sz="1800" dirty="0" err="1"/>
              <a:t>kofeinom</a:t>
            </a:r>
            <a:endParaRPr lang="en-GB" altLang="sr-Latn-RS" sz="18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bg1"/>
              </a:solidFill>
            </a:endParaRPr>
          </a:p>
        </p:txBody>
      </p:sp>
      <p:pic>
        <p:nvPicPr>
          <p:cNvPr id="221187" name="Picture 3" descr="C:\Documents and Settings\Gordana\My Documents\My Pictures\300x360-vt-zensen2-cely-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24252"/>
            <a:ext cx="3500437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B93BC58A-84CF-4074-966D-E136E055BA92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Box 2"/>
          <p:cNvSpPr txBox="1">
            <a:spLocks noChangeArrowheads="1"/>
          </p:cNvSpPr>
          <p:nvPr/>
        </p:nvSpPr>
        <p:spPr bwMode="auto">
          <a:xfrm>
            <a:off x="34659" y="-73252"/>
            <a:ext cx="10142285" cy="1111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b="1" i="1" dirty="0" err="1"/>
              <a:t>Primulae</a:t>
            </a:r>
            <a:r>
              <a:rPr lang="hr-HR" altLang="sr-Latn-RS" sz="1800" b="1" i="1" dirty="0"/>
              <a:t> </a:t>
            </a:r>
            <a:r>
              <a:rPr lang="hr-HR" altLang="sr-Latn-RS" sz="1800" b="1" i="1" dirty="0" err="1"/>
              <a:t>radix</a:t>
            </a:r>
            <a:r>
              <a:rPr lang="hr-HR" altLang="sr-Latn-RS" sz="1800" b="1" i="1" dirty="0"/>
              <a:t> –</a:t>
            </a:r>
            <a:r>
              <a:rPr lang="hr-HR" altLang="sr-Latn-RS" sz="1800" b="1" i="1" dirty="0" err="1"/>
              <a:t>Primulae</a:t>
            </a:r>
            <a:r>
              <a:rPr lang="hr-HR" altLang="sr-Latn-RS" sz="1800" b="1" i="1" dirty="0"/>
              <a:t> </a:t>
            </a:r>
            <a:r>
              <a:rPr lang="hr-HR" altLang="sr-Latn-RS" sz="1800" b="1" i="1" dirty="0" err="1"/>
              <a:t>rhizoma</a:t>
            </a:r>
            <a:r>
              <a:rPr lang="hr-HR" altLang="sr-Latn-RS" sz="1800" b="1" i="1" dirty="0"/>
              <a:t> </a:t>
            </a:r>
            <a:r>
              <a:rPr lang="hr-HR" altLang="sr-Latn-RS" sz="1800" b="1" i="1" dirty="0" err="1"/>
              <a:t>cum</a:t>
            </a:r>
            <a:r>
              <a:rPr lang="hr-HR" altLang="sr-Latn-RS" sz="1800" b="1" i="1" dirty="0"/>
              <a:t> </a:t>
            </a:r>
            <a:r>
              <a:rPr lang="hr-HR" altLang="sr-Latn-RS" sz="1800" b="1" i="1" dirty="0" err="1"/>
              <a:t>radicibus</a:t>
            </a:r>
            <a:r>
              <a:rPr lang="hr-HR" altLang="sr-Latn-RS" sz="1800" i="1" dirty="0"/>
              <a:t> – </a:t>
            </a:r>
            <a:r>
              <a:rPr lang="hr-HR" altLang="sr-Latn-RS" sz="1800" dirty="0"/>
              <a:t>korijen/</a:t>
            </a:r>
            <a:r>
              <a:rPr lang="hr-HR" altLang="sr-Latn-RS" sz="1800" dirty="0" err="1"/>
              <a:t>podanak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proljetoga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                                                                                        i visokoga  jaglaca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Vrste porodice </a:t>
            </a:r>
            <a:r>
              <a:rPr lang="hr-HR" altLang="sr-Latn-RS" sz="1800" dirty="0" err="1"/>
              <a:t>Primulaceae</a:t>
            </a:r>
            <a:r>
              <a:rPr lang="hr-HR" altLang="sr-Latn-RS" sz="1800" dirty="0"/>
              <a:t>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i="1" dirty="0" err="1"/>
              <a:t>Primula</a:t>
            </a:r>
            <a:r>
              <a:rPr lang="hr-HR" altLang="sr-Latn-RS" sz="1800" i="1" dirty="0"/>
              <a:t> </a:t>
            </a:r>
            <a:r>
              <a:rPr lang="hr-HR" altLang="sr-Latn-RS" sz="1800" i="1" dirty="0" err="1"/>
              <a:t>veris</a:t>
            </a:r>
            <a:r>
              <a:rPr lang="hr-HR" altLang="sr-Latn-RS" sz="1800" i="1" dirty="0"/>
              <a:t> L. </a:t>
            </a:r>
            <a:r>
              <a:rPr lang="hr-HR" altLang="sr-Latn-RS" sz="1800" dirty="0"/>
              <a:t>– proljetni jaglac, jagorčevina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(sinonim</a:t>
            </a:r>
            <a:r>
              <a:rPr lang="hr-HR" altLang="sr-Latn-RS" sz="1800" i="1" dirty="0"/>
              <a:t> </a:t>
            </a:r>
            <a:r>
              <a:rPr lang="hr-HR" altLang="sr-Latn-RS" sz="1800" i="1" dirty="0" err="1"/>
              <a:t>Primula</a:t>
            </a:r>
            <a:r>
              <a:rPr lang="hr-HR" altLang="sr-Latn-RS" sz="1800" i="1" dirty="0"/>
              <a:t> </a:t>
            </a:r>
            <a:r>
              <a:rPr lang="hr-HR" altLang="sr-Latn-RS" sz="1800" i="1" dirty="0" err="1"/>
              <a:t>officinalis</a:t>
            </a:r>
            <a:r>
              <a:rPr lang="hr-HR" altLang="sr-Latn-RS" sz="1800" i="1" dirty="0"/>
              <a:t> (L.) Hill. –</a:t>
            </a:r>
            <a:r>
              <a:rPr lang="hr-HR" altLang="sr-Latn-RS" sz="1800" dirty="0"/>
              <a:t>ljekoviti jaglac)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i="1" dirty="0"/>
              <a:t>P. </a:t>
            </a:r>
            <a:r>
              <a:rPr lang="hr-HR" altLang="sr-Latn-RS" sz="1800" i="1" dirty="0" err="1"/>
              <a:t>elatior</a:t>
            </a:r>
            <a:r>
              <a:rPr lang="hr-HR" altLang="sr-Latn-RS" sz="1800" i="1" dirty="0"/>
              <a:t> </a:t>
            </a:r>
            <a:r>
              <a:rPr lang="hr-HR" altLang="sr-Latn-RS" sz="1800" dirty="0"/>
              <a:t>(L.) Hill. –visoki jaglac</a:t>
            </a: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i="1" dirty="0"/>
              <a:t>- </a:t>
            </a:r>
            <a:r>
              <a:rPr lang="hr-HR" altLang="sr-Latn-RS" sz="1800" dirty="0" err="1"/>
              <a:t>oficinalne</a:t>
            </a:r>
            <a:r>
              <a:rPr lang="hr-HR" altLang="sr-Latn-RS" sz="1800" dirty="0"/>
              <a:t>- njemačka, austrijska,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                   europska farmakopeja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osušeni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podanak</a:t>
            </a:r>
            <a:r>
              <a:rPr lang="en-GB" altLang="sr-Latn-RS" sz="1800" dirty="0"/>
              <a:t> s </a:t>
            </a:r>
            <a:r>
              <a:rPr lang="en-GB" altLang="sr-Latn-RS" sz="1800" dirty="0" err="1"/>
              <a:t>korijenjem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jaglaca</a:t>
            </a:r>
            <a:r>
              <a:rPr lang="hr-HR" altLang="sr-Latn-RS" sz="1800" dirty="0"/>
              <a:t> navedenih vrsta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proljetni jaglac - cvjetovi intenzivno žute boje, mirisni, cvate u travnju i svibnju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visoki jaglac - </a:t>
            </a:r>
            <a:r>
              <a:rPr lang="hr-HR" altLang="sr-Latn-RS" sz="1800" dirty="0" err="1"/>
              <a:t>bljedožuti</a:t>
            </a:r>
            <a:r>
              <a:rPr lang="hr-HR" altLang="sr-Latn-RS" sz="1800" dirty="0"/>
              <a:t> cvjetovi, bez mirisa, cvate već u ožujku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bg1"/>
              </a:solidFill>
            </a:endParaRPr>
          </a:p>
        </p:txBody>
      </p:sp>
      <p:sp>
        <p:nvSpPr>
          <p:cNvPr id="218115" name="AutoShape 2" descr="data:image/jpg;base64,/9j/4AAQSkZJRgABAQAAAQABAAD/2wBDAAkGBwgHBgkIBwgKCgkLDRYPDQwMDRsUFRAWIB0iIiAdHx8kKDQsJCYxJx8fLT0tMTU3Ojo6Iys/RD84QzQ5Ojf/2wBDAQoKCg0MDRoPDxo3JR8lNzc3Nzc3Nzc3Nzc3Nzc3Nzc3Nzc3Nzc3Nzc3Nzc3Nzc3Nzc3Nzc3Nzc3Nzc3Nzc3Nzf/wAARCABeAH0DASIAAhEBAxEB/8QAGwAAAgIDAQAAAAAAAAAAAAAABAUDBgECBwD/xAA3EAACAQIFAgUDAgQGAwEAAAABAgMEEQAFEiExE0EUIlFhcQaBkSMyobHB4RUzQlLR8EOi8bL/xAAaAQADAQEBAQAAAAAAAAAAAAABAgMABQQG/8QAIBEAAgICAwEBAQEAAAAAAAAAAAECEQMhBBIxQVFxof/aAAwDAQACEQMRAD8ADV42im6dRdYrs4fzagO47+mMCkqHSILEGYsDpL6tibXJ7c4ENbTZdUqJK6J4GvrlWISMbAG1iBvvv8YhfMmzGBVirmYM4UDpaPNt2HG+OdTLdUlsttLUDK83okrH0FHCybE+XuD6f374UZxDN4SrAqYhHFOVWJSbspLaGFtiN7X53wN9UXr4KSOszEivCdSoqG2BfgIAOAABviCngnm6EtY7zmCIpGBsGuRf8e/zg6sOqoDrs9lp6GKjpmL0gYSlyLMGZbFb86bk4MoFmq6ISSVop0gZAFOpte4AAA9OfvgirakjkijrMshRYQLKAQCRc39+w9gcDx1EsywUtl6cT6ykRvpP35+eMC7J9X2C5pKyc0tKKkM1NMysY5LSOH5tft+cbZ1QtPUGOorF6rVAi0TyaWJ4Gonm4Fr9jjWmzLKWrBHmeuKRnLGSnB1Am1rkccWsB3xb3yWkqEp/F0kbiNA8Ujkqd9xfffttgpWh+tlNjoRlNSb1RhnGpTFI37l7WPp/PGtNJTRQ6q6meVKjZKiNjcHXcm3fbDCuFWuSVYp8thpjK6r1YgD1VPsblT6kW98BU0oqPDUbSKsaWJfVfQdyADwfTCPRJ6dIVVE8weYwxvKHYkHTcgA9z27cYIy280JWp8zubt1AbLbge5xZ0ySkp6Na2IV0sfl6sYRDpuLkab3tvv3GE2YRUixTrC/UAIPSVgSL8gke17YXHlhk1F2ZwcVsiNKlG+tqfWic3bY34+PtgSlo5V6iyqwSNri7fuA4AIwcreOk8PPNpkCEhmN7D29Ma1LTlxFGSGGwAYC/ufxh3+A14DZYsTu61Ug032DHSbHbY9rDB0+XmklMDwusiABgACCOQwJO4N9iMDTpKjAmndhoI83lIFu3qOME5FVVQy2NKirYhCVRWgWXSPS5Nx8YdeFYIb5pRy0n1bUioy5ZcslAkWJbFLMLkgcgg3OFRyyCgnqswocvnelgW9PETcG7fuPrvv8AbGKLOazMKtkqax2p44gFDsFKNchl97i/2OGGWyT0VdMUkaty+qfpCnXlbDn4G9+MI5dVbGTUqFSPGHSVZEcTgmWEow0Hkj5H9cQzV5KyCEJErjphRe7+9+99/wCOPZvkldQSdV1lp4HJeIv34Ftr+uAMiebNYHo6ehlmqUcBZrAIqkgWYkWA3OFjOMod4vQLqVUWaSip5vppp2ZGZ51YOdV0RdiR7Fjb3xXpkmWCKrhiEaNdWsxAI9Ljse18XHK6Olo6ZqPNnV5IU0GFTZQDvzcFr+u3bBWX1GVwySUdHEiUzRs00TvrCoN2Kdwe9r9hiEuVDxb/AIGuxRh9L51PTGrWhcLFeSzka3U8G3JAG+LvL9cwVVHTUrUBd3hs4c2ETDbWDbcHfb2xYjR9ajeeOoFm/USRWFmUj8W/GObxZY8tbLURmJ4RUFLkFdPm/cB2sDv8DEOFzcnIclJeAcFHxh6T1goJIaQJPGJbXTkNv+0+4GM0GSrLVeKnEX6eodKWTSCANhftc4URVajxNNFM7wRyMQUfyyAXCsPnDbK4Jp4Hr4aWQIGAeUL5bjg+2K8qcoY2xY1KVMtxMlCizhpWJkIdpT5m02tfsD6+tu43wj+sooQaevp6cB5rrJJbZrAW/rgzKqmsqFNNTzM8uq/TVR6bXJ2AGCs+y2UZCEZorTTIFDrbRJc32NgfLq9McnhYpLkKRXI1VHPaNp+rHEyaZZH/AM4kadu3r/8AMSPHoZ2nUrLt0xfkYiakkgZ5YdckINnMLAGMje9vjnBTVkjiGTpxxlBYl7EAdvn4x9DR5WqIY55GOqo1s6m+k3NlG4398YjkgaMSU06Ro5v5TyeP6YlqoElhlgjlkjBPlKndNjv799u2AUpujGqzQRSyHckED72v3w1WiukjMtK08kEVIY1qNbdbVsNyNJ/OH30pkNS7ddJIZKVQ3WqGYqkb+gLHfbmww0z/AOmMpyiWB18W8Dtq0rOPMwP+4qT398KKmompqBrjw608zRR0MjeYJbUZPRr833x4lyI8nHUEaMJQLTRZlT0k/hJkirqZCT1NF1Q2sbFrX2xLHQrV5Y0mRRQU1IgaZYUO72JPIvvcW9sIsvqqeo+m66krTHHX0+qVJbar7jYex2GCPp2sGT5es0dR1bswaAf+Mkne/Fjjz5ccePjpeP4UduQTRZCtbAuYVPhJal31yQVRkQvYiwD6rEbDlbYZ5dkmTorSR5OYJyGjlC3DLcWIG5B52IuMZizahzSlWgkpzTvIwETKQdDH/Vta2/8APCumzdqWZ6VmMM8bFJI37Edx7Yg+RLounz8BTWmbVGW5zllK1Hk8kklIUCLKkoVkBJ/cp/G38MAyZbXfT1JJWDoy1MyBNatcQki99t+25OLBPmdPXNGskLSMLgyLJYMLcE97e/GFWfwTRZRUOhsqoyuZGuoQjm/r/TCQ501ljGK0/wDRuiq2U6OnFRLHAsRNVEGcQoLMyX3W2+1799rjthjk9VXUbuJXljpSShhQix7G19jz+RitIkLqdLSeIAIRyTuDY6RbcfPvjOT5hOkcNDbW7tZOu+6AHm/2t98dfNhlkxtJk1V2XfKmSkA8FM7IDcswAY+7W7/ww5zqb/FaOmvUQJHHKSRO1kZiPKDf4P4xSKqtaOwpZy9LrXU6cl9x3/HfBE9dUBHjeUOUZlAdQwPta3zvjnYeFkjmWVspKcaoxVRTIuqGWMB76BE1kkW2+4vv84FCOlUaevEfUCeRN7Cx3JI5xmikjnMTVBM/X0qin9q3NiSLbbf89sE081PUU8j6o3kaTUrMAtgx2Wx5tycdchaF9RL4UExENpJY6I7gMBa33sMbJ0KmaWbMNSOwUKRDqVgB2tbEVTVA1kcLlGLaBuLWHb+fPtjEsc9VM6UqtULCxB0t+3+xtjdwKSHU31FVS5VTSCCy5ewLgj9pWxN/UXHpiDMvrBMwJoKmkZOkDI2oj91yCinkDfn2wvoamq8PLURqXL3IRmA17m7dtt7fNhgGmyieuzuRxFNqVmlYMpJbzEKALckWxLDihjTSVfS+Tt5Ehy+v8TUyWFtMYVbDkX237+n/ANxaUy+vost8VLC8dO0gWzgqSeQbffA9BRjJa1pFpfDvFdytw5jNr/wH4xbKT6iGdZPJRVOhnqF6cLSHSS5vpvfvcdsc3m5ZOeo6NGDS2xPTUDGlNbVzLTlFBjR2IL7jgjg4YxZhS18Kx53SCpeK9njU6wDtzse/5wvzLM8tp6Q09RBWz5pFGyKj3aNdXrv5SPXkYHqejDHHPFUIlNMgLq63Jew42sTqsN77i/x6Z8dZcUeroFpS2R5hXQqgipo50kO6l9iq7ggHv6bi+MV/1RUDKafJ6unTygFncXLgWKt7bXv+dsDPV0gyxBLWAST1AQJK17Wt5iR8k23vcemFs9THqeoeVHRpGDaLEi5IF9r/APHxii4mOEVrwnKcmQFJJJJJcvshVjKJF1EKp8oU3AO9yN+9sMMoy801TJWyxQ2pAqlWcfqSEdr9+PwcBupZZI4YXn8qtY/6wCG3Pfk4OqGQZXSVYR3aOyyw6raubMw77WO/e+PS3ompUYWbpNUJV08MWhyWY/sYXuQBubDbvj0wi3ljpx4MsyiMmyqdQIB2v2OA4D+n0J0CFg/kVCSfKSQPxb74lqswCkdJxItQrXc7Hm4Yj5GE2HtadkAamy2bUH1whj0wTcG5sdNjxYE/fElHDqaaSOBg4vqhJ2JItuPj+WF9dE7CjYhndWeSYgbIDsu3sNx+O+CqOmkmWGKcBnhLSSgSAAMPMBb8fjDvRN+htYYS8nTBcxKACoJCnfueAN+fTEPjHgJWCuiiT/fIwQOfawubbXJ9cDmmVKs0Yhd2SQxxsw87A9h83Pxjz1qUtRLFEOooPEbW0+3vjIZHTJfpiaDKXrpYYp5IwGSErpIW479rXIt6YRrWTSVBpqSaOnVGOqpctrLcWA9Ttjo+eVsafT9XPTsvTijJYWsVUHzA34Nr44vldfT5lVRIIZN6jUlm5IsT974bNj6vSKqTWxhnCwRR1QklqJ6xYtLSScEudz83A+R8Yi8VTUs8bQU9PVPFpjCstxHIRsbna+1ib82wBnNbKslZSyBGZZWZHB3ADng/07YnzXLquHKaZnzCB4Khh5Sg1KxFxbckWN7na4JwiVrZSvtjelzlZqtKHMmiMMUY1loy21rWJvYH5wud1NAr6pGaOEqhubqLnaxPx/fCyAwz5dKI3jgrUuhlsSPYm7Hew5A2HuMa07EdCFXQG+vpk3LhVIN7Di//AOfvgpUtEsk1ehtFPlkpggd9TopLWibVYCxuDzt6WIxLSUuUzyeAUhIEB19C2pjY2JY89x7E+2F4njBVIYkYz3OlyXVF2GlVO5tz7g74ZUcdHl9dGvUhllEelmEgESWY8GxuvJ22++C5UjWmQZgzRoJaekhgYAxf5hfYmxYMLDYcgDvc8bRIlMn6YmLo8aLUSay5MhAJYjgXJuPYYkql1w6YEhNPK4MKxC3Hfi+53Hpc4EnifL6oNVjTDrKs63sLG1ybXP8A3tvgN2I0zQU7Qu81PVqyRgWsPMTwbLyF57dsejojJADNOwSJChRVJJOvYheBYX7b8d8eRBCRSVDsUDEoU5Ox1d7Ecnva+2JqLMKWLMYYowFDCyhiDa44a+3obcXBwGnegkM1LHRVLGplsKcqBHo8zKy6gCeBcW27XtjWKeORP3KgYFn07OVYdxx3I/h3wXWM0koqx0alJFR5LsQqKqgM2n08pwO0gqXjlaLw8kgLEKOAATsCfjbYffGoVK5EVpERYYFtLIpQSMt+RuoBH/t2A2xtDRqsYUxPCQN1U3/JA/7fDaSuRqWBqAwLFEzLIpASTXYAE8G+xPN8LqqdpWGszNYnzRcN+Th/4O0kXKr+p80nhqKWp8IBNERJpi2KkFeb/wB8IaXJehU1kVNKqCmAVtK3J1EOHHoLH/tsKvpeWqroIo5Jv1gD4eQ9rgkBh8Dn+BxOcx8kqGIapQiuSb73NrfF8GVv6UkkzXMaCnqpIKqGCaNK2RmeVoypvfcc2tcXGFtNmniYWhZI+kbxyRNcqQCbsfQgC9xjoP1jl6wx5BNThURkKEDYlgL6j2vY845LTzLSTERg9RZiu17XVvn3xlCm0NJqrLHNSySZgjQsWWpKKp1akY2uPN2srDt3scepenmbB0VVan1l34sptpW3fva3r9sHZXlqz0j5zPK0SNSuEjiAJjVfISL7XtcC422O5xDFFGmRUlTptCahoSuxZVYMwse5Gg7n1/DSjXhBpNiipmkoaqKLLwgSSNQsxTWCosb2AsRYjnbB9NU2lXxE8DxtEYZFGm4udS2I5sSPwcANFUVzIlJIFp1sgjk25Ave3rYb+wxLW5ItJTT6Zmd1kQsTYdyLCw4sP5YEvKM4uhtQ0j5hEsbyLExGp5GOrRcWuAP3cE+2/wB985ymspsinWpjVxSgEGRm1hNrG3G4sOTx64ERZaelExlAhqIyzRKu66bDY35+wvwcQ57Wv/hVOapmmlbpojXIAXTq1EX3bzYEEN1qOxtS1tKuXQUdVJLHRSI7RTKR5fKCFN+fnY2B9MUCsaWCoGoEeZkF9j7jbbvY2w3oK6ER1WUVkJkSMu0Eg5Qgkjna1+3vbjCeomlzGamedgWkmEbG1r8c4rFErfg/zesjXM6fqtejlWNzp4aE+a23vcW9sFrOkeZTziJqlYk1xhEZkJO9+PS23zip1yyU+XUwYqzGSQK/cKpC2+OT98T0bvULKoZtaR/pktsv/RgOCoA3rq6ebNZJWaZ/1BIemvtt5T3H8r4OzRqgyBZ5ZRIpIKRMBpFgRduCd+2wwHEP8NoJaiORmq3KkswuNPB35vfvjeCSeVnMvTZtrhl1C9ud+574i3S0a6R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336550"/>
            <a:ext cx="1190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2181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FBE6AC91-FC79-4943-9280-E21EB9160379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sr-Latn-RS" sz="1400"/>
          </a:p>
        </p:txBody>
      </p:sp>
      <p:pic>
        <p:nvPicPr>
          <p:cNvPr id="2056" name="Picture 8" descr="Rani jaglac – Wikipedija">
            <a:extLst>
              <a:ext uri="{FF2B5EF4-FFF2-40B4-BE49-F238E27FC236}">
                <a16:creationId xmlns:a16="http://schemas.microsoft.com/office/drawing/2014/main" id="{BE00A0DB-4D43-4D0B-8722-F883A6C20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22991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Box 2"/>
          <p:cNvSpPr txBox="1">
            <a:spLocks noChangeArrowheads="1"/>
          </p:cNvSpPr>
          <p:nvPr/>
        </p:nvSpPr>
        <p:spPr bwMode="auto">
          <a:xfrm>
            <a:off x="34659" y="-73252"/>
            <a:ext cx="10142285" cy="834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sadrži</a:t>
            </a:r>
            <a:r>
              <a:rPr lang="en-GB" altLang="sr-Latn-RS" sz="1800" dirty="0"/>
              <a:t>  5-10% </a:t>
            </a:r>
            <a:r>
              <a:rPr lang="en-GB" altLang="sr-Latn-RS" sz="1800" dirty="0" err="1"/>
              <a:t>saponina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najviše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pred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cvatnju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vrijeme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cvatnje</a:t>
            </a:r>
            <a:r>
              <a:rPr lang="en-GB" altLang="sr-Latn-RS" sz="1800" dirty="0"/>
              <a:t>)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sastavna komponenta prsnih čajeva – </a:t>
            </a:r>
            <a:r>
              <a:rPr lang="hr-HR" altLang="sr-Latn-RS" sz="1800" dirty="0" err="1"/>
              <a:t>ekspektorans</a:t>
            </a:r>
            <a:r>
              <a:rPr lang="hr-HR" altLang="sr-Latn-RS" sz="1800" dirty="0"/>
              <a:t> (</a:t>
            </a:r>
            <a:r>
              <a:rPr lang="hr-HR" altLang="sr-Latn-RS" sz="1800" dirty="0" err="1"/>
              <a:t>sekretolitik</a:t>
            </a:r>
            <a:r>
              <a:rPr lang="hr-HR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-</a:t>
            </a:r>
            <a:r>
              <a:rPr lang="hr-HR" altLang="sr-Latn-RS" sz="1800" dirty="0" err="1"/>
              <a:t>infuz</a:t>
            </a:r>
            <a:r>
              <a:rPr lang="hr-HR" altLang="sr-Latn-RS" sz="1800" dirty="0"/>
              <a:t>, tinktura, tekući ekstrakt, suhi ekstrakt, sirup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- bronhitis, kašalj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kliničke studija - tablete s 200 mg ekstrakta timijana i 60 mg ekstrakta korijena  jaglaca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 (kašalj)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- cvjetovi- sadrže manje </a:t>
            </a:r>
            <a:r>
              <a:rPr lang="hr-HR" altLang="sr-Latn-RS" sz="1800" dirty="0" err="1"/>
              <a:t>saponina</a:t>
            </a:r>
            <a:r>
              <a:rPr lang="hr-HR" altLang="sr-Latn-RS" sz="1800" dirty="0"/>
              <a:t> – bolji okus, manji nadražaj sluznice želuca- pedijatrija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bg1"/>
              </a:solidFill>
            </a:endParaRPr>
          </a:p>
        </p:txBody>
      </p:sp>
      <p:sp>
        <p:nvSpPr>
          <p:cNvPr id="218115" name="AutoShape 2" descr="data:image/jpg;base64,/9j/4AAQSkZJRgABAQAAAQABAAD/2wBDAAkGBwgHBgkIBwgKCgkLDRYPDQwMDRsUFRAWIB0iIiAdHx8kKDQsJCYxJx8fLT0tMTU3Ojo6Iys/RD84QzQ5Ojf/2wBDAQoKCg0MDRoPDxo3JR8lNzc3Nzc3Nzc3Nzc3Nzc3Nzc3Nzc3Nzc3Nzc3Nzc3Nzc3Nzc3Nzc3Nzc3Nzc3Nzc3Nzf/wAARCABeAH0DASIAAhEBAxEB/8QAGwAAAgIDAQAAAAAAAAAAAAAABAUDBgECBwD/xAA3EAACAQIFAgUDAgQGAwEAAAABAgMEEQAFEiExE0EUIlFhcQaBkSMyobHB4RUzQlLR8EOi8bL/xAAaAQADAQEBAQAAAAAAAAAAAAABAgMABQQG/8QAIBEAAgICAwEBAQEAAAAAAAAAAAECEQMhBBIxQVFxof/aAAwDAQACEQMRAD8ADV42im6dRdYrs4fzagO47+mMCkqHSILEGYsDpL6tibXJ7c4ENbTZdUqJK6J4GvrlWISMbAG1iBvvv8YhfMmzGBVirmYM4UDpaPNt2HG+OdTLdUlsttLUDK83okrH0FHCybE+XuD6f374UZxDN4SrAqYhHFOVWJSbspLaGFtiN7X53wN9UXr4KSOszEivCdSoqG2BfgIAOAABviCngnm6EtY7zmCIpGBsGuRf8e/zg6sOqoDrs9lp6GKjpmL0gYSlyLMGZbFb86bk4MoFmq6ISSVop0gZAFOpte4AAA9OfvgirakjkijrMshRYQLKAQCRc39+w9gcDx1EsywUtl6cT6ykRvpP35+eMC7J9X2C5pKyc0tKKkM1NMysY5LSOH5tft+cbZ1QtPUGOorF6rVAi0TyaWJ4Gonm4Fr9jjWmzLKWrBHmeuKRnLGSnB1Am1rkccWsB3xb3yWkqEp/F0kbiNA8Ujkqd9xfffttgpWh+tlNjoRlNSb1RhnGpTFI37l7WPp/PGtNJTRQ6q6meVKjZKiNjcHXcm3fbDCuFWuSVYp8thpjK6r1YgD1VPsblT6kW98BU0oqPDUbSKsaWJfVfQdyADwfTCPRJ6dIVVE8weYwxvKHYkHTcgA9z27cYIy280JWp8zubt1AbLbge5xZ0ySkp6Na2IV0sfl6sYRDpuLkab3tvv3GE2YRUixTrC/UAIPSVgSL8gke17YXHlhk1F2ZwcVsiNKlG+tqfWic3bY34+PtgSlo5V6iyqwSNri7fuA4AIwcreOk8PPNpkCEhmN7D29Ma1LTlxFGSGGwAYC/ufxh3+A14DZYsTu61Ug032DHSbHbY9rDB0+XmklMDwusiABgACCOQwJO4N9iMDTpKjAmndhoI83lIFu3qOME5FVVQy2NKirYhCVRWgWXSPS5Nx8YdeFYIb5pRy0n1bUioy5ZcslAkWJbFLMLkgcgg3OFRyyCgnqswocvnelgW9PETcG7fuPrvv8AbGKLOazMKtkqax2p44gFDsFKNchl97i/2OGGWyT0VdMUkaty+qfpCnXlbDn4G9+MI5dVbGTUqFSPGHSVZEcTgmWEow0Hkj5H9cQzV5KyCEJErjphRe7+9+99/wCOPZvkldQSdV1lp4HJeIv34Ftr+uAMiebNYHo6ehlmqUcBZrAIqkgWYkWA3OFjOMod4vQLqVUWaSip5vppp2ZGZ51YOdV0RdiR7Fjb3xXpkmWCKrhiEaNdWsxAI9Ljse18XHK6Olo6ZqPNnV5IU0GFTZQDvzcFr+u3bBWX1GVwySUdHEiUzRs00TvrCoN2Kdwe9r9hiEuVDxb/AIGuxRh9L51PTGrWhcLFeSzka3U8G3JAG+LvL9cwVVHTUrUBd3hs4c2ETDbWDbcHfb2xYjR9ajeeOoFm/USRWFmUj8W/GObxZY8tbLURmJ4RUFLkFdPm/cB2sDv8DEOFzcnIclJeAcFHxh6T1goJIaQJPGJbXTkNv+0+4GM0GSrLVeKnEX6eodKWTSCANhftc4URVajxNNFM7wRyMQUfyyAXCsPnDbK4Jp4Hr4aWQIGAeUL5bjg+2K8qcoY2xY1KVMtxMlCizhpWJkIdpT5m02tfsD6+tu43wj+sooQaevp6cB5rrJJbZrAW/rgzKqmsqFNNTzM8uq/TVR6bXJ2AGCs+y2UZCEZorTTIFDrbRJc32NgfLq9McnhYpLkKRXI1VHPaNp+rHEyaZZH/AM4kadu3r/8AMSPHoZ2nUrLt0xfkYiakkgZ5YdckINnMLAGMje9vjnBTVkjiGTpxxlBYl7EAdvn4x9DR5WqIY55GOqo1s6m+k3NlG4398YjkgaMSU06Ro5v5TyeP6YlqoElhlgjlkjBPlKndNjv799u2AUpujGqzQRSyHckED72v3w1WiukjMtK08kEVIY1qNbdbVsNyNJ/OH30pkNS7ddJIZKVQ3WqGYqkb+gLHfbmww0z/AOmMpyiWB18W8Dtq0rOPMwP+4qT398KKmompqBrjw608zRR0MjeYJbUZPRr833x4lyI8nHUEaMJQLTRZlT0k/hJkirqZCT1NF1Q2sbFrX2xLHQrV5Y0mRRQU1IgaZYUO72JPIvvcW9sIsvqqeo+m66krTHHX0+qVJbar7jYex2GCPp2sGT5es0dR1bswaAf+Mkne/Fjjz5ccePjpeP4UduQTRZCtbAuYVPhJal31yQVRkQvYiwD6rEbDlbYZ5dkmTorSR5OYJyGjlC3DLcWIG5B52IuMZizahzSlWgkpzTvIwETKQdDH/Vta2/8APCumzdqWZ6VmMM8bFJI37Edx7Yg+RLounz8BTWmbVGW5zllK1Hk8kklIUCLKkoVkBJ/cp/G38MAyZbXfT1JJWDoy1MyBNatcQki99t+25OLBPmdPXNGskLSMLgyLJYMLcE97e/GFWfwTRZRUOhsqoyuZGuoQjm/r/TCQ501ljGK0/wDRuiq2U6OnFRLHAsRNVEGcQoLMyX3W2+1799rjthjk9VXUbuJXljpSShhQix7G19jz+RitIkLqdLSeIAIRyTuDY6RbcfPvjOT5hOkcNDbW7tZOu+6AHm/2t98dfNhlkxtJk1V2XfKmSkA8FM7IDcswAY+7W7/ww5zqb/FaOmvUQJHHKSRO1kZiPKDf4P4xSKqtaOwpZy9LrXU6cl9x3/HfBE9dUBHjeUOUZlAdQwPta3zvjnYeFkjmWVspKcaoxVRTIuqGWMB76BE1kkW2+4vv84FCOlUaevEfUCeRN7Cx3JI5xmikjnMTVBM/X0qin9q3NiSLbbf89sE081PUU8j6o3kaTUrMAtgx2Wx5tycdchaF9RL4UExENpJY6I7gMBa33sMbJ0KmaWbMNSOwUKRDqVgB2tbEVTVA1kcLlGLaBuLWHb+fPtjEsc9VM6UqtULCxB0t+3+xtjdwKSHU31FVS5VTSCCy5ewLgj9pWxN/UXHpiDMvrBMwJoKmkZOkDI2oj91yCinkDfn2wvoamq8PLURqXL3IRmA17m7dtt7fNhgGmyieuzuRxFNqVmlYMpJbzEKALckWxLDihjTSVfS+Tt5Ehy+v8TUyWFtMYVbDkX237+n/ANxaUy+vost8VLC8dO0gWzgqSeQbffA9BRjJa1pFpfDvFdytw5jNr/wH4xbKT6iGdZPJRVOhnqF6cLSHSS5vpvfvcdsc3m5ZOeo6NGDS2xPTUDGlNbVzLTlFBjR2IL7jgjg4YxZhS18Kx53SCpeK9njU6wDtzse/5wvzLM8tp6Q09RBWz5pFGyKj3aNdXrv5SPXkYHqejDHHPFUIlNMgLq63Jew42sTqsN77i/x6Z8dZcUeroFpS2R5hXQqgipo50kO6l9iq7ggHv6bi+MV/1RUDKafJ6unTygFncXLgWKt7bXv+dsDPV0gyxBLWAST1AQJK17Wt5iR8k23vcemFs9THqeoeVHRpGDaLEi5IF9r/APHxii4mOEVrwnKcmQFJJJJJcvshVjKJF1EKp8oU3AO9yN+9sMMoy801TJWyxQ2pAqlWcfqSEdr9+PwcBupZZI4YXn8qtY/6wCG3Pfk4OqGQZXSVYR3aOyyw6raubMw77WO/e+PS3ompUYWbpNUJV08MWhyWY/sYXuQBubDbvj0wi3ljpx4MsyiMmyqdQIB2v2OA4D+n0J0CFg/kVCSfKSQPxb74lqswCkdJxItQrXc7Hm4Yj5GE2HtadkAamy2bUH1whj0wTcG5sdNjxYE/fElHDqaaSOBg4vqhJ2JItuPj+WF9dE7CjYhndWeSYgbIDsu3sNx+O+CqOmkmWGKcBnhLSSgSAAMPMBb8fjDvRN+htYYS8nTBcxKACoJCnfueAN+fTEPjHgJWCuiiT/fIwQOfawubbXJ9cDmmVKs0Yhd2SQxxsw87A9h83Pxjz1qUtRLFEOooPEbW0+3vjIZHTJfpiaDKXrpYYp5IwGSErpIW479rXIt6YRrWTSVBpqSaOnVGOqpctrLcWA9Ttjo+eVsafT9XPTsvTijJYWsVUHzA34Nr44vldfT5lVRIIZN6jUlm5IsT974bNj6vSKqTWxhnCwRR1QklqJ6xYtLSScEudz83A+R8Yi8VTUs8bQU9PVPFpjCstxHIRsbna+1ib82wBnNbKslZSyBGZZWZHB3ADng/07YnzXLquHKaZnzCB4Khh5Sg1KxFxbckWN7na4JwiVrZSvtjelzlZqtKHMmiMMUY1loy21rWJvYH5wud1NAr6pGaOEqhubqLnaxPx/fCyAwz5dKI3jgrUuhlsSPYm7Hew5A2HuMa07EdCFXQG+vpk3LhVIN7Di//AOfvgpUtEsk1ehtFPlkpggd9TopLWibVYCxuDzt6WIxLSUuUzyeAUhIEB19C2pjY2JY89x7E+2F4njBVIYkYz3OlyXVF2GlVO5tz7g74ZUcdHl9dGvUhllEelmEgESWY8GxuvJ22++C5UjWmQZgzRoJaekhgYAxf5hfYmxYMLDYcgDvc8bRIlMn6YmLo8aLUSay5MhAJYjgXJuPYYkql1w6YEhNPK4MKxC3Hfi+53Hpc4EnifL6oNVjTDrKs63sLG1ybXP8A3tvgN2I0zQU7Qu81PVqyRgWsPMTwbLyF57dsejojJADNOwSJChRVJJOvYheBYX7b8d8eRBCRSVDsUDEoU5Ox1d7Ecnva+2JqLMKWLMYYowFDCyhiDa44a+3obcXBwGnegkM1LHRVLGplsKcqBHo8zKy6gCeBcW27XtjWKeORP3KgYFn07OVYdxx3I/h3wXWM0koqx0alJFR5LsQqKqgM2n08pwO0gqXjlaLw8kgLEKOAATsCfjbYffGoVK5EVpERYYFtLIpQSMt+RuoBH/t2A2xtDRqsYUxPCQN1U3/JA/7fDaSuRqWBqAwLFEzLIpASTXYAE8G+xPN8LqqdpWGszNYnzRcN+Th/4O0kXKr+p80nhqKWp8IBNERJpi2KkFeb/wB8IaXJehU1kVNKqCmAVtK3J1EOHHoLH/tsKvpeWqroIo5Jv1gD4eQ9rgkBh8Dn+BxOcx8kqGIapQiuSb73NrfF8GVv6UkkzXMaCnqpIKqGCaNK2RmeVoypvfcc2tcXGFtNmniYWhZI+kbxyRNcqQCbsfQgC9xjoP1jl6wx5BNThURkKEDYlgL6j2vY845LTzLSTERg9RZiu17XVvn3xlCm0NJqrLHNSySZgjQsWWpKKp1akY2uPN2srDt3scepenmbB0VVan1l34sptpW3fva3r9sHZXlqz0j5zPK0SNSuEjiAJjVfISL7XtcC422O5xDFFGmRUlTptCahoSuxZVYMwse5Gg7n1/DSjXhBpNiipmkoaqKLLwgSSNQsxTWCosb2AsRYjnbB9NU2lXxE8DxtEYZFGm4udS2I5sSPwcANFUVzIlJIFp1sgjk25Ave3rYb+wxLW5ItJTT6Zmd1kQsTYdyLCw4sP5YEvKM4uhtQ0j5hEsbyLExGp5GOrRcWuAP3cE+2/wB985ymspsinWpjVxSgEGRm1hNrG3G4sOTx64ERZaelExlAhqIyzRKu66bDY35+wvwcQ57Wv/hVOapmmlbpojXIAXTq1EX3bzYEEN1qOxtS1tKuXQUdVJLHRSI7RTKR5fKCFN+fnY2B9MUCsaWCoGoEeZkF9j7jbbvY2w3oK6ER1WUVkJkSMu0Eg5Qgkjna1+3vbjCeomlzGamedgWkmEbG1r8c4rFErfg/zesjXM6fqtejlWNzp4aE+a23vcW9sFrOkeZTziJqlYk1xhEZkJO9+PS23zip1yyU+XUwYqzGSQK/cKpC2+OT98T0bvULKoZtaR/pktsv/RgOCoA3rq6ebNZJWaZ/1BIemvtt5T3H8r4OzRqgyBZ5ZRIpIKRMBpFgRduCd+2wwHEP8NoJaiORmq3KkswuNPB35vfvjeCSeVnMvTZtrhl1C9ud+574i3S0a6R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132238" y="896059"/>
            <a:ext cx="1190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2181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FBE6AC91-FC79-4943-9280-E21EB9160379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sr-Latn-RS" sz="1400"/>
          </a:p>
        </p:txBody>
      </p:sp>
    </p:spTree>
    <p:extLst>
      <p:ext uri="{BB962C8B-B14F-4D97-AF65-F5344CB8AC3E}">
        <p14:creationId xmlns:p14="http://schemas.microsoft.com/office/powerpoint/2010/main" val="3738200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1"/>
          <p:cNvSpPr txBox="1">
            <a:spLocks noChangeArrowheads="1"/>
          </p:cNvSpPr>
          <p:nvPr/>
        </p:nvSpPr>
        <p:spPr bwMode="auto">
          <a:xfrm>
            <a:off x="0" y="332656"/>
            <a:ext cx="7380312" cy="12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/>
              <a:t>H</a:t>
            </a:r>
            <a:r>
              <a:rPr lang="hr-HR" altLang="sr-Latn-RS" sz="1800" b="1" i="1" dirty="0"/>
              <a:t>i</a:t>
            </a:r>
            <a:r>
              <a:rPr lang="en-GB" altLang="sr-Latn-RS" sz="1800" b="1" i="1" dirty="0" err="1"/>
              <a:t>ppocastani</a:t>
            </a:r>
            <a:r>
              <a:rPr lang="en-GB" altLang="sr-Latn-RS" sz="1800" b="1" i="1" dirty="0"/>
              <a:t> semen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sjemenke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divljeg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kesten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sp>
        <p:nvSpPr>
          <p:cNvPr id="219139" name="Text Box 2"/>
          <p:cNvSpPr txBox="1">
            <a:spLocks noChangeArrowheads="1"/>
          </p:cNvSpPr>
          <p:nvPr/>
        </p:nvSpPr>
        <p:spPr bwMode="auto">
          <a:xfrm>
            <a:off x="0" y="1052736"/>
            <a:ext cx="8820472" cy="36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/>
              <a:t>Aesculus </a:t>
            </a:r>
            <a:r>
              <a:rPr lang="en-GB" altLang="sr-Latn-RS" sz="1800" i="1" dirty="0" err="1"/>
              <a:t>hippocastanum</a:t>
            </a:r>
            <a:r>
              <a:rPr lang="en-GB" altLang="sr-Latn-RS" sz="1800" dirty="0"/>
              <a:t> L.</a:t>
            </a:r>
            <a:r>
              <a:rPr lang="hr-HR" altLang="sr-Latn-RS" sz="1800" dirty="0"/>
              <a:t>, </a:t>
            </a:r>
            <a:r>
              <a:rPr lang="hr-HR" altLang="sr-Latn-RS" sz="1800" dirty="0" err="1"/>
              <a:t>Hippocastanaceae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 pradomovina Kavkaz, Himalaja, Iran, u Europu donesen u 16. st.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 kao ukrasna biljka u drvoredima se sadi i </a:t>
            </a:r>
            <a:r>
              <a:rPr lang="hr-HR" altLang="sr-Latn-RS" sz="1800" i="1" dirty="0" err="1"/>
              <a:t>Aesculum</a:t>
            </a:r>
            <a:r>
              <a:rPr lang="hr-HR" altLang="sr-Latn-RS" sz="1800" i="1" dirty="0"/>
              <a:t> </a:t>
            </a:r>
            <a:r>
              <a:rPr lang="hr-HR" altLang="sr-Latn-RS" sz="1800" i="1" dirty="0" err="1"/>
              <a:t>pavia</a:t>
            </a:r>
            <a:r>
              <a:rPr lang="hr-HR" altLang="sr-Latn-RS" sz="1800" i="1" dirty="0"/>
              <a:t> </a:t>
            </a:r>
            <a:r>
              <a:rPr lang="hr-HR" altLang="sr-Latn-RS" sz="1800" dirty="0"/>
              <a:t>L. (crveni cvatovi)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sjemenke divljeg kestena </a:t>
            </a:r>
            <a:r>
              <a:rPr lang="en-GB" altLang="sr-Latn-RS" sz="1800" dirty="0" err="1"/>
              <a:t>sadrže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preko 20% </a:t>
            </a:r>
            <a:r>
              <a:rPr lang="en-GB" altLang="sr-Latn-RS" sz="1800" dirty="0" err="1"/>
              <a:t>saponina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</a:t>
            </a:r>
            <a:r>
              <a:rPr lang="en-GB" altLang="sr-Latn-RS" sz="1800" dirty="0" err="1"/>
              <a:t>farmakološki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aktivna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tvar</a:t>
            </a:r>
            <a:r>
              <a:rPr lang="en-GB" altLang="sr-Latn-RS" sz="1800" dirty="0"/>
              <a:t> je </a:t>
            </a:r>
            <a:r>
              <a:rPr lang="en-GB" altLang="sr-Latn-RS" sz="1800" dirty="0" err="1"/>
              <a:t>escin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smjesa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triterpenskih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saponina</a:t>
            </a:r>
            <a:r>
              <a:rPr lang="en-GB" altLang="sr-Latn-RS" sz="1800" dirty="0"/>
              <a:t>)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3-10% </a:t>
            </a:r>
            <a:r>
              <a:rPr lang="hr-HR" altLang="sr-Latn-RS" sz="1800" dirty="0" err="1"/>
              <a:t>escina</a:t>
            </a:r>
            <a:r>
              <a:rPr lang="hr-HR" altLang="sr-Latn-RS" sz="1800" dirty="0"/>
              <a:t> – farmakopeje propisuju najmanje 3%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</p:txBody>
      </p:sp>
      <p:pic>
        <p:nvPicPr>
          <p:cNvPr id="219140" name="Picture 5" descr="C:\Documents and Settings\Gordana\My Documents\My Pictures\big-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775" y="4497082"/>
            <a:ext cx="337343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F4D543FA-E9BE-4A67-A78E-2586941DE63A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1"/>
          <p:cNvSpPr txBox="1">
            <a:spLocks noChangeArrowheads="1"/>
          </p:cNvSpPr>
          <p:nvPr/>
        </p:nvSpPr>
        <p:spPr bwMode="auto">
          <a:xfrm>
            <a:off x="611188" y="448114"/>
            <a:ext cx="6769124" cy="7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sp>
        <p:nvSpPr>
          <p:cNvPr id="219139" name="Text Box 2"/>
          <p:cNvSpPr txBox="1">
            <a:spLocks noChangeArrowheads="1"/>
          </p:cNvSpPr>
          <p:nvPr/>
        </p:nvSpPr>
        <p:spPr bwMode="auto">
          <a:xfrm>
            <a:off x="0" y="500543"/>
            <a:ext cx="8820472" cy="70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 err="1"/>
              <a:t>escin</a:t>
            </a:r>
            <a:r>
              <a:rPr lang="hr-HR" altLang="sr-Latn-RS" sz="1800" dirty="0"/>
              <a:t> kristalizira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djeluje </a:t>
            </a:r>
            <a:r>
              <a:rPr lang="hr-HR" altLang="sr-Latn-RS" sz="1800" dirty="0" err="1"/>
              <a:t>antieksudativno</a:t>
            </a:r>
            <a:r>
              <a:rPr lang="hr-HR" altLang="sr-Latn-RS" sz="1800" dirty="0"/>
              <a:t> i </a:t>
            </a:r>
            <a:r>
              <a:rPr lang="hr-HR" altLang="sr-Latn-RS" sz="1800" dirty="0" err="1"/>
              <a:t>antiedematozno</a:t>
            </a: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smanjuje patološki povećanu </a:t>
            </a:r>
            <a:r>
              <a:rPr lang="hr-HR" altLang="sr-Latn-RS" sz="1800" dirty="0" err="1"/>
              <a:t>propunost</a:t>
            </a:r>
            <a:r>
              <a:rPr lang="hr-HR" altLang="sr-Latn-RS" sz="1800" dirty="0"/>
              <a:t> kapilara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terapija hemoroida, proširenih vena, tromboflebitis (tromboza) ali i edem mozga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 ovi učinci klinički potvrđeni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kapsule s ekstraktom sjemenki divljeg kestena sa standardiziranim sadržajem </a:t>
            </a:r>
            <a:r>
              <a:rPr lang="hr-HR" altLang="sr-Latn-RS" sz="1800" dirty="0" err="1"/>
              <a:t>escina</a:t>
            </a: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kreme s </a:t>
            </a:r>
            <a:r>
              <a:rPr lang="hr-HR" altLang="sr-Latn-RS" sz="1800" dirty="0" err="1"/>
              <a:t>escinom</a:t>
            </a:r>
            <a:r>
              <a:rPr lang="hr-HR" altLang="sr-Latn-RS" sz="1800" dirty="0"/>
              <a:t> – osobe s proširenim venama, trudnice, sportske ozljede,    modrice od udaraca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 Ostale droge sa </a:t>
            </a:r>
            <a:r>
              <a:rPr lang="hr-HR" altLang="sr-Latn-RS" sz="1800" dirty="0" err="1"/>
              <a:t>saponinima</a:t>
            </a:r>
            <a:r>
              <a:rPr lang="hr-HR" altLang="sr-Latn-RS" sz="1800" dirty="0"/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 list bršljana (</a:t>
            </a:r>
            <a:r>
              <a:rPr lang="hr-HR" altLang="sr-Latn-RS" sz="1800" dirty="0" err="1"/>
              <a:t>Hedera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helix</a:t>
            </a:r>
            <a:r>
              <a:rPr lang="hr-HR" altLang="sr-Latn-RS" sz="1800" dirty="0"/>
              <a:t> L.) - kašalj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 korijen sapunike (</a:t>
            </a:r>
            <a:r>
              <a:rPr lang="hr-HR" altLang="sr-Latn-RS" sz="1800" dirty="0" err="1"/>
              <a:t>Saponaria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officinalis</a:t>
            </a:r>
            <a:r>
              <a:rPr lang="hr-HR" altLang="sr-Latn-RS" sz="1800" dirty="0"/>
              <a:t> L.)- kašalj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 zelen </a:t>
            </a:r>
            <a:r>
              <a:rPr lang="hr-HR" altLang="sr-Latn-RS" sz="1800" dirty="0" err="1"/>
              <a:t>kilavice</a:t>
            </a:r>
            <a:r>
              <a:rPr lang="hr-HR" altLang="sr-Latn-RS" sz="1800" dirty="0"/>
              <a:t> ( </a:t>
            </a:r>
            <a:r>
              <a:rPr lang="hr-HR" altLang="sr-Latn-RS" sz="1800" dirty="0" err="1"/>
              <a:t>Herniaria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glabra</a:t>
            </a:r>
            <a:r>
              <a:rPr lang="hr-HR" altLang="sr-Latn-RS" sz="1800" dirty="0"/>
              <a:t> L.) – </a:t>
            </a:r>
            <a:r>
              <a:rPr lang="hr-HR" altLang="sr-Latn-RS" sz="1800" dirty="0" err="1"/>
              <a:t>duretik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 korijen sladića (</a:t>
            </a:r>
            <a:r>
              <a:rPr lang="hr-HR" altLang="sr-Latn-RS" sz="1800" dirty="0" err="1"/>
              <a:t>Glycyrrhiza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glabra</a:t>
            </a:r>
            <a:r>
              <a:rPr lang="hr-HR" altLang="sr-Latn-RS" sz="1800" dirty="0"/>
              <a:t> L.) –sladilo</a:t>
            </a:r>
            <a:r>
              <a:rPr lang="hr-HR" altLang="sr-Latn-RS" sz="1800"/>
              <a:t>, brojni biološki učinci</a:t>
            </a:r>
            <a:endParaRPr lang="hr-HR" altLang="sr-Latn-RS" sz="1800" dirty="0"/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i="1" dirty="0"/>
              <a:t>    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</p:txBody>
      </p:sp>
      <p:sp>
        <p:nvSpPr>
          <p:cNvPr id="2191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F4D543FA-E9BE-4A67-A78E-2586941DE63A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 sz="1400"/>
          </a:p>
        </p:txBody>
      </p:sp>
    </p:spTree>
    <p:extLst>
      <p:ext uri="{BB962C8B-B14F-4D97-AF65-F5344CB8AC3E}">
        <p14:creationId xmlns:p14="http://schemas.microsoft.com/office/powerpoint/2010/main" val="301463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Box 2"/>
          <p:cNvSpPr txBox="1">
            <a:spLocks noChangeArrowheads="1"/>
          </p:cNvSpPr>
          <p:nvPr/>
        </p:nvSpPr>
        <p:spPr bwMode="auto">
          <a:xfrm>
            <a:off x="214313" y="357188"/>
            <a:ext cx="9187130" cy="687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b="1" dirty="0">
                <a:solidFill>
                  <a:schemeClr val="tx1"/>
                </a:solidFill>
              </a:rPr>
              <a:t>Droge s </a:t>
            </a:r>
            <a:r>
              <a:rPr lang="hr-HR" altLang="sr-Latn-RS" sz="1800" b="1" dirty="0" err="1">
                <a:solidFill>
                  <a:schemeClr val="tx1"/>
                </a:solidFill>
              </a:rPr>
              <a:t>flavonoidnim</a:t>
            </a:r>
            <a:r>
              <a:rPr lang="hr-HR" altLang="sr-Latn-RS" sz="1800" b="1" dirty="0">
                <a:solidFill>
                  <a:schemeClr val="tx1"/>
                </a:solidFill>
              </a:rPr>
              <a:t> </a:t>
            </a:r>
            <a:r>
              <a:rPr lang="hr-HR" altLang="sr-Latn-RS" sz="1800" b="1" dirty="0" err="1">
                <a:solidFill>
                  <a:schemeClr val="tx1"/>
                </a:solidFill>
              </a:rPr>
              <a:t>glikozidima</a:t>
            </a:r>
            <a:r>
              <a:rPr lang="hr-HR" altLang="sr-Latn-RS" sz="1800" b="1" dirty="0">
                <a:solidFill>
                  <a:schemeClr val="tx1"/>
                </a:solidFill>
              </a:rPr>
              <a:t> (</a:t>
            </a:r>
            <a:r>
              <a:rPr lang="hr-HR" altLang="sr-Latn-RS" sz="1800" b="1" dirty="0" err="1">
                <a:solidFill>
                  <a:schemeClr val="tx1"/>
                </a:solidFill>
              </a:rPr>
              <a:t>flavonoidi</a:t>
            </a:r>
            <a:r>
              <a:rPr lang="hr-HR" altLang="sr-Latn-RS" sz="1800" b="1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b="1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nose i naziv </a:t>
            </a:r>
            <a:r>
              <a:rPr lang="hr-HR" altLang="sr-Latn-RS" sz="1800" dirty="0" err="1">
                <a:solidFill>
                  <a:schemeClr val="tx1"/>
                </a:solidFill>
              </a:rPr>
              <a:t>benzopiranski</a:t>
            </a:r>
            <a:r>
              <a:rPr lang="hr-HR" altLang="sr-Latn-RS" sz="1800" dirty="0">
                <a:solidFill>
                  <a:schemeClr val="tx1"/>
                </a:solidFill>
              </a:rPr>
              <a:t> </a:t>
            </a:r>
            <a:r>
              <a:rPr lang="hr-HR" altLang="sr-Latn-RS" sz="1800" dirty="0" err="1">
                <a:solidFill>
                  <a:schemeClr val="tx1"/>
                </a:solidFill>
              </a:rPr>
              <a:t>glikozidi</a:t>
            </a:r>
            <a:r>
              <a:rPr lang="hr-HR" altLang="sr-Latn-RS" sz="1800" dirty="0">
                <a:solidFill>
                  <a:schemeClr val="tx1"/>
                </a:solidFill>
              </a:rPr>
              <a:t>- </a:t>
            </a:r>
            <a:r>
              <a:rPr lang="hr-HR" altLang="sr-Latn-RS" sz="1800" dirty="0" err="1">
                <a:solidFill>
                  <a:schemeClr val="tx1"/>
                </a:solidFill>
              </a:rPr>
              <a:t>aglikon</a:t>
            </a:r>
            <a:r>
              <a:rPr lang="hr-HR" altLang="sr-Latn-RS" sz="1800" dirty="0">
                <a:solidFill>
                  <a:schemeClr val="tx1"/>
                </a:solidFill>
              </a:rPr>
              <a:t> derivat </a:t>
            </a:r>
            <a:r>
              <a:rPr lang="hr-HR" altLang="sr-Latn-RS" sz="1800" dirty="0" err="1">
                <a:solidFill>
                  <a:schemeClr val="tx1"/>
                </a:solidFill>
              </a:rPr>
              <a:t>benzopirana</a:t>
            </a:r>
            <a:r>
              <a:rPr lang="hr-HR" altLang="sr-Latn-RS" sz="1800" dirty="0">
                <a:solidFill>
                  <a:schemeClr val="tx1"/>
                </a:solidFill>
              </a:rPr>
              <a:t> (</a:t>
            </a:r>
            <a:r>
              <a:rPr lang="hr-HR" altLang="sr-Latn-RS" sz="1800" dirty="0" err="1">
                <a:solidFill>
                  <a:schemeClr val="tx1"/>
                </a:solidFill>
              </a:rPr>
              <a:t>flavana</a:t>
            </a:r>
            <a:r>
              <a:rPr lang="hr-HR" altLang="sr-Latn-RS" sz="1800" dirty="0">
                <a:solidFill>
                  <a:schemeClr val="tx1"/>
                </a:solidFill>
              </a:rPr>
              <a:t>)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boje biljnog podrijetla (</a:t>
            </a:r>
            <a:r>
              <a:rPr lang="hr-HR" altLang="sr-Latn-RS" sz="1800" dirty="0" err="1">
                <a:solidFill>
                  <a:schemeClr val="tx1"/>
                </a:solidFill>
              </a:rPr>
              <a:t>flavus</a:t>
            </a:r>
            <a:r>
              <a:rPr lang="hr-HR" altLang="sr-Latn-RS" sz="1800" dirty="0">
                <a:solidFill>
                  <a:schemeClr val="tx1"/>
                </a:solidFill>
              </a:rPr>
              <a:t> = žut)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podskupine </a:t>
            </a:r>
            <a:r>
              <a:rPr lang="hr-HR" altLang="sr-Latn-RS" sz="1800" dirty="0" err="1">
                <a:solidFill>
                  <a:schemeClr val="tx1"/>
                </a:solidFill>
              </a:rPr>
              <a:t>flavonoida</a:t>
            </a:r>
            <a:r>
              <a:rPr lang="hr-HR" altLang="sr-Latn-RS" sz="18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</a:t>
            </a:r>
            <a:r>
              <a:rPr lang="hr-HR" altLang="sr-Latn-RS" sz="1800" dirty="0" err="1">
                <a:solidFill>
                  <a:schemeClr val="tx1"/>
                </a:solidFill>
              </a:rPr>
              <a:t>Kalkoni</a:t>
            </a:r>
            <a:r>
              <a:rPr lang="hr-HR" altLang="sr-Latn-RS" sz="1800" dirty="0">
                <a:solidFill>
                  <a:schemeClr val="tx1"/>
                </a:solidFill>
              </a:rPr>
              <a:t> – </a:t>
            </a:r>
            <a:r>
              <a:rPr lang="hr-HR" altLang="sr-Latn-RS" sz="1800" i="1" dirty="0" err="1">
                <a:solidFill>
                  <a:schemeClr val="tx1"/>
                </a:solidFill>
              </a:rPr>
              <a:t>Humulus</a:t>
            </a:r>
            <a:r>
              <a:rPr lang="hr-HR" altLang="sr-Latn-RS" sz="1800" i="1" dirty="0">
                <a:solidFill>
                  <a:schemeClr val="tx1"/>
                </a:solidFill>
              </a:rPr>
              <a:t> </a:t>
            </a:r>
            <a:r>
              <a:rPr lang="hr-HR" altLang="sr-Latn-RS" sz="1800" i="1" dirty="0" err="1">
                <a:solidFill>
                  <a:schemeClr val="tx1"/>
                </a:solidFill>
              </a:rPr>
              <a:t>lupulus</a:t>
            </a:r>
            <a:r>
              <a:rPr lang="hr-HR" altLang="sr-Latn-RS" sz="1800" i="1" dirty="0">
                <a:solidFill>
                  <a:schemeClr val="tx1"/>
                </a:solidFill>
              </a:rPr>
              <a:t> </a:t>
            </a:r>
            <a:r>
              <a:rPr lang="hr-HR" altLang="sr-Latn-RS" sz="1800" dirty="0">
                <a:solidFill>
                  <a:schemeClr val="tx1"/>
                </a:solidFill>
              </a:rPr>
              <a:t> (hmelj), </a:t>
            </a:r>
            <a:r>
              <a:rPr lang="hr-HR" altLang="sr-Latn-RS" sz="1800" i="1" dirty="0" err="1"/>
              <a:t>Glycyrrhiza</a:t>
            </a:r>
            <a:r>
              <a:rPr lang="hr-HR" altLang="sr-Latn-RS" sz="1800" i="1" dirty="0"/>
              <a:t> </a:t>
            </a:r>
            <a:r>
              <a:rPr lang="hr-HR" altLang="sr-Latn-RS" sz="1800" i="1" dirty="0" err="1"/>
              <a:t>glabra</a:t>
            </a:r>
            <a:r>
              <a:rPr lang="hr-HR" altLang="sr-Latn-RS" sz="1800" i="1" dirty="0"/>
              <a:t> </a:t>
            </a:r>
            <a:r>
              <a:rPr lang="hr-HR" altLang="sr-Latn-RS" sz="1800" dirty="0"/>
              <a:t> (sladić)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i="1" dirty="0"/>
              <a:t>                       </a:t>
            </a:r>
            <a:r>
              <a:rPr lang="hr-HR" altLang="sr-Latn-RS" sz="1800" i="1" dirty="0" err="1"/>
              <a:t>Helichrysum</a:t>
            </a:r>
            <a:r>
              <a:rPr lang="hr-HR" altLang="sr-Latn-RS" sz="1800" i="1" dirty="0"/>
              <a:t> </a:t>
            </a:r>
            <a:r>
              <a:rPr lang="hr-HR" altLang="sr-Latn-RS" sz="1800" i="1" dirty="0" err="1"/>
              <a:t>arenarium</a:t>
            </a:r>
            <a:r>
              <a:rPr lang="hr-HR" altLang="sr-Latn-RS" sz="1800" i="1" dirty="0"/>
              <a:t> </a:t>
            </a:r>
            <a:r>
              <a:rPr lang="hr-HR" altLang="sr-Latn-RS" sz="1800" dirty="0"/>
              <a:t>  ( </a:t>
            </a:r>
            <a:r>
              <a:rPr lang="hr-HR" altLang="sr-Latn-RS" sz="1800" dirty="0" err="1"/>
              <a:t>pješčarsko</a:t>
            </a:r>
            <a:r>
              <a:rPr lang="hr-HR" altLang="sr-Latn-RS" sz="1800" dirty="0"/>
              <a:t> smilje)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</a:t>
            </a:r>
            <a:r>
              <a:rPr lang="hr-HR" altLang="sr-Latn-RS" sz="1800" dirty="0" err="1">
                <a:solidFill>
                  <a:schemeClr val="tx1"/>
                </a:solidFill>
              </a:rPr>
              <a:t>Flavanonoli</a:t>
            </a:r>
            <a:r>
              <a:rPr lang="hr-HR" altLang="sr-Latn-RS" sz="1800" dirty="0">
                <a:solidFill>
                  <a:schemeClr val="tx1"/>
                </a:solidFill>
              </a:rPr>
              <a:t> – </a:t>
            </a:r>
            <a:r>
              <a:rPr lang="hr-HR" altLang="sr-Latn-RS" sz="1800" dirty="0" err="1">
                <a:solidFill>
                  <a:schemeClr val="tx1"/>
                </a:solidFill>
              </a:rPr>
              <a:t>silibin</a:t>
            </a:r>
            <a:r>
              <a:rPr lang="hr-HR" altLang="sr-Latn-RS" sz="1800" dirty="0">
                <a:solidFill>
                  <a:schemeClr val="tx1"/>
                </a:solidFill>
              </a:rPr>
              <a:t> u </a:t>
            </a:r>
            <a:r>
              <a:rPr lang="hr-HR" altLang="sr-Latn-RS" sz="1800" i="1" dirty="0" err="1">
                <a:solidFill>
                  <a:schemeClr val="tx1"/>
                </a:solidFill>
              </a:rPr>
              <a:t>Sylibum</a:t>
            </a:r>
            <a:r>
              <a:rPr lang="hr-HR" altLang="sr-Latn-RS" sz="1800" i="1" dirty="0">
                <a:solidFill>
                  <a:schemeClr val="tx1"/>
                </a:solidFill>
              </a:rPr>
              <a:t> </a:t>
            </a:r>
            <a:r>
              <a:rPr lang="hr-HR" altLang="sr-Latn-RS" sz="1800" i="1" dirty="0" err="1">
                <a:solidFill>
                  <a:schemeClr val="tx1"/>
                </a:solidFill>
              </a:rPr>
              <a:t>marianum</a:t>
            </a:r>
            <a:r>
              <a:rPr lang="hr-HR" altLang="sr-Latn-RS" sz="1800" i="1" dirty="0">
                <a:solidFill>
                  <a:schemeClr val="tx1"/>
                </a:solidFill>
              </a:rPr>
              <a:t> </a:t>
            </a:r>
            <a:r>
              <a:rPr lang="hr-HR" altLang="sr-Latn-RS" sz="1800" dirty="0">
                <a:solidFill>
                  <a:schemeClr val="tx1"/>
                </a:solidFill>
              </a:rPr>
              <a:t>(sikavica), </a:t>
            </a:r>
            <a:r>
              <a:rPr lang="hr-HR" altLang="sr-Latn-RS" sz="1800" dirty="0" err="1">
                <a:solidFill>
                  <a:schemeClr val="tx1"/>
                </a:solidFill>
              </a:rPr>
              <a:t>hesperidin</a:t>
            </a:r>
            <a:r>
              <a:rPr lang="hr-HR" altLang="sr-Latn-RS" sz="1800" dirty="0">
                <a:solidFill>
                  <a:schemeClr val="tx1"/>
                </a:solidFill>
              </a:rPr>
              <a:t>, </a:t>
            </a:r>
            <a:r>
              <a:rPr lang="hr-HR" altLang="sr-Latn-RS" sz="1800" dirty="0" err="1">
                <a:solidFill>
                  <a:schemeClr val="tx1"/>
                </a:solidFill>
              </a:rPr>
              <a:t>naringenin</a:t>
            </a:r>
            <a:r>
              <a:rPr lang="hr-HR" altLang="sr-Latn-RS" sz="1800" dirty="0">
                <a:solidFill>
                  <a:schemeClr val="tx1"/>
                </a:solidFill>
              </a:rPr>
              <a:t>, </a:t>
            </a:r>
            <a:r>
              <a:rPr lang="hr-HR" altLang="sr-Latn-RS" sz="1800" dirty="0" err="1">
                <a:solidFill>
                  <a:schemeClr val="tx1"/>
                </a:solidFill>
              </a:rPr>
              <a:t>eriocitrin</a:t>
            </a:r>
            <a:r>
              <a:rPr lang="hr-HR" altLang="sr-Latn-RS" sz="18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    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                      u </a:t>
            </a:r>
            <a:r>
              <a:rPr lang="hr-HR" altLang="sr-Latn-RS" sz="1800" dirty="0" err="1">
                <a:solidFill>
                  <a:schemeClr val="tx1"/>
                </a:solidFill>
              </a:rPr>
              <a:t>uspođu</a:t>
            </a:r>
            <a:r>
              <a:rPr lang="hr-HR" altLang="sr-Latn-RS" sz="1800" dirty="0">
                <a:solidFill>
                  <a:schemeClr val="tx1"/>
                </a:solidFill>
              </a:rPr>
              <a:t> gorke naranče (</a:t>
            </a:r>
            <a:r>
              <a:rPr lang="hr-HR" altLang="sr-Latn-RS" sz="1800" dirty="0" err="1">
                <a:solidFill>
                  <a:schemeClr val="tx1"/>
                </a:solidFill>
              </a:rPr>
              <a:t>Aurantii</a:t>
            </a:r>
            <a:r>
              <a:rPr lang="hr-HR" altLang="sr-Latn-RS" sz="1800" dirty="0">
                <a:solidFill>
                  <a:schemeClr val="tx1"/>
                </a:solidFill>
              </a:rPr>
              <a:t> </a:t>
            </a:r>
            <a:r>
              <a:rPr lang="hr-HR" altLang="sr-Latn-RS" sz="1800" dirty="0" err="1">
                <a:solidFill>
                  <a:schemeClr val="tx1"/>
                </a:solidFill>
              </a:rPr>
              <a:t>amari</a:t>
            </a:r>
            <a:r>
              <a:rPr lang="hr-HR" altLang="sr-Latn-RS" sz="1800" dirty="0">
                <a:solidFill>
                  <a:schemeClr val="tx1"/>
                </a:solidFill>
              </a:rPr>
              <a:t> </a:t>
            </a:r>
            <a:r>
              <a:rPr lang="hr-HR" altLang="sr-Latn-RS" sz="1800" dirty="0" err="1">
                <a:solidFill>
                  <a:schemeClr val="tx1"/>
                </a:solidFill>
              </a:rPr>
              <a:t>flavedo</a:t>
            </a:r>
            <a:r>
              <a:rPr lang="hr-HR" altLang="sr-Latn-R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</a:t>
            </a:r>
            <a:r>
              <a:rPr lang="hr-HR" altLang="sr-Latn-RS" sz="1800" dirty="0" err="1">
                <a:solidFill>
                  <a:schemeClr val="tx1"/>
                </a:solidFill>
              </a:rPr>
              <a:t>Flavoni</a:t>
            </a:r>
            <a:r>
              <a:rPr lang="hr-HR" altLang="sr-Latn-RS" sz="1800" dirty="0">
                <a:solidFill>
                  <a:schemeClr val="tx1"/>
                </a:solidFill>
              </a:rPr>
              <a:t> – (vrlo rašireni </a:t>
            </a:r>
            <a:r>
              <a:rPr lang="hr-HR" altLang="sr-Latn-RS" sz="1800" dirty="0" err="1">
                <a:solidFill>
                  <a:schemeClr val="tx1"/>
                </a:solidFill>
              </a:rPr>
              <a:t>apigenin</a:t>
            </a:r>
            <a:r>
              <a:rPr lang="hr-HR" altLang="sr-Latn-RS" sz="1800" dirty="0">
                <a:solidFill>
                  <a:schemeClr val="tx1"/>
                </a:solidFill>
              </a:rPr>
              <a:t> i </a:t>
            </a:r>
            <a:r>
              <a:rPr lang="hr-HR" altLang="sr-Latn-RS" sz="1800" dirty="0" err="1">
                <a:solidFill>
                  <a:schemeClr val="tx1"/>
                </a:solidFill>
              </a:rPr>
              <a:t>luteolin</a:t>
            </a:r>
            <a:r>
              <a:rPr lang="hr-HR" altLang="sr-Latn-RS" sz="1800" dirty="0">
                <a:solidFill>
                  <a:schemeClr val="tx1"/>
                </a:solidFill>
              </a:rPr>
              <a:t>, ova skupina dolazi u cvijetu kamilice) 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</a:t>
            </a:r>
            <a:r>
              <a:rPr lang="hr-HR" altLang="sr-Latn-RS" sz="1800" dirty="0" err="1">
                <a:solidFill>
                  <a:schemeClr val="tx1"/>
                </a:solidFill>
              </a:rPr>
              <a:t>Flavonoli</a:t>
            </a:r>
            <a:r>
              <a:rPr lang="hr-HR" altLang="sr-Latn-RS" sz="1800" dirty="0">
                <a:solidFill>
                  <a:schemeClr val="tx1"/>
                </a:solidFill>
              </a:rPr>
              <a:t> – (</a:t>
            </a:r>
            <a:r>
              <a:rPr lang="hr-HR" altLang="sr-Latn-RS" sz="1800" dirty="0" err="1">
                <a:solidFill>
                  <a:schemeClr val="tx1"/>
                </a:solidFill>
              </a:rPr>
              <a:t>najznačjniji</a:t>
            </a:r>
            <a:r>
              <a:rPr lang="hr-HR" altLang="sr-Latn-RS" sz="1800" dirty="0">
                <a:solidFill>
                  <a:schemeClr val="tx1"/>
                </a:solidFill>
              </a:rPr>
              <a:t> </a:t>
            </a:r>
            <a:r>
              <a:rPr lang="hr-HR" altLang="sr-Latn-RS" sz="1800" dirty="0" err="1">
                <a:solidFill>
                  <a:schemeClr val="tx1"/>
                </a:solidFill>
              </a:rPr>
              <a:t>kvercetin</a:t>
            </a:r>
            <a:r>
              <a:rPr lang="hr-HR" altLang="sr-Latn-R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</a:t>
            </a:r>
            <a:r>
              <a:rPr lang="hr-HR" altLang="sr-Latn-RS" sz="1800" dirty="0" err="1">
                <a:solidFill>
                  <a:schemeClr val="tx1"/>
                </a:solidFill>
              </a:rPr>
              <a:t>Flavanoni</a:t>
            </a:r>
            <a:r>
              <a:rPr lang="hr-HR" altLang="sr-Latn-RS" sz="1800" dirty="0">
                <a:solidFill>
                  <a:schemeClr val="tx1"/>
                </a:solidFill>
              </a:rPr>
              <a:t>, </a:t>
            </a:r>
            <a:r>
              <a:rPr lang="hr-HR" altLang="sr-Latn-RS" sz="1800" dirty="0" err="1">
                <a:solidFill>
                  <a:schemeClr val="tx1"/>
                </a:solidFill>
              </a:rPr>
              <a:t>antocijanidini</a:t>
            </a:r>
            <a:r>
              <a:rPr lang="hr-HR" altLang="sr-Latn-RS" sz="1800" dirty="0">
                <a:solidFill>
                  <a:schemeClr val="tx1"/>
                </a:solidFill>
              </a:rPr>
              <a:t>, </a:t>
            </a:r>
            <a:r>
              <a:rPr lang="hr-HR" altLang="sr-Latn-RS" sz="1800" dirty="0" err="1">
                <a:solidFill>
                  <a:schemeClr val="tx1"/>
                </a:solidFill>
              </a:rPr>
              <a:t>leukoantocijanidini</a:t>
            </a:r>
            <a:r>
              <a:rPr lang="hr-HR" altLang="sr-Latn-RS" sz="1800" dirty="0">
                <a:solidFill>
                  <a:schemeClr val="tx1"/>
                </a:solidFill>
              </a:rPr>
              <a:t>, </a:t>
            </a:r>
            <a:r>
              <a:rPr lang="hr-HR" altLang="sr-Latn-RS" sz="1800" dirty="0" err="1">
                <a:solidFill>
                  <a:schemeClr val="tx1"/>
                </a:solidFill>
              </a:rPr>
              <a:t>katehini</a:t>
            </a:r>
            <a:r>
              <a:rPr lang="hr-HR" altLang="sr-Latn-RS" sz="1800" dirty="0">
                <a:solidFill>
                  <a:schemeClr val="tx1"/>
                </a:solidFill>
              </a:rPr>
              <a:t>, </a:t>
            </a:r>
            <a:r>
              <a:rPr lang="hr-HR" altLang="sr-Latn-RS" sz="1800" dirty="0" err="1">
                <a:solidFill>
                  <a:schemeClr val="tx1"/>
                </a:solidFill>
              </a:rPr>
              <a:t>auroni</a:t>
            </a: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b="1" dirty="0">
              <a:solidFill>
                <a:schemeClr val="tx1"/>
              </a:solidFill>
            </a:endParaRPr>
          </a:p>
        </p:txBody>
      </p:sp>
      <p:sp>
        <p:nvSpPr>
          <p:cNvPr id="2222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468529FC-73E8-4DA4-ABA1-F9D986BD9079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sr-Latn-RS" sz="1400"/>
          </a:p>
        </p:txBody>
      </p:sp>
      <p:sp>
        <p:nvSpPr>
          <p:cNvPr id="2" name="TextBox 1"/>
          <p:cNvSpPr txBox="1"/>
          <p:nvPr/>
        </p:nvSpPr>
        <p:spPr>
          <a:xfrm>
            <a:off x="5966441" y="7647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0081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Box 2"/>
          <p:cNvSpPr txBox="1">
            <a:spLocks noChangeArrowheads="1"/>
          </p:cNvSpPr>
          <p:nvPr/>
        </p:nvSpPr>
        <p:spPr bwMode="auto">
          <a:xfrm>
            <a:off x="214313" y="357188"/>
            <a:ext cx="3877985" cy="20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Podskupine </a:t>
            </a:r>
            <a:r>
              <a:rPr lang="hr-HR" altLang="sr-Latn-RS" sz="1800" dirty="0" err="1">
                <a:solidFill>
                  <a:schemeClr val="tx1"/>
                </a:solidFill>
              </a:rPr>
              <a:t>flavonoida</a:t>
            </a: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- podjela prema strukturi </a:t>
            </a:r>
            <a:r>
              <a:rPr lang="hr-HR" altLang="sr-Latn-RS" sz="1800" dirty="0" err="1">
                <a:solidFill>
                  <a:schemeClr val="tx1"/>
                </a:solidFill>
              </a:rPr>
              <a:t>aglikona</a:t>
            </a: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- dolaze u </a:t>
            </a:r>
            <a:r>
              <a:rPr lang="hr-HR" altLang="sr-Latn-RS" sz="1800" dirty="0" err="1">
                <a:solidFill>
                  <a:schemeClr val="tx1"/>
                </a:solidFill>
              </a:rPr>
              <a:t>aglikonskom</a:t>
            </a:r>
            <a:r>
              <a:rPr lang="hr-HR" altLang="sr-Latn-RS" sz="1800" dirty="0">
                <a:solidFill>
                  <a:schemeClr val="tx1"/>
                </a:solidFill>
              </a:rPr>
              <a:t> i </a:t>
            </a:r>
            <a:r>
              <a:rPr lang="hr-HR" altLang="sr-Latn-RS" sz="1800" dirty="0" err="1">
                <a:solidFill>
                  <a:schemeClr val="tx1"/>
                </a:solidFill>
              </a:rPr>
              <a:t>glikonskom</a:t>
            </a: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obliku (s vezanim šećerima)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- različita topljivost u vodi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 </a:t>
            </a:r>
          </a:p>
        </p:txBody>
      </p:sp>
      <p:pic>
        <p:nvPicPr>
          <p:cNvPr id="2222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044" y="12701"/>
            <a:ext cx="4786312" cy="67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22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468529FC-73E8-4DA4-ABA1-F9D986BD9079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sr-Latn-RS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Box 2"/>
          <p:cNvSpPr txBox="1">
            <a:spLocks noChangeArrowheads="1"/>
          </p:cNvSpPr>
          <p:nvPr/>
        </p:nvSpPr>
        <p:spPr bwMode="auto">
          <a:xfrm>
            <a:off x="214313" y="260648"/>
            <a:ext cx="8456612" cy="600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i="1" dirty="0">
                <a:solidFill>
                  <a:schemeClr val="tx1"/>
                </a:solidFill>
              </a:rPr>
              <a:t>Uporaba </a:t>
            </a:r>
            <a:r>
              <a:rPr lang="hr-HR" altLang="sr-Latn-RS" sz="1800" i="1" dirty="0" err="1">
                <a:solidFill>
                  <a:schemeClr val="tx1"/>
                </a:solidFill>
              </a:rPr>
              <a:t>flavonoida</a:t>
            </a:r>
            <a:endParaRPr lang="hr-HR" altLang="sr-Latn-RS" sz="18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kroz povijest za bojanje pamuka, vune i svile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-   žuta boja na platnima starih majstora – „Posljednja večera”- platno u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                                                               franjevačkom samostanu na Hvaru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                                                              ( žuti </a:t>
            </a:r>
            <a:r>
              <a:rPr lang="hr-HR" altLang="sr-Latn-RS" sz="1800" dirty="0" err="1">
                <a:solidFill>
                  <a:schemeClr val="tx1"/>
                </a:solidFill>
              </a:rPr>
              <a:t>kalkoni</a:t>
            </a:r>
            <a:r>
              <a:rPr lang="hr-HR" altLang="sr-Latn-RS" sz="1800" dirty="0">
                <a:solidFill>
                  <a:schemeClr val="tx1"/>
                </a:solidFill>
              </a:rPr>
              <a:t> - smilje)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i="1" dirty="0">
                <a:solidFill>
                  <a:schemeClr val="tx1"/>
                </a:solidFill>
              </a:rPr>
              <a:t>Djelovanje </a:t>
            </a:r>
            <a:r>
              <a:rPr lang="hr-HR" altLang="sr-Latn-RS" sz="1800" i="1" dirty="0" err="1">
                <a:solidFill>
                  <a:schemeClr val="tx1"/>
                </a:solidFill>
              </a:rPr>
              <a:t>flavonoida</a:t>
            </a:r>
            <a:endParaRPr lang="hr-HR" altLang="sr-Latn-RS" sz="18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različiti farmakološki učinci: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</a:t>
            </a:r>
            <a:r>
              <a:rPr lang="hr-HR" altLang="sr-Latn-RS" sz="1800" dirty="0" err="1">
                <a:solidFill>
                  <a:schemeClr val="tx1"/>
                </a:solidFill>
              </a:rPr>
              <a:t>spazmolitski</a:t>
            </a:r>
            <a:r>
              <a:rPr lang="hr-HR" altLang="sr-Latn-RS" sz="1800" dirty="0">
                <a:solidFill>
                  <a:schemeClr val="tx1"/>
                </a:solidFill>
              </a:rPr>
              <a:t> (kamilica, korijen sladića)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diuretski (list breze, korijen zečjeg trna)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protuupalno (</a:t>
            </a:r>
            <a:r>
              <a:rPr lang="hr-HR" altLang="sr-Latn-RS" sz="1800" dirty="0" err="1">
                <a:solidFill>
                  <a:schemeClr val="tx1"/>
                </a:solidFill>
              </a:rPr>
              <a:t>kvercetin</a:t>
            </a:r>
            <a:r>
              <a:rPr lang="hr-HR" altLang="sr-Latn-RS" sz="1800" dirty="0">
                <a:solidFill>
                  <a:schemeClr val="tx1"/>
                </a:solidFill>
              </a:rPr>
              <a:t>, </a:t>
            </a:r>
            <a:r>
              <a:rPr lang="hr-HR" altLang="sr-Latn-RS" sz="1800" dirty="0" err="1">
                <a:solidFill>
                  <a:schemeClr val="tx1"/>
                </a:solidFill>
              </a:rPr>
              <a:t>rutin</a:t>
            </a:r>
            <a:r>
              <a:rPr lang="hr-HR" altLang="sr-Latn-RS" sz="1800" dirty="0">
                <a:solidFill>
                  <a:schemeClr val="tx1"/>
                </a:solidFill>
              </a:rPr>
              <a:t>, </a:t>
            </a:r>
            <a:r>
              <a:rPr lang="hr-HR" altLang="sr-Latn-RS" sz="1800" dirty="0" err="1">
                <a:solidFill>
                  <a:schemeClr val="tx1"/>
                </a:solidFill>
              </a:rPr>
              <a:t>luteolin</a:t>
            </a:r>
            <a:r>
              <a:rPr lang="hr-HR" altLang="sr-Latn-RS" sz="1800" dirty="0">
                <a:solidFill>
                  <a:schemeClr val="tx1"/>
                </a:solidFill>
              </a:rPr>
              <a:t>, </a:t>
            </a:r>
            <a:r>
              <a:rPr lang="hr-HR" altLang="sr-Latn-RS" sz="1800" dirty="0" err="1">
                <a:solidFill>
                  <a:schemeClr val="tx1"/>
                </a:solidFill>
              </a:rPr>
              <a:t>apigenin</a:t>
            </a:r>
            <a:r>
              <a:rPr lang="hr-HR" altLang="sr-Latn-R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</a:t>
            </a:r>
            <a:r>
              <a:rPr lang="hr-HR" altLang="sr-Latn-RS" sz="1800" dirty="0" err="1">
                <a:solidFill>
                  <a:schemeClr val="tx1"/>
                </a:solidFill>
              </a:rPr>
              <a:t>koleretski</a:t>
            </a:r>
            <a:r>
              <a:rPr lang="hr-HR" altLang="sr-Latn-RS" sz="1800" dirty="0">
                <a:solidFill>
                  <a:schemeClr val="tx1"/>
                </a:solidFill>
              </a:rPr>
              <a:t> (smilje)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</a:t>
            </a:r>
            <a:r>
              <a:rPr lang="hr-HR" altLang="sr-Latn-RS" sz="1800" dirty="0" err="1">
                <a:solidFill>
                  <a:schemeClr val="tx1"/>
                </a:solidFill>
              </a:rPr>
              <a:t>dijaforetski</a:t>
            </a:r>
            <a:r>
              <a:rPr lang="hr-HR" altLang="sr-Latn-RS" sz="1800" dirty="0">
                <a:solidFill>
                  <a:schemeClr val="tx1"/>
                </a:solidFill>
              </a:rPr>
              <a:t> (bazgov i lipov cvijet)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</a:t>
            </a:r>
            <a:r>
              <a:rPr lang="hr-HR" altLang="sr-Latn-RS" sz="1800" dirty="0" err="1">
                <a:solidFill>
                  <a:schemeClr val="tx1"/>
                </a:solidFill>
              </a:rPr>
              <a:t>estrogeno</a:t>
            </a:r>
            <a:r>
              <a:rPr lang="hr-HR" altLang="sr-Latn-RS" sz="1800" dirty="0">
                <a:solidFill>
                  <a:schemeClr val="tx1"/>
                </a:solidFill>
              </a:rPr>
              <a:t> (</a:t>
            </a:r>
            <a:r>
              <a:rPr lang="hr-HR" altLang="sr-Latn-RS" sz="1800" dirty="0" err="1">
                <a:solidFill>
                  <a:schemeClr val="tx1"/>
                </a:solidFill>
              </a:rPr>
              <a:t>isoflavoni</a:t>
            </a:r>
            <a:r>
              <a:rPr lang="hr-HR" altLang="sr-Latn-R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</a:t>
            </a:r>
            <a:r>
              <a:rPr lang="hr-HR" altLang="sr-Latn-RS" sz="1800" dirty="0" err="1">
                <a:solidFill>
                  <a:schemeClr val="tx1"/>
                </a:solidFill>
              </a:rPr>
              <a:t>hepatoprotektivno</a:t>
            </a: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  protutumorsko</a:t>
            </a:r>
          </a:p>
        </p:txBody>
      </p:sp>
      <p:sp>
        <p:nvSpPr>
          <p:cNvPr id="2222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468529FC-73E8-4DA4-ABA1-F9D986BD9079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GB" altLang="sr-Latn-RS" sz="1400"/>
          </a:p>
        </p:txBody>
      </p:sp>
    </p:spTree>
    <p:extLst>
      <p:ext uri="{BB962C8B-B14F-4D97-AF65-F5344CB8AC3E}">
        <p14:creationId xmlns:p14="http://schemas.microsoft.com/office/powerpoint/2010/main" val="2408736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Box 1"/>
          <p:cNvSpPr txBox="1">
            <a:spLocks noChangeArrowheads="1"/>
          </p:cNvSpPr>
          <p:nvPr/>
        </p:nvSpPr>
        <p:spPr bwMode="auto">
          <a:xfrm>
            <a:off x="0" y="500063"/>
            <a:ext cx="9144000" cy="585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sr-Latn-RS" sz="1800" b="1" i="1" dirty="0"/>
              <a:t>S</a:t>
            </a:r>
            <a:r>
              <a:rPr lang="hr-HR" altLang="sr-Latn-RS" sz="1800" b="1" i="1" dirty="0" err="1"/>
              <a:t>ily</a:t>
            </a:r>
            <a:r>
              <a:rPr lang="en-GB" altLang="sr-Latn-RS" sz="1800" b="1" i="1" dirty="0"/>
              <a:t>bi </a:t>
            </a:r>
            <a:r>
              <a:rPr lang="en-GB" altLang="sr-Latn-RS" sz="1800" b="1" i="1" dirty="0" err="1"/>
              <a:t>mariae</a:t>
            </a:r>
            <a:r>
              <a:rPr lang="en-GB" altLang="sr-Latn-RS" sz="1800" b="1" i="1" dirty="0"/>
              <a:t> </a:t>
            </a:r>
            <a:r>
              <a:rPr lang="hr-HR" altLang="sr-Latn-RS" sz="1800" b="1" i="1" dirty="0"/>
              <a:t>(</a:t>
            </a:r>
            <a:r>
              <a:rPr lang="en-GB" altLang="sr-Latn-RS" sz="1800" b="1" i="1" dirty="0" err="1"/>
              <a:t>Cardui</a:t>
            </a:r>
            <a:r>
              <a:rPr lang="en-GB" altLang="sr-Latn-RS" sz="1800" b="1" i="1" dirty="0"/>
              <a:t> </a:t>
            </a:r>
            <a:r>
              <a:rPr lang="en-GB" altLang="sr-Latn-RS" sz="1800" b="1" i="1" dirty="0" err="1"/>
              <a:t>mariae</a:t>
            </a:r>
            <a:r>
              <a:rPr lang="hr-HR" altLang="sr-Latn-RS" sz="1800" b="1" i="1" dirty="0"/>
              <a:t>) </a:t>
            </a:r>
            <a:r>
              <a:rPr lang="en-GB" altLang="sr-Latn-RS" sz="1800" b="1" i="1" dirty="0" err="1"/>
              <a:t>fructus</a:t>
            </a:r>
            <a:endParaRPr lang="hr-HR" altLang="sr-Latn-RS" sz="1800" b="1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sr-Latn-RS" sz="1800" i="1" dirty="0"/>
              <a:t>S</a:t>
            </a:r>
            <a:r>
              <a:rPr lang="hr-HR" altLang="sr-Latn-RS" sz="1800" i="1" dirty="0"/>
              <a:t>i</a:t>
            </a:r>
            <a:r>
              <a:rPr lang="en-GB" altLang="sr-Latn-RS" sz="1800" i="1" dirty="0"/>
              <a:t>l</a:t>
            </a:r>
            <a:r>
              <a:rPr lang="hr-HR" altLang="sr-Latn-RS" sz="1800" i="1" dirty="0"/>
              <a:t>y</a:t>
            </a:r>
            <a:r>
              <a:rPr lang="en-GB" altLang="sr-Latn-RS" sz="1800" i="1" dirty="0"/>
              <a:t>bum </a:t>
            </a:r>
            <a:r>
              <a:rPr lang="en-GB" altLang="sr-Latn-RS" sz="1800" i="1" dirty="0" err="1"/>
              <a:t>marianum</a:t>
            </a:r>
            <a:r>
              <a:rPr lang="en-GB" altLang="sr-Latn-RS" sz="1800" dirty="0"/>
              <a:t> L. </a:t>
            </a:r>
            <a:r>
              <a:rPr lang="en-GB" altLang="sr-Latn-RS" sz="1800" i="1" dirty="0"/>
              <a:t>(</a:t>
            </a:r>
            <a:r>
              <a:rPr lang="en-GB" altLang="sr-Latn-RS" sz="1800" i="1" dirty="0" err="1"/>
              <a:t>Cardus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marianus</a:t>
            </a:r>
            <a:r>
              <a:rPr lang="en-GB" altLang="sr-Latn-RS" sz="1800" i="1" dirty="0"/>
              <a:t> </a:t>
            </a:r>
            <a:r>
              <a:rPr lang="en-GB" altLang="sr-Latn-RS" sz="1800" dirty="0"/>
              <a:t>L</a:t>
            </a:r>
            <a:r>
              <a:rPr lang="hr-HR" altLang="sr-Latn-RS" sz="1800" dirty="0"/>
              <a:t>)</a:t>
            </a:r>
            <a:r>
              <a:rPr lang="en-GB" altLang="sr-Latn-RS" sz="1800" dirty="0"/>
              <a:t>., </a:t>
            </a:r>
            <a:r>
              <a:rPr lang="hr-HR" altLang="sr-Latn-RS" sz="1800" dirty="0"/>
              <a:t>sikavica, </a:t>
            </a:r>
            <a:r>
              <a:rPr lang="hr-HR" altLang="sr-Latn-RS" sz="1800" dirty="0" err="1"/>
              <a:t>oslobad</a:t>
            </a:r>
            <a:r>
              <a:rPr lang="hr-HR" altLang="sr-Latn-RS" sz="1800" dirty="0"/>
              <a:t>, </a:t>
            </a:r>
            <a:r>
              <a:rPr lang="en-GB" altLang="sr-Latn-RS" sz="1800" dirty="0" err="1"/>
              <a:t>Asteraceae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samonikla- Dalmacija , Hercegovina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velika potražnja – uzgoj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 err="1"/>
              <a:t>oficinalna</a:t>
            </a:r>
            <a:r>
              <a:rPr lang="hr-HR" altLang="sr-Latn-RS" sz="1800" dirty="0"/>
              <a:t> u brojnim farmakopejama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Koristi se još od srednjeg vijeka – bolesti jetre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b="1" i="1" dirty="0"/>
              <a:t> -  </a:t>
            </a:r>
            <a:r>
              <a:rPr lang="hr-HR" altLang="sr-Latn-RS" sz="1800" dirty="0"/>
              <a:t>plodovi – 1968. izoliran </a:t>
            </a:r>
            <a:r>
              <a:rPr lang="hr-HR" altLang="sr-Latn-RS" sz="1800" dirty="0" err="1"/>
              <a:t>silimarin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 -  količina </a:t>
            </a:r>
            <a:r>
              <a:rPr lang="hr-HR" altLang="sr-Latn-RS" sz="1800" dirty="0" err="1"/>
              <a:t>silimarina</a:t>
            </a:r>
            <a:r>
              <a:rPr lang="hr-HR" altLang="sr-Latn-RS" sz="1800" dirty="0"/>
              <a:t> jako varira – uvjeti uzgoja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i="1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kompleksni spoj- 4 </a:t>
            </a:r>
            <a:r>
              <a:rPr lang="hr-HR" altLang="sr-Latn-RS" sz="1800" dirty="0" err="1"/>
              <a:t>izomera</a:t>
            </a:r>
            <a:r>
              <a:rPr lang="hr-HR" altLang="sr-Latn-RS" sz="1800" dirty="0"/>
              <a:t>,  </a:t>
            </a:r>
            <a:r>
              <a:rPr lang="en-GB" altLang="sr-Latn-RS" sz="1800" dirty="0" err="1"/>
              <a:t>silibin</a:t>
            </a:r>
            <a:r>
              <a:rPr lang="en-GB" altLang="sr-Latn-RS" sz="1800" dirty="0"/>
              <a:t>,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izosilibin</a:t>
            </a:r>
            <a:r>
              <a:rPr lang="hr-HR" altLang="sr-Latn-RS" sz="1800" dirty="0"/>
              <a:t>,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silidi</a:t>
            </a:r>
            <a:r>
              <a:rPr lang="hr-HR" altLang="sr-Latn-RS" sz="1800" dirty="0"/>
              <a:t>j</a:t>
            </a:r>
            <a:r>
              <a:rPr lang="en-GB" altLang="sr-Latn-RS" sz="1800" dirty="0" err="1"/>
              <a:t>anin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silikristin</a:t>
            </a:r>
            <a:r>
              <a:rPr lang="en-GB" altLang="sr-Latn-RS" sz="1800" dirty="0"/>
              <a:t> </a:t>
            </a: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sr-Latn-RS" sz="1800" dirty="0" err="1"/>
              <a:t>razlikuju</a:t>
            </a:r>
            <a:r>
              <a:rPr lang="en-GB" altLang="sr-Latn-RS" sz="1800" dirty="0"/>
              <a:t> se u po </a:t>
            </a:r>
            <a:r>
              <a:rPr lang="en-GB" altLang="sr-Latn-RS" sz="1800" dirty="0" err="1"/>
              <a:t>različitom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vezanju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koniferilnog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alkohola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skelet</a:t>
            </a:r>
            <a:r>
              <a:rPr lang="en-GB" altLang="sr-Latn-RS" sz="1800" dirty="0"/>
              <a:t> ta</a:t>
            </a:r>
            <a:r>
              <a:rPr lang="hr-HR" altLang="sr-Latn-RS" sz="1800" dirty="0" err="1"/>
              <a:t>ks</a:t>
            </a:r>
            <a:r>
              <a:rPr lang="en-GB" altLang="sr-Latn-RS" sz="1800" dirty="0" err="1"/>
              <a:t>i</a:t>
            </a:r>
            <a:r>
              <a:rPr lang="hr-HR" altLang="sr-Latn-RS" sz="1800" dirty="0" err="1"/>
              <a:t>folina</a:t>
            </a: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GB" altLang="sr-Latn-RS" sz="18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bg1"/>
              </a:solidFill>
            </a:endParaRPr>
          </a:p>
        </p:txBody>
      </p:sp>
      <p:pic>
        <p:nvPicPr>
          <p:cNvPr id="223235" name="Picture 2" descr="C:\Documents and Settings\Gordana\My Documents\My Pictures\silybum_marianu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75944"/>
            <a:ext cx="3090813" cy="231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F3548B3-F67D-4BBE-A423-38476BEC44C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sr-Latn-RS" sz="1400"/>
          </a:p>
        </p:txBody>
      </p:sp>
    </p:spTree>
    <p:extLst>
      <p:ext uri="{BB962C8B-B14F-4D97-AF65-F5344CB8AC3E}">
        <p14:creationId xmlns:p14="http://schemas.microsoft.com/office/powerpoint/2010/main" val="294066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1"/>
          <p:cNvSpPr txBox="1">
            <a:spLocks noChangeArrowheads="1"/>
          </p:cNvSpPr>
          <p:nvPr/>
        </p:nvSpPr>
        <p:spPr bwMode="auto">
          <a:xfrm>
            <a:off x="136525" y="457200"/>
            <a:ext cx="374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207875" name="Text Box 2"/>
          <p:cNvSpPr txBox="1">
            <a:spLocks noChangeArrowheads="1"/>
          </p:cNvSpPr>
          <p:nvPr/>
        </p:nvSpPr>
        <p:spPr bwMode="auto">
          <a:xfrm>
            <a:off x="84406" y="141287"/>
            <a:ext cx="9059594" cy="158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/>
              <a:t>- p</a:t>
            </a:r>
            <a:r>
              <a:rPr lang="en-GB" altLang="sr-Latn-RS" sz="1800" dirty="0" err="1"/>
              <a:t>rema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strukturi</a:t>
            </a:r>
            <a:r>
              <a:rPr lang="en-GB" altLang="sr-Latn-RS" sz="1800" dirty="0"/>
              <a:t> </a:t>
            </a:r>
            <a:r>
              <a:rPr lang="hr-HR" altLang="sr-Latn-RS" sz="1800" dirty="0" err="1"/>
              <a:t>laktonskog</a:t>
            </a:r>
            <a:r>
              <a:rPr lang="hr-HR" altLang="sr-Latn-RS" sz="1800" dirty="0"/>
              <a:t> prstena </a:t>
            </a:r>
            <a:r>
              <a:rPr lang="en-GB" altLang="sr-Latn-RS" sz="1800" dirty="0" err="1"/>
              <a:t>aglikona</a:t>
            </a:r>
            <a:r>
              <a:rPr lang="hr-HR" altLang="sr-Latn-RS" sz="1800" dirty="0"/>
              <a:t> -</a:t>
            </a:r>
            <a:r>
              <a:rPr lang="en-GB" altLang="sr-Latn-RS" sz="1800" dirty="0"/>
              <a:t> </a:t>
            </a:r>
            <a:r>
              <a:rPr lang="en-GB" altLang="sr-Latn-RS" sz="1800" b="1" dirty="0" err="1"/>
              <a:t>kardenolid</a:t>
            </a:r>
            <a:r>
              <a:rPr lang="hr-HR" altLang="sr-Latn-RS" sz="1800" b="1" dirty="0"/>
              <a:t>i</a:t>
            </a:r>
            <a:r>
              <a:rPr lang="en-GB" altLang="sr-Latn-RS" sz="1800" b="1" dirty="0"/>
              <a:t> </a:t>
            </a:r>
            <a:r>
              <a:rPr lang="en-GB" altLang="sr-Latn-RS" sz="1800" dirty="0"/>
              <a:t>(C-23)</a:t>
            </a:r>
            <a:r>
              <a:rPr lang="hr-HR" altLang="sr-Latn-RS" sz="1800" b="1" dirty="0"/>
              <a:t> i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bufadienolid</a:t>
            </a:r>
            <a:r>
              <a:rPr lang="hr-HR" altLang="sr-Latn-RS" sz="1800" b="1" dirty="0"/>
              <a:t>i</a:t>
            </a:r>
            <a:r>
              <a:rPr lang="en-GB" altLang="sr-Latn-RS" sz="1800" b="1" dirty="0"/>
              <a:t> </a:t>
            </a:r>
            <a:r>
              <a:rPr lang="en-GB" altLang="sr-Latn-RS" sz="1800" dirty="0"/>
              <a:t>(C-24</a:t>
            </a:r>
            <a:r>
              <a:rPr lang="hr-HR" altLang="sr-Latn-RS" sz="1800" dirty="0"/>
              <a:t>) -</a:t>
            </a:r>
            <a:endParaRPr lang="hr-HR" altLang="sr-Latn-RS" sz="1800" dirty="0">
              <a:solidFill>
                <a:schemeClr val="bg1"/>
              </a:solidFill>
            </a:endParaRPr>
          </a:p>
        </p:txBody>
      </p:sp>
      <p:pic>
        <p:nvPicPr>
          <p:cNvPr id="2078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41709"/>
            <a:ext cx="6119813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78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25704"/>
            <a:ext cx="619283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78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CD88A89F-E2DF-4975-84C9-DDF85B3A2E5B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F3548B3-F67D-4BBE-A423-38476BEC44C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GB" altLang="sr-Latn-RS" sz="1400"/>
          </a:p>
        </p:txBody>
      </p:sp>
      <p:pic>
        <p:nvPicPr>
          <p:cNvPr id="1026" name="Picture 2" descr="Strukture izomera silimarina">
            <a:extLst>
              <a:ext uri="{FF2B5EF4-FFF2-40B4-BE49-F238E27FC236}">
                <a16:creationId xmlns:a16="http://schemas.microsoft.com/office/drawing/2014/main" id="{A4557BED-B0EF-44C6-95C6-B48FA2F74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57806"/>
            <a:ext cx="5547742" cy="327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atoteka:Slika 1. Strukturne formule p-kumaril-, koniferil- i ...">
            <a:extLst>
              <a:ext uri="{FF2B5EF4-FFF2-40B4-BE49-F238E27FC236}">
                <a16:creationId xmlns:a16="http://schemas.microsoft.com/office/drawing/2014/main" id="{B779070F-8F16-4FD9-8DDD-124155233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99136"/>
            <a:ext cx="5041311" cy="204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18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Box 1"/>
          <p:cNvSpPr txBox="1">
            <a:spLocks noChangeArrowheads="1"/>
          </p:cNvSpPr>
          <p:nvPr/>
        </p:nvSpPr>
        <p:spPr bwMode="auto">
          <a:xfrm>
            <a:off x="0" y="-99392"/>
            <a:ext cx="9144000" cy="64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antagonozira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štetne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utjecaje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tvari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toksičnih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jetru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tetraklorugljik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tioacetamid</a:t>
            </a:r>
            <a:r>
              <a:rPr lang="en-GB" altLang="sr-Latn-RS" sz="1800" dirty="0"/>
              <a:t>,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galaktosamin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etanol</a:t>
            </a:r>
            <a:r>
              <a:rPr lang="en-GB" altLang="sr-Latn-RS" sz="1800" dirty="0"/>
              <a:t>)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djeluje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protektivno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st.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jetre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trovanju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toksinima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gljiva</a:t>
            </a:r>
            <a:r>
              <a:rPr lang="en-GB" altLang="sr-Latn-RS" sz="1800" dirty="0"/>
              <a:t> (amanitin, </a:t>
            </a:r>
            <a:r>
              <a:rPr lang="en-GB" altLang="sr-Latn-RS" sz="1800" dirty="0" err="1"/>
              <a:t>faloidin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daje</a:t>
            </a:r>
            <a:r>
              <a:rPr lang="en-GB" altLang="sr-Latn-RS" sz="1800" dirty="0"/>
              <a:t> se u </a:t>
            </a:r>
            <a:r>
              <a:rPr lang="en-GB" altLang="sr-Latn-RS" sz="1800" dirty="0" err="1"/>
              <a:t>obliku</a:t>
            </a:r>
            <a:r>
              <a:rPr lang="en-GB" altLang="sr-Latn-RS" sz="1800" dirty="0"/>
              <a:t> soli </a:t>
            </a:r>
            <a:r>
              <a:rPr lang="en-GB" altLang="sr-Latn-RS" sz="1800" dirty="0" err="1"/>
              <a:t>topljivih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vodi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kao</a:t>
            </a:r>
            <a:r>
              <a:rPr lang="en-GB" altLang="sr-Latn-RS" sz="1800" dirty="0"/>
              <a:t> antidot </a:t>
            </a:r>
            <a:r>
              <a:rPr lang="en-GB" altLang="sr-Latn-RS" sz="1800" dirty="0" err="1"/>
              <a:t>pri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trovanju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gljivama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netoksičan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visokim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dozama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</a:t>
            </a:r>
            <a:r>
              <a:rPr lang="en-GB" altLang="sr-Latn-RS" sz="1800" dirty="0"/>
              <a:t>hepatitis, </a:t>
            </a:r>
            <a:r>
              <a:rPr lang="en-GB" altLang="sr-Latn-RS" sz="1800" dirty="0" err="1"/>
              <a:t>ciroza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jetre</a:t>
            </a:r>
            <a:r>
              <a:rPr lang="hr-HR" altLang="sr-Latn-RS" sz="1800" dirty="0"/>
              <a:t>, masna jetra, problemi u funkcioniranju jetre u trudnoći,  problemi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izazvani </a:t>
            </a:r>
            <a:r>
              <a:rPr lang="hr-HR" altLang="sr-Latn-RS" sz="1800" dirty="0" err="1"/>
              <a:t>kontraceptivima</a:t>
            </a:r>
            <a:r>
              <a:rPr lang="hr-HR" altLang="sr-Latn-RS" sz="1800" dirty="0"/>
              <a:t>, toksični učinci polutanata i toksičnih tvari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potvrđeno i kliničkim studijama</a:t>
            </a:r>
            <a:r>
              <a:rPr lang="en-GB" altLang="sr-Latn-RS" sz="1800" dirty="0"/>
              <a:t>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prema kliničkim studijama  50- 60% </a:t>
            </a:r>
            <a:r>
              <a:rPr lang="hr-HR" altLang="sr-Latn-RS" sz="1800" dirty="0" err="1"/>
              <a:t>silimarina</a:t>
            </a:r>
            <a:r>
              <a:rPr lang="hr-HR" altLang="sr-Latn-RS" sz="1800" dirty="0"/>
              <a:t> u ekstraktu – HPLC)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doziranje: 4-9 g /dnevno praha osušenih sjemenki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                4-9 ml/dnevno 1: 1 tekućeg ekstrakta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                3-4 tablete s 200 mg  suhog ekstrakta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                (standardiziranog na minimalno 140 mg </a:t>
            </a:r>
            <a:r>
              <a:rPr lang="hr-HR" altLang="sr-Latn-RS" sz="1800" dirty="0" err="1"/>
              <a:t>silimarina</a:t>
            </a:r>
            <a:r>
              <a:rPr lang="hr-HR" altLang="sr-Latn-RS" sz="1800" dirty="0"/>
              <a:t>)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bg1"/>
              </a:solidFill>
            </a:endParaRPr>
          </a:p>
        </p:txBody>
      </p:sp>
      <p:sp>
        <p:nvSpPr>
          <p:cNvPr id="2232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F3548B3-F67D-4BBE-A423-38476BEC44C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GB" altLang="sr-Latn-RS" sz="1400"/>
          </a:p>
        </p:txBody>
      </p:sp>
    </p:spTree>
    <p:extLst>
      <p:ext uri="{BB962C8B-B14F-4D97-AF65-F5344CB8AC3E}">
        <p14:creationId xmlns:p14="http://schemas.microsoft.com/office/powerpoint/2010/main" val="4219667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Box 1"/>
          <p:cNvSpPr txBox="1">
            <a:spLocks noChangeArrowheads="1"/>
          </p:cNvSpPr>
          <p:nvPr/>
        </p:nvSpPr>
        <p:spPr bwMode="auto">
          <a:xfrm>
            <a:off x="0" y="-99392"/>
            <a:ext cx="9144000" cy="862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doza se može povećati kod težih oblika oštećenja jetre – izuzetno sigurna droga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</a:t>
            </a:r>
            <a:r>
              <a:rPr lang="hr-HR" altLang="sr-Latn-RS" sz="1800" dirty="0" err="1"/>
              <a:t>absorpcija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silimarina</a:t>
            </a:r>
            <a:r>
              <a:rPr lang="hr-HR" altLang="sr-Latn-RS" sz="1800" dirty="0"/>
              <a:t> je poboljšava uz lecitin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preporuča se simultana primjena lecitina (postoje i takvi gotovi preparati)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</a:t>
            </a:r>
            <a:r>
              <a:rPr lang="hr-HR" altLang="sr-Latn-RS" sz="1800" i="1" dirty="0" err="1"/>
              <a:t>in</a:t>
            </a:r>
            <a:r>
              <a:rPr lang="hr-HR" altLang="sr-Latn-RS" sz="1800" i="1" dirty="0"/>
              <a:t> vivo </a:t>
            </a:r>
            <a:r>
              <a:rPr lang="hr-HR" altLang="sr-Latn-RS" sz="1800" dirty="0"/>
              <a:t>studije- smanjuje negativne učinke alkohola u  </a:t>
            </a:r>
            <a:r>
              <a:rPr lang="hr-HR" altLang="sr-Latn-RS" sz="1800" dirty="0" err="1"/>
              <a:t>intrauterinu</a:t>
            </a:r>
            <a:r>
              <a:rPr lang="hr-HR" altLang="sr-Latn-RS" sz="1800" dirty="0"/>
              <a:t> razvoju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</a:t>
            </a:r>
            <a:r>
              <a:rPr lang="hr-HR" altLang="sr-Latn-RS" sz="1800" i="1" dirty="0"/>
              <a:t>Mehanizmi djelovanja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stabilizira membrane stanica i smanjuje mogućnost prodiranja štetnih tvari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inhibicija P-</a:t>
            </a:r>
            <a:r>
              <a:rPr lang="hr-HR" altLang="sr-Latn-RS" sz="1800" dirty="0" err="1"/>
              <a:t>glikoproteina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okupira vezna mjesta toksina na </a:t>
            </a:r>
            <a:r>
              <a:rPr lang="hr-HR" altLang="sr-Latn-RS" sz="1800" dirty="0" err="1"/>
              <a:t>hepatocitima</a:t>
            </a:r>
            <a:r>
              <a:rPr lang="hr-HR" altLang="sr-Latn-RS" sz="1800" dirty="0"/>
              <a:t> kompetitivna inhibicija – toksini gljiva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utječe na OATP2 transportni sustav – stanice jetre – uklanja žučne kiseline, </a:t>
            </a:r>
            <a:r>
              <a:rPr lang="hr-HR" altLang="sr-Latn-RS" sz="1800" dirty="0" err="1"/>
              <a:t>lipofilne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hormone i </a:t>
            </a:r>
            <a:r>
              <a:rPr lang="hr-HR" altLang="sr-Latn-RS" sz="1800" dirty="0" err="1"/>
              <a:t>ksenbiotike</a:t>
            </a:r>
            <a:r>
              <a:rPr lang="hr-HR" altLang="sr-Latn-RS" sz="1800" dirty="0"/>
              <a:t> iz krvi portalne vene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</a:t>
            </a:r>
            <a:r>
              <a:rPr lang="en-GB" altLang="sr-Latn-RS" sz="1800" dirty="0" err="1"/>
              <a:t>potiče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sintezu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proteina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kroz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stimulaciju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sinteze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ribosomalne</a:t>
            </a:r>
            <a:r>
              <a:rPr lang="en-GB" altLang="sr-Latn-RS" sz="1800" dirty="0"/>
              <a:t> RNA</a:t>
            </a:r>
            <a:r>
              <a:rPr lang="hr-HR" altLang="sr-Latn-RS" sz="1800" dirty="0"/>
              <a:t> –regeneracija stanica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bg1"/>
              </a:solidFill>
            </a:endParaRPr>
          </a:p>
        </p:txBody>
      </p:sp>
      <p:sp>
        <p:nvSpPr>
          <p:cNvPr id="2232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F3548B3-F67D-4BBE-A423-38476BEC44C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GB" altLang="sr-Latn-RS" sz="1400"/>
          </a:p>
        </p:txBody>
      </p:sp>
    </p:spTree>
    <p:extLst>
      <p:ext uri="{BB962C8B-B14F-4D97-AF65-F5344CB8AC3E}">
        <p14:creationId xmlns:p14="http://schemas.microsoft.com/office/powerpoint/2010/main" val="200303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Box 1"/>
          <p:cNvSpPr txBox="1">
            <a:spLocks noChangeArrowheads="1"/>
          </p:cNvSpPr>
          <p:nvPr/>
        </p:nvSpPr>
        <p:spPr bwMode="auto">
          <a:xfrm>
            <a:off x="0" y="-99392"/>
            <a:ext cx="9144000" cy="88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i="1" dirty="0"/>
              <a:t>Ostali biološki učinci </a:t>
            </a:r>
            <a:r>
              <a:rPr lang="hr-HR" altLang="sr-Latn-RS" sz="1800" i="1" dirty="0" err="1"/>
              <a:t>silimarina</a:t>
            </a: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i="1" dirty="0" err="1"/>
              <a:t>Antitutumorski</a:t>
            </a:r>
            <a:r>
              <a:rPr lang="hr-HR" altLang="sr-Latn-RS" sz="1800" i="1" dirty="0"/>
              <a:t> učinci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i="1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 err="1"/>
              <a:t>kemoprotektivni</a:t>
            </a:r>
            <a:r>
              <a:rPr lang="hr-HR" altLang="sr-Latn-RS" sz="1800" dirty="0"/>
              <a:t> učinci – priječi </a:t>
            </a:r>
            <a:r>
              <a:rPr lang="hr-HR" altLang="sr-Latn-RS" sz="1800" dirty="0" err="1"/>
              <a:t>karcinogenezu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 err="1"/>
              <a:t>karcinogeneza</a:t>
            </a:r>
            <a:r>
              <a:rPr lang="hr-HR" altLang="sr-Latn-RS" sz="1800" dirty="0"/>
              <a:t> – aktivira se kroz </a:t>
            </a:r>
            <a:r>
              <a:rPr lang="hr-HR" altLang="sr-Latn-RS" sz="1800" dirty="0" err="1"/>
              <a:t>promjenjenu</a:t>
            </a:r>
            <a:r>
              <a:rPr lang="hr-HR" altLang="sr-Latn-RS" sz="1800" dirty="0"/>
              <a:t> ekspresiju transkripcijskih faktora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  i proteina uključenih u proliferaciju, stanični ciklus, diferencijaciju, </a:t>
            </a:r>
            <a:r>
              <a:rPr lang="hr-HR" altLang="sr-Latn-RS" sz="1800" dirty="0" err="1"/>
              <a:t>apoptozu</a:t>
            </a:r>
            <a:r>
              <a:rPr lang="hr-HR" altLang="sr-Latn-RS" sz="1800" dirty="0"/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  </a:t>
            </a:r>
            <a:r>
              <a:rPr lang="hr-HR" altLang="sr-Latn-RS" sz="1800" dirty="0" err="1"/>
              <a:t>angiogenezu</a:t>
            </a:r>
            <a:r>
              <a:rPr lang="hr-HR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-    reducira </a:t>
            </a:r>
            <a:r>
              <a:rPr lang="hr-HR" altLang="sr-Latn-RS" sz="1800" dirty="0" err="1"/>
              <a:t>genotoksični</a:t>
            </a:r>
            <a:r>
              <a:rPr lang="hr-HR" altLang="sr-Latn-RS" sz="1800" dirty="0"/>
              <a:t> učinke </a:t>
            </a:r>
            <a:r>
              <a:rPr lang="hr-HR" altLang="sr-Latn-RS" sz="1800" dirty="0" err="1"/>
              <a:t>benzopirena</a:t>
            </a:r>
            <a:r>
              <a:rPr lang="hr-HR" altLang="sr-Latn-RS" sz="1800" dirty="0"/>
              <a:t> i </a:t>
            </a:r>
            <a:r>
              <a:rPr lang="hr-HR" altLang="sr-Latn-RS" sz="1800" dirty="0" err="1"/>
              <a:t>aflatoksina</a:t>
            </a:r>
            <a:r>
              <a:rPr lang="hr-HR" altLang="sr-Latn-RS" sz="1800" dirty="0"/>
              <a:t> B1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-  </a:t>
            </a:r>
            <a:r>
              <a:rPr lang="hr-HR" altLang="sr-Latn-RS" sz="1800" dirty="0" err="1"/>
              <a:t>kemoprotektivni</a:t>
            </a:r>
            <a:r>
              <a:rPr lang="hr-HR" altLang="sr-Latn-RS" sz="1800" dirty="0"/>
              <a:t> učinak naspram raka kože (</a:t>
            </a:r>
            <a:r>
              <a:rPr lang="hr-HR" altLang="sr-Latn-RS" sz="1800" dirty="0" err="1"/>
              <a:t>antioksidatvno</a:t>
            </a:r>
            <a:r>
              <a:rPr lang="hr-HR" altLang="sr-Latn-RS" sz="1800" dirty="0"/>
              <a:t> i protuupalna aktivnost,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 inhibicija </a:t>
            </a:r>
            <a:r>
              <a:rPr lang="hr-HR" altLang="sr-Latn-RS" sz="1800" dirty="0" err="1"/>
              <a:t>mitotskih</a:t>
            </a:r>
            <a:r>
              <a:rPr lang="hr-HR" altLang="sr-Latn-RS" sz="1800" dirty="0"/>
              <a:t> signala, smanjuje broj stanica kože s </a:t>
            </a:r>
            <a:r>
              <a:rPr lang="hr-HR" altLang="sr-Latn-RS" sz="1800" dirty="0" err="1"/>
              <a:t>timinskim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dimerima</a:t>
            </a:r>
            <a:r>
              <a:rPr lang="hr-HR" altLang="sr-Latn-RS" sz="1800" dirty="0"/>
              <a:t> izazvanih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 UV zračenjem)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i="1" dirty="0" err="1"/>
              <a:t>in</a:t>
            </a:r>
            <a:r>
              <a:rPr lang="hr-HR" altLang="sr-Latn-RS" sz="1800" i="1" dirty="0"/>
              <a:t> vivo</a:t>
            </a:r>
            <a:r>
              <a:rPr lang="hr-HR" altLang="sr-Latn-RS" sz="1800" dirty="0"/>
              <a:t> – inhibira rast tumora kože – mehanizmi uključuju zastoj u staničnom ciklusu,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              promocija </a:t>
            </a:r>
            <a:r>
              <a:rPr lang="hr-HR" altLang="sr-Latn-RS" sz="1800" dirty="0" err="1"/>
              <a:t>apoptoze</a:t>
            </a:r>
            <a:r>
              <a:rPr lang="hr-HR" altLang="sr-Latn-RS" sz="1800" dirty="0"/>
              <a:t> (pojačana ekspresija </a:t>
            </a:r>
            <a:r>
              <a:rPr lang="hr-HR" altLang="sr-Latn-RS" sz="1800" dirty="0" err="1"/>
              <a:t>kaspaza</a:t>
            </a:r>
            <a:r>
              <a:rPr lang="hr-HR" altLang="sr-Latn-RS" sz="1800" dirty="0"/>
              <a:t> 9, 3 i 7 i proteina p53)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i="1" dirty="0" err="1"/>
              <a:t>in</a:t>
            </a:r>
            <a:r>
              <a:rPr lang="hr-HR" altLang="sr-Latn-RS" sz="1800" i="1" dirty="0"/>
              <a:t> </a:t>
            </a:r>
            <a:r>
              <a:rPr lang="hr-HR" altLang="sr-Latn-RS" sz="1800" i="1" dirty="0" err="1"/>
              <a:t>vitro</a:t>
            </a:r>
            <a:r>
              <a:rPr lang="hr-HR" altLang="sr-Latn-RS" sz="1800" i="1" dirty="0"/>
              <a:t> - </a:t>
            </a:r>
            <a:r>
              <a:rPr lang="hr-HR" altLang="sr-Latn-RS" sz="1800" dirty="0"/>
              <a:t>istraživanja na stanicama raka prostate – modulira </a:t>
            </a:r>
            <a:r>
              <a:rPr lang="hr-HR" altLang="sr-Latn-RS" sz="1800" dirty="0" err="1"/>
              <a:t>cikline</a:t>
            </a:r>
            <a:r>
              <a:rPr lang="hr-HR" altLang="sr-Latn-RS" sz="1800" dirty="0"/>
              <a:t> G1 faze i </a:t>
            </a:r>
            <a:r>
              <a:rPr lang="hr-HR" altLang="sr-Latn-RS" sz="1800" dirty="0" err="1"/>
              <a:t>ciklin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 ovisne </a:t>
            </a:r>
            <a:r>
              <a:rPr lang="hr-HR" altLang="sr-Latn-RS" sz="1800" dirty="0" err="1"/>
              <a:t>kinaze</a:t>
            </a:r>
            <a:r>
              <a:rPr lang="hr-HR" altLang="sr-Latn-RS" sz="1800" dirty="0"/>
              <a:t> uključene u zastoj staničnog ciklusa u G1 fazi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i="1" dirty="0"/>
              <a:t>-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- </a:t>
            </a:r>
            <a:r>
              <a:rPr lang="hr-HR" altLang="sr-Latn-RS" sz="1800" i="1" dirty="0" err="1"/>
              <a:t>in</a:t>
            </a:r>
            <a:r>
              <a:rPr lang="hr-HR" altLang="sr-Latn-RS" sz="1800" i="1" dirty="0"/>
              <a:t> vivo – </a:t>
            </a:r>
            <a:r>
              <a:rPr lang="hr-HR" altLang="sr-Latn-RS" sz="1800" dirty="0"/>
              <a:t>inhibira rast raka prostate kod miševa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bg1"/>
              </a:solidFill>
            </a:endParaRPr>
          </a:p>
        </p:txBody>
      </p:sp>
      <p:sp>
        <p:nvSpPr>
          <p:cNvPr id="2232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F3548B3-F67D-4BBE-A423-38476BEC44C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sr-Latn-RS" sz="1400"/>
          </a:p>
        </p:txBody>
      </p:sp>
    </p:spTree>
    <p:extLst>
      <p:ext uri="{BB962C8B-B14F-4D97-AF65-F5344CB8AC3E}">
        <p14:creationId xmlns:p14="http://schemas.microsoft.com/office/powerpoint/2010/main" val="1504281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Box 1"/>
          <p:cNvSpPr txBox="1">
            <a:spLocks noChangeArrowheads="1"/>
          </p:cNvSpPr>
          <p:nvPr/>
        </p:nvSpPr>
        <p:spPr bwMode="auto">
          <a:xfrm>
            <a:off x="0" y="-99392"/>
            <a:ext cx="9144000" cy="391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i="1" dirty="0" err="1"/>
              <a:t>Antidijabetečki</a:t>
            </a:r>
            <a:r>
              <a:rPr lang="hr-HR" altLang="sr-Latn-RS" sz="1800" i="1" dirty="0"/>
              <a:t> učinci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i="1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istraživanja potencijala u tretmanu dijabetesa tipa 1 i tipa 2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 dokazani </a:t>
            </a:r>
            <a:r>
              <a:rPr lang="hr-HR" altLang="sr-Latn-RS" sz="1800" dirty="0" err="1"/>
              <a:t>citoprotektivni</a:t>
            </a:r>
            <a:r>
              <a:rPr lang="hr-HR" altLang="sr-Latn-RS" sz="1800" dirty="0"/>
              <a:t> učinci na stanice gušterače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i="1" dirty="0" err="1"/>
              <a:t>in</a:t>
            </a:r>
            <a:r>
              <a:rPr lang="hr-HR" altLang="sr-Latn-RS" sz="1800" i="1" dirty="0"/>
              <a:t> vivo – </a:t>
            </a:r>
            <a:r>
              <a:rPr lang="hr-HR" altLang="sr-Latn-RS" sz="1800" dirty="0"/>
              <a:t>prevencija i </a:t>
            </a:r>
            <a:r>
              <a:rPr lang="hr-HR" altLang="sr-Latn-RS" sz="1800" dirty="0" err="1"/>
              <a:t>tretmant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dijabetečke</a:t>
            </a:r>
            <a:r>
              <a:rPr lang="hr-HR" altLang="sr-Latn-RS" sz="1800" dirty="0"/>
              <a:t> nefropatije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bg1"/>
              </a:solidFill>
            </a:endParaRPr>
          </a:p>
        </p:txBody>
      </p:sp>
      <p:sp>
        <p:nvSpPr>
          <p:cNvPr id="2232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F3548B3-F67D-4BBE-A423-38476BEC44C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en-GB" altLang="sr-Latn-RS" sz="1400"/>
          </a:p>
        </p:txBody>
      </p:sp>
    </p:spTree>
    <p:extLst>
      <p:ext uri="{BB962C8B-B14F-4D97-AF65-F5344CB8AC3E}">
        <p14:creationId xmlns:p14="http://schemas.microsoft.com/office/powerpoint/2010/main" val="8004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1"/>
          <p:cNvSpPr txBox="1">
            <a:spLocks noChangeArrowheads="1"/>
          </p:cNvSpPr>
          <p:nvPr/>
        </p:nvSpPr>
        <p:spPr bwMode="auto">
          <a:xfrm>
            <a:off x="323850" y="228600"/>
            <a:ext cx="76771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209923" name="Text Box 2"/>
          <p:cNvSpPr txBox="1">
            <a:spLocks noChangeArrowheads="1"/>
          </p:cNvSpPr>
          <p:nvPr/>
        </p:nvSpPr>
        <p:spPr bwMode="auto">
          <a:xfrm>
            <a:off x="0" y="260350"/>
            <a:ext cx="8893175" cy="757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komplicirana struktura -  teško ih sintetizirati -  uzgoj biljaka iz roda Digitalis još uvijek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primarni izvor sirovine od kojih se dobivaju srčani </a:t>
            </a:r>
            <a:r>
              <a:rPr lang="hr-HR" altLang="sr-Latn-RS" sz="1800" dirty="0" err="1"/>
              <a:t>glikozidi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malene kemijske promjene - potpuni gubitak </a:t>
            </a:r>
            <a:r>
              <a:rPr lang="hr-HR" altLang="sr-Latn-RS" sz="1800" dirty="0" err="1"/>
              <a:t>kardiotoničnog</a:t>
            </a:r>
            <a:r>
              <a:rPr lang="hr-HR" altLang="sr-Latn-RS" sz="1800" dirty="0"/>
              <a:t> djelovanja – nezasićeni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</a:t>
            </a:r>
            <a:r>
              <a:rPr lang="hr-HR" altLang="sr-Latn-RS" sz="1800" dirty="0" err="1"/>
              <a:t>laktonski</a:t>
            </a:r>
            <a:r>
              <a:rPr lang="hr-HR" altLang="sr-Latn-RS" sz="1800" dirty="0"/>
              <a:t> prsten važan za djelovanje, šesteročlani prsten ima 2-7 puta jače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djelovanje od peteročlanog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mehanizam </a:t>
            </a:r>
            <a:r>
              <a:rPr lang="en-GB" altLang="sr-Latn-RS" sz="1800" dirty="0" err="1"/>
              <a:t>djel</a:t>
            </a:r>
            <a:r>
              <a:rPr lang="hr-HR" altLang="sr-Latn-RS" sz="1800" dirty="0" err="1"/>
              <a:t>ovanja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insuficijentno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srce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povećava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koncentracija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slobodnih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</a:t>
            </a:r>
            <a:r>
              <a:rPr lang="en-GB" altLang="sr-Latn-RS" sz="1800" dirty="0"/>
              <a:t>Ca </a:t>
            </a:r>
            <a:r>
              <a:rPr lang="en-GB" altLang="sr-Latn-RS" sz="1800" dirty="0" err="1"/>
              <a:t>iona</a:t>
            </a:r>
            <a:r>
              <a:rPr lang="hr-HR" altLang="sr-Latn-RS" sz="1800" dirty="0"/>
              <a:t> </a:t>
            </a:r>
            <a:r>
              <a:rPr lang="en-GB" altLang="sr-Latn-RS" sz="1800" dirty="0"/>
              <a:t>- </a:t>
            </a:r>
            <a:r>
              <a:rPr lang="en-GB" altLang="sr-Latn-RS" sz="1800" dirty="0" err="1"/>
              <a:t>povećava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sitolička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kontrakcija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srčanog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mišića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povećava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udarni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sr-Latn-RS" sz="1800" dirty="0"/>
              <a:t> </a:t>
            </a:r>
            <a:r>
              <a:rPr lang="hr-HR" altLang="sr-Latn-RS" sz="1800" dirty="0"/>
              <a:t> </a:t>
            </a:r>
            <a:r>
              <a:rPr lang="en-GB" altLang="sr-Latn-RS" sz="1800" dirty="0" err="1"/>
              <a:t>volum</a:t>
            </a:r>
            <a:r>
              <a:rPr lang="hr-HR" altLang="sr-Latn-RS" sz="1800" dirty="0"/>
              <a:t>e</a:t>
            </a:r>
            <a:r>
              <a:rPr lang="en-GB" altLang="sr-Latn-RS" sz="1800" dirty="0"/>
              <a:t>n </a:t>
            </a:r>
            <a:r>
              <a:rPr lang="en-GB" altLang="sr-Latn-RS" sz="1800" dirty="0" err="1"/>
              <a:t>srca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v</a:t>
            </a:r>
            <a:r>
              <a:rPr lang="en-GB" altLang="sr-Latn-RS" sz="1800" dirty="0" err="1"/>
              <a:t>ezanj</a:t>
            </a:r>
            <a:r>
              <a:rPr lang="hr-HR" altLang="sr-Latn-RS" sz="1800" dirty="0"/>
              <a:t>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glikozida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Na+/</a:t>
            </a:r>
            <a:r>
              <a:rPr lang="en-GB" altLang="sr-Latn-RS" sz="1800" dirty="0" err="1"/>
              <a:t>K+ATPazu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stanica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srčanog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mišića</a:t>
            </a:r>
            <a:r>
              <a:rPr lang="en-GB" altLang="sr-Latn-RS" sz="1800" dirty="0"/>
              <a:t> -</a:t>
            </a:r>
            <a:r>
              <a:rPr lang="en-GB" altLang="sr-Latn-RS" sz="1800" dirty="0" err="1"/>
              <a:t>odgovorna</a:t>
            </a:r>
            <a:r>
              <a:rPr lang="en-GB" altLang="sr-Latn-RS" sz="1800" dirty="0"/>
              <a:t> za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održavanje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električkog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potencijala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površini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stanica</a:t>
            </a:r>
            <a:r>
              <a:rPr lang="en-GB" altLang="sr-Latn-RS" sz="1800" dirty="0"/>
              <a:t> 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s</a:t>
            </a:r>
            <a:r>
              <a:rPr lang="en-GB" altLang="sr-Latn-RS" sz="1800" dirty="0" err="1"/>
              <a:t>rčani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glikozidi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djelomice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blokiraju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ovaj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enzim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što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povećava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koncentraciju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natrijevih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sr-Latn-RS" sz="1800" dirty="0"/>
              <a:t> </a:t>
            </a:r>
            <a:r>
              <a:rPr lang="hr-HR" altLang="sr-Latn-RS" sz="1800" dirty="0"/>
              <a:t> </a:t>
            </a:r>
            <a:r>
              <a:rPr lang="en-GB" altLang="sr-Latn-RS" sz="1800" dirty="0" err="1"/>
              <a:t>iona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smanjuje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koncentraciju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kalijevih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iona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stanicam</a:t>
            </a:r>
            <a:r>
              <a:rPr lang="hr-HR" altLang="sr-Latn-RS" sz="1800" dirty="0"/>
              <a:t>a - </a:t>
            </a:r>
            <a:r>
              <a:rPr lang="en-GB" altLang="sr-Latn-RS" sz="1800" dirty="0" err="1"/>
              <a:t>uzrokuje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izlazak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natrijevih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</a:t>
            </a:r>
            <a:r>
              <a:rPr lang="en-GB" altLang="sr-Latn-RS" sz="1800" dirty="0" err="1"/>
              <a:t>iona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stanica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ulazak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kalcijevih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iona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stanice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srčanog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mišića</a:t>
            </a:r>
            <a:r>
              <a:rPr lang="hr-HR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p</a:t>
            </a:r>
            <a:r>
              <a:rPr lang="en-GB" altLang="sr-Latn-RS" sz="1800" dirty="0" err="1"/>
              <a:t>ovećana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koncentracija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kalcijevih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iona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stanicama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srčanog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mišića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dovodi</a:t>
            </a:r>
            <a:r>
              <a:rPr lang="en-GB" altLang="sr-Latn-RS" sz="1800" dirty="0"/>
              <a:t> d</a:t>
            </a:r>
            <a:r>
              <a:rPr lang="hr-HR" altLang="sr-Latn-RS" sz="1800" dirty="0"/>
              <a:t>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pojačane </a:t>
            </a:r>
            <a:r>
              <a:rPr lang="en-GB" altLang="sr-Latn-RS" sz="1800" dirty="0" err="1"/>
              <a:t>kontrakcija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srčanog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mišić</a:t>
            </a:r>
            <a:r>
              <a:rPr lang="hr-HR" altLang="sr-Latn-RS" sz="1800" dirty="0"/>
              <a:t>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</a:t>
            </a:r>
            <a:r>
              <a:rPr lang="en-GB" altLang="sr-Latn-RS" sz="1800" dirty="0" err="1"/>
              <a:t>poboljšanj</a:t>
            </a:r>
            <a:r>
              <a:rPr lang="hr-HR" altLang="sr-Latn-RS" sz="1800" dirty="0"/>
              <a:t>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funkcije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srca</a:t>
            </a:r>
            <a:r>
              <a:rPr lang="hr-HR" altLang="sr-Latn-RS" sz="1800" dirty="0"/>
              <a:t> -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dolazi</a:t>
            </a:r>
            <a:r>
              <a:rPr lang="en-GB" altLang="sr-Latn-RS" sz="1800" dirty="0"/>
              <a:t> do </a:t>
            </a:r>
            <a:r>
              <a:rPr lang="en-GB" altLang="sr-Latn-RS" sz="1800" dirty="0" err="1"/>
              <a:t>pojačane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diureze</a:t>
            </a:r>
            <a:r>
              <a:rPr lang="en-GB" altLang="sr-Latn-RS" sz="1800" dirty="0"/>
              <a:t>-  </a:t>
            </a:r>
            <a:r>
              <a:rPr lang="en-GB" altLang="sr-Latn-RS" sz="1800" dirty="0" err="1"/>
              <a:t>srce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izvlači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više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krvi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sr-Latn-RS" sz="1800" dirty="0"/>
              <a:t> </a:t>
            </a:r>
            <a:r>
              <a:rPr lang="hr-HR" altLang="sr-Latn-RS" sz="1800" dirty="0"/>
              <a:t> </a:t>
            </a:r>
            <a:r>
              <a:rPr lang="en-GB" altLang="sr-Latn-RS" sz="1800" dirty="0" err="1"/>
              <a:t>venskog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sustava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šalje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arterijski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susta</a:t>
            </a:r>
            <a:r>
              <a:rPr lang="hr-HR" altLang="sr-Latn-RS" sz="1800" dirty="0"/>
              <a:t>v,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filtriranje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krvi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bubrezima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bolje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1"/>
          <p:cNvSpPr txBox="1">
            <a:spLocks noChangeArrowheads="1"/>
          </p:cNvSpPr>
          <p:nvPr/>
        </p:nvSpPr>
        <p:spPr bwMode="auto">
          <a:xfrm>
            <a:off x="406047" y="392511"/>
            <a:ext cx="8424936" cy="28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- </a:t>
            </a:r>
            <a:r>
              <a:rPr lang="en-GB" altLang="sr-Latn-RS" sz="1800" dirty="0" err="1"/>
              <a:t>pojačana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diureza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uklanja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edeme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nastale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zbog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lošeg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rada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srca</a:t>
            </a:r>
            <a:r>
              <a:rPr lang="en-GB" altLang="sr-Latn-RS" sz="1800" dirty="0"/>
              <a:t>, a </a:t>
            </a:r>
            <a:r>
              <a:rPr lang="en-GB" altLang="sr-Latn-RS" sz="1800" dirty="0" err="1"/>
              <a:t>bolji</a:t>
            </a:r>
            <a:r>
              <a:rPr lang="en-GB" altLang="sr-Latn-RS" sz="1800" dirty="0"/>
              <a:t> rad </a:t>
            </a:r>
            <a:r>
              <a:rPr lang="en-GB" altLang="sr-Latn-RS" sz="1800" dirty="0" err="1"/>
              <a:t>srca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</a:t>
            </a:r>
            <a:r>
              <a:rPr lang="en-GB" altLang="sr-Latn-RS" sz="1800" dirty="0" err="1"/>
              <a:t>uklanja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edem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pluća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što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dodatno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poboljšava</a:t>
            </a:r>
            <a:r>
              <a:rPr lang="en-GB" altLang="sr-Latn-RS" sz="1800" dirty="0"/>
              <a:t> rad </a:t>
            </a:r>
            <a:r>
              <a:rPr lang="en-GB" altLang="sr-Latn-RS" sz="1800" dirty="0" err="1"/>
              <a:t>src</a:t>
            </a:r>
            <a:r>
              <a:rPr lang="hr-HR" altLang="sr-Latn-RS" sz="1800" dirty="0"/>
              <a:t>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- </a:t>
            </a:r>
            <a:r>
              <a:rPr lang="en-GB" altLang="sr-Latn-RS" sz="1800" dirty="0" err="1"/>
              <a:t>malo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viša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doza</a:t>
            </a:r>
            <a:r>
              <a:rPr lang="en-GB" altLang="sr-Latn-RS" sz="1800" dirty="0"/>
              <a:t> od one </a:t>
            </a:r>
            <a:r>
              <a:rPr lang="en-GB" altLang="sr-Latn-RS" sz="1800" dirty="0" err="1"/>
              <a:t>terapijske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 izaziva opasne </a:t>
            </a:r>
            <a:r>
              <a:rPr lang="en-GB" altLang="sr-Latn-RS" sz="1800" dirty="0" err="1"/>
              <a:t>nuspojave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najopasnija</a:t>
            </a:r>
            <a:r>
              <a:rPr lang="en-GB" altLang="sr-Latn-RS" sz="1800" dirty="0"/>
              <a:t> je </a:t>
            </a:r>
            <a:r>
              <a:rPr lang="hr-HR" altLang="sr-Latn-RS" sz="1800" dirty="0"/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</a:t>
            </a:r>
            <a:r>
              <a:rPr lang="en-GB" altLang="sr-Latn-RS" sz="1800" dirty="0" err="1"/>
              <a:t>aritmija</a:t>
            </a:r>
            <a:r>
              <a:rPr lang="en-GB" altLang="sr-Latn-RS" sz="1800" dirty="0"/>
              <a:t>,</a:t>
            </a:r>
            <a:r>
              <a:rPr lang="hr-HR" altLang="sr-Latn-RS" sz="1800" dirty="0"/>
              <a:t>  uz to </a:t>
            </a:r>
            <a:r>
              <a:rPr lang="en-GB" altLang="sr-Latn-RS" sz="1800" dirty="0" err="1"/>
              <a:t>malaksalost</a:t>
            </a:r>
            <a:r>
              <a:rPr lang="hr-HR" altLang="sr-Latn-RS" sz="1800" dirty="0"/>
              <a:t>, </a:t>
            </a:r>
            <a:r>
              <a:rPr lang="en-GB" altLang="sr-Latn-RS" sz="1800" dirty="0" err="1"/>
              <a:t>povraćanje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proljev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poremećaji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percepcije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boja</a:t>
            </a:r>
            <a:r>
              <a:rPr lang="en-GB" altLang="sr-Latn-RS" sz="1800" dirty="0"/>
              <a:t>,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zamagljenost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vida</a:t>
            </a:r>
            <a:r>
              <a:rPr lang="hr-HR" altLang="sr-Latn-RS" sz="1800" dirty="0"/>
              <a:t>)</a:t>
            </a:r>
            <a:r>
              <a:rPr lang="en-GB" altLang="sr-Latn-RS" sz="1800" dirty="0"/>
              <a:t>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</a:t>
            </a:r>
            <a:r>
              <a:rPr lang="en-GB" altLang="sr-Latn-RS" sz="1800" dirty="0" err="1"/>
              <a:t>isključivo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obliku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gotovih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lijekova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izrađenih</a:t>
            </a:r>
            <a:r>
              <a:rPr lang="en-GB" altLang="sr-Latn-RS" sz="1800" dirty="0"/>
              <a:t> od </a:t>
            </a:r>
            <a:r>
              <a:rPr lang="en-GB" altLang="sr-Latn-RS" sz="1800" dirty="0" err="1"/>
              <a:t>kemijski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čistih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srčanih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glikozida</a:t>
            </a:r>
            <a:r>
              <a:rPr lang="en-GB" altLang="sr-Latn-RS" sz="1800" dirty="0"/>
              <a:t>. </a:t>
            </a:r>
            <a:endParaRPr lang="hr-HR" altLang="sr-Latn-RS" sz="1800" b="1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b="1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</p:txBody>
      </p:sp>
      <p:sp>
        <p:nvSpPr>
          <p:cNvPr id="2119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62E4AC64-CA6E-4A54-86C2-FE704683FD78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1"/>
          <p:cNvSpPr txBox="1">
            <a:spLocks noChangeArrowheads="1"/>
          </p:cNvSpPr>
          <p:nvPr/>
        </p:nvSpPr>
        <p:spPr bwMode="auto">
          <a:xfrm>
            <a:off x="467544" y="141287"/>
            <a:ext cx="8203381" cy="1062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i="1" dirty="0"/>
              <a:t>Digitalis </a:t>
            </a:r>
            <a:r>
              <a:rPr lang="hr-HR" altLang="sr-Latn-RS" sz="1800" i="1" dirty="0" err="1"/>
              <a:t>purpurea</a:t>
            </a:r>
            <a:r>
              <a:rPr lang="hr-HR" altLang="sr-Latn-RS" sz="1800" i="1" dirty="0"/>
              <a:t> </a:t>
            </a:r>
            <a:r>
              <a:rPr lang="hr-HR" altLang="sr-Latn-RS" sz="1800" dirty="0"/>
              <a:t>L. (</a:t>
            </a:r>
            <a:r>
              <a:rPr lang="hr-HR" altLang="sr-Latn-RS" sz="1800" dirty="0" err="1"/>
              <a:t>Scrophulariaceae</a:t>
            </a:r>
            <a:r>
              <a:rPr lang="hr-HR" altLang="sr-Latn-RS" sz="1800" dirty="0"/>
              <a:t>)- grimizni (crveni) naprstak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sabire</a:t>
            </a:r>
            <a:r>
              <a:rPr lang="en-GB" altLang="sr-Latn-RS" sz="1800" dirty="0"/>
              <a:t> se po </a:t>
            </a:r>
            <a:r>
              <a:rPr lang="en-GB" altLang="sr-Latn-RS" sz="1800" dirty="0" err="1"/>
              <a:t>suhom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sunčanom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vremenu</a:t>
            </a:r>
            <a:r>
              <a:rPr lang="en-GB" altLang="sr-Latn-RS" sz="1800" dirty="0"/>
              <a:t> (u </a:t>
            </a:r>
            <a:r>
              <a:rPr lang="en-GB" altLang="sr-Latn-RS" sz="1800" dirty="0" err="1"/>
              <a:t>drugoj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godini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vegetacije</a:t>
            </a:r>
            <a:r>
              <a:rPr lang="en-GB" altLang="sr-Latn-RS" sz="1800" dirty="0"/>
              <a:t>)</a:t>
            </a:r>
            <a:r>
              <a:rPr lang="hr-HR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suš</a:t>
            </a:r>
            <a:r>
              <a:rPr lang="hr-HR" altLang="sr-Latn-RS" sz="1800" dirty="0"/>
              <a:t>i</a:t>
            </a:r>
            <a:r>
              <a:rPr lang="en-GB" altLang="sr-Latn-RS" sz="1800" dirty="0"/>
              <a:t> se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50-60°C</a:t>
            </a:r>
            <a:r>
              <a:rPr lang="hr-HR" altLang="sr-Latn-RS" sz="1800" dirty="0"/>
              <a:t> (izbjegavanje fermentacije)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dvogodišnja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biljka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izolirano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preko</a:t>
            </a:r>
            <a:r>
              <a:rPr lang="en-GB" altLang="sr-Latn-RS" sz="1800" dirty="0"/>
              <a:t> 30 </a:t>
            </a:r>
            <a:r>
              <a:rPr lang="en-GB" altLang="sr-Latn-RS" sz="1800" dirty="0" err="1"/>
              <a:t>kardenolidnih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glikozida</a:t>
            </a:r>
            <a:r>
              <a:rPr lang="hr-HR" altLang="sr-Latn-RS" sz="1800" dirty="0"/>
              <a:t>, sadržaj im varira od 0.15% do 0.4%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aglikoni</a:t>
            </a:r>
            <a:r>
              <a:rPr lang="en-GB" altLang="sr-Latn-RS" sz="1800" dirty="0"/>
              <a:t>- </a:t>
            </a:r>
            <a:r>
              <a:rPr lang="en-GB" altLang="sr-Latn-RS" sz="1800" dirty="0" err="1"/>
              <a:t>digitoksigenin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gitoksigenin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gitaloksigenin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gitoksin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brzo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djeluje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digitoksin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kumulirajuće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djelovanje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</p:txBody>
      </p:sp>
      <p:sp>
        <p:nvSpPr>
          <p:cNvPr id="2119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62E4AC64-CA6E-4A54-86C2-FE704683FD78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 sz="1400" dirty="0"/>
          </a:p>
        </p:txBody>
      </p:sp>
      <p:pic>
        <p:nvPicPr>
          <p:cNvPr id="1038" name="Picture 14" descr="NAPRSTAK (Digitalis purpurea) seme - Kupindo.com (10641240)">
            <a:extLst>
              <a:ext uri="{FF2B5EF4-FFF2-40B4-BE49-F238E27FC236}">
                <a16:creationId xmlns:a16="http://schemas.microsoft.com/office/drawing/2014/main" id="{E6E41D43-3449-4DC6-8BE7-CAB07124D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71058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394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1"/>
          <p:cNvSpPr txBox="1">
            <a:spLocks noChangeArrowheads="1"/>
          </p:cNvSpPr>
          <p:nvPr/>
        </p:nvSpPr>
        <p:spPr bwMode="auto">
          <a:xfrm>
            <a:off x="467544" y="404664"/>
            <a:ext cx="8424936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</p:txBody>
      </p:sp>
      <p:sp>
        <p:nvSpPr>
          <p:cNvPr id="211971" name="Text Box 2"/>
          <p:cNvSpPr txBox="1">
            <a:spLocks noChangeArrowheads="1"/>
          </p:cNvSpPr>
          <p:nvPr/>
        </p:nvSpPr>
        <p:spPr bwMode="auto">
          <a:xfrm>
            <a:off x="251520" y="476672"/>
            <a:ext cx="8208912" cy="840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- ograničenog je </a:t>
            </a:r>
            <a:r>
              <a:rPr lang="hr-HR" altLang="sr-Latn-RS" sz="1800" dirty="0" err="1"/>
              <a:t>rasprostranjenja</a:t>
            </a:r>
            <a:r>
              <a:rPr lang="hr-HR" altLang="sr-Latn-RS" sz="1800" dirty="0"/>
              <a:t> - goroviti šumski predjeli zapadnog djela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srednje Europe te od Iberijskog poluotoka do Skandinavije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 u Hrvatskoj se uzgaja, ne raste samoniklo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 </a:t>
            </a:r>
            <a:r>
              <a:rPr lang="en-GB" altLang="sr-Latn-RS" sz="1800" dirty="0" err="1"/>
              <a:t>ostale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vrste</a:t>
            </a:r>
            <a:r>
              <a:rPr lang="hr-HR" altLang="sr-Latn-RS" sz="1800" dirty="0"/>
              <a:t> s </a:t>
            </a:r>
            <a:r>
              <a:rPr lang="hr-HR" altLang="sr-Latn-RS" sz="1800" dirty="0" err="1"/>
              <a:t>kardiotoničnim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glikozidima</a:t>
            </a:r>
            <a:r>
              <a:rPr lang="en-GB" altLang="sr-Latn-RS" sz="1800" dirty="0"/>
              <a:t>: 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i="1" dirty="0"/>
              <a:t>                      </a:t>
            </a:r>
            <a:r>
              <a:rPr lang="en-GB" altLang="sr-Latn-RS" sz="1800" i="1" dirty="0"/>
              <a:t>Digitalis </a:t>
            </a:r>
            <a:r>
              <a:rPr lang="en-GB" altLang="sr-Latn-RS" sz="1800" i="1" dirty="0" err="1"/>
              <a:t>lanata</a:t>
            </a:r>
            <a:r>
              <a:rPr lang="en-GB" altLang="sr-Latn-RS" sz="1800" i="1" dirty="0"/>
              <a:t> </a:t>
            </a:r>
            <a:r>
              <a:rPr lang="hr-HR" altLang="sr-Latn-RS" sz="1800" i="1" dirty="0"/>
              <a:t> L. </a:t>
            </a:r>
            <a:r>
              <a:rPr lang="hr-HR" altLang="sr-Latn-RS" sz="1800" dirty="0"/>
              <a:t>– vunasti naprstak (samonikla u Slavoniji) 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                    </a:t>
            </a:r>
            <a:r>
              <a:rPr lang="en-GB" altLang="sr-Latn-RS" sz="1800" i="1" dirty="0"/>
              <a:t>Adonis </a:t>
            </a:r>
            <a:r>
              <a:rPr lang="en-GB" altLang="sr-Latn-RS" sz="1800" i="1" dirty="0" err="1"/>
              <a:t>vernalis</a:t>
            </a:r>
            <a:r>
              <a:rPr lang="hr-HR" altLang="sr-Latn-RS" sz="1800" i="1" dirty="0"/>
              <a:t> L.,</a:t>
            </a:r>
            <a:r>
              <a:rPr lang="en-GB" altLang="sr-Latn-RS" sz="1800" i="1" dirty="0"/>
              <a:t> </a:t>
            </a:r>
            <a:r>
              <a:rPr lang="en-GB" altLang="sr-Latn-RS" sz="1800" dirty="0"/>
              <a:t>(Ranunculaceae), </a:t>
            </a:r>
            <a:r>
              <a:rPr lang="en-GB" altLang="sr-Latn-RS" sz="1800" dirty="0" err="1"/>
              <a:t>gorocvijet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                    </a:t>
            </a:r>
            <a:r>
              <a:rPr lang="en-GB" altLang="sr-Latn-RS" sz="1800" dirty="0" err="1"/>
              <a:t>vrste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roda</a:t>
            </a:r>
            <a:r>
              <a:rPr lang="en-GB" altLang="sr-Latn-RS" sz="1800" dirty="0"/>
              <a:t> </a:t>
            </a:r>
            <a:r>
              <a:rPr lang="en-GB" altLang="sr-Latn-RS" sz="1800" i="1" dirty="0"/>
              <a:t>Helleborus</a:t>
            </a:r>
            <a:r>
              <a:rPr lang="hr-HR" altLang="sr-Latn-RS" sz="1800" i="1" dirty="0"/>
              <a:t>,</a:t>
            </a:r>
            <a:r>
              <a:rPr lang="en-GB" altLang="sr-Latn-RS" sz="1800" i="1" dirty="0"/>
              <a:t> </a:t>
            </a:r>
            <a:r>
              <a:rPr lang="en-GB" altLang="sr-Latn-RS" sz="1800" dirty="0"/>
              <a:t>(Ranunculaceae)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                    </a:t>
            </a:r>
            <a:r>
              <a:rPr lang="en-GB" altLang="sr-Latn-RS" sz="1800" i="1" dirty="0"/>
              <a:t>Nerium oleander</a:t>
            </a:r>
            <a:r>
              <a:rPr lang="hr-HR" altLang="sr-Latn-RS" sz="1800" i="1" dirty="0"/>
              <a:t> L.</a:t>
            </a:r>
            <a:r>
              <a:rPr lang="en-GB" altLang="sr-Latn-RS" sz="1800" dirty="0"/>
              <a:t>, </a:t>
            </a:r>
            <a:r>
              <a:rPr lang="hr-HR" altLang="sr-Latn-RS" sz="1800" dirty="0"/>
              <a:t>(</a:t>
            </a:r>
            <a:r>
              <a:rPr lang="en-GB" altLang="sr-Latn-RS" sz="1800" dirty="0" err="1"/>
              <a:t>Apocynaceae</a:t>
            </a:r>
            <a:r>
              <a:rPr lang="hr-HR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                      </a:t>
            </a:r>
            <a:r>
              <a:rPr lang="hr-HR" altLang="sr-Latn-RS" sz="1800" i="1" dirty="0" err="1"/>
              <a:t>Convallaria</a:t>
            </a:r>
            <a:r>
              <a:rPr lang="hr-HR" altLang="sr-Latn-RS" sz="1800" i="1" dirty="0"/>
              <a:t> </a:t>
            </a:r>
            <a:r>
              <a:rPr lang="hr-HR" altLang="sr-Latn-RS" sz="1800" i="1" dirty="0" err="1"/>
              <a:t>majalis</a:t>
            </a:r>
            <a:r>
              <a:rPr lang="hr-HR" altLang="sr-Latn-RS" sz="1800" i="1" dirty="0"/>
              <a:t> </a:t>
            </a:r>
            <a:r>
              <a:rPr lang="hr-HR" altLang="sr-Latn-RS" sz="1800" dirty="0"/>
              <a:t>L. (</a:t>
            </a:r>
            <a:r>
              <a:rPr lang="hr-HR" altLang="sr-Latn-RS" sz="1800" dirty="0" err="1"/>
              <a:t>Liliaceae</a:t>
            </a:r>
            <a:r>
              <a:rPr lang="hr-HR" altLang="sr-Latn-RS" sz="1800" dirty="0"/>
              <a:t>), đurđica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 - </a:t>
            </a:r>
            <a:r>
              <a:rPr lang="hr-HR" altLang="sr-Latn-RS" sz="1800" dirty="0" err="1"/>
              <a:t>kardiotonični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glikozidi</a:t>
            </a:r>
            <a:r>
              <a:rPr lang="hr-HR" altLang="sr-Latn-RS" sz="1800" dirty="0"/>
              <a:t> pronađeni u oko 15 biljnih porodica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 dobro su topljivi u etanolu, kloroformu i </a:t>
            </a:r>
            <a:r>
              <a:rPr lang="hr-HR" altLang="sr-Latn-RS" sz="1800" dirty="0" err="1"/>
              <a:t>piridinu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 u vodi su teško topivi ali se djelomično ekstrahiraju vodom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- brzina djelovanja ovisi o njihovoj topljivosti u mastima odnosno vodi i 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djelovanju </a:t>
            </a:r>
            <a:r>
              <a:rPr lang="hr-HR" altLang="sr-Latn-RS" sz="1800" dirty="0" err="1"/>
              <a:t>razgradnih</a:t>
            </a:r>
            <a:r>
              <a:rPr lang="hr-HR" altLang="sr-Latn-RS" sz="1800" dirty="0"/>
              <a:t> produkata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sp>
        <p:nvSpPr>
          <p:cNvPr id="2119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62E4AC64-CA6E-4A54-86C2-FE704683FD78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 sz="1400" dirty="0"/>
          </a:p>
        </p:txBody>
      </p:sp>
    </p:spTree>
    <p:extLst>
      <p:ext uri="{BB962C8B-B14F-4D97-AF65-F5344CB8AC3E}">
        <p14:creationId xmlns:p14="http://schemas.microsoft.com/office/powerpoint/2010/main" val="2722156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1"/>
          <p:cNvSpPr txBox="1">
            <a:spLocks noChangeArrowheads="1"/>
          </p:cNvSpPr>
          <p:nvPr/>
        </p:nvSpPr>
        <p:spPr bwMode="auto">
          <a:xfrm>
            <a:off x="468809" y="188640"/>
            <a:ext cx="5818188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Droge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sa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saponinskim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glikozidima</a:t>
            </a:r>
            <a:r>
              <a:rPr lang="en-GB" altLang="sr-Latn-RS" sz="1800" b="1" dirty="0"/>
              <a:t> </a:t>
            </a:r>
            <a:r>
              <a:rPr lang="hr-HR" altLang="sr-Latn-RS" sz="1800" b="1" dirty="0"/>
              <a:t>(</a:t>
            </a:r>
            <a:r>
              <a:rPr lang="hr-HR" altLang="sr-Latn-RS" sz="1800" b="1" dirty="0" err="1"/>
              <a:t>saponini</a:t>
            </a:r>
            <a:r>
              <a:rPr lang="hr-HR" altLang="sr-Latn-RS" sz="1800" b="1" dirty="0"/>
              <a:t>)</a:t>
            </a:r>
            <a:endParaRPr lang="en-GB" altLang="sr-Latn-RS" sz="1800" b="1" dirty="0"/>
          </a:p>
        </p:txBody>
      </p:sp>
      <p:sp>
        <p:nvSpPr>
          <p:cNvPr id="214019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8280400" cy="56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naziv spojeva – otopljeni u vodi pri mućkanju stvaraju postojanu pjenu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 </a:t>
            </a:r>
            <a:r>
              <a:rPr lang="en-GB" altLang="sr-Latn-RS" sz="1800" dirty="0" err="1"/>
              <a:t>smanjuju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površinsku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napetost</a:t>
            </a:r>
            <a:r>
              <a:rPr lang="hr-HR" altLang="sr-Latn-RS" sz="1800" dirty="0"/>
              <a:t>  na granici heterogenih sistema- hidrofilni 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</a:t>
            </a:r>
            <a:r>
              <a:rPr lang="hr-HR" altLang="sr-Latn-RS" sz="1800" dirty="0" err="1"/>
              <a:t>hidrofobni</a:t>
            </a:r>
            <a:r>
              <a:rPr lang="hr-HR" altLang="sr-Latn-RS" sz="1800" dirty="0"/>
              <a:t> dio molekule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vrlo rašireni u biljnom svijetu – 85 porodica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topivi dio staničnog soka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kisela ili </a:t>
            </a:r>
            <a:r>
              <a:rPr lang="hr-HR" altLang="sr-Latn-RS" sz="1800" dirty="0" err="1"/>
              <a:t>enzimatska</a:t>
            </a:r>
            <a:r>
              <a:rPr lang="hr-HR" altLang="sr-Latn-RS" sz="1800" dirty="0"/>
              <a:t> hidroliza – </a:t>
            </a:r>
            <a:r>
              <a:rPr lang="hr-HR" altLang="sr-Latn-RS" sz="1800" dirty="0" err="1"/>
              <a:t>sapogenin</a:t>
            </a:r>
            <a:r>
              <a:rPr lang="hr-HR" altLang="sr-Latn-RS" sz="1800" dirty="0"/>
              <a:t> i šećer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prema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strukturi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aglikona</a:t>
            </a:r>
            <a:r>
              <a:rPr lang="en-GB" altLang="sr-Latn-RS" sz="1800" dirty="0"/>
              <a:t> </a:t>
            </a:r>
            <a:r>
              <a:rPr lang="en-GB" altLang="sr-Latn-RS" sz="1800" b="1" dirty="0" err="1"/>
              <a:t>triterpensk</a:t>
            </a:r>
            <a:r>
              <a:rPr lang="hr-HR" altLang="sr-Latn-RS" sz="1800" b="1" dirty="0"/>
              <a:t>i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dvosupnice</a:t>
            </a:r>
            <a:r>
              <a:rPr lang="en-GB" altLang="sr-Latn-RS" sz="1800" dirty="0"/>
              <a:t>)</a:t>
            </a:r>
            <a:r>
              <a:rPr lang="hr-HR" altLang="sr-Latn-RS" sz="1800" dirty="0"/>
              <a:t> i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steroidn</a:t>
            </a:r>
            <a:r>
              <a:rPr lang="hr-HR" altLang="sr-Latn-RS" sz="1800" b="1" dirty="0"/>
              <a:t>i</a:t>
            </a:r>
            <a:r>
              <a:rPr lang="en-GB" altLang="sr-Latn-RS" sz="1800" b="1" dirty="0"/>
              <a:t> </a:t>
            </a:r>
            <a:r>
              <a:rPr lang="en-GB" altLang="sr-Latn-RS" sz="1800" dirty="0"/>
              <a:t>(</a:t>
            </a:r>
            <a:r>
              <a:rPr lang="en-GB" altLang="sr-Latn-RS" sz="1800" dirty="0" err="1"/>
              <a:t>jednosupnice</a:t>
            </a:r>
            <a:r>
              <a:rPr lang="en-GB" altLang="sr-Latn-RS" sz="1800" dirty="0"/>
              <a:t>)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dobro topivi u etanolu i metanolu, netopivi u eteru i benzenu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sp>
        <p:nvSpPr>
          <p:cNvPr id="2140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912338C-371D-4CA1-AA00-18A51C7A7B7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Text Box 2"/>
          <p:cNvSpPr txBox="1">
            <a:spLocks noChangeArrowheads="1"/>
          </p:cNvSpPr>
          <p:nvPr/>
        </p:nvSpPr>
        <p:spPr bwMode="auto">
          <a:xfrm>
            <a:off x="473075" y="332656"/>
            <a:ext cx="8275638" cy="61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 err="1">
                <a:solidFill>
                  <a:srgbClr val="FF0000"/>
                </a:solidFill>
              </a:rPr>
              <a:t>Triterpenski</a:t>
            </a:r>
            <a:r>
              <a:rPr lang="hr-HR" altLang="sr-Latn-RS" sz="1800" dirty="0">
                <a:solidFill>
                  <a:srgbClr val="FF0000"/>
                </a:solidFill>
              </a:rPr>
              <a:t> </a:t>
            </a:r>
            <a:r>
              <a:rPr lang="hr-HR" altLang="sr-Latn-RS" sz="1800" dirty="0" err="1">
                <a:solidFill>
                  <a:srgbClr val="FF0000"/>
                </a:solidFill>
              </a:rPr>
              <a:t>saponini</a:t>
            </a:r>
            <a:endParaRPr lang="hr-HR" altLang="sr-Latn-R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najveći broj </a:t>
            </a:r>
            <a:r>
              <a:rPr lang="hr-HR" altLang="sr-Latn-RS" sz="1800" dirty="0" err="1"/>
              <a:t>saponina</a:t>
            </a:r>
            <a:r>
              <a:rPr lang="hr-HR" altLang="sr-Latn-RS" sz="1800" dirty="0"/>
              <a:t> u prirodi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</a:t>
            </a:r>
            <a:r>
              <a:rPr lang="hr-HR" altLang="sr-Latn-RS" sz="1800" dirty="0" err="1"/>
              <a:t>aglikon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triterpeneske</a:t>
            </a:r>
            <a:r>
              <a:rPr lang="hr-HR" altLang="sr-Latn-RS" sz="1800" dirty="0"/>
              <a:t> strukture (</a:t>
            </a:r>
            <a:r>
              <a:rPr lang="hr-HR" altLang="sr-Latn-RS" sz="1800" dirty="0" err="1"/>
              <a:t>tetraciklički</a:t>
            </a:r>
            <a:r>
              <a:rPr lang="hr-HR" altLang="sr-Latn-RS" sz="1800" dirty="0"/>
              <a:t> ili </a:t>
            </a:r>
            <a:r>
              <a:rPr lang="hr-HR" altLang="sr-Latn-RS" sz="1800" dirty="0" err="1"/>
              <a:t>pentaciklički</a:t>
            </a:r>
            <a:r>
              <a:rPr lang="hr-HR" altLang="sr-Latn-RS" sz="1800" dirty="0"/>
              <a:t>) odvodi se najčešće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od </a:t>
            </a:r>
            <a:r>
              <a:rPr lang="hr-HR" altLang="sr-Latn-RS" sz="1800" dirty="0" err="1"/>
              <a:t>oleanana</a:t>
            </a:r>
            <a:r>
              <a:rPr lang="hr-HR" altLang="sr-Latn-RS" sz="1800" dirty="0"/>
              <a:t> (30 C atoma)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osobito </a:t>
            </a:r>
            <a:r>
              <a:rPr lang="hr-HR" altLang="sr-Latn-RS" sz="1800" dirty="0" err="1"/>
              <a:t>rasporostranjeni</a:t>
            </a:r>
            <a:r>
              <a:rPr lang="hr-HR" altLang="sr-Latn-RS" sz="1800" dirty="0"/>
              <a:t> u porodicama </a:t>
            </a:r>
            <a:r>
              <a:rPr lang="hr-HR" altLang="sr-Latn-RS" sz="1800" dirty="0" err="1"/>
              <a:t>Cariophylaceae</a:t>
            </a:r>
            <a:r>
              <a:rPr lang="hr-HR" altLang="sr-Latn-RS" sz="1800" dirty="0"/>
              <a:t>, </a:t>
            </a:r>
            <a:r>
              <a:rPr lang="hr-HR" altLang="sr-Latn-RS" sz="1800" dirty="0" err="1"/>
              <a:t>Polygonaceae</a:t>
            </a:r>
            <a:r>
              <a:rPr lang="hr-HR" altLang="sr-Latn-RS" sz="1800" dirty="0"/>
              <a:t> 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  </a:t>
            </a:r>
            <a:r>
              <a:rPr lang="hr-HR" altLang="sr-Latn-RS" sz="1800" dirty="0" err="1"/>
              <a:t>Primulaceae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sp>
        <p:nvSpPr>
          <p:cNvPr id="2140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912338C-371D-4CA1-AA00-18A51C7A7B7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 sz="1400"/>
          </a:p>
        </p:txBody>
      </p:sp>
      <p:pic>
        <p:nvPicPr>
          <p:cNvPr id="5" name="Picture 7" descr="P1030040">
            <a:extLst>
              <a:ext uri="{FF2B5EF4-FFF2-40B4-BE49-F238E27FC236}">
                <a16:creationId xmlns:a16="http://schemas.microsoft.com/office/drawing/2014/main" id="{57656573-3013-45D6-A2A0-E5029C4BF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2975293" cy="223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945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Text Box 2"/>
          <p:cNvSpPr txBox="1">
            <a:spLocks noChangeArrowheads="1"/>
          </p:cNvSpPr>
          <p:nvPr/>
        </p:nvSpPr>
        <p:spPr bwMode="auto">
          <a:xfrm>
            <a:off x="434181" y="128612"/>
            <a:ext cx="8275638" cy="341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rgbClr val="FF0000"/>
                </a:solidFill>
              </a:rPr>
              <a:t>Steroidni </a:t>
            </a:r>
            <a:r>
              <a:rPr lang="hr-HR" altLang="sr-Latn-RS" sz="1800" dirty="0" err="1">
                <a:solidFill>
                  <a:srgbClr val="FF0000"/>
                </a:solidFill>
              </a:rPr>
              <a:t>saponini</a:t>
            </a:r>
            <a:endParaRPr lang="hr-HR" altLang="sr-Latn-R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steroidni </a:t>
            </a:r>
            <a:r>
              <a:rPr lang="hr-HR" altLang="sr-Latn-RS" sz="1800" dirty="0" err="1"/>
              <a:t>saponini</a:t>
            </a:r>
            <a:r>
              <a:rPr lang="hr-HR" altLang="sr-Latn-RS" sz="1800" dirty="0"/>
              <a:t> (27 C atoma) -  </a:t>
            </a:r>
            <a:r>
              <a:rPr lang="hr-HR" altLang="sr-Latn-RS" sz="1800" dirty="0" err="1"/>
              <a:t>aglikonski</a:t>
            </a:r>
            <a:r>
              <a:rPr lang="hr-HR" altLang="sr-Latn-RS" sz="1800" dirty="0"/>
              <a:t> skelet odvodi se od </a:t>
            </a:r>
            <a:r>
              <a:rPr lang="en-GB" altLang="sr-Latn-RS" sz="1800" dirty="0" err="1"/>
              <a:t>ciklopentano-perhidrofenantrena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  dijele se na </a:t>
            </a:r>
            <a:r>
              <a:rPr lang="hr-HR" altLang="sr-Latn-RS" sz="1800" dirty="0" err="1"/>
              <a:t>spirostanolske</a:t>
            </a:r>
            <a:r>
              <a:rPr lang="hr-HR" altLang="sr-Latn-RS" sz="1800" dirty="0"/>
              <a:t> i </a:t>
            </a:r>
            <a:r>
              <a:rPr lang="hr-HR" altLang="sr-Latn-RS" sz="1800" dirty="0" err="1"/>
              <a:t>furostanolske</a:t>
            </a:r>
            <a:r>
              <a:rPr lang="hr-HR" altLang="sr-Latn-RS" sz="1800" dirty="0"/>
              <a:t>  </a:t>
            </a:r>
            <a:r>
              <a:rPr lang="hr-HR" altLang="sr-Latn-RS" sz="1800" dirty="0" err="1"/>
              <a:t>saponine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pretežno jednosupnice, porodice </a:t>
            </a:r>
            <a:r>
              <a:rPr lang="hr-HR" altLang="sr-Latn-RS" sz="1800" dirty="0" err="1"/>
              <a:t>Liliaceae</a:t>
            </a:r>
            <a:r>
              <a:rPr lang="hr-HR" altLang="sr-Latn-RS" sz="1800" dirty="0"/>
              <a:t> I </a:t>
            </a:r>
            <a:r>
              <a:rPr lang="hr-HR" altLang="sr-Latn-RS" sz="1800" dirty="0" err="1"/>
              <a:t>Dioscoriaceae</a:t>
            </a:r>
            <a:r>
              <a:rPr lang="hr-HR" altLang="sr-Latn-RS" sz="1800" dirty="0"/>
              <a:t> – rodovi </a:t>
            </a:r>
            <a:r>
              <a:rPr lang="hr-HR" altLang="sr-Latn-RS" sz="1800" dirty="0" err="1"/>
              <a:t>Smilax</a:t>
            </a:r>
            <a:r>
              <a:rPr lang="hr-HR" altLang="sr-Latn-RS" sz="1800" dirty="0"/>
              <a:t>, Agava, </a:t>
            </a:r>
            <a:r>
              <a:rPr lang="hr-HR" altLang="sr-Latn-RS" sz="1800" dirty="0" err="1"/>
              <a:t>Yucca</a:t>
            </a: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-  od </a:t>
            </a:r>
            <a:r>
              <a:rPr lang="hr-HR" altLang="sr-Latn-RS" sz="1800" dirty="0" err="1"/>
              <a:t>dvosupnica</a:t>
            </a:r>
            <a:r>
              <a:rPr lang="hr-HR" altLang="sr-Latn-RS" sz="1800" dirty="0"/>
              <a:t> jedino rodovi Digitalis i </a:t>
            </a:r>
            <a:r>
              <a:rPr lang="hr-HR" altLang="sr-Latn-RS" sz="1800" dirty="0" err="1"/>
              <a:t>Trigonella</a:t>
            </a: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GB" altLang="sr-Latn-RS" sz="1800" dirty="0"/>
          </a:p>
        </p:txBody>
      </p:sp>
      <p:sp>
        <p:nvSpPr>
          <p:cNvPr id="2140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912338C-371D-4CA1-AA00-18A51C7A7B7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9FB8C6-B7D7-4EB9-9CF0-79354EAA4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129414"/>
            <a:ext cx="3600662" cy="270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1030043">
            <a:extLst>
              <a:ext uri="{FF2B5EF4-FFF2-40B4-BE49-F238E27FC236}">
                <a16:creationId xmlns:a16="http://schemas.microsoft.com/office/drawing/2014/main" id="{047AED6E-41CA-412A-B3D4-D89E743B6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73" y="4162558"/>
            <a:ext cx="3601152" cy="270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337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5604</TotalTime>
  <Words>2168</Words>
  <Application>Microsoft Office PowerPoint</Application>
  <PresentationFormat>On-screen Show (4:3)</PresentationFormat>
  <Paragraphs>534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 3</vt:lpstr>
      <vt:lpstr>Faseta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Gordana</dc:creator>
  <cp:lastModifiedBy>Gordana Rusak</cp:lastModifiedBy>
  <cp:revision>315</cp:revision>
  <dcterms:modified xsi:type="dcterms:W3CDTF">2021-04-24T11:00:54Z</dcterms:modified>
</cp:coreProperties>
</file>