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74" r:id="rId1"/>
  </p:sldMasterIdLst>
  <p:notesMasterIdLst>
    <p:notesMasterId r:id="rId13"/>
  </p:notesMasterIdLst>
  <p:sldIdLst>
    <p:sldId id="356" r:id="rId2"/>
    <p:sldId id="373" r:id="rId3"/>
    <p:sldId id="357" r:id="rId4"/>
    <p:sldId id="358" r:id="rId5"/>
    <p:sldId id="359" r:id="rId6"/>
    <p:sldId id="360" r:id="rId7"/>
    <p:sldId id="362" r:id="rId8"/>
    <p:sldId id="363" r:id="rId9"/>
    <p:sldId id="365" r:id="rId10"/>
    <p:sldId id="366" r:id="rId11"/>
    <p:sldId id="364" r:id="rId12"/>
  </p:sldIdLst>
  <p:sldSz cx="9144000" cy="6858000" type="screen4x3"/>
  <p:notesSz cx="6858000" cy="9294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9" autoAdjust="0"/>
  </p:normalViewPr>
  <p:slideViewPr>
    <p:cSldViewPr>
      <p:cViewPr>
        <p:scale>
          <a:sx n="214" d="100"/>
          <a:sy n="214" d="100"/>
        </p:scale>
        <p:origin x="-2730" y="-112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1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3" name="AutoShape 2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4" name="AutoShape 3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5" name="AutoShape 4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6" name="AutoShape 5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7" name="AutoShape 6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8" name="AutoShape 7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9" name="AutoShape 8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0" name="AutoShape 9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1" name="AutoShape 10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2" name="Text Box 11"/>
          <p:cNvSpPr txBox="1"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3" name="Text Box 12"/>
          <p:cNvSpPr txBox="1">
            <a:spLocks noChangeArrowheads="1"/>
          </p:cNvSpPr>
          <p:nvPr/>
        </p:nvSpPr>
        <p:spPr bwMode="auto">
          <a:xfrm>
            <a:off x="3884613" y="0"/>
            <a:ext cx="296545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8446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32325" cy="34861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2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16425"/>
            <a:ext cx="5470525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22896" name="Text Box 15"/>
          <p:cNvSpPr txBox="1">
            <a:spLocks noChangeArrowheads="1"/>
          </p:cNvSpPr>
          <p:nvPr/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829675"/>
            <a:ext cx="295592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13BFC0-B870-4E55-B8B3-DC6C507746D1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6B04164-B6E5-402C-B421-2E935E52A322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2528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4DFD216A-B1C1-4062-A996-4742C85A47ED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2528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0B8AA4A7-41F9-4DA6-B841-090A57B7C38D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2528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528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C72D883-ED6E-4F56-86E3-0391EB9E1399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4473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BF095DCA-AE39-41F7-9643-30A1BA63AB24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44740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21DCB65-515B-43F1-8809-9C6CC7181104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44741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474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3E8C516-9DE1-41EB-A31B-F96DFDD5A473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2835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9D12BAE-6DCE-4416-AB37-FE5EFC5DF652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2835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596C1F8-7D80-4129-8E9C-9B4DE7B6D324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28357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835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2193D75-8AFE-46EE-A5E5-8BC9BFBD6BD7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3040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602F8931-E8C7-4890-994F-BAA76D7D9E93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3040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0F3846A-2B39-4B10-A805-3C070CDD395B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3040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040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1460600-ED1B-4177-8A26-489DE9BB63FA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3245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0F29335D-BE84-459B-A1D9-9660C6BADD46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32452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4339D1DE-DF6A-4736-9C5C-E87B2B8280C9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32453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2454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13F03740-B2CB-4A2E-A836-84B35F745BA6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3449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58F97E06-024F-4614-A999-46406EE717B0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34500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1ED7713C-F257-4149-8266-D702B4476B6D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34501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450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996ACC9-9C0A-424B-ADCC-21C30D8BF582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3654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D552986-0581-4F01-B2B3-226D5C920E26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36548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00F7E49F-2CA4-4836-A9F4-368C26CCBC20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36549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6550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ED03250-48FB-4080-B99F-0143AFE152FA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3859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7B62442-869C-4E82-B0C6-8E5F2D985184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3859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A663279B-3285-4221-B95C-A02CDD2ED475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38597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859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EA97F6A-2051-4396-896B-CC36AADD2330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4064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978F9CB-3662-4552-95DC-9DFBDC51A203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4064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A366B4FB-2159-4DC1-BA14-ED97308CDB06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4064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064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632E988-35AA-4D47-A9A5-156A958B73A2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4269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0A4AFCF8-936F-4CD7-8CE7-E383A385D3A7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42692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9E79575-6698-4DA0-BAD6-DC0A28D27075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42693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2694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74557179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2653000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996492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80646900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93689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51278802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78483536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64641594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84665285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2623977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27566139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9109771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95262043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12235645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8897392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95023951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52190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1"/>
          <p:cNvSpPr txBox="1">
            <a:spLocks noChangeArrowheads="1"/>
          </p:cNvSpPr>
          <p:nvPr/>
        </p:nvSpPr>
        <p:spPr bwMode="auto">
          <a:xfrm>
            <a:off x="296863" y="352425"/>
            <a:ext cx="8517373" cy="452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 err="1"/>
              <a:t>Crataegi</a:t>
            </a:r>
            <a:r>
              <a:rPr lang="en-GB" altLang="sr-Latn-RS" sz="1800" b="1" i="1" dirty="0"/>
              <a:t> </a:t>
            </a:r>
            <a:r>
              <a:rPr lang="en-GB" altLang="sr-Latn-RS" sz="1800" b="1" i="1" dirty="0" err="1"/>
              <a:t>flos</a:t>
            </a:r>
            <a:r>
              <a:rPr lang="en-GB" altLang="sr-Latn-RS" sz="1800" b="1" i="1" dirty="0"/>
              <a:t> </a:t>
            </a:r>
            <a:r>
              <a:rPr lang="en-GB" altLang="sr-Latn-RS" sz="1800" b="1" dirty="0"/>
              <a:t>(</a:t>
            </a:r>
            <a:r>
              <a:rPr lang="en-GB" altLang="sr-Latn-RS" sz="1800" dirty="0"/>
              <a:t>folium)</a:t>
            </a:r>
            <a:r>
              <a:rPr lang="hr-HR" altLang="sr-Latn-RS" sz="1800" dirty="0"/>
              <a:t> –cvjetovi (listovi) gloga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i="1" dirty="0" err="1"/>
              <a:t>Crataegus</a:t>
            </a:r>
            <a:r>
              <a:rPr lang="hr-HR" altLang="sr-Latn-RS" sz="1800" i="1" dirty="0"/>
              <a:t> </a:t>
            </a:r>
            <a:r>
              <a:rPr lang="hr-HR" altLang="sr-Latn-RS" sz="1800" i="1" dirty="0" err="1"/>
              <a:t>monogyna</a:t>
            </a:r>
            <a:r>
              <a:rPr lang="hr-HR" altLang="sr-Latn-RS" sz="1800" i="1" dirty="0"/>
              <a:t> </a:t>
            </a:r>
            <a:r>
              <a:rPr lang="hr-HR" altLang="sr-Latn-RS" sz="1800" dirty="0" err="1"/>
              <a:t>Jacquin</a:t>
            </a:r>
            <a:r>
              <a:rPr lang="hr-HR" altLang="sr-Latn-RS" sz="1800" dirty="0"/>
              <a:t> (</a:t>
            </a:r>
            <a:r>
              <a:rPr lang="hr-HR" altLang="sr-Latn-RS" sz="1800" dirty="0" err="1"/>
              <a:t>Rosaceae</a:t>
            </a:r>
            <a:r>
              <a:rPr lang="hr-HR" altLang="sr-Latn-RS" sz="1800" dirty="0"/>
              <a:t>) – bijeli glog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C. </a:t>
            </a:r>
            <a:r>
              <a:rPr lang="hr-HR" altLang="sr-Latn-RS" sz="1800" i="1" dirty="0" err="1"/>
              <a:t>laevigata</a:t>
            </a:r>
            <a:r>
              <a:rPr lang="hr-HR" altLang="sr-Latn-RS" sz="1800" dirty="0"/>
              <a:t> (</a:t>
            </a:r>
            <a:r>
              <a:rPr lang="hr-HR" altLang="sr-Latn-RS" sz="1800" dirty="0" err="1"/>
              <a:t>Poiret</a:t>
            </a:r>
            <a:r>
              <a:rPr lang="hr-HR" altLang="sr-Latn-RS" sz="1800" dirty="0"/>
              <a:t>) DC – crveni glog (sin. C. </a:t>
            </a:r>
            <a:r>
              <a:rPr lang="hr-HR" altLang="sr-Latn-RS" sz="1800" dirty="0" err="1"/>
              <a:t>oxyacantha</a:t>
            </a:r>
            <a:r>
              <a:rPr lang="hr-HR" altLang="sr-Latn-RS" sz="1800" dirty="0"/>
              <a:t> L.)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sadrži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najmanje</a:t>
            </a:r>
            <a:r>
              <a:rPr lang="en-GB" altLang="sr-Latn-RS" sz="1800" dirty="0"/>
              <a:t> 0,7% </a:t>
            </a:r>
            <a:r>
              <a:rPr lang="en-GB" altLang="sr-Latn-RS" sz="1800" dirty="0" err="1"/>
              <a:t>flavonoida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računato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kao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hiperozid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dolaze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još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kvercetin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rutin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viteksin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procijanidini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razlike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kvalitativnom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kvantitaivnom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sastavu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između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cvjetova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listova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plodova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širi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koronarne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žile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snižava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tlak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vazodilatacija</a:t>
            </a:r>
            <a:r>
              <a:rPr lang="en-GB" altLang="sr-Latn-RS" sz="1800" dirty="0"/>
              <a:t>!)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srce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najpovoljniji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učinak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imaju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procijanidini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povećanje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permeabiliteta</a:t>
            </a:r>
            <a:r>
              <a:rPr lang="en-GB" altLang="sr-Latn-RS" sz="1800" dirty="0"/>
              <a:t> za Ca </a:t>
            </a:r>
            <a:r>
              <a:rPr lang="en-GB" altLang="sr-Latn-RS" sz="1800" baseline="30000" dirty="0"/>
              <a:t>2+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ione</a:t>
            </a:r>
            <a:r>
              <a:rPr lang="en-GB" altLang="sr-Latn-RS" sz="1800" dirty="0"/>
              <a:t> , </a:t>
            </a:r>
            <a:r>
              <a:rPr lang="en-GB" altLang="sr-Latn-RS" sz="1800" dirty="0" err="1"/>
              <a:t>koči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fosfodiesterazu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čime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povećava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koncentraciju</a:t>
            </a:r>
            <a:r>
              <a:rPr lang="en-GB" altLang="sr-Latn-RS" sz="1800" dirty="0"/>
              <a:t> cAMP-a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hr-HR" altLang="sr-Latn-RS" sz="1800" dirty="0"/>
              <a:t>potrebna </a:t>
            </a:r>
            <a:r>
              <a:rPr lang="en-GB" altLang="sr-Latn-RS" sz="1800" dirty="0" err="1"/>
              <a:t>dugotrajna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terapija</a:t>
            </a:r>
            <a:r>
              <a:rPr lang="en-GB" altLang="sr-Latn-RS" sz="1800" dirty="0"/>
              <a:t>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</p:txBody>
      </p:sp>
      <p:sp>
        <p:nvSpPr>
          <p:cNvPr id="224259" name="Text Box 2"/>
          <p:cNvSpPr txBox="1">
            <a:spLocks noChangeArrowheads="1"/>
          </p:cNvSpPr>
          <p:nvPr/>
        </p:nvSpPr>
        <p:spPr bwMode="auto">
          <a:xfrm>
            <a:off x="211138" y="3592513"/>
            <a:ext cx="309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</a:t>
            </a:r>
          </a:p>
        </p:txBody>
      </p:sp>
      <p:pic>
        <p:nvPicPr>
          <p:cNvPr id="224260" name="Picture 5" descr="C:\Documents and Settings\Gordana\My Documents\My Pictures\glog cvjetovi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4" y="4578773"/>
            <a:ext cx="30638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1" name="Picture 6" descr="C:\Documents and Settings\Gordana\My Documents\My Pictures\glog plodov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66211"/>
            <a:ext cx="314325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EB01DF3D-3D02-4F6B-B89E-D207F766BD81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1"/>
          <p:cNvSpPr txBox="1">
            <a:spLocks noChangeArrowheads="1"/>
          </p:cNvSpPr>
          <p:nvPr/>
        </p:nvSpPr>
        <p:spPr bwMode="auto">
          <a:xfrm>
            <a:off x="233363" y="3592513"/>
            <a:ext cx="309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</a:t>
            </a:r>
          </a:p>
        </p:txBody>
      </p:sp>
      <p:sp>
        <p:nvSpPr>
          <p:cNvPr id="241667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241668" name="Text Box 3"/>
          <p:cNvSpPr txBox="1">
            <a:spLocks noChangeArrowheads="1"/>
          </p:cNvSpPr>
          <p:nvPr/>
        </p:nvSpPr>
        <p:spPr bwMode="auto">
          <a:xfrm>
            <a:off x="150813" y="136525"/>
            <a:ext cx="8902094" cy="314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b="1" dirty="0"/>
              <a:t> Ci</a:t>
            </a:r>
            <a:r>
              <a:rPr lang="hr-HR" altLang="sr-Latn-RS" sz="1800" b="1" dirty="0"/>
              <a:t>k</a:t>
            </a:r>
            <a:r>
              <a:rPr lang="en-GB" altLang="sr-Latn-RS" sz="1800" b="1" dirty="0" err="1"/>
              <a:t>lopentanokumarini</a:t>
            </a:r>
            <a:r>
              <a:rPr lang="en-GB" altLang="sr-Latn-RS" sz="1800" b="1" dirty="0"/>
              <a:t> (</a:t>
            </a:r>
            <a:r>
              <a:rPr lang="en-GB" altLang="sr-Latn-RS" sz="1800" b="1" dirty="0" err="1"/>
              <a:t>aflatoksini</a:t>
            </a:r>
            <a:r>
              <a:rPr lang="en-GB" altLang="sr-Latn-RS" sz="1800" b="1" dirty="0"/>
              <a:t>)</a:t>
            </a:r>
            <a:endParaRPr lang="hr-HR" altLang="sr-Latn-R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1960. </a:t>
            </a:r>
            <a:r>
              <a:rPr lang="en-GB" altLang="sr-Latn-RS" sz="1800" dirty="0" err="1"/>
              <a:t>smrt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velikog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broja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ljudi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koji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jeli</a:t>
            </a:r>
            <a:r>
              <a:rPr lang="en-GB" altLang="sr-Latn-RS" sz="1800" dirty="0"/>
              <a:t> meso </a:t>
            </a:r>
            <a:r>
              <a:rPr lang="en-GB" altLang="sr-Latn-RS" sz="1800" dirty="0" err="1"/>
              <a:t>peradi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hranjene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pljsnivim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brašnom</a:t>
            </a:r>
            <a:r>
              <a:rPr lang="en-GB" altLang="sr-Latn-RS" sz="1800" dirty="0"/>
              <a:t> od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  </a:t>
            </a:r>
            <a:r>
              <a:rPr lang="en-GB" altLang="sr-Latn-RS" sz="1800" dirty="0" err="1"/>
              <a:t>kikirikija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gljivica</a:t>
            </a:r>
            <a:r>
              <a:rPr lang="en-GB" altLang="sr-Latn-RS" sz="1800" dirty="0"/>
              <a:t> </a:t>
            </a:r>
            <a:r>
              <a:rPr lang="en-GB" altLang="sr-Latn-RS" sz="1800" i="1" dirty="0"/>
              <a:t>Aspergillus flavus</a:t>
            </a:r>
            <a:r>
              <a:rPr lang="en-GB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 </a:t>
            </a:r>
            <a:r>
              <a:rPr lang="en-GB" altLang="sr-Latn-RS" sz="1800" dirty="0" err="1"/>
              <a:t>oštećenje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jetre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kancerogeni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učinak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metaboliti</a:t>
            </a:r>
            <a:r>
              <a:rPr lang="en-GB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rak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jetre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Novobiocin- </a:t>
            </a:r>
            <a:r>
              <a:rPr lang="en-GB" altLang="sr-Latn-RS" sz="1800" dirty="0" err="1"/>
              <a:t>antibiotik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kumarinske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strukture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</p:txBody>
      </p:sp>
      <p:sp>
        <p:nvSpPr>
          <p:cNvPr id="241669" name="Text Box 4"/>
          <p:cNvSpPr txBox="1">
            <a:spLocks noChangeArrowheads="1"/>
          </p:cNvSpPr>
          <p:nvPr/>
        </p:nvSpPr>
        <p:spPr bwMode="auto">
          <a:xfrm>
            <a:off x="150813" y="3067050"/>
            <a:ext cx="8597900" cy="231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b="1" dirty="0"/>
              <a:t>- </a:t>
            </a:r>
            <a:r>
              <a:rPr lang="en-GB" altLang="sr-Latn-RS" sz="1800" b="1" dirty="0" err="1"/>
              <a:t>Piranokumarini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Ammeos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visnagae</a:t>
            </a:r>
            <a:r>
              <a:rPr lang="en-GB" altLang="sr-Latn-RS" sz="1800" dirty="0"/>
              <a:t> fructus (</a:t>
            </a:r>
            <a:r>
              <a:rPr lang="en-GB" altLang="sr-Latn-RS" sz="1800" i="1" dirty="0"/>
              <a:t>Ammi </a:t>
            </a:r>
            <a:r>
              <a:rPr lang="en-GB" altLang="sr-Latn-RS" sz="1800" i="1" dirty="0" err="1"/>
              <a:t>visnaga</a:t>
            </a:r>
            <a:r>
              <a:rPr lang="en-GB" altLang="sr-Latn-RS" sz="1800" i="1" dirty="0"/>
              <a:t> </a:t>
            </a:r>
            <a:r>
              <a:rPr lang="en-GB" altLang="sr-Latn-RS" sz="1800" dirty="0"/>
              <a:t>(L.) Lamarck– </a:t>
            </a:r>
            <a:r>
              <a:rPr lang="en-GB" altLang="sr-Latn-RS" sz="1800" dirty="0" err="1"/>
              <a:t>Apiaceae</a:t>
            </a:r>
            <a:r>
              <a:rPr lang="en-GB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piranokumarin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visnadin</a:t>
            </a:r>
            <a:r>
              <a:rPr lang="en-GB" altLang="sr-Latn-RS" sz="1800" dirty="0"/>
              <a:t>-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infarkta</a:t>
            </a:r>
            <a:r>
              <a:rPr lang="hr-HR" altLang="sr-Latn-RS" sz="1800" dirty="0"/>
              <a:t>, koronarno </a:t>
            </a:r>
            <a:r>
              <a:rPr lang="hr-HR" altLang="sr-Latn-RS" sz="1800" dirty="0" err="1"/>
              <a:t>dilatirajuće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</p:txBody>
      </p:sp>
      <p:sp>
        <p:nvSpPr>
          <p:cNvPr id="241670" name="Text Box 5"/>
          <p:cNvSpPr txBox="1">
            <a:spLocks noChangeArrowheads="1"/>
          </p:cNvSpPr>
          <p:nvPr/>
        </p:nvSpPr>
        <p:spPr bwMode="auto">
          <a:xfrm>
            <a:off x="285750" y="10001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241671" name="Text Box 6"/>
          <p:cNvSpPr txBox="1">
            <a:spLocks noChangeArrowheads="1"/>
          </p:cNvSpPr>
          <p:nvPr/>
        </p:nvSpPr>
        <p:spPr bwMode="auto">
          <a:xfrm>
            <a:off x="642938" y="1143000"/>
            <a:ext cx="7143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 </a:t>
            </a:r>
          </a:p>
        </p:txBody>
      </p:sp>
      <p:pic>
        <p:nvPicPr>
          <p:cNvPr id="241672" name="Picture 9" descr="C:\Documents and Settings\Gordana\My Documents\My Pictures\ami visnag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928938"/>
            <a:ext cx="1481137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4F8AF33C-7BC9-47B0-926B-47196AB0A6BD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1"/>
          <p:cNvSpPr txBox="1">
            <a:spLocks noChangeArrowheads="1"/>
          </p:cNvSpPr>
          <p:nvPr/>
        </p:nvSpPr>
        <p:spPr bwMode="auto">
          <a:xfrm>
            <a:off x="233363" y="3592513"/>
            <a:ext cx="309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</a:t>
            </a:r>
          </a:p>
        </p:txBody>
      </p:sp>
      <p:sp>
        <p:nvSpPr>
          <p:cNvPr id="243715" name="Text Box 2"/>
          <p:cNvSpPr txBox="1">
            <a:spLocks noChangeArrowheads="1"/>
          </p:cNvSpPr>
          <p:nvPr/>
        </p:nvSpPr>
        <p:spPr bwMode="auto">
          <a:xfrm>
            <a:off x="233363" y="207963"/>
            <a:ext cx="1809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</p:txBody>
      </p:sp>
      <p:sp>
        <p:nvSpPr>
          <p:cNvPr id="243716" name="Text Box 3"/>
          <p:cNvSpPr txBox="1">
            <a:spLocks noChangeArrowheads="1"/>
          </p:cNvSpPr>
          <p:nvPr/>
        </p:nvSpPr>
        <p:spPr bwMode="auto">
          <a:xfrm>
            <a:off x="684213" y="98107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243717" name="Text Box 4"/>
          <p:cNvSpPr txBox="1">
            <a:spLocks noChangeArrowheads="1"/>
          </p:cNvSpPr>
          <p:nvPr/>
        </p:nvSpPr>
        <p:spPr bwMode="auto">
          <a:xfrm>
            <a:off x="158750" y="2079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243718" name="Text Box 5"/>
          <p:cNvSpPr txBox="1">
            <a:spLocks noChangeArrowheads="1"/>
          </p:cNvSpPr>
          <p:nvPr/>
        </p:nvSpPr>
        <p:spPr bwMode="auto">
          <a:xfrm>
            <a:off x="592138" y="423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243719" name="Text Box 6"/>
          <p:cNvSpPr txBox="1">
            <a:spLocks noChangeArrowheads="1"/>
          </p:cNvSpPr>
          <p:nvPr/>
        </p:nvSpPr>
        <p:spPr bwMode="auto">
          <a:xfrm>
            <a:off x="449263" y="423863"/>
            <a:ext cx="1809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</p:txBody>
      </p:sp>
      <p:grpSp>
        <p:nvGrpSpPr>
          <p:cNvPr id="243720" name="Group 7"/>
          <p:cNvGrpSpPr>
            <a:grpSpLocks/>
          </p:cNvGrpSpPr>
          <p:nvPr/>
        </p:nvGrpSpPr>
        <p:grpSpPr bwMode="auto">
          <a:xfrm>
            <a:off x="1692275" y="0"/>
            <a:ext cx="4491038" cy="6562725"/>
            <a:chOff x="1066" y="0"/>
            <a:chExt cx="2829" cy="4134"/>
          </a:xfrm>
        </p:grpSpPr>
        <p:pic>
          <p:nvPicPr>
            <p:cNvPr id="24372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0"/>
              <a:ext cx="2830" cy="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3723" name="Text Box 9"/>
            <p:cNvSpPr txBox="1">
              <a:spLocks noChangeArrowheads="1"/>
            </p:cNvSpPr>
            <p:nvPr/>
          </p:nvSpPr>
          <p:spPr bwMode="auto">
            <a:xfrm>
              <a:off x="1066" y="0"/>
              <a:ext cx="2830" cy="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sp>
        <p:nvSpPr>
          <p:cNvPr id="2437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98E5D36B-9917-46A1-ACBF-FCAF4F723E3A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Box 1"/>
          <p:cNvSpPr txBox="1">
            <a:spLocks noChangeArrowheads="1"/>
          </p:cNvSpPr>
          <p:nvPr/>
        </p:nvSpPr>
        <p:spPr bwMode="auto">
          <a:xfrm>
            <a:off x="214313" y="500063"/>
            <a:ext cx="8929687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/>
              <a:t>Ginkgo folium</a:t>
            </a:r>
            <a:r>
              <a:rPr lang="hr-HR" altLang="sr-Latn-RS" sz="1800" b="1" i="1"/>
              <a:t> – </a:t>
            </a:r>
            <a:r>
              <a:rPr lang="hr-HR" altLang="sr-Latn-RS" sz="1800"/>
              <a:t>listovi ginkga</a:t>
            </a: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uz flavonoide ( acilglikozidi kvercetina </a:t>
            </a:r>
            <a:r>
              <a:rPr lang="hr-HR" altLang="sr-Latn-RS" sz="1800"/>
              <a:t>,</a:t>
            </a:r>
            <a:r>
              <a:rPr lang="en-GB" altLang="sr-Latn-RS" sz="1800"/>
              <a:t> kempferola</a:t>
            </a:r>
            <a:r>
              <a:rPr lang="hr-HR" altLang="sr-Latn-RS" sz="1800"/>
              <a:t>) </a:t>
            </a:r>
            <a:r>
              <a:rPr lang="en-GB" altLang="sr-Latn-RS" sz="1800"/>
              <a:t> i  procijanidin</a:t>
            </a:r>
            <a:r>
              <a:rPr lang="hr-HR" altLang="sr-Latn-RS" sz="1800"/>
              <a:t>i </a:t>
            </a: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dolaze katehini  i diterpenlaktoni   (ginkolidi A,B,C)  i seskviterpen  bilobalid A.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ekstrakt listova – širi krvne žile, pospješuje prokrvljenost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primjena pri slaboj perifernoj arterijskoj i cerebralnoj prokrvljenosti zbog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aterosklerotičnih posttrombotičnih i dijabetičkih promjena na krvnim žilama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- inhibirajući učinak na sintezu tromboksana ( smatra se da je odgovoran za nastajanje</a:t>
            </a:r>
            <a:r>
              <a:rPr lang="hr-HR" altLang="sr-Latn-RS" sz="1800"/>
              <a:t> </a:t>
            </a:r>
            <a:r>
              <a:rPr lang="en-GB" altLang="sr-Latn-RS" sz="1800"/>
              <a:t>vazospazma, ishemije, moždanog udara, infarkta miokarda, tumorskih metastaza)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stimuliraju sintezu prostaciklina (inhibicija agregacije trombocita, vazodilatacija,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hipotenzija, bronhodilatacija, povećano izlučivanje Na, K, Cl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ginkolidi inhibiraju faktor aktivacije trombocita (ugrušci!)</a:t>
            </a: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pic>
        <p:nvPicPr>
          <p:cNvPr id="226307" name="Picture 2" descr="C:\Documents and Settings\Gordana\My Documents\My Pictures\ginkg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572000"/>
            <a:ext cx="32861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242003D6-234E-433C-9E67-DB6C856C33E3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sr-Latn-R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1"/>
          <p:cNvSpPr txBox="1">
            <a:spLocks noChangeArrowheads="1"/>
          </p:cNvSpPr>
          <p:nvPr/>
        </p:nvSpPr>
        <p:spPr bwMode="auto">
          <a:xfrm>
            <a:off x="233363" y="3592513"/>
            <a:ext cx="309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</a:t>
            </a:r>
          </a:p>
        </p:txBody>
      </p:sp>
      <p:sp>
        <p:nvSpPr>
          <p:cNvPr id="227331" name="Text Box 2"/>
          <p:cNvSpPr txBox="1">
            <a:spLocks noChangeArrowheads="1"/>
          </p:cNvSpPr>
          <p:nvPr/>
        </p:nvSpPr>
        <p:spPr bwMode="auto">
          <a:xfrm>
            <a:off x="161925" y="207963"/>
            <a:ext cx="8581493" cy="424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 err="1"/>
              <a:t>Tiliae</a:t>
            </a:r>
            <a:r>
              <a:rPr lang="en-GB" altLang="sr-Latn-RS" sz="1800" b="1" i="1" dirty="0"/>
              <a:t> </a:t>
            </a:r>
            <a:r>
              <a:rPr lang="en-GB" altLang="sr-Latn-RS" sz="1800" b="1" i="1" dirty="0" err="1"/>
              <a:t>flos</a:t>
            </a:r>
            <a:r>
              <a:rPr lang="en-GB" altLang="sr-Latn-RS" sz="1800" b="1" i="1" dirty="0"/>
              <a:t>- </a:t>
            </a:r>
            <a:r>
              <a:rPr lang="en-GB" altLang="sr-Latn-RS" sz="1800" dirty="0"/>
              <a:t>cv</a:t>
            </a:r>
            <a:r>
              <a:rPr lang="hr-HR" altLang="sr-Latn-RS" sz="1800" dirty="0"/>
              <a:t>i</a:t>
            </a:r>
            <a:r>
              <a:rPr lang="en-GB" altLang="sr-Latn-RS" sz="1800" dirty="0"/>
              <a:t>jet </a:t>
            </a:r>
            <a:r>
              <a:rPr lang="en-GB" altLang="sr-Latn-RS" sz="1800" dirty="0" err="1"/>
              <a:t>lipe</a:t>
            </a: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i="1" dirty="0"/>
              <a:t>Tilia </a:t>
            </a:r>
            <a:r>
              <a:rPr lang="hr-HR" altLang="sr-Latn-RS" sz="1800" i="1" dirty="0" err="1"/>
              <a:t>cordata</a:t>
            </a:r>
            <a:r>
              <a:rPr lang="hr-HR" altLang="sr-Latn-RS" sz="1800" i="1" dirty="0"/>
              <a:t> </a:t>
            </a:r>
            <a:r>
              <a:rPr lang="hr-HR" altLang="sr-Latn-RS" sz="1800" dirty="0"/>
              <a:t>Mill. – </a:t>
            </a:r>
            <a:r>
              <a:rPr lang="hr-HR" altLang="sr-Latn-RS" sz="1800" dirty="0" err="1"/>
              <a:t>malolisna</a:t>
            </a:r>
            <a:r>
              <a:rPr lang="hr-HR" altLang="sr-Latn-RS" sz="1800" dirty="0"/>
              <a:t> (</a:t>
            </a:r>
            <a:r>
              <a:rPr lang="hr-HR" altLang="sr-Latn-RS" sz="1800" dirty="0" err="1"/>
              <a:t>sitnolisna</a:t>
            </a:r>
            <a:r>
              <a:rPr lang="hr-HR" altLang="sr-Latn-RS" sz="1800" dirty="0"/>
              <a:t>) lipa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i="1" dirty="0"/>
              <a:t>T. </a:t>
            </a:r>
            <a:r>
              <a:rPr lang="hr-HR" altLang="sr-Latn-RS" sz="1800" i="1" dirty="0" err="1"/>
              <a:t>plathyphyllos</a:t>
            </a:r>
            <a:r>
              <a:rPr lang="hr-HR" altLang="sr-Latn-RS" sz="1800" i="1" dirty="0"/>
              <a:t> </a:t>
            </a:r>
            <a:r>
              <a:rPr lang="hr-HR" altLang="sr-Latn-RS" sz="1800" dirty="0" err="1"/>
              <a:t>Scop</a:t>
            </a:r>
            <a:r>
              <a:rPr lang="hr-HR" altLang="sr-Latn-RS" sz="1800" dirty="0"/>
              <a:t>.- </a:t>
            </a:r>
            <a:r>
              <a:rPr lang="hr-HR" altLang="sr-Latn-RS" sz="1800" dirty="0" err="1"/>
              <a:t>velelisna</a:t>
            </a:r>
            <a:r>
              <a:rPr lang="hr-HR" altLang="sr-Latn-RS" sz="1800" dirty="0"/>
              <a:t>, rana  lipa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 err="1"/>
              <a:t>Tiliaceae</a:t>
            </a:r>
            <a:r>
              <a:rPr lang="hr-HR" altLang="sr-Latn-RS" sz="1800" dirty="0"/>
              <a:t> - lipe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</a:t>
            </a:r>
            <a:r>
              <a:rPr lang="en-GB" altLang="sr-Latn-RS" sz="1800" dirty="0" err="1"/>
              <a:t>kvercetin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kempferol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kavena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kiselina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tanini</a:t>
            </a:r>
            <a:r>
              <a:rPr lang="en-GB" altLang="sr-Latn-RS" sz="1800" dirty="0"/>
              <a:t>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eterična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ulja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u </a:t>
            </a:r>
            <a:r>
              <a:rPr lang="en-GB" altLang="sr-Latn-RS" sz="1800" dirty="0" err="1"/>
              <a:t>tragovima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tvari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slične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benzodiaz</a:t>
            </a:r>
            <a:r>
              <a:rPr lang="hr-HR" altLang="sr-Latn-RS" sz="1800" dirty="0"/>
              <a:t>a</a:t>
            </a:r>
            <a:r>
              <a:rPr lang="en-GB" altLang="sr-Latn-RS" sz="1800" dirty="0"/>
              <a:t>p</a:t>
            </a:r>
            <a:r>
              <a:rPr lang="hr-HR" altLang="sr-Latn-RS" sz="1800" dirty="0"/>
              <a:t>e</a:t>
            </a:r>
            <a:r>
              <a:rPr lang="en-GB" altLang="sr-Latn-RS" sz="1800" dirty="0" err="1"/>
              <a:t>nima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apaurin</a:t>
            </a:r>
            <a:r>
              <a:rPr lang="en-GB" altLang="sr-Latn-RS" sz="1800" dirty="0"/>
              <a:t>!)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dijaforetik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otekline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snižavanje</a:t>
            </a:r>
            <a:r>
              <a:rPr lang="en-GB" altLang="sr-Latn-RS" sz="1800" dirty="0"/>
              <a:t> temperature), </a:t>
            </a:r>
            <a:r>
              <a:rPr lang="en-GB" altLang="sr-Latn-RS" sz="1800" dirty="0" err="1"/>
              <a:t>glavobolje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prehlade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napetosti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gripa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primjena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stresa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panike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 </a:t>
            </a:r>
            <a:r>
              <a:rPr lang="en-GB" altLang="sr-Latn-RS" sz="1800" dirty="0" err="1"/>
              <a:t>nepravilnosti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radu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srca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visoki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tlak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izazvane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nervozom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visoki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sistolički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tlak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izazvan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aterosklerotskim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promjenama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dugotrajna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primjena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problemi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spavanjem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</p:txBody>
      </p:sp>
      <p:pic>
        <p:nvPicPr>
          <p:cNvPr id="227332" name="Picture 5" descr="C:\Documents and Settings\Gordana\My Documents\My Pictures\li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57" y="3776663"/>
            <a:ext cx="4333875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9912BB9-C964-4486-8D54-7C3A55B5F7A9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27025" indent="-327025"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Biološki učinci flavonoida vrlo raznoliki: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/>
              <a:t>Većina se temelji na antioksidativnim učincima tih tvari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/>
              <a:t>Utječu na ekspresiju gena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/>
              <a:t>Inhibitori  enzima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/>
              <a:t>Hormonalni učinci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Antioksidativni učinci flavonoida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/>
              <a:t>Bolji antioksidansi od nekih vitamina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/>
              <a:t>ROS (reactive oxigen species) – superoksid anion, vodikov peroksid, vodikovi radikali, peroksinitriti itd. 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/>
              <a:t>Neki </a:t>
            </a:r>
            <a:r>
              <a:rPr lang="hr-HR" altLang="sr-Latn-RS" sz="1800"/>
              <a:t> ROS </a:t>
            </a:r>
            <a:r>
              <a:rPr lang="en-GB" altLang="sr-Latn-RS" sz="1800"/>
              <a:t>uključeni u prijenos signala među stanicama, regulaciju rasta stanica, produkciju energije u stanici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/>
              <a:t>Oksidiraju lipide, proteine, ugljikohidrate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hr-HR" altLang="sr-Latn-RS" sz="1800"/>
              <a:t>Izazivaju m</a:t>
            </a:r>
            <a:r>
              <a:rPr lang="en-GB" altLang="sr-Latn-RS" sz="1800"/>
              <a:t>utacije DNA, smrt stanice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/>
              <a:t>Degenerativne bolesti – tumori, kardiovaskularne bolesti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/>
              <a:t>“french paradox”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en-GB" altLang="sr-Latn-RS" sz="1800"/>
          </a:p>
        </p:txBody>
      </p:sp>
      <p:sp>
        <p:nvSpPr>
          <p:cNvPr id="22937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BEEE0939-4CB1-4218-8775-145077BD49E9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869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27025" indent="-327025"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 dirty="0" err="1"/>
              <a:t>mnoge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tvari</a:t>
            </a:r>
            <a:r>
              <a:rPr lang="en-GB" altLang="sr-Latn-RS" sz="1800" dirty="0"/>
              <a:t> s </a:t>
            </a:r>
            <a:r>
              <a:rPr lang="en-GB" altLang="sr-Latn-RS" sz="1800" dirty="0" err="1"/>
              <a:t>antitumorskim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učinkom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snažni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antioksdansi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hr-HR" altLang="sr-Latn-RS" sz="1800" dirty="0"/>
              <a:t>k</a:t>
            </a:r>
            <a:r>
              <a:rPr lang="en-GB" altLang="sr-Latn-RS" sz="1800" dirty="0" err="1"/>
              <a:t>orišteni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zajedno</a:t>
            </a:r>
            <a:r>
              <a:rPr lang="en-GB" altLang="sr-Latn-RS" sz="1800" dirty="0"/>
              <a:t> s </a:t>
            </a:r>
            <a:r>
              <a:rPr lang="en-GB" altLang="sr-Latn-RS" sz="1800" dirty="0" err="1"/>
              <a:t>kemoterapeuticima</a:t>
            </a:r>
            <a:r>
              <a:rPr lang="en-GB" altLang="sr-Latn-RS" sz="1800" dirty="0"/>
              <a:t> 5-fluorouracilom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doksorubicinom</a:t>
            </a:r>
            <a:r>
              <a:rPr lang="en-GB" altLang="sr-Latn-RS" sz="1800" dirty="0"/>
              <a:t>  </a:t>
            </a:r>
            <a:r>
              <a:rPr lang="en-GB" altLang="sr-Latn-RS" sz="1800" dirty="0" err="1"/>
              <a:t>ti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spojevi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pojačali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citotoksične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učinke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kemoterapeutika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hr-HR" altLang="sr-Latn-RS" sz="1800" dirty="0"/>
              <a:t>r</a:t>
            </a:r>
            <a:r>
              <a:rPr lang="en-GB" altLang="sr-Latn-RS" sz="1800" dirty="0" err="1"/>
              <a:t>adovi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kombinacija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kvercetin</a:t>
            </a:r>
            <a:r>
              <a:rPr lang="en-GB" altLang="sr-Latn-RS" sz="1800" dirty="0"/>
              <a:t> s </a:t>
            </a:r>
            <a:r>
              <a:rPr lang="en-GB" altLang="sr-Latn-RS" sz="1800" dirty="0" err="1"/>
              <a:t>kemoterapeuticima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	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	Na </a:t>
            </a:r>
            <a:r>
              <a:rPr lang="en-GB" altLang="sr-Latn-RS" sz="1800" dirty="0" err="1"/>
              <a:t>čemu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temelji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protutumorski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učinak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tvari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snažnim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antioksidativnim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svojstvima</a:t>
            </a:r>
            <a:r>
              <a:rPr lang="en-GB" altLang="sr-Latn-RS" sz="1800" dirty="0"/>
              <a:t>?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hr-HR" altLang="sr-Latn-RS" sz="1800" dirty="0"/>
              <a:t>t</a:t>
            </a:r>
            <a:r>
              <a:rPr lang="en-GB" altLang="sr-Latn-RS" sz="1800" dirty="0"/>
              <a:t>e </a:t>
            </a:r>
            <a:r>
              <a:rPr lang="en-GB" altLang="sr-Latn-RS" sz="1800" dirty="0" err="1"/>
              <a:t>molekule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modificiraju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ekspresiju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gena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aktivnost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proteina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uključenih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inicijaciju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diobe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stanica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 dirty="0" err="1"/>
              <a:t>Ciklini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direktno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stimuliraju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diobu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stanica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 dirty="0" err="1"/>
              <a:t>Ciklin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ovisne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kinaze</a:t>
            </a:r>
            <a:r>
              <a:rPr lang="en-GB" altLang="sr-Latn-RS" sz="1800" dirty="0"/>
              <a:t> (cyclin dependent-kinases –CDKs) </a:t>
            </a:r>
            <a:r>
              <a:rPr lang="en-GB" altLang="sr-Latn-RS" sz="1800" dirty="0" err="1"/>
              <a:t>su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potrebne</a:t>
            </a:r>
            <a:r>
              <a:rPr lang="en-GB" altLang="sr-Latn-RS" sz="1800" dirty="0"/>
              <a:t> za </a:t>
            </a:r>
            <a:r>
              <a:rPr lang="en-GB" altLang="sr-Latn-RS" sz="1800" dirty="0" err="1"/>
              <a:t>aktivaciju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ciklina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fosforiliraju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ih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 dirty="0" err="1"/>
              <a:t>Najjači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supresori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tumora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moleule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inhibiraju</a:t>
            </a:r>
            <a:r>
              <a:rPr lang="en-GB" altLang="sr-Latn-RS" sz="1800" dirty="0"/>
              <a:t> CDK-2  CDK-4 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 dirty="0" err="1"/>
              <a:t>Takve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molekule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organizmu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</a:t>
            </a:r>
            <a:r>
              <a:rPr lang="en-GB" altLang="sr-Latn-RS" sz="1800" dirty="0"/>
              <a:t> p21</a:t>
            </a:r>
            <a:r>
              <a:rPr lang="en-GB" altLang="sr-Latn-RS" sz="1800" baseline="30000" dirty="0"/>
              <a:t>WAF/CIP1    </a:t>
            </a:r>
            <a:r>
              <a:rPr lang="en-GB" altLang="sr-Latn-RS" sz="1800" dirty="0"/>
              <a:t>p27</a:t>
            </a:r>
            <a:r>
              <a:rPr lang="en-GB" altLang="sr-Latn-RS" sz="1800" baseline="30000" dirty="0"/>
              <a:t>KIP1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 dirty="0"/>
              <a:t> Za </a:t>
            </a:r>
            <a:r>
              <a:rPr lang="en-GB" altLang="sr-Latn-RS" sz="1800" dirty="0" err="1"/>
              <a:t>aktivacju</a:t>
            </a:r>
            <a:r>
              <a:rPr lang="en-GB" altLang="sr-Latn-RS" sz="1800" baseline="30000" dirty="0"/>
              <a:t> </a:t>
            </a:r>
            <a:r>
              <a:rPr lang="en-GB" altLang="sr-Latn-RS" sz="1800" dirty="0"/>
              <a:t>p2</a:t>
            </a:r>
            <a:r>
              <a:rPr lang="hr-HR" altLang="sr-Latn-RS" sz="1800" dirty="0"/>
              <a:t>1</a:t>
            </a:r>
            <a:r>
              <a:rPr lang="en-GB" altLang="sr-Latn-RS" sz="1800" baseline="30000" dirty="0"/>
              <a:t>WAF/CIP1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potreban</a:t>
            </a:r>
            <a:r>
              <a:rPr lang="en-GB" altLang="sr-Latn-RS" sz="1800" dirty="0"/>
              <a:t> je protein p53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hr-HR" altLang="sr-Latn-RS" sz="1800" dirty="0"/>
              <a:t>d</a:t>
            </a:r>
            <a:r>
              <a:rPr lang="en-GB" altLang="sr-Latn-RS" sz="1800" dirty="0" err="1"/>
              <a:t>okazano</a:t>
            </a:r>
            <a:r>
              <a:rPr lang="en-GB" altLang="sr-Latn-RS" sz="1800" dirty="0"/>
              <a:t> je da </a:t>
            </a:r>
            <a:r>
              <a:rPr lang="en-GB" altLang="sr-Latn-RS" sz="1800" dirty="0" err="1"/>
              <a:t>antioksidans</a:t>
            </a:r>
            <a:r>
              <a:rPr lang="hr-HR" altLang="sr-Latn-RS" sz="1800" dirty="0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induciraju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transkripciju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sintezu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aktivaciju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ovog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proteina</a:t>
            </a:r>
            <a:r>
              <a:rPr lang="en-GB" altLang="sr-Latn-RS" sz="1800" dirty="0"/>
              <a:t> bez </a:t>
            </a:r>
            <a:r>
              <a:rPr lang="en-GB" altLang="sr-Latn-RS" sz="1800" dirty="0" err="1"/>
              <a:t>proteina</a:t>
            </a:r>
            <a:r>
              <a:rPr lang="en-GB" altLang="sr-Latn-RS" sz="1800" dirty="0"/>
              <a:t> p53 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GB" altLang="sr-Latn-RS" sz="1800" baseline="300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</p:txBody>
      </p:sp>
      <p:sp>
        <p:nvSpPr>
          <p:cNvPr id="2314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B1490FFC-E008-4A3B-80BF-03FBC2153310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41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27025" indent="-327025"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hr-HR" altLang="sr-Latn-RS" sz="1800"/>
              <a:t>p</a:t>
            </a:r>
            <a:r>
              <a:rPr lang="en-GB" altLang="sr-Latn-RS" sz="1800"/>
              <a:t>rotein p53 je inaktivran kod velikog broja tumora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/>
              <a:t>Čimbenik koji aktivira p2</a:t>
            </a:r>
            <a:r>
              <a:rPr lang="hr-HR" altLang="sr-Latn-RS" sz="1800"/>
              <a:t>1</a:t>
            </a:r>
            <a:r>
              <a:rPr lang="en-GB" altLang="sr-Latn-RS" sz="1800" baseline="30000"/>
              <a:t>WAF/CIP1</a:t>
            </a:r>
            <a:r>
              <a:rPr lang="en-GB" altLang="sr-Latn-RS" sz="1800"/>
              <a:t> je </a:t>
            </a:r>
            <a:r>
              <a:rPr lang="hr-HR" altLang="sr-Latn-RS" sz="1800"/>
              <a:t>i </a:t>
            </a:r>
            <a:r>
              <a:rPr lang="en-GB" altLang="sr-Latn-RS" sz="1800"/>
              <a:t>NF-IL-6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/>
              <a:t>Prvi korak u toj aktivaciji  p2</a:t>
            </a:r>
            <a:r>
              <a:rPr lang="hr-HR" altLang="sr-Latn-RS" sz="1800"/>
              <a:t>1</a:t>
            </a:r>
            <a:r>
              <a:rPr lang="en-GB" altLang="sr-Latn-RS" sz="1800" baseline="30000"/>
              <a:t>WAF/CIP1</a:t>
            </a:r>
            <a:r>
              <a:rPr lang="en-GB" altLang="sr-Latn-RS" sz="1800"/>
              <a:t> je aktivacija protein kinaze A koja fosforilira NF-IL-6 što uzrokuje njegovu translokaciju iz citoplazme u jezgru i inducira transkripciju p2</a:t>
            </a:r>
            <a:r>
              <a:rPr lang="hr-HR" altLang="sr-Latn-RS" sz="1800"/>
              <a:t>1</a:t>
            </a:r>
            <a:r>
              <a:rPr lang="en-GB" altLang="sr-Latn-RS" sz="1800" baseline="30000"/>
              <a:t>WAF/CIP1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/>
              <a:t>protein kinazu A aktivraju antioksidansi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/>
              <a:t>Dokazano je da flavonoidi induciraju sntezu p2</a:t>
            </a:r>
            <a:r>
              <a:rPr lang="hr-HR" altLang="sr-Latn-RS" sz="1800"/>
              <a:t>1</a:t>
            </a:r>
            <a:r>
              <a:rPr lang="en-GB" altLang="sr-Latn-RS" sz="1800" baseline="30000"/>
              <a:t>WAF/CIP1</a:t>
            </a:r>
            <a:r>
              <a:rPr lang="en-GB" altLang="sr-Latn-RS" sz="1800"/>
              <a:t> u stanicama adenokarcinoma pluća i dovode do zaustavljanja staničnog ciklusa i apoptoze</a:t>
            </a:r>
            <a:r>
              <a:rPr lang="hr-HR" altLang="sr-Latn-RS" sz="1800"/>
              <a:t> </a:t>
            </a: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/>
              <a:t>Izoflavonoidi iz soje djeluju na isti protein i blokiraju prelaz stanica melanoma miša iz G1 u S fazu</a:t>
            </a: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/>
              <a:t>Flavopiridol veže se direktno na CDK-2 i CDK-4</a:t>
            </a:r>
            <a:r>
              <a:rPr lang="hr-HR" altLang="sr-Latn-RS" sz="1800"/>
              <a:t> </a:t>
            </a:r>
            <a:r>
              <a:rPr lang="en-GB" altLang="sr-Latn-RS" sz="1800"/>
              <a:t>i inhibira ih direktno i izaziva zastoj u staničnom ciklusu stanica tumora dojke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/>
              <a:t>Određena je trodimenzionalna struktura kompleksa flavopiridol-CDK2</a:t>
            </a: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/>
              <a:t>Epigalokatehin 3 –galat (ECGC)  inducira p21</a:t>
            </a:r>
            <a:r>
              <a:rPr lang="en-GB" altLang="sr-Latn-RS" sz="1800" baseline="30000"/>
              <a:t>WAF/CIP1</a:t>
            </a:r>
            <a:r>
              <a:rPr lang="en-GB" altLang="sr-Latn-RS" sz="1800"/>
              <a:t> i p27</a:t>
            </a:r>
            <a:r>
              <a:rPr lang="en-GB" altLang="sr-Latn-RS" sz="1800" baseline="30000"/>
              <a:t>KIP1</a:t>
            </a:r>
            <a:r>
              <a:rPr lang="en-GB" altLang="sr-Latn-RS" sz="1800"/>
              <a:t> neovisno o proteinu p53 te inhibira CDK-2 CDK-4 i izaziva zastoj (“arrest”) u staničnom ciklusu u G1 fazi MCF-7 stanica tumora dojke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</a:pPr>
            <a:r>
              <a:rPr lang="en-GB" altLang="sr-Latn-RS" sz="1800"/>
              <a:t>Ekstrakt zelenog čaja pojačava kemoterapiju doksorubicinom </a:t>
            </a:r>
            <a:r>
              <a:rPr lang="en-GB" altLang="sr-Latn-RS" sz="1800" i="1"/>
              <a:t>(in vitro </a:t>
            </a:r>
            <a:r>
              <a:rPr lang="en-GB" altLang="sr-Latn-RS" sz="1800"/>
              <a:t>i </a:t>
            </a:r>
            <a:r>
              <a:rPr lang="en-GB" altLang="sr-Latn-RS" sz="1800" i="1"/>
              <a:t>in vivo) </a:t>
            </a:r>
            <a:r>
              <a:rPr lang="en-GB" altLang="sr-Latn-RS" sz="1800"/>
              <a:t> kod terapije raka ovarija čije stanice inače pokazuju slabu osjetljivost na doksorubicin</a:t>
            </a:r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en-GB" altLang="sr-Latn-RS" sz="1800" i="1"/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en-GB" altLang="sr-Latn-RS" sz="1800" baseline="30000"/>
          </a:p>
          <a:p>
            <a:pPr eaLnBrk="1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endParaRPr lang="en-GB" altLang="sr-Latn-RS" sz="1800" baseline="30000"/>
          </a:p>
        </p:txBody>
      </p:sp>
      <p:sp>
        <p:nvSpPr>
          <p:cNvPr id="2334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409E840-5574-4F77-A846-C2D1D1033412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1"/>
          <p:cNvSpPr txBox="1">
            <a:spLocks noChangeArrowheads="1"/>
          </p:cNvSpPr>
          <p:nvPr/>
        </p:nvSpPr>
        <p:spPr bwMode="auto">
          <a:xfrm>
            <a:off x="233363" y="3592513"/>
            <a:ext cx="309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</a:t>
            </a:r>
          </a:p>
        </p:txBody>
      </p:sp>
      <p:sp>
        <p:nvSpPr>
          <p:cNvPr id="235523" name="Text Box 2"/>
          <p:cNvSpPr txBox="1">
            <a:spLocks noChangeArrowheads="1"/>
          </p:cNvSpPr>
          <p:nvPr/>
        </p:nvSpPr>
        <p:spPr bwMode="auto">
          <a:xfrm>
            <a:off x="204788" y="207963"/>
            <a:ext cx="9151937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Kumarinski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glikozidi</a:t>
            </a:r>
            <a:r>
              <a:rPr lang="en-GB" altLang="sr-Latn-RS" sz="1800" b="1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b="1" dirty="0" err="1"/>
              <a:t>jednostavni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nesubstituirani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kumarini</a:t>
            </a:r>
            <a:r>
              <a:rPr lang="en-GB" altLang="sr-Latn-RS" sz="1800" b="1" dirty="0"/>
              <a:t>-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derivati </a:t>
            </a:r>
            <a:r>
              <a:rPr lang="en-GB" altLang="sr-Latn-RS" sz="1800" dirty="0" err="1"/>
              <a:t>cimetne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kiseline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bezbojna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kristalični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spoj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intenzivna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mirisa</a:t>
            </a:r>
            <a:r>
              <a:rPr lang="en-GB" altLang="sr-Latn-RS" sz="1800" dirty="0"/>
              <a:t> (red </a:t>
            </a:r>
            <a:r>
              <a:rPr lang="en-GB" altLang="sr-Latn-RS" sz="1800" dirty="0" err="1"/>
              <a:t>Fabales</a:t>
            </a:r>
            <a:r>
              <a:rPr lang="en-GB" altLang="sr-Latn-RS" sz="1800" dirty="0"/>
              <a:t>, por. </a:t>
            </a:r>
            <a:r>
              <a:rPr lang="en-GB" altLang="sr-Latn-RS" sz="1800" dirty="0" err="1"/>
              <a:t>Rubiaceae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Poaceae</a:t>
            </a:r>
            <a:r>
              <a:rPr lang="en-GB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u </a:t>
            </a:r>
            <a:r>
              <a:rPr lang="en-GB" altLang="sr-Latn-RS" sz="1800" dirty="0" err="1"/>
              <a:t>biljkama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dolazi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glikozidnom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obliku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pri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sušenju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razgradnja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sijeno</a:t>
            </a:r>
            <a:r>
              <a:rPr lang="en-GB" altLang="sr-Latn-RS" sz="1800" dirty="0"/>
              <a:t>- </a:t>
            </a:r>
            <a:r>
              <a:rPr lang="en-GB" altLang="sr-Latn-RS" sz="1800" dirty="0" err="1"/>
              <a:t>miris</a:t>
            </a:r>
            <a:r>
              <a:rPr lang="en-GB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plava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plavo-zelena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fluorescencija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kromatografija</a:t>
            </a:r>
            <a:r>
              <a:rPr lang="en-GB" altLang="sr-Latn-RS" sz="1800" dirty="0"/>
              <a:t>) – </a:t>
            </a:r>
            <a:r>
              <a:rPr lang="en-GB" altLang="sr-Latn-RS" sz="1800" dirty="0" err="1"/>
              <a:t>eskulin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fluorescira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razredjenju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 od </a:t>
            </a:r>
            <a:r>
              <a:rPr lang="en-GB" altLang="sr-Latn-RS" sz="1800" dirty="0" err="1"/>
              <a:t>oko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milijun</a:t>
            </a:r>
            <a:r>
              <a:rPr lang="en-GB" altLang="sr-Latn-RS" sz="1800" dirty="0"/>
              <a:t> puta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- </a:t>
            </a:r>
            <a:r>
              <a:rPr lang="en-GB" altLang="sr-Latn-RS" sz="1800" dirty="0" err="1"/>
              <a:t>visoke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koncentracije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korijenu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plodovima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sjemenkama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- </a:t>
            </a:r>
            <a:r>
              <a:rPr lang="en-GB" altLang="sr-Latn-RS" sz="1800" dirty="0" err="1"/>
              <a:t>nekada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primjena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farmaciji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prehrambenoj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ind</a:t>
            </a:r>
            <a:r>
              <a:rPr lang="hr-HR" altLang="sr-Latn-RS" sz="1800" dirty="0" err="1"/>
              <a:t>ustriji</a:t>
            </a:r>
            <a:r>
              <a:rPr lang="hr-HR" altLang="sr-Latn-RS" sz="1800" dirty="0"/>
              <a:t> -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k</a:t>
            </a:r>
            <a:r>
              <a:rPr lang="en-GB" altLang="sr-Latn-RS" sz="1800" dirty="0" err="1"/>
              <a:t>ao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korigens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okusa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mirisa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- </a:t>
            </a:r>
            <a:r>
              <a:rPr lang="en-GB" altLang="sr-Latn-RS" sz="1800" dirty="0" err="1"/>
              <a:t>pokusi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životinjama</a:t>
            </a:r>
            <a:r>
              <a:rPr lang="en-GB" altLang="sr-Latn-RS" sz="1800" dirty="0"/>
              <a:t>- </a:t>
            </a:r>
            <a:r>
              <a:rPr lang="en-GB" altLang="sr-Latn-RS" sz="1800" dirty="0" err="1"/>
              <a:t>oštećenja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jetre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kancerogena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svojstva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- </a:t>
            </a:r>
            <a:r>
              <a:rPr lang="en-GB" altLang="sr-Latn-RS" sz="1800" dirty="0" err="1"/>
              <a:t>neki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posjeduju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antiflogistička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svojstva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pospješuju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cirkulaciju</a:t>
            </a:r>
            <a:r>
              <a:rPr lang="en-GB" altLang="sr-Latn-RS" sz="1800" dirty="0"/>
              <a:t> ( </a:t>
            </a:r>
            <a:r>
              <a:rPr lang="en-GB" altLang="sr-Latn-RS" sz="1800" dirty="0" err="1"/>
              <a:t>eskulin</a:t>
            </a:r>
            <a:r>
              <a:rPr lang="en-GB" altLang="sr-Latn-RS" sz="1800" dirty="0"/>
              <a:t> –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  </a:t>
            </a:r>
            <a:r>
              <a:rPr lang="en-GB" altLang="sr-Latn-RS" sz="1800" dirty="0" err="1"/>
              <a:t>venotonizirajući</a:t>
            </a:r>
            <a:r>
              <a:rPr lang="en-GB" altLang="sr-Latn-RS" sz="1800" dirty="0"/>
              <a:t>  </a:t>
            </a:r>
            <a:r>
              <a:rPr lang="en-GB" altLang="sr-Latn-RS" sz="1800" dirty="0" err="1"/>
              <a:t>preparati</a:t>
            </a:r>
            <a:r>
              <a:rPr lang="en-GB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neki</a:t>
            </a:r>
            <a:r>
              <a:rPr lang="en-GB" altLang="sr-Latn-RS" sz="1800" dirty="0"/>
              <a:t> ( </a:t>
            </a:r>
            <a:r>
              <a:rPr lang="en-GB" altLang="sr-Latn-RS" sz="1800" dirty="0" err="1"/>
              <a:t>eskuletin</a:t>
            </a:r>
            <a:r>
              <a:rPr lang="en-GB" altLang="sr-Latn-RS" sz="1800" dirty="0"/>
              <a:t>, herniarin, </a:t>
            </a:r>
            <a:r>
              <a:rPr lang="en-GB" altLang="sr-Latn-RS" sz="1800" dirty="0" err="1"/>
              <a:t>umbeliferon</a:t>
            </a:r>
            <a:r>
              <a:rPr lang="en-GB" altLang="sr-Latn-RS" sz="1800" dirty="0"/>
              <a:t>) </a:t>
            </a:r>
            <a:r>
              <a:rPr lang="en-GB" altLang="sr-Latn-RS" sz="1800" dirty="0" err="1"/>
              <a:t>apsorbiraju</a:t>
            </a:r>
            <a:r>
              <a:rPr lang="en-GB" altLang="sr-Latn-RS" sz="1800" dirty="0"/>
              <a:t> u UV </a:t>
            </a:r>
            <a:r>
              <a:rPr lang="en-GB" altLang="sr-Latn-RS" sz="1800" dirty="0" err="1"/>
              <a:t>koje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izaziva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opekline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(UV B - 280-315nm), </a:t>
            </a:r>
            <a:r>
              <a:rPr lang="en-GB" altLang="sr-Latn-RS" sz="1800" dirty="0" err="1"/>
              <a:t>dio</a:t>
            </a:r>
            <a:r>
              <a:rPr lang="en-GB" altLang="sr-Latn-RS" sz="1800" dirty="0"/>
              <a:t> UV </a:t>
            </a:r>
            <a:r>
              <a:rPr lang="en-GB" altLang="sr-Latn-RS" sz="1800" dirty="0" err="1"/>
              <a:t>spektra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odgovoran</a:t>
            </a:r>
            <a:r>
              <a:rPr lang="en-GB" altLang="sr-Latn-RS" sz="1800" dirty="0"/>
              <a:t> za </a:t>
            </a:r>
            <a:r>
              <a:rPr lang="en-GB" altLang="sr-Latn-RS" sz="1800" dirty="0" err="1"/>
              <a:t>tamnjenje</a:t>
            </a:r>
            <a:r>
              <a:rPr lang="en-GB" altLang="sr-Latn-RS" sz="1800" dirty="0"/>
              <a:t> (UV A 315-400 nm)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apsorbiraju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djelomično</a:t>
            </a:r>
            <a:r>
              <a:rPr lang="en-GB" altLang="sr-Latn-RS" sz="1800" dirty="0"/>
              <a:t>  </a:t>
            </a:r>
            <a:r>
              <a:rPr lang="hr-HR" altLang="sr-Latn-RS" sz="1800" dirty="0"/>
              <a:t>-kreme za sunčanje</a:t>
            </a:r>
            <a:endParaRPr lang="en-GB" altLang="sr-Latn-RS" sz="1800" dirty="0"/>
          </a:p>
        </p:txBody>
      </p:sp>
      <p:sp>
        <p:nvSpPr>
          <p:cNvPr id="235524" name="Text Box 3"/>
          <p:cNvSpPr txBox="1">
            <a:spLocks noChangeArrowheads="1"/>
          </p:cNvSpPr>
          <p:nvPr/>
        </p:nvSpPr>
        <p:spPr bwMode="auto">
          <a:xfrm>
            <a:off x="258763" y="4456113"/>
            <a:ext cx="86121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b="1"/>
              <a:t>dikumarol  - “kondenzirani” kumarin</a:t>
            </a:r>
            <a:r>
              <a:rPr lang="en-GB" altLang="sr-Latn-RS" sz="1800"/>
              <a:t> – koči stvaranje protrombina – smanjuje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sposobnost koagulacije krvi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/>
              <a:t>m</a:t>
            </a:r>
            <a:r>
              <a:rPr lang="en-GB" altLang="sr-Latn-RS" sz="1800"/>
              <a:t>ehanizam – promjene na vitaminu K –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peroralna uporaba za razliku od heparina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sintetizirani mnogi antikoagulansi po uzoru na dikumarol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</p:txBody>
      </p:sp>
      <p:sp>
        <p:nvSpPr>
          <p:cNvPr id="2355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D6396911-C3A4-4AAB-9DA4-B6D197712DEC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1"/>
          <p:cNvSpPr txBox="1">
            <a:spLocks noChangeArrowheads="1"/>
          </p:cNvSpPr>
          <p:nvPr/>
        </p:nvSpPr>
        <p:spPr bwMode="auto">
          <a:xfrm>
            <a:off x="233363" y="3592513"/>
            <a:ext cx="309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</a:t>
            </a:r>
          </a:p>
        </p:txBody>
      </p:sp>
      <p:sp>
        <p:nvSpPr>
          <p:cNvPr id="237571" name="Text Box 2"/>
          <p:cNvSpPr txBox="1">
            <a:spLocks noChangeArrowheads="1"/>
          </p:cNvSpPr>
          <p:nvPr/>
        </p:nvSpPr>
        <p:spPr bwMode="auto">
          <a:xfrm>
            <a:off x="233363" y="207963"/>
            <a:ext cx="1809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</p:txBody>
      </p:sp>
      <p:sp>
        <p:nvSpPr>
          <p:cNvPr id="237572" name="Text Box 3"/>
          <p:cNvSpPr txBox="1">
            <a:spLocks noChangeArrowheads="1"/>
          </p:cNvSpPr>
          <p:nvPr/>
        </p:nvSpPr>
        <p:spPr bwMode="auto">
          <a:xfrm>
            <a:off x="684213" y="98107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grpSp>
        <p:nvGrpSpPr>
          <p:cNvPr id="237573" name="Group 4"/>
          <p:cNvGrpSpPr>
            <a:grpSpLocks/>
          </p:cNvGrpSpPr>
          <p:nvPr/>
        </p:nvGrpSpPr>
        <p:grpSpPr bwMode="auto">
          <a:xfrm>
            <a:off x="1116013" y="1412875"/>
            <a:ext cx="6607175" cy="3687763"/>
            <a:chOff x="703" y="890"/>
            <a:chExt cx="4162" cy="2323"/>
          </a:xfrm>
        </p:grpSpPr>
        <p:pic>
          <p:nvPicPr>
            <p:cNvPr id="23757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890"/>
              <a:ext cx="4163" cy="2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37576" name="Text Box 6"/>
            <p:cNvSpPr txBox="1">
              <a:spLocks noChangeArrowheads="1"/>
            </p:cNvSpPr>
            <p:nvPr/>
          </p:nvSpPr>
          <p:spPr bwMode="auto">
            <a:xfrm>
              <a:off x="703" y="890"/>
              <a:ext cx="4163" cy="2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sp>
        <p:nvSpPr>
          <p:cNvPr id="2375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0AD1CA18-C1B5-41B4-B127-5E3EAAFFE829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1"/>
          <p:cNvSpPr txBox="1">
            <a:spLocks noChangeArrowheads="1"/>
          </p:cNvSpPr>
          <p:nvPr/>
        </p:nvSpPr>
        <p:spPr bwMode="auto">
          <a:xfrm>
            <a:off x="233363" y="3592513"/>
            <a:ext cx="309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</a:t>
            </a:r>
          </a:p>
        </p:txBody>
      </p:sp>
      <p:sp>
        <p:nvSpPr>
          <p:cNvPr id="239619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239620" name="Text Box 3"/>
          <p:cNvSpPr txBox="1">
            <a:spLocks noChangeArrowheads="1"/>
          </p:cNvSpPr>
          <p:nvPr/>
        </p:nvSpPr>
        <p:spPr bwMode="auto">
          <a:xfrm>
            <a:off x="233363" y="1115365"/>
            <a:ext cx="8637587" cy="424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/>
              <a:t>-</a:t>
            </a:r>
            <a:r>
              <a:rPr lang="en-GB" altLang="sr-Latn-RS" sz="1800" b="1" dirty="0" err="1"/>
              <a:t>Furanokumarini</a:t>
            </a:r>
            <a:r>
              <a:rPr lang="en-GB" altLang="sr-Latn-RS" sz="1800" b="1" dirty="0"/>
              <a:t> – </a:t>
            </a:r>
            <a:r>
              <a:rPr lang="en-GB" altLang="sr-Latn-RS" sz="1800" dirty="0" err="1"/>
              <a:t>fotosenzibilizirajuća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svojstva</a:t>
            </a:r>
            <a:r>
              <a:rPr lang="en-GB" altLang="sr-Latn-RS" sz="1800" dirty="0"/>
              <a:t>- </a:t>
            </a:r>
            <a:r>
              <a:rPr lang="en-GB" altLang="sr-Latn-RS" sz="1800" dirty="0" err="1"/>
              <a:t>interkaliraju</a:t>
            </a:r>
            <a:r>
              <a:rPr lang="en-GB" altLang="sr-Latn-RS" sz="1800" dirty="0"/>
              <a:t> se (pod </a:t>
            </a:r>
            <a:r>
              <a:rPr lang="en-GB" altLang="sr-Latn-RS" sz="1800" dirty="0" err="1"/>
              <a:t>djelovanjm</a:t>
            </a:r>
            <a:r>
              <a:rPr lang="en-GB" altLang="sr-Latn-RS" sz="1800" dirty="0"/>
              <a:t> UV A)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u </a:t>
            </a:r>
            <a:r>
              <a:rPr lang="en-GB" altLang="sr-Latn-RS" sz="1800" dirty="0" err="1"/>
              <a:t>epidermalnu</a:t>
            </a:r>
            <a:r>
              <a:rPr lang="en-GB" altLang="sr-Latn-RS" sz="1800" dirty="0"/>
              <a:t> DNA – </a:t>
            </a:r>
            <a:r>
              <a:rPr lang="en-GB" altLang="sr-Latn-RS" sz="1800" dirty="0" err="1"/>
              <a:t>onemogućena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replikacija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transkripcija</a:t>
            </a:r>
            <a:r>
              <a:rPr lang="en-GB" altLang="sr-Latn-RS" sz="1800" dirty="0"/>
              <a:t> DNA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7-12 sati </a:t>
            </a:r>
            <a:r>
              <a:rPr lang="en-GB" altLang="sr-Latn-RS" sz="1800" dirty="0" err="1"/>
              <a:t>nakon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jednosatnog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izlaganja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suncu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javlja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eritem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mjerhurići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koži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(</a:t>
            </a:r>
            <a:r>
              <a:rPr lang="en-GB" altLang="sr-Latn-RS" sz="1800" dirty="0" err="1"/>
              <a:t>isti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efekt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ako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prije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sunčanja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namaže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koža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kolonjskom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vodom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lišćem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celera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 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posljedica</a:t>
            </a:r>
            <a:r>
              <a:rPr lang="en-GB" altLang="sr-Latn-RS" sz="1800" dirty="0"/>
              <a:t> – 1-2 dana </a:t>
            </a:r>
            <a:r>
              <a:rPr lang="en-GB" altLang="sr-Latn-RS" sz="1800" dirty="0" err="1"/>
              <a:t>nakon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početnog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eritema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dolazi</a:t>
            </a:r>
            <a:r>
              <a:rPr lang="en-GB" altLang="sr-Latn-RS" sz="1800" dirty="0"/>
              <a:t> do </a:t>
            </a:r>
            <a:r>
              <a:rPr lang="en-GB" altLang="sr-Latn-RS" sz="1800" dirty="0" err="1"/>
              <a:t>snažne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sinteze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melanina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dugotrajnog</a:t>
            </a:r>
            <a:r>
              <a:rPr lang="en-GB" altLang="sr-Latn-RS" sz="1800" dirty="0"/>
              <a:t>  </a:t>
            </a:r>
            <a:r>
              <a:rPr lang="en-GB" altLang="sr-Latn-RS" sz="1800" dirty="0" err="1"/>
              <a:t>tamnjenja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kože</a:t>
            </a:r>
            <a:r>
              <a:rPr lang="en-GB" altLang="sr-Latn-RS" sz="1800" dirty="0"/>
              <a:t>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vitiligo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b="1" dirty="0"/>
              <a:t> </a:t>
            </a:r>
            <a:r>
              <a:rPr lang="en-GB" altLang="sr-Latn-RS" sz="1800" dirty="0" err="1"/>
              <a:t>uspjeh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ovisi</a:t>
            </a:r>
            <a:r>
              <a:rPr lang="en-GB" altLang="sr-Latn-RS" sz="1800" dirty="0"/>
              <a:t> o </a:t>
            </a:r>
            <a:r>
              <a:rPr lang="en-GB" altLang="sr-Latn-RS" sz="1800" dirty="0" err="1"/>
              <a:t>točnom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doziranju</a:t>
            </a:r>
            <a:r>
              <a:rPr lang="en-GB" altLang="sr-Latn-RS" sz="1800" dirty="0"/>
              <a:t> UV </a:t>
            </a:r>
            <a:r>
              <a:rPr lang="en-GB" altLang="sr-Latn-RS" sz="1800" dirty="0" err="1"/>
              <a:t>zračenja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postupak</a:t>
            </a:r>
            <a:r>
              <a:rPr lang="en-GB" altLang="sr-Latn-RS" sz="1800" dirty="0"/>
              <a:t> se mora </a:t>
            </a:r>
            <a:r>
              <a:rPr lang="en-GB" altLang="sr-Latn-RS" sz="1800" dirty="0" err="1"/>
              <a:t>ponavljati</a:t>
            </a:r>
            <a:endParaRPr lang="hr-HR" altLang="sr-Latn-RS" sz="1800" dirty="0"/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- </a:t>
            </a:r>
            <a:r>
              <a:rPr lang="en-GB" altLang="sr-Latn-RS" sz="1800" dirty="0"/>
              <a:t>Ammi </a:t>
            </a:r>
            <a:r>
              <a:rPr lang="en-GB" altLang="sr-Latn-RS" sz="1800" dirty="0" err="1"/>
              <a:t>majoris</a:t>
            </a:r>
            <a:r>
              <a:rPr lang="en-GB" altLang="sr-Latn-RS" sz="1800" dirty="0"/>
              <a:t> fructus (</a:t>
            </a:r>
            <a:r>
              <a:rPr lang="en-GB" altLang="sr-Latn-RS" sz="1800" i="1" dirty="0"/>
              <a:t>Ammi </a:t>
            </a:r>
            <a:r>
              <a:rPr lang="en-GB" altLang="sr-Latn-RS" sz="1800" i="1" dirty="0" err="1"/>
              <a:t>majus</a:t>
            </a:r>
            <a:r>
              <a:rPr lang="en-GB" altLang="sr-Latn-RS" sz="1800" i="1" dirty="0"/>
              <a:t> </a:t>
            </a:r>
            <a:r>
              <a:rPr lang="en-GB" altLang="sr-Latn-RS" sz="1800" dirty="0"/>
              <a:t>L. –</a:t>
            </a:r>
            <a:r>
              <a:rPr lang="en-GB" altLang="sr-Latn-RS" sz="1800" dirty="0" err="1"/>
              <a:t>Apiac</a:t>
            </a:r>
            <a:r>
              <a:rPr lang="hr-HR" altLang="sr-Latn-RS" sz="1800" dirty="0" err="1"/>
              <a:t>ae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furanokumarini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kelin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visnagin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umiruju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glatku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muskulaturu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bronha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crijeva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žuči</a:t>
            </a:r>
            <a:r>
              <a:rPr lang="en-GB" altLang="sr-Latn-RS" sz="1800" dirty="0"/>
              <a:t>, </a:t>
            </a:r>
            <a:r>
              <a:rPr lang="hr-HR" altLang="sr-Latn-RS" sz="1800" dirty="0"/>
              <a:t> </a:t>
            </a:r>
            <a:r>
              <a:rPr lang="en-GB" altLang="sr-Latn-RS" sz="1800" dirty="0" err="1"/>
              <a:t>maternice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bronhijalna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astma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koli</a:t>
            </a:r>
            <a:r>
              <a:rPr lang="hr-HR" altLang="sr-Latn-RS" sz="1800" dirty="0" err="1"/>
              <a:t>ke</a:t>
            </a:r>
            <a:r>
              <a:rPr lang="hr-HR" altLang="sr-Latn-RS" sz="1800" dirty="0"/>
              <a:t>)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</p:txBody>
      </p:sp>
      <p:sp>
        <p:nvSpPr>
          <p:cNvPr id="239621" name="Text Box 4"/>
          <p:cNvSpPr txBox="1">
            <a:spLocks noChangeArrowheads="1"/>
          </p:cNvSpPr>
          <p:nvPr/>
        </p:nvSpPr>
        <p:spPr bwMode="auto">
          <a:xfrm>
            <a:off x="358775" y="3357563"/>
            <a:ext cx="1809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</p:txBody>
      </p:sp>
      <p:sp>
        <p:nvSpPr>
          <p:cNvPr id="2396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856BE61B-2DDE-4D0A-B7EB-43F161E9BA78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3413</TotalTime>
  <Words>1153</Words>
  <Application>Microsoft Office PowerPoint</Application>
  <PresentationFormat>Prikaz na zaslonu (4:3)</PresentationFormat>
  <Paragraphs>185</Paragraphs>
  <Slides>11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Faseta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Gordana</dc:creator>
  <cp:lastModifiedBy>Petar Rusak</cp:lastModifiedBy>
  <cp:revision>220</cp:revision>
  <dcterms:modified xsi:type="dcterms:W3CDTF">2020-05-17T13:30:01Z</dcterms:modified>
</cp:coreProperties>
</file>