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374" r:id="rId14"/>
    <p:sldId id="375" r:id="rId15"/>
    <p:sldId id="376" r:id="rId16"/>
    <p:sldId id="377" r:id="rId17"/>
    <p:sldId id="378" r:id="rId18"/>
    <p:sldId id="379" r:id="rId19"/>
    <p:sldId id="380" r:id="rId20"/>
  </p:sldIdLst>
  <p:sldSz cx="9144000" cy="6858000" type="screen4x3"/>
  <p:notesSz cx="6858000" cy="9294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9" autoAdjust="0"/>
  </p:normalViewPr>
  <p:slideViewPr>
    <p:cSldViewPr>
      <p:cViewPr>
        <p:scale>
          <a:sx n="90" d="100"/>
          <a:sy n="90" d="100"/>
        </p:scale>
        <p:origin x="600" y="-32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1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3" name="AutoShape 2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4" name="AutoShape 3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5" name="AutoShape 4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6" name="AutoShape 5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7" name="AutoShape 6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8" name="AutoShape 7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9" name="AutoShape 8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0" name="AutoShape 9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1" name="AutoShape 10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2" name="Text Box 11"/>
          <p:cNvSpPr txBox="1"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3" name="Text Box 12"/>
          <p:cNvSpPr txBox="1">
            <a:spLocks noChangeArrowheads="1"/>
          </p:cNvSpPr>
          <p:nvPr/>
        </p:nvSpPr>
        <p:spPr bwMode="auto">
          <a:xfrm>
            <a:off x="3884613" y="0"/>
            <a:ext cx="296545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8446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32325" cy="34861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2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16425"/>
            <a:ext cx="5470525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22896" name="Text Box 15"/>
          <p:cNvSpPr txBox="1">
            <a:spLocks noChangeArrowheads="1"/>
          </p:cNvSpPr>
          <p:nvPr/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829675"/>
            <a:ext cx="295592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13BFC0-B870-4E55-B8B3-DC6C507746D1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motion" TargetMode="External"/><Relationship Id="rId3" Type="http://schemas.openxmlformats.org/officeDocument/2006/relationships/hyperlink" Target="http://en.wikipedia.org/wiki/Hippocampus" TargetMode="External"/><Relationship Id="rId7" Type="http://schemas.openxmlformats.org/officeDocument/2006/relationships/hyperlink" Target="http://en.wikipedia.org/wiki/Limbic_cortex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eptum" TargetMode="External"/><Relationship Id="rId11" Type="http://schemas.openxmlformats.org/officeDocument/2006/relationships/hyperlink" Target="http://en.wikipedia.org/wiki/Olfactory" TargetMode="External"/><Relationship Id="rId5" Type="http://schemas.openxmlformats.org/officeDocument/2006/relationships/hyperlink" Target="http://en.wikipedia.org/wiki/Anterior_thalamic_nuclei" TargetMode="External"/><Relationship Id="rId10" Type="http://schemas.openxmlformats.org/officeDocument/2006/relationships/hyperlink" Target="http://en.wikipedia.org/wiki/Long_term_memory" TargetMode="External"/><Relationship Id="rId4" Type="http://schemas.openxmlformats.org/officeDocument/2006/relationships/hyperlink" Target="http://en.wikipedia.org/wiki/Amygdala" TargetMode="External"/><Relationship Id="rId9" Type="http://schemas.openxmlformats.org/officeDocument/2006/relationships/hyperlink" Target="http://en.wikipedia.org/wiki/Behavior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E07AD97-F38E-421E-9ACB-55431815089C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48C64569-5C9F-4507-A6D1-9BF7D3F67FD9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871CECF5-726D-43C2-B6B9-C9F6FC20FF72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022D6DF-C421-4F42-ACAF-E58AFFC3622F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25D32FE4-99D9-42F0-91BC-27594EA0077C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547B6554-2FD4-48F9-9C73-5F20CA3FE641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79877" name="Text Box 3"/>
          <p:cNvSpPr txBox="1">
            <a:spLocks noChangeArrowheads="1"/>
          </p:cNvSpPr>
          <p:nvPr/>
        </p:nvSpPr>
        <p:spPr bwMode="auto">
          <a:xfrm>
            <a:off x="1103313" y="696913"/>
            <a:ext cx="4649787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BD2584E-4CC4-45D8-8BBB-990B236E90D9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1249F355-131C-4E9C-A6E3-536858D4287F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5F1386D7-3590-4AF0-8EF1-4103271E6684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81925" name="Text Box 3"/>
          <p:cNvSpPr txBox="1">
            <a:spLocks noChangeArrowheads="1"/>
          </p:cNvSpPr>
          <p:nvPr/>
        </p:nvSpPr>
        <p:spPr bwMode="auto">
          <a:xfrm>
            <a:off x="1103313" y="696913"/>
            <a:ext cx="4649787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2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D8DA74C-78DB-4924-BBF6-E1F54062666F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BF3B6F54-9C98-46BE-9111-2553EDF016F4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036ADE88-EB22-4AE4-B34A-ACEE63BE62F5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83973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3974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6E92714-4013-43E8-AF17-5E68719149FB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BCA2C227-231B-4779-B863-597499027171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2A369B2E-40EF-4C92-AD7D-C48CCCD5FA04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1103313" y="696913"/>
            <a:ext cx="4649787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602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72C97BE-E31F-4990-A354-442157C52D1C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C07C60DC-8D4B-499A-B592-3E6FE90428E3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438F4BF4-AF2C-48C8-8655-37998A7E7C7A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88069" name="Text Box 3"/>
          <p:cNvSpPr txBox="1">
            <a:spLocks noChangeArrowheads="1"/>
          </p:cNvSpPr>
          <p:nvPr/>
        </p:nvSpPr>
        <p:spPr bwMode="auto">
          <a:xfrm>
            <a:off x="1103313" y="696913"/>
            <a:ext cx="4649787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8070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hr-HR" altLang="sr-Latn-RS">
                <a:latin typeface="Arial" panose="020B0604020202020204" pitchFamily="34" charset="0"/>
              </a:rPr>
              <a:t>The </a:t>
            </a:r>
            <a:r>
              <a:rPr lang="hr-HR" altLang="sr-Latn-RS" b="1">
                <a:latin typeface="Arial" panose="020B0604020202020204" pitchFamily="34" charset="0"/>
              </a:rPr>
              <a:t>limbic system</a:t>
            </a:r>
            <a:r>
              <a:rPr lang="hr-HR" altLang="sr-Latn-RS">
                <a:latin typeface="Arial" panose="020B0604020202020204" pitchFamily="34" charset="0"/>
              </a:rPr>
              <a:t> (or Paleomammalian brain) is a set of brain structures including the </a:t>
            </a:r>
            <a:r>
              <a:rPr lang="hr-HR" altLang="sr-Latn-RS">
                <a:latin typeface="Arial" panose="020B0604020202020204" pitchFamily="34" charset="0"/>
                <a:hlinkClick r:id="rId3"/>
              </a:rPr>
              <a:t>hippocampus</a:t>
            </a:r>
            <a:r>
              <a:rPr lang="hr-HR" altLang="sr-Latn-RS">
                <a:latin typeface="Arial" panose="020B0604020202020204" pitchFamily="34" charset="0"/>
              </a:rPr>
              <a:t>, </a:t>
            </a:r>
            <a:r>
              <a:rPr lang="hr-HR" altLang="sr-Latn-RS">
                <a:latin typeface="Arial" panose="020B0604020202020204" pitchFamily="34" charset="0"/>
                <a:hlinkClick r:id="rId4"/>
              </a:rPr>
              <a:t>amygdala</a:t>
            </a:r>
            <a:r>
              <a:rPr lang="hr-HR" altLang="sr-Latn-RS">
                <a:latin typeface="Arial" panose="020B0604020202020204" pitchFamily="34" charset="0"/>
              </a:rPr>
              <a:t>, </a:t>
            </a:r>
            <a:r>
              <a:rPr lang="hr-HR" altLang="sr-Latn-RS">
                <a:latin typeface="Arial" panose="020B0604020202020204" pitchFamily="34" charset="0"/>
                <a:hlinkClick r:id="rId5" tooltip="Anterior thalamic nuclei"/>
              </a:rPr>
              <a:t>anterior thalamic nuclei</a:t>
            </a:r>
            <a:r>
              <a:rPr lang="hr-HR" altLang="sr-Latn-RS">
                <a:latin typeface="Arial" panose="020B0604020202020204" pitchFamily="34" charset="0"/>
              </a:rPr>
              <a:t>, </a:t>
            </a:r>
            <a:r>
              <a:rPr lang="hr-HR" altLang="sr-Latn-RS">
                <a:latin typeface="Arial" panose="020B0604020202020204" pitchFamily="34" charset="0"/>
                <a:hlinkClick r:id="rId6"/>
              </a:rPr>
              <a:t>septum</a:t>
            </a:r>
            <a:r>
              <a:rPr lang="hr-HR" altLang="sr-Latn-RS">
                <a:latin typeface="Arial" panose="020B0604020202020204" pitchFamily="34" charset="0"/>
              </a:rPr>
              <a:t>, </a:t>
            </a:r>
            <a:r>
              <a:rPr lang="hr-HR" altLang="sr-Latn-RS">
                <a:latin typeface="Arial" panose="020B0604020202020204" pitchFamily="34" charset="0"/>
                <a:hlinkClick r:id="rId7" tooltip="Limbic cortex"/>
              </a:rPr>
              <a:t>limbic cortex</a:t>
            </a:r>
            <a:r>
              <a:rPr lang="hr-HR" altLang="sr-Latn-RS">
                <a:latin typeface="Arial" panose="020B0604020202020204" pitchFamily="34" charset="0"/>
              </a:rPr>
              <a:t> and fornix, which seemingly support a variety of functions including </a:t>
            </a:r>
            <a:r>
              <a:rPr lang="hr-HR" altLang="sr-Latn-RS">
                <a:latin typeface="Arial" panose="020B0604020202020204" pitchFamily="34" charset="0"/>
                <a:hlinkClick r:id="rId8"/>
              </a:rPr>
              <a:t>emotion</a:t>
            </a:r>
            <a:r>
              <a:rPr lang="hr-HR" altLang="sr-Latn-RS">
                <a:latin typeface="Arial" panose="020B0604020202020204" pitchFamily="34" charset="0"/>
              </a:rPr>
              <a:t>, </a:t>
            </a:r>
            <a:r>
              <a:rPr lang="hr-HR" altLang="sr-Latn-RS">
                <a:latin typeface="Arial" panose="020B0604020202020204" pitchFamily="34" charset="0"/>
                <a:hlinkClick r:id="rId9"/>
              </a:rPr>
              <a:t>behavior</a:t>
            </a:r>
            <a:r>
              <a:rPr lang="hr-HR" altLang="sr-Latn-RS">
                <a:latin typeface="Arial" panose="020B0604020202020204" pitchFamily="34" charset="0"/>
              </a:rPr>
              <a:t>, </a:t>
            </a:r>
            <a:r>
              <a:rPr lang="hr-HR" altLang="sr-Latn-RS">
                <a:latin typeface="Arial" panose="020B0604020202020204" pitchFamily="34" charset="0"/>
                <a:hlinkClick r:id="rId10" tooltip="Long term memory"/>
              </a:rPr>
              <a:t>long term memory</a:t>
            </a:r>
            <a:r>
              <a:rPr lang="hr-HR" altLang="sr-Latn-RS">
                <a:latin typeface="Arial" panose="020B0604020202020204" pitchFamily="34" charset="0"/>
              </a:rPr>
              <a:t>, and </a:t>
            </a:r>
            <a:r>
              <a:rPr lang="hr-HR" altLang="sr-Latn-RS">
                <a:latin typeface="Arial" panose="020B0604020202020204" pitchFamily="34" charset="0"/>
                <a:hlinkClick r:id="rId11" tooltip="Olfactory"/>
              </a:rPr>
              <a:t>olfaction</a:t>
            </a:r>
            <a:r>
              <a:rPr lang="hr-HR" altLang="sr-Latn-RS">
                <a:latin typeface="Arial" panose="020B0604020202020204" pitchFamily="34" charset="0"/>
              </a:rPr>
              <a:t>.</a:t>
            </a:r>
            <a:r>
              <a:rPr lang="hr-HR" altLang="sr-Latn-RS">
                <a:latin typeface="Times New Roman" panose="02020603050405020304" pitchFamily="18" charset="0"/>
              </a:rPr>
              <a:t> </a:t>
            </a:r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A3577CC-CE09-4271-84E7-B677D5D0CFC6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F2B322FD-12AD-4622-9146-0164035E8F03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35AC7209-DEB9-4F12-A8EC-4F1F5052BAD9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6613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011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BFFC1DC-851C-478C-B48A-D50EC58E5C3A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42969D7-23B1-49DD-8821-800FEEABBB56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6F196EA5-8F42-43E1-A041-CBDF3E6BDD10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1103313" y="696913"/>
            <a:ext cx="4649787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216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7DDB0C8-DFDA-45A9-ADEB-04178F7E1969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624CB1FC-6186-467D-8857-D3F267F7E90C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6ACC9C7C-3880-4E6D-A81A-04BC00D5E67A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94213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4214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19CE070-F8D4-458F-B551-484B258B72D5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699D615-9B0E-4CA6-B0BB-E60D9F74985F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18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4D12C925-85C0-4122-8204-6B59F4AA5389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18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96261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626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6DB8F20-82C1-4D5E-B065-43AB8C4A10C7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8F60F57A-A984-4EC0-B3C5-4B1411DC7235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84D7FD83-42DA-4288-8A9E-F62AB4B078CB}" type="slidenum">
              <a:rPr lang="en-GB" altLang="sr-Latn-RS">
                <a:latin typeface="Calibri" panose="020F0502020204030204" pitchFamily="34" charset="0"/>
              </a:rPr>
              <a:pPr algn="r" eaLnBrk="1" hangingPunct="1">
                <a:lnSpc>
                  <a:spcPct val="79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sr-Latn-RS">
              <a:latin typeface="Calibri" panose="020F0502020204030204" pitchFamily="34" charset="0"/>
            </a:endParaRPr>
          </a:p>
        </p:txBody>
      </p:sp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8310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E1D52BB-E704-4C01-AEAE-639A86B45C9E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E81A8F9-F8FF-48CF-AA44-45294AD06AF6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631A36C4-3154-4DD0-AFC4-6B047778BD4A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4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5DEDF27-A79C-4319-AB45-84AB9F909F63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62159394-ED62-4783-94EE-C6052447C195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AC46250F-E3AB-4B52-867B-BF6D1FDF38E3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554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F3EFBF6-CBAD-41C7-947C-5878D693F684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779538B-FD13-4D98-AD80-853C85BB9559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5C2EEB5D-E47D-41D5-A152-4BBE4CBFFC51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7590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096817A-B567-4B3C-87CE-E72CF7804F4D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BE6D0766-1300-4542-AA27-B8A0E05D3799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8BE57132-3147-47EF-8A0A-45509B70DCBC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63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FAA9457-1574-46BB-A5F0-17FE04F5318B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B90FDD60-E369-491A-BF26-07AEAE96A108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0758BA3D-10A3-4732-B0A1-199D307E7B6C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68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881A292-627A-4F87-9A89-FAEBD65A6615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80ABFC8C-6D79-4FC6-AA41-CACA76ADA1AE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A96E5845-C856-4AB7-9490-5F62DF3C1AE9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73733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3734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82104B6-D7EA-495F-8CD0-8A4EEB9B222F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2825E5FA-866C-4D2C-BD7B-F6F7270C329F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503EC9FB-54A5-40DB-9E71-EC6515A55A14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8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152DCD3-57E8-450D-88CA-7FA83DB960C1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237282DD-F391-434C-A944-F236F69EBE2E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77828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1156F786-DD6B-41B2-A0F4-A915BA466F0C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77829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830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F0285-5AD3-4836-84F3-7048DFA09CD5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66082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8DC92-2F2D-4178-89CE-0869428DEBFE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00273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95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95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8BDB-B0A1-4A61-8D98-57606FC85412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5807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3205E-85CB-4103-9A2D-188748A43574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19965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FB22B-2777-47D7-B2AE-6A6C6B1C2B3B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85959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873AE-2F79-4D24-A8EB-6BEF98D17371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48894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48F4C-BFE0-4CDC-8B48-26A7B3295D1E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4046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6D6CF-3BBD-473E-9F47-D331534608E5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02905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5CCC3-933C-4FAE-BD7C-2163EF1A0E41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87206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20037-3C59-4252-AE2C-9769CCA29E7F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15543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B7754-772B-48A7-906F-84EC77890F6B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08415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the outline text format</a:t>
            </a:r>
          </a:p>
          <a:p>
            <a:pPr lvl="1"/>
            <a:r>
              <a:rPr lang="en-GB" altLang="sr-Latn-RS"/>
              <a:t>Second Outline Level</a:t>
            </a:r>
          </a:p>
          <a:p>
            <a:pPr lvl="2"/>
            <a:r>
              <a:rPr lang="en-GB" altLang="sr-Latn-RS"/>
              <a:t>Third Outline Level</a:t>
            </a:r>
          </a:p>
          <a:p>
            <a:pPr lvl="3"/>
            <a:r>
              <a:rPr lang="en-GB" altLang="sr-Latn-RS"/>
              <a:t>Fourth Outline Level</a:t>
            </a:r>
          </a:p>
          <a:p>
            <a:pPr lvl="4"/>
            <a:r>
              <a:rPr lang="en-GB" altLang="sr-Latn-RS"/>
              <a:t>Fifth Outline Level</a:t>
            </a:r>
          </a:p>
          <a:p>
            <a:pPr lvl="4"/>
            <a:r>
              <a:rPr lang="en-GB" altLang="sr-Latn-RS"/>
              <a:t>Sixth Outline Level</a:t>
            </a:r>
          </a:p>
          <a:p>
            <a:pPr lvl="4"/>
            <a:r>
              <a:rPr lang="en-GB" altLang="sr-Latn-RS"/>
              <a:t>Seventh Outline Level</a:t>
            </a:r>
          </a:p>
          <a:p>
            <a:pPr lvl="4"/>
            <a:r>
              <a:rPr lang="en-GB" altLang="sr-Latn-RS"/>
              <a:t>Eighth Outline Level</a:t>
            </a:r>
          </a:p>
          <a:p>
            <a:pPr lvl="4"/>
            <a:r>
              <a:rPr lang="en-GB" altLang="sr-Latn-RS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7725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82C000D-2674-48F5-9281-7D778DFFC9CF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hdr="0" ftr="0" dt="0"/>
  <p:txStyles>
    <p:titleStyle>
      <a:lvl1pPr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27025" indent="-327025" algn="l" defTabSz="457200" rtl="0" eaLnBrk="0" fontAlgn="base" hangingPunct="0">
        <a:lnSpc>
          <a:spcPct val="79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27075" indent="-269875" algn="l" defTabSz="457200" rtl="0" eaLnBrk="0" fontAlgn="base" hangingPunct="0">
        <a:lnSpc>
          <a:spcPct val="79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79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42888" y="423863"/>
            <a:ext cx="4349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PREBIOTICI </a:t>
            </a:r>
            <a:r>
              <a:rPr lang="hr-HR" altLang="sr-Latn-RS" sz="1800"/>
              <a:t>– NEPROBAVLJIVE TVARI</a:t>
            </a:r>
            <a:endParaRPr lang="en-GB" altLang="sr-Latn-RS" sz="1800"/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09538" y="1000125"/>
            <a:ext cx="9017000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tvari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koje</a:t>
            </a:r>
            <a:r>
              <a:rPr lang="en-GB" altLang="sr-Latn-RS" sz="1800" dirty="0"/>
              <a:t> se ne </a:t>
            </a:r>
            <a:r>
              <a:rPr lang="en-GB" altLang="sr-Latn-RS" sz="1800" dirty="0" err="1"/>
              <a:t>probavljaju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absorbiraju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tankom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crijevu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fermentiraju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debelom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crijevu</a:t>
            </a:r>
            <a:r>
              <a:rPr lang="en-GB" altLang="sr-Latn-RS" sz="1800" dirty="0"/>
              <a:t> pod </a:t>
            </a:r>
            <a:r>
              <a:rPr lang="en-GB" altLang="sr-Latn-RS" sz="1800" dirty="0" err="1"/>
              <a:t>utjecajem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nepatogenih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bakterija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neprobavljivi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sastojci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hrane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koji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povoljno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utječu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organizam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stimulirajući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rast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ili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aktivnost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jednog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nekoliko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vrsta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bakterija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debelom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crijevu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promoviraju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rast</a:t>
            </a:r>
            <a:r>
              <a:rPr lang="en-GB" altLang="sr-Latn-RS" sz="1800" dirty="0"/>
              <a:t> “</a:t>
            </a:r>
            <a:r>
              <a:rPr lang="en-GB" altLang="sr-Latn-RS" sz="1800" dirty="0" err="1"/>
              <a:t>dobrih</a:t>
            </a:r>
            <a:r>
              <a:rPr lang="en-GB" altLang="sr-Latn-RS" sz="1800" dirty="0"/>
              <a:t>”  </a:t>
            </a:r>
            <a:r>
              <a:rPr lang="en-GB" altLang="sr-Latn-RS" sz="1800" dirty="0" err="1"/>
              <a:t>bakterija</a:t>
            </a:r>
            <a:r>
              <a:rPr lang="en-GB" altLang="sr-Latn-RS" sz="1800" dirty="0"/>
              <a:t> (</a:t>
            </a:r>
            <a:r>
              <a:rPr lang="en-GB" altLang="sr-Latn-RS" sz="1800" i="1" dirty="0"/>
              <a:t>Bifidobacterium, Lactobacillus</a:t>
            </a:r>
            <a:r>
              <a:rPr lang="en-GB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fruktani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tipa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inulina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galaktooligosaharidi</a:t>
            </a:r>
            <a:r>
              <a:rPr lang="en-GB" altLang="sr-Latn-RS" sz="1800" dirty="0"/>
              <a:t>, la</a:t>
            </a:r>
            <a:r>
              <a:rPr lang="hr-HR" altLang="sr-Latn-RS" sz="1800" dirty="0"/>
              <a:t>k</a:t>
            </a:r>
            <a:r>
              <a:rPr lang="en-GB" altLang="sr-Latn-RS" sz="1800" dirty="0" err="1"/>
              <a:t>tulo</a:t>
            </a:r>
            <a:r>
              <a:rPr lang="hr-HR" altLang="sr-Latn-RS" sz="1800" dirty="0"/>
              <a:t>z</a:t>
            </a:r>
            <a:r>
              <a:rPr lang="en-GB" altLang="sr-Latn-RS" sz="1800" dirty="0"/>
              <a:t>a</a:t>
            </a:r>
            <a:r>
              <a:rPr lang="hr-HR" altLang="sr-Latn-RS" sz="1800" dirty="0"/>
              <a:t> (sintetički </a:t>
            </a:r>
            <a:r>
              <a:rPr lang="hr-HR" altLang="sr-Latn-RS" sz="1800" dirty="0" err="1"/>
              <a:t>disaharid</a:t>
            </a:r>
            <a:r>
              <a:rPr lang="hr-HR" altLang="sr-Latn-RS" sz="1800" dirty="0"/>
              <a:t>: fruktoza 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  </a:t>
            </a:r>
            <a:r>
              <a:rPr lang="hr-HR" altLang="sr-Latn-RS" sz="1800" dirty="0" err="1"/>
              <a:t>galaktoza</a:t>
            </a:r>
            <a:r>
              <a:rPr lang="hr-HR" altLang="sr-Latn-RS" sz="1800" dirty="0"/>
              <a:t>)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mijenja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kapacitet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 </a:t>
            </a:r>
            <a:r>
              <a:rPr lang="en-GB" altLang="sr-Latn-RS" sz="1800" dirty="0" err="1"/>
              <a:t>fermentacije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bakterija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gastrointestinalnom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traktu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produkt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fermentacije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acetati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masnih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kiselina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kratkih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lanaca</a:t>
            </a:r>
            <a:r>
              <a:rPr lang="en-GB" altLang="sr-Latn-RS" sz="1800" dirty="0"/>
              <a:t> – “short chain fatty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 acids (SCFA) acetate”, </a:t>
            </a:r>
            <a:r>
              <a:rPr lang="en-GB" altLang="sr-Latn-RS" sz="1800" dirty="0" err="1"/>
              <a:t>propionat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butirat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konzumacija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prebiotika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može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udvostručiti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rezerve</a:t>
            </a:r>
            <a:r>
              <a:rPr lang="en-GB" altLang="sr-Latn-RS" sz="1800" dirty="0"/>
              <a:t> SCFA u </a:t>
            </a:r>
            <a:r>
              <a:rPr lang="en-GB" altLang="sr-Latn-RS" sz="1800" dirty="0" err="1"/>
              <a:t>gastrointestinalnom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traktu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dirty="0"/>
              <a:t>SCFA </a:t>
            </a:r>
            <a:r>
              <a:rPr lang="en-GB" altLang="sr-Latn-RS" sz="1800" dirty="0" err="1"/>
              <a:t>su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signalne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molekulekoje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pokreću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kaskade</a:t>
            </a:r>
            <a:r>
              <a:rPr lang="en-GB" altLang="sr-Latn-RS" sz="1800" dirty="0"/>
              <a:t> bi</a:t>
            </a:r>
            <a:r>
              <a:rPr lang="hr-HR" altLang="sr-Latn-RS" sz="1800" dirty="0"/>
              <a:t>o</a:t>
            </a:r>
            <a:r>
              <a:rPr lang="en-GB" altLang="sr-Latn-RS" sz="1800" dirty="0" err="1"/>
              <a:t>kemijskih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procesa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brojnim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organima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PROBIOTICI –”DOBRE” </a:t>
            </a:r>
            <a:r>
              <a:rPr lang="hr-HR" altLang="sr-Latn-RS" sz="1800" dirty="0"/>
              <a:t> </a:t>
            </a:r>
            <a:r>
              <a:rPr lang="en-GB" altLang="sr-Latn-RS" sz="1800" dirty="0"/>
              <a:t>BAKTERIJE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* </a:t>
            </a:r>
            <a:r>
              <a:rPr lang="en-GB" altLang="sr-Latn-RS" sz="1800" i="1" dirty="0"/>
              <a:t>Lactobacillus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pomaže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razgradnju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laktoze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ljudi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koji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netolerantni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laktozu</a:t>
            </a:r>
            <a:r>
              <a:rPr lang="en-GB" altLang="sr-Latn-RS" sz="1800" dirty="0"/>
              <a:t>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stvara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otpornost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infekcije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patogenim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bakterijama</a:t>
            </a:r>
            <a:r>
              <a:rPr lang="en-GB" altLang="sr-Latn-RS" sz="1800" dirty="0"/>
              <a:t> (</a:t>
            </a:r>
            <a:r>
              <a:rPr lang="en-GB" altLang="sr-Latn-RS" sz="1800" i="1" dirty="0"/>
              <a:t>Salmonella</a:t>
            </a:r>
            <a:r>
              <a:rPr lang="en-GB" altLang="sr-Latn-RS" sz="1800" dirty="0"/>
              <a:t>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*</a:t>
            </a:r>
            <a:r>
              <a:rPr lang="en-GB" altLang="sr-Latn-RS" sz="1800" i="1" dirty="0" err="1"/>
              <a:t>Bifidubacterium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stimulira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imunološki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sistem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producira</a:t>
            </a:r>
            <a:r>
              <a:rPr lang="en-GB" altLang="sr-Latn-RS" sz="1800" dirty="0"/>
              <a:t> vitamin B, </a:t>
            </a:r>
            <a:r>
              <a:rPr lang="en-GB" altLang="sr-Latn-RS" sz="1800" dirty="0" err="1"/>
              <a:t>reducira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rast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patogenih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bakterija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reducira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razinu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kolesterola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pomaže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obnovi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normalne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flore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nakon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terapije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antibioticima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 </a:t>
            </a:r>
          </a:p>
        </p:txBody>
      </p:sp>
      <p:sp>
        <p:nvSpPr>
          <p:cNvPr id="6042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3BD61661-093B-47A4-8F82-42660161230A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1547664" y="555626"/>
            <a:ext cx="5494486" cy="80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Herba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Echinaceae</a:t>
            </a:r>
            <a:r>
              <a:rPr lang="en-GB" altLang="sr-Latn-RS" sz="1800" b="1" dirty="0"/>
              <a:t> </a:t>
            </a:r>
            <a:r>
              <a:rPr lang="hr-HR" altLang="sr-Latn-RS" sz="1800" dirty="0"/>
              <a:t>(zelen </a:t>
            </a:r>
            <a:r>
              <a:rPr lang="hr-HR" altLang="sr-Latn-RS" sz="1800" dirty="0" err="1"/>
              <a:t>ehinaceje</a:t>
            </a:r>
            <a:r>
              <a:rPr lang="hr-HR" altLang="sr-Latn-RS" sz="1800" dirty="0"/>
              <a:t>)</a:t>
            </a:r>
            <a:endParaRPr lang="en-GB" altLang="sr-Latn-RS" sz="1800" dirty="0"/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/>
              <a:t>Echinacea purpurea</a:t>
            </a:r>
            <a:r>
              <a:rPr lang="hr-HR" altLang="sr-Latn-RS" sz="1800" i="1" dirty="0"/>
              <a:t> L.</a:t>
            </a:r>
            <a:r>
              <a:rPr lang="en-GB" altLang="sr-Latn-RS" sz="1800" dirty="0"/>
              <a:t> (Asteraceae)</a:t>
            </a:r>
          </a:p>
        </p:txBody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663575" y="1947863"/>
            <a:ext cx="1841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pic>
        <p:nvPicPr>
          <p:cNvPr id="788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73238"/>
            <a:ext cx="4270375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885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C14E1664-B53F-49D1-A155-BB9C48AAC385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-4373563" y="1244600"/>
            <a:ext cx="16160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-polisaharide,.</a:t>
            </a: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-457200" y="1600200"/>
            <a:ext cx="1600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80900" name="Text Box 3"/>
          <p:cNvSpPr txBox="1">
            <a:spLocks noChangeArrowheads="1"/>
          </p:cNvSpPr>
          <p:nvPr/>
        </p:nvSpPr>
        <p:spPr bwMode="auto">
          <a:xfrm>
            <a:off x="-457200" y="1371600"/>
            <a:ext cx="2286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71488" y="925513"/>
            <a:ext cx="6656387" cy="159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eaLnBrk="1" hangingPunct="1">
              <a:lnSpc>
                <a:spcPct val="98000"/>
              </a:lnSpc>
              <a:buClr>
                <a:srgbClr val="000000"/>
              </a:buClr>
              <a:buSzPct val="100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2400" dirty="0">
              <a:solidFill>
                <a:srgbClr val="000000"/>
              </a:solidFill>
              <a:latin typeface="DejaVu Sans Condensed" charset="0"/>
            </a:endParaRPr>
          </a:p>
          <a:p>
            <a:pPr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hr-HR" dirty="0">
                <a:solidFill>
                  <a:srgbClr val="000000"/>
                </a:solidFill>
                <a:latin typeface="+mj-lt"/>
              </a:rPr>
              <a:t>p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olisaharidi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glikoproteini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esencijalne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masne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kiseline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, </a:t>
            </a:r>
            <a:r>
              <a:rPr lang="hr-HR" dirty="0" err="1">
                <a:solidFill>
                  <a:srgbClr val="000000"/>
                </a:solidFill>
                <a:latin typeface="+mj-lt"/>
              </a:rPr>
              <a:t>kavena</a:t>
            </a:r>
            <a:r>
              <a:rPr lang="hr-HR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hr-HR" dirty="0">
                <a:solidFill>
                  <a:srgbClr val="000000"/>
                </a:solidFill>
                <a:latin typeface="+mj-lt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kiselin</a:t>
            </a:r>
            <a:r>
              <a:rPr lang="hr-HR" dirty="0">
                <a:solidFill>
                  <a:srgbClr val="000000"/>
                </a:solidFill>
                <a:latin typeface="+mj-lt"/>
              </a:rPr>
              <a:t>a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alkaloidi</a:t>
            </a:r>
            <a:r>
              <a:rPr lang="hr-HR" dirty="0">
                <a:solidFill>
                  <a:srgbClr val="000000"/>
                </a:solidFill>
                <a:latin typeface="+mj-lt"/>
              </a:rPr>
              <a:t>,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amidi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amini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ketoni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endParaRPr lang="hr-HR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kvalitetan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preparat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ehinaceje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mora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biti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standardiziran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na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0,3%</a:t>
            </a:r>
          </a:p>
          <a:p>
            <a:pPr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alkilamida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80902" name="Text Box 5"/>
          <p:cNvSpPr txBox="1">
            <a:spLocks noChangeArrowheads="1"/>
          </p:cNvSpPr>
          <p:nvPr/>
        </p:nvSpPr>
        <p:spPr bwMode="auto">
          <a:xfrm>
            <a:off x="-457200" y="1371600"/>
            <a:ext cx="7315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80903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82581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GB" altLang="sr-Latn-RS" sz="1800"/>
              <a:t>smanjuje upalu  - povećava broj leukocita u krvi i pojačava fagocitozu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bakterija i toksičnih tvari u organizmu od strane makrofaga i granulocita</a:t>
            </a:r>
          </a:p>
        </p:txBody>
      </p:sp>
      <p:sp>
        <p:nvSpPr>
          <p:cNvPr id="80904" name="Text Box 7"/>
          <p:cNvSpPr txBox="1">
            <a:spLocks noChangeArrowheads="1"/>
          </p:cNvSpPr>
          <p:nvPr/>
        </p:nvSpPr>
        <p:spPr bwMode="auto">
          <a:xfrm>
            <a:off x="425450" y="2971800"/>
            <a:ext cx="4375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GB" altLang="sr-Latn-RS" sz="1800"/>
              <a:t> djeluje stimulirajuće na imunosni sustav</a:t>
            </a:r>
            <a:endParaRPr lang="hr-HR" altLang="sr-Latn-RS" sz="180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hr-HR" altLang="sr-Latn-RS" sz="1800"/>
          </a:p>
        </p:txBody>
      </p:sp>
      <p:sp>
        <p:nvSpPr>
          <p:cNvPr id="80905" name="Text Box 8"/>
          <p:cNvSpPr txBox="1">
            <a:spLocks noChangeArrowheads="1"/>
          </p:cNvSpPr>
          <p:nvPr/>
        </p:nvSpPr>
        <p:spPr bwMode="auto">
          <a:xfrm>
            <a:off x="457200" y="4572000"/>
            <a:ext cx="8435280" cy="202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hr-HR" altLang="sr-Latn-RS" sz="1800" dirty="0"/>
              <a:t> </a:t>
            </a:r>
            <a:r>
              <a:rPr lang="en-GB" altLang="sr-Latn-RS" sz="1800" dirty="0" err="1"/>
              <a:t>liječenje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ublažavanje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simptoma</a:t>
            </a:r>
            <a:r>
              <a:rPr lang="en-GB" altLang="sr-Latn-RS" sz="1800" dirty="0"/>
              <a:t> gripe </a:t>
            </a:r>
            <a:r>
              <a:rPr lang="en-GB" altLang="sr-Latn-RS" sz="1800" dirty="0" err="1"/>
              <a:t>te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ostalih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čestih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infekcija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dišnog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 err="1"/>
              <a:t>sustava</a:t>
            </a:r>
            <a:r>
              <a:rPr lang="hr-HR" altLang="sr-Latn-RS" sz="1800" dirty="0"/>
              <a:t> – uzimati preventivno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</p:txBody>
      </p:sp>
      <p:sp>
        <p:nvSpPr>
          <p:cNvPr id="809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39A5091-F6AB-4AAD-88EA-EEBECC93429B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500063" y="476250"/>
            <a:ext cx="79343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/>
              <a:t>Semen (fructus) </a:t>
            </a:r>
            <a:r>
              <a:rPr lang="en-GB" altLang="sr-Latn-RS" sz="1800" b="1" i="1" dirty="0" err="1"/>
              <a:t>cydoniae</a:t>
            </a:r>
            <a:r>
              <a:rPr lang="en-GB" altLang="sr-Latn-RS" sz="1800" i="1" dirty="0"/>
              <a:t> (Cydonia vulgaris)- </a:t>
            </a:r>
            <a:r>
              <a:rPr lang="en-GB" altLang="sr-Latn-RS" sz="1800" dirty="0" err="1"/>
              <a:t>sjeme</a:t>
            </a:r>
            <a:r>
              <a:rPr lang="en-GB" altLang="sr-Latn-RS" sz="1800" dirty="0"/>
              <a:t> (plod) </a:t>
            </a:r>
            <a:r>
              <a:rPr lang="en-GB" altLang="sr-Latn-RS" sz="1800" dirty="0" err="1"/>
              <a:t>dunje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Kemijski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sastav</a:t>
            </a:r>
            <a:r>
              <a:rPr lang="en-GB" altLang="sr-Latn-RS" sz="1800" dirty="0"/>
              <a:t>: </a:t>
            </a:r>
            <a:r>
              <a:rPr lang="en-GB" altLang="sr-Latn-RS" sz="1800" dirty="0" err="1"/>
              <a:t>uz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sluzi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tanini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pektin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cijanogeni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glikozidi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Primjena</a:t>
            </a:r>
            <a:r>
              <a:rPr lang="en-GB" altLang="sr-Latn-RS" sz="1800" b="1" dirty="0"/>
              <a:t>:</a:t>
            </a:r>
            <a:r>
              <a:rPr lang="en-GB" altLang="sr-Latn-RS" sz="1800" dirty="0"/>
              <a:t> plod- </a:t>
            </a:r>
            <a:r>
              <a:rPr lang="en-GB" altLang="sr-Latn-RS" sz="1800" dirty="0" err="1"/>
              <a:t>adstringirajuće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djelovanje</a:t>
            </a:r>
            <a:r>
              <a:rPr lang="en-GB" altLang="sr-Latn-RS" sz="1800" dirty="0"/>
              <a:t>-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proljeva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posebno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djece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kuhanjem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gube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adstringirajuća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svojstva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sjemenke</a:t>
            </a:r>
            <a:r>
              <a:rPr lang="en-GB" altLang="sr-Latn-RS" sz="1800" dirty="0"/>
              <a:t>- 20% </a:t>
            </a:r>
            <a:r>
              <a:rPr lang="en-GB" altLang="sr-Latn-RS" sz="1800" dirty="0" err="1"/>
              <a:t>sluzi-interno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protiv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kašlja</a:t>
            </a:r>
            <a:r>
              <a:rPr lang="en-GB" altLang="sr-Latn-RS" sz="1800" dirty="0"/>
              <a:t>,  </a:t>
            </a:r>
            <a:r>
              <a:rPr lang="en-GB" altLang="sr-Latn-RS" sz="1800" dirty="0" err="1"/>
              <a:t>oblozi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opeklina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dekubitusa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dodatak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krema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propisane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samo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cijele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sjemenke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zbog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moguće</a:t>
            </a:r>
            <a:r>
              <a:rPr lang="en-GB" altLang="sr-Latn-RS" sz="1800" dirty="0"/>
              <a:t>  </a:t>
            </a:r>
            <a:r>
              <a:rPr lang="en-GB" altLang="sr-Latn-RS" sz="1800" dirty="0" err="1"/>
              <a:t>razgradnje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amigdalina</a:t>
            </a:r>
            <a:endParaRPr lang="en-GB" altLang="sr-Latn-RS" sz="1800" dirty="0"/>
          </a:p>
        </p:txBody>
      </p:sp>
      <p:grpSp>
        <p:nvGrpSpPr>
          <p:cNvPr id="82947" name="Group 2"/>
          <p:cNvGrpSpPr>
            <a:grpSpLocks/>
          </p:cNvGrpSpPr>
          <p:nvPr/>
        </p:nvGrpSpPr>
        <p:grpSpPr bwMode="auto">
          <a:xfrm>
            <a:off x="1258888" y="2924175"/>
            <a:ext cx="3006725" cy="3663950"/>
            <a:chOff x="793" y="1842"/>
            <a:chExt cx="1894" cy="2308"/>
          </a:xfrm>
        </p:grpSpPr>
        <p:pic>
          <p:nvPicPr>
            <p:cNvPr id="8295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842"/>
              <a:ext cx="1895" cy="2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2953" name="Text Box 4"/>
            <p:cNvSpPr txBox="1">
              <a:spLocks noChangeArrowheads="1"/>
            </p:cNvSpPr>
            <p:nvPr/>
          </p:nvSpPr>
          <p:spPr bwMode="auto">
            <a:xfrm>
              <a:off x="793" y="1842"/>
              <a:ext cx="1895" cy="2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82948" name="Group 5"/>
          <p:cNvGrpSpPr>
            <a:grpSpLocks/>
          </p:cNvGrpSpPr>
          <p:nvPr/>
        </p:nvGrpSpPr>
        <p:grpSpPr bwMode="auto">
          <a:xfrm>
            <a:off x="4787900" y="3213100"/>
            <a:ext cx="2171700" cy="2849563"/>
            <a:chOff x="3016" y="2024"/>
            <a:chExt cx="1368" cy="1795"/>
          </a:xfrm>
        </p:grpSpPr>
        <p:pic>
          <p:nvPicPr>
            <p:cNvPr id="8295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2024"/>
              <a:ext cx="1369" cy="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3016" y="2024"/>
              <a:ext cx="1369" cy="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sp>
        <p:nvSpPr>
          <p:cNvPr id="8294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967CCD6E-8A45-46E0-9505-64146D70014A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6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"/>
          <p:cNvSpPr txBox="1">
            <a:spLocks noChangeArrowheads="1"/>
          </p:cNvSpPr>
          <p:nvPr/>
        </p:nvSpPr>
        <p:spPr bwMode="auto">
          <a:xfrm>
            <a:off x="0" y="738188"/>
            <a:ext cx="4859338" cy="6119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727075" lvl="1" indent="-269875" eaLnBrk="1" hangingPunct="1">
              <a:lnSpc>
                <a:spcPct val="88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</a:tabLst>
              <a:defRPr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</a:rPr>
              <a:t>AROMATERAPIJA</a:t>
            </a:r>
          </a:p>
          <a:p>
            <a:pPr marL="727075" lvl="1" indent="-269875" eaLnBrk="1" hangingPunct="1">
              <a:lnSpc>
                <a:spcPct val="88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</a:tabLst>
              <a:defRPr/>
            </a:pPr>
            <a:endParaRPr lang="en-GB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727075" lvl="1" indent="-269875" eaLnBrk="1" hangingPunct="1">
              <a:lnSpc>
                <a:spcPct val="88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</a:tabLst>
              <a:defRPr/>
            </a:pP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drevna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tehnika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primjene</a:t>
            </a:r>
            <a:r>
              <a:rPr lang="hr-HR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itchFamily="34" charset="0"/>
              </a:rPr>
              <a:t>čistih</a:t>
            </a:r>
            <a:r>
              <a:rPr lang="en-GB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itchFamily="34" charset="0"/>
              </a:rPr>
              <a:t>prirodnih</a:t>
            </a:r>
            <a:r>
              <a:rPr lang="en-GB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itchFamily="34" charset="0"/>
              </a:rPr>
              <a:t>eteričnih</a:t>
            </a:r>
            <a:r>
              <a:rPr lang="en-GB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itchFamily="34" charset="0"/>
              </a:rPr>
              <a:t>ulja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za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hr-HR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ostizanje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održavanje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zdravlja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vitalnosti</a:t>
            </a:r>
            <a:endParaRPr lang="hr-BA" dirty="0">
              <a:solidFill>
                <a:srgbClr val="000000"/>
              </a:solidFill>
              <a:latin typeface="Calibri" pitchFamily="34" charset="0"/>
            </a:endParaRPr>
          </a:p>
          <a:p>
            <a:pPr marL="727075" lvl="1" indent="-269875" eaLnBrk="1" hangingPunct="1">
              <a:lnSpc>
                <a:spcPct val="88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</a:tabLst>
              <a:defRPr/>
            </a:pPr>
            <a:endParaRPr lang="en-GB" dirty="0">
              <a:solidFill>
                <a:srgbClr val="000000"/>
              </a:solidFill>
              <a:latin typeface="Calibri" pitchFamily="34" charset="0"/>
            </a:endParaRPr>
          </a:p>
          <a:p>
            <a:pPr marL="727075" lvl="1" indent="-269875" eaLnBrk="1" hangingPunct="1">
              <a:lnSpc>
                <a:spcPct val="88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</a:tabLst>
              <a:defRPr/>
            </a:pPr>
            <a:r>
              <a:rPr lang="hr-HR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rimjenu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je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našla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još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od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davnih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hr-BA" dirty="0">
                <a:solidFill>
                  <a:srgbClr val="000000"/>
                </a:solidFill>
                <a:latin typeface="Calibri" pitchFamily="34" charset="0"/>
              </a:rPr>
              <a:t>v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remena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Egipat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, Kina,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Indija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Grci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Rimljani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" pitchFamily="34" charset="0"/>
              </a:rPr>
              <a:t>Arapi</a:t>
            </a:r>
            <a:endParaRPr lang="en-GB" dirty="0">
              <a:solidFill>
                <a:srgbClr val="000000"/>
              </a:solidFill>
              <a:latin typeface="Calibri" pitchFamily="34" charset="0"/>
            </a:endParaRPr>
          </a:p>
          <a:p>
            <a:pPr marL="727075" lvl="1" indent="-269875" eaLnBrk="1" hangingPunct="1">
              <a:lnSpc>
                <a:spcPct val="88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</a:tabLst>
              <a:defRPr/>
            </a:pPr>
            <a:endParaRPr lang="en-GB" dirty="0">
              <a:solidFill>
                <a:srgbClr val="000000"/>
              </a:solidFill>
              <a:latin typeface="Calibri" pitchFamily="34" charset="0"/>
            </a:endParaRPr>
          </a:p>
          <a:p>
            <a:pPr marL="727075" lvl="1" indent="-269875" eaLnBrk="1" hangingPunct="1">
              <a:lnSpc>
                <a:spcPct val="88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</a:tabLst>
              <a:defRPr/>
            </a:pPr>
            <a:r>
              <a:rPr lang="hr-HR" dirty="0">
                <a:solidFill>
                  <a:srgbClr val="000000"/>
                </a:solidFill>
                <a:latin typeface="+mj-lt"/>
              </a:rPr>
              <a:t>o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tac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moderne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aromaterapije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je </a:t>
            </a:r>
            <a:r>
              <a:rPr lang="en-GB" dirty="0" err="1">
                <a:solidFill>
                  <a:srgbClr val="000000"/>
                </a:solidFill>
                <a:latin typeface="+mj-lt"/>
                <a:cs typeface="Arial" pitchFamily="34" charset="0"/>
              </a:rPr>
              <a:t>Ga</a:t>
            </a:r>
            <a:r>
              <a:rPr lang="hr-HR" dirty="0">
                <a:solidFill>
                  <a:srgbClr val="000000"/>
                </a:solidFill>
                <a:latin typeface="+mj-lt"/>
                <a:cs typeface="Arial" pitchFamily="34" charset="0"/>
              </a:rPr>
              <a:t>t</a:t>
            </a:r>
            <a:r>
              <a:rPr lang="en-GB" dirty="0" err="1">
                <a:solidFill>
                  <a:srgbClr val="000000"/>
                </a:solidFill>
                <a:latin typeface="+mj-lt"/>
                <a:cs typeface="Arial" pitchFamily="34" charset="0"/>
              </a:rPr>
              <a:t>tefosse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:</a:t>
            </a:r>
            <a:r>
              <a:rPr lang="hr-HR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opekao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je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ruke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u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laboratoriju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uronio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ih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u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posudu</a:t>
            </a:r>
            <a:r>
              <a:rPr lang="hr-HR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punu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eteričnog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ulja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lavande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-</a:t>
            </a:r>
            <a:r>
              <a:rPr lang="hr-BA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bol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se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smanjila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rane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brže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zac</a:t>
            </a:r>
            <a:r>
              <a:rPr lang="hr-BA" dirty="0">
                <a:solidFill>
                  <a:srgbClr val="000000"/>
                </a:solidFill>
                <a:latin typeface="+mj-lt"/>
              </a:rPr>
              <a:t>i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jelile</a:t>
            </a:r>
            <a:endParaRPr lang="en-GB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4996" name="Picture 2" descr="aromaterapij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0350"/>
            <a:ext cx="27717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3" descr="aromatherapy-history-egyp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81525"/>
            <a:ext cx="1885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F8EA116D-0875-4E1A-A6DA-8488E867A01B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5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0" y="738188"/>
            <a:ext cx="529272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27075" indent="-269875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8000"/>
              </a:lnSpc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en-GB" altLang="sr-Latn-RS" sz="1800" b="1">
                <a:latin typeface="Calibri" panose="020F0502020204030204" pitchFamily="34" charset="0"/>
              </a:rPr>
              <a:t>ENGLESKI MODEL</a:t>
            </a:r>
            <a:r>
              <a:rPr lang="en-GB" altLang="sr-Latn-RS" sz="1800">
                <a:latin typeface="Calibri" panose="020F0502020204030204" pitchFamily="34" charset="0"/>
              </a:rPr>
              <a:t> (primjenjuje se u Hrvatskoj)</a:t>
            </a:r>
            <a:endParaRPr lang="hr-BA" altLang="sr-Latn-RS" sz="180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8000"/>
              </a:lnSpc>
              <a:buClr>
                <a:srgbClr val="CCCCFF"/>
              </a:buClr>
              <a:buFont typeface="Arial" panose="020B0604020202020204" pitchFamily="34" charset="0"/>
              <a:buNone/>
            </a:pPr>
            <a:endParaRPr lang="en-GB" altLang="sr-Latn-RS" sz="180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8000"/>
              </a:lnSpc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HR" altLang="sr-Latn-RS" sz="1800">
                <a:latin typeface="Calibri" panose="020F0502020204030204" pitchFamily="34" charset="0"/>
              </a:rPr>
              <a:t> -   </a:t>
            </a:r>
            <a:r>
              <a:rPr lang="hr-HR" altLang="sr-Latn-RS" sz="1800" u="sng">
                <a:latin typeface="Calibri" panose="020F0502020204030204" pitchFamily="34" charset="0"/>
              </a:rPr>
              <a:t>k</a:t>
            </a:r>
            <a:r>
              <a:rPr lang="en-GB" altLang="sr-Latn-RS" sz="1800" u="sng">
                <a:latin typeface="Calibri" panose="020F0502020204030204" pitchFamily="34" charset="0"/>
              </a:rPr>
              <a:t>roz dišni sustav</a:t>
            </a:r>
            <a:r>
              <a:rPr lang="en-GB" altLang="sr-Latn-RS" sz="1800">
                <a:latin typeface="Calibri" panose="020F0502020204030204" pitchFamily="34" charset="0"/>
              </a:rPr>
              <a:t>: djeluje na mozak i zatim se putem pluća prenosi po cijelom organizmu</a:t>
            </a:r>
            <a:r>
              <a:rPr lang="hr-BA" altLang="sr-Latn-RS" sz="1800">
                <a:latin typeface="Calibri" panose="020F0502020204030204" pitchFamily="34" charset="0"/>
              </a:rPr>
              <a:t> </a:t>
            </a:r>
            <a:r>
              <a:rPr lang="en-GB" altLang="sr-Latn-RS" sz="1800">
                <a:latin typeface="Calibri" panose="020F0502020204030204" pitchFamily="34" charset="0"/>
              </a:rPr>
              <a:t>krvotokom</a:t>
            </a:r>
          </a:p>
          <a:p>
            <a:pPr lvl="1" eaLnBrk="1" hangingPunct="1">
              <a:lnSpc>
                <a:spcPct val="88000"/>
              </a:lnSpc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HR" altLang="sr-Latn-RS" sz="1800">
                <a:latin typeface="Calibri" panose="020F0502020204030204" pitchFamily="34" charset="0"/>
              </a:rPr>
              <a:t> -   </a:t>
            </a:r>
            <a:r>
              <a:rPr lang="hr-HR" altLang="sr-Latn-RS" sz="1800" u="sng">
                <a:latin typeface="Calibri" panose="020F0502020204030204" pitchFamily="34" charset="0"/>
              </a:rPr>
              <a:t>p</a:t>
            </a:r>
            <a:r>
              <a:rPr lang="en-GB" altLang="sr-Latn-RS" sz="1800" u="sng">
                <a:latin typeface="Calibri" panose="020F0502020204030204" pitchFamily="34" charset="0"/>
              </a:rPr>
              <a:t>utem kože (dermalno):</a:t>
            </a:r>
            <a:r>
              <a:rPr lang="en-GB" altLang="sr-Latn-RS" sz="1800">
                <a:latin typeface="Calibri" panose="020F0502020204030204" pitchFamily="34" charset="0"/>
              </a:rPr>
              <a:t> mješavina baznih i eteričnih ulja nanosi se na kožu (npr.</a:t>
            </a:r>
            <a:r>
              <a:rPr lang="hr-BA" altLang="sr-Latn-RS" sz="1800">
                <a:latin typeface="Calibri" panose="020F0502020204030204" pitchFamily="34" charset="0"/>
              </a:rPr>
              <a:t> </a:t>
            </a:r>
            <a:r>
              <a:rPr lang="en-GB" altLang="sr-Latn-RS" sz="1800">
                <a:latin typeface="Calibri" panose="020F0502020204030204" pitchFamily="34" charset="0"/>
              </a:rPr>
              <a:t>masažom). </a:t>
            </a:r>
            <a:endParaRPr lang="hr-HR" altLang="sr-Latn-RS" sz="180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8000"/>
              </a:lnSpc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HR" altLang="sr-Latn-RS" sz="1800">
                <a:latin typeface="Calibri" panose="020F0502020204030204" pitchFamily="34" charset="0"/>
              </a:rPr>
              <a:t> -   k</a:t>
            </a:r>
            <a:r>
              <a:rPr lang="en-GB" altLang="sr-Latn-RS" sz="1800">
                <a:latin typeface="Calibri" panose="020F0502020204030204" pitchFamily="34" charset="0"/>
              </a:rPr>
              <a:t>oža upija 60% tvari koje na nju nanesemo, tvari ulaze u krvotok i šire</a:t>
            </a:r>
            <a:r>
              <a:rPr lang="hr-BA" altLang="sr-Latn-RS" sz="1800">
                <a:latin typeface="Calibri" panose="020F0502020204030204" pitchFamily="34" charset="0"/>
              </a:rPr>
              <a:t> </a:t>
            </a:r>
            <a:r>
              <a:rPr lang="en-GB" altLang="sr-Latn-RS" sz="1800">
                <a:latin typeface="Calibri" panose="020F0502020204030204" pitchFamily="34" charset="0"/>
              </a:rPr>
              <a:t>se cijelim organizmom. </a:t>
            </a:r>
            <a:endParaRPr lang="hr-HR" altLang="sr-Latn-RS" sz="180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8000"/>
              </a:lnSpc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HR" altLang="sr-Latn-RS" sz="1800">
                <a:latin typeface="Calibri" panose="020F0502020204030204" pitchFamily="34" charset="0"/>
              </a:rPr>
              <a:t> -   z</a:t>
            </a:r>
            <a:r>
              <a:rPr lang="en-GB" altLang="sr-Latn-RS" sz="1800">
                <a:latin typeface="Calibri" panose="020F0502020204030204" pitchFamily="34" charset="0"/>
              </a:rPr>
              <a:t>adržavaju se u organizmu 12-24h (ovisno o tjelesnoj konstituciji)</a:t>
            </a:r>
            <a:r>
              <a:rPr lang="hr-BA" altLang="sr-Latn-RS" sz="1800">
                <a:latin typeface="Calibri" panose="020F0502020204030204" pitchFamily="34" charset="0"/>
              </a:rPr>
              <a:t>,</a:t>
            </a:r>
            <a:r>
              <a:rPr lang="en-GB" altLang="sr-Latn-RS" sz="1800">
                <a:latin typeface="Calibri" panose="020F0502020204030204" pitchFamily="34" charset="0"/>
              </a:rPr>
              <a:t> a izlučuju mokraćom i znojem.</a:t>
            </a:r>
          </a:p>
        </p:txBody>
      </p:sp>
      <p:pic>
        <p:nvPicPr>
          <p:cNvPr id="87044" name="Picture 2" descr="aromatherapy-U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1412875"/>
            <a:ext cx="38798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9FAB3D40-DB80-4E1F-B9BA-7834262C8868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0" y="738188"/>
            <a:ext cx="914400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2900"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27075" indent="-269875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8000"/>
              </a:lnSpc>
              <a:spcBef>
                <a:spcPts val="80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en-GB" altLang="sr-Latn-RS" sz="1800" b="1">
                <a:latin typeface="Calibri" panose="020F0502020204030204" pitchFamily="34" charset="0"/>
              </a:rPr>
              <a:t>FRANCUSKI MODE</a:t>
            </a:r>
            <a:r>
              <a:rPr lang="hr-HR" altLang="sr-Latn-RS" sz="1800" b="1">
                <a:latin typeface="Calibri" panose="020F0502020204030204" pitchFamily="34" charset="0"/>
              </a:rPr>
              <a:t>L</a:t>
            </a:r>
            <a:endParaRPr lang="hr-BA" altLang="sr-Latn-RS" sz="180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8000"/>
              </a:lnSpc>
              <a:spcBef>
                <a:spcPts val="80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endParaRPr lang="en-GB" altLang="sr-Latn-RS" sz="180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8000"/>
              </a:lnSpc>
              <a:spcBef>
                <a:spcPts val="80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HR" altLang="sr-Latn-RS" sz="1800">
                <a:latin typeface="Calibri" panose="020F0502020204030204" pitchFamily="34" charset="0"/>
              </a:rPr>
              <a:t>-    e</a:t>
            </a:r>
            <a:r>
              <a:rPr lang="en-GB" altLang="sr-Latn-RS" sz="1800">
                <a:latin typeface="Calibri" panose="020F0502020204030204" pitchFamily="34" charset="0"/>
              </a:rPr>
              <a:t>terična ulje unose se u organizam i oralno,</a:t>
            </a:r>
            <a:r>
              <a:rPr lang="hr-HR" altLang="sr-Latn-RS" sz="1800">
                <a:latin typeface="Calibri" panose="020F0502020204030204" pitchFamily="34" charset="0"/>
              </a:rPr>
              <a:t> </a:t>
            </a:r>
            <a:r>
              <a:rPr lang="en-GB" altLang="sr-Latn-RS" sz="1800">
                <a:latin typeface="Calibri" panose="020F0502020204030204" pitchFamily="34" charset="0"/>
              </a:rPr>
              <a:t>rektalno i vaginalno</a:t>
            </a:r>
            <a:r>
              <a:rPr lang="hr-BA" altLang="sr-Latn-RS" sz="1800">
                <a:latin typeface="Calibri" panose="020F0502020204030204" pitchFamily="34" charset="0"/>
              </a:rPr>
              <a:t>,</a:t>
            </a:r>
            <a:r>
              <a:rPr lang="en-GB" altLang="sr-Latn-RS" sz="1800">
                <a:latin typeface="Calibri" panose="020F0502020204030204" pitchFamily="34" charset="0"/>
              </a:rPr>
              <a:t> a primjenu odabiru i</a:t>
            </a:r>
            <a:r>
              <a:rPr lang="hr-HR" altLang="sr-Latn-RS" sz="1800">
                <a:latin typeface="Calibri" panose="020F0502020204030204" pitchFamily="34" charset="0"/>
              </a:rPr>
              <a:t> </a:t>
            </a:r>
            <a:r>
              <a:rPr lang="en-GB" altLang="sr-Latn-RS" sz="1800" b="1">
                <a:latin typeface="Calibri" panose="020F0502020204030204" pitchFamily="34" charset="0"/>
              </a:rPr>
              <a:t>strogo</a:t>
            </a:r>
            <a:r>
              <a:rPr lang="en-GB" altLang="sr-Latn-RS" sz="1800">
                <a:latin typeface="Calibri" panose="020F0502020204030204" pitchFamily="34" charset="0"/>
              </a:rPr>
              <a:t> nadziru </a:t>
            </a:r>
            <a:r>
              <a:rPr lang="en-GB" altLang="sr-Latn-RS" sz="1800" u="sng">
                <a:latin typeface="Calibri" panose="020F0502020204030204" pitchFamily="34" charset="0"/>
              </a:rPr>
              <a:t>aromaterapeuti medicinskog ili</a:t>
            </a:r>
            <a:r>
              <a:rPr lang="hr-HR" altLang="sr-Latn-RS" sz="1800" u="sng">
                <a:latin typeface="Calibri" panose="020F0502020204030204" pitchFamily="34" charset="0"/>
              </a:rPr>
              <a:t> </a:t>
            </a:r>
            <a:r>
              <a:rPr lang="en-GB" altLang="sr-Latn-RS" sz="1800" u="sng">
                <a:latin typeface="Calibri" panose="020F0502020204030204" pitchFamily="34" charset="0"/>
              </a:rPr>
              <a:t>biološkog obrazovanja</a:t>
            </a:r>
            <a:r>
              <a:rPr lang="hr-BA" altLang="sr-Latn-RS" sz="1800" u="sng">
                <a:latin typeface="Calibri" panose="020F0502020204030204" pitchFamily="34" charset="0"/>
              </a:rPr>
              <a:t> </a:t>
            </a:r>
            <a:r>
              <a:rPr lang="en-GB" altLang="sr-Latn-RS" sz="1800">
                <a:latin typeface="Calibri" panose="020F0502020204030204" pitchFamily="34" charset="0"/>
              </a:rPr>
              <a:t>(liječnici, </a:t>
            </a:r>
            <a:r>
              <a:rPr lang="hr-BA" altLang="sr-Latn-RS" sz="1800">
                <a:latin typeface="Calibri" panose="020F0502020204030204" pitchFamily="34" charset="0"/>
              </a:rPr>
              <a:t>f</a:t>
            </a:r>
            <a:r>
              <a:rPr lang="en-GB" altLang="sr-Latn-RS" sz="1800">
                <a:latin typeface="Calibri" panose="020F0502020204030204" pitchFamily="34" charset="0"/>
              </a:rPr>
              <a:t>armaceuti i</a:t>
            </a:r>
            <a:r>
              <a:rPr lang="hr-HR" altLang="sr-Latn-RS" sz="1800">
                <a:latin typeface="Calibri" panose="020F0502020204030204" pitchFamily="34" charset="0"/>
              </a:rPr>
              <a:t> </a:t>
            </a:r>
            <a:r>
              <a:rPr lang="en-GB" altLang="sr-Latn-RS" sz="1800">
                <a:latin typeface="Calibri" panose="020F0502020204030204" pitchFamily="34" charset="0"/>
              </a:rPr>
              <a:t>biolozi)</a:t>
            </a:r>
          </a:p>
          <a:p>
            <a:pPr lvl="1" eaLnBrk="1" hangingPunct="1">
              <a:lnSpc>
                <a:spcPct val="88000"/>
              </a:lnSpc>
              <a:spcBef>
                <a:spcPts val="80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HR" altLang="sr-Latn-RS" sz="1800">
                <a:latin typeface="Calibri" panose="020F0502020204030204" pitchFamily="34" charset="0"/>
              </a:rPr>
              <a:t>-    o</a:t>
            </a:r>
            <a:r>
              <a:rPr lang="en-GB" altLang="sr-Latn-RS" sz="1800">
                <a:latin typeface="Calibri" panose="020F0502020204030204" pitchFamily="34" charset="0"/>
              </a:rPr>
              <a:t>vaj način primjene može biti opasan ukoliko ga provodi needucirana osoba</a:t>
            </a:r>
          </a:p>
        </p:txBody>
      </p:sp>
      <p:sp>
        <p:nvSpPr>
          <p:cNvPr id="8909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4703CC55-5C4E-4866-A840-DF6A0898E361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5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0" y="738188"/>
            <a:ext cx="8027988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marL="342900" indent="-342900"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27075" indent="-269875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7075" algn="l"/>
                <a:tab pos="1184275" algn="l"/>
                <a:tab pos="1641475" algn="l"/>
                <a:tab pos="2098675" algn="l"/>
                <a:tab pos="2555875" algn="l"/>
                <a:tab pos="3013075" algn="l"/>
                <a:tab pos="3470275" algn="l"/>
                <a:tab pos="3927475" algn="l"/>
                <a:tab pos="4384675" algn="l"/>
                <a:tab pos="4841875" algn="l"/>
                <a:tab pos="5299075" algn="l"/>
                <a:tab pos="5756275" algn="l"/>
                <a:tab pos="6213475" algn="l"/>
                <a:tab pos="6670675" algn="l"/>
                <a:tab pos="7127875" algn="l"/>
                <a:tab pos="7585075" algn="l"/>
                <a:tab pos="8042275" algn="l"/>
                <a:tab pos="8499475" algn="l"/>
                <a:tab pos="8956675" algn="l"/>
                <a:tab pos="9413875" algn="l"/>
                <a:tab pos="98710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78000"/>
              </a:lnSpc>
              <a:spcBef>
                <a:spcPts val="45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en-GB" altLang="sr-Latn-RS" sz="1800" b="1" dirty="0">
                <a:latin typeface="Calibri" panose="020F0502020204030204" pitchFamily="34" charset="0"/>
              </a:rPr>
              <a:t>ETERIČNA ULJA</a:t>
            </a:r>
            <a:endParaRPr lang="hr-BA" altLang="sr-Latn-RS" sz="18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78000"/>
              </a:lnSpc>
              <a:spcBef>
                <a:spcPts val="45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endParaRPr lang="hr-BA" altLang="sr-Latn-RS" sz="18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78000"/>
              </a:lnSpc>
              <a:spcBef>
                <a:spcPts val="45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BA" altLang="sr-Latn-RS" sz="1800" dirty="0">
                <a:latin typeface="Calibri" panose="020F0502020204030204" pitchFamily="34" charset="0"/>
              </a:rPr>
              <a:t>-    č</a:t>
            </a:r>
            <a:r>
              <a:rPr lang="en-GB" altLang="sr-Latn-RS" sz="1800" dirty="0" err="1">
                <a:latin typeface="Calibri" panose="020F0502020204030204" pitchFamily="34" charset="0"/>
              </a:rPr>
              <a:t>ista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i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prava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eterična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ulja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moraju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proći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kroz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kontrolu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endParaRPr lang="hr-BA" altLang="sr-Latn-RS" sz="18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78000"/>
              </a:lnSpc>
              <a:spcBef>
                <a:spcPts val="45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BA" altLang="sr-Latn-RS" sz="1800" dirty="0">
                <a:latin typeface="Calibri" panose="020F0502020204030204" pitchFamily="34" charset="0"/>
              </a:rPr>
              <a:t>      </a:t>
            </a:r>
            <a:r>
              <a:rPr lang="en-GB" altLang="sr-Latn-RS" sz="1800" dirty="0" err="1">
                <a:latin typeface="Calibri" panose="020F0502020204030204" pitchFamily="34" charset="0"/>
              </a:rPr>
              <a:t>plinskom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kromatografijom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i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hr-BA" altLang="sr-Latn-RS" sz="1800" dirty="0">
                <a:latin typeface="Calibri" panose="020F0502020204030204" pitchFamily="34" charset="0"/>
              </a:rPr>
              <a:t>b</a:t>
            </a:r>
            <a:r>
              <a:rPr lang="en-GB" altLang="sr-Latn-RS" sz="1800" dirty="0" err="1">
                <a:latin typeface="Calibri" panose="020F0502020204030204" pitchFamily="34" charset="0"/>
              </a:rPr>
              <a:t>očica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treba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biti</a:t>
            </a:r>
            <a:r>
              <a:rPr lang="en-GB" altLang="sr-Latn-RS" sz="1800" dirty="0">
                <a:latin typeface="Calibri" panose="020F0502020204030204" pitchFamily="34" charset="0"/>
              </a:rPr>
              <a:t> od </a:t>
            </a:r>
            <a:endParaRPr lang="hr-BA" altLang="sr-Latn-RS" sz="18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78000"/>
              </a:lnSpc>
              <a:spcBef>
                <a:spcPts val="45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BA" altLang="sr-Latn-RS" sz="1800" dirty="0">
                <a:latin typeface="Calibri" panose="020F0502020204030204" pitchFamily="34" charset="0"/>
              </a:rPr>
              <a:t>      </a:t>
            </a:r>
            <a:r>
              <a:rPr lang="en-GB" altLang="sr-Latn-RS" sz="1800" dirty="0" err="1">
                <a:latin typeface="Calibri" panose="020F0502020204030204" pitchFamily="34" charset="0"/>
              </a:rPr>
              <a:t>tamnog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stakla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endParaRPr lang="hr-HR" altLang="sr-Latn-RS" sz="18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78000"/>
              </a:lnSpc>
              <a:spcBef>
                <a:spcPts val="45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BA" altLang="sr-Latn-RS" sz="1800" dirty="0">
                <a:latin typeface="Calibri" panose="020F0502020204030204" pitchFamily="34" charset="0"/>
              </a:rPr>
              <a:t>-    d</a:t>
            </a:r>
            <a:r>
              <a:rPr lang="en-GB" altLang="sr-Latn-RS" sz="1800" dirty="0" err="1">
                <a:latin typeface="Calibri" panose="020F0502020204030204" pitchFamily="34" charset="0"/>
              </a:rPr>
              <a:t>obivaju</a:t>
            </a:r>
            <a:r>
              <a:rPr lang="en-GB" altLang="sr-Latn-RS" sz="1800" dirty="0">
                <a:latin typeface="Calibri" panose="020F0502020204030204" pitchFamily="34" charset="0"/>
              </a:rPr>
              <a:t> se </a:t>
            </a:r>
            <a:r>
              <a:rPr lang="en-GB" altLang="sr-Latn-RS" sz="1800" dirty="0" err="1">
                <a:latin typeface="Calibri" panose="020F0502020204030204" pitchFamily="34" charset="0"/>
              </a:rPr>
              <a:t>destilacijom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vodenom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parom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i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endParaRPr lang="hr-BA" altLang="sr-Latn-RS" sz="18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78000"/>
              </a:lnSpc>
              <a:spcBef>
                <a:spcPts val="45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BA" altLang="sr-Latn-RS" sz="1800" dirty="0">
                <a:latin typeface="Calibri" panose="020F0502020204030204" pitchFamily="34" charset="0"/>
              </a:rPr>
              <a:t>      </a:t>
            </a:r>
            <a:r>
              <a:rPr lang="en-GB" altLang="sr-Latn-RS" sz="1800" dirty="0" err="1">
                <a:latin typeface="Calibri" panose="020F0502020204030204" pitchFamily="34" charset="0"/>
              </a:rPr>
              <a:t>tiještenjem</a:t>
            </a:r>
            <a:r>
              <a:rPr lang="en-GB" altLang="sr-Latn-RS" sz="1800" dirty="0">
                <a:latin typeface="Calibri" panose="020F0502020204030204" pitchFamily="34" charset="0"/>
              </a:rPr>
              <a:t> (</a:t>
            </a:r>
            <a:r>
              <a:rPr lang="en-GB" altLang="sr-Latn-RS" sz="1800" dirty="0" err="1">
                <a:latin typeface="Calibri" panose="020F0502020204030204" pitchFamily="34" charset="0"/>
              </a:rPr>
              <a:t>naprimjer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iz</a:t>
            </a:r>
            <a:r>
              <a:rPr lang="en-GB" altLang="sr-Latn-RS" sz="1800" dirty="0">
                <a:latin typeface="Calibri" panose="020F0502020204030204" pitchFamily="34" charset="0"/>
              </a:rPr>
              <a:t> kore </a:t>
            </a:r>
            <a:r>
              <a:rPr lang="en-GB" altLang="sr-Latn-RS" sz="1800" dirty="0" err="1">
                <a:latin typeface="Calibri" panose="020F0502020204030204" pitchFamily="34" charset="0"/>
              </a:rPr>
              <a:t>citrusa</a:t>
            </a:r>
            <a:r>
              <a:rPr lang="en-GB" altLang="sr-Latn-RS" sz="1800" dirty="0">
                <a:latin typeface="Calibri" panose="020F0502020204030204" pitchFamily="34" charset="0"/>
              </a:rPr>
              <a:t>)</a:t>
            </a:r>
          </a:p>
          <a:p>
            <a:pPr lvl="1" eaLnBrk="1" hangingPunct="1">
              <a:lnSpc>
                <a:spcPct val="78000"/>
              </a:lnSpc>
              <a:spcBef>
                <a:spcPts val="45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HR" altLang="sr-Latn-RS" sz="1800" dirty="0">
                <a:latin typeface="Calibri" panose="020F0502020204030204" pitchFamily="34" charset="0"/>
              </a:rPr>
              <a:t>-    t</a:t>
            </a:r>
            <a:r>
              <a:rPr lang="en-GB" altLang="sr-Latn-RS" sz="1800" dirty="0" err="1">
                <a:latin typeface="Calibri" panose="020F0502020204030204" pitchFamily="34" charset="0"/>
              </a:rPr>
              <a:t>rebaju</a:t>
            </a:r>
            <a:r>
              <a:rPr lang="en-GB" altLang="sr-Latn-RS" sz="1800" dirty="0">
                <a:latin typeface="Calibri" panose="020F0502020204030204" pitchFamily="34" charset="0"/>
              </a:rPr>
              <a:t> se </a:t>
            </a:r>
            <a:r>
              <a:rPr lang="en-GB" altLang="sr-Latn-RS" sz="1800" dirty="0" err="1">
                <a:latin typeface="Calibri" panose="020F0502020204030204" pitchFamily="34" charset="0"/>
              </a:rPr>
              <a:t>držati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na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hladnom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mjestu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zaštićenom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endParaRPr lang="hr-BA" altLang="sr-Latn-RS" sz="18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78000"/>
              </a:lnSpc>
              <a:spcBef>
                <a:spcPts val="45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BA" altLang="sr-Latn-RS" sz="1800" dirty="0">
                <a:latin typeface="Calibri" panose="020F0502020204030204" pitchFamily="34" charset="0"/>
              </a:rPr>
              <a:t>      od </a:t>
            </a:r>
            <a:r>
              <a:rPr lang="en-GB" altLang="sr-Latn-RS" sz="1800" dirty="0" err="1">
                <a:latin typeface="Calibri" panose="020F0502020204030204" pitchFamily="34" charset="0"/>
              </a:rPr>
              <a:t>sunca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78000"/>
              </a:lnSpc>
              <a:spcBef>
                <a:spcPts val="45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HR" altLang="sr-Latn-RS" sz="1800" dirty="0">
                <a:latin typeface="Calibri" panose="020F0502020204030204" pitchFamily="34" charset="0"/>
              </a:rPr>
              <a:t>-    e</a:t>
            </a:r>
            <a:r>
              <a:rPr lang="en-GB" altLang="sr-Latn-RS" sz="1800" dirty="0" err="1">
                <a:latin typeface="Calibri" panose="020F0502020204030204" pitchFamily="34" charset="0"/>
              </a:rPr>
              <a:t>terična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ulja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mogu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biti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i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iz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biodinamičkog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uzgoja</a:t>
            </a:r>
            <a:endParaRPr lang="hr-BA" altLang="sr-Latn-RS" sz="18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78000"/>
              </a:lnSpc>
              <a:spcBef>
                <a:spcPts val="45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BA" altLang="sr-Latn-RS" sz="1800" dirty="0">
                <a:latin typeface="Calibri" panose="020F0502020204030204" pitchFamily="34" charset="0"/>
              </a:rPr>
              <a:t>      </a:t>
            </a:r>
            <a:r>
              <a:rPr lang="en-GB" altLang="sr-Latn-RS" sz="1800" dirty="0" err="1">
                <a:latin typeface="Calibri" panose="020F0502020204030204" pitchFamily="34" charset="0"/>
              </a:rPr>
              <a:t>što</a:t>
            </a:r>
            <a:r>
              <a:rPr lang="en-GB" altLang="sr-Latn-RS" sz="1800" dirty="0">
                <a:latin typeface="Calibri" panose="020F0502020204030204" pitchFamily="34" charset="0"/>
              </a:rPr>
              <a:t> je </a:t>
            </a:r>
            <a:r>
              <a:rPr lang="en-GB" altLang="sr-Latn-RS" sz="1800" dirty="0" err="1">
                <a:latin typeface="Calibri" panose="020F0502020204030204" pitchFamily="34" charset="0"/>
              </a:rPr>
              <a:t>bitno</a:t>
            </a:r>
            <a:r>
              <a:rPr lang="en-GB" altLang="sr-Latn-RS" sz="1800" dirty="0">
                <a:latin typeface="Calibri" panose="020F0502020204030204" pitchFamily="34" charset="0"/>
              </a:rPr>
              <a:t> za </a:t>
            </a:r>
            <a:r>
              <a:rPr lang="en-GB" altLang="sr-Latn-RS" sz="1800" dirty="0" err="1">
                <a:latin typeface="Calibri" panose="020F0502020204030204" pitchFamily="34" charset="0"/>
              </a:rPr>
              <a:t>citruse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koji</a:t>
            </a:r>
            <a:r>
              <a:rPr lang="en-GB" altLang="sr-Latn-RS" sz="1800" dirty="0">
                <a:latin typeface="Calibri" panose="020F0502020204030204" pitchFamily="34" charset="0"/>
              </a:rPr>
              <a:t> se</a:t>
            </a:r>
            <a:r>
              <a:rPr lang="hr-BA" altLang="sr-Latn-RS" sz="1800" dirty="0">
                <a:latin typeface="Calibri" panose="020F0502020204030204" pitchFamily="34" charset="0"/>
              </a:rPr>
              <a:t> pročišćavaju </a:t>
            </a:r>
            <a:r>
              <a:rPr lang="en-GB" altLang="sr-Latn-RS" sz="1800" dirty="0" err="1">
                <a:latin typeface="Calibri" panose="020F0502020204030204" pitchFamily="34" charset="0"/>
              </a:rPr>
              <a:t>tiještenjem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endParaRPr lang="hr-HR" altLang="sr-Latn-RS" sz="18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78000"/>
              </a:lnSpc>
              <a:spcBef>
                <a:spcPts val="45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BA" altLang="sr-Latn-RS" sz="1800" dirty="0">
                <a:latin typeface="Calibri" panose="020F0502020204030204" pitchFamily="34" charset="0"/>
              </a:rPr>
              <a:t>-    u</a:t>
            </a:r>
            <a:r>
              <a:rPr lang="en-GB" altLang="sr-Latn-RS" sz="1800" dirty="0" err="1">
                <a:latin typeface="Calibri" panose="020F0502020204030204" pitchFamily="34" charset="0"/>
              </a:rPr>
              <a:t>lja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dobivena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parnom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destilacijom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na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taj</a:t>
            </a:r>
            <a:r>
              <a:rPr lang="en-GB" altLang="sr-Latn-RS" sz="1800" dirty="0">
                <a:latin typeface="Calibri" panose="020F0502020204030204" pitchFamily="34" charset="0"/>
              </a:rPr>
              <a:t> se </a:t>
            </a:r>
            <a:r>
              <a:rPr lang="en-GB" altLang="sr-Latn-RS" sz="1800" dirty="0" err="1">
                <a:latin typeface="Calibri" panose="020F0502020204030204" pitchFamily="34" charset="0"/>
              </a:rPr>
              <a:t>način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endParaRPr lang="hr-BA" altLang="sr-Latn-RS" sz="18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78000"/>
              </a:lnSpc>
              <a:spcBef>
                <a:spcPts val="45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BA" altLang="sr-Latn-RS" sz="1800" dirty="0">
                <a:latin typeface="Calibri" panose="020F0502020204030204" pitchFamily="34" charset="0"/>
              </a:rPr>
              <a:t>      </a:t>
            </a:r>
            <a:r>
              <a:rPr lang="en-GB" altLang="sr-Latn-RS" sz="1800" dirty="0" err="1">
                <a:latin typeface="Calibri" panose="020F0502020204030204" pitchFamily="34" charset="0"/>
              </a:rPr>
              <a:t>ujedno</a:t>
            </a:r>
            <a:r>
              <a:rPr lang="hr-BA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pročišćavaju</a:t>
            </a:r>
            <a:r>
              <a:rPr lang="en-GB" altLang="sr-Latn-RS" sz="1800" dirty="0">
                <a:latin typeface="Calibri" panose="020F0502020204030204" pitchFamily="34" charset="0"/>
              </a:rPr>
              <a:t> od</a:t>
            </a:r>
            <a:r>
              <a:rPr lang="hr-BA" altLang="sr-Latn-RS" sz="1800" dirty="0">
                <a:latin typeface="Calibri" panose="020F0502020204030204" pitchFamily="34" charset="0"/>
              </a:rPr>
              <a:t> n</a:t>
            </a:r>
            <a:r>
              <a:rPr lang="en-GB" altLang="sr-Latn-RS" sz="1800" dirty="0" err="1">
                <a:latin typeface="Calibri" panose="020F0502020204030204" pitchFamily="34" charset="0"/>
              </a:rPr>
              <a:t>epoželjnih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tvari</a:t>
            </a:r>
            <a:r>
              <a:rPr lang="en-GB" altLang="sr-Latn-RS" sz="1800" dirty="0">
                <a:latin typeface="Calibri" panose="020F0502020204030204" pitchFamily="34" charset="0"/>
              </a:rPr>
              <a:t> (</a:t>
            </a:r>
            <a:r>
              <a:rPr lang="en-GB" altLang="sr-Latn-RS" sz="1800" dirty="0" err="1">
                <a:latin typeface="Calibri" panose="020F0502020204030204" pitchFamily="34" charset="0"/>
              </a:rPr>
              <a:t>pesticida</a:t>
            </a:r>
            <a:r>
              <a:rPr lang="en-GB" altLang="sr-Latn-RS" sz="1800" dirty="0">
                <a:latin typeface="Calibri" panose="020F0502020204030204" pitchFamily="34" charset="0"/>
              </a:rPr>
              <a:t>, </a:t>
            </a:r>
            <a:r>
              <a:rPr lang="en-GB" altLang="sr-Latn-RS" sz="1800" dirty="0" err="1">
                <a:latin typeface="Calibri" panose="020F0502020204030204" pitchFamily="34" charset="0"/>
              </a:rPr>
              <a:t>herbicida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i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slično</a:t>
            </a:r>
            <a:r>
              <a:rPr lang="en-GB" altLang="sr-Latn-RS" sz="1800" dirty="0">
                <a:latin typeface="Calibri" panose="020F0502020204030204" pitchFamily="34" charset="0"/>
              </a:rPr>
              <a:t>)</a:t>
            </a:r>
          </a:p>
          <a:p>
            <a:pPr lvl="1" eaLnBrk="1" hangingPunct="1">
              <a:lnSpc>
                <a:spcPct val="78000"/>
              </a:lnSpc>
              <a:spcBef>
                <a:spcPts val="45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endParaRPr lang="hr-HR" altLang="sr-Latn-RS" sz="18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78000"/>
              </a:lnSpc>
              <a:spcBef>
                <a:spcPts val="45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en-GB" altLang="sr-Latn-RS" sz="1800" b="1" dirty="0">
                <a:latin typeface="Calibri" panose="020F0502020204030204" pitchFamily="34" charset="0"/>
              </a:rPr>
              <a:t>BAZNA ULJA</a:t>
            </a:r>
            <a:endParaRPr lang="hr-BA" altLang="sr-Latn-RS" sz="18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78000"/>
              </a:lnSpc>
              <a:spcBef>
                <a:spcPts val="45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endParaRPr lang="en-GB" altLang="sr-Latn-RS" sz="18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78000"/>
              </a:lnSpc>
              <a:spcBef>
                <a:spcPts val="45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HR" altLang="sr-Latn-RS" sz="1800" dirty="0">
                <a:latin typeface="Calibri" panose="020F0502020204030204" pitchFamily="34" charset="0"/>
              </a:rPr>
              <a:t> -   b</a:t>
            </a:r>
            <a:r>
              <a:rPr lang="en-GB" altLang="sr-Latn-RS" sz="1800" dirty="0" err="1">
                <a:latin typeface="Calibri" panose="020F0502020204030204" pitchFamily="34" charset="0"/>
              </a:rPr>
              <a:t>azna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ulja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moraju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biti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hladno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prešana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i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organska</a:t>
            </a:r>
            <a:r>
              <a:rPr lang="en-GB" altLang="sr-Latn-RS" sz="1800" dirty="0">
                <a:latin typeface="Calibri" panose="020F0502020204030204" pitchFamily="34" charset="0"/>
              </a:rPr>
              <a:t> (</a:t>
            </a:r>
            <a:r>
              <a:rPr lang="en-GB" altLang="sr-Latn-RS" sz="1800" dirty="0" err="1">
                <a:latin typeface="Calibri" panose="020F0502020204030204" pitchFamily="34" charset="0"/>
              </a:rPr>
              <a:t>iz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biodinamičkog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uzgoja</a:t>
            </a:r>
            <a:r>
              <a:rPr lang="en-GB" altLang="sr-Latn-RS" sz="1800" dirty="0">
                <a:latin typeface="Calibri" panose="020F0502020204030204" pitchFamily="34" charset="0"/>
              </a:rPr>
              <a:t>)</a:t>
            </a:r>
          </a:p>
          <a:p>
            <a:pPr lvl="1" eaLnBrk="1" hangingPunct="1">
              <a:lnSpc>
                <a:spcPct val="78000"/>
              </a:lnSpc>
              <a:spcBef>
                <a:spcPts val="45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HR" altLang="sr-Latn-RS" sz="1800" dirty="0">
                <a:latin typeface="Calibri" panose="020F0502020204030204" pitchFamily="34" charset="0"/>
              </a:rPr>
              <a:t> -   t</a:t>
            </a:r>
            <a:r>
              <a:rPr lang="en-GB" altLang="sr-Latn-RS" sz="1800" dirty="0" err="1">
                <a:latin typeface="Calibri" panose="020F0502020204030204" pitchFamily="34" charset="0"/>
              </a:rPr>
              <a:t>rebaju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biti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pohranjena</a:t>
            </a:r>
            <a:r>
              <a:rPr lang="en-GB" altLang="sr-Latn-RS" sz="1800" dirty="0">
                <a:latin typeface="Calibri" panose="020F0502020204030204" pitchFamily="34" charset="0"/>
              </a:rPr>
              <a:t> u </a:t>
            </a:r>
            <a:r>
              <a:rPr lang="en-GB" altLang="sr-Latn-RS" sz="1800" dirty="0" err="1">
                <a:latin typeface="Calibri" panose="020F0502020204030204" pitchFamily="34" charset="0"/>
              </a:rPr>
              <a:t>tamnim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staklenim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bočicama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i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drže</a:t>
            </a:r>
            <a:r>
              <a:rPr lang="en-GB" altLang="sr-Latn-RS" sz="1800" dirty="0">
                <a:latin typeface="Calibri" panose="020F0502020204030204" pitchFamily="34" charset="0"/>
              </a:rPr>
              <a:t> se </a:t>
            </a:r>
            <a:r>
              <a:rPr lang="en-GB" altLang="sr-Latn-RS" sz="1800" dirty="0" err="1">
                <a:latin typeface="Calibri" panose="020F0502020204030204" pitchFamily="34" charset="0"/>
              </a:rPr>
              <a:t>na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hladnom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78000"/>
              </a:lnSpc>
              <a:spcBef>
                <a:spcPts val="45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HR" altLang="sr-Latn-RS" sz="1800" dirty="0">
                <a:latin typeface="Calibri" panose="020F0502020204030204" pitchFamily="34" charset="0"/>
              </a:rPr>
              <a:t>      </a:t>
            </a:r>
            <a:r>
              <a:rPr lang="en-GB" altLang="sr-Latn-RS" sz="1800" dirty="0" err="1">
                <a:latin typeface="Calibri" panose="020F0502020204030204" pitchFamily="34" charset="0"/>
              </a:rPr>
              <a:t>mjestu</a:t>
            </a:r>
            <a:r>
              <a:rPr lang="en-GB" altLang="sr-Latn-RS" sz="1800" dirty="0">
                <a:latin typeface="Calibri" panose="020F0502020204030204" pitchFamily="34" charset="0"/>
              </a:rPr>
              <a:t> </a:t>
            </a:r>
            <a:r>
              <a:rPr lang="en-GB" altLang="sr-Latn-RS" sz="1800" dirty="0" err="1">
                <a:latin typeface="Calibri" panose="020F0502020204030204" pitchFamily="34" charset="0"/>
              </a:rPr>
              <a:t>zaštićenom</a:t>
            </a:r>
            <a:r>
              <a:rPr lang="en-GB" altLang="sr-Latn-RS" sz="1800" dirty="0">
                <a:latin typeface="Calibri" panose="020F0502020204030204" pitchFamily="34" charset="0"/>
              </a:rPr>
              <a:t> od </a:t>
            </a:r>
            <a:r>
              <a:rPr lang="en-GB" altLang="sr-Latn-RS" sz="1800" dirty="0" err="1">
                <a:latin typeface="Calibri" panose="020F0502020204030204" pitchFamily="34" charset="0"/>
              </a:rPr>
              <a:t>sunca</a:t>
            </a:r>
            <a:endParaRPr lang="hr-HR" altLang="sr-Latn-RS" sz="18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78000"/>
              </a:lnSpc>
              <a:spcBef>
                <a:spcPts val="450"/>
              </a:spcBef>
              <a:buClr>
                <a:srgbClr val="CCCCFF"/>
              </a:buClr>
              <a:buFont typeface="Arial" panose="020B0604020202020204" pitchFamily="34" charset="0"/>
              <a:buNone/>
            </a:pPr>
            <a:r>
              <a:rPr lang="hr-HR" altLang="sr-Latn-RS" sz="1800" dirty="0">
                <a:latin typeface="Calibri" panose="020F0502020204030204" pitchFamily="34" charset="0"/>
              </a:rPr>
              <a:t>- pri primjeni na koži eterična ulja se </a:t>
            </a:r>
            <a:r>
              <a:rPr lang="hr-HR" altLang="sr-Latn-RS" sz="1800" dirty="0" err="1">
                <a:latin typeface="Calibri" panose="020F0502020204030204" pitchFamily="34" charset="0"/>
              </a:rPr>
              <a:t>mješaju</a:t>
            </a:r>
            <a:r>
              <a:rPr lang="hr-HR" altLang="sr-Latn-RS" sz="1800" dirty="0">
                <a:latin typeface="Calibri" panose="020F0502020204030204" pitchFamily="34" charset="0"/>
              </a:rPr>
              <a:t> u baznim uljima u određenoj koncentraciji</a:t>
            </a:r>
            <a:endParaRPr lang="en-GB" altLang="sr-Latn-RS" sz="1800" dirty="0">
              <a:latin typeface="Calibri" panose="020F0502020204030204" pitchFamily="34" charset="0"/>
            </a:endParaRPr>
          </a:p>
        </p:txBody>
      </p:sp>
      <p:pic>
        <p:nvPicPr>
          <p:cNvPr id="91140" name="Picture 2" descr="aromaterapi - boci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341438"/>
            <a:ext cx="25908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26C11AD-AABA-4443-B49E-CB9903A65FB4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9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755650" y="0"/>
            <a:ext cx="24590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BA" altLang="sr-Latn-RS" sz="2400">
                <a:latin typeface="Calibri" panose="020F0502020204030204" pitchFamily="34" charset="0"/>
              </a:rPr>
              <a:t>  </a:t>
            </a:r>
            <a:r>
              <a:rPr lang="en-GB" altLang="sr-Latn-RS" sz="2400">
                <a:latin typeface="Calibri" panose="020F0502020204030204" pitchFamily="34" charset="0"/>
              </a:rPr>
              <a:t>Eterična ulja</a:t>
            </a:r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250825" y="612775"/>
            <a:ext cx="4176713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27025" indent="-327025"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84225" indent="-327025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r>
              <a:rPr lang="en-GB" altLang="sr-Latn-RS" sz="1400" b="1" dirty="0" err="1">
                <a:latin typeface="Calibri" panose="020F0502020204030204" pitchFamily="34" charset="0"/>
              </a:rPr>
              <a:t>Kemizam</a:t>
            </a:r>
            <a:r>
              <a:rPr lang="en-GB" altLang="sr-Latn-RS" sz="1400" b="1" dirty="0">
                <a:latin typeface="Calibri" panose="020F0502020204030204" pitchFamily="34" charset="0"/>
              </a:rPr>
              <a:t> </a:t>
            </a:r>
            <a:r>
              <a:rPr lang="en-GB" altLang="sr-Latn-RS" sz="1400" b="1" dirty="0" err="1">
                <a:latin typeface="Calibri" panose="020F0502020204030204" pitchFamily="34" charset="0"/>
              </a:rPr>
              <a:t>eteričnih</a:t>
            </a:r>
            <a:r>
              <a:rPr lang="en-GB" altLang="sr-Latn-RS" sz="1400" b="1" dirty="0">
                <a:latin typeface="Calibri" panose="020F0502020204030204" pitchFamily="34" charset="0"/>
              </a:rPr>
              <a:t> </a:t>
            </a:r>
            <a:r>
              <a:rPr lang="en-GB" altLang="sr-Latn-RS" sz="1400" b="1" dirty="0" err="1">
                <a:latin typeface="Calibri" panose="020F0502020204030204" pitchFamily="34" charset="0"/>
              </a:rPr>
              <a:t>ulja</a:t>
            </a:r>
            <a:endParaRPr lang="en-GB" altLang="sr-Latn-RS" sz="14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Char char="-"/>
            </a:pPr>
            <a:r>
              <a:rPr lang="hr-BA" altLang="sr-Latn-RS" sz="1400" dirty="0">
                <a:latin typeface="Calibri" panose="020F0502020204030204" pitchFamily="34" charset="0"/>
              </a:rPr>
              <a:t>s</a:t>
            </a:r>
            <a:r>
              <a:rPr lang="en-GB" altLang="sr-Latn-RS" sz="1400" dirty="0" err="1">
                <a:latin typeface="Calibri" panose="020F0502020204030204" pitchFamily="34" charset="0"/>
              </a:rPr>
              <a:t>mjesa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tvari</a:t>
            </a:r>
            <a:r>
              <a:rPr lang="en-GB" altLang="sr-Latn-RS" sz="1400" dirty="0">
                <a:latin typeface="Calibri" panose="020F0502020204030204" pitchFamily="34" charset="0"/>
              </a:rPr>
              <a:t> – </a:t>
            </a:r>
            <a:r>
              <a:rPr lang="en-GB" altLang="sr-Latn-RS" sz="1400" dirty="0" err="1">
                <a:latin typeface="Calibri" panose="020F0502020204030204" pitchFamily="34" charset="0"/>
              </a:rPr>
              <a:t>alkoholi</a:t>
            </a:r>
            <a:r>
              <a:rPr lang="en-GB" altLang="sr-Latn-RS" sz="1400" dirty="0">
                <a:latin typeface="Calibri" panose="020F0502020204030204" pitchFamily="34" charset="0"/>
              </a:rPr>
              <a:t>, </a:t>
            </a:r>
            <a:r>
              <a:rPr lang="en-GB" altLang="sr-Latn-RS" sz="1400" dirty="0" err="1">
                <a:latin typeface="Calibri" panose="020F0502020204030204" pitchFamily="34" charset="0"/>
              </a:rPr>
              <a:t>fenoli</a:t>
            </a:r>
            <a:r>
              <a:rPr lang="en-GB" altLang="sr-Latn-RS" sz="1400" dirty="0">
                <a:latin typeface="Calibri" panose="020F0502020204030204" pitchFamily="34" charset="0"/>
              </a:rPr>
              <a:t>, </a:t>
            </a:r>
            <a:r>
              <a:rPr lang="en-GB" altLang="sr-Latn-RS" sz="1400" dirty="0" err="1">
                <a:latin typeface="Calibri" panose="020F0502020204030204" pitchFamily="34" charset="0"/>
              </a:rPr>
              <a:t>aldehidi</a:t>
            </a:r>
            <a:r>
              <a:rPr lang="en-GB" altLang="sr-Latn-RS" sz="1400" dirty="0">
                <a:latin typeface="Calibri" panose="020F0502020204030204" pitchFamily="34" charset="0"/>
              </a:rPr>
              <a:t>, </a:t>
            </a:r>
            <a:r>
              <a:rPr lang="en-GB" altLang="sr-Latn-RS" sz="1400" dirty="0" err="1">
                <a:latin typeface="Calibri" panose="020F0502020204030204" pitchFamily="34" charset="0"/>
              </a:rPr>
              <a:t>ketoni</a:t>
            </a:r>
            <a:r>
              <a:rPr lang="en-GB" altLang="sr-Latn-RS" sz="1400" dirty="0">
                <a:latin typeface="Calibri" panose="020F0502020204030204" pitchFamily="34" charset="0"/>
              </a:rPr>
              <a:t>, </a:t>
            </a:r>
            <a:r>
              <a:rPr lang="en-GB" altLang="sr-Latn-RS" sz="1400" dirty="0" err="1">
                <a:latin typeface="Calibri" panose="020F0502020204030204" pitchFamily="34" charset="0"/>
              </a:rPr>
              <a:t>kiseline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i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esteri</a:t>
            </a:r>
            <a:endParaRPr lang="en-GB" altLang="sr-Latn-RS" sz="1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Char char="-"/>
            </a:pPr>
            <a:r>
              <a:rPr lang="hr-BA" altLang="sr-Latn-RS" sz="1400" dirty="0">
                <a:latin typeface="Calibri" panose="020F0502020204030204" pitchFamily="34" charset="0"/>
              </a:rPr>
              <a:t>b</a:t>
            </a:r>
            <a:r>
              <a:rPr lang="en-GB" altLang="sr-Latn-RS" sz="1400" dirty="0" err="1">
                <a:latin typeface="Calibri" panose="020F0502020204030204" pitchFamily="34" charset="0"/>
              </a:rPr>
              <a:t>ez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obzira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na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funkcionalnu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skupinu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sasto</a:t>
            </a:r>
            <a:r>
              <a:rPr lang="hr-BA" altLang="sr-Latn-RS" sz="1400" dirty="0">
                <a:latin typeface="Calibri" panose="020F0502020204030204" pitchFamily="34" charset="0"/>
              </a:rPr>
              <a:t>j</a:t>
            </a:r>
            <a:r>
              <a:rPr lang="en-GB" altLang="sr-Latn-RS" sz="1400" dirty="0">
                <a:latin typeface="Calibri" panose="020F0502020204030204" pitchFamily="34" charset="0"/>
              </a:rPr>
              <a:t>ci </a:t>
            </a:r>
            <a:endParaRPr lang="hr-BA" altLang="sr-Latn-RS" sz="1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r>
              <a:rPr lang="hr-BA" altLang="sr-Latn-RS" sz="1400" dirty="0">
                <a:latin typeface="Calibri" panose="020F0502020204030204" pitchFamily="34" charset="0"/>
              </a:rPr>
              <a:t>	</a:t>
            </a:r>
            <a:r>
              <a:rPr lang="en-GB" altLang="sr-Latn-RS" sz="1400" dirty="0">
                <a:latin typeface="Calibri" panose="020F0502020204030204" pitchFamily="34" charset="0"/>
              </a:rPr>
              <a:t>et</a:t>
            </a:r>
            <a:r>
              <a:rPr lang="hr-BA" altLang="sr-Latn-RS" sz="1400" dirty="0" err="1">
                <a:latin typeface="Calibri" panose="020F0502020204030204" pitchFamily="34" charset="0"/>
              </a:rPr>
              <a:t>eričnih</a:t>
            </a:r>
            <a:r>
              <a:rPr lang="hr-BA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ulja</a:t>
            </a:r>
            <a:r>
              <a:rPr lang="hr-BA" altLang="sr-Latn-RS" sz="1400" dirty="0">
                <a:latin typeface="Calibri" panose="020F0502020204030204" pitchFamily="34" charset="0"/>
              </a:rPr>
              <a:t>  </a:t>
            </a:r>
            <a:r>
              <a:rPr lang="en-GB" altLang="sr-Latn-RS" sz="1400" dirty="0">
                <a:latin typeface="Calibri" panose="020F0502020204030204" pitchFamily="34" charset="0"/>
              </a:rPr>
              <a:t>se </a:t>
            </a:r>
            <a:r>
              <a:rPr lang="en-GB" altLang="sr-Latn-RS" sz="1400" dirty="0" err="1">
                <a:latin typeface="Calibri" panose="020F0502020204030204" pitchFamily="34" charset="0"/>
              </a:rPr>
              <a:t>dijele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na</a:t>
            </a:r>
            <a:r>
              <a:rPr lang="en-GB" altLang="sr-Latn-RS" sz="1400" dirty="0">
                <a:latin typeface="Calibri" panose="020F0502020204030204" pitchFamily="34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r>
              <a:rPr lang="en-GB" altLang="sr-Latn-RS" sz="1400" dirty="0">
                <a:latin typeface="Calibri" panose="020F0502020204030204" pitchFamily="34" charset="0"/>
              </a:rPr>
              <a:t>A) </a:t>
            </a:r>
            <a:r>
              <a:rPr lang="en-GB" altLang="sr-Latn-RS" sz="1400" dirty="0" err="1">
                <a:latin typeface="Calibri" panose="020F0502020204030204" pitchFamily="34" charset="0"/>
              </a:rPr>
              <a:t>terpenske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tvari</a:t>
            </a:r>
            <a:endParaRPr lang="en-GB" altLang="sr-Latn-RS" sz="14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r>
              <a:rPr lang="en-GB" altLang="sr-Latn-RS" sz="1400" dirty="0">
                <a:latin typeface="Calibri" panose="020F0502020204030204" pitchFamily="34" charset="0"/>
              </a:rPr>
              <a:t>B) </a:t>
            </a:r>
            <a:r>
              <a:rPr lang="en-GB" altLang="sr-Latn-RS" sz="1400" dirty="0" err="1">
                <a:latin typeface="Calibri" panose="020F0502020204030204" pitchFamily="34" charset="0"/>
              </a:rPr>
              <a:t>fenilpropanske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tvari</a:t>
            </a:r>
            <a:endParaRPr lang="en-GB" altLang="sr-Latn-RS" sz="14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r>
              <a:rPr lang="en-GB" altLang="sr-Latn-RS" sz="1400" dirty="0">
                <a:latin typeface="Calibri" panose="020F0502020204030204" pitchFamily="34" charset="0"/>
              </a:rPr>
              <a:t>C) </a:t>
            </a:r>
            <a:r>
              <a:rPr lang="en-GB" altLang="sr-Latn-RS" sz="1400" dirty="0" err="1">
                <a:latin typeface="Calibri" panose="020F0502020204030204" pitchFamily="34" charset="0"/>
              </a:rPr>
              <a:t>ostale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tvari</a:t>
            </a:r>
            <a:endParaRPr lang="en-GB" altLang="sr-Latn-RS" sz="1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endParaRPr lang="en-GB" altLang="sr-Latn-RS" sz="1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r>
              <a:rPr lang="hr-BA" altLang="sr-Latn-RS" sz="1400" dirty="0">
                <a:latin typeface="Calibri" panose="020F0502020204030204" pitchFamily="34" charset="0"/>
              </a:rPr>
              <a:t>A) </a:t>
            </a:r>
            <a:r>
              <a:rPr lang="en-GB" altLang="sr-Latn-RS" sz="1400" dirty="0" err="1">
                <a:latin typeface="Calibri" panose="020F0502020204030204" pitchFamily="34" charset="0"/>
              </a:rPr>
              <a:t>Terpenske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tvari</a:t>
            </a:r>
            <a:endParaRPr lang="en-GB" altLang="sr-Latn-RS" sz="1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r>
              <a:rPr lang="hr-BA" altLang="sr-Latn-RS" sz="1400" dirty="0">
                <a:latin typeface="Calibri" panose="020F0502020204030204" pitchFamily="34" charset="0"/>
              </a:rPr>
              <a:t>-      s</a:t>
            </a:r>
            <a:r>
              <a:rPr lang="en-GB" altLang="sr-Latn-RS" sz="1400" dirty="0" err="1">
                <a:latin typeface="Calibri" panose="020F0502020204030204" pitchFamily="34" charset="0"/>
              </a:rPr>
              <a:t>truktura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molekule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im</a:t>
            </a:r>
            <a:r>
              <a:rPr lang="en-GB" altLang="sr-Latn-RS" sz="1400" dirty="0">
                <a:latin typeface="Calibri" panose="020F0502020204030204" pitchFamily="34" charset="0"/>
              </a:rPr>
              <a:t> je </a:t>
            </a:r>
            <a:r>
              <a:rPr lang="en-GB" altLang="sr-Latn-RS" sz="1400" dirty="0" err="1">
                <a:latin typeface="Calibri" panose="020F0502020204030204" pitchFamily="34" charset="0"/>
              </a:rPr>
              <a:t>alifatska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ili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ciklička</a:t>
            </a:r>
            <a:endParaRPr lang="en-GB" altLang="sr-Latn-RS" sz="1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Char char="-"/>
            </a:pPr>
            <a:r>
              <a:rPr lang="en-GB" altLang="sr-Latn-RS" sz="1400" dirty="0" err="1">
                <a:latin typeface="Calibri" panose="020F0502020204030204" pitchFamily="34" charset="0"/>
              </a:rPr>
              <a:t>prema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broju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ugljikovih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atoma</a:t>
            </a:r>
            <a:r>
              <a:rPr lang="en-GB" altLang="sr-Latn-RS" sz="1400" dirty="0">
                <a:latin typeface="Calibri" panose="020F0502020204030204" pitchFamily="34" charset="0"/>
              </a:rPr>
              <a:t> d</a:t>
            </a:r>
            <a:r>
              <a:rPr lang="hr-BA" altLang="sr-Latn-RS" sz="1400" dirty="0">
                <a:latin typeface="Calibri" panose="020F0502020204030204" pitchFamily="34" charset="0"/>
              </a:rPr>
              <a:t>i</a:t>
            </a:r>
            <a:r>
              <a:rPr lang="en-GB" altLang="sr-Latn-RS" sz="1400" dirty="0" err="1">
                <a:latin typeface="Calibri" panose="020F0502020204030204" pitchFamily="34" charset="0"/>
              </a:rPr>
              <a:t>jelimo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ih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na</a:t>
            </a:r>
            <a:r>
              <a:rPr lang="hr-BA" altLang="sr-Latn-RS" sz="1400" dirty="0"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r>
              <a:rPr lang="hr-BA" altLang="sr-Latn-RS" sz="1400" dirty="0">
                <a:latin typeface="Calibri" panose="020F0502020204030204" pitchFamily="34" charset="0"/>
              </a:rPr>
              <a:t>		</a:t>
            </a:r>
            <a:r>
              <a:rPr lang="en-GB" altLang="sr-Latn-RS" sz="1400" dirty="0">
                <a:latin typeface="Calibri" panose="020F0502020204030204" pitchFamily="34" charset="0"/>
              </a:rPr>
              <a:t>hemiterpene (5 C </a:t>
            </a:r>
            <a:r>
              <a:rPr lang="en-GB" altLang="sr-Latn-RS" sz="1400" dirty="0" err="1">
                <a:latin typeface="Calibri" panose="020F0502020204030204" pitchFamily="34" charset="0"/>
              </a:rPr>
              <a:t>atoma</a:t>
            </a:r>
            <a:r>
              <a:rPr lang="en-GB" altLang="sr-Latn-RS" sz="1400" dirty="0">
                <a:latin typeface="Calibri" panose="020F0502020204030204" pitchFamily="34" charset="0"/>
              </a:rPr>
              <a:t>) – </a:t>
            </a:r>
            <a:r>
              <a:rPr lang="en-GB" altLang="sr-Latn-RS" sz="1400" dirty="0" err="1">
                <a:latin typeface="Calibri" panose="020F0502020204030204" pitchFamily="34" charset="0"/>
              </a:rPr>
              <a:t>izopren</a:t>
            </a:r>
            <a:r>
              <a:rPr lang="en-GB" altLang="sr-Latn-RS" sz="1400" dirty="0">
                <a:latin typeface="Calibri" panose="020F0502020204030204" pitchFamily="34" charset="0"/>
              </a:rPr>
              <a:t> C</a:t>
            </a:r>
            <a:r>
              <a:rPr lang="en-GB" altLang="sr-Latn-RS" sz="1400" baseline="-25000" dirty="0">
                <a:latin typeface="Calibri" panose="020F0502020204030204" pitchFamily="34" charset="0"/>
              </a:rPr>
              <a:t>5</a:t>
            </a:r>
            <a:r>
              <a:rPr lang="en-GB" altLang="sr-Latn-RS" sz="1400" dirty="0">
                <a:latin typeface="Calibri" panose="020F0502020204030204" pitchFamily="34" charset="0"/>
              </a:rPr>
              <a:t>H</a:t>
            </a:r>
            <a:r>
              <a:rPr lang="en-GB" altLang="sr-Latn-RS" sz="1400" baseline="-25000" dirty="0">
                <a:latin typeface="Calibri" panose="020F0502020204030204" pitchFamily="34" charset="0"/>
              </a:rPr>
              <a:t>8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r>
              <a:rPr lang="en-GB" altLang="sr-Latn-RS" sz="1400" baseline="-25000" dirty="0">
                <a:latin typeface="Calibri" panose="020F0502020204030204" pitchFamily="34" charset="0"/>
              </a:rPr>
              <a:t>      </a:t>
            </a:r>
            <a:r>
              <a:rPr lang="hr-BA" altLang="sr-Latn-RS" sz="1400" baseline="-25000" dirty="0">
                <a:latin typeface="Calibri" panose="020F0502020204030204" pitchFamily="34" charset="0"/>
              </a:rPr>
              <a:t>		</a:t>
            </a:r>
            <a:r>
              <a:rPr lang="en-GB" altLang="sr-Latn-RS" sz="1400" dirty="0">
                <a:latin typeface="Calibri" panose="020F0502020204030204" pitchFamily="34" charset="0"/>
              </a:rPr>
              <a:t>monoterpene (10 C </a:t>
            </a:r>
            <a:r>
              <a:rPr lang="en-GB" altLang="sr-Latn-RS" sz="1400" dirty="0" err="1">
                <a:latin typeface="Calibri" panose="020F0502020204030204" pitchFamily="34" charset="0"/>
              </a:rPr>
              <a:t>atoma</a:t>
            </a:r>
            <a:r>
              <a:rPr lang="en-GB" altLang="sr-Latn-RS" sz="1400" dirty="0"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r>
              <a:rPr lang="en-GB" altLang="sr-Latn-RS" sz="1400" dirty="0">
                <a:latin typeface="Calibri" panose="020F0502020204030204" pitchFamily="34" charset="0"/>
              </a:rPr>
              <a:t>   </a:t>
            </a:r>
            <a:r>
              <a:rPr lang="hr-BA" altLang="sr-Latn-RS" sz="1400" dirty="0">
                <a:latin typeface="Calibri" panose="020F0502020204030204" pitchFamily="34" charset="0"/>
              </a:rPr>
              <a:t>		</a:t>
            </a:r>
            <a:r>
              <a:rPr lang="en-GB" altLang="sr-Latn-RS" sz="1400" dirty="0" err="1">
                <a:latin typeface="Calibri" panose="020F0502020204030204" pitchFamily="34" charset="0"/>
              </a:rPr>
              <a:t>seskviterpene</a:t>
            </a:r>
            <a:r>
              <a:rPr lang="en-GB" altLang="sr-Latn-RS" sz="1400" dirty="0">
                <a:latin typeface="Calibri" panose="020F0502020204030204" pitchFamily="34" charset="0"/>
              </a:rPr>
              <a:t> (15 C </a:t>
            </a:r>
            <a:r>
              <a:rPr lang="en-GB" altLang="sr-Latn-RS" sz="1400" dirty="0" err="1">
                <a:latin typeface="Calibri" panose="020F0502020204030204" pitchFamily="34" charset="0"/>
              </a:rPr>
              <a:t>atoma</a:t>
            </a:r>
            <a:r>
              <a:rPr lang="en-GB" altLang="sr-Latn-RS" sz="1400" dirty="0"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r>
              <a:rPr lang="en-GB" altLang="sr-Latn-RS" sz="1400" dirty="0">
                <a:latin typeface="Calibri" panose="020F0502020204030204" pitchFamily="34" charset="0"/>
              </a:rPr>
              <a:t>      </a:t>
            </a:r>
            <a:r>
              <a:rPr lang="hr-BA" altLang="sr-Latn-RS" sz="1400" dirty="0">
                <a:latin typeface="Calibri" panose="020F0502020204030204" pitchFamily="34" charset="0"/>
              </a:rPr>
              <a:t>		</a:t>
            </a:r>
            <a:r>
              <a:rPr lang="en-GB" altLang="sr-Latn-RS" sz="1400" dirty="0">
                <a:latin typeface="Calibri" panose="020F0502020204030204" pitchFamily="34" charset="0"/>
              </a:rPr>
              <a:t>diterpene    (20 C </a:t>
            </a:r>
            <a:r>
              <a:rPr lang="en-GB" altLang="sr-Latn-RS" sz="1400" dirty="0" err="1">
                <a:latin typeface="Calibri" panose="020F0502020204030204" pitchFamily="34" charset="0"/>
              </a:rPr>
              <a:t>atoma</a:t>
            </a:r>
            <a:r>
              <a:rPr lang="en-GB" altLang="sr-Latn-RS" sz="1400" dirty="0"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r>
              <a:rPr lang="en-GB" altLang="sr-Latn-RS" sz="1400" dirty="0">
                <a:latin typeface="Calibri" panose="020F0502020204030204" pitchFamily="34" charset="0"/>
              </a:rPr>
              <a:t>      </a:t>
            </a:r>
            <a:r>
              <a:rPr lang="hr-BA" altLang="sr-Latn-RS" sz="1400" dirty="0">
                <a:latin typeface="Calibri" panose="020F0502020204030204" pitchFamily="34" charset="0"/>
              </a:rPr>
              <a:t>		</a:t>
            </a:r>
            <a:r>
              <a:rPr lang="en-GB" altLang="sr-Latn-RS" sz="1400" dirty="0">
                <a:latin typeface="Calibri" panose="020F0502020204030204" pitchFamily="34" charset="0"/>
              </a:rPr>
              <a:t>triterpene  (30 C </a:t>
            </a:r>
            <a:r>
              <a:rPr lang="en-GB" altLang="sr-Latn-RS" sz="1400" dirty="0" err="1">
                <a:latin typeface="Calibri" panose="020F0502020204030204" pitchFamily="34" charset="0"/>
              </a:rPr>
              <a:t>atoma</a:t>
            </a:r>
            <a:r>
              <a:rPr lang="en-GB" altLang="sr-Latn-RS" sz="1400" dirty="0"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Char char="-"/>
            </a:pPr>
            <a:r>
              <a:rPr lang="hr-BA" altLang="sr-Latn-RS" sz="1400" dirty="0">
                <a:latin typeface="Calibri" panose="020F0502020204030204" pitchFamily="34" charset="0"/>
              </a:rPr>
              <a:t>n</a:t>
            </a:r>
            <a:r>
              <a:rPr lang="en-GB" altLang="sr-Latn-RS" sz="1400" dirty="0" err="1">
                <a:latin typeface="Calibri" panose="020F0502020204030204" pitchFamily="34" charset="0"/>
              </a:rPr>
              <a:t>ajvažniji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mentol</a:t>
            </a:r>
            <a:r>
              <a:rPr lang="en-GB" altLang="sr-Latn-RS" sz="1400" dirty="0">
                <a:latin typeface="Calibri" panose="020F0502020204030204" pitchFamily="34" charset="0"/>
              </a:rPr>
              <a:t>, </a:t>
            </a:r>
            <a:r>
              <a:rPr lang="en-GB" altLang="sr-Latn-RS" sz="1400" dirty="0" err="1">
                <a:latin typeface="Calibri" panose="020F0502020204030204" pitchFamily="34" charset="0"/>
              </a:rPr>
              <a:t>timol</a:t>
            </a:r>
            <a:r>
              <a:rPr lang="en-GB" altLang="sr-Latn-RS" sz="1400" dirty="0">
                <a:latin typeface="Calibri" panose="020F0502020204030204" pitchFamily="34" charset="0"/>
              </a:rPr>
              <a:t>, </a:t>
            </a:r>
            <a:r>
              <a:rPr lang="en-GB" altLang="sr-Latn-RS" sz="1400" dirty="0" err="1">
                <a:latin typeface="Calibri" panose="020F0502020204030204" pitchFamily="34" charset="0"/>
              </a:rPr>
              <a:t>tujon</a:t>
            </a:r>
            <a:endParaRPr lang="en-GB" altLang="sr-Latn-RS" sz="1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endParaRPr lang="en-GB" altLang="sr-Latn-RS" sz="1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r>
              <a:rPr lang="en-GB" altLang="sr-Latn-RS" sz="1400" dirty="0">
                <a:latin typeface="Calibri" panose="020F0502020204030204" pitchFamily="34" charset="0"/>
              </a:rPr>
              <a:t>B) </a:t>
            </a:r>
            <a:r>
              <a:rPr lang="en-GB" altLang="sr-Latn-RS" sz="1400" dirty="0" err="1">
                <a:latin typeface="Calibri" panose="020F0502020204030204" pitchFamily="34" charset="0"/>
              </a:rPr>
              <a:t>Fenilpropanske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tvari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Char char="-"/>
            </a:pPr>
            <a:r>
              <a:rPr lang="en-GB" altLang="sr-Latn-RS" sz="1400" dirty="0" err="1">
                <a:latin typeface="Calibri" panose="020F0502020204030204" pitchFamily="34" charset="0"/>
              </a:rPr>
              <a:t>fenilpropan</a:t>
            </a:r>
            <a:r>
              <a:rPr lang="en-GB" altLang="sr-Latn-RS" sz="1400" dirty="0">
                <a:latin typeface="Calibri" panose="020F0502020204030204" pitchFamily="34" charset="0"/>
              </a:rPr>
              <a:t> u </a:t>
            </a:r>
            <a:r>
              <a:rPr lang="en-GB" altLang="sr-Latn-RS" sz="1400" dirty="0" err="1">
                <a:latin typeface="Calibri" panose="020F0502020204030204" pitchFamily="34" charset="0"/>
              </a:rPr>
              <a:t>biljkama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nije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prisutan</a:t>
            </a:r>
            <a:r>
              <a:rPr lang="hr-BA" altLang="sr-Latn-RS" sz="1400" dirty="0">
                <a:latin typeface="Calibri" panose="020F0502020204030204" pitchFamily="34" charset="0"/>
              </a:rPr>
              <a:t>,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ali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su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tu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endParaRPr lang="hr-BA" altLang="sr-Latn-RS" sz="1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r>
              <a:rPr lang="hr-BA" altLang="sr-Latn-RS" sz="1400" dirty="0">
                <a:latin typeface="Calibri" panose="020F0502020204030204" pitchFamily="34" charset="0"/>
              </a:rPr>
              <a:t>	n</a:t>
            </a:r>
            <a:r>
              <a:rPr lang="en-GB" altLang="sr-Latn-RS" sz="1400" dirty="0" err="1">
                <a:latin typeface="Calibri" panose="020F0502020204030204" pitchFamily="34" charset="0"/>
              </a:rPr>
              <a:t>jegovi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derivati</a:t>
            </a:r>
            <a:endParaRPr lang="en-GB" altLang="sr-Latn-RS" sz="1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Char char="-"/>
            </a:pPr>
            <a:r>
              <a:rPr lang="hr-BA" altLang="sr-Latn-RS" sz="1400" dirty="0">
                <a:latin typeface="Calibri" panose="020F0502020204030204" pitchFamily="34" charset="0"/>
              </a:rPr>
              <a:t>n</a:t>
            </a:r>
            <a:r>
              <a:rPr lang="en-GB" altLang="sr-Latn-RS" sz="1400" dirty="0" err="1">
                <a:latin typeface="Calibri" panose="020F0502020204030204" pitchFamily="34" charset="0"/>
              </a:rPr>
              <a:t>ajvažniji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cimetni</a:t>
            </a:r>
            <a:r>
              <a:rPr lang="en-GB" altLang="sr-Latn-RS" sz="1400" dirty="0">
                <a:latin typeface="Calibri" panose="020F0502020204030204" pitchFamily="34" charset="0"/>
              </a:rPr>
              <a:t> </a:t>
            </a:r>
            <a:r>
              <a:rPr lang="en-GB" altLang="sr-Latn-RS" sz="1400" dirty="0" err="1">
                <a:latin typeface="Calibri" panose="020F0502020204030204" pitchFamily="34" charset="0"/>
              </a:rPr>
              <a:t>aldehid</a:t>
            </a:r>
            <a:r>
              <a:rPr lang="en-GB" altLang="sr-Latn-RS" sz="1400" dirty="0">
                <a:latin typeface="Calibri" panose="020F0502020204030204" pitchFamily="34" charset="0"/>
              </a:rPr>
              <a:t>, eugenol </a:t>
            </a:r>
            <a:r>
              <a:rPr lang="en-GB" altLang="sr-Latn-RS" sz="1400" dirty="0" err="1">
                <a:latin typeface="Calibri" panose="020F0502020204030204" pitchFamily="34" charset="0"/>
              </a:rPr>
              <a:t>i</a:t>
            </a:r>
            <a:r>
              <a:rPr lang="en-GB" altLang="sr-Latn-RS" sz="1400" dirty="0">
                <a:latin typeface="Calibri" panose="020F0502020204030204" pitchFamily="34" charset="0"/>
              </a:rPr>
              <a:t> p-</a:t>
            </a:r>
            <a:r>
              <a:rPr lang="en-GB" altLang="sr-Latn-RS" sz="1400" dirty="0" err="1">
                <a:latin typeface="Calibri" panose="020F0502020204030204" pitchFamily="34" charset="0"/>
              </a:rPr>
              <a:t>cimol</a:t>
            </a:r>
            <a:endParaRPr lang="en-GB" altLang="sr-Latn-RS" sz="1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endParaRPr lang="en-GB" altLang="sr-Latn-RS" sz="1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endParaRPr lang="en-GB" altLang="sr-Latn-RS" sz="1400" dirty="0">
              <a:latin typeface="Calibri" panose="020F0502020204030204" pitchFamily="34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572000" y="188913"/>
            <a:ext cx="4419600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319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463"/>
            <a:ext cx="4691063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867400" y="3789363"/>
            <a:ext cx="790575" cy="9350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hr-BA"/>
          </a:p>
        </p:txBody>
      </p:sp>
      <p:sp>
        <p:nvSpPr>
          <p:cNvPr id="8" name="Oval 7"/>
          <p:cNvSpPr/>
          <p:nvPr/>
        </p:nvSpPr>
        <p:spPr>
          <a:xfrm>
            <a:off x="8243888" y="3789363"/>
            <a:ext cx="792162" cy="9350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hr-BA"/>
          </a:p>
        </p:txBody>
      </p:sp>
      <p:sp>
        <p:nvSpPr>
          <p:cNvPr id="9319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BF9E992E-77AA-4DF6-A9F5-74E4B255F606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6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250825" y="765175"/>
            <a:ext cx="43211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27025" indent="-327025"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r>
              <a:rPr lang="en-GB" altLang="sr-Latn-RS" sz="1400">
                <a:latin typeface="Calibri" panose="020F0502020204030204" pitchFamily="34" charset="0"/>
              </a:rPr>
              <a:t>C) Ostale tvari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r>
              <a:rPr lang="en-GB" altLang="sr-Latn-RS" sz="1400">
                <a:latin typeface="Calibri" panose="020F0502020204030204" pitchFamily="34" charset="0"/>
              </a:rPr>
              <a:t>-</a:t>
            </a:r>
            <a:r>
              <a:rPr lang="hr-BA" altLang="sr-Latn-RS" sz="1400">
                <a:latin typeface="Calibri" panose="020F0502020204030204" pitchFamily="34" charset="0"/>
              </a:rPr>
              <a:t>       </a:t>
            </a:r>
            <a:r>
              <a:rPr lang="en-GB" altLang="sr-Latn-RS" sz="1400">
                <a:latin typeface="Calibri" panose="020F0502020204030204" pitchFamily="34" charset="0"/>
              </a:rPr>
              <a:t>lančasti ugljikovodici i njihovi derivati s kisikom (alkoholi, ketoni, aldehidi, org</a:t>
            </a:r>
            <a:r>
              <a:rPr lang="hr-BA" altLang="sr-Latn-RS" sz="1400">
                <a:latin typeface="Calibri" panose="020F0502020204030204" pitchFamily="34" charset="0"/>
              </a:rPr>
              <a:t>anske</a:t>
            </a:r>
            <a:r>
              <a:rPr lang="en-GB" altLang="sr-Latn-RS" sz="1400">
                <a:latin typeface="Calibri" panose="020F0502020204030204" pitchFamily="34" charset="0"/>
              </a:rPr>
              <a:t> k</a:t>
            </a:r>
            <a:r>
              <a:rPr lang="hr-BA" altLang="sr-Latn-RS" sz="1400">
                <a:latin typeface="Calibri" panose="020F0502020204030204" pitchFamily="34" charset="0"/>
              </a:rPr>
              <a:t>i</a:t>
            </a:r>
            <a:r>
              <a:rPr lang="en-GB" altLang="sr-Latn-RS" sz="1400">
                <a:latin typeface="Calibri" panose="020F0502020204030204" pitchFamily="34" charset="0"/>
              </a:rPr>
              <a:t>seline)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endParaRPr lang="en-GB" altLang="sr-Latn-RS" sz="14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r>
              <a:rPr lang="en-GB" altLang="sr-Latn-RS" sz="1400" b="1">
                <a:latin typeface="Calibri" panose="020F0502020204030204" pitchFamily="34" charset="0"/>
              </a:rPr>
              <a:t>Dobivanje i čuvanje eteričnih ulja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Char char="-"/>
            </a:pPr>
            <a:r>
              <a:rPr lang="hr-BA" altLang="sr-Latn-RS" sz="1400">
                <a:latin typeface="Calibri" panose="020F0502020204030204" pitchFamily="34" charset="0"/>
              </a:rPr>
              <a:t>d</a:t>
            </a:r>
            <a:r>
              <a:rPr lang="en-GB" altLang="sr-Latn-RS" sz="1400">
                <a:latin typeface="Calibri" panose="020F0502020204030204" pitchFamily="34" charset="0"/>
              </a:rPr>
              <a:t>obivaju se iz različitih biljnih djelova najčešće destilacijom pomoću vodene pare, rjeđe destilacijom pomoću lako hlapljivih organskih otapala ili tiještenjem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Char char="-"/>
            </a:pPr>
            <a:r>
              <a:rPr lang="hr-BA" altLang="sr-Latn-RS" sz="1400">
                <a:latin typeface="Calibri" panose="020F0502020204030204" pitchFamily="34" charset="0"/>
              </a:rPr>
              <a:t>a</a:t>
            </a:r>
            <a:r>
              <a:rPr lang="en-GB" altLang="sr-Latn-RS" sz="1400">
                <a:latin typeface="Calibri" panose="020F0502020204030204" pitchFamily="34" charset="0"/>
              </a:rPr>
              <a:t>utooksidacija i polimerizacija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Char char="-"/>
            </a:pPr>
            <a:r>
              <a:rPr lang="en-GB" altLang="sr-Latn-RS" sz="1400">
                <a:latin typeface="Calibri" panose="020F0502020204030204" pitchFamily="34" charset="0"/>
              </a:rPr>
              <a:t>čuvanje u punim bočicama, zaštićeno od sv</a:t>
            </a:r>
            <a:r>
              <a:rPr lang="hr-BA" altLang="sr-Latn-RS" sz="1400">
                <a:latin typeface="Calibri" panose="020F0502020204030204" pitchFamily="34" charset="0"/>
              </a:rPr>
              <a:t>j</a:t>
            </a:r>
            <a:r>
              <a:rPr lang="en-GB" altLang="sr-Latn-RS" sz="1400">
                <a:latin typeface="Calibri" panose="020F0502020204030204" pitchFamily="34" charset="0"/>
              </a:rPr>
              <a:t>etlosti, na temp</a:t>
            </a:r>
            <a:r>
              <a:rPr lang="hr-BA" altLang="sr-Latn-RS" sz="1400">
                <a:latin typeface="Calibri" panose="020F0502020204030204" pitchFamily="34" charset="0"/>
              </a:rPr>
              <a:t>eraturi </a:t>
            </a:r>
            <a:r>
              <a:rPr lang="en-GB" altLang="sr-Latn-RS" sz="1400">
                <a:latin typeface="Calibri" panose="020F0502020204030204" pitchFamily="34" charset="0"/>
              </a:rPr>
              <a:t>ne višoj od 15</a:t>
            </a:r>
            <a:r>
              <a:rPr lang="hr-BA" altLang="sr-Latn-RS" sz="1400">
                <a:latin typeface="Calibri" panose="020F0502020204030204" pitchFamily="34" charset="0"/>
              </a:rPr>
              <a:t>°C</a:t>
            </a:r>
            <a:endParaRPr lang="en-GB" altLang="sr-Latn-RS" sz="14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endParaRPr lang="en-GB" altLang="sr-Latn-RS" sz="1400" b="1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endParaRPr lang="en-GB" altLang="sr-Latn-RS" sz="1400" b="1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Arial" panose="020B0604020202020204" pitchFamily="34" charset="0"/>
              <a:buNone/>
            </a:pPr>
            <a:endParaRPr lang="en-GB" altLang="sr-Latn-RS" sz="1400" b="1">
              <a:latin typeface="Calibri" panose="020F0502020204030204" pitchFamily="34" charset="0"/>
            </a:endParaRPr>
          </a:p>
        </p:txBody>
      </p:sp>
      <p:pic>
        <p:nvPicPr>
          <p:cNvPr id="952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r="6409"/>
          <a:stretch>
            <a:fillRect/>
          </a:stretch>
        </p:blipFill>
        <p:spPr bwMode="auto">
          <a:xfrm>
            <a:off x="4606925" y="17463"/>
            <a:ext cx="4537075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732588" y="3716338"/>
            <a:ext cx="1152525" cy="1512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hr-BA"/>
          </a:p>
        </p:txBody>
      </p:sp>
      <p:sp>
        <p:nvSpPr>
          <p:cNvPr id="952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C7446A1A-C364-4F8E-9F06-A2AA99FFCC08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18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6" descr="polja lavande"/>
          <p:cNvPicPr>
            <a:picLocks noChangeAspect="1" noChangeArrowheads="1"/>
          </p:cNvPicPr>
          <p:nvPr/>
        </p:nvPicPr>
        <p:blipFill>
          <a:blip r:embed="rId3"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r="2815"/>
          <a:stretch>
            <a:fillRect/>
          </a:stretch>
        </p:blipFill>
        <p:spPr bwMode="auto">
          <a:xfrm>
            <a:off x="0" y="0"/>
            <a:ext cx="4824413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728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0"/>
            <a:ext cx="3843337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812088" y="692150"/>
            <a:ext cx="1008062" cy="1296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hr-BA"/>
          </a:p>
        </p:txBody>
      </p:sp>
      <p:sp>
        <p:nvSpPr>
          <p:cNvPr id="972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178D9370-A38F-4C24-84FE-E51AB08F2A98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120650" y="549275"/>
            <a:ext cx="864870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b="1"/>
              <a:t>antikancerogeni učinci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/>
              <a:t> pokusi na miševima genetički predodređenim za nastanak tumora debelog crijeva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/>
              <a:t> pokusi na ljudima sa komercijalnim probiotikom Synergy 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b="1"/>
              <a:t>  učinci na imunološki sustav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/>
              <a:t> fagocitni kapacitet makrofaga se povećava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r-HR" altLang="sr-Latn-RS" sz="1800"/>
              <a:t>v</a:t>
            </a:r>
            <a:r>
              <a:rPr lang="en-GB" altLang="sr-Latn-RS" sz="1800"/>
              <a:t>eća produkcija IgA u crijevu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/>
              <a:t> povećana sekrecija interferona (gama) i IL-10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 b="1"/>
              <a:t> učinci na metabolizam lipida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/>
              <a:t> produkcija propionata je osnova promjenjenog metabolizma lipida</a:t>
            </a: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r-HR" altLang="sr-Latn-RS" sz="1800"/>
              <a:t> propionat inhibira </a:t>
            </a:r>
            <a:r>
              <a:rPr lang="hr-HR" altLang="sr-Latn-RS" sz="1800" i="1"/>
              <a:t>de novo </a:t>
            </a:r>
            <a:r>
              <a:rPr lang="hr-HR" altLang="sr-Latn-RS" sz="1800"/>
              <a:t>sintezu masnih kiselina</a:t>
            </a: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/>
              <a:t> propionat dospjeva u jetru i utječe na regulaciju ekspresije gena koji kodiraju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hormone probave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sr-Latn-RS" sz="1800"/>
              <a:t> reducira se razina kolesterola , a neke studije pokazuju i redukciju triglicerida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376238" y="287338"/>
            <a:ext cx="1841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519113" y="358775"/>
            <a:ext cx="1841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87313" y="214313"/>
            <a:ext cx="1841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624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211E034A-E440-461D-BD82-81E1E1566DC7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544513" y="568325"/>
            <a:ext cx="243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DROGE SA SLUZIMA</a:t>
            </a: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454025" y="1360488"/>
            <a:ext cx="76184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Kemijski sastav: </a:t>
            </a:r>
            <a:r>
              <a:rPr lang="en-GB" altLang="sr-Latn-RS" sz="1800"/>
              <a:t>biljni polisaharidi velike molekularne mase sastavljeni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                            od raznih vrsta šećera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u biljkama se nalaze u s</a:t>
            </a:r>
            <a:r>
              <a:rPr lang="hr-HR" altLang="sr-Latn-RS" sz="1800"/>
              <a:t>ta</a:t>
            </a:r>
            <a:r>
              <a:rPr lang="en-GB" altLang="sr-Latn-RS" sz="1800"/>
              <a:t>ničnom soku ili u staničnim st</a:t>
            </a:r>
            <a:r>
              <a:rPr lang="hr-HR" altLang="sr-Latn-RS" sz="1800"/>
              <a:t>j</a:t>
            </a:r>
            <a:r>
              <a:rPr lang="en-GB" altLang="sr-Latn-RS" sz="1800"/>
              <a:t>enkama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topive u hladnoj ili toploj vodi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za razliku od guma nisu ljepljive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</p:txBody>
      </p:sp>
      <p:sp>
        <p:nvSpPr>
          <p:cNvPr id="6451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4A09DA79-2041-4524-9A6D-239E43CCB8B7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79388" y="0"/>
            <a:ext cx="3024187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/>
              <a:t>Tubera salep</a:t>
            </a:r>
            <a:r>
              <a:rPr lang="en-GB" altLang="sr-Latn-RS" sz="1800" i="1"/>
              <a:t> </a:t>
            </a:r>
            <a:r>
              <a:rPr lang="en-GB" altLang="sr-Latn-RS" sz="1800"/>
              <a:t>– gomolj kaćuna </a:t>
            </a: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/>
              <a:t>-oficinalan u austrijskoj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/>
              <a:t>farmakopeji</a:t>
            </a: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-zaštićene biljne vrste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u ist. i srednjoj Europi samonikli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/>
              <a:t>Orchis morio</a:t>
            </a:r>
            <a:r>
              <a:rPr lang="en-GB" altLang="sr-Latn-RS" sz="1800" i="1"/>
              <a:t> , O. militaris, O. tridentata</a:t>
            </a:r>
            <a:r>
              <a:rPr lang="en-GB" altLang="sr-Latn-RS" sz="180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i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imaju dva gomolja (drugi se razvija u pazušcu prizemnog lista)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Kemijski sastav</a:t>
            </a:r>
            <a:r>
              <a:rPr lang="en-GB" altLang="sr-Latn-RS" sz="1800"/>
              <a:t>: uz sluz, bjelančevine, škrob, šećer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zamjena za krumpir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istočne zemlje- piće “salep” – u vodi ili mlijeku- vruć i zaslađen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izvanredni   </a:t>
            </a:r>
            <a:r>
              <a:rPr lang="hr-HR" altLang="sr-Latn-RS" sz="1800"/>
              <a:t>a</a:t>
            </a:r>
            <a:r>
              <a:rPr lang="en-GB" altLang="sr-Latn-RS" sz="1800"/>
              <a:t>ntidiaroikum</a:t>
            </a: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/>
              <a:t> ulcerozni kolitis, gastritis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/>
              <a:t> oblaže sluznicu probavnog trakta</a:t>
            </a: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</p:txBody>
      </p:sp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3492500" y="0"/>
            <a:ext cx="2786063" cy="4598988"/>
            <a:chOff x="1927" y="572"/>
            <a:chExt cx="1982" cy="3079"/>
          </a:xfrm>
        </p:grpSpPr>
        <p:pic>
          <p:nvPicPr>
            <p:cNvPr id="6657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572"/>
              <a:ext cx="1983" cy="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6571" name="Text Box 5"/>
            <p:cNvSpPr txBox="1">
              <a:spLocks noChangeArrowheads="1"/>
            </p:cNvSpPr>
            <p:nvPr/>
          </p:nvSpPr>
          <p:spPr bwMode="auto">
            <a:xfrm>
              <a:off x="1927" y="572"/>
              <a:ext cx="1983" cy="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66564" name="Group 6"/>
          <p:cNvGrpSpPr>
            <a:grpSpLocks/>
          </p:cNvGrpSpPr>
          <p:nvPr/>
        </p:nvGrpSpPr>
        <p:grpSpPr bwMode="auto">
          <a:xfrm>
            <a:off x="6372225" y="0"/>
            <a:ext cx="2479675" cy="4598988"/>
            <a:chOff x="3969" y="572"/>
            <a:chExt cx="1607" cy="3079"/>
          </a:xfrm>
        </p:grpSpPr>
        <p:pic>
          <p:nvPicPr>
            <p:cNvPr id="6656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572"/>
              <a:ext cx="1608" cy="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6569" name="Text Box 8"/>
            <p:cNvSpPr txBox="1">
              <a:spLocks noChangeArrowheads="1"/>
            </p:cNvSpPr>
            <p:nvPr/>
          </p:nvSpPr>
          <p:spPr bwMode="auto">
            <a:xfrm>
              <a:off x="3969" y="572"/>
              <a:ext cx="1608" cy="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sp>
        <p:nvSpPr>
          <p:cNvPr id="66565" name="Text Box 9"/>
          <p:cNvSpPr txBox="1">
            <a:spLocks noChangeArrowheads="1"/>
          </p:cNvSpPr>
          <p:nvPr/>
        </p:nvSpPr>
        <p:spPr bwMode="auto">
          <a:xfrm>
            <a:off x="3779838" y="4724400"/>
            <a:ext cx="176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Orchis militaris</a:t>
            </a:r>
          </a:p>
        </p:txBody>
      </p:sp>
      <p:sp>
        <p:nvSpPr>
          <p:cNvPr id="66566" name="Text Box 10"/>
          <p:cNvSpPr txBox="1">
            <a:spLocks noChangeArrowheads="1"/>
          </p:cNvSpPr>
          <p:nvPr/>
        </p:nvSpPr>
        <p:spPr bwMode="auto">
          <a:xfrm>
            <a:off x="6732588" y="4724400"/>
            <a:ext cx="20161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Orchis tridentata</a:t>
            </a:r>
          </a:p>
        </p:txBody>
      </p:sp>
      <p:sp>
        <p:nvSpPr>
          <p:cNvPr id="6656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61D60E5D-7CC8-44C2-8E9C-2ECCB3F4F678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/>
          </p:cNvSpPr>
          <p:nvPr/>
        </p:nvSpPr>
        <p:spPr bwMode="auto">
          <a:xfrm>
            <a:off x="250825" y="-138113"/>
            <a:ext cx="4465638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u="sng"/>
              <a:t>Vrste porodice </a:t>
            </a:r>
            <a:r>
              <a:rPr lang="en-GB" altLang="sr-Latn-RS" sz="1800" b="1" i="1" u="sng"/>
              <a:t>Malvaceae:</a:t>
            </a:r>
            <a:r>
              <a:rPr lang="hr-HR" altLang="sr-Latn-RS" sz="1800" b="1" i="1" u="sng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/>
              <a:t>sadrže sluzne polisaharide – polisaharidi prema strukturi srodni pektinima –stvaraju hidrogel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b="1" i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 i="1" u="sng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 i="1" u="sng"/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23850" y="1301750"/>
            <a:ext cx="44640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/>
              <a:t>Folium Althaeae</a:t>
            </a:r>
            <a:r>
              <a:rPr lang="en-GB" altLang="sr-Latn-RS" sz="1800" i="1"/>
              <a:t> – (Althea officinalis) - </a:t>
            </a:r>
            <a:r>
              <a:rPr lang="en-GB" altLang="sr-Latn-RS" sz="1800"/>
              <a:t>list bijelog sljeza </a:t>
            </a: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/>
              <a:t>-oficinalna u austrijskoj, francuskoj, begijskoj i rumunjskoj farmakopeji</a:t>
            </a:r>
            <a:r>
              <a:rPr lang="en-GB" altLang="sr-Latn-RS" sz="180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sabire se u doba cvatnje  (često napadnut gljivicom roda </a:t>
            </a:r>
            <a:r>
              <a:rPr lang="en-GB" altLang="sr-Latn-RS" sz="1800" i="1"/>
              <a:t>Puccinia)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Pimjena: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- upale mokraćnog mjehura i prečesto mokrenje,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sr-Latn-RS" sz="1800"/>
              <a:t>oblozi  pri upalnim procesima na koži</a:t>
            </a: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en-GB" altLang="sr-Latn-RS" sz="1800"/>
          </a:p>
        </p:txBody>
      </p:sp>
      <p:grpSp>
        <p:nvGrpSpPr>
          <p:cNvPr id="68612" name="Group 3"/>
          <p:cNvGrpSpPr>
            <a:grpSpLocks/>
          </p:cNvGrpSpPr>
          <p:nvPr/>
        </p:nvGrpSpPr>
        <p:grpSpPr bwMode="auto">
          <a:xfrm>
            <a:off x="5508625" y="692150"/>
            <a:ext cx="3381375" cy="5680075"/>
            <a:chOff x="4195" y="346"/>
            <a:chExt cx="1405" cy="3668"/>
          </a:xfrm>
        </p:grpSpPr>
        <p:pic>
          <p:nvPicPr>
            <p:cNvPr id="6861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346"/>
              <a:ext cx="1406" cy="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8615" name="Text Box 5"/>
            <p:cNvSpPr txBox="1">
              <a:spLocks noChangeArrowheads="1"/>
            </p:cNvSpPr>
            <p:nvPr/>
          </p:nvSpPr>
          <p:spPr bwMode="auto">
            <a:xfrm>
              <a:off x="4195" y="346"/>
              <a:ext cx="1406" cy="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sp>
        <p:nvSpPr>
          <p:cNvPr id="6861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65598980-3905-4531-9D1A-F1C7F15C1BED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592138" y="7842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08050"/>
            <a:ext cx="3314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139700" y="639763"/>
            <a:ext cx="53371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/>
              <a:t>Radix Althaeae</a:t>
            </a:r>
            <a:r>
              <a:rPr lang="en-GB" altLang="sr-Latn-RS" sz="1800"/>
              <a:t> – korijen bijelog sljeza</a:t>
            </a: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/>
              <a:t>-oficinalan u njemačkoj, austrijskoj, švicarskoj 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/>
              <a:t>europskoj farmakopeji</a:t>
            </a: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sabire se u kasnu jesen (dvogodišnje 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trogodišnje biljke)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-farmakopeja propisuje mundirani korijen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(bez periderme i mezofloema) – smanjuje se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mogćnost zamjene s </a:t>
            </a:r>
            <a:r>
              <a:rPr lang="en-GB" altLang="sr-Latn-RS" sz="1800" i="1"/>
              <a:t>Radix belladonae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i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-</a:t>
            </a:r>
            <a:r>
              <a:rPr lang="en-GB" altLang="sr-Latn-RS" sz="1800"/>
              <a:t>sluz topljiva u hladnoj vodi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-vodeni pripravci na sobnoj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 temperaturi – da škrob ne ometa bubrenje stanica</a:t>
            </a:r>
          </a:p>
        </p:txBody>
      </p:sp>
      <p:sp>
        <p:nvSpPr>
          <p:cNvPr id="7066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9FB4100D-E274-4FC1-8C6C-E5196232BECD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620713" y="857250"/>
            <a:ext cx="8299365" cy="25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Primjena</a:t>
            </a:r>
            <a:r>
              <a:rPr lang="en-GB" altLang="sr-Latn-RS" sz="1800" dirty="0"/>
              <a:t>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</a:t>
            </a:r>
            <a:r>
              <a:rPr lang="en-GB" altLang="sr-Latn-RS" sz="1800" dirty="0" err="1"/>
              <a:t>sluz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djeluje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umirujuće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sluznicu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želuca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crijeva</a:t>
            </a:r>
            <a:r>
              <a:rPr lang="en-GB" altLang="sr-Latn-RS" sz="1800" dirty="0"/>
              <a:t> (gastritis)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-</a:t>
            </a:r>
            <a:r>
              <a:rPr lang="en-GB" altLang="sr-Latn-RS" sz="1800" dirty="0" err="1"/>
              <a:t>blagi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laksans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koji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može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primijeniti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nadraženih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crijeva</a:t>
            </a:r>
            <a:r>
              <a:rPr lang="en-GB" altLang="sr-Latn-RS" sz="1800" dirty="0"/>
              <a:t> , </a:t>
            </a:r>
            <a:r>
              <a:rPr lang="en-GB" altLang="sr-Latn-RS" sz="1800" dirty="0" err="1"/>
              <a:t>ili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njihove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upale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- </a:t>
            </a:r>
            <a:r>
              <a:rPr lang="en-GB" altLang="sr-Latn-RS" sz="1800" dirty="0" err="1"/>
              <a:t>sirup</a:t>
            </a:r>
            <a:r>
              <a:rPr lang="en-GB" altLang="sr-Latn-RS" sz="1800" dirty="0"/>
              <a:t>- </a:t>
            </a:r>
            <a:r>
              <a:rPr lang="en-GB" altLang="sr-Latn-RS" sz="1800" b="1" dirty="0" err="1"/>
              <a:t>ekspektorans</a:t>
            </a:r>
            <a:r>
              <a:rPr lang="en-GB" altLang="sr-Latn-RS" sz="1800" b="1" dirty="0"/>
              <a:t>, </a:t>
            </a:r>
            <a:r>
              <a:rPr lang="en-GB" altLang="sr-Latn-RS" sz="1800" dirty="0" err="1"/>
              <a:t>tinktura</a:t>
            </a:r>
            <a:r>
              <a:rPr lang="en-GB" altLang="sr-Latn-RS" sz="1800" dirty="0"/>
              <a:t> za </a:t>
            </a:r>
            <a:r>
              <a:rPr lang="en-GB" altLang="sr-Latn-RS" sz="1800" dirty="0" err="1"/>
              <a:t>alerg</a:t>
            </a:r>
            <a:r>
              <a:rPr lang="hr-HR" altLang="sr-Latn-RS" sz="1800" dirty="0" err="1"/>
              <a:t>ijski</a:t>
            </a:r>
            <a:r>
              <a:rPr lang="en-GB" altLang="sr-Latn-RS" sz="1800" dirty="0"/>
              <a:t> rhinitis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-ispiranje nosne sluznice, primjena i kod dojenčadi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-</a:t>
            </a:r>
            <a:r>
              <a:rPr lang="en-GB" altLang="sr-Latn-RS" sz="1800" dirty="0" err="1"/>
              <a:t>olakšava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izbijanje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zubića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djece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</p:txBody>
      </p:sp>
      <p:sp>
        <p:nvSpPr>
          <p:cNvPr id="7270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0702A3F2-650F-44AF-B019-503B3FF085E3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611188" y="-136525"/>
            <a:ext cx="743585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/>
              <a:t>Flos Malvae</a:t>
            </a:r>
            <a:r>
              <a:rPr lang="en-GB" altLang="sr-Latn-RS" sz="1800"/>
              <a:t> –  (</a:t>
            </a:r>
            <a:r>
              <a:rPr lang="en-GB" altLang="sr-Latn-RS" sz="1800" i="1"/>
              <a:t>Malva silvestris L.</a:t>
            </a:r>
            <a:r>
              <a:rPr lang="en-GB" altLang="sr-Latn-RS" sz="1800"/>
              <a:t>) - cvijet crnog sljeza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 i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/>
              <a:t>Folium Malvae</a:t>
            </a:r>
            <a:r>
              <a:rPr lang="en-GB" altLang="sr-Latn-RS" sz="1800"/>
              <a:t> – list crnog sljeza</a:t>
            </a: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/>
              <a:t>- oficinalan u njemačkoj, austrijskoj, švicarskoj, mađarskoj farmakopeji</a:t>
            </a: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 Primjena: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manje efikasni u zaštiti sluznica crijeva i dišnih puteva od bijelog slijeza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zajedno s eukaliptusom sastavna komponenta čajeva protiv kašlja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</p:txBody>
      </p:sp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539750" y="2924175"/>
            <a:ext cx="2773363" cy="3735388"/>
            <a:chOff x="340" y="1842"/>
            <a:chExt cx="1747" cy="2353"/>
          </a:xfrm>
        </p:grpSpPr>
        <p:pic>
          <p:nvPicPr>
            <p:cNvPr id="7476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842"/>
              <a:ext cx="1748" cy="2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4761" name="Text Box 4"/>
            <p:cNvSpPr txBox="1">
              <a:spLocks noChangeArrowheads="1"/>
            </p:cNvSpPr>
            <p:nvPr/>
          </p:nvSpPr>
          <p:spPr bwMode="auto">
            <a:xfrm>
              <a:off x="340" y="1842"/>
              <a:ext cx="1748" cy="2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74756" name="Group 5"/>
          <p:cNvGrpSpPr>
            <a:grpSpLocks/>
          </p:cNvGrpSpPr>
          <p:nvPr/>
        </p:nvGrpSpPr>
        <p:grpSpPr bwMode="auto">
          <a:xfrm>
            <a:off x="4500563" y="2852738"/>
            <a:ext cx="3363912" cy="3806825"/>
            <a:chOff x="2835" y="1797"/>
            <a:chExt cx="2119" cy="2398"/>
          </a:xfrm>
        </p:grpSpPr>
        <p:pic>
          <p:nvPicPr>
            <p:cNvPr id="7475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797"/>
              <a:ext cx="2120" cy="2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4759" name="Text Box 7"/>
            <p:cNvSpPr txBox="1">
              <a:spLocks noChangeArrowheads="1"/>
            </p:cNvSpPr>
            <p:nvPr/>
          </p:nvSpPr>
          <p:spPr bwMode="auto">
            <a:xfrm>
              <a:off x="2835" y="1797"/>
              <a:ext cx="2120" cy="2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sp>
        <p:nvSpPr>
          <p:cNvPr id="7475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3ED111B6-C269-49AA-8D92-7A36AB025090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676275" y="-143568"/>
            <a:ext cx="8273717" cy="36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/>
              <a:t>Folium (</a:t>
            </a:r>
            <a:r>
              <a:rPr lang="en-GB" altLang="sr-Latn-RS" sz="1800" b="1" i="1" dirty="0" err="1"/>
              <a:t>Flos</a:t>
            </a:r>
            <a:r>
              <a:rPr lang="en-GB" altLang="sr-Latn-RS" sz="1800" b="1" i="1" dirty="0"/>
              <a:t>) </a:t>
            </a:r>
            <a:r>
              <a:rPr lang="en-GB" altLang="sr-Latn-RS" sz="1800" b="1" i="1" dirty="0" err="1"/>
              <a:t>farfarae</a:t>
            </a:r>
            <a:r>
              <a:rPr lang="en-GB" altLang="sr-Latn-RS" sz="1800" dirty="0"/>
              <a:t> – (</a:t>
            </a:r>
            <a:r>
              <a:rPr lang="en-GB" altLang="sr-Latn-RS" sz="1800" i="1" dirty="0" err="1"/>
              <a:t>Tusilagao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farfara</a:t>
            </a:r>
            <a:r>
              <a:rPr lang="en-GB" altLang="sr-Latn-RS" sz="1800" i="1" dirty="0"/>
              <a:t> L.)</a:t>
            </a:r>
            <a:r>
              <a:rPr lang="en-GB" altLang="sr-Latn-RS" sz="1800" dirty="0"/>
              <a:t>-  list (</a:t>
            </a:r>
            <a:r>
              <a:rPr lang="en-GB" altLang="sr-Latn-RS" sz="1800" dirty="0" err="1"/>
              <a:t>cvijet</a:t>
            </a:r>
            <a:r>
              <a:rPr lang="en-GB" altLang="sr-Latn-RS" sz="1800" dirty="0"/>
              <a:t>) </a:t>
            </a:r>
            <a:r>
              <a:rPr lang="en-GB" altLang="sr-Latn-RS" sz="1800" dirty="0" err="1"/>
              <a:t>podbjela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koriste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listovi</a:t>
            </a:r>
            <a:r>
              <a:rPr lang="en-GB" altLang="sr-Latn-RS" sz="1800" dirty="0"/>
              <a:t> bez </a:t>
            </a:r>
            <a:r>
              <a:rPr lang="en-GB" altLang="sr-Latn-RS" sz="1800" dirty="0" err="1"/>
              <a:t>peteljke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sabiranje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ljeti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Kemijski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sastav</a:t>
            </a:r>
            <a:r>
              <a:rPr lang="en-GB" altLang="sr-Latn-RS" sz="1800" b="1" dirty="0"/>
              <a:t>: </a:t>
            </a:r>
            <a:r>
              <a:rPr lang="en-GB" altLang="sr-Latn-RS" sz="1800" dirty="0" err="1"/>
              <a:t>uz</a:t>
            </a:r>
            <a:r>
              <a:rPr lang="en-GB" altLang="sr-Latn-RS" sz="1800" b="1" dirty="0"/>
              <a:t> </a:t>
            </a:r>
            <a:r>
              <a:rPr lang="en-GB" altLang="sr-Latn-RS" sz="1800" dirty="0" err="1"/>
              <a:t>sluzi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flavonoidi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tanini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pirolizidinski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alkaloidi</a:t>
            </a:r>
            <a:r>
              <a:rPr lang="en-GB" altLang="sr-Latn-RS" sz="1800" dirty="0"/>
              <a:t> (PA),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vitamin C, </a:t>
            </a:r>
            <a:r>
              <a:rPr lang="en-GB" altLang="sr-Latn-RS" sz="1800" dirty="0" err="1"/>
              <a:t>cink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Primjena</a:t>
            </a:r>
            <a:r>
              <a:rPr lang="en-GB" altLang="sr-Latn-RS" sz="1800" dirty="0"/>
              <a:t>: u </a:t>
            </a:r>
            <a:r>
              <a:rPr lang="en-GB" altLang="sr-Latn-RS" sz="1800" dirty="0" err="1"/>
              <a:t>kombinaciji</a:t>
            </a:r>
            <a:r>
              <a:rPr lang="en-GB" altLang="sr-Latn-RS" sz="1800" dirty="0"/>
              <a:t> s </a:t>
            </a:r>
            <a:r>
              <a:rPr lang="en-GB" altLang="sr-Latn-RS" sz="1800" i="1" dirty="0"/>
              <a:t>Glycyrrhiza glabra (</a:t>
            </a:r>
            <a:r>
              <a:rPr lang="en-GB" altLang="sr-Latn-RS" sz="1800" dirty="0" err="1"/>
              <a:t>sladić</a:t>
            </a:r>
            <a:r>
              <a:rPr lang="en-GB" altLang="sr-Latn-RS" sz="1800" dirty="0"/>
              <a:t>)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i</a:t>
            </a:r>
            <a:r>
              <a:rPr lang="en-GB" altLang="sr-Latn-RS" sz="1800" i="1" dirty="0"/>
              <a:t> Thymus vulgaris (</a:t>
            </a:r>
            <a:r>
              <a:rPr lang="en-GB" altLang="sr-Latn-RS" sz="1800" dirty="0" err="1"/>
              <a:t>timijan</a:t>
            </a:r>
            <a:r>
              <a:rPr lang="en-GB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kašlja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ekstrakt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cijele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biljke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jača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imunološki</a:t>
            </a:r>
            <a:r>
              <a:rPr lang="en-GB" altLang="sr-Latn-RS" sz="1800" dirty="0"/>
              <a:t> s</a:t>
            </a:r>
            <a:r>
              <a:rPr lang="hr-HR" altLang="sr-Latn-RS" sz="1800" dirty="0"/>
              <a:t>ustav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primjena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zbog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pirolizidinskih</a:t>
            </a:r>
            <a:r>
              <a:rPr lang="hr-HR" altLang="sr-Latn-RS" sz="1800" dirty="0"/>
              <a:t> alkaloida ograničenog trajanja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sr-Latn-RS" sz="1800" dirty="0"/>
              <a:t>(</a:t>
            </a:r>
            <a:r>
              <a:rPr lang="en-GB" altLang="sr-Latn-RS" sz="1800" dirty="0" err="1"/>
              <a:t>hepatotoksično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djelovanje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veći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sadržaj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cvjetovima</a:t>
            </a:r>
            <a:r>
              <a:rPr lang="en-GB" altLang="sr-Latn-RS" sz="1800" dirty="0"/>
              <a:t>)</a:t>
            </a:r>
            <a:r>
              <a:rPr lang="hr-HR" altLang="sr-Latn-RS" sz="1800" dirty="0"/>
              <a:t> primjena</a:t>
            </a:r>
            <a:r>
              <a:rPr lang="en-GB" altLang="sr-Latn-RS" sz="1800" dirty="0"/>
              <a:t> ne </a:t>
            </a:r>
            <a:r>
              <a:rPr lang="en-GB" altLang="sr-Latn-RS" sz="1800" dirty="0" err="1"/>
              <a:t>smije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biti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duža</a:t>
            </a:r>
            <a:r>
              <a:rPr lang="en-GB" altLang="sr-Latn-RS" sz="1800" dirty="0"/>
              <a:t> od 4 </a:t>
            </a:r>
            <a:r>
              <a:rPr lang="en-GB" altLang="sr-Latn-RS" sz="1800" dirty="0" err="1"/>
              <a:t>tjedna</a:t>
            </a:r>
            <a:r>
              <a:rPr lang="en-GB" altLang="sr-Latn-RS" sz="1800" dirty="0"/>
              <a:t>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ne </a:t>
            </a:r>
            <a:r>
              <a:rPr lang="en-GB" altLang="sr-Latn-RS" sz="1800" dirty="0" err="1"/>
              <a:t>smiju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koristiti</a:t>
            </a:r>
            <a:r>
              <a:rPr lang="en-GB" altLang="sr-Latn-RS" sz="1800" dirty="0"/>
              <a:t>  </a:t>
            </a:r>
            <a:r>
              <a:rPr lang="en-GB" altLang="sr-Latn-RS" sz="1800" dirty="0" err="1"/>
              <a:t>trudnice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dojilje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djeca</a:t>
            </a:r>
            <a:r>
              <a:rPr lang="en-GB" altLang="sr-Latn-RS" sz="1800" dirty="0"/>
              <a:t> do 6 </a:t>
            </a:r>
            <a:r>
              <a:rPr lang="en-GB" altLang="sr-Latn-RS" sz="1800" dirty="0" err="1"/>
              <a:t>godina</a:t>
            </a:r>
            <a:endParaRPr lang="en-GB" altLang="sr-Latn-RS" sz="1800" dirty="0"/>
          </a:p>
        </p:txBody>
      </p:sp>
      <p:grpSp>
        <p:nvGrpSpPr>
          <p:cNvPr id="76803" name="Group 2"/>
          <p:cNvGrpSpPr>
            <a:grpSpLocks/>
          </p:cNvGrpSpPr>
          <p:nvPr/>
        </p:nvGrpSpPr>
        <p:grpSpPr bwMode="auto">
          <a:xfrm>
            <a:off x="611188" y="3455988"/>
            <a:ext cx="3001962" cy="3392487"/>
            <a:chOff x="385" y="2177"/>
            <a:chExt cx="1891" cy="2137"/>
          </a:xfrm>
        </p:grpSpPr>
        <p:pic>
          <p:nvPicPr>
            <p:cNvPr id="7680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177"/>
              <a:ext cx="1892" cy="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6809" name="Text Box 4"/>
            <p:cNvSpPr txBox="1">
              <a:spLocks noChangeArrowheads="1"/>
            </p:cNvSpPr>
            <p:nvPr/>
          </p:nvSpPr>
          <p:spPr bwMode="auto">
            <a:xfrm>
              <a:off x="385" y="2177"/>
              <a:ext cx="1892" cy="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76804" name="Group 5"/>
          <p:cNvGrpSpPr>
            <a:grpSpLocks/>
          </p:cNvGrpSpPr>
          <p:nvPr/>
        </p:nvGrpSpPr>
        <p:grpSpPr bwMode="auto">
          <a:xfrm>
            <a:off x="3851275" y="3933825"/>
            <a:ext cx="4249738" cy="2636838"/>
            <a:chOff x="2426" y="2478"/>
            <a:chExt cx="2677" cy="1661"/>
          </a:xfrm>
        </p:grpSpPr>
        <p:pic>
          <p:nvPicPr>
            <p:cNvPr id="7680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2478"/>
              <a:ext cx="2678" cy="1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6807" name="Text Box 7"/>
            <p:cNvSpPr txBox="1">
              <a:spLocks noChangeArrowheads="1"/>
            </p:cNvSpPr>
            <p:nvPr/>
          </p:nvSpPr>
          <p:spPr bwMode="auto">
            <a:xfrm>
              <a:off x="2426" y="2478"/>
              <a:ext cx="2678" cy="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sp>
        <p:nvSpPr>
          <p:cNvPr id="7680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00D8A30-C9A3-43BA-B165-658ED29176D1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9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9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3280</TotalTime>
  <Words>1662</Words>
  <Application>Microsoft Office PowerPoint</Application>
  <PresentationFormat>On-screen Show (4:3)</PresentationFormat>
  <Paragraphs>289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DejaVu Sans Condensed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Gordana</dc:creator>
  <cp:lastModifiedBy>Gordana Rusak</cp:lastModifiedBy>
  <cp:revision>218</cp:revision>
  <dcterms:modified xsi:type="dcterms:W3CDTF">2021-10-18T10:42:31Z</dcterms:modified>
</cp:coreProperties>
</file>