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445" r:id="rId3"/>
    <p:sldId id="404" r:id="rId4"/>
    <p:sldId id="257" r:id="rId5"/>
    <p:sldId id="405" r:id="rId6"/>
    <p:sldId id="258" r:id="rId7"/>
    <p:sldId id="40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401" r:id="rId17"/>
    <p:sldId id="402" r:id="rId18"/>
    <p:sldId id="403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849" autoAdjust="0"/>
  </p:normalViewPr>
  <p:slideViewPr>
    <p:cSldViewPr>
      <p:cViewPr varScale="1">
        <p:scale>
          <a:sx n="80" d="100"/>
          <a:sy n="80" d="100"/>
        </p:scale>
        <p:origin x="90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7" name="AutoShape 6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8" name="AutoShape 7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89" name="AutoShape 8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0" name="AutoShape 9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1" name="AutoShape 10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3884613" y="0"/>
            <a:ext cx="296545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8446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32325" cy="34861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05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55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13BFC0-B870-4E55-B8B3-DC6C507746D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AC518DC-045A-4953-9BF0-F2A828A14D1E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6692BFB-2E3C-4BC7-A51B-2D45334E741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204575C-B9B8-48EE-A04A-684B39C159C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F4AF5CB-61C5-4B2A-9545-DF19BC3A83E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A2C027B-B033-4B5B-818E-A05597389DA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22A4E40F-1C92-48BD-B7CD-0550C77100C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7F4D2F4-890A-4B13-8F0D-6C2A36108E4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62F1AE24-9B61-4DC3-B76B-37FCE8C4BC1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98741D0-B645-4E94-BBB7-A952FE2EA14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61758F-23EF-4A00-9E05-29C965320F2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D99498D-CA76-4073-B390-3446615721B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B4A0564-D61A-4B5D-B89A-AC785F4FA938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AF311E5-0D0B-4189-BB1C-F2C20F051E5B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14A91A0D-2356-4E92-822D-1C4FE135F7E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2C745DB-D69D-4844-B555-5116F4426414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A3AF116-5C51-4B22-B623-04FAEA00055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42B5085-8997-4C00-ACC5-7A548BDAD05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826BC69-1008-48CB-B1E5-0A086980548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E91E962-EC95-45F1-A664-B4A9A9005BC8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4867F3B-818F-4684-A1F6-9D9DBB26ACD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FFB8CD2-3F26-4B1B-90BC-7CE9D8E87E6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691339A-99A6-4C07-9B01-66C351AA8EF5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EFBF7EF-DE1C-4106-974C-C594F1B75240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2106CBB-FF24-430D-B70A-DEA619300AA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A20C96B-B745-4452-911D-3071CDF52CA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8059A307-45F0-45AA-9085-4EF5D8FD2817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B91DA9F-EB63-42DB-9AB6-EFFD427BC0F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CB20AA3-2FDF-4763-9FCE-17FB96A2D36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27A3DF3-528E-426C-A028-BD3F57CCFB7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0C46BC2-4B2A-434B-837E-FC56D486023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5096AF2-FBA6-4E7C-A0C1-1975AC0C12D4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8840DCE-1E6A-4AFE-B15C-C78098D6612D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03A6C41-A860-44BA-934D-8E01F60A74B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0DB8300-C616-43CB-AA77-5E52B46E4A00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74A92242-20BA-4DFA-AF32-0BECFDBE2C7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B0DE0310-702C-45E9-922A-4D3AC84EAD6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F2FAE4-7190-4ED5-B6BF-356EFA74471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975CEA0-AC0F-4A36-A791-2063E9EDF236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0307D98B-C26A-4E8D-8193-A92B40667F4E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474F230-BC9F-4918-9F0D-BD3F8E2D12A9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124710B-D921-427F-9F10-5DEE11C434D9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CF8AE59B-4D43-43AD-B866-9F75BF4B3C1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ABFB752-2CA9-4535-92D2-B36BE0B071F2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F63BD91-2230-4C67-BB83-AA63C801DADF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3F000D3-EB9A-4951-96D5-2FB04CE9157B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5900792-1DAA-4F6D-AD29-2F0C71912B34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9DE5FEDA-879C-48AD-9072-EF374FC6C9E1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AB6FEEA7-E7E6-4D09-9549-FE6C2C34A873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337FEB5-653B-4679-AB2D-00794661A404}" type="slidenum">
              <a:rPr lang="en-GB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575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E76ED7E1-7634-48D3-A155-8299397AD2B5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829675"/>
            <a:ext cx="2965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D21AB5E8-B177-40B9-8430-95BD2EF961BA}" type="slidenum">
              <a:rPr lang="en-GB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04900" y="696913"/>
            <a:ext cx="4648200" cy="3487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9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416425"/>
            <a:ext cx="5472113" cy="417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F0285-5AD3-4836-84F3-7048DFA09CD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608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DC92-2F2D-4178-89CE-0869428DEBF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0273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8BDB-B0A1-4A61-8D98-57606FC85412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807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65C7-9F7F-483C-91A0-5AB231A311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407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3205E-85CB-4103-9A2D-188748A43574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1996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2B-2777-47D7-B2AE-6A6C6B1C2B3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5959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73AE-2F79-4D24-A8EB-6BEF98D1737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48894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8F4C-BFE0-4CDC-8B48-26A7B3295D1E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046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D6CF-3BBD-473E-9F47-D331534608E5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0290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CCC3-933C-4FAE-BD7C-2163EF1A0E41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87206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0037-3C59-4252-AE2C-9769CCA29E7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5543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7754-772B-48A7-906F-84EC77890F6B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08415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the outline text format</a:t>
            </a:r>
          </a:p>
          <a:p>
            <a:pPr lvl="1"/>
            <a:r>
              <a:rPr lang="en-GB" altLang="sr-Latn-RS"/>
              <a:t>Second Outline Level</a:t>
            </a:r>
          </a:p>
          <a:p>
            <a:pPr lvl="2"/>
            <a:r>
              <a:rPr lang="en-GB" altLang="sr-Latn-RS"/>
              <a:t>Third Outline Level</a:t>
            </a:r>
          </a:p>
          <a:p>
            <a:pPr lvl="3"/>
            <a:r>
              <a:rPr lang="en-GB" altLang="sr-Latn-RS"/>
              <a:t>Fourth Outline Level</a:t>
            </a:r>
          </a:p>
          <a:p>
            <a:pPr lvl="4"/>
            <a:r>
              <a:rPr lang="en-GB" altLang="sr-Latn-RS"/>
              <a:t>Fifth Outline Level</a:t>
            </a:r>
          </a:p>
          <a:p>
            <a:pPr lvl="4"/>
            <a:r>
              <a:rPr lang="en-GB" altLang="sr-Latn-RS"/>
              <a:t>Sixth Outline Level</a:t>
            </a:r>
          </a:p>
          <a:p>
            <a:pPr lvl="4"/>
            <a:r>
              <a:rPr lang="en-GB" altLang="sr-Latn-RS"/>
              <a:t>Seventh Outline Level</a:t>
            </a:r>
          </a:p>
          <a:p>
            <a:pPr lvl="4"/>
            <a:r>
              <a:rPr lang="en-GB" altLang="sr-Latn-RS"/>
              <a:t>Eighth Outline Level</a:t>
            </a:r>
          </a:p>
          <a:p>
            <a:pPr lvl="4"/>
            <a:r>
              <a:rPr lang="en-GB" altLang="sr-Latn-R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hr-HR" altLang="x-none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2C000D-2674-48F5-9281-7D778DFFC9CF}" type="slidenum">
              <a:rPr lang="en-GB" altLang="sr-Latn-RS"/>
              <a:pPr>
                <a:defRPr/>
              </a:pPr>
              <a:t>‹#›</a:t>
            </a:fld>
            <a:endParaRPr lang="en-GB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95" r:id="rId12"/>
  </p:sldLayoutIdLst>
  <p:hf hdr="0" ftr="0" dt="0"/>
  <p:txStyles>
    <p:titleStyle>
      <a:lvl1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27025" indent="-327025" algn="l" defTabSz="457200" rtl="0" eaLnBrk="0" fontAlgn="base" hangingPunct="0">
        <a:lnSpc>
          <a:spcPct val="7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57200" rtl="0" eaLnBrk="0" fontAlgn="base" hangingPunct="0">
        <a:lnSpc>
          <a:spcPct val="7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rdana.rusak@biol.pmf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vujcic@biol.pmf.hr" TargetMode="External"/><Relationship Id="rId4" Type="http://schemas.openxmlformats.org/officeDocument/2006/relationships/hyperlink" Target="mailto:ivana.sola@biol.pmf.h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.org/starr/hiplants/images/hires/html/starr_020221_9300_polygonum_aviculare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aceut.org/iz-halmeda-novo-izdanje-online-hrvatske-farmakopej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95288" y="404813"/>
            <a:ext cx="8291512" cy="57213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 marL="327025" indent="-327025" eaLnBrk="0" hangingPunct="0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79000"/>
              </a:lnSpc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hr-HR" altLang="x-none" sz="3200" dirty="0">
                <a:solidFill>
                  <a:srgbClr val="000000"/>
                </a:solidFill>
              </a:rPr>
              <a:t>P</a:t>
            </a:r>
            <a:r>
              <a:rPr lang="en-GB" altLang="x-none" sz="3200" dirty="0" err="1">
                <a:solidFill>
                  <a:srgbClr val="000000"/>
                </a:solidFill>
              </a:rPr>
              <a:t>rof</a:t>
            </a:r>
            <a:r>
              <a:rPr lang="en-GB" altLang="x-none" sz="3200" dirty="0">
                <a:solidFill>
                  <a:srgbClr val="000000"/>
                </a:solidFill>
              </a:rPr>
              <a:t>. dr. sc. Gordana Rusak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Clr>
                <a:srgbClr val="009999"/>
              </a:buClr>
              <a:buFont typeface="Arial" pitchFamily="34" charset="0"/>
              <a:buChar char="•"/>
              <a:defRPr/>
            </a:pPr>
            <a:r>
              <a:rPr lang="hr-HR" altLang="x-none" sz="3200" dirty="0">
                <a:solidFill>
                  <a:srgbClr val="CCCCFF"/>
                </a:solidFill>
                <a:hlinkClick r:id="rId3"/>
              </a:rPr>
              <a:t>g</a:t>
            </a:r>
            <a:r>
              <a:rPr lang="en-GB" altLang="x-none" sz="3200" dirty="0" err="1">
                <a:solidFill>
                  <a:srgbClr val="CCCCFF"/>
                </a:solidFill>
                <a:hlinkClick r:id="rId3"/>
              </a:rPr>
              <a:t>ordana</a:t>
            </a:r>
            <a:r>
              <a:rPr lang="hr-HR" altLang="x-none" sz="3200" dirty="0">
                <a:solidFill>
                  <a:srgbClr val="CCCCFF"/>
                </a:solidFill>
                <a:hlinkClick r:id="rId3"/>
              </a:rPr>
              <a:t>.rusak</a:t>
            </a:r>
            <a:r>
              <a:rPr lang="en-GB" altLang="x-none" sz="3200" dirty="0">
                <a:solidFill>
                  <a:srgbClr val="CCCCFF"/>
                </a:solidFill>
                <a:hlinkClick r:id="rId3"/>
              </a:rPr>
              <a:t>@</a:t>
            </a:r>
            <a:r>
              <a:rPr lang="hr-HR" altLang="x-none" sz="3200" dirty="0" err="1">
                <a:solidFill>
                  <a:srgbClr val="CCCCFF"/>
                </a:solidFill>
                <a:hlinkClick r:id="rId3"/>
              </a:rPr>
              <a:t>biol.pmf</a:t>
            </a:r>
            <a:r>
              <a:rPr lang="en-GB" altLang="x-none" sz="3200" dirty="0">
                <a:solidFill>
                  <a:srgbClr val="CCCCFF"/>
                </a:solidFill>
                <a:hlinkClick r:id="rId3"/>
              </a:rPr>
              <a:t>.hr</a:t>
            </a:r>
            <a:r>
              <a:rPr lang="en-GB" altLang="x-none" sz="3200" dirty="0">
                <a:solidFill>
                  <a:srgbClr val="000000"/>
                </a:solidFill>
              </a:rPr>
              <a:t>, </a:t>
            </a:r>
            <a:r>
              <a:rPr lang="hr-HR" altLang="x-none" sz="3200" dirty="0" err="1">
                <a:solidFill>
                  <a:srgbClr val="000000"/>
                </a:solidFill>
              </a:rPr>
              <a:t>tel</a:t>
            </a:r>
            <a:r>
              <a:rPr lang="hr-HR" altLang="x-none" sz="3200" dirty="0">
                <a:solidFill>
                  <a:srgbClr val="000000"/>
                </a:solidFill>
              </a:rPr>
              <a:t>: </a:t>
            </a:r>
            <a:r>
              <a:rPr lang="en-GB" altLang="x-none" sz="3200" dirty="0">
                <a:solidFill>
                  <a:srgbClr val="000000"/>
                </a:solidFill>
              </a:rPr>
              <a:t>48</a:t>
            </a:r>
            <a:r>
              <a:rPr lang="hr-HR" altLang="x-none" sz="3200" dirty="0">
                <a:solidFill>
                  <a:srgbClr val="000000"/>
                </a:solidFill>
              </a:rPr>
              <a:t> </a:t>
            </a:r>
            <a:r>
              <a:rPr lang="en-GB" altLang="x-none" sz="3200" dirty="0">
                <a:solidFill>
                  <a:srgbClr val="000000"/>
                </a:solidFill>
              </a:rPr>
              <a:t>98</a:t>
            </a:r>
            <a:r>
              <a:rPr lang="hr-HR" altLang="x-none" sz="3200" dirty="0">
                <a:solidFill>
                  <a:srgbClr val="000000"/>
                </a:solidFill>
              </a:rPr>
              <a:t> </a:t>
            </a:r>
            <a:r>
              <a:rPr lang="en-GB" altLang="x-none" sz="3200" dirty="0">
                <a:solidFill>
                  <a:srgbClr val="000000"/>
                </a:solidFill>
              </a:rPr>
              <a:t>078</a:t>
            </a:r>
            <a:endParaRPr lang="hr-HR" altLang="x-non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800"/>
              </a:spcBef>
              <a:buClr>
                <a:srgbClr val="009999"/>
              </a:buClr>
              <a:defRPr/>
            </a:pPr>
            <a:endParaRPr lang="en-GB" altLang="x-none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hr-HR" altLang="x-none" sz="3200" dirty="0" err="1">
                <a:solidFill>
                  <a:srgbClr val="000000"/>
                </a:solidFill>
              </a:rPr>
              <a:t>Doc</a:t>
            </a:r>
            <a:r>
              <a:rPr lang="hr-HR" altLang="x-none" sz="3200" dirty="0">
                <a:solidFill>
                  <a:srgbClr val="000000"/>
                </a:solidFill>
              </a:rPr>
              <a:t>. </a:t>
            </a:r>
            <a:r>
              <a:rPr lang="hr-HR" altLang="x-none" sz="3200" dirty="0" err="1">
                <a:solidFill>
                  <a:srgbClr val="000000"/>
                </a:solidFill>
              </a:rPr>
              <a:t>dr</a:t>
            </a:r>
            <a:r>
              <a:rPr lang="hr-HR" altLang="x-none" sz="3200" dirty="0">
                <a:solidFill>
                  <a:srgbClr val="000000"/>
                </a:solidFill>
              </a:rPr>
              <a:t>. sc. </a:t>
            </a:r>
            <a:r>
              <a:rPr lang="en-GB" altLang="x-none" sz="3200" dirty="0">
                <a:solidFill>
                  <a:srgbClr val="000000"/>
                </a:solidFill>
              </a:rPr>
              <a:t>Ivana </a:t>
            </a:r>
            <a:r>
              <a:rPr lang="en-GB" altLang="x-none" sz="3200" dirty="0" err="1">
                <a:solidFill>
                  <a:srgbClr val="000000"/>
                </a:solidFill>
              </a:rPr>
              <a:t>Šola</a:t>
            </a:r>
            <a:endParaRPr lang="hr-HR" altLang="x-none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hr-HR" altLang="x-none" sz="3200" dirty="0">
                <a:solidFill>
                  <a:srgbClr val="CCCCFF"/>
                </a:solidFill>
                <a:hlinkClick r:id="rId4"/>
              </a:rPr>
              <a:t>ivana.</a:t>
            </a:r>
            <a:r>
              <a:rPr lang="en-GB" altLang="x-none" sz="3200" dirty="0">
                <a:solidFill>
                  <a:srgbClr val="CCCCFF"/>
                </a:solidFill>
                <a:hlinkClick r:id="rId4"/>
              </a:rPr>
              <a:t>sola@</a:t>
            </a:r>
            <a:r>
              <a:rPr lang="hr-HR" altLang="x-none" sz="3200" dirty="0" err="1">
                <a:solidFill>
                  <a:srgbClr val="CCCCFF"/>
                </a:solidFill>
                <a:hlinkClick r:id="rId4"/>
              </a:rPr>
              <a:t>biol</a:t>
            </a:r>
            <a:r>
              <a:rPr lang="en-GB" altLang="x-none" sz="3200" dirty="0">
                <a:solidFill>
                  <a:srgbClr val="CCCCFF"/>
                </a:solidFill>
                <a:hlinkClick r:id="rId4"/>
              </a:rPr>
              <a:t>.</a:t>
            </a:r>
            <a:r>
              <a:rPr lang="hr-HR" altLang="x-none" sz="3200" dirty="0">
                <a:solidFill>
                  <a:srgbClr val="CCCCFF"/>
                </a:solidFill>
                <a:hlinkClick r:id="rId4"/>
              </a:rPr>
              <a:t>pmf.</a:t>
            </a:r>
            <a:r>
              <a:rPr lang="en-GB" altLang="x-none" sz="3200" dirty="0">
                <a:solidFill>
                  <a:srgbClr val="CCCCFF"/>
                </a:solidFill>
                <a:hlinkClick r:id="rId4"/>
              </a:rPr>
              <a:t>hr</a:t>
            </a:r>
            <a:r>
              <a:rPr lang="en-GB" altLang="x-none" sz="3200" dirty="0">
                <a:solidFill>
                  <a:srgbClr val="000000"/>
                </a:solidFill>
              </a:rPr>
              <a:t>, </a:t>
            </a:r>
            <a:r>
              <a:rPr lang="hr-HR" altLang="x-none" sz="3200" dirty="0" err="1">
                <a:solidFill>
                  <a:srgbClr val="000000"/>
                </a:solidFill>
              </a:rPr>
              <a:t>tel</a:t>
            </a:r>
            <a:r>
              <a:rPr lang="hr-HR" altLang="x-none" sz="3200" dirty="0">
                <a:solidFill>
                  <a:srgbClr val="000000"/>
                </a:solidFill>
              </a:rPr>
              <a:t>: </a:t>
            </a:r>
            <a:r>
              <a:rPr lang="en-GB" altLang="x-none" sz="3200" dirty="0">
                <a:solidFill>
                  <a:srgbClr val="000000"/>
                </a:solidFill>
              </a:rPr>
              <a:t>48</a:t>
            </a:r>
            <a:r>
              <a:rPr lang="hr-HR" altLang="x-none" sz="3200" dirty="0">
                <a:solidFill>
                  <a:srgbClr val="000000"/>
                </a:solidFill>
              </a:rPr>
              <a:t> </a:t>
            </a:r>
            <a:r>
              <a:rPr lang="en-GB" altLang="x-none" sz="3200" dirty="0">
                <a:solidFill>
                  <a:srgbClr val="000000"/>
                </a:solidFill>
              </a:rPr>
              <a:t>98</a:t>
            </a:r>
            <a:r>
              <a:rPr lang="hr-HR" altLang="x-none" sz="3200" dirty="0">
                <a:solidFill>
                  <a:srgbClr val="000000"/>
                </a:solidFill>
              </a:rPr>
              <a:t> </a:t>
            </a:r>
            <a:r>
              <a:rPr lang="en-GB" altLang="x-none" sz="3200" dirty="0">
                <a:solidFill>
                  <a:srgbClr val="000000"/>
                </a:solidFill>
              </a:rPr>
              <a:t>0</a:t>
            </a:r>
            <a:r>
              <a:rPr lang="hr-HR" altLang="x-none" sz="3200" dirty="0">
                <a:solidFill>
                  <a:srgbClr val="000000"/>
                </a:solidFill>
              </a:rPr>
              <a:t>94</a:t>
            </a:r>
          </a:p>
          <a:p>
            <a:pPr marL="0" indent="0" eaLnBrk="1" hangingPunct="1">
              <a:lnSpc>
                <a:spcPct val="100000"/>
              </a:lnSpc>
              <a:spcBef>
                <a:spcPts val="800"/>
              </a:spcBef>
              <a:defRPr/>
            </a:pPr>
            <a:endParaRPr lang="hr-HR" altLang="x-none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hr-HR" altLang="x-none" sz="3200" dirty="0">
                <a:solidFill>
                  <a:srgbClr val="000000"/>
                </a:solidFill>
              </a:rPr>
              <a:t>Dr.sc. Valerija Vujčić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hr-HR" altLang="x-none" sz="3200" dirty="0">
                <a:solidFill>
                  <a:srgbClr val="000000"/>
                </a:solidFill>
                <a:hlinkClick r:id="rId5"/>
              </a:rPr>
              <a:t>vvujcic@biol.pmf.hr</a:t>
            </a:r>
            <a:r>
              <a:rPr lang="hr-HR" altLang="x-none" sz="3200" dirty="0">
                <a:solidFill>
                  <a:srgbClr val="000000"/>
                </a:solidFill>
              </a:rPr>
              <a:t>, </a:t>
            </a:r>
            <a:r>
              <a:rPr lang="hr-HR" altLang="x-none" sz="3200" dirty="0" err="1">
                <a:solidFill>
                  <a:srgbClr val="000000"/>
                </a:solidFill>
              </a:rPr>
              <a:t>tel</a:t>
            </a:r>
            <a:r>
              <a:rPr lang="hr-HR" altLang="x-none" sz="3200" dirty="0">
                <a:solidFill>
                  <a:srgbClr val="000000"/>
                </a:solidFill>
              </a:rPr>
              <a:t>: 48 98 094</a:t>
            </a: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endParaRPr lang="hr-HR" altLang="x-non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800"/>
              </a:spcBef>
              <a:defRPr/>
            </a:pPr>
            <a:endParaRPr lang="hr-HR" altLang="x-none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defRPr/>
            </a:pPr>
            <a:endParaRPr lang="hr-HR" altLang="x-none" sz="32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800"/>
              </a:spcBef>
              <a:defRPr/>
            </a:pPr>
            <a:endParaRPr lang="hr-HR" altLang="x-none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800"/>
              </a:spcBef>
              <a:defRPr/>
            </a:pPr>
            <a:endParaRPr lang="en-GB" altLang="x-none" sz="3200" dirty="0">
              <a:solidFill>
                <a:srgbClr val="000000"/>
              </a:solidFill>
            </a:endParaRPr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754D6F-8941-45F7-BD85-02763596AC6C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39750" y="0"/>
            <a:ext cx="7416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OSTALE DROGE SA SILIKATNOM KISELINOM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11188" y="404813"/>
            <a:ext cx="8532812" cy="46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Herba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pulmonariae</a:t>
            </a:r>
            <a:r>
              <a:rPr lang="hr-HR" altLang="sr-Latn-RS" sz="1800" b="1" i="1" dirty="0"/>
              <a:t> - </a:t>
            </a:r>
            <a:r>
              <a:rPr lang="hr-HR" altLang="sr-Latn-RS" sz="1800" dirty="0"/>
              <a:t>zelen plućnjaka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/>
              <a:t>Pulmonaria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officinalis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(plućnjak), </a:t>
            </a:r>
            <a:r>
              <a:rPr lang="hr-HR" altLang="sr-Latn-RS" sz="1800" i="1" dirty="0" err="1"/>
              <a:t>Boraginaceae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 njemačkoj farmakopeji (DAB - </a:t>
            </a:r>
            <a:r>
              <a:rPr lang="hr-HR" altLang="sr-Latn-RS" sz="1800" dirty="0" err="1"/>
              <a:t>Deutsches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Arzneibuch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silikatna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hr-HR" altLang="sr-Latn-RS" sz="1800" dirty="0"/>
              <a:t> 3-5%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sluzi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alantoin</a:t>
            </a:r>
            <a:r>
              <a:rPr lang="hr-HR" altLang="sr-Latn-RS" sz="1800" dirty="0"/>
              <a:t> (protuupalno u </a:t>
            </a:r>
            <a:r>
              <a:rPr lang="hr-HR" altLang="sr-Latn-RS" sz="1800" dirty="0" err="1"/>
              <a:t>konc</a:t>
            </a:r>
            <a:r>
              <a:rPr lang="hr-HR" altLang="sr-Latn-RS" sz="1800" dirty="0"/>
              <a:t>. 0.2-0.5%, </a:t>
            </a:r>
            <a:r>
              <a:rPr lang="hr-HR" altLang="sr-Latn-RS" sz="1800" dirty="0" err="1"/>
              <a:t>keratolitik</a:t>
            </a:r>
            <a:r>
              <a:rPr lang="hr-HR" altLang="sr-Latn-RS" sz="1800" dirty="0"/>
              <a:t> 2%, zacjeljivanje rana, regeneracija stanica kože, „</a:t>
            </a:r>
            <a:r>
              <a:rPr lang="hr-HR" altLang="sr-Latn-RS" sz="1800" dirty="0" err="1"/>
              <a:t>anti</a:t>
            </a:r>
            <a:r>
              <a:rPr lang="hr-HR" altLang="sr-Latn-RS" sz="1800" dirty="0"/>
              <a:t>-age” tretmani, u kremama je alternativa urei)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tanini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saponini</a:t>
            </a:r>
            <a:r>
              <a:rPr lang="en-GB" altLang="sr-Latn-RS" sz="1800" dirty="0"/>
              <a:t>, vitamin</a:t>
            </a:r>
            <a:r>
              <a:rPr lang="hr-HR" altLang="sr-Latn-RS" sz="1800" dirty="0"/>
              <a:t> </a:t>
            </a:r>
            <a:r>
              <a:rPr lang="en-GB" altLang="sr-Latn-RS" sz="1800" dirty="0"/>
              <a:t>C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sr-Latn-RS" sz="1800" dirty="0"/>
              <a:t> sabiru se listovi u vrijeme ili nakon cvatnje, skupljeni u ožujku za čišćenje organizma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uz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diuretske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čajeve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sastavna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komponenta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čajeva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protiv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kašlja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promuklosti</a:t>
            </a:r>
            <a:r>
              <a:rPr lang="en-GB" altLang="sr-Latn-RS" sz="1800" dirty="0"/>
              <a:t> i   </a:t>
            </a:r>
            <a:r>
              <a:rPr lang="en-GB" altLang="sr-Latn-RS" sz="1800" dirty="0" err="1"/>
              <a:t>prehlade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kronični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bronhitis</a:t>
            </a:r>
            <a:r>
              <a:rPr lang="en-GB" altLang="sr-Latn-RS" sz="1800" dirty="0"/>
              <a:t>) – u </a:t>
            </a:r>
            <a:r>
              <a:rPr lang="en-GB" altLang="sr-Latn-RS" sz="1800" dirty="0" err="1"/>
              <a:t>kombinaciji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podbjelom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kroničnog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kašlja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astme</a:t>
            </a:r>
            <a:r>
              <a:rPr lang="hr-HR" altLang="sr-Latn-RS" sz="1800" dirty="0"/>
              <a:t>, mladi prizemne listovi u Njemačkoj i Engleskoj za salatu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grpSp>
        <p:nvGrpSpPr>
          <p:cNvPr id="32772" name="Group 3"/>
          <p:cNvGrpSpPr>
            <a:grpSpLocks/>
          </p:cNvGrpSpPr>
          <p:nvPr/>
        </p:nvGrpSpPr>
        <p:grpSpPr bwMode="auto">
          <a:xfrm>
            <a:off x="750301" y="4197897"/>
            <a:ext cx="4029075" cy="3230563"/>
            <a:chOff x="204" y="1752"/>
            <a:chExt cx="2538" cy="2035"/>
          </a:xfrm>
        </p:grpSpPr>
        <p:pic>
          <p:nvPicPr>
            <p:cNvPr id="3277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752"/>
              <a:ext cx="2539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8" name="Text Box 5"/>
            <p:cNvSpPr txBox="1">
              <a:spLocks noChangeArrowheads="1"/>
            </p:cNvSpPr>
            <p:nvPr/>
          </p:nvSpPr>
          <p:spPr bwMode="auto">
            <a:xfrm>
              <a:off x="204" y="1752"/>
              <a:ext cx="2539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2773" name="Group 6"/>
          <p:cNvGrpSpPr>
            <a:grpSpLocks/>
          </p:cNvGrpSpPr>
          <p:nvPr/>
        </p:nvGrpSpPr>
        <p:grpSpPr bwMode="auto">
          <a:xfrm>
            <a:off x="5258871" y="4388644"/>
            <a:ext cx="3087687" cy="2176462"/>
            <a:chOff x="2971" y="1616"/>
            <a:chExt cx="1945" cy="1371"/>
          </a:xfrm>
        </p:grpSpPr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616"/>
              <a:ext cx="194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971" y="1616"/>
              <a:ext cx="194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327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26F781F-1ADA-410E-B0AB-C012639F882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23850" y="0"/>
            <a:ext cx="6553200" cy="785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b="1" i="1" dirty="0" err="1"/>
              <a:t>Herba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polygoni</a:t>
            </a:r>
            <a:r>
              <a:rPr lang="hr-HR" altLang="sr-Latn-RS" sz="1800" b="1" i="1" dirty="0"/>
              <a:t> </a:t>
            </a:r>
            <a:r>
              <a:rPr lang="en-GB" altLang="sr-Latn-RS" sz="1800" b="1" i="1" dirty="0" err="1"/>
              <a:t>avicularis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– </a:t>
            </a:r>
            <a:r>
              <a:rPr lang="hr-HR" altLang="sr-Latn-RS" sz="1800" dirty="0"/>
              <a:t>zelen dvornika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i="1" dirty="0" err="1"/>
              <a:t>Polygonum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aviculare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</a:t>
            </a:r>
            <a:r>
              <a:rPr lang="en-GB" altLang="sr-Latn-RS" sz="1800" dirty="0" err="1"/>
              <a:t>dvornik</a:t>
            </a:r>
            <a:r>
              <a:rPr lang="hr-HR" altLang="sr-Latn-RS" sz="1800" dirty="0"/>
              <a:t>), </a:t>
            </a:r>
            <a:r>
              <a:rPr lang="en-GB" altLang="sr-Latn-RS" sz="1800" i="1"/>
              <a:t>Polygonaceae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austrijskoj farmakopeji ( ÖAB- </a:t>
            </a:r>
            <a:r>
              <a:rPr lang="hr-HR" altLang="sr-Latn-RS" sz="1800" dirty="0" err="1"/>
              <a:t>Österreichisches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Arzneibuch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silikatna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hr-HR" altLang="sr-Latn-RS" sz="1800" dirty="0"/>
              <a:t> 1%, </a:t>
            </a:r>
            <a:r>
              <a:rPr lang="en-GB" altLang="sr-Latn-RS" sz="1800" dirty="0" err="1"/>
              <a:t>galna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kavena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klorogenska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kumarinska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sluzi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saponini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</a:t>
            </a: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800" b="1" dirty="0"/>
              <a:t> </a:t>
            </a:r>
            <a:r>
              <a:rPr lang="hr-HR" altLang="sr-Latn-RS" sz="1800" dirty="0"/>
              <a:t>- rabili je već stari Grci i Rimljani za bolesti dišnih puteva  i pri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800" dirty="0"/>
              <a:t> krvarenjima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uz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diuretsko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baktericidno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adstringirajuce</a:t>
            </a:r>
            <a:r>
              <a:rPr lang="en-GB" altLang="sr-Latn-RS" sz="1800" dirty="0"/>
              <a:t>        </a:t>
            </a:r>
            <a:r>
              <a:rPr lang="hr-HR" altLang="sr-Latn-RS" sz="1800" dirty="0"/>
              <a:t>  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proljevi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hemeroidi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zaustavljanja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krvarenja</a:t>
            </a:r>
            <a:r>
              <a:rPr lang="en-GB" altLang="sr-Latn-RS" sz="1800" dirty="0"/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sr-Latn-RS" sz="1800" dirty="0" err="1"/>
              <a:t>prejake</a:t>
            </a:r>
            <a:r>
              <a:rPr lang="en-GB" altLang="sr-Latn-RS" sz="1800" dirty="0"/>
              <a:t> m</a:t>
            </a:r>
            <a:r>
              <a:rPr lang="hr-HR" altLang="sr-Latn-RS" sz="1800" dirty="0" err="1"/>
              <a:t>enstruacije</a:t>
            </a:r>
            <a:r>
              <a:rPr lang="en-GB" altLang="sr-Latn-RS" sz="1800" dirty="0"/>
              <a:t>)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altLang="sr-Latn-RS" sz="1800" dirty="0"/>
              <a:t>ulazi u sastav čajne mješavine </a:t>
            </a:r>
            <a:r>
              <a:rPr lang="hr-HR" altLang="sr-Latn-RS" sz="1800" dirty="0" err="1"/>
              <a:t>Kobert-Kuenscher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Kiesel</a:t>
            </a:r>
            <a:r>
              <a:rPr lang="hr-HR" altLang="sr-Latn-RS" sz="1800" dirty="0"/>
              <a:t> Tee koja se preporuča za početni stupanj tuberkuloze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r-HR" altLang="sr-Latn-RS" sz="1800" dirty="0"/>
              <a:t>- sabire se cijeli nadzemni dio od lipnja do početka rujna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altLang="sr-Latn-RS" sz="1800" dirty="0"/>
              <a:t>- pokazuje </a:t>
            </a:r>
            <a:r>
              <a:rPr lang="hr-HR" altLang="sr-Latn-RS" sz="1800" dirty="0" err="1"/>
              <a:t>protektivni</a:t>
            </a:r>
            <a:r>
              <a:rPr lang="hr-HR" altLang="sr-Latn-RS" sz="1800" dirty="0"/>
              <a:t> učinak na bubrege  smanjujući </a:t>
            </a:r>
            <a:r>
              <a:rPr lang="hr-HR" altLang="sr-Latn-RS" sz="1800" dirty="0" err="1"/>
              <a:t>nefrotoksični</a:t>
            </a:r>
            <a:r>
              <a:rPr lang="hr-HR" altLang="sr-Latn-RS" sz="1800" dirty="0"/>
              <a:t> učinak živina klorida na bubrege koji se u medicini koristi kao purgativ (isti učinak ima i medvjetka)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sr-Latn-RS" sz="1800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2349500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47675" y="2584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pic>
        <p:nvPicPr>
          <p:cNvPr id="34821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71688"/>
            <a:ext cx="24114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2F1DA74-4529-434C-95A4-9AA01E16A13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23850" y="-133780"/>
            <a:ext cx="8569325" cy="50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Rhizoma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graminis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 - </a:t>
            </a:r>
            <a:r>
              <a:rPr lang="hr-HR" altLang="sr-Latn-RS" sz="1800" dirty="0"/>
              <a:t>rizom trave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Agropyron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repens</a:t>
            </a:r>
            <a:r>
              <a:rPr lang="en-GB" altLang="sr-Latn-RS" sz="1800" i="1" dirty="0"/>
              <a:t> </a:t>
            </a:r>
            <a:r>
              <a:rPr lang="hr-HR" altLang="sr-Latn-RS" sz="1800" dirty="0"/>
              <a:t>L.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(</a:t>
            </a:r>
            <a:r>
              <a:rPr lang="hr-HR" altLang="sr-Latn-RS" sz="1800" dirty="0"/>
              <a:t>pirika</a:t>
            </a:r>
            <a:r>
              <a:rPr lang="en-GB" altLang="sr-Latn-RS" sz="1800" dirty="0"/>
              <a:t>)</a:t>
            </a:r>
            <a:r>
              <a:rPr lang="hr-HR" altLang="sr-Latn-RS" sz="1800" i="1" dirty="0"/>
              <a:t>, </a:t>
            </a:r>
            <a:r>
              <a:rPr lang="en-GB" altLang="sr-Latn-RS" sz="1800" i="1" dirty="0" err="1"/>
              <a:t>Poaceae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njemačkoj, austrijskoj i švicarskoj, kao i u europskoj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/>
              <a:t>farmakopeji 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-</a:t>
            </a:r>
            <a:r>
              <a:rPr lang="hr-HR" altLang="sr-Latn-RS" sz="1800" dirty="0"/>
              <a:t>sabire se </a:t>
            </a:r>
            <a:r>
              <a:rPr lang="hr-HR" altLang="sr-Latn-RS" sz="1800" dirty="0" err="1"/>
              <a:t>podanak</a:t>
            </a:r>
            <a:r>
              <a:rPr lang="hr-HR" altLang="sr-Latn-RS" sz="1800" dirty="0"/>
              <a:t> u jesen ili rano proljeće, očistiti od sitnih korjenčića, oprati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hr-HR" altLang="sr-Latn-RS" sz="1800" b="1" dirty="0"/>
              <a:t> </a:t>
            </a:r>
            <a:r>
              <a:rPr lang="hr-HR" altLang="sr-Latn-RS" sz="1800" dirty="0"/>
              <a:t>silikatna kiselina 1.5%, </a:t>
            </a:r>
            <a:r>
              <a:rPr lang="hr-HR" altLang="sr-Latn-RS" sz="1800" dirty="0" err="1"/>
              <a:t>inulin</a:t>
            </a:r>
            <a:r>
              <a:rPr lang="hr-HR" altLang="sr-Latn-RS" sz="1800" dirty="0"/>
              <a:t>, sluzi, </a:t>
            </a:r>
            <a:r>
              <a:rPr lang="en-GB" altLang="sr-Latn-RS" sz="1800" dirty="0" err="1"/>
              <a:t>eterično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agrop</a:t>
            </a:r>
            <a:r>
              <a:rPr lang="hr-HR" altLang="sr-Latn-RS" sz="1800" dirty="0"/>
              <a:t>i</a:t>
            </a:r>
            <a:r>
              <a:rPr lang="en-GB" altLang="sr-Latn-RS" sz="1800" dirty="0" err="1"/>
              <a:t>ren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koji ima jako antimikrobno djelovanje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štiti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mokraćne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puteve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infekcija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nadražaja</a:t>
            </a:r>
            <a:r>
              <a:rPr lang="en-GB" altLang="sr-Latn-RS" sz="1800" dirty="0"/>
              <a:t> 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spre</a:t>
            </a:r>
            <a:r>
              <a:rPr lang="hr-HR" altLang="sr-Latn-RS" sz="1800" dirty="0"/>
              <a:t>č</a:t>
            </a:r>
            <a:r>
              <a:rPr lang="en-GB" altLang="sr-Latn-RS" sz="1800" dirty="0"/>
              <a:t>ava </a:t>
            </a:r>
            <a:r>
              <a:rPr lang="hr-HR" altLang="sr-Latn-RS" sz="1800" dirty="0"/>
              <a:t>nastanak i povećavanje bubrežnih kamenaca (“ispiranje” bubrega)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-ne koristiti pri edemima nastalim zbog poremećenog rada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bubrega ili srca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poznato je sredstvo u terapiji dobroćudne hipertrofije prostate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/>
              <a:t> </a:t>
            </a:r>
            <a:r>
              <a:rPr lang="en-GB" altLang="sr-Latn-RS" sz="1800" dirty="0"/>
              <a:t>(</a:t>
            </a:r>
            <a:r>
              <a:rPr lang="en-GB" altLang="sr-Latn-RS" sz="1800" dirty="0" err="1"/>
              <a:t>upala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povecana</a:t>
            </a:r>
            <a:r>
              <a:rPr lang="en-GB" altLang="sr-Latn-RS" sz="1800" dirty="0"/>
              <a:t>)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0" y="3265488"/>
            <a:ext cx="241458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3492500" y="4724400"/>
            <a:ext cx="3743325" cy="1892300"/>
            <a:chOff x="2699" y="1797"/>
            <a:chExt cx="2538" cy="1690"/>
          </a:xfrm>
        </p:grpSpPr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797"/>
              <a:ext cx="2539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699" y="1797"/>
              <a:ext cx="2539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3686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0101987-BD73-4900-9139-897C08CE932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20713" y="571500"/>
            <a:ext cx="52133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ORGANSKIM DJELATNIM TVARIMA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400" b="1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77850" y="1087438"/>
            <a:ext cx="37258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600"/>
              <a:t>DROGE S ORGANS</a:t>
            </a:r>
            <a:r>
              <a:rPr lang="hr-HR" altLang="sr-Latn-RS" sz="1600"/>
              <a:t>K</a:t>
            </a:r>
            <a:r>
              <a:rPr lang="en-GB" altLang="sr-Latn-RS" sz="1600"/>
              <a:t>IM KISELINAMA</a:t>
            </a:r>
            <a:endParaRPr lang="hr-HR" altLang="sr-Latn-RS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900113" y="1446213"/>
            <a:ext cx="65436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octena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jabučna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vinska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limunska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octena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acetat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eteričnim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uljima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mente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lavande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ružmarina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ostale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vocne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</a:t>
            </a:r>
            <a:r>
              <a:rPr lang="en-GB" altLang="sr-Latn-RS" sz="1800" dirty="0"/>
              <a:t>. – </a:t>
            </a:r>
            <a:r>
              <a:rPr lang="en-GB" altLang="sr-Latn-RS" sz="1800" dirty="0" err="1"/>
              <a:t>djeluju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osvjezavajuce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laksativno</a:t>
            </a:r>
            <a:endParaRPr lang="en-GB" altLang="sr-Latn-RS" sz="1800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79388" y="1900274"/>
            <a:ext cx="7264400" cy="42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Flos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hibisci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- </a:t>
            </a:r>
            <a:r>
              <a:rPr lang="hr-HR" altLang="sr-Latn-RS" sz="1800" dirty="0"/>
              <a:t>cvijet </a:t>
            </a:r>
            <a:r>
              <a:rPr lang="hr-HR" altLang="sr-Latn-RS" sz="1800" dirty="0" err="1"/>
              <a:t>hibiskusa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Hibiscus </a:t>
            </a:r>
            <a:r>
              <a:rPr lang="en-GB" altLang="sr-Latn-RS" sz="1800" i="1" dirty="0" err="1"/>
              <a:t>sabdari</a:t>
            </a:r>
            <a:r>
              <a:rPr lang="hr-HR" altLang="sr-Latn-RS" sz="1800" i="1" dirty="0"/>
              <a:t>f</a:t>
            </a:r>
            <a:r>
              <a:rPr lang="en-GB" altLang="sr-Latn-RS" sz="1800" i="1" dirty="0"/>
              <a:t>fa </a:t>
            </a:r>
            <a:r>
              <a:rPr lang="hr-HR" altLang="sr-Latn-RS" sz="1800" dirty="0"/>
              <a:t>L</a:t>
            </a:r>
            <a:r>
              <a:rPr lang="hr-HR" altLang="sr-Latn-RS" sz="1800" i="1" dirty="0"/>
              <a:t>. </a:t>
            </a:r>
            <a:r>
              <a:rPr lang="hr-HR" altLang="sr-Latn-RS" sz="1800" dirty="0"/>
              <a:t>(</a:t>
            </a:r>
            <a:r>
              <a:rPr lang="hr-HR" altLang="sr-Latn-RS" sz="1800" dirty="0" err="1"/>
              <a:t>hibiskus</a:t>
            </a:r>
            <a:r>
              <a:rPr lang="hr-HR" altLang="sr-Latn-RS" sz="1800" dirty="0"/>
              <a:t>), </a:t>
            </a:r>
            <a:r>
              <a:rPr lang="en-GB" altLang="sr-Latn-RS" sz="1800" i="1" dirty="0" err="1"/>
              <a:t>Malvaceae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europskoj farmakopeji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voćne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r>
              <a:rPr lang="hr-HR" altLang="sr-Latn-RS" sz="1800" dirty="0"/>
              <a:t>, sluzi (polisaharidi)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boja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cvjetova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potječe</a:t>
            </a:r>
            <a:r>
              <a:rPr lang="en-GB" altLang="sr-Latn-RS" sz="1800" dirty="0"/>
              <a:t> od </a:t>
            </a:r>
            <a:r>
              <a:rPr lang="en-GB" altLang="sr-Latn-RS" sz="1800" dirty="0" err="1"/>
              <a:t>antocijana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1800" dirty="0"/>
              <a:t>  </a:t>
            </a:r>
            <a:r>
              <a:rPr lang="en-GB" altLang="sr-Latn-RS" sz="1800" dirty="0" err="1"/>
              <a:t>delfinidina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-osvježavajućem okusu pridonosi najviše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</a:t>
            </a:r>
            <a:r>
              <a:rPr lang="hr-HR" altLang="sr-Latn-RS" sz="1800" dirty="0" err="1"/>
              <a:t>hidroksilimunska</a:t>
            </a:r>
            <a:r>
              <a:rPr lang="hr-HR" altLang="sr-Latn-RS" sz="1800" dirty="0"/>
              <a:t>  (</a:t>
            </a:r>
            <a:r>
              <a:rPr lang="hr-HR" altLang="sr-Latn-RS" sz="1800" dirty="0" err="1"/>
              <a:t>hibiskusova</a:t>
            </a:r>
            <a:r>
              <a:rPr lang="hr-HR" altLang="sr-Latn-RS" sz="1800" dirty="0"/>
              <a:t>) kiselina 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blagi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laksans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aromatikum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-bojenje marmelada, želea, dodaje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šipkovu čaju</a:t>
            </a:r>
            <a:endParaRPr lang="en-GB" altLang="sr-Latn-RS" sz="1800" dirty="0"/>
          </a:p>
        </p:txBody>
      </p:sp>
      <p:grpSp>
        <p:nvGrpSpPr>
          <p:cNvPr id="38918" name="Group 5"/>
          <p:cNvGrpSpPr>
            <a:grpSpLocks/>
          </p:cNvGrpSpPr>
          <p:nvPr/>
        </p:nvGrpSpPr>
        <p:grpSpPr bwMode="auto">
          <a:xfrm>
            <a:off x="4762500" y="3912055"/>
            <a:ext cx="4381500" cy="2830512"/>
            <a:chOff x="2699" y="2296"/>
            <a:chExt cx="2760" cy="1783"/>
          </a:xfrm>
        </p:grpSpPr>
        <p:pic>
          <p:nvPicPr>
            <p:cNvPr id="3892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296"/>
              <a:ext cx="2761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2699" y="2296"/>
              <a:ext cx="2761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3891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EF80A08-DF6A-467E-AF45-04D1E0052B0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-152687"/>
            <a:ext cx="9456738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Pulpa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tamarindi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– </a:t>
            </a:r>
            <a:r>
              <a:rPr lang="hr-HR" altLang="sr-Latn-RS" sz="1800" dirty="0" err="1"/>
              <a:t>usplođe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tamarindusa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Tamarindus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indica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L.,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(</a:t>
            </a:r>
            <a:r>
              <a:rPr lang="hr-HR" altLang="sr-Latn-RS" sz="1800" dirty="0" err="1"/>
              <a:t>tamarindus</a:t>
            </a:r>
            <a:r>
              <a:rPr lang="hr-HR" altLang="sr-Latn-RS" sz="1800" dirty="0"/>
              <a:t>)</a:t>
            </a:r>
            <a:r>
              <a:rPr lang="hr-HR" altLang="sr-Latn-RS" sz="1800" i="1" dirty="0"/>
              <a:t>,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Fabaceae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 err="1"/>
              <a:t>Oficinalna</a:t>
            </a:r>
            <a:r>
              <a:rPr lang="hr-HR" altLang="sr-Latn-RS" sz="1800" dirty="0"/>
              <a:t> u švicarskoj i njemačkoj farmakopeji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plodovi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tropskog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visine</a:t>
            </a:r>
            <a:r>
              <a:rPr lang="en-GB" altLang="sr-Latn-RS" sz="1800" dirty="0"/>
              <a:t> do 25 m</a:t>
            </a:r>
            <a:r>
              <a:rPr lang="hr-HR" altLang="sr-Latn-RS" sz="1800" dirty="0"/>
              <a:t>, domovina tropska Afrika, uvelike se uzgaja 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Indiji, Australiji, srednjoj i južnoj Americi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invertni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šećer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pektini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vo</a:t>
            </a:r>
            <a:r>
              <a:rPr lang="hr-HR" altLang="sr-Latn-RS" sz="1800" dirty="0"/>
              <a:t>ć</a:t>
            </a:r>
            <a:r>
              <a:rPr lang="en-GB" altLang="sr-Latn-RS" sz="1800" dirty="0"/>
              <a:t>ne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, </a:t>
            </a:r>
            <a:r>
              <a:rPr lang="hr-HR" altLang="sr-Latn-RS" sz="1800" dirty="0"/>
              <a:t>e</a:t>
            </a:r>
            <a:r>
              <a:rPr lang="en-GB" altLang="sr-Latn-RS" sz="1800" dirty="0" err="1"/>
              <a:t>teričn</a:t>
            </a:r>
            <a:r>
              <a:rPr lang="hr-HR" altLang="sr-Latn-RS" sz="1800" dirty="0"/>
              <a:t>o ulje (</a:t>
            </a:r>
            <a:r>
              <a:rPr lang="hr-HR" altLang="sr-Latn-RS" sz="1800" dirty="0" err="1"/>
              <a:t>limonen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geraniol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-fermentacijom </a:t>
            </a:r>
            <a:r>
              <a:rPr lang="hr-HR" altLang="sr-Latn-RS" sz="1800" dirty="0" err="1"/>
              <a:t>usplođa</a:t>
            </a:r>
            <a:r>
              <a:rPr lang="hr-HR" altLang="sr-Latn-RS" sz="1800" dirty="0"/>
              <a:t> na suncu povećava se sadržaj kiselina i aroma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-na tržištu uglavnom droga iz Indije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blagi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laksans</a:t>
            </a:r>
            <a:r>
              <a:rPr lang="hr-HR" altLang="sr-Latn-RS" sz="1800" dirty="0"/>
              <a:t> (“voćne kocke”)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poboljšava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probavu,ublažuje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bolove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grlu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</a:t>
            </a:r>
            <a:r>
              <a:rPr lang="en-GB" altLang="sr-Latn-RS" sz="1800" dirty="0" err="1"/>
              <a:t>moreplovci-skorbut</a:t>
            </a:r>
            <a:r>
              <a:rPr lang="hr-HR" altLang="sr-Latn-RS" sz="1800" dirty="0"/>
              <a:t> (zabluda)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</a:t>
            </a:r>
            <a:r>
              <a:rPr lang="en-GB" altLang="sr-Latn-RS" sz="1800" dirty="0" err="1"/>
              <a:t>sastavna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kompnenta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mnogih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umaka</a:t>
            </a:r>
            <a:r>
              <a:rPr lang="en-GB" altLang="sr-Latn-RS" sz="1800" dirty="0"/>
              <a:t> (Worcester)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                u </a:t>
            </a:r>
            <a:r>
              <a:rPr lang="en-GB" altLang="sr-Latn-RS" sz="1800" dirty="0" err="1"/>
              <a:t>ajurvedskoj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medicini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primjenjje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jačanju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apetita</a:t>
            </a:r>
            <a:endParaRPr lang="en-GB" altLang="sr-Latn-RS" sz="1800" dirty="0"/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54811" y="3819812"/>
            <a:ext cx="4672012" cy="3163888"/>
            <a:chOff x="249" y="2322"/>
            <a:chExt cx="2943" cy="1993"/>
          </a:xfrm>
        </p:grpSpPr>
        <p:pic>
          <p:nvPicPr>
            <p:cNvPr id="409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322"/>
              <a:ext cx="2944" cy="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9" name="Text Box 4"/>
            <p:cNvSpPr txBox="1">
              <a:spLocks noChangeArrowheads="1"/>
            </p:cNvSpPr>
            <p:nvPr/>
          </p:nvSpPr>
          <p:spPr bwMode="auto">
            <a:xfrm>
              <a:off x="249" y="2322"/>
              <a:ext cx="2944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5435600" y="3819812"/>
            <a:ext cx="3024832" cy="3028663"/>
            <a:chOff x="3515" y="1962"/>
            <a:chExt cx="1763" cy="2352"/>
          </a:xfrm>
        </p:grpSpPr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962"/>
              <a:ext cx="1764" cy="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3515" y="1962"/>
              <a:ext cx="1764" cy="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409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C93CE1B-DCB9-470B-9FAE-15BB74C7FDCB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6350" y="0"/>
            <a:ext cx="534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MONOSAHARIDIMA I DISAHARIDIMA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-1021783"/>
            <a:ext cx="4716463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Fructus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caricae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– </a:t>
            </a:r>
            <a:r>
              <a:rPr lang="hr-HR" altLang="sr-Latn-RS" sz="1800" dirty="0"/>
              <a:t>plod smokve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Ficus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carica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</a:t>
            </a:r>
            <a:r>
              <a:rPr lang="hr-HR" altLang="sr-Latn-RS" sz="1800" i="1" dirty="0"/>
              <a:t>, (</a:t>
            </a:r>
            <a:r>
              <a:rPr lang="hr-HR" altLang="sr-Latn-RS" sz="1800" dirty="0"/>
              <a:t>smokva</a:t>
            </a:r>
            <a:r>
              <a:rPr lang="hr-HR" altLang="sr-Latn-RS" sz="1800" i="1" dirty="0"/>
              <a:t>)</a:t>
            </a:r>
            <a:r>
              <a:rPr lang="en-GB" altLang="sr-Latn-RS" sz="1800" i="1" dirty="0"/>
              <a:t> -</a:t>
            </a:r>
            <a:r>
              <a:rPr lang="en-GB" altLang="sr-Latn-RS" sz="1800" i="1" dirty="0" err="1"/>
              <a:t>Moraceae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/>
              <a:t>-</a:t>
            </a:r>
            <a:r>
              <a:rPr lang="hr-HR" altLang="sr-Latn-RS" sz="1800" dirty="0" err="1"/>
              <a:t>oficinalna</a:t>
            </a:r>
            <a:r>
              <a:rPr lang="hr-HR" altLang="sr-Latn-RS" sz="1800" dirty="0"/>
              <a:t> u švicarskoj farmakopeji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dirty="0"/>
              <a:t>: </a:t>
            </a:r>
            <a:r>
              <a:rPr lang="en-GB" altLang="sr-Latn-RS" sz="1800" dirty="0" err="1"/>
              <a:t>invertni</a:t>
            </a:r>
            <a:r>
              <a:rPr lang="en-GB" altLang="sr-Latn-RS" sz="1800" dirty="0"/>
              <a:t> se</a:t>
            </a:r>
            <a:r>
              <a:rPr lang="hr-HR" altLang="sr-Latn-RS" sz="1800" dirty="0"/>
              <a:t>ć</a:t>
            </a:r>
            <a:r>
              <a:rPr lang="en-GB" altLang="sr-Latn-RS" sz="1800" dirty="0" err="1"/>
              <a:t>er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pektini</a:t>
            </a:r>
            <a:r>
              <a:rPr lang="en-GB" altLang="sr-Latn-RS" sz="1800" dirty="0"/>
              <a:t>, </a:t>
            </a:r>
            <a:r>
              <a:rPr lang="hr-HR" altLang="sr-Latn-RS" sz="1800" dirty="0"/>
              <a:t>sluzi, </a:t>
            </a:r>
            <a:r>
              <a:rPr lang="en-GB" altLang="sr-Latn-RS" sz="1800" dirty="0" err="1"/>
              <a:t>voćne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blagi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laksans</a:t>
            </a:r>
            <a:r>
              <a:rPr lang="hr-HR" altLang="sr-Latn-RS" sz="1800" dirty="0"/>
              <a:t>- u obliku hladnog </a:t>
            </a:r>
            <a:r>
              <a:rPr lang="hr-HR" altLang="sr-Latn-RS" sz="1800" dirty="0" err="1"/>
              <a:t>macerata</a:t>
            </a:r>
            <a:r>
              <a:rPr lang="hr-HR" altLang="sr-Latn-RS" sz="1800" dirty="0"/>
              <a:t>, ili u kombinaciji  s drugim drogama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mlječni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sok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otrovan</a:t>
            </a:r>
            <a:r>
              <a:rPr lang="en-GB" altLang="sr-Latn-RS" sz="1800" dirty="0"/>
              <a:t>!) – </a:t>
            </a:r>
            <a:r>
              <a:rPr lang="en-GB" altLang="sr-Latn-RS" sz="1800" dirty="0" err="1"/>
              <a:t>ublažuje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bolove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uboda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kukaca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suncu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alergijske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reakcije</a:t>
            </a:r>
            <a:endParaRPr lang="en-GB" altLang="sr-Latn-RS" sz="1800" dirty="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4786313"/>
            <a:ext cx="79724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b="1" i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5219700" y="2636838"/>
            <a:ext cx="3594100" cy="2811462"/>
            <a:chOff x="3016" y="754"/>
            <a:chExt cx="2264" cy="1771"/>
          </a:xfrm>
        </p:grpSpPr>
        <p:pic>
          <p:nvPicPr>
            <p:cNvPr id="430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54"/>
              <a:ext cx="2265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016" name="Text Box 6"/>
            <p:cNvSpPr txBox="1">
              <a:spLocks noChangeArrowheads="1"/>
            </p:cNvSpPr>
            <p:nvPr/>
          </p:nvSpPr>
          <p:spPr bwMode="auto">
            <a:xfrm>
              <a:off x="3016" y="754"/>
              <a:ext cx="2265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430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FDB4C5C-4D72-40A5-B2C2-7C7AF47B168E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C1EF170-41D3-44BF-AC1D-AD41122C717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 altLang="sr-Latn-RS" sz="1400"/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395536" y="188640"/>
            <a:ext cx="834074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Mel</a:t>
            </a:r>
            <a:r>
              <a:rPr lang="en-GB" altLang="sr-Latn-RS" sz="1800" i="1" dirty="0"/>
              <a:t> –</a:t>
            </a:r>
            <a:r>
              <a:rPr lang="en-GB" altLang="sr-Latn-RS" sz="1800" dirty="0"/>
              <a:t> Med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</a:t>
            </a:r>
            <a:r>
              <a:rPr lang="hr-HR" altLang="sr-Latn-RS" sz="1800" dirty="0" err="1"/>
              <a:t>oficinalan</a:t>
            </a:r>
            <a:r>
              <a:rPr lang="hr-HR" altLang="sr-Latn-RS" sz="1800" dirty="0"/>
              <a:t> u njemačkoj farmakopeji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-proizvod nastao iz nektara cvjetova koje pčele radilice prerađuju u svom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“mednom želucu”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-pčela pomoću enzima saharozu iz nektara pretvara u fruktozu i glukozu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/>
              <a:t>70 –80% </a:t>
            </a:r>
            <a:r>
              <a:rPr lang="en-GB" altLang="sr-Latn-RS" sz="1800" dirty="0" err="1"/>
              <a:t>invertnog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sećera</a:t>
            </a:r>
            <a:r>
              <a:rPr lang="hr-HR" altLang="sr-Latn-RS" sz="1800" dirty="0"/>
              <a:t> (smjesa D-glukoze i D-fruktoze)</a:t>
            </a:r>
            <a:r>
              <a:rPr lang="en-GB" altLang="sr-Latn-RS" sz="1800" dirty="0"/>
              <a:t>,</a:t>
            </a: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saharoza</a:t>
            </a:r>
            <a:r>
              <a:rPr lang="en-GB" altLang="sr-Latn-RS" sz="1800" dirty="0"/>
              <a:t>, org.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,</a:t>
            </a:r>
            <a:r>
              <a:rPr lang="hr-HR" altLang="sr-Latn-RS" sz="1800" dirty="0"/>
              <a:t> i do 60%% </a:t>
            </a:r>
            <a:r>
              <a:rPr lang="hr-HR" altLang="sr-Latn-RS" sz="1800" dirty="0" err="1"/>
              <a:t>flavonoida</a:t>
            </a:r>
            <a:r>
              <a:rPr lang="hr-HR" altLang="sr-Latn-RS" sz="1800" dirty="0"/>
              <a:t>, aminokiseline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eteri</a:t>
            </a:r>
            <a:r>
              <a:rPr lang="hr-HR" altLang="sr-Latn-RS" sz="1800" dirty="0"/>
              <a:t>č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r>
              <a:rPr lang="hr-HR" altLang="sr-Latn-RS" sz="1800" dirty="0"/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mineralne tvari, enzimi, hormoni,  vitamini- </a:t>
            </a:r>
            <a:r>
              <a:rPr lang="hr-HR" altLang="sr-Latn-RS" sz="1800" dirty="0" err="1"/>
              <a:t>kem.nije</a:t>
            </a:r>
            <a:r>
              <a:rPr lang="hr-HR" altLang="sr-Latn-RS" sz="1800" dirty="0"/>
              <a:t> jedinstven, mijenja se,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ovisi o podneblju ,lokaciji skupljanja nektara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 dirty="0"/>
              <a:t>pravi med kristalizira -</a:t>
            </a:r>
            <a:r>
              <a:rPr lang="en-GB" altLang="sr-Latn-RS" sz="1800" dirty="0" err="1"/>
              <a:t>prvo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kristalizira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glukoza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baktericidna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(na ranama ali i u  usnoj šupljini), </a:t>
            </a:r>
            <a:r>
              <a:rPr lang="en-GB" altLang="sr-Latn-RS" sz="1800" dirty="0" err="1"/>
              <a:t>sekretoliticka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svojstva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-kisela reakcija- koči rast bakterija, eterična ulja imaju baktericidno djelovanje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-kod opeklina med pomiješan s maslinovim uljem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-hrani i održava elastičnost kože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-povoljno djeluje na oštećenu sluznicu želuca (čir)- najbolji livadni i </a:t>
            </a:r>
            <a:r>
              <a:rPr lang="hr-HR" altLang="sr-Latn-RS" sz="1800" dirty="0" err="1"/>
              <a:t>ružmarinov</a:t>
            </a: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najkvalitetniji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miris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okus</a:t>
            </a:r>
            <a:r>
              <a:rPr lang="en-GB" altLang="sr-Latn-RS" sz="1800" dirty="0"/>
              <a:t> –med </a:t>
            </a:r>
            <a:r>
              <a:rPr lang="en-GB" altLang="sr-Latn-RS" sz="1800" dirty="0" err="1"/>
              <a:t>lipe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tamni</a:t>
            </a:r>
            <a:r>
              <a:rPr lang="en-GB" altLang="sr-Latn-RS" sz="1800" dirty="0"/>
              <a:t> med – </a:t>
            </a:r>
            <a:r>
              <a:rPr lang="en-GB" altLang="sr-Latn-RS" sz="1800" i="1" dirty="0" err="1"/>
              <a:t>Pinus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vrste</a:t>
            </a:r>
            <a:endParaRPr lang="en-GB" altLang="sr-Latn-R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5172F52-B1F8-4CBF-BEA3-40A2C85D8F3F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 altLang="sr-Latn-RS" sz="1400"/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76755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/>
              <a:t>matična  ml</a:t>
            </a:r>
            <a:r>
              <a:rPr lang="hr-HR" altLang="sr-Latn-RS" sz="1800" b="1"/>
              <a:t>i</a:t>
            </a:r>
            <a:r>
              <a:rPr lang="en-GB" altLang="sr-Latn-RS" sz="1800" b="1"/>
              <a:t>ječ – </a:t>
            </a:r>
            <a:r>
              <a:rPr lang="en-GB" altLang="sr-Latn-RS" sz="1800"/>
              <a:t>produkt </a:t>
            </a:r>
            <a:r>
              <a:rPr lang="hr-HR" altLang="sr-Latn-RS" sz="1800"/>
              <a:t> </a:t>
            </a:r>
            <a:r>
              <a:rPr lang="en-GB" altLang="sr-Latn-RS" sz="1800"/>
              <a:t>pčelinjih žljezda kompleksnog kem. </a:t>
            </a:r>
            <a:r>
              <a:rPr lang="hr-HR" altLang="sr-Latn-RS" sz="1800"/>
              <a:t>s</a:t>
            </a:r>
            <a:r>
              <a:rPr lang="en-GB" altLang="sr-Latn-RS" sz="1800"/>
              <a:t>astava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proizvode je mlade radilice kao hranu za matice i ličinke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albumini, globulini, enzimi, acetilkolin, kolin, spolni hrmoni  (estradiol, progesteron, testosteron), visok sadržaj nikotinske kiseline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jedinstvena u prirodi-  nezasićena masna kiselina  10-hidroksidek- 2-dekenska  (10-HDA)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matična mliječ  jedini prirodni izvor acetilkolina –širi krvne žile- snižava krvni tlak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otpornost na stres i bolesti, regeneracija stanica i tkiva, održava vitalnost mozga,  smanjuje razinu kolesterola, pozitivno djelovanje kod Parkinsonove bolesti, djeluje na zročnika tuberkuloze- U Francuskoj na klinikama službena uporaba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 koža, kosa, nokti –pozitivan učinak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hr-HR" altLang="sr-Latn-RS" sz="18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11188" y="4581525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b="1"/>
              <a:t>propolis</a:t>
            </a:r>
            <a:r>
              <a:rPr lang="en-GB" altLang="sr-Latn-RS" sz="1800"/>
              <a:t> – smola koju pčele izlučuju u okvirima košnica</a:t>
            </a: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hr-HR" altLang="sr-Latn-RS" sz="1800"/>
              <a:t>  više od 50%% smole, ima voska, eteričnog ulja,peluda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/>
              <a:t>“obrana grada”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/>
              <a:t>  zubne paste, protiv upala sluznice usta, ždrijela, sprejevi za vlaženje sluznica</a:t>
            </a:r>
            <a:endParaRPr lang="hr-HR" altLang="sr-Latn-RS" sz="180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hr-HR" altLang="sr-Latn-RS" sz="1800" b="1" dirty="0"/>
              <a:t>pčelinji otrov- </a:t>
            </a:r>
            <a:r>
              <a:rPr lang="hr-HR" altLang="sr-Latn-RS" sz="1800" dirty="0"/>
              <a:t> termostabilan, lako topljiv u vodi, teže u etanolu, gusta tekućina ali na zraku prelazi u krutinu</a:t>
            </a:r>
          </a:p>
          <a:p>
            <a:endParaRPr lang="hr-HR" altLang="sr-Latn-RS" sz="1800" dirty="0"/>
          </a:p>
          <a:p>
            <a:r>
              <a:rPr lang="hr-HR" altLang="sr-Latn-RS" sz="1800" b="1" dirty="0"/>
              <a:t> </a:t>
            </a:r>
            <a:r>
              <a:rPr lang="hr-HR" altLang="sr-Latn-RS" sz="1800" dirty="0"/>
              <a:t>50% </a:t>
            </a:r>
            <a:r>
              <a:rPr lang="hr-HR" altLang="sr-Latn-RS" sz="1800" dirty="0" err="1"/>
              <a:t>melitina</a:t>
            </a:r>
            <a:r>
              <a:rPr lang="hr-HR" altLang="sr-Latn-RS" sz="1800" dirty="0"/>
              <a:t>, 3% </a:t>
            </a:r>
            <a:r>
              <a:rPr lang="hr-HR" altLang="sr-Latn-RS" sz="1800" dirty="0" err="1"/>
              <a:t>apamina</a:t>
            </a:r>
            <a:r>
              <a:rPr lang="hr-HR" altLang="sr-Latn-RS" sz="1800" dirty="0"/>
              <a:t> – </a:t>
            </a:r>
            <a:r>
              <a:rPr lang="hr-HR" altLang="sr-Latn-RS" sz="1800" dirty="0" err="1"/>
              <a:t>polipeptidi</a:t>
            </a:r>
            <a:r>
              <a:rPr lang="hr-HR" altLang="sr-Latn-RS" sz="1800" dirty="0"/>
              <a:t> </a:t>
            </a:r>
          </a:p>
          <a:p>
            <a:endParaRPr lang="hr-HR" altLang="sr-Latn-RS" sz="1800" dirty="0"/>
          </a:p>
          <a:p>
            <a:r>
              <a:rPr lang="hr-HR" altLang="sr-Latn-RS" sz="1800" dirty="0" err="1"/>
              <a:t>hiajluronidaza</a:t>
            </a:r>
            <a:r>
              <a:rPr lang="hr-HR" altLang="sr-Latn-RS" sz="1800" dirty="0"/>
              <a:t> (otapa vezivno tkivo- bolje prodiranje u stanice), </a:t>
            </a:r>
            <a:r>
              <a:rPr lang="hr-HR" altLang="sr-Latn-RS" sz="1800" dirty="0" err="1"/>
              <a:t>fosfolipaza</a:t>
            </a:r>
            <a:r>
              <a:rPr lang="hr-HR" altLang="sr-Latn-RS" sz="1800" dirty="0"/>
              <a:t> A  (razaranje eritrocita i smanjenje zgrušavanja krvi), histamin (upale)</a:t>
            </a:r>
          </a:p>
          <a:p>
            <a:r>
              <a:rPr lang="hr-HR" altLang="sr-Latn-RS" sz="1800" dirty="0"/>
              <a:t>jak otrov, sličan zmijskom</a:t>
            </a:r>
          </a:p>
          <a:p>
            <a:r>
              <a:rPr lang="hr-HR" altLang="sr-Latn-RS" sz="1800" dirty="0"/>
              <a:t>u točno određenim dozama primjenjuje se u obliku </a:t>
            </a:r>
            <a:r>
              <a:rPr lang="hr-HR" altLang="sr-Latn-RS" sz="1800" dirty="0" err="1"/>
              <a:t>intrakutanih</a:t>
            </a:r>
            <a:r>
              <a:rPr lang="hr-HR" altLang="sr-Latn-RS" sz="1800" dirty="0"/>
              <a:t> injekcija pri reumi  i bolesti zglobova</a:t>
            </a:r>
          </a:p>
          <a:p>
            <a:r>
              <a:rPr lang="hr-HR" altLang="sr-Latn-RS" sz="1800" dirty="0" err="1"/>
              <a:t>hoemopatski</a:t>
            </a:r>
            <a:r>
              <a:rPr lang="hr-HR" altLang="sr-Latn-RS" sz="1800" dirty="0"/>
              <a:t> pripravci 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BECD716-7675-4C5A-B0C0-F7D90DD26CCF}" type="slidenum">
              <a:rPr lang="hr-HR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hr-HR" altLang="sr-Latn-R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85788" y="56438"/>
            <a:ext cx="8312189" cy="31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Manna</a:t>
            </a:r>
            <a:r>
              <a:rPr lang="en-GB" altLang="sr-Latn-RS" sz="1800" dirty="0"/>
              <a:t> – mana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</a:t>
            </a:r>
            <a:r>
              <a:rPr lang="hr-HR" altLang="sr-Latn-RS" sz="1800" dirty="0" err="1"/>
              <a:t>oficinalna</a:t>
            </a:r>
            <a:r>
              <a:rPr lang="hr-HR" altLang="sr-Latn-RS" sz="1800" dirty="0"/>
              <a:t> u nekoliko farmakopeja (Austrija, Švicarska, europska)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osuseni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sok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dobiven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zarezivanjem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crnog </a:t>
            </a:r>
            <a:r>
              <a:rPr lang="en-GB" altLang="sr-Latn-RS" sz="1800" dirty="0" err="1"/>
              <a:t>jasena</a:t>
            </a:r>
            <a:r>
              <a:rPr lang="en-GB" altLang="sr-Latn-RS" sz="1800" dirty="0"/>
              <a:t> </a:t>
            </a:r>
            <a:r>
              <a:rPr lang="en-GB" altLang="sr-Latn-RS" sz="1800" i="1" dirty="0" err="1"/>
              <a:t>Fraxinus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ornus</a:t>
            </a:r>
            <a:r>
              <a:rPr lang="en-GB" altLang="sr-Latn-RS" sz="1800" i="1" dirty="0"/>
              <a:t> </a:t>
            </a:r>
            <a:r>
              <a:rPr lang="hr-HR" altLang="sr-Latn-RS" sz="1800" i="1" dirty="0"/>
              <a:t>L.,</a:t>
            </a:r>
            <a:r>
              <a:rPr lang="en-GB" altLang="sr-Latn-RS" sz="1800" i="1" dirty="0" err="1"/>
              <a:t>Oleaceae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do 90% D-</a:t>
            </a:r>
            <a:r>
              <a:rPr lang="en-GB" altLang="sr-Latn-RS" sz="1800" dirty="0" err="1"/>
              <a:t>manitola</a:t>
            </a:r>
            <a:r>
              <a:rPr lang="hr-HR" altLang="sr-Latn-RS" sz="1800" dirty="0"/>
              <a:t> – nekoliko stotina puta slađi od saharoze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Šećer za </a:t>
            </a:r>
            <a:r>
              <a:rPr lang="hr-HR" altLang="sr-Latn-RS" sz="1800" dirty="0" err="1"/>
              <a:t>dijabitičare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laksans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principu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osmoze</a:t>
            </a:r>
            <a:r>
              <a:rPr lang="en-GB" altLang="sr-Latn-RS" sz="1800" dirty="0"/>
              <a:t> – ne </a:t>
            </a:r>
            <a:r>
              <a:rPr lang="en-GB" altLang="sr-Latn-RS" sz="1800" dirty="0" err="1"/>
              <a:t>resorbira</a:t>
            </a:r>
            <a:r>
              <a:rPr lang="en-GB" altLang="sr-Latn-RS" sz="1800" dirty="0"/>
              <a:t> se u </a:t>
            </a:r>
            <a:r>
              <a:rPr lang="en-GB" altLang="sr-Latn-RS" sz="1800" dirty="0" err="1"/>
              <a:t>crijevu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intravenozno- osmotski diuretik (</a:t>
            </a:r>
            <a:r>
              <a:rPr lang="hr-HR" altLang="sr-Latn-RS" sz="1800" dirty="0" err="1"/>
              <a:t>samnjuje</a:t>
            </a:r>
            <a:r>
              <a:rPr lang="hr-HR" altLang="sr-Latn-RS" sz="1800" dirty="0"/>
              <a:t> </a:t>
            </a:r>
            <a:r>
              <a:rPr lang="hr-HR" altLang="sr-Latn-RS" sz="1800" dirty="0" err="1"/>
              <a:t>reapsorpciju</a:t>
            </a:r>
            <a:r>
              <a:rPr lang="hr-HR" altLang="sr-Latn-RS" sz="1800" dirty="0"/>
              <a:t> vode i otopljenih tvari)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u obliku infuzije ako prijeti zatajivanje bubrega,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hr-HR" altLang="sr-Latn-RS" sz="1800" dirty="0"/>
              <a:t> primjena pri akutnom edemu mozga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 err="1"/>
              <a:t>sladilo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dijabeti</a:t>
            </a:r>
            <a:r>
              <a:rPr lang="hr-HR" altLang="sr-Latn-RS" sz="1800" dirty="0"/>
              <a:t>č</a:t>
            </a:r>
            <a:r>
              <a:rPr lang="en-GB" altLang="sr-Latn-RS" sz="1800" dirty="0"/>
              <a:t>are, </a:t>
            </a:r>
            <a:r>
              <a:rPr lang="en-GB" altLang="sr-Latn-RS" sz="1800" dirty="0" err="1"/>
              <a:t>sredstvo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punjenje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tableta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žvakanje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endParaRPr lang="en-GB" altLang="sr-Latn-RS" sz="1800" dirty="0"/>
          </a:p>
        </p:txBody>
      </p:sp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2700338" y="3213100"/>
            <a:ext cx="4029075" cy="3019425"/>
            <a:chOff x="1746" y="1888"/>
            <a:chExt cx="2538" cy="1902"/>
          </a:xfrm>
        </p:grpSpPr>
        <p:pic>
          <p:nvPicPr>
            <p:cNvPr id="481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888"/>
              <a:ext cx="2539" cy="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8140" name="Text Box 4"/>
            <p:cNvSpPr txBox="1">
              <a:spLocks noChangeArrowheads="1"/>
            </p:cNvSpPr>
            <p:nvPr/>
          </p:nvSpPr>
          <p:spPr bwMode="auto">
            <a:xfrm>
              <a:off x="1746" y="1888"/>
              <a:ext cx="2539" cy="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6732588" y="3644900"/>
            <a:ext cx="2016125" cy="2798763"/>
            <a:chOff x="4377" y="1979"/>
            <a:chExt cx="1270" cy="1763"/>
          </a:xfrm>
        </p:grpSpPr>
        <p:pic>
          <p:nvPicPr>
            <p:cNvPr id="4813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979"/>
              <a:ext cx="127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8138" name="Text Box 7"/>
            <p:cNvSpPr txBox="1">
              <a:spLocks noChangeArrowheads="1"/>
            </p:cNvSpPr>
            <p:nvPr/>
          </p:nvSpPr>
          <p:spPr bwMode="auto">
            <a:xfrm>
              <a:off x="4377" y="1979"/>
              <a:ext cx="127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8133" name="Group 8"/>
          <p:cNvGrpSpPr>
            <a:grpSpLocks/>
          </p:cNvGrpSpPr>
          <p:nvPr/>
        </p:nvGrpSpPr>
        <p:grpSpPr bwMode="auto">
          <a:xfrm>
            <a:off x="323850" y="3789363"/>
            <a:ext cx="2168525" cy="2222500"/>
            <a:chOff x="249" y="1797"/>
            <a:chExt cx="1321" cy="1990"/>
          </a:xfrm>
        </p:grpSpPr>
        <p:pic>
          <p:nvPicPr>
            <p:cNvPr id="4813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97"/>
              <a:ext cx="1322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8136" name="Text Box 10"/>
            <p:cNvSpPr txBox="1">
              <a:spLocks noChangeArrowheads="1"/>
            </p:cNvSpPr>
            <p:nvPr/>
          </p:nvSpPr>
          <p:spPr bwMode="auto">
            <a:xfrm>
              <a:off x="249" y="1797"/>
              <a:ext cx="1322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481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2EE3799-9390-4C34-9C2D-9527E308307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C05CCC3-933C-4FAE-BD7C-2163EF1A0E41}" type="slidenum">
              <a:rPr lang="en-GB" altLang="sr-Latn-RS" smtClean="0"/>
              <a:pPr>
                <a:defRPr/>
              </a:pPr>
              <a:t>2</a:t>
            </a:fld>
            <a:endParaRPr lang="en-GB" alt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23850" y="261651"/>
            <a:ext cx="4321175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sr-Latn-RS" sz="1800" b="1" i="1" dirty="0" err="1"/>
              <a:t>Fructus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juniperi</a:t>
            </a:r>
            <a:r>
              <a:rPr lang="hr-HR" altLang="sr-Latn-RS" sz="1800" b="1" i="1" dirty="0"/>
              <a:t>,</a:t>
            </a:r>
            <a:r>
              <a:rPr lang="en-GB" altLang="sr-Latn-RS" sz="1800" i="1" dirty="0"/>
              <a:t> </a:t>
            </a:r>
            <a:r>
              <a:rPr lang="hr-HR" altLang="sr-Latn-RS" sz="1800" dirty="0"/>
              <a:t>plodovi borovice, </a:t>
            </a:r>
            <a:r>
              <a:rPr lang="en-GB" altLang="sr-Latn-RS" sz="1800" i="1" dirty="0" err="1"/>
              <a:t>Juniperus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communis</a:t>
            </a:r>
            <a:r>
              <a:rPr lang="hr-HR" altLang="sr-Latn-RS" sz="1800" i="1" dirty="0"/>
              <a:t> L.,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Cupresaceae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</a:t>
            </a:r>
            <a:r>
              <a:rPr lang="hr-HR" altLang="sr-Latn-RS" sz="1800" dirty="0" err="1"/>
              <a:t>oficinalna</a:t>
            </a:r>
            <a:r>
              <a:rPr lang="hr-HR" altLang="sr-Latn-RS" sz="1800" dirty="0"/>
              <a:t> u njemačkoj, švicarskoj, austrijskoj , europskoj farmakopeji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botanički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su</a:t>
            </a:r>
            <a:r>
              <a:rPr lang="en-GB" altLang="sr-Latn-RS" sz="1800" dirty="0"/>
              <a:t> to </a:t>
            </a:r>
            <a:r>
              <a:rPr lang="en-GB" altLang="sr-Latn-RS" sz="1800" dirty="0" err="1"/>
              <a:t>mesnati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češeri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smrekinje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dirty="0"/>
              <a:t>: do 33% </a:t>
            </a:r>
            <a:r>
              <a:rPr lang="en-GB" altLang="sr-Latn-RS" sz="1800" dirty="0" err="1"/>
              <a:t>invertnog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secera</a:t>
            </a:r>
            <a:r>
              <a:rPr lang="en-GB" altLang="sr-Latn-RS" sz="1800" dirty="0"/>
              <a:t>, et.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( </a:t>
            </a:r>
            <a:r>
              <a:rPr lang="en-GB" altLang="sr-Latn-RS" sz="1800" dirty="0">
                <a:latin typeface="Symbol" panose="05050102010706020507" pitchFamily="18" charset="2"/>
              </a:rPr>
              <a:t></a:t>
            </a:r>
            <a:r>
              <a:rPr lang="en-GB" altLang="sr-Latn-RS" sz="1800" dirty="0"/>
              <a:t>-</a:t>
            </a:r>
            <a:r>
              <a:rPr lang="en-GB" altLang="sr-Latn-RS" sz="1800" dirty="0" err="1"/>
              <a:t>pinen</a:t>
            </a:r>
            <a:r>
              <a:rPr lang="en-GB" altLang="sr-Latn-RS" sz="1800" dirty="0"/>
              <a:t>, </a:t>
            </a:r>
            <a:r>
              <a:rPr lang="en-GB" altLang="sr-Latn-RS" sz="1800" dirty="0">
                <a:latin typeface="Symbol" panose="05050102010706020507" pitchFamily="18" charset="2"/>
              </a:rPr>
              <a:t></a:t>
            </a:r>
            <a:r>
              <a:rPr lang="en-GB" altLang="sr-Latn-RS" sz="1800" dirty="0"/>
              <a:t>-</a:t>
            </a:r>
            <a:r>
              <a:rPr lang="en-GB" altLang="sr-Latn-RS" sz="1800" dirty="0" err="1"/>
              <a:t>pinen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kamfor</a:t>
            </a:r>
            <a:r>
              <a:rPr lang="en-GB" altLang="sr-Latn-RS" sz="1800" dirty="0"/>
              <a:t>),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smole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et.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se </a:t>
            </a:r>
            <a:r>
              <a:rPr lang="en-GB" altLang="sr-Latn-RS" sz="1800" dirty="0" err="1"/>
              <a:t>patvori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terpentinom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5273675" y="549275"/>
            <a:ext cx="3416300" cy="5102225"/>
            <a:chOff x="3322" y="346"/>
            <a:chExt cx="2152" cy="3214"/>
          </a:xfrm>
        </p:grpSpPr>
        <p:pic>
          <p:nvPicPr>
            <p:cNvPr id="5018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346"/>
              <a:ext cx="2153" cy="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0182" name="Text Box 4"/>
            <p:cNvSpPr txBox="1">
              <a:spLocks noChangeArrowheads="1"/>
            </p:cNvSpPr>
            <p:nvPr/>
          </p:nvSpPr>
          <p:spPr bwMode="auto">
            <a:xfrm>
              <a:off x="3322" y="346"/>
              <a:ext cx="2153" cy="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5018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CF30195-3984-432C-BA5C-DAD9B9447623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47675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" y="620688"/>
            <a:ext cx="9799826" cy="45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endParaRPr lang="hr-HR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hr-HR" altLang="sr-Latn-RS" sz="1800" dirty="0"/>
              <a:t>eterično ulje - </a:t>
            </a:r>
            <a:r>
              <a:rPr lang="en-GB" altLang="sr-Latn-RS" sz="1800" dirty="0" err="1"/>
              <a:t>rubefacijens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antiseptik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mokraćnih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puteva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en-GB" altLang="sr-Latn-RS" sz="1800" dirty="0" err="1"/>
              <a:t>diuretik</a:t>
            </a:r>
            <a:r>
              <a:rPr lang="en-GB" altLang="sr-Latn-RS" sz="1800" dirty="0"/>
              <a:t> - </a:t>
            </a:r>
            <a:r>
              <a:rPr lang="en-GB" altLang="sr-Latn-RS" sz="1800" dirty="0" err="1"/>
              <a:t>ispiranje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odvodnih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mokraćnih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puteva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edema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zbog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lošeg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optoka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krvi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-ne </a:t>
            </a:r>
            <a:r>
              <a:rPr lang="en-GB" altLang="sr-Latn-RS" sz="1800" dirty="0" err="1"/>
              <a:t>koristiti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bubrega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potiče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tek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začin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teško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probavljivu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hranu</a:t>
            </a:r>
            <a:r>
              <a:rPr lang="en-GB" altLang="sr-Latn-RS" sz="1800" dirty="0"/>
              <a:t>- </a:t>
            </a:r>
            <a:r>
              <a:rPr lang="en-GB" altLang="sr-Latn-RS" sz="1800" dirty="0" err="1"/>
              <a:t>regulira</a:t>
            </a:r>
            <a:r>
              <a:rPr lang="en-GB" altLang="sr-Latn-RS" sz="1800" dirty="0"/>
              <a:t> rad </a:t>
            </a:r>
            <a:r>
              <a:rPr lang="en-GB" altLang="sr-Latn-RS" sz="1800" dirty="0" err="1"/>
              <a:t>probavnih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žljezda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 </a:t>
            </a:r>
            <a:r>
              <a:rPr lang="en-GB" altLang="sr-Latn-RS" sz="1800" dirty="0" err="1"/>
              <a:t>povećava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prokrvljenost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sluznice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smanjuje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bronhijalnu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sekreciju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predoziranje</a:t>
            </a:r>
            <a:r>
              <a:rPr lang="en-GB" altLang="sr-Latn-RS" sz="1800" dirty="0"/>
              <a:t> - </a:t>
            </a:r>
            <a:r>
              <a:rPr lang="en-GB" altLang="sr-Latn-RS" sz="1800" dirty="0" err="1"/>
              <a:t>nadražaj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bubrega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 (najviše </a:t>
            </a:r>
            <a:r>
              <a:rPr lang="en-GB" altLang="sr-Latn-RS" sz="1800" dirty="0"/>
              <a:t>do 5 </a:t>
            </a:r>
            <a:r>
              <a:rPr lang="en-GB" altLang="sr-Latn-RS" sz="1800" dirty="0" err="1"/>
              <a:t>šalica</a:t>
            </a:r>
            <a:r>
              <a:rPr lang="en-GB" altLang="sr-Latn-RS" sz="1800" dirty="0"/>
              <a:t>  </a:t>
            </a:r>
            <a:r>
              <a:rPr lang="en-GB" altLang="sr-Latn-RS" sz="1800" dirty="0" err="1"/>
              <a:t>čaja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dnevno</a:t>
            </a:r>
            <a:r>
              <a:rPr lang="en-GB" altLang="sr-Latn-RS" sz="1800" dirty="0"/>
              <a:t> do </a:t>
            </a:r>
            <a:r>
              <a:rPr lang="en-GB" altLang="sr-Latn-RS" sz="1800" dirty="0" err="1"/>
              <a:t>najviše</a:t>
            </a:r>
            <a:r>
              <a:rPr lang="en-GB" altLang="sr-Latn-RS" sz="1800" dirty="0"/>
              <a:t> 6 </a:t>
            </a:r>
            <a:r>
              <a:rPr lang="en-GB" altLang="sr-Latn-RS" sz="1800" dirty="0" err="1"/>
              <a:t>tjedana</a:t>
            </a:r>
            <a:r>
              <a:rPr lang="en-GB" altLang="sr-Latn-RS" sz="1800" dirty="0"/>
              <a:t>)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- </a:t>
            </a:r>
            <a:r>
              <a:rPr lang="el-GR" altLang="sr-Latn-RS" sz="1800" dirty="0"/>
              <a:t>α</a:t>
            </a:r>
            <a:r>
              <a:rPr lang="hr-HR" altLang="sr-Latn-RS" sz="1800" dirty="0"/>
              <a:t>-</a:t>
            </a:r>
            <a:r>
              <a:rPr lang="hr-HR" altLang="sr-Latn-RS" sz="1800" dirty="0" err="1"/>
              <a:t>pinen</a:t>
            </a:r>
            <a:r>
              <a:rPr lang="hr-HR" altLang="sr-Latn-RS" sz="1800" dirty="0"/>
              <a:t> – upala i oštećenje bubrega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 u </a:t>
            </a:r>
            <a:r>
              <a:rPr lang="en-GB" altLang="sr-Latn-RS" sz="1800" dirty="0" err="1"/>
              <a:t>kombinaciji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korom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žutike</a:t>
            </a:r>
            <a:r>
              <a:rPr lang="en-GB" altLang="sr-Latn-RS" sz="1800" dirty="0"/>
              <a:t> -  </a:t>
            </a:r>
            <a:r>
              <a:rPr lang="en-GB" altLang="sr-Latn-RS" sz="1800" dirty="0" err="1"/>
              <a:t>tretman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dijabetesa</a:t>
            </a:r>
            <a:r>
              <a:rPr lang="en-GB" altLang="sr-Latn-RS" sz="1800" dirty="0"/>
              <a:t> –</a:t>
            </a:r>
            <a:r>
              <a:rPr lang="en-GB" altLang="sr-Latn-RS" sz="1800" dirty="0" err="1"/>
              <a:t>regulra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razinu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glukoze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krvi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- </a:t>
            </a:r>
            <a:r>
              <a:rPr lang="en-GB" altLang="sr-Latn-RS" sz="1800" dirty="0" err="1"/>
              <a:t>kontraceptiv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08A3E77-C14C-4DD8-8B10-6350783D6EDA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207963" y="260350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DROGE S POLISAHARIDIMA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979712" y="1235360"/>
            <a:ext cx="4032448" cy="11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 dirty="0" err="1"/>
              <a:t>Amylum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oryzae</a:t>
            </a:r>
            <a:r>
              <a:rPr lang="hr-HR" altLang="sr-Latn-RS" sz="1800" i="1" dirty="0"/>
              <a:t> (škrob riže)</a:t>
            </a:r>
            <a:r>
              <a:rPr lang="en-GB" altLang="sr-Latn-RS" sz="1800" i="1" dirty="0"/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 dirty="0" err="1"/>
              <a:t>Amylum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tritici</a:t>
            </a:r>
            <a:r>
              <a:rPr lang="hr-HR" altLang="sr-Latn-RS" sz="1800" i="1" dirty="0"/>
              <a:t> (škrob pšenice)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 dirty="0" err="1"/>
              <a:t>Amylum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mayidis</a:t>
            </a:r>
            <a:r>
              <a:rPr lang="hr-HR" altLang="sr-Latn-RS" sz="1800" i="1" dirty="0"/>
              <a:t> (škrob kukuruza)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i="1" dirty="0" err="1"/>
              <a:t>Amylum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solani</a:t>
            </a:r>
            <a:r>
              <a:rPr lang="hr-HR" altLang="sr-Latn-RS" sz="1800" i="1" dirty="0"/>
              <a:t> (škrob krumpira)</a:t>
            </a:r>
            <a:endParaRPr lang="en-GB" altLang="sr-Latn-RS" sz="1800" i="1" dirty="0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252413" y="1997075"/>
            <a:ext cx="1809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179388" y="2822575"/>
            <a:ext cx="53959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/>
              <a:t>  I</a:t>
            </a:r>
            <a:r>
              <a:rPr lang="en-GB" altLang="sr-Latn-RS" sz="1800" b="1"/>
              <a:t>nulin </a:t>
            </a:r>
            <a:r>
              <a:rPr lang="en-GB" altLang="sr-Latn-RS" sz="1800"/>
              <a:t>– polifruktozid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-hrana za dijabetičare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ekspektorirajuće djelovanje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prebiotik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95288" y="5164138"/>
            <a:ext cx="4752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468313" y="692150"/>
            <a:ext cx="1422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sr-Latn-RS" sz="1800" b="1"/>
              <a:t>Škrobovi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</p:txBody>
      </p:sp>
      <p:grpSp>
        <p:nvGrpSpPr>
          <p:cNvPr id="54280" name="Group 7"/>
          <p:cNvGrpSpPr>
            <a:grpSpLocks/>
          </p:cNvGrpSpPr>
          <p:nvPr/>
        </p:nvGrpSpPr>
        <p:grpSpPr bwMode="auto">
          <a:xfrm>
            <a:off x="5868144" y="2390613"/>
            <a:ext cx="2928937" cy="4392612"/>
            <a:chOff x="3909" y="527"/>
            <a:chExt cx="1845" cy="2767"/>
          </a:xfrm>
        </p:grpSpPr>
        <p:pic>
          <p:nvPicPr>
            <p:cNvPr id="5428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27"/>
              <a:ext cx="1846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4283" name="Text Box 9"/>
            <p:cNvSpPr txBox="1">
              <a:spLocks noChangeArrowheads="1"/>
            </p:cNvSpPr>
            <p:nvPr/>
          </p:nvSpPr>
          <p:spPr bwMode="auto">
            <a:xfrm>
              <a:off x="3909" y="527"/>
              <a:ext cx="1846" cy="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5428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EB47157-85E4-41CF-B2B7-312A1541B268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09575" y="639763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Inulinske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droge</a:t>
            </a:r>
            <a:endParaRPr lang="en-GB" altLang="sr-Latn-RS" sz="1800" b="1" dirty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63537" y="1431924"/>
            <a:ext cx="8307387" cy="2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Radix </a:t>
            </a:r>
            <a:r>
              <a:rPr lang="en-GB" altLang="sr-Latn-RS" sz="1800" b="1" i="1" dirty="0" err="1"/>
              <a:t>inulae</a:t>
            </a:r>
            <a:r>
              <a:rPr lang="hr-HR" altLang="sr-Latn-RS" sz="1800" i="1" dirty="0"/>
              <a:t>. </a:t>
            </a:r>
            <a:r>
              <a:rPr lang="en-GB" altLang="sr-Latn-RS" sz="1800" dirty="0"/>
              <a:t>– </a:t>
            </a:r>
            <a:r>
              <a:rPr lang="en-GB" altLang="sr-Latn-RS" sz="1800" dirty="0" err="1"/>
              <a:t>korijen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omana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inule</a:t>
            </a:r>
            <a:r>
              <a:rPr lang="hr-HR" altLang="sr-Latn-RS" sz="1800" dirty="0"/>
              <a:t>)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Inula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helenium</a:t>
            </a:r>
            <a:r>
              <a:rPr lang="en-GB" altLang="sr-Latn-RS" sz="1800" dirty="0"/>
              <a:t> L.</a:t>
            </a:r>
            <a:r>
              <a:rPr lang="hr-HR" altLang="sr-Latn-RS" sz="1800" dirty="0"/>
              <a:t>, (</a:t>
            </a:r>
            <a:r>
              <a:rPr lang="hr-HR" altLang="sr-Latn-RS" sz="1800" dirty="0" err="1"/>
              <a:t>oman</a:t>
            </a:r>
            <a:r>
              <a:rPr lang="hr-HR" altLang="sr-Latn-RS" sz="1800" dirty="0"/>
              <a:t>, </a:t>
            </a:r>
            <a:r>
              <a:rPr lang="hr-HR" altLang="sr-Latn-RS" sz="1800" dirty="0" err="1"/>
              <a:t>inula</a:t>
            </a:r>
            <a:r>
              <a:rPr lang="hr-HR" altLang="sr-Latn-RS" sz="1800" dirty="0"/>
              <a:t>), </a:t>
            </a:r>
            <a:r>
              <a:rPr lang="hr-HR" altLang="sr-Latn-RS" sz="1800" i="1" dirty="0" err="1"/>
              <a:t>Asteraceae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 </a:t>
            </a:r>
            <a:r>
              <a:rPr lang="en-GB" altLang="sr-Latn-RS" sz="1800" dirty="0"/>
              <a:t>inulin, et. </a:t>
            </a:r>
            <a:r>
              <a:rPr lang="en-GB" altLang="sr-Latn-RS" sz="1800" dirty="0" err="1"/>
              <a:t>ulje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alantolaktonom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protuupalno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djelovanje</a:t>
            </a:r>
            <a:r>
              <a:rPr lang="en-GB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smanjuje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sekreciju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bronhijima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ublažava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kašalj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jača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imunološki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sustav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kronični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bronhitis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blago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gorka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poboljšava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probavu</a:t>
            </a:r>
            <a:r>
              <a:rPr lang="en-GB" altLang="sr-Latn-RS" sz="1800" dirty="0"/>
              <a:t> i  </a:t>
            </a:r>
            <a:r>
              <a:rPr lang="en-GB" altLang="sr-Latn-RS" sz="1800" dirty="0" err="1"/>
              <a:t>apetit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111B080-2FD3-461E-8F25-A8066BD40C2D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GB" altLang="sr-Latn-RS" sz="1400"/>
          </a:p>
        </p:txBody>
      </p:sp>
      <p:sp>
        <p:nvSpPr>
          <p:cNvPr id="5" name="TextBox 4"/>
          <p:cNvSpPr txBox="1"/>
          <p:nvPr/>
        </p:nvSpPr>
        <p:spPr>
          <a:xfrm>
            <a:off x="4716016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395288" y="952500"/>
            <a:ext cx="352901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286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u="sng"/>
              <a:t>Korijen: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droga s inulinom – kasna jesen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droga s gorkim tvarima (taraxacin)– početak ljeta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pročišćuje jetru, stimulira žuč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“detoksikacija” organizma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problemi s kožom – akne, ekcemi – unutarnja uporaba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u="sng"/>
              <a:t>Listovi: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u="sng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- sadrže znatne količine kalija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diuretik – nadoknadjuje preveliki gubitak kalija pri diurezi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posredno snižavanje tlaka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/>
              <a:t> listovi i korijen – sprečavanje nastanka žučnih kamenaca</a:t>
            </a:r>
          </a:p>
        </p:txBody>
      </p:sp>
      <p:grpSp>
        <p:nvGrpSpPr>
          <p:cNvPr id="58371" name="Group 2"/>
          <p:cNvGrpSpPr>
            <a:grpSpLocks/>
          </p:cNvGrpSpPr>
          <p:nvPr/>
        </p:nvGrpSpPr>
        <p:grpSpPr bwMode="auto">
          <a:xfrm>
            <a:off x="4140200" y="1557338"/>
            <a:ext cx="4818063" cy="3951287"/>
            <a:chOff x="2608" y="981"/>
            <a:chExt cx="3035" cy="2489"/>
          </a:xfrm>
        </p:grpSpPr>
        <p:pic>
          <p:nvPicPr>
            <p:cNvPr id="583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981"/>
              <a:ext cx="3036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8375" name="Text Box 4"/>
            <p:cNvSpPr txBox="1">
              <a:spLocks noChangeArrowheads="1"/>
            </p:cNvSpPr>
            <p:nvPr/>
          </p:nvSpPr>
          <p:spPr bwMode="auto">
            <a:xfrm>
              <a:off x="2608" y="981"/>
              <a:ext cx="3036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203200" y="65088"/>
            <a:ext cx="5085088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Radix </a:t>
            </a:r>
            <a:r>
              <a:rPr lang="en-GB" altLang="sr-Latn-RS" sz="1800" b="1" i="1" dirty="0" err="1"/>
              <a:t>taraxaci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korijen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maslačka</a:t>
            </a:r>
            <a:r>
              <a:rPr lang="en-GB" altLang="sr-Latn-RS" sz="18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Taraxacum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officinale</a:t>
            </a:r>
            <a:r>
              <a:rPr lang="en-GB" altLang="sr-Latn-RS" sz="1800" dirty="0"/>
              <a:t> L.</a:t>
            </a:r>
            <a:r>
              <a:rPr lang="hr-HR" altLang="sr-Latn-RS" sz="1800" dirty="0"/>
              <a:t>, (maslačak), </a:t>
            </a:r>
            <a:r>
              <a:rPr lang="hr-HR" altLang="sr-Latn-RS" sz="1800" i="1" dirty="0" err="1"/>
              <a:t>Asteraceae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5837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AE97A57-264A-41F0-AD9A-78FC197116E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C1D690CC-422C-47DE-9778-1190C50E7104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sr-Latn-RS" sz="1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288" y="765175"/>
            <a:ext cx="8424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• za prolazak na kolokviju 1 i 2 potrebno je ostvariti najmanje 60% ukupnih bodova kolokvija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 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• ukoliko student ne zadovolji na kolokviju 1, ne može pristupiti kolokviju 2 već pristupa 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  ispitu koji obuhvaća cjelovito gradivo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 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• za prolazak na ispitu potrebno je ostvariti najmanje 60% ukupnih bodova ispita 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BA" altLang="sr-Latn-RS" sz="1600" dirty="0"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dirty="0">
                <a:cs typeface="Arial" panose="020B0604020202020204" pitchFamily="34" charset="0"/>
              </a:rPr>
              <a:t>• </a:t>
            </a:r>
            <a:r>
              <a:rPr lang="hr-BA" altLang="sr-Latn-RS" sz="1600" b="1" dirty="0">
                <a:cs typeface="Arial" panose="020B0604020202020204" pitchFamily="34" charset="0"/>
              </a:rPr>
              <a:t>konačna ocjena </a:t>
            </a:r>
            <a:r>
              <a:rPr lang="hr-BA" altLang="sr-Latn-RS" sz="1600" dirty="0">
                <a:cs typeface="Arial" panose="020B0604020202020204" pitchFamily="34" charset="0"/>
              </a:rPr>
              <a:t>dobiva se </a:t>
            </a:r>
            <a:r>
              <a:rPr lang="hr-BA" altLang="sr-Latn-RS" sz="1600" b="1" dirty="0">
                <a:cs typeface="Arial" panose="020B0604020202020204" pitchFamily="34" charset="0"/>
              </a:rPr>
              <a:t>zbrajanjem bodova ostvarenih kroz kolokvije ili na </a:t>
            </a:r>
          </a:p>
          <a:p>
            <a:pPr defTabSz="914400" eaLnBrk="1" hangingPunct="1"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BA" altLang="sr-Latn-RS" sz="1600" b="1" dirty="0">
                <a:cs typeface="Arial" panose="020B0604020202020204" pitchFamily="34" charset="0"/>
              </a:rPr>
              <a:t>  pismenom ispitu, seminaru i praktikumu</a:t>
            </a:r>
            <a:r>
              <a:rPr lang="hr-BA" altLang="sr-Latn-RS" sz="1600" dirty="0">
                <a:cs typeface="Arial" panose="020B0604020202020204" pitchFamily="34" charset="0"/>
              </a:rPr>
              <a:t>, prema ljestvici ocjenjivanja:</a:t>
            </a:r>
            <a:endParaRPr lang="hr-HR" altLang="sr-Latn-RS" sz="1600" dirty="0">
              <a:cs typeface="Arial" panose="020B0604020202020204" pitchFamily="34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492500" y="260350"/>
            <a:ext cx="1878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>
                <a:cs typeface="Arial" panose="020B0604020202020204" pitchFamily="34" charset="0"/>
              </a:rPr>
              <a:t>Uvjeti ocjenjivanja: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4650" y="3627438"/>
          <a:ext cx="5735638" cy="1682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7819">
                  <a:extLst>
                    <a:ext uri="{9D8B030D-6E8A-4147-A177-3AD203B41FA5}">
                      <a16:colId xmlns:a16="http://schemas.microsoft.com/office/drawing/2014/main" val="2032339444"/>
                    </a:ext>
                  </a:extLst>
                </a:gridCol>
                <a:gridCol w="2867819">
                  <a:extLst>
                    <a:ext uri="{9D8B030D-6E8A-4147-A177-3AD203B41FA5}">
                      <a16:colId xmlns:a16="http://schemas.microsoft.com/office/drawing/2014/main" val="646372113"/>
                    </a:ext>
                  </a:extLst>
                </a:gridCol>
              </a:tblGrid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Kolokvij 1 i 2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30 bodova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3899873894"/>
                  </a:ext>
                </a:extLst>
              </a:tr>
              <a:tr h="560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Ispit (obuhvaća cjelokupno gradivo)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60 bodova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344476784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Praktikum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30 bodova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579851695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Seminar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 bodova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627349409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Ukupno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100 bodova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4159075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0063" y="5376863"/>
          <a:ext cx="4762500" cy="140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542">
                  <a:extLst>
                    <a:ext uri="{9D8B030D-6E8A-4147-A177-3AD203B41FA5}">
                      <a16:colId xmlns:a16="http://schemas.microsoft.com/office/drawing/2014/main" val="2088931259"/>
                    </a:ext>
                  </a:extLst>
                </a:gridCol>
                <a:gridCol w="2376958">
                  <a:extLst>
                    <a:ext uri="{9D8B030D-6E8A-4147-A177-3AD203B41FA5}">
                      <a16:colId xmlns:a16="http://schemas.microsoft.com/office/drawing/2014/main" val="2089166567"/>
                    </a:ext>
                  </a:extLst>
                </a:gridCol>
              </a:tblGrid>
              <a:tr h="2803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Ljestvica ocjenjivanja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174754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90-100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Izvrstan (5)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261381696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81-89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Vrlo dobar (4)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297863579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69-80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Dobar (3)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2729398739"/>
                  </a:ext>
                </a:extLst>
              </a:tr>
              <a:tr h="280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60-68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Dovoljan (2)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250829325"/>
                  </a:ext>
                </a:extLst>
              </a:tr>
            </a:tbl>
          </a:graphicData>
        </a:graphic>
      </p:graphicFrame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1644650" y="5148263"/>
            <a:ext cx="683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11560" y="210783"/>
            <a:ext cx="6552828" cy="106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400" b="1" dirty="0" err="1"/>
              <a:t>Farmaceutska</a:t>
            </a:r>
            <a:r>
              <a:rPr lang="en-GB" altLang="sr-Latn-RS" sz="2400" b="1" dirty="0"/>
              <a:t> </a:t>
            </a:r>
            <a:r>
              <a:rPr lang="en-GB" altLang="sr-Latn-RS" sz="2400" b="1" dirty="0" err="1"/>
              <a:t>biologija</a:t>
            </a:r>
            <a:r>
              <a:rPr lang="en-GB" altLang="sr-Latn-RS" sz="2400" b="1" dirty="0"/>
              <a:t> </a:t>
            </a:r>
            <a:r>
              <a:rPr lang="en-GB" altLang="sr-Latn-RS" sz="2400" b="1" dirty="0" err="1"/>
              <a:t>ili</a:t>
            </a:r>
            <a:r>
              <a:rPr lang="en-GB" altLang="sr-Latn-RS" sz="2400" b="1" dirty="0"/>
              <a:t> </a:t>
            </a:r>
            <a:r>
              <a:rPr lang="en-GB" altLang="sr-Latn-RS" sz="2400" b="1" dirty="0" err="1"/>
              <a:t>farmakognozija</a:t>
            </a:r>
            <a:endParaRPr lang="en-GB" altLang="sr-Latn-RS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terapijski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upotrebljive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sirovine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prirodnog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porijekla</a:t>
            </a:r>
            <a:endParaRPr lang="en-GB" altLang="sr-Latn-RS" sz="18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84213" y="1388161"/>
            <a:ext cx="7056437" cy="649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2000" b="1" dirty="0"/>
              <a:t>DROGE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osušeni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biljni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dijelovi</a:t>
            </a:r>
            <a:r>
              <a:rPr lang="en-GB" altLang="sr-Latn-RS" sz="1800" dirty="0"/>
              <a:t> koji se </a:t>
            </a:r>
            <a:r>
              <a:rPr lang="en-GB" altLang="sr-Latn-RS" sz="1800" dirty="0" err="1"/>
              <a:t>primjenjuju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izradu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ljekovitih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sr-Latn-RS" sz="1800" dirty="0"/>
              <a:t>   </a:t>
            </a:r>
            <a:r>
              <a:rPr lang="en-GB" altLang="sr-Latn-RS" sz="1800" dirty="0" err="1"/>
              <a:t>pripravaka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imaju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teh</a:t>
            </a:r>
            <a:r>
              <a:rPr lang="en-GB" altLang="sr-Latn-RS" sz="1800" dirty="0"/>
              <a:t>. </a:t>
            </a:r>
            <a:r>
              <a:rPr lang="en-GB" altLang="sr-Latn-RS" sz="1800" dirty="0" err="1"/>
              <a:t>primjenu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oficinalne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neoficinalne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droge</a:t>
            </a:r>
            <a:r>
              <a:rPr lang="hr-HR" altLang="sr-Latn-RS" sz="1800" dirty="0"/>
              <a:t> - </a:t>
            </a:r>
            <a:r>
              <a:rPr lang="hr-HR" altLang="sr-Latn-RS" sz="1800" dirty="0" err="1"/>
              <a:t>framakopeja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Cijela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droga</a:t>
            </a:r>
            <a:r>
              <a:rPr lang="en-GB" altLang="sr-Latn-RS" sz="1800" dirty="0"/>
              <a:t> – </a:t>
            </a:r>
            <a:r>
              <a:rPr lang="en-GB" altLang="sr-Latn-RS" sz="1800" i="1" dirty="0" err="1"/>
              <a:t>totum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Sasječena</a:t>
            </a:r>
            <a:r>
              <a:rPr lang="en-GB" altLang="sr-Latn-RS" sz="1800" dirty="0"/>
              <a:t>- </a:t>
            </a:r>
            <a:r>
              <a:rPr lang="en-GB" altLang="sr-Latn-RS" sz="1800" i="1" dirty="0" err="1"/>
              <a:t>concisum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 err="1"/>
              <a:t>Praškasta</a:t>
            </a:r>
            <a:r>
              <a:rPr lang="en-GB" altLang="sr-Latn-RS" sz="1800" dirty="0"/>
              <a:t> – </a:t>
            </a:r>
            <a:r>
              <a:rPr lang="en-GB" altLang="sr-Latn-RS" sz="1800" i="1" dirty="0" err="1"/>
              <a:t>pulveratum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/>
              <a:t>ISPITIVANJE ČAJNIH MJEŠAVINA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 err="1"/>
              <a:t>farmakopeja</a:t>
            </a:r>
            <a:r>
              <a:rPr lang="en-GB" altLang="sr-Latn-RS" sz="1800" dirty="0"/>
              <a:t> – </a:t>
            </a:r>
            <a:r>
              <a:rPr lang="en-GB" altLang="sr-Latn-RS" sz="1800" dirty="0" err="1"/>
              <a:t>propisuje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kvantitativnu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analizu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sastojaka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oficinalnih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čajeva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i="1" dirty="0">
                <a:hlinkClick r:id="rId3"/>
              </a:rPr>
              <a:t>https://farmaceut.org/iz-halmeda-novo-izdanje-online-hrvatske-farmakopeje/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i="1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0C08E00-F146-4939-94E4-D9E9233A0F81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0ACE29E-E101-4A34-BD83-62B09705F535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sr-Latn-RS" sz="140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79388" y="476250"/>
            <a:ext cx="91186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 dirty="0"/>
              <a:t>ZNAČAJ BIOAKTIVNIH TVARI IZ BILJAKA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 dirty="0"/>
              <a:t> </a:t>
            </a: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 dirty="0"/>
              <a:t>  20 -25% svih lijekova vuče podrijetlo od prirodnih spojeva iz biljaka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 dirty="0"/>
              <a:t>  3 mogućnosti: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A) direktno izolirane prirodne tvari (npr. antibiotici)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</a:t>
            </a:r>
            <a:r>
              <a:rPr lang="hr-HR" altLang="sr-Latn-RS" sz="1800" dirty="0" err="1"/>
              <a:t>Taxol</a:t>
            </a:r>
            <a:r>
              <a:rPr lang="hr-HR" altLang="sr-Latn-RS" sz="1800" dirty="0"/>
              <a:t> (aktivna tvar </a:t>
            </a:r>
            <a:r>
              <a:rPr lang="hr-HR" altLang="sr-Latn-RS" sz="1800" dirty="0" err="1"/>
              <a:t>paklitaksel</a:t>
            </a:r>
            <a:r>
              <a:rPr lang="hr-HR" altLang="sr-Latn-RS" sz="1800" dirty="0"/>
              <a:t>)-  lijek protiv raka ovarija i dojke, na tržištu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od 1993., najbolje prodavan lijek prirodnog podrijetla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Tvar </a:t>
            </a:r>
            <a:r>
              <a:rPr lang="hr-HR" altLang="sr-Latn-RS" sz="1800" dirty="0" err="1"/>
              <a:t>paklitaksel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paclitaxel</a:t>
            </a:r>
            <a:r>
              <a:rPr lang="hr-HR" altLang="sr-Latn-RS" sz="1800" dirty="0"/>
              <a:t>) izolirana iz kore tise </a:t>
            </a:r>
            <a:r>
              <a:rPr lang="hr-HR" altLang="sr-Latn-RS" sz="1800" i="1" dirty="0" err="1"/>
              <a:t>Taxus</a:t>
            </a:r>
            <a:r>
              <a:rPr lang="hr-HR" altLang="sr-Latn-RS" sz="1800" i="1" dirty="0"/>
              <a:t> </a:t>
            </a:r>
            <a:r>
              <a:rPr lang="hr-HR" altLang="sr-Latn-RS" sz="1800" i="1" dirty="0" err="1"/>
              <a:t>brevifolia</a:t>
            </a:r>
            <a:endParaRPr lang="hr-HR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B) prirodne tvari koje prolaze malu kemijsku modifikaciju (npr. aspirin,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derivat salicilne kiseline)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hr-HR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C) tvari koje su sintetizirane po uzoru na prirodni spoj (</a:t>
            </a:r>
            <a:r>
              <a:rPr lang="hr-HR" altLang="sr-Latn-RS" sz="1800" dirty="0" err="1"/>
              <a:t>pethidin</a:t>
            </a:r>
            <a:r>
              <a:rPr lang="hr-HR" altLang="sr-Latn-RS" sz="1800" dirty="0"/>
              <a:t> po uzoru na </a:t>
            </a:r>
            <a:r>
              <a:rPr lang="hr-HR" altLang="sr-Latn-RS" sz="1800" dirty="0" err="1"/>
              <a:t>morfin</a:t>
            </a:r>
            <a:r>
              <a:rPr lang="hr-HR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analgetik s </a:t>
            </a:r>
            <a:r>
              <a:rPr lang="hr-HR" altLang="sr-Latn-RS" sz="1800" dirty="0" err="1"/>
              <a:t>opioidnim</a:t>
            </a:r>
            <a:r>
              <a:rPr lang="hr-HR" altLang="sr-Latn-RS" sz="1800" dirty="0"/>
              <a:t> svojstvima, početkom 20.st koristio se u velikoj mjeri za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ublažavanje boli, rizik navikavanja manji od </a:t>
            </a:r>
            <a:r>
              <a:rPr lang="hr-HR" altLang="sr-Latn-RS" sz="1800" dirty="0" err="1"/>
              <a:t>morfina</a:t>
            </a:r>
            <a:r>
              <a:rPr lang="hr-HR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hr-HR" altLang="sr-Latn-RS" sz="1800" dirty="0"/>
              <a:t>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dirty="0">
              <a:solidFill>
                <a:schemeClr val="bg1"/>
              </a:solidFill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539750" y="1274763"/>
            <a:ext cx="37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62063" y="260350"/>
            <a:ext cx="56261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en-GB" altLang="sr-Latn-RS" sz="1800" dirty="0" err="1"/>
              <a:t>Droge</a:t>
            </a:r>
            <a:r>
              <a:rPr lang="en-GB" altLang="sr-Latn-RS" sz="1800" dirty="0"/>
              <a:t> a s </a:t>
            </a:r>
            <a:r>
              <a:rPr lang="en-GB" altLang="sr-Latn-RS" sz="1800" dirty="0" err="1"/>
              <a:t>anorganskim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djelatnim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romanUcPeriod"/>
            </a:pPr>
            <a:r>
              <a:rPr lang="en-GB" altLang="sr-Latn-RS" sz="1800" dirty="0" err="1"/>
              <a:t>Droge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organskim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djelatnim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1.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organskim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kiselinama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2. </a:t>
            </a:r>
            <a:r>
              <a:rPr lang="en-GB" altLang="sr-Latn-RS" sz="1800" dirty="0" err="1"/>
              <a:t>Inulinske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droge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3.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sluzima</a:t>
            </a:r>
            <a:r>
              <a:rPr lang="en-GB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4. </a:t>
            </a:r>
            <a:r>
              <a:rPr lang="en-GB" altLang="sr-Latn-RS" sz="1800" dirty="0" err="1"/>
              <a:t>Eterična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a) s </a:t>
            </a:r>
            <a:r>
              <a:rPr lang="en-GB" altLang="sr-Latn-RS" sz="1800" dirty="0" err="1"/>
              <a:t>terpenskim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b) s </a:t>
            </a:r>
            <a:r>
              <a:rPr lang="en-GB" altLang="sr-Latn-RS" sz="1800" dirty="0" err="1"/>
              <a:t>fenilpropanskim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tvarima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5.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smolama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6.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s </a:t>
            </a:r>
            <a:r>
              <a:rPr lang="en-GB" altLang="sr-Latn-RS" sz="1800" dirty="0" err="1"/>
              <a:t>heterozidima</a:t>
            </a:r>
            <a:r>
              <a:rPr lang="hr-HR" altLang="sr-Latn-RS" sz="1800" dirty="0"/>
              <a:t> (</a:t>
            </a:r>
            <a:r>
              <a:rPr lang="hr-HR" altLang="sr-Latn-RS" sz="1800" dirty="0" err="1"/>
              <a:t>glikozidima</a:t>
            </a:r>
            <a:r>
              <a:rPr lang="hr-HR" altLang="sr-Latn-RS" sz="1800" dirty="0"/>
              <a:t>)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a) </a:t>
            </a:r>
            <a:r>
              <a:rPr lang="en-GB" altLang="sr-Latn-RS" sz="1800" dirty="0" err="1"/>
              <a:t>Fenolski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b) </a:t>
            </a:r>
            <a:r>
              <a:rPr lang="en-GB" altLang="sr-Latn-RS" sz="1800" dirty="0" err="1"/>
              <a:t>Cijanogenetski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c) </a:t>
            </a:r>
            <a:r>
              <a:rPr lang="en-GB" altLang="sr-Latn-RS" sz="1800" dirty="0" err="1"/>
              <a:t>Tioheterozidi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d)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benzopiranski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e) </a:t>
            </a:r>
            <a:r>
              <a:rPr lang="en-GB" altLang="sr-Latn-RS" sz="1800" dirty="0" err="1"/>
              <a:t>Kumarinski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f) </a:t>
            </a:r>
            <a:r>
              <a:rPr lang="en-GB" altLang="sr-Latn-RS" sz="1800" dirty="0" err="1"/>
              <a:t>Kardiotonični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g) </a:t>
            </a:r>
            <a:r>
              <a:rPr lang="en-GB" altLang="sr-Latn-RS" sz="1800" dirty="0" err="1"/>
              <a:t>Saponinski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		h) </a:t>
            </a:r>
            <a:r>
              <a:rPr lang="en-GB" altLang="sr-Latn-RS" sz="1800" dirty="0" err="1"/>
              <a:t>Antrakinonski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heterozidi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	7. </a:t>
            </a:r>
            <a:r>
              <a:rPr lang="en-GB" altLang="sr-Latn-RS" sz="1800" dirty="0" err="1"/>
              <a:t>Droge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alkaloidima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0977D508-3E3E-4051-9E6B-654C5AA6E809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D0A0FE67-2FF1-4181-AFDB-0AEF7949FE30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sr-Latn-RS" sz="140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11188" y="549275"/>
            <a:ext cx="868680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800" b="1"/>
              <a:t>DROGE S ANORGANSKIM DJELATNIM TVARIMA</a:t>
            </a:r>
            <a:endParaRPr lang="hr-HR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600"/>
              <a:t> DROGE BOGATE MINERALNIM TVARIMA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  željezo, bakar, kobalt – važni u liječenju anemije (peršin bogat željezom)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kalcij - kosti, rad srca, mišićna kontrakcija (kopriva, plod divlje ruže)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kalij – sprečavanje bubrežnih kamenaca, prevencija visokog tlaka zbog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vazodilatirajućeg učinka, dnevno ga treba unijeti 3-4 g  (peršin, banane, krumpir,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 suhe smokve)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magnezij -pravilan rad živaca i mišića, igra ulogu pri prijenosu glukoze,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povećane potrebe pri stresu i psihičkim naporima (plod divlje ruže, blitva,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suhe smokve)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 cink- za rast i normalni razvoj stanica, sastavni dio inzulina,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 važan za dijabetičare, nedostaje osobama koje pate od depresije (ječmena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 kaša, zob)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 otpornost organizma, čuva elastičnost tkiva, štiti od djelovanja teških metala 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zračenja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hr-HR" altLang="sr-Latn-RS" sz="1800"/>
              <a:t>  preparati na tržištu namijenjeni sportašima-  pomaže stvaranju  energije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/>
              <a:t>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r-HR" altLang="sr-Latn-RS" sz="1800">
              <a:solidFill>
                <a:schemeClr val="bg1"/>
              </a:solidFill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39750" y="1274763"/>
            <a:ext cx="37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07988" y="584200"/>
            <a:ext cx="1825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400" b="1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90550" y="654050"/>
            <a:ext cx="4140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/>
              <a:t>DROGE SA SILIKATNOM KISELINOM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7500" y="1434369"/>
            <a:ext cx="8646987" cy="17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/>
              <a:t>Terra </a:t>
            </a:r>
            <a:r>
              <a:rPr lang="en-GB" altLang="sr-Latn-RS" sz="1800" b="1" i="1" dirty="0" err="1"/>
              <a:t>silicea</a:t>
            </a:r>
            <a:r>
              <a:rPr lang="hr-HR" altLang="sr-Latn-RS" sz="1800" b="1" i="1" dirty="0"/>
              <a:t> – </a:t>
            </a:r>
            <a:r>
              <a:rPr lang="hr-HR" altLang="sr-Latn-RS" sz="1800" dirty="0"/>
              <a:t>silicijeva zemlja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 </a:t>
            </a:r>
            <a:r>
              <a:rPr lang="en-GB" altLang="sr-Latn-RS" sz="1800" dirty="0" err="1"/>
              <a:t>ljušture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fosilnih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algi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dijatomeja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netopljivi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oblik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silikatne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silicijev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dioksid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/>
              <a:t> </a:t>
            </a:r>
            <a:r>
              <a:rPr lang="en-GB" altLang="sr-Latn-RS" sz="1800" b="1" dirty="0" err="1"/>
              <a:t>Primjena</a:t>
            </a:r>
            <a:r>
              <a:rPr lang="en-GB" altLang="sr-Latn-RS" sz="1800" b="1" dirty="0"/>
              <a:t>: </a:t>
            </a:r>
            <a:r>
              <a:rPr lang="en-GB" altLang="sr-Latn-RS" sz="1800" dirty="0" err="1"/>
              <a:t>zubne</a:t>
            </a:r>
            <a:r>
              <a:rPr lang="en-GB" altLang="sr-Latn-RS" sz="1800" dirty="0"/>
              <a:t> paste, </a:t>
            </a:r>
            <a:r>
              <a:rPr lang="en-GB" altLang="sr-Latn-RS" sz="1800" dirty="0" err="1"/>
              <a:t>teh</a:t>
            </a:r>
            <a:r>
              <a:rPr lang="en-GB" altLang="sr-Latn-RS" sz="1800" dirty="0"/>
              <a:t>. </a:t>
            </a:r>
            <a:r>
              <a:rPr lang="en-GB" altLang="sr-Latn-RS" sz="1800" dirty="0" err="1"/>
              <a:t>svrhe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poliranje</a:t>
            </a:r>
            <a:r>
              <a:rPr lang="en-GB" altLang="sr-Latn-RS" sz="1800" dirty="0"/>
              <a:t>), </a:t>
            </a:r>
            <a:r>
              <a:rPr lang="en-GB" altLang="sr-Latn-RS" sz="1800" dirty="0" err="1"/>
              <a:t>zamjena</a:t>
            </a:r>
            <a:r>
              <a:rPr lang="en-GB" altLang="sr-Latn-RS" sz="1800" dirty="0"/>
              <a:t> za </a:t>
            </a:r>
            <a:r>
              <a:rPr lang="en-GB" altLang="sr-Latn-RS" sz="1800" dirty="0" err="1"/>
              <a:t>kvarc</a:t>
            </a:r>
            <a:r>
              <a:rPr lang="en-GB" altLang="sr-Latn-RS" sz="1800" dirty="0"/>
              <a:t>  u </a:t>
            </a:r>
            <a:r>
              <a:rPr lang="en-GB" altLang="sr-Latn-RS" sz="1800" dirty="0" err="1"/>
              <a:t>ind.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stakla</a:t>
            </a:r>
            <a:r>
              <a:rPr lang="en-GB" altLang="sr-Latn-RS" sz="1800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  <a:r>
              <a:rPr lang="en-GB" altLang="sr-Latn-RS" sz="1800" dirty="0" err="1"/>
              <a:t>adsorbens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kromatografiji</a:t>
            </a:r>
            <a:r>
              <a:rPr lang="hr-HR" altLang="sr-Latn-RS" sz="1800" dirty="0"/>
              <a:t>, njega kose –sjaj, protiv preranog sjeđenja kose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  -pomaže kod hematoma, uboda kukaca</a:t>
            </a:r>
            <a:endParaRPr lang="en-GB" altLang="sr-Latn-RS" sz="1800" dirty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17500" y="3216275"/>
            <a:ext cx="68897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i="1" dirty="0" err="1"/>
              <a:t>Herba</a:t>
            </a:r>
            <a:r>
              <a:rPr lang="en-GB" altLang="sr-Latn-RS" sz="1800" b="1" i="1" dirty="0"/>
              <a:t> </a:t>
            </a:r>
            <a:r>
              <a:rPr lang="en-GB" altLang="sr-Latn-RS" sz="1800" b="1" i="1" dirty="0" err="1"/>
              <a:t>equiseti</a:t>
            </a:r>
            <a:r>
              <a:rPr lang="en-GB" altLang="sr-Latn-RS" sz="1800" b="1" dirty="0"/>
              <a:t> – </a:t>
            </a:r>
            <a:r>
              <a:rPr lang="en-GB" altLang="sr-Latn-RS" sz="1800" b="1" dirty="0" err="1"/>
              <a:t>zelen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poljske</a:t>
            </a:r>
            <a:r>
              <a:rPr lang="en-GB" altLang="sr-Latn-RS" sz="1800" b="1" dirty="0"/>
              <a:t> </a:t>
            </a:r>
            <a:r>
              <a:rPr lang="en-GB" altLang="sr-Latn-RS" sz="1800" b="1" dirty="0" err="1"/>
              <a:t>preslice</a:t>
            </a: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Equisetum </a:t>
            </a:r>
            <a:r>
              <a:rPr lang="en-GB" altLang="sr-Latn-RS" sz="1800" i="1" dirty="0" err="1"/>
              <a:t>arvense</a:t>
            </a:r>
            <a:r>
              <a:rPr lang="hr-HR" altLang="sr-Latn-RS" sz="1800" i="1" dirty="0"/>
              <a:t> </a:t>
            </a:r>
            <a:r>
              <a:rPr lang="hr-HR" altLang="sr-Latn-RS" sz="1800" dirty="0"/>
              <a:t>L. (poljska preslica),</a:t>
            </a:r>
            <a:r>
              <a:rPr lang="en-GB" altLang="sr-Latn-RS" sz="1800" i="1" dirty="0"/>
              <a:t> </a:t>
            </a:r>
            <a:r>
              <a:rPr lang="en-GB" altLang="sr-Latn-RS" sz="1800" dirty="0"/>
              <a:t> </a:t>
            </a:r>
            <a:r>
              <a:rPr lang="en-GB" altLang="sr-Latn-RS" sz="1800" i="1" dirty="0" err="1"/>
              <a:t>Equisetaceae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-</a:t>
            </a:r>
            <a:r>
              <a:rPr lang="en-GB" altLang="sr-Latn-RS" sz="1800" i="1" dirty="0" err="1"/>
              <a:t>stabljika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sporangijima</a:t>
            </a:r>
            <a:r>
              <a:rPr lang="en-GB" altLang="sr-Latn-RS" sz="1800" i="1" dirty="0"/>
              <a:t> i </a:t>
            </a:r>
            <a:r>
              <a:rPr lang="en-GB" altLang="sr-Latn-RS" sz="1800" i="1" dirty="0" err="1"/>
              <a:t>sterilna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stabljika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i="1" dirty="0"/>
              <a:t>-</a:t>
            </a:r>
            <a:r>
              <a:rPr lang="en-GB" altLang="sr-Latn-RS" sz="1800" i="1" dirty="0" err="1"/>
              <a:t>koristi</a:t>
            </a:r>
            <a:r>
              <a:rPr lang="en-GB" altLang="sr-Latn-RS" sz="1800" i="1" dirty="0"/>
              <a:t> se </a:t>
            </a:r>
            <a:r>
              <a:rPr lang="en-GB" altLang="sr-Latn-RS" sz="1800" i="1" dirty="0" err="1"/>
              <a:t>sterilna</a:t>
            </a:r>
            <a:r>
              <a:rPr lang="en-GB" altLang="sr-Latn-RS" sz="1800" i="1" dirty="0"/>
              <a:t> </a:t>
            </a:r>
            <a:r>
              <a:rPr lang="en-GB" altLang="sr-Latn-RS" sz="1800" i="1" dirty="0" err="1"/>
              <a:t>stabljika</a:t>
            </a:r>
            <a:r>
              <a:rPr lang="hr-HR" altLang="sr-Latn-RS" sz="1800" i="1" dirty="0"/>
              <a:t> skupljena ljeti-lipanj, srpanj</a:t>
            </a:r>
            <a:endParaRPr lang="en-GB" altLang="sr-Latn-RS" sz="18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b="1" dirty="0" err="1"/>
              <a:t>Kemijski</a:t>
            </a:r>
            <a:r>
              <a:rPr lang="en-GB" altLang="sr-Latn-RS" sz="1800" b="1" dirty="0"/>
              <a:t>  </a:t>
            </a:r>
            <a:r>
              <a:rPr lang="en-GB" altLang="sr-Latn-RS" sz="1800" b="1" dirty="0" err="1"/>
              <a:t>sastav</a:t>
            </a:r>
            <a:r>
              <a:rPr lang="en-GB" altLang="sr-Latn-RS" sz="1800" b="1" dirty="0"/>
              <a:t>:</a:t>
            </a:r>
            <a:r>
              <a:rPr lang="en-GB" altLang="sr-Latn-RS" sz="1800" dirty="0"/>
              <a:t> 50-60% </a:t>
            </a:r>
            <a:r>
              <a:rPr lang="hr-HR" altLang="sr-Latn-RS" sz="1800" dirty="0"/>
              <a:t>netopljive </a:t>
            </a:r>
            <a:r>
              <a:rPr lang="en-GB" altLang="sr-Latn-RS" sz="1800" dirty="0" err="1"/>
              <a:t>silikatne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kiseline</a:t>
            </a:r>
            <a:r>
              <a:rPr lang="en-GB" altLang="sr-Latn-RS" sz="1800" dirty="0"/>
              <a:t> i  5-6%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silikata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topljivih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vodi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flavonoidi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saponini</a:t>
            </a:r>
            <a:r>
              <a:rPr lang="en-GB" altLang="sr-Latn-RS" sz="1800" dirty="0"/>
              <a:t>, vitamin 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/>
              <a:t> </a:t>
            </a:r>
            <a:r>
              <a:rPr lang="en-GB" altLang="sr-Latn-RS" sz="1800" b="1" dirty="0" err="1"/>
              <a:t>Primjena</a:t>
            </a:r>
            <a:r>
              <a:rPr lang="en-GB" altLang="sr-Latn-RS" sz="1800" dirty="0"/>
              <a:t>:</a:t>
            </a:r>
            <a:r>
              <a:rPr lang="hr-HR" altLang="sr-Latn-RS" sz="1800" dirty="0"/>
              <a:t> </a:t>
            </a:r>
            <a:r>
              <a:rPr lang="en-GB" altLang="sr-Latn-RS" sz="1800" dirty="0" err="1"/>
              <a:t>diuretik</a:t>
            </a:r>
            <a:r>
              <a:rPr lang="en-GB" altLang="sr-Latn-RS" sz="1800" dirty="0"/>
              <a:t> (</a:t>
            </a:r>
            <a:r>
              <a:rPr lang="en-GB" altLang="sr-Latn-RS" sz="1800" dirty="0" err="1"/>
              <a:t>diuretički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urološki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čajevi</a:t>
            </a:r>
            <a:r>
              <a:rPr lang="en-GB" altLang="sr-Latn-RS" sz="1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upalnih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procesa</a:t>
            </a:r>
            <a:r>
              <a:rPr lang="en-GB" altLang="sr-Latn-RS" sz="1800" dirty="0"/>
              <a:t> u </a:t>
            </a:r>
            <a:r>
              <a:rPr lang="en-GB" altLang="sr-Latn-RS" sz="1800" dirty="0" err="1"/>
              <a:t>mokraćnim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putevima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pijesak</a:t>
            </a:r>
            <a:r>
              <a:rPr lang="en-GB" altLang="sr-Latn-RS" sz="1800" dirty="0"/>
              <a:t> 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  </a:t>
            </a:r>
            <a:r>
              <a:rPr lang="en-GB" altLang="sr-Latn-RS" sz="1800" dirty="0" err="1"/>
              <a:t>bubrezima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edema</a:t>
            </a:r>
            <a:r>
              <a:rPr lang="en-GB" altLang="sr-Latn-RS" sz="1800" dirty="0"/>
              <a:t> (ne </a:t>
            </a:r>
            <a:r>
              <a:rPr lang="en-GB" altLang="sr-Latn-RS" sz="1800" dirty="0" err="1"/>
              <a:t>onih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izazvanih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otežanim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radom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potiče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nastanak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leukocita</a:t>
            </a:r>
            <a:r>
              <a:rPr lang="en-GB" altLang="sr-Latn-RS" sz="1800" dirty="0"/>
              <a:t> </a:t>
            </a:r>
            <a:r>
              <a:rPr lang="hr-HR" altLang="sr-Latn-RS" sz="1800" dirty="0"/>
              <a:t>– koristila se u liječenju </a:t>
            </a:r>
            <a:r>
              <a:rPr lang="hr-HR" altLang="sr-Latn-RS" sz="1800" dirty="0" err="1"/>
              <a:t>tuberkoloze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</a:t>
            </a:r>
            <a:r>
              <a:rPr lang="en-GB" altLang="sr-Latn-RS" sz="1800" dirty="0" err="1"/>
              <a:t>pospješuje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regeneraciju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vezivnog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tkiva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njegov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elasticitet</a:t>
            </a:r>
            <a:endParaRPr lang="en-GB" altLang="sr-Latn-RS" sz="1800" dirty="0"/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7019925" y="2997200"/>
            <a:ext cx="2124075" cy="2970213"/>
            <a:chOff x="4014" y="1842"/>
            <a:chExt cx="1530" cy="2370"/>
          </a:xfrm>
        </p:grpSpPr>
        <p:pic>
          <p:nvPicPr>
            <p:cNvPr id="2868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842"/>
              <a:ext cx="1531" cy="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4014" y="1842"/>
              <a:ext cx="1531" cy="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79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79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79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9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79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hr-HR" altLang="sr-Latn-RS" sz="1800">
                <a:solidFill>
                  <a:schemeClr val="bg1"/>
                </a:solidFill>
              </a:endParaRPr>
            </a:p>
          </p:txBody>
        </p:sp>
      </p:grpSp>
      <p:sp>
        <p:nvSpPr>
          <p:cNvPr id="286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6EB0DE41-64FE-4CB7-9E16-C006D3E8E9B5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66725" y="496888"/>
            <a:ext cx="85042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</a:t>
            </a:r>
            <a:r>
              <a:rPr lang="en-GB" altLang="sr-Latn-RS" sz="1800" dirty="0" err="1"/>
              <a:t>kupke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ekcema</a:t>
            </a:r>
            <a:r>
              <a:rPr lang="en-GB" altLang="sr-Latn-RS" sz="1800" dirty="0"/>
              <a:t>, </a:t>
            </a:r>
            <a:r>
              <a:rPr lang="en-GB" altLang="sr-Latn-RS" sz="1800" dirty="0" err="1"/>
              <a:t>ozeblina</a:t>
            </a:r>
            <a:r>
              <a:rPr lang="en-GB" altLang="sr-Latn-RS" sz="1800" dirty="0"/>
              <a:t> i </a:t>
            </a:r>
            <a:r>
              <a:rPr lang="en-GB" altLang="sr-Latn-RS" sz="1800" dirty="0" err="1"/>
              <a:t>proširenih</a:t>
            </a:r>
            <a:r>
              <a:rPr lang="en-GB" altLang="sr-Latn-RS" sz="1800" dirty="0"/>
              <a:t> vena</a:t>
            </a:r>
            <a:r>
              <a:rPr lang="hr-HR" altLang="sr-Latn-RS" sz="1800" dirty="0"/>
              <a:t>, oporavak nakon lomova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dirty="0"/>
              <a:t>- ne </a:t>
            </a:r>
            <a:r>
              <a:rPr lang="en-GB" altLang="sr-Latn-RS" sz="1800" dirty="0" err="1"/>
              <a:t>primjenjivati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kod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edema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uslijed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otežanog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rada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srca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ili</a:t>
            </a:r>
            <a:r>
              <a:rPr lang="en-GB" altLang="sr-Latn-RS" sz="1800" dirty="0"/>
              <a:t> </a:t>
            </a:r>
            <a:r>
              <a:rPr lang="en-GB" altLang="sr-Latn-RS" sz="1800" dirty="0" err="1"/>
              <a:t>bubrega</a:t>
            </a:r>
            <a:endParaRPr lang="en-GB" altLang="sr-Latn-R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sr-Latn-RS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r-Latn-RS" sz="1800" b="1" dirty="0" err="1"/>
              <a:t>Oprez</a:t>
            </a:r>
            <a:r>
              <a:rPr lang="en-GB" altLang="sr-Latn-RS" sz="1800" b="1" dirty="0"/>
              <a:t>! </a:t>
            </a:r>
            <a:r>
              <a:rPr lang="hr-HR" altLang="sr-Latn-RS" sz="1800" dirty="0"/>
              <a:t>Ne </a:t>
            </a:r>
            <a:r>
              <a:rPr lang="hr-HR" altLang="sr-Latn-RS" sz="1800" dirty="0" err="1"/>
              <a:t>zamjeniti</a:t>
            </a:r>
            <a:r>
              <a:rPr lang="hr-HR" altLang="sr-Latn-RS" sz="1800" dirty="0"/>
              <a:t> s močvarnom preslicom</a:t>
            </a:r>
            <a:r>
              <a:rPr lang="hr-HR" altLang="sr-Latn-RS" sz="1800" i="1" dirty="0"/>
              <a:t>, E. </a:t>
            </a:r>
            <a:r>
              <a:rPr lang="hr-HR" altLang="sr-Latn-RS" sz="1800" i="1" dirty="0" err="1"/>
              <a:t>palustre</a:t>
            </a:r>
            <a:r>
              <a:rPr lang="hr-HR" altLang="sr-Latn-RS" sz="1800" i="1" dirty="0"/>
              <a:t>-  </a:t>
            </a:r>
            <a:r>
              <a:rPr lang="hr-HR" altLang="sr-Latn-RS" sz="1800" dirty="0" err="1"/>
              <a:t>sadži</a:t>
            </a:r>
            <a:r>
              <a:rPr lang="hr-HR" altLang="sr-Latn-RS" sz="1800" dirty="0"/>
              <a:t> alkaloid </a:t>
            </a:r>
            <a:r>
              <a:rPr lang="hr-HR" altLang="sr-Latn-RS" sz="1800" dirty="0" err="1"/>
              <a:t>palustrin</a:t>
            </a:r>
            <a:r>
              <a:rPr lang="hr-HR" altLang="sr-Latn-RS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dirty="0"/>
              <a:t>koji uzrokuje trovanja životinja na pašnjacima (ne uzrokuje trovanje kod ljudi)</a:t>
            </a:r>
            <a:endParaRPr lang="en-GB" altLang="sr-Latn-RS" sz="1800" i="1" dirty="0"/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79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79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79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9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79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E0445830-ED1F-46C2-9440-15B75BE23F17}" type="slidenum">
              <a:rPr lang="en-GB" altLang="sr-Latn-RS" sz="1400" smtClean="0"/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9</a:t>
            </a:fld>
            <a:endParaRPr lang="en-GB" altLang="sr-Latn-RS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9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2528</Words>
  <Application>Microsoft Office PowerPoint</Application>
  <PresentationFormat>On-screen Show (4:3)</PresentationFormat>
  <Paragraphs>444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</dc:creator>
  <cp:lastModifiedBy>Gordana Rusak</cp:lastModifiedBy>
  <cp:revision>230</cp:revision>
  <dcterms:modified xsi:type="dcterms:W3CDTF">2021-10-11T20:03:27Z</dcterms:modified>
</cp:coreProperties>
</file>