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9" r:id="rId16"/>
    <p:sldId id="273" r:id="rId17"/>
    <p:sldId id="281" r:id="rId18"/>
    <p:sldId id="282" r:id="rId19"/>
    <p:sldId id="288" r:id="rId20"/>
    <p:sldId id="283" r:id="rId21"/>
    <p:sldId id="278" r:id="rId22"/>
    <p:sldId id="286" r:id="rId23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82F"/>
    <a:srgbClr val="002A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90" d="100"/>
          <a:sy n="90" d="100"/>
        </p:scale>
        <p:origin x="35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r-HR"/>
          </a:p>
        </p:txBody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28792-549C-4F71-A60A-43F88D84181B}" type="datetimeFigureOut">
              <a:rPr lang="hr-HR" smtClean="0"/>
              <a:t>8.3.2026.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BAE96-E1A8-4E19-A066-774AF6A19D64}" type="slidenum">
              <a:rPr lang="hr-HR" smtClean="0"/>
              <a:t>‹#›</a:t>
            </a:fld>
            <a:endParaRPr lang="hr-HR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3440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28792-549C-4F71-A60A-43F88D84181B}" type="datetimeFigureOut">
              <a:rPr lang="hr-HR" smtClean="0"/>
              <a:t>8.3.2026.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BAE96-E1A8-4E19-A066-774AF6A19D64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32896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28792-549C-4F71-A60A-43F88D84181B}" type="datetimeFigureOut">
              <a:rPr lang="hr-HR" smtClean="0"/>
              <a:t>8.3.2026.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BAE96-E1A8-4E19-A066-774AF6A19D64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795249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dirty="0"/>
              <a:t>Kliknite da biste uredili matrice</a:t>
            </a:r>
          </a:p>
          <a:p>
            <a:pPr lvl="1"/>
            <a:r>
              <a:rPr lang="hr-HR" dirty="0"/>
              <a:t>Druga razina</a:t>
            </a:r>
          </a:p>
          <a:p>
            <a:pPr lvl="2"/>
            <a:r>
              <a:rPr lang="hr-HR" dirty="0"/>
              <a:t>Treća razina</a:t>
            </a:r>
          </a:p>
          <a:p>
            <a:pPr lvl="3"/>
            <a:r>
              <a:rPr lang="hr-HR" dirty="0"/>
              <a:t>Četvrta razina</a:t>
            </a:r>
          </a:p>
          <a:p>
            <a:pPr lvl="4"/>
            <a:r>
              <a:rPr lang="hr-HR" dirty="0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28792-549C-4F71-A60A-43F88D84181B}" type="datetimeFigureOut">
              <a:rPr lang="hr-HR" smtClean="0"/>
              <a:t>8.3.2026.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BAE96-E1A8-4E19-A066-774AF6A19D64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853613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28792-549C-4F71-A60A-43F88D84181B}" type="datetimeFigureOut">
              <a:rPr lang="hr-HR" smtClean="0"/>
              <a:t>8.3.2026.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BAE96-E1A8-4E19-A066-774AF6A19D64}" type="slidenum">
              <a:rPr lang="hr-HR" smtClean="0"/>
              <a:t>‹#›</a:t>
            </a:fld>
            <a:endParaRPr lang="hr-HR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8086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28792-549C-4F71-A60A-43F88D84181B}" type="datetimeFigureOut">
              <a:rPr lang="hr-HR" smtClean="0"/>
              <a:t>8.3.2026.</a:t>
            </a:fld>
            <a:endParaRPr lang="hr-H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BAE96-E1A8-4E19-A066-774AF6A19D64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00371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28792-549C-4F71-A60A-43F88D84181B}" type="datetimeFigureOut">
              <a:rPr lang="hr-HR" smtClean="0"/>
              <a:t>8.3.2026.</a:t>
            </a:fld>
            <a:endParaRPr lang="hr-H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BAE96-E1A8-4E19-A066-774AF6A19D64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902099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28792-549C-4F71-A60A-43F88D84181B}" type="datetimeFigureOut">
              <a:rPr lang="hr-HR" smtClean="0"/>
              <a:t>8.3.2026.</a:t>
            </a:fld>
            <a:endParaRPr lang="hr-H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BAE96-E1A8-4E19-A066-774AF6A19D64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057080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28792-549C-4F71-A60A-43F88D84181B}" type="datetimeFigureOut">
              <a:rPr lang="hr-HR" smtClean="0"/>
              <a:t>8.3.2026.</a:t>
            </a:fld>
            <a:endParaRPr lang="hr-H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hr-H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BAE96-E1A8-4E19-A066-774AF6A19D64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0262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F0228792-549C-4F71-A60A-43F88D84181B}" type="datetimeFigureOut">
              <a:rPr lang="hr-HR" smtClean="0"/>
              <a:t>8.3.2026.</a:t>
            </a:fld>
            <a:endParaRPr lang="hr-H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D6BAE96-E1A8-4E19-A066-774AF6A19D64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0977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dirty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28792-549C-4F71-A60A-43F88D84181B}" type="datetimeFigureOut">
              <a:rPr lang="hr-HR" smtClean="0"/>
              <a:t>8.3.2026.</a:t>
            </a:fld>
            <a:endParaRPr lang="hr-H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BAE96-E1A8-4E19-A066-774AF6A19D64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094707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r-HR"/>
          </a:p>
        </p:txBody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r-HR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0228792-549C-4F71-A60A-43F88D84181B}" type="datetimeFigureOut">
              <a:rPr lang="hr-HR" smtClean="0"/>
              <a:t>8.3.2026.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D6BAE96-E1A8-4E19-A066-774AF6A19D64}" type="slidenum">
              <a:rPr lang="hr-HR" smtClean="0"/>
              <a:t>‹#›</a:t>
            </a:fld>
            <a:endParaRPr lang="hr-HR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5083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9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23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11B90BE-2E13-E9AB-DD94-C757937C42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0051" y="3658620"/>
            <a:ext cx="10058400" cy="685657"/>
          </a:xfrm>
        </p:spPr>
        <p:txBody>
          <a:bodyPr>
            <a:normAutofit/>
          </a:bodyPr>
          <a:lstStyle/>
          <a:p>
            <a:pPr algn="ctr"/>
            <a:r>
              <a:rPr lang="hr-HR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Molekularni biomarkeri u onkologiji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8D33A198-B821-2C99-B5D6-D719D6B294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6800" y="4001448"/>
            <a:ext cx="10058400" cy="2274983"/>
          </a:xfrm>
        </p:spPr>
        <p:txBody>
          <a:bodyPr>
            <a:normAutofit fontScale="92500" lnSpcReduction="10000"/>
          </a:bodyPr>
          <a:lstStyle/>
          <a:p>
            <a:pPr algn="ctr"/>
            <a:endParaRPr lang="hr-HR" cap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hr-HR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Dominik Prišćan</a:t>
            </a:r>
          </a:p>
          <a:p>
            <a:pPr algn="ctr"/>
            <a:endParaRPr lang="hr-HR" cap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hr-HR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Potencijalni mentor: Prof. Dr. sc. Vladimir </a:t>
            </a:r>
            <a:r>
              <a:rPr lang="hr-HR" cap="none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Mrljak</a:t>
            </a:r>
            <a:endParaRPr lang="hr-HR" cap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hr-HR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Voditelj smjera: Prof. Dr. sc. Ita </a:t>
            </a:r>
            <a:r>
              <a:rPr lang="hr-HR" cap="none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Gruić</a:t>
            </a:r>
            <a:r>
              <a:rPr lang="hr-HR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cap="none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Sovulj</a:t>
            </a:r>
            <a:endParaRPr lang="hr-HR" cap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0353A9-1A9D-9261-3269-9BF8E20E10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115" y="95250"/>
            <a:ext cx="1620329" cy="1621473"/>
          </a:xfrm>
          <a:prstGeom prst="rect">
            <a:avLst/>
          </a:prstGeom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id="{58CEC5B1-2254-D4DA-A64C-C25A2F4B6BA1}"/>
              </a:ext>
            </a:extLst>
          </p:cNvPr>
          <p:cNvSpPr txBox="1"/>
          <p:nvPr/>
        </p:nvSpPr>
        <p:spPr>
          <a:xfrm>
            <a:off x="2262909" y="95250"/>
            <a:ext cx="814647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Sveučilište u Zagrebu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Prirodoslovno‒matematički fakultet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Kemijski odsjek</a:t>
            </a:r>
          </a:p>
        </p:txBody>
      </p:sp>
    </p:spTree>
    <p:extLst>
      <p:ext uri="{BB962C8B-B14F-4D97-AF65-F5344CB8AC3E}">
        <p14:creationId xmlns:p14="http://schemas.microsoft.com/office/powerpoint/2010/main" val="27671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379"/>
    </mc:Choice>
    <mc:Fallback xmlns="">
      <p:transition spd="slow" advTm="14379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4829B18-E3A0-B8A4-208B-A4E80EFEF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02046"/>
            <a:ext cx="10058400" cy="1450757"/>
          </a:xfrm>
        </p:spPr>
        <p:txBody>
          <a:bodyPr/>
          <a:lstStyle/>
          <a:p>
            <a:r>
              <a:rPr lang="hr-HR" dirty="0"/>
              <a:t>Cilj istraživanja</a:t>
            </a:r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D76BE75F-E419-BAFB-2B5F-95B8B56D72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130" y="1611313"/>
            <a:ext cx="7377604" cy="4713287"/>
          </a:xfrm>
          <a:prstGeom prst="rect">
            <a:avLst/>
          </a:prstGeom>
        </p:spPr>
      </p:pic>
      <p:sp>
        <p:nvSpPr>
          <p:cNvPr id="3" name="TekstniOkvir 2">
            <a:extLst>
              <a:ext uri="{FF2B5EF4-FFF2-40B4-BE49-F238E27FC236}">
                <a16:creationId xmlns:a16="http://schemas.microsoft.com/office/drawing/2014/main" id="{FC455CD1-8519-2FF7-9B78-4EF9F89A71C5}"/>
              </a:ext>
            </a:extLst>
          </p:cNvPr>
          <p:cNvSpPr txBox="1"/>
          <p:nvPr/>
        </p:nvSpPr>
        <p:spPr>
          <a:xfrm>
            <a:off x="499534" y="2675294"/>
            <a:ext cx="366606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dirty="0"/>
              <a:t>Razvoj algoritma koji prepoznaje </a:t>
            </a:r>
            <a:r>
              <a:rPr lang="hr-HR" dirty="0" err="1"/>
              <a:t>metilacijske</a:t>
            </a:r>
            <a:r>
              <a:rPr lang="hr-HR" dirty="0"/>
              <a:t> obrasce cfDNA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hr-H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dirty="0"/>
              <a:t>Razviti test za detekciju i lokalizaciju više vrsta raka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hr-HR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hr-HR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204873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304"/>
    </mc:Choice>
    <mc:Fallback xmlns="">
      <p:transition spd="slow" advTm="38304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1B1A4B7-6DF3-F592-EBD4-15D7F5F4A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i="1" dirty="0" err="1"/>
              <a:t>Whole</a:t>
            </a:r>
            <a:r>
              <a:rPr lang="hr-HR" i="1" dirty="0"/>
              <a:t> genome </a:t>
            </a:r>
            <a:r>
              <a:rPr lang="hr-HR" i="1" dirty="0" err="1"/>
              <a:t>bisulfite</a:t>
            </a:r>
            <a:r>
              <a:rPr lang="hr-HR" i="1" dirty="0"/>
              <a:t> </a:t>
            </a:r>
            <a:r>
              <a:rPr lang="hr-HR" i="1" dirty="0" err="1"/>
              <a:t>sequencing</a:t>
            </a:r>
            <a:endParaRPr lang="hr-HR" i="1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272297A8-E55B-BBA6-BDB2-383A7386C3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1748" y="1940560"/>
            <a:ext cx="6983212" cy="4131734"/>
          </a:xfrm>
          <a:prstGeom prst="rect">
            <a:avLst/>
          </a:prstGeom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id="{293E0171-B504-5AE6-B1CF-B32F550D7533}"/>
              </a:ext>
            </a:extLst>
          </p:cNvPr>
          <p:cNvSpPr txBox="1"/>
          <p:nvPr/>
        </p:nvSpPr>
        <p:spPr>
          <a:xfrm>
            <a:off x="761999" y="1940560"/>
            <a:ext cx="364913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dirty="0"/>
              <a:t>Natrijev bisulfit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hr-HR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hr-HR" dirty="0"/>
              <a:t>Deaminira nemetilirane citozine u uracile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hr-H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dirty="0"/>
              <a:t>Pratili su CpG mjesta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hr-HR" dirty="0"/>
              <a:t>1 milijun najinformativnijih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hr-HR" dirty="0"/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hr-HR" dirty="0"/>
              <a:t>Povećava robusnost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hr-HR" dirty="0"/>
              <a:t>Smanjuje granicu detekcije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hr-HR" dirty="0"/>
              <a:t>Olakšava skaliranje</a:t>
            </a:r>
          </a:p>
        </p:txBody>
      </p:sp>
    </p:spTree>
    <p:extLst>
      <p:ext uri="{BB962C8B-B14F-4D97-AF65-F5344CB8AC3E}">
        <p14:creationId xmlns:p14="http://schemas.microsoft.com/office/powerpoint/2010/main" val="900254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946"/>
    </mc:Choice>
    <mc:Fallback xmlns="">
      <p:transition spd="slow" advTm="65946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A86B7F0-6657-186E-6783-4791658BE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7109"/>
            <a:ext cx="10058400" cy="1450757"/>
          </a:xfrm>
        </p:spPr>
        <p:txBody>
          <a:bodyPr/>
          <a:lstStyle/>
          <a:p>
            <a:r>
              <a:rPr lang="hr-HR" dirty="0"/>
              <a:t>Rezultati prvog </a:t>
            </a:r>
            <a:br>
              <a:rPr lang="hr-HR" dirty="0"/>
            </a:br>
            <a:r>
              <a:rPr lang="hr-HR" dirty="0"/>
              <a:t>algoritma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C0F9CF1A-51A8-B0D7-2B17-2613E51466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5663" y="0"/>
            <a:ext cx="6743617" cy="6473098"/>
          </a:xfrm>
          <a:prstGeom prst="rect">
            <a:avLst/>
          </a:prstGeom>
        </p:spPr>
      </p:pic>
      <p:sp>
        <p:nvSpPr>
          <p:cNvPr id="4" name="TekstniOkvir 3">
            <a:extLst>
              <a:ext uri="{FF2B5EF4-FFF2-40B4-BE49-F238E27FC236}">
                <a16:creationId xmlns:a16="http://schemas.microsoft.com/office/drawing/2014/main" id="{7DA874CB-8288-7011-719D-CEBB4E3AECC9}"/>
              </a:ext>
            </a:extLst>
          </p:cNvPr>
          <p:cNvSpPr txBox="1"/>
          <p:nvPr/>
        </p:nvSpPr>
        <p:spPr>
          <a:xfrm>
            <a:off x="753533" y="1981200"/>
            <a:ext cx="4241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dirty="0"/>
              <a:t>Trening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hr-HR" dirty="0"/>
              <a:t>Specifičnost – 99,8%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hr-HR" dirty="0"/>
              <a:t>Osjetljivost –  55,2 %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hr-H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dirty="0"/>
              <a:t>Validacija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hr-HR" dirty="0"/>
              <a:t>Specifičnost – 99,3%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hr-HR" dirty="0"/>
              <a:t>Osjetljivost – 54,9 %</a:t>
            </a:r>
          </a:p>
        </p:txBody>
      </p:sp>
      <p:sp>
        <p:nvSpPr>
          <p:cNvPr id="6" name="Elipsa 5">
            <a:extLst>
              <a:ext uri="{FF2B5EF4-FFF2-40B4-BE49-F238E27FC236}">
                <a16:creationId xmlns:a16="http://schemas.microsoft.com/office/drawing/2014/main" id="{207B1D07-2BCE-5860-08FE-1ACA4487EDF2}"/>
              </a:ext>
            </a:extLst>
          </p:cNvPr>
          <p:cNvSpPr/>
          <p:nvPr/>
        </p:nvSpPr>
        <p:spPr>
          <a:xfrm>
            <a:off x="9279467" y="4792133"/>
            <a:ext cx="324000" cy="3240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D5F98C64-9861-E9FB-1B51-C5F4CF75AE04}"/>
              </a:ext>
            </a:extLst>
          </p:cNvPr>
          <p:cNvSpPr txBox="1"/>
          <p:nvPr/>
        </p:nvSpPr>
        <p:spPr>
          <a:xfrm>
            <a:off x="9603467" y="4715606"/>
            <a:ext cx="16002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500" dirty="0"/>
              <a:t>Trening</a:t>
            </a:r>
          </a:p>
        </p:txBody>
      </p:sp>
      <p:sp>
        <p:nvSpPr>
          <p:cNvPr id="8" name="Elipsa 7">
            <a:extLst>
              <a:ext uri="{FF2B5EF4-FFF2-40B4-BE49-F238E27FC236}">
                <a16:creationId xmlns:a16="http://schemas.microsoft.com/office/drawing/2014/main" id="{4A21E661-163D-7A51-A99D-212548B29AD8}"/>
              </a:ext>
            </a:extLst>
          </p:cNvPr>
          <p:cNvSpPr/>
          <p:nvPr/>
        </p:nvSpPr>
        <p:spPr>
          <a:xfrm>
            <a:off x="9279467" y="5385142"/>
            <a:ext cx="324000" cy="324000"/>
          </a:xfrm>
          <a:prstGeom prst="ellipse">
            <a:avLst/>
          </a:prstGeom>
          <a:solidFill>
            <a:srgbClr val="00682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04A1A0B4-3F99-A404-4D29-27D68B4EA90E}"/>
              </a:ext>
            </a:extLst>
          </p:cNvPr>
          <p:cNvSpPr txBox="1"/>
          <p:nvPr/>
        </p:nvSpPr>
        <p:spPr>
          <a:xfrm>
            <a:off x="9603467" y="5308615"/>
            <a:ext cx="16002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500" dirty="0"/>
              <a:t>Validacija</a:t>
            </a:r>
          </a:p>
        </p:txBody>
      </p:sp>
    </p:spTree>
    <p:extLst>
      <p:ext uri="{BB962C8B-B14F-4D97-AF65-F5344CB8AC3E}">
        <p14:creationId xmlns:p14="http://schemas.microsoft.com/office/powerpoint/2010/main" val="31016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762"/>
    </mc:Choice>
    <mc:Fallback xmlns="">
      <p:transition spd="slow" advTm="64762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9E8DBA7-4627-0B12-3CD6-63CA2D0644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Rezultati drugog</a:t>
            </a:r>
            <a:br>
              <a:rPr lang="hr-HR" dirty="0"/>
            </a:br>
            <a:r>
              <a:rPr lang="hr-HR" dirty="0"/>
              <a:t> algoritma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580B9A70-C9D9-9687-DA58-4234E2F40F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5379" y="0"/>
            <a:ext cx="6956621" cy="6858000"/>
          </a:xfrm>
          <a:prstGeom prst="rect">
            <a:avLst/>
          </a:prstGeom>
        </p:spPr>
      </p:pic>
      <p:sp>
        <p:nvSpPr>
          <p:cNvPr id="4" name="TekstniOkvir 3">
            <a:extLst>
              <a:ext uri="{FF2B5EF4-FFF2-40B4-BE49-F238E27FC236}">
                <a16:creationId xmlns:a16="http://schemas.microsoft.com/office/drawing/2014/main" id="{541C147E-8374-2AD2-1201-40EB4C2E0513}"/>
              </a:ext>
            </a:extLst>
          </p:cNvPr>
          <p:cNvSpPr txBox="1"/>
          <p:nvPr/>
        </p:nvSpPr>
        <p:spPr>
          <a:xfrm>
            <a:off x="1016000" y="3221950"/>
            <a:ext cx="35390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dirty="0"/>
              <a:t>U 96% uzoraka detektiran rak, lokaliziran točno u 93% slučajeva</a:t>
            </a:r>
          </a:p>
        </p:txBody>
      </p:sp>
    </p:spTree>
    <p:extLst>
      <p:ext uri="{BB962C8B-B14F-4D97-AF65-F5344CB8AC3E}">
        <p14:creationId xmlns:p14="http://schemas.microsoft.com/office/powerpoint/2010/main" val="3666314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237"/>
    </mc:Choice>
    <mc:Fallback xmlns="">
      <p:transition spd="slow" advTm="33237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8F1D870-2382-0F7A-7173-6E2BB102F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480" y="252736"/>
            <a:ext cx="10058400" cy="1450757"/>
          </a:xfrm>
        </p:spPr>
        <p:txBody>
          <a:bodyPr/>
          <a:lstStyle/>
          <a:p>
            <a:r>
              <a:rPr lang="hr-HR" dirty="0"/>
              <a:t>Kriteriji probirnog </a:t>
            </a:r>
            <a:br>
              <a:rPr lang="hr-HR" dirty="0"/>
            </a:br>
            <a:r>
              <a:rPr lang="hr-HR" dirty="0"/>
              <a:t>testa</a:t>
            </a:r>
          </a:p>
        </p:txBody>
      </p:sp>
      <p:pic>
        <p:nvPicPr>
          <p:cNvPr id="7" name="Rezervirano mjesto sadržaja 6">
            <a:extLst>
              <a:ext uri="{FF2B5EF4-FFF2-40B4-BE49-F238E27FC236}">
                <a16:creationId xmlns:a16="http://schemas.microsoft.com/office/drawing/2014/main" id="{100A13F7-C6EE-F98D-C076-DE19D018E3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7184" y="1356433"/>
            <a:ext cx="6729189" cy="4910489"/>
          </a:xfrm>
          <a:prstGeom prst="rect">
            <a:avLst/>
          </a:prstGeom>
        </p:spPr>
      </p:pic>
      <p:sp>
        <p:nvSpPr>
          <p:cNvPr id="3" name="TekstniOkvir 2">
            <a:extLst>
              <a:ext uri="{FF2B5EF4-FFF2-40B4-BE49-F238E27FC236}">
                <a16:creationId xmlns:a16="http://schemas.microsoft.com/office/drawing/2014/main" id="{43FC343D-419F-9D8D-A9E4-1EDA8C029074}"/>
              </a:ext>
            </a:extLst>
          </p:cNvPr>
          <p:cNvSpPr txBox="1"/>
          <p:nvPr/>
        </p:nvSpPr>
        <p:spPr>
          <a:xfrm>
            <a:off x="651933" y="1972733"/>
            <a:ext cx="380153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dirty="0"/>
              <a:t>Visoka specifičnost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hr-H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dirty="0"/>
              <a:t>Učinkovitost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hr-HR" dirty="0"/>
              <a:t>PPV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hr-HR" dirty="0"/>
              <a:t>Na 100 000 testova</a:t>
            </a:r>
          </a:p>
          <a:p>
            <a:pPr marL="1657350" lvl="3" indent="-285750">
              <a:buFont typeface="Wingdings" panose="05000000000000000000" pitchFamily="2" charset="2"/>
              <a:buChar char="Ø"/>
            </a:pPr>
            <a:r>
              <a:rPr lang="hr-HR" dirty="0"/>
              <a:t>715 točnih pozitiva</a:t>
            </a:r>
          </a:p>
          <a:p>
            <a:pPr marL="1657350" lvl="3" indent="-285750">
              <a:buFont typeface="Wingdings" panose="05000000000000000000" pitchFamily="2" charset="2"/>
              <a:buChar char="Ø"/>
            </a:pPr>
            <a:r>
              <a:rPr lang="hr-HR" dirty="0"/>
              <a:t>691 lažnih pozitiva</a:t>
            </a:r>
          </a:p>
        </p:txBody>
      </p:sp>
    </p:spTree>
    <p:extLst>
      <p:ext uri="{BB962C8B-B14F-4D97-AF65-F5344CB8AC3E}">
        <p14:creationId xmlns:p14="http://schemas.microsoft.com/office/powerpoint/2010/main" val="1832644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2076"/>
    </mc:Choice>
    <mc:Fallback xmlns="">
      <p:transition spd="slow" advTm="122076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B129EFC-B407-92C8-45AA-227B9648F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Metabolomski biomarker progresije raka prostate</a:t>
            </a:r>
          </a:p>
        </p:txBody>
      </p:sp>
      <p:pic>
        <p:nvPicPr>
          <p:cNvPr id="1026" name="Picture 2" descr="Novel prostate cancer biomarker test launches on US market | Urology Times">
            <a:extLst>
              <a:ext uri="{FF2B5EF4-FFF2-40B4-BE49-F238E27FC236}">
                <a16:creationId xmlns:a16="http://schemas.microsoft.com/office/drawing/2014/main" id="{8FDA93B7-215E-4F01-8F63-FC72563D53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678" y="1327373"/>
            <a:ext cx="7539322" cy="5026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niOkvir 3">
            <a:extLst>
              <a:ext uri="{FF2B5EF4-FFF2-40B4-BE49-F238E27FC236}">
                <a16:creationId xmlns:a16="http://schemas.microsoft.com/office/drawing/2014/main" id="{66AEDE97-EF6E-F694-442C-A3265232E507}"/>
              </a:ext>
            </a:extLst>
          </p:cNvPr>
          <p:cNvSpPr txBox="1"/>
          <p:nvPr/>
        </p:nvSpPr>
        <p:spPr>
          <a:xfrm>
            <a:off x="287867" y="1955799"/>
            <a:ext cx="3420533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sz="2000" dirty="0"/>
              <a:t>Analiza metaboloma urina, plazme i tumorskog tkiva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hr-HR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hr-HR" dirty="0"/>
              <a:t>Metabolom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hr-HR" dirty="0"/>
              <a:t>Skup svih malih molekula koje se nalaze u organelu, stanici, tkivu ili organizmu</a:t>
            </a:r>
          </a:p>
        </p:txBody>
      </p:sp>
    </p:spTree>
    <p:extLst>
      <p:ext uri="{BB962C8B-B14F-4D97-AF65-F5344CB8AC3E}">
        <p14:creationId xmlns:p14="http://schemas.microsoft.com/office/powerpoint/2010/main" val="1153881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647"/>
    </mc:Choice>
    <mc:Fallback xmlns="">
      <p:transition spd="slow" advTm="34647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D1733F7-55A4-87D7-ED30-DACF2BCBBA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Rezultati analize plazme, </a:t>
            </a:r>
            <a:br>
              <a:rPr lang="hr-HR" dirty="0"/>
            </a:br>
            <a:r>
              <a:rPr lang="hr-HR" dirty="0"/>
              <a:t>urina i tkiva</a:t>
            </a:r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235E74FC-6526-CB1D-A4BC-D18A67E3DC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1527" y="-27711"/>
            <a:ext cx="4590473" cy="688571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kstniOkvir 4">
            <a:extLst>
              <a:ext uri="{FF2B5EF4-FFF2-40B4-BE49-F238E27FC236}">
                <a16:creationId xmlns:a16="http://schemas.microsoft.com/office/drawing/2014/main" id="{31F56A91-0284-956F-5939-6504125A63E7}"/>
              </a:ext>
            </a:extLst>
          </p:cNvPr>
          <p:cNvSpPr txBox="1"/>
          <p:nvPr/>
        </p:nvSpPr>
        <p:spPr>
          <a:xfrm>
            <a:off x="356413" y="1967621"/>
            <a:ext cx="6478497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hr-HR" sz="2000" dirty="0"/>
              <a:t>Podjela grupa: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hr-HR" sz="2000" dirty="0"/>
              <a:t>Kontrola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hr-HR" sz="2000" dirty="0"/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hr-HR" sz="2000" dirty="0"/>
              <a:t>Lokalizirani rak prostate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hr-HR" sz="2000" dirty="0"/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hr-HR" sz="2000" dirty="0"/>
              <a:t>Metastazirani rak prostate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hr-HR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r-HR" sz="2000" dirty="0"/>
              <a:t>Usporedba kontrole i lokaliziranog raka prostate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hr-HR" sz="2000" dirty="0"/>
              <a:t>37 značajnih metabolita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hr-HR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r-HR" sz="2000" dirty="0"/>
              <a:t>Usporedba lokaliziranog raka prostate i metastaziranog raka prostate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hr-HR" sz="2000" dirty="0"/>
              <a:t>91 značajnih metabolita</a:t>
            </a:r>
          </a:p>
        </p:txBody>
      </p:sp>
      <p:sp>
        <p:nvSpPr>
          <p:cNvPr id="6" name="Elipsa 5">
            <a:extLst>
              <a:ext uri="{FF2B5EF4-FFF2-40B4-BE49-F238E27FC236}">
                <a16:creationId xmlns:a16="http://schemas.microsoft.com/office/drawing/2014/main" id="{75496146-813D-236A-5CB5-6A4A22FE17E7}"/>
              </a:ext>
            </a:extLst>
          </p:cNvPr>
          <p:cNvSpPr/>
          <p:nvPr/>
        </p:nvSpPr>
        <p:spPr>
          <a:xfrm>
            <a:off x="4356312" y="2282646"/>
            <a:ext cx="324000" cy="3240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Elipsa 6">
            <a:extLst>
              <a:ext uri="{FF2B5EF4-FFF2-40B4-BE49-F238E27FC236}">
                <a16:creationId xmlns:a16="http://schemas.microsoft.com/office/drawing/2014/main" id="{22E42D1A-7166-FC56-DAAD-8EDCA171B8F7}"/>
              </a:ext>
            </a:extLst>
          </p:cNvPr>
          <p:cNvSpPr/>
          <p:nvPr/>
        </p:nvSpPr>
        <p:spPr>
          <a:xfrm>
            <a:off x="4356312" y="2921671"/>
            <a:ext cx="324000" cy="324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Elipsa 7">
            <a:extLst>
              <a:ext uri="{FF2B5EF4-FFF2-40B4-BE49-F238E27FC236}">
                <a16:creationId xmlns:a16="http://schemas.microsoft.com/office/drawing/2014/main" id="{A03C3B7C-9CEB-CD9C-2908-5C9C086DB304}"/>
              </a:ext>
            </a:extLst>
          </p:cNvPr>
          <p:cNvSpPr/>
          <p:nvPr/>
        </p:nvSpPr>
        <p:spPr>
          <a:xfrm>
            <a:off x="4356312" y="3560696"/>
            <a:ext cx="324000" cy="3240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40841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630"/>
    </mc:Choice>
    <mc:Fallback xmlns="">
      <p:transition spd="slow" advTm="5763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AF67BAE-F8B9-6F36-F0CA-6CACC676A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60" y="-725379"/>
            <a:ext cx="10058400" cy="1450757"/>
          </a:xfrm>
        </p:spPr>
        <p:txBody>
          <a:bodyPr/>
          <a:lstStyle/>
          <a:p>
            <a:r>
              <a:rPr lang="hr-HR" dirty="0"/>
              <a:t>Analiza biokemijskih puteva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1B80AEE-5E9F-4DFE-BE56-F25A9AAAC1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036" y="725378"/>
            <a:ext cx="9982200" cy="5689549"/>
          </a:xfr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21E2E9EA-5648-6AA2-2FF5-4B9D4D0038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036" y="725378"/>
            <a:ext cx="9982200" cy="579378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41398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228"/>
    </mc:Choice>
    <mc:Fallback xmlns="">
      <p:transition spd="slow" advTm="642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2C3F9EB-26BB-9E3B-8F60-D21022BBDB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625" y="222348"/>
            <a:ext cx="10058400" cy="1450757"/>
          </a:xfrm>
        </p:spPr>
        <p:txBody>
          <a:bodyPr/>
          <a:lstStyle/>
          <a:p>
            <a:r>
              <a:rPr lang="hr-HR" dirty="0"/>
              <a:t>Validacija GC-MS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C09BEB-1BBC-4B19-8018-10D88B21E83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3075" y="1315750"/>
            <a:ext cx="6547937" cy="4749494"/>
          </a:xfrm>
          <a:prstGeom prst="rect">
            <a:avLst/>
          </a:prstGeom>
        </p:spPr>
      </p:pic>
      <p:sp>
        <p:nvSpPr>
          <p:cNvPr id="5" name="TekstniOkvir 4">
            <a:extLst>
              <a:ext uri="{FF2B5EF4-FFF2-40B4-BE49-F238E27FC236}">
                <a16:creationId xmlns:a16="http://schemas.microsoft.com/office/drawing/2014/main" id="{D4444AD1-AC05-D0B6-274C-312FD2480B57}"/>
              </a:ext>
            </a:extLst>
          </p:cNvPr>
          <p:cNvSpPr txBox="1"/>
          <p:nvPr/>
        </p:nvSpPr>
        <p:spPr>
          <a:xfrm>
            <a:off x="1062182" y="2813334"/>
            <a:ext cx="3556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dirty="0"/>
              <a:t>Količina sarkozina je značajno promijenjena u usporedbi kontrole i lokaliziranog raka prostate i u usporedbi lokaliziranog raka prostate i metastaziranog raka prostate</a:t>
            </a:r>
          </a:p>
        </p:txBody>
      </p:sp>
    </p:spTree>
    <p:extLst>
      <p:ext uri="{BB962C8B-B14F-4D97-AF65-F5344CB8AC3E}">
        <p14:creationId xmlns:p14="http://schemas.microsoft.com/office/powerpoint/2010/main" val="159375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157"/>
    </mc:Choice>
    <mc:Fallback xmlns="">
      <p:transition spd="slow" advTm="29157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3A2B3C5-6E9A-D023-A40A-A2720A931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6658" y="167755"/>
            <a:ext cx="10058400" cy="1450757"/>
          </a:xfrm>
        </p:spPr>
        <p:txBody>
          <a:bodyPr/>
          <a:lstStyle/>
          <a:p>
            <a:r>
              <a:rPr lang="hr-HR" dirty="0"/>
              <a:t>Dijagnostička vrijednost sarkozina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47708700-F433-0E20-EA77-EBA3FCD57F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065" y="1801156"/>
            <a:ext cx="8954647" cy="4163710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7D8FF466-D8BE-EEB0-D979-2F6B34DE9394}"/>
              </a:ext>
            </a:extLst>
          </p:cNvPr>
          <p:cNvSpPr txBox="1"/>
          <p:nvPr/>
        </p:nvSpPr>
        <p:spPr>
          <a:xfrm>
            <a:off x="4688957" y="5911704"/>
            <a:ext cx="71131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err="1"/>
              <a:t>Supernatant</a:t>
            </a:r>
            <a:r>
              <a:rPr lang="hr-HR" sz="2000" dirty="0"/>
              <a:t>					Sediment</a:t>
            </a: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9DCED1AF-8C8D-C6F3-ED8C-EF4C0C87300F}"/>
              </a:ext>
            </a:extLst>
          </p:cNvPr>
          <p:cNvSpPr txBox="1"/>
          <p:nvPr/>
        </p:nvSpPr>
        <p:spPr>
          <a:xfrm>
            <a:off x="517236" y="2844800"/>
            <a:ext cx="27247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dirty="0"/>
              <a:t>Uzorkovanje urina je manje invazivno od uzorkovanja tkiva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hr-H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dirty="0"/>
              <a:t>Umjereno koristan biomarker</a:t>
            </a:r>
          </a:p>
        </p:txBody>
      </p:sp>
    </p:spTree>
    <p:extLst>
      <p:ext uri="{BB962C8B-B14F-4D97-AF65-F5344CB8AC3E}">
        <p14:creationId xmlns:p14="http://schemas.microsoft.com/office/powerpoint/2010/main" val="3743927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735"/>
    </mc:Choice>
    <mc:Fallback xmlns="">
      <p:transition spd="slow" advTm="51735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0BAD751-73DA-6050-227F-E2E48A924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Uvod</a:t>
            </a:r>
          </a:p>
        </p:txBody>
      </p:sp>
      <p:pic>
        <p:nvPicPr>
          <p:cNvPr id="9" name="Rezervirano mjesto sadržaja 8">
            <a:extLst>
              <a:ext uri="{FF2B5EF4-FFF2-40B4-BE49-F238E27FC236}">
                <a16:creationId xmlns:a16="http://schemas.microsoft.com/office/drawing/2014/main" id="{40EE1999-93C2-7A41-030D-CC4DAD7E11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141" y="0"/>
            <a:ext cx="7007859" cy="6319520"/>
          </a:xfrm>
          <a:prstGeom prst="rect">
            <a:avLst/>
          </a:prstGeom>
        </p:spPr>
      </p:pic>
      <p:sp>
        <p:nvSpPr>
          <p:cNvPr id="3" name="TekstniOkvir 2">
            <a:extLst>
              <a:ext uri="{FF2B5EF4-FFF2-40B4-BE49-F238E27FC236}">
                <a16:creationId xmlns:a16="http://schemas.microsoft.com/office/drawing/2014/main" id="{FB32AF31-E62D-C8F6-B240-F0C6444DCB86}"/>
              </a:ext>
            </a:extLst>
          </p:cNvPr>
          <p:cNvSpPr txBox="1"/>
          <p:nvPr/>
        </p:nvSpPr>
        <p:spPr>
          <a:xfrm>
            <a:off x="1097280" y="2482426"/>
            <a:ext cx="384725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hr-HR" sz="2000" dirty="0"/>
              <a:t>Personalizirana medicina stvara potrebu za biomarkerima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hr-HR" sz="20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hr-HR" sz="2000" dirty="0"/>
              <a:t>Primjena biomarkera: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hr-HR" sz="2000" dirty="0"/>
              <a:t>Farmacija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hr-HR" sz="2000" dirty="0"/>
              <a:t>Medicina</a:t>
            </a:r>
          </a:p>
        </p:txBody>
      </p:sp>
    </p:spTree>
    <p:extLst>
      <p:ext uri="{BB962C8B-B14F-4D97-AF65-F5344CB8AC3E}">
        <p14:creationId xmlns:p14="http://schemas.microsoft.com/office/powerpoint/2010/main" val="611489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085"/>
    </mc:Choice>
    <mc:Fallback xmlns="">
      <p:transition spd="slow" advTm="34085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F1CBB35-D9D9-514A-4EA7-DA9DEEDBB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Biološka relevantnost sarkozina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84F4982-5EE8-4851-AA49-E6AE8D415F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7434" y="1737360"/>
            <a:ext cx="4284768" cy="4022725"/>
          </a:xfrm>
        </p:spPr>
      </p:pic>
      <p:sp>
        <p:nvSpPr>
          <p:cNvPr id="5" name="TekstniOkvir 4">
            <a:extLst>
              <a:ext uri="{FF2B5EF4-FFF2-40B4-BE49-F238E27FC236}">
                <a16:creationId xmlns:a16="http://schemas.microsoft.com/office/drawing/2014/main" id="{64E2D7CA-D7F0-DBB3-D31C-B82AF51EE8F6}"/>
              </a:ext>
            </a:extLst>
          </p:cNvPr>
          <p:cNvSpPr txBox="1"/>
          <p:nvPr/>
        </p:nvSpPr>
        <p:spPr>
          <a:xfrm>
            <a:off x="1025236" y="2179782"/>
            <a:ext cx="371301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sz="2000" dirty="0"/>
              <a:t>Eksperimenti na staničnim modelima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hr-HR" sz="20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sz="2000" dirty="0"/>
              <a:t>Manipulacija količine sarkozina u stanicama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hr-HR" sz="2000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hr-HR" sz="2000" dirty="0"/>
              <a:t>Promjena ekspresije enzima uključenih u metabolizam sarkozina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hr-HR" sz="2000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hr-HR" sz="2000" dirty="0"/>
              <a:t>Egzogeni dodatak sarkozina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699743CA-721A-C0DA-8DC1-81D7EA5169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684" y="1991783"/>
            <a:ext cx="6134100" cy="30099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72449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335"/>
    </mc:Choice>
    <mc:Fallback xmlns="">
      <p:transition spd="slow" advTm="573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8019632-850C-060E-B6BB-0B33BFAAD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Zaključak</a:t>
            </a:r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A9E654D5-35BF-3A6C-5426-3B4478A8107E}"/>
              </a:ext>
            </a:extLst>
          </p:cNvPr>
          <p:cNvSpPr txBox="1"/>
          <p:nvPr/>
        </p:nvSpPr>
        <p:spPr>
          <a:xfrm>
            <a:off x="858981" y="1921164"/>
            <a:ext cx="1077883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hr-HR" sz="2000" dirty="0"/>
              <a:t>Dva konceptualno drugačija, ali komplementarna pristupa razvoja biomarkera u onkologiji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hr-HR" sz="2000" dirty="0"/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hr-HR" sz="2000" dirty="0"/>
              <a:t>cfDNA biomarker</a:t>
            </a:r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hr-HR" sz="2000" dirty="0"/>
              <a:t>Prednosti: Visoka specifičnost, niska stopa lažno pozitivnih rezultata, mogućnost detekcije više vrsta raka istodobno</a:t>
            </a:r>
          </a:p>
          <a:p>
            <a:pPr marL="1257300" lvl="2" indent="-342900">
              <a:buFont typeface="Wingdings" panose="05000000000000000000" pitchFamily="2" charset="2"/>
              <a:buChar char="Ø"/>
            </a:pPr>
            <a:endParaRPr lang="hr-HR" sz="2000" dirty="0"/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hr-HR" sz="2000" dirty="0"/>
              <a:t>Ograničenja: Niska osjetljivost u ranim stadijima, tehnološki i ekonomski zahtjevi provedbe sekvenciranja i analize podataka</a:t>
            </a:r>
          </a:p>
          <a:p>
            <a:pPr marL="1257300" lvl="2" indent="-342900">
              <a:buFont typeface="Wingdings" panose="05000000000000000000" pitchFamily="2" charset="2"/>
              <a:buChar char="Ø"/>
            </a:pPr>
            <a:endParaRPr lang="hr-HR" sz="2000" dirty="0"/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hr-HR" sz="2000" dirty="0"/>
              <a:t>Sarkozin</a:t>
            </a:r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hr-HR" sz="2000" dirty="0"/>
              <a:t>Prednosti: Direktan uvid u mehanizam raka prostate</a:t>
            </a:r>
          </a:p>
          <a:p>
            <a:pPr marL="1257300" lvl="2" indent="-342900">
              <a:buFont typeface="Wingdings" panose="05000000000000000000" pitchFamily="2" charset="2"/>
              <a:buChar char="Ø"/>
            </a:pPr>
            <a:endParaRPr lang="hr-HR" sz="2000" dirty="0"/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hr-HR" sz="2000" dirty="0"/>
              <a:t>Ograničenja: Loša dijagnostička učinkovitost, potreba za daljnjom validacijom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hr-HR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2695577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34"/>
    </mc:Choice>
    <mc:Fallback xmlns="">
      <p:transition spd="slow" advTm="7534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2DF44-85A6-442F-A413-EA91CA74E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Literatura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705B23-40F7-4143-A53D-74811AC09F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1. M.C. Liu, G. R. </a:t>
            </a:r>
            <a:r>
              <a:rPr lang="hr-HR" dirty="0" err="1"/>
              <a:t>Oxnard</a:t>
            </a:r>
            <a:r>
              <a:rPr lang="hr-HR" dirty="0"/>
              <a:t>, E. A. Klein, C. </a:t>
            </a:r>
            <a:r>
              <a:rPr lang="hr-HR" dirty="0" err="1"/>
              <a:t>Swanton</a:t>
            </a:r>
            <a:r>
              <a:rPr lang="hr-HR" dirty="0"/>
              <a:t>, M. V. </a:t>
            </a:r>
            <a:r>
              <a:rPr lang="hr-HR" dirty="0" err="1"/>
              <a:t>Seiden</a:t>
            </a:r>
            <a:r>
              <a:rPr lang="hr-HR" dirty="0"/>
              <a:t>, </a:t>
            </a:r>
            <a:r>
              <a:rPr lang="hr-HR" i="1" dirty="0"/>
              <a:t>Ann. </a:t>
            </a:r>
            <a:r>
              <a:rPr lang="hr-HR" i="1" dirty="0" err="1"/>
              <a:t>Oncol</a:t>
            </a:r>
            <a:r>
              <a:rPr lang="hr-HR" i="1" dirty="0"/>
              <a:t>. </a:t>
            </a:r>
            <a:r>
              <a:rPr lang="hr-HR" b="1" dirty="0"/>
              <a:t>31 </a:t>
            </a:r>
            <a:r>
              <a:rPr lang="hr-HR" dirty="0"/>
              <a:t>(2020) 745–759.</a:t>
            </a:r>
          </a:p>
          <a:p>
            <a:r>
              <a:rPr lang="hr-HR" dirty="0"/>
              <a:t>2. A. Sreekumar, L. M. </a:t>
            </a:r>
            <a:r>
              <a:rPr lang="hr-HR" dirty="0" err="1"/>
              <a:t>Poisson</a:t>
            </a:r>
            <a:r>
              <a:rPr lang="hr-HR" dirty="0"/>
              <a:t>, T. M. </a:t>
            </a:r>
            <a:r>
              <a:rPr lang="hr-HR" dirty="0" err="1"/>
              <a:t>Rajedndiran</a:t>
            </a:r>
            <a:r>
              <a:rPr lang="hr-HR" dirty="0"/>
              <a:t>, A. P. Khan, Q. </a:t>
            </a:r>
            <a:r>
              <a:rPr lang="hr-HR" dirty="0" err="1"/>
              <a:t>Cao</a:t>
            </a:r>
            <a:r>
              <a:rPr lang="hr-HR" dirty="0"/>
              <a:t>, J. </a:t>
            </a:r>
            <a:r>
              <a:rPr lang="hr-HR" dirty="0" err="1"/>
              <a:t>Yu</a:t>
            </a:r>
            <a:r>
              <a:rPr lang="hr-HR" dirty="0"/>
              <a:t>, B. </a:t>
            </a:r>
            <a:r>
              <a:rPr lang="hr-HR" dirty="0" err="1"/>
              <a:t>Laxman</a:t>
            </a:r>
            <a:r>
              <a:rPr lang="hr-HR" dirty="0"/>
              <a:t>, R. </a:t>
            </a:r>
            <a:r>
              <a:rPr lang="hr-HR" dirty="0" err="1"/>
              <a:t>Mehra</a:t>
            </a:r>
            <a:r>
              <a:rPr lang="hr-HR" dirty="0"/>
              <a:t>, R. J. </a:t>
            </a:r>
            <a:r>
              <a:rPr lang="hr-HR" dirty="0" err="1"/>
              <a:t>Lonigro</a:t>
            </a:r>
            <a:r>
              <a:rPr lang="hr-HR" dirty="0"/>
              <a:t>, Y. Li, M. K. </a:t>
            </a:r>
            <a:r>
              <a:rPr lang="hr-HR" dirty="0" err="1"/>
              <a:t>Nyatiho</a:t>
            </a:r>
            <a:r>
              <a:rPr lang="hr-HR" dirty="0"/>
              <a:t>, A. </a:t>
            </a:r>
            <a:r>
              <a:rPr lang="hr-HR" dirty="0" err="1"/>
              <a:t>Ahsan</a:t>
            </a:r>
            <a:r>
              <a:rPr lang="hr-HR" dirty="0"/>
              <a:t>, S. </a:t>
            </a:r>
            <a:r>
              <a:rPr lang="hr-HR" dirty="0" err="1"/>
              <a:t>Kalyana-Sundaram</a:t>
            </a:r>
            <a:r>
              <a:rPr lang="hr-HR" dirty="0"/>
              <a:t>, B. Han, X. </a:t>
            </a:r>
            <a:r>
              <a:rPr lang="hr-HR" dirty="0" err="1"/>
              <a:t>Cao</a:t>
            </a:r>
            <a:r>
              <a:rPr lang="hr-HR" dirty="0"/>
              <a:t>, J. </a:t>
            </a:r>
            <a:r>
              <a:rPr lang="hr-HR" dirty="0" err="1"/>
              <a:t>Byun</a:t>
            </a:r>
            <a:r>
              <a:rPr lang="hr-HR" dirty="0"/>
              <a:t>, G. S. </a:t>
            </a:r>
            <a:r>
              <a:rPr lang="hr-HR" dirty="0" err="1"/>
              <a:t>Omenn</a:t>
            </a:r>
            <a:r>
              <a:rPr lang="hr-HR" dirty="0"/>
              <a:t>, D. </a:t>
            </a:r>
            <a:r>
              <a:rPr lang="hr-HR" dirty="0" err="1"/>
              <a:t>Ghosh</a:t>
            </a:r>
            <a:r>
              <a:rPr lang="hr-HR" dirty="0"/>
              <a:t>, S. </a:t>
            </a:r>
            <a:r>
              <a:rPr lang="hr-HR" dirty="0" err="1"/>
              <a:t>Pennathur</a:t>
            </a:r>
            <a:r>
              <a:rPr lang="hr-HR" dirty="0"/>
              <a:t>, D. C. Alexander, A. Berger, J. R. </a:t>
            </a:r>
            <a:r>
              <a:rPr lang="hr-HR" dirty="0" err="1"/>
              <a:t>Shuster</a:t>
            </a:r>
            <a:r>
              <a:rPr lang="hr-HR" dirty="0"/>
              <a:t>, J. T. </a:t>
            </a:r>
            <a:r>
              <a:rPr lang="hr-HR" dirty="0" err="1"/>
              <a:t>Wei</a:t>
            </a:r>
            <a:r>
              <a:rPr lang="hr-HR" dirty="0"/>
              <a:t>, S. </a:t>
            </a:r>
            <a:r>
              <a:rPr lang="hr-HR" dirty="0" err="1"/>
              <a:t>Varambally</a:t>
            </a:r>
            <a:r>
              <a:rPr lang="hr-HR" dirty="0"/>
              <a:t>, C. </a:t>
            </a:r>
            <a:r>
              <a:rPr lang="hr-HR" dirty="0" err="1"/>
              <a:t>Beecher</a:t>
            </a:r>
            <a:r>
              <a:rPr lang="hr-HR" dirty="0"/>
              <a:t>, A. M: </a:t>
            </a:r>
            <a:r>
              <a:rPr lang="hr-HR" dirty="0" err="1"/>
              <a:t>Chinnaiyan</a:t>
            </a:r>
            <a:r>
              <a:rPr lang="hr-HR" dirty="0"/>
              <a:t> </a:t>
            </a:r>
            <a:r>
              <a:rPr lang="hr-HR" i="1" dirty="0"/>
              <a:t>Nature </a:t>
            </a:r>
            <a:r>
              <a:rPr lang="hr-HR" b="1" dirty="0"/>
              <a:t>457 </a:t>
            </a:r>
            <a:r>
              <a:rPr lang="hr-HR" dirty="0"/>
              <a:t>(2009) 910–914.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5572780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F0EA00A-A3B0-D6A3-7B62-63CAE3C78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200" y="265223"/>
            <a:ext cx="10058400" cy="1450757"/>
          </a:xfrm>
        </p:spPr>
        <p:txBody>
          <a:bodyPr/>
          <a:lstStyle/>
          <a:p>
            <a:r>
              <a:rPr lang="hr-HR" dirty="0"/>
              <a:t>Definicija </a:t>
            </a:r>
            <a:br>
              <a:rPr lang="hr-HR" dirty="0"/>
            </a:br>
            <a:r>
              <a:rPr lang="hr-HR" dirty="0"/>
              <a:t>biomarkera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7F0F371A-38D8-C32D-0C3B-8BC78C0F97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8880" y="0"/>
            <a:ext cx="7183120" cy="6329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niOkvir 3">
            <a:extLst>
              <a:ext uri="{FF2B5EF4-FFF2-40B4-BE49-F238E27FC236}">
                <a16:creationId xmlns:a16="http://schemas.microsoft.com/office/drawing/2014/main" id="{B1068558-C2B5-7EC8-8BD8-A01CB1CC749F}"/>
              </a:ext>
            </a:extLst>
          </p:cNvPr>
          <p:cNvSpPr txBox="1"/>
          <p:nvPr/>
        </p:nvSpPr>
        <p:spPr>
          <a:xfrm>
            <a:off x="508000" y="2040467"/>
            <a:ext cx="381846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sz="2000" dirty="0"/>
              <a:t>1973. </a:t>
            </a:r>
            <a:r>
              <a:rPr lang="hr-HR" sz="2000" dirty="0" err="1"/>
              <a:t>Rho</a:t>
            </a:r>
            <a:r>
              <a:rPr lang="hr-HR" sz="2000" dirty="0"/>
              <a:t> i sur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hr-HR" sz="2000" dirty="0"/>
              <a:t>Prisutnost </a:t>
            </a:r>
            <a:r>
              <a:rPr lang="hr-HR" sz="2000" dirty="0" err="1"/>
              <a:t>porfirina</a:t>
            </a:r>
            <a:r>
              <a:rPr lang="hr-HR" sz="2000" dirty="0"/>
              <a:t> u škriljevcu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hr-HR" sz="20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sz="2000" dirty="0"/>
              <a:t>1977. </a:t>
            </a:r>
            <a:r>
              <a:rPr lang="hr-HR" sz="2000" dirty="0" err="1"/>
              <a:t>Karpetsky</a:t>
            </a:r>
            <a:r>
              <a:rPr lang="hr-HR" sz="2000" dirty="0"/>
              <a:t> i suradnici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hr-HR" sz="2000" dirty="0"/>
              <a:t>Prvi spomen biomarkera u medicinskoj literaturi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hr-HR" sz="20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sz="2000" dirty="0"/>
              <a:t>2000. moderna definicija</a:t>
            </a:r>
          </a:p>
        </p:txBody>
      </p:sp>
    </p:spTree>
    <p:extLst>
      <p:ext uri="{BB962C8B-B14F-4D97-AF65-F5344CB8AC3E}">
        <p14:creationId xmlns:p14="http://schemas.microsoft.com/office/powerpoint/2010/main" val="4186921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556"/>
    </mc:Choice>
    <mc:Fallback xmlns="">
      <p:transition spd="slow" advTm="38556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E156F6A-EF20-B6BF-AD1C-A37068ED4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0"/>
            <a:ext cx="10058400" cy="1450757"/>
          </a:xfrm>
        </p:spPr>
        <p:txBody>
          <a:bodyPr/>
          <a:lstStyle/>
          <a:p>
            <a:r>
              <a:rPr lang="hr-HR" dirty="0"/>
              <a:t>Obilježja biomarkera</a:t>
            </a:r>
          </a:p>
        </p:txBody>
      </p:sp>
      <p:pic>
        <p:nvPicPr>
          <p:cNvPr id="6" name="Rezervirano mjesto sadržaja 5">
            <a:extLst>
              <a:ext uri="{FF2B5EF4-FFF2-40B4-BE49-F238E27FC236}">
                <a16:creationId xmlns:a16="http://schemas.microsoft.com/office/drawing/2014/main" id="{B42EEB7F-6BFC-AED7-3B85-C6EF1DB920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1768" y="1450757"/>
            <a:ext cx="7700232" cy="4817963"/>
          </a:xfrm>
          <a:prstGeom prst="rect">
            <a:avLst/>
          </a:prstGeom>
        </p:spPr>
      </p:pic>
      <p:sp>
        <p:nvSpPr>
          <p:cNvPr id="3" name="TekstniOkvir 2">
            <a:extLst>
              <a:ext uri="{FF2B5EF4-FFF2-40B4-BE49-F238E27FC236}">
                <a16:creationId xmlns:a16="http://schemas.microsoft.com/office/drawing/2014/main" id="{6F193933-3409-51C5-BC42-FA430C4E1439}"/>
              </a:ext>
            </a:extLst>
          </p:cNvPr>
          <p:cNvSpPr txBox="1"/>
          <p:nvPr/>
        </p:nvSpPr>
        <p:spPr>
          <a:xfrm>
            <a:off x="237067" y="1828800"/>
            <a:ext cx="40132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hr-HR" sz="2000" dirty="0"/>
              <a:t>Biomarkeri su vrlo osjetljivi, razina im se mijenja ovisno o: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hr-HR" sz="2000" dirty="0"/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hr-HR" sz="2000" dirty="0"/>
              <a:t>Vremenu uzimanja uzorka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hr-HR" sz="2000" dirty="0"/>
              <a:t>Cirkadijalnom ritmu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hr-HR" sz="2000" dirty="0"/>
              <a:t>Položaju tijela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hr-HR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r-HR" sz="2000" dirty="0"/>
              <a:t>Referentni raspon biomarkera ovisi o: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hr-HR" sz="2000" dirty="0"/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hr-HR" sz="2000" dirty="0"/>
              <a:t>Dobi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hr-HR" sz="2000" dirty="0"/>
              <a:t>Spolu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hr-HR" sz="2000" dirty="0"/>
              <a:t>Okolišnim čimbenicima</a:t>
            </a:r>
          </a:p>
        </p:txBody>
      </p:sp>
    </p:spTree>
    <p:extLst>
      <p:ext uri="{BB962C8B-B14F-4D97-AF65-F5344CB8AC3E}">
        <p14:creationId xmlns:p14="http://schemas.microsoft.com/office/powerpoint/2010/main" val="1152262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116"/>
    </mc:Choice>
    <mc:Fallback xmlns="">
      <p:transition spd="slow" advTm="38116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CC7BEA5-8BF3-3784-383B-10B36225F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040" y="286603"/>
            <a:ext cx="10058400" cy="1450757"/>
          </a:xfrm>
        </p:spPr>
        <p:txBody>
          <a:bodyPr/>
          <a:lstStyle/>
          <a:p>
            <a:r>
              <a:rPr lang="hr-HR" dirty="0"/>
              <a:t>Obilježja biomarkera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3BE513BB-00FC-A4F6-8DEF-326C2D92A4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0880" y="0"/>
            <a:ext cx="6331564" cy="6339840"/>
          </a:xfrm>
          <a:prstGeom prst="rect">
            <a:avLst/>
          </a:prstGeom>
        </p:spPr>
      </p:pic>
      <p:sp>
        <p:nvSpPr>
          <p:cNvPr id="5" name="TekstniOkvir 4">
            <a:extLst>
              <a:ext uri="{FF2B5EF4-FFF2-40B4-BE49-F238E27FC236}">
                <a16:creationId xmlns:a16="http://schemas.microsoft.com/office/drawing/2014/main" id="{E6744389-5653-B3E4-543F-74036F8680D8}"/>
              </a:ext>
            </a:extLst>
          </p:cNvPr>
          <p:cNvSpPr txBox="1"/>
          <p:nvPr/>
        </p:nvSpPr>
        <p:spPr>
          <a:xfrm>
            <a:off x="414867" y="2023963"/>
            <a:ext cx="5166799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sz="2000" dirty="0"/>
              <a:t>ROC krivulja procjenjuje diskriminacijsku </a:t>
            </a:r>
          </a:p>
          <a:p>
            <a:r>
              <a:rPr lang="hr-HR" sz="2000" dirty="0"/>
              <a:t>    moć biomarkera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hr-HR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r-HR" sz="2000" dirty="0"/>
              <a:t>Površina ispod krivulje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hr-HR" sz="2000" dirty="0"/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hr-HR" sz="2000" dirty="0"/>
              <a:t>&gt; 0,7 </a:t>
            </a:r>
            <a:r>
              <a:rPr lang="hr-HR" dirty="0"/>
              <a:t>– umjerena učinkovitost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hr-HR" sz="2000" dirty="0"/>
              <a:t>&gt; 0,8 </a:t>
            </a:r>
            <a:r>
              <a:rPr lang="hr-HR" dirty="0"/>
              <a:t>– dobra učinkovitost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hr-HR" sz="2000" dirty="0"/>
              <a:t>&gt; 0,9 </a:t>
            </a:r>
            <a:r>
              <a:rPr lang="hr-HR" dirty="0"/>
              <a:t>– odlična učinkovitost</a:t>
            </a: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805713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120"/>
    </mc:Choice>
    <mc:Fallback xmlns="">
      <p:transition spd="slow" advTm="6012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FF5AB9D-F7A3-F47E-5758-735A09A3E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Podjela biomarkera po karakteristikama</a:t>
            </a: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3073AF09-C26E-D7DF-8721-63834921FD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566" y="1737360"/>
            <a:ext cx="7462407" cy="4558347"/>
          </a:xfrm>
          <a:prstGeom prst="rect">
            <a:avLst/>
          </a:prstGeom>
        </p:spPr>
      </p:pic>
      <p:sp>
        <p:nvSpPr>
          <p:cNvPr id="5" name="TekstniOkvir 4">
            <a:extLst>
              <a:ext uri="{FF2B5EF4-FFF2-40B4-BE49-F238E27FC236}">
                <a16:creationId xmlns:a16="http://schemas.microsoft.com/office/drawing/2014/main" id="{9C9E8412-BF0D-81EF-8456-794A7BD397BC}"/>
              </a:ext>
            </a:extLst>
          </p:cNvPr>
          <p:cNvSpPr txBox="1"/>
          <p:nvPr/>
        </p:nvSpPr>
        <p:spPr>
          <a:xfrm>
            <a:off x="5638800" y="297180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dirty="0"/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8C8A02E1-EFD1-73F7-320E-7983F7BA3D39}"/>
              </a:ext>
            </a:extLst>
          </p:cNvPr>
          <p:cNvSpPr txBox="1"/>
          <p:nvPr/>
        </p:nvSpPr>
        <p:spPr>
          <a:xfrm>
            <a:off x="406399" y="1771392"/>
            <a:ext cx="400473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dirty="0"/>
              <a:t>Stanični biomarkeri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hr-HR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hr-HR" dirty="0"/>
              <a:t>Morfologija, fenotip i funkcionalno stanje stanice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hr-HR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hr-HR" dirty="0"/>
              <a:t>Stanična heterogenost, proliferacija, diferencijacija i interakcija s okolinom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hr-H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dirty="0"/>
              <a:t>Slikovni biomarker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hr-HR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hr-HR" dirty="0"/>
              <a:t>CT, endoskopija, ultrazvuk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hr-HR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hr-HR" dirty="0"/>
              <a:t>Procjena strukturnih, funkcionalnih i metaboličkih promjena</a:t>
            </a: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A6980319-1010-DB7D-84A6-FEFED6EE990C}"/>
              </a:ext>
            </a:extLst>
          </p:cNvPr>
          <p:cNvSpPr txBox="1"/>
          <p:nvPr/>
        </p:nvSpPr>
        <p:spPr>
          <a:xfrm>
            <a:off x="231987" y="1624042"/>
            <a:ext cx="614680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dirty="0"/>
              <a:t>Molekularni biomarkeri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hr-HR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hr-HR" dirty="0"/>
              <a:t>Kemijski biomarkeri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hr-HR" dirty="0"/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hr-HR" dirty="0"/>
              <a:t>Male molekule i metaboliti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hr-HR" dirty="0"/>
              <a:t>Funkcionalno stanje stanica i tkiva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endParaRPr lang="hr-HR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hr-HR" dirty="0"/>
              <a:t>Proteinski biomarkeri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hr-HR" dirty="0"/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hr-HR" dirty="0"/>
              <a:t>Promjene u koncentraciji i </a:t>
            </a:r>
            <a:r>
              <a:rPr lang="hr-HR" dirty="0" err="1"/>
              <a:t>posttranslacijskim</a:t>
            </a:r>
            <a:r>
              <a:rPr lang="hr-HR" dirty="0"/>
              <a:t> modifikacijama proteina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hr-HR" dirty="0"/>
              <a:t>Promjene u biološkim procesima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endParaRPr lang="hr-HR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hr-HR" dirty="0"/>
              <a:t>Genetički biomarkeri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endParaRPr lang="hr-HR" dirty="0"/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hr-HR" dirty="0"/>
              <a:t>Promjene u DNA i RNA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63099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766"/>
    </mc:Choice>
    <mc:Fallback xmlns="">
      <p:transition spd="slow" advTm="1207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29A5818-A8E6-3A5F-22A8-9E82C6BE4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Metode otkrivanja biomarkera</a:t>
            </a:r>
          </a:p>
        </p:txBody>
      </p:sp>
      <p:pic>
        <p:nvPicPr>
          <p:cNvPr id="3074" name="Picture 2" descr="Ordering the MiSeq System">
            <a:extLst>
              <a:ext uri="{FF2B5EF4-FFF2-40B4-BE49-F238E27FC236}">
                <a16:creationId xmlns:a16="http://schemas.microsoft.com/office/drawing/2014/main" id="{2BC2B1A7-1C1B-8E39-4D34-7A6A8C78ED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9360" y="1258824"/>
            <a:ext cx="5425440" cy="4340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niOkvir 3">
            <a:extLst>
              <a:ext uri="{FF2B5EF4-FFF2-40B4-BE49-F238E27FC236}">
                <a16:creationId xmlns:a16="http://schemas.microsoft.com/office/drawing/2014/main" id="{2CF70F0B-ABCB-8B3B-E055-406E4E741289}"/>
              </a:ext>
            </a:extLst>
          </p:cNvPr>
          <p:cNvSpPr txBox="1"/>
          <p:nvPr/>
        </p:nvSpPr>
        <p:spPr>
          <a:xfrm>
            <a:off x="894927" y="2379133"/>
            <a:ext cx="561678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hr-HR" sz="2000" dirty="0"/>
              <a:t>Genomika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hr-HR" sz="2000" dirty="0"/>
              <a:t>Struktura, funkcija i organizacija genoma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hr-HR" sz="2000" dirty="0"/>
              <a:t>NGS: WGS, WES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hr-HR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r-HR" sz="2000" dirty="0"/>
              <a:t>Transkriptomika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hr-HR" sz="2000" dirty="0"/>
              <a:t>Analiza ekspresije gena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hr-HR" sz="2000" dirty="0"/>
              <a:t>RNA mikročipovi i sekvenciranje RNA</a:t>
            </a:r>
          </a:p>
        </p:txBody>
      </p:sp>
    </p:spTree>
    <p:extLst>
      <p:ext uri="{BB962C8B-B14F-4D97-AF65-F5344CB8AC3E}">
        <p14:creationId xmlns:p14="http://schemas.microsoft.com/office/powerpoint/2010/main" val="1725352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7051"/>
    </mc:Choice>
    <mc:Fallback xmlns="">
      <p:transition spd="slow" advTm="10705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518054B-387B-1131-5D43-E6FFD5824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Metode otkrivanja biomarkera</a:t>
            </a:r>
          </a:p>
        </p:txBody>
      </p:sp>
      <p:pic>
        <p:nvPicPr>
          <p:cNvPr id="4098" name="Picture 2" descr="Thermo Scientific Q-Exactive Orbitrap | Mass Spectrometry Facility |  University of Waterloo">
            <a:extLst>
              <a:ext uri="{FF2B5EF4-FFF2-40B4-BE49-F238E27FC236}">
                <a16:creationId xmlns:a16="http://schemas.microsoft.com/office/drawing/2014/main" id="{2EEB0E9C-4B70-3451-6DBE-22057B1E69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8357" y="1737360"/>
            <a:ext cx="6017083" cy="4536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niOkvir 3">
            <a:extLst>
              <a:ext uri="{FF2B5EF4-FFF2-40B4-BE49-F238E27FC236}">
                <a16:creationId xmlns:a16="http://schemas.microsoft.com/office/drawing/2014/main" id="{53C897BA-2CF4-764C-DF5E-7E0F38DF191B}"/>
              </a:ext>
            </a:extLst>
          </p:cNvPr>
          <p:cNvSpPr txBox="1"/>
          <p:nvPr/>
        </p:nvSpPr>
        <p:spPr>
          <a:xfrm>
            <a:off x="1397000" y="2006600"/>
            <a:ext cx="4445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dirty="0"/>
              <a:t>Proteomika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hr-HR" dirty="0"/>
              <a:t>Karakterizacija i analiza ekspresije gena i svih proteina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hr-HR" dirty="0"/>
              <a:t>LC/MS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hr-H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dirty="0"/>
              <a:t>Metabolomika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hr-HR" dirty="0"/>
              <a:t>Karakterizacija i analiza staničnih metabolita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hr-HR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hr-HR" dirty="0"/>
              <a:t>LC/MS – polarni i termolabilni metaboliti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hr-HR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hr-HR" dirty="0"/>
              <a:t>GC/MS – mali, hlapljivi, termostabilni metaboliti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010370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652"/>
    </mc:Choice>
    <mc:Fallback xmlns="">
      <p:transition spd="slow" advTm="63652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F53ACC3-A614-2CBA-A028-64F2621C1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058400" cy="1450757"/>
          </a:xfrm>
        </p:spPr>
        <p:txBody>
          <a:bodyPr/>
          <a:lstStyle/>
          <a:p>
            <a:r>
              <a:rPr lang="hr-HR" dirty="0" err="1"/>
              <a:t>Metilacijski</a:t>
            </a:r>
            <a:r>
              <a:rPr lang="hr-HR" dirty="0"/>
              <a:t> obrasci cfDNA kao biomarkeri raka</a:t>
            </a:r>
          </a:p>
        </p:txBody>
      </p:sp>
      <p:pic>
        <p:nvPicPr>
          <p:cNvPr id="5122" name="Picture 2" descr="What is cell-free DNA (cfDNA)? – Omega Bio-tek">
            <a:extLst>
              <a:ext uri="{FF2B5EF4-FFF2-40B4-BE49-F238E27FC236}">
                <a16:creationId xmlns:a16="http://schemas.microsoft.com/office/drawing/2014/main" id="{B5C22F29-C589-9EB6-EDCD-9144BDAF6A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535424"/>
            <a:ext cx="7772400" cy="4848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niOkvir 7">
            <a:extLst>
              <a:ext uri="{FF2B5EF4-FFF2-40B4-BE49-F238E27FC236}">
                <a16:creationId xmlns:a16="http://schemas.microsoft.com/office/drawing/2014/main" id="{AAF9DD1C-92B0-A80F-E245-A9A0AC2296CD}"/>
              </a:ext>
            </a:extLst>
          </p:cNvPr>
          <p:cNvSpPr txBox="1"/>
          <p:nvPr/>
        </p:nvSpPr>
        <p:spPr>
          <a:xfrm>
            <a:off x="177800" y="2015067"/>
            <a:ext cx="43434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dirty="0"/>
              <a:t>cfDNA – slobodna cirkulirajuća DNA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hr-HR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hr-HR" dirty="0"/>
              <a:t>Degradirani fragmenti DNA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hr-HR" dirty="0"/>
              <a:t>Krv, plazma urin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endParaRPr lang="hr-HR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hr-HR" dirty="0"/>
              <a:t>Biomarker traume, sepse, srčanog udara, dijabetesa i anemije srpastih stanica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hr-HR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hr-HR" dirty="0"/>
              <a:t>Nastaje tijekom </a:t>
            </a:r>
            <a:r>
              <a:rPr lang="hr-HR" dirty="0" err="1"/>
              <a:t>apoptoze</a:t>
            </a:r>
            <a:r>
              <a:rPr lang="hr-HR" dirty="0"/>
              <a:t> i nekroze</a:t>
            </a:r>
          </a:p>
        </p:txBody>
      </p:sp>
    </p:spTree>
    <p:extLst>
      <p:ext uri="{BB962C8B-B14F-4D97-AF65-F5344CB8AC3E}">
        <p14:creationId xmlns:p14="http://schemas.microsoft.com/office/powerpoint/2010/main" val="3415082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476"/>
    </mc:Choice>
    <mc:Fallback xmlns="">
      <p:transition spd="slow" advTm="64476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6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7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5.1"/>
</p:tagLst>
</file>

<file path=ppt/theme/theme1.xml><?xml version="1.0" encoding="utf-8"?>
<a:theme xmlns:a="http://schemas.openxmlformats.org/drawingml/2006/main" name="Retrospektiva">
  <a:themeElements>
    <a:clrScheme name="Retrospekti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1022</TotalTime>
  <Words>784</Words>
  <Application>Microsoft Office PowerPoint</Application>
  <PresentationFormat>Široki zaslon</PresentationFormat>
  <Paragraphs>186</Paragraphs>
  <Slides>22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22</vt:i4>
      </vt:variant>
    </vt:vector>
  </HeadingPairs>
  <TitlesOfParts>
    <vt:vector size="27" baseType="lpstr">
      <vt:lpstr>Arial</vt:lpstr>
      <vt:lpstr>Calibri</vt:lpstr>
      <vt:lpstr>Times New Roman</vt:lpstr>
      <vt:lpstr>Wingdings</vt:lpstr>
      <vt:lpstr>Retrospektiva</vt:lpstr>
      <vt:lpstr>Molekularni biomarkeri u onkologiji</vt:lpstr>
      <vt:lpstr>Uvod</vt:lpstr>
      <vt:lpstr>Definicija  biomarkera</vt:lpstr>
      <vt:lpstr>Obilježja biomarkera</vt:lpstr>
      <vt:lpstr>Obilježja biomarkera</vt:lpstr>
      <vt:lpstr>Podjela biomarkera po karakteristikama</vt:lpstr>
      <vt:lpstr>Metode otkrivanja biomarkera</vt:lpstr>
      <vt:lpstr>Metode otkrivanja biomarkera</vt:lpstr>
      <vt:lpstr>Metilacijski obrasci cfDNA kao biomarkeri raka</vt:lpstr>
      <vt:lpstr>Cilj istraživanja</vt:lpstr>
      <vt:lpstr>Whole genome bisulfite sequencing</vt:lpstr>
      <vt:lpstr>Rezultati prvog  algoritma</vt:lpstr>
      <vt:lpstr>Rezultati drugog  algoritma</vt:lpstr>
      <vt:lpstr>Kriteriji probirnog  testa</vt:lpstr>
      <vt:lpstr>Metabolomski biomarker progresije raka prostate</vt:lpstr>
      <vt:lpstr>Rezultati analize plazme,  urina i tkiva</vt:lpstr>
      <vt:lpstr>Analiza biokemijskih puteva</vt:lpstr>
      <vt:lpstr>Validacija GC-MS</vt:lpstr>
      <vt:lpstr>Dijagnostička vrijednost sarkozina</vt:lpstr>
      <vt:lpstr>Biološka relevantnost sarkozina</vt:lpstr>
      <vt:lpstr>Zaključak</vt:lpstr>
      <vt:lpstr>Literatura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Dominik Prišćan</dc:creator>
  <cp:lastModifiedBy>Dominik Prišćan</cp:lastModifiedBy>
  <cp:revision>10</cp:revision>
  <dcterms:created xsi:type="dcterms:W3CDTF">2026-03-03T08:55:20Z</dcterms:created>
  <dcterms:modified xsi:type="dcterms:W3CDTF">2026-03-08T14:52:46Z</dcterms:modified>
</cp:coreProperties>
</file>