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80" r:id="rId6"/>
    <p:sldId id="286" r:id="rId7"/>
    <p:sldId id="270" r:id="rId8"/>
    <p:sldId id="289" r:id="rId9"/>
    <p:sldId id="294" r:id="rId10"/>
    <p:sldId id="256" r:id="rId11"/>
    <p:sldId id="269" r:id="rId12"/>
    <p:sldId id="271" r:id="rId13"/>
    <p:sldId id="272" r:id="rId14"/>
    <p:sldId id="295" r:id="rId15"/>
    <p:sldId id="288" r:id="rId16"/>
    <p:sldId id="274" r:id="rId17"/>
    <p:sldId id="275" r:id="rId18"/>
    <p:sldId id="276" r:id="rId19"/>
    <p:sldId id="277" r:id="rId20"/>
    <p:sldId id="297" r:id="rId21"/>
    <p:sldId id="278" r:id="rId22"/>
    <p:sldId id="273" r:id="rId23"/>
    <p:sldId id="296" r:id="rId24"/>
    <p:sldId id="284" r:id="rId25"/>
    <p:sldId id="291" r:id="rId26"/>
    <p:sldId id="292" r:id="rId27"/>
    <p:sldId id="315" r:id="rId28"/>
    <p:sldId id="314" r:id="rId29"/>
    <p:sldId id="311" r:id="rId30"/>
    <p:sldId id="312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4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AD0C-6001-4B53-A3E5-34F2BC94B5C4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1713-D94D-4A63-8CC8-2E18553AA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3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1" dirty="0" err="1"/>
              <a:t>Austropotamobius</a:t>
            </a:r>
            <a:r>
              <a:rPr lang="hr-HR" b="1" i="1" dirty="0"/>
              <a:t> </a:t>
            </a:r>
            <a:r>
              <a:rPr lang="hr-HR" b="1" i="1" dirty="0" err="1"/>
              <a:t>torrentium</a:t>
            </a:r>
            <a:r>
              <a:rPr lang="hr-HR" b="1" i="1" dirty="0"/>
              <a:t> </a:t>
            </a:r>
            <a:r>
              <a:rPr lang="hr-HR" dirty="0"/>
              <a:t>(rak kamenjar ili potočni rak)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25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i="1" dirty="0" err="1"/>
              <a:t>Austropotamobius</a:t>
            </a:r>
            <a:r>
              <a:rPr lang="hr-HR" b="1" i="1" dirty="0"/>
              <a:t> </a:t>
            </a:r>
            <a:r>
              <a:rPr lang="hr-HR" b="1" i="1" dirty="0" err="1"/>
              <a:t>pallipes</a:t>
            </a:r>
            <a:r>
              <a:rPr lang="hr-HR" b="1" i="1" dirty="0"/>
              <a:t> </a:t>
            </a:r>
            <a:r>
              <a:rPr lang="hr-HR" dirty="0"/>
              <a:t>(bjelonogi ili primorski rak)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01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i="1" dirty="0"/>
              <a:t>Astacus </a:t>
            </a:r>
            <a:r>
              <a:rPr lang="hr-HR" b="1" i="1" dirty="0" err="1"/>
              <a:t>astacus</a:t>
            </a:r>
            <a:r>
              <a:rPr lang="hr-HR" b="1" i="1" dirty="0"/>
              <a:t> </a:t>
            </a:r>
            <a:r>
              <a:rPr lang="hr-HR" dirty="0"/>
              <a:t>(riječni ili plemeniti rak)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81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i="1" dirty="0"/>
              <a:t>Astacus (</a:t>
            </a:r>
            <a:r>
              <a:rPr lang="hr-HR" b="1" i="1" dirty="0" err="1"/>
              <a:t>Pontastacus</a:t>
            </a:r>
            <a:r>
              <a:rPr lang="hr-HR" b="1" i="1" dirty="0"/>
              <a:t>) </a:t>
            </a:r>
            <a:r>
              <a:rPr lang="hr-HR" b="1" i="1" dirty="0" err="1"/>
              <a:t>leptodactylus</a:t>
            </a:r>
            <a:r>
              <a:rPr lang="hr-HR" b="1" i="1" dirty="0"/>
              <a:t> </a:t>
            </a:r>
            <a:r>
              <a:rPr lang="hr-HR" dirty="0"/>
              <a:t>– </a:t>
            </a:r>
            <a:r>
              <a:rPr lang="hr-HR" dirty="0" err="1"/>
              <a:t>uskoškari</a:t>
            </a:r>
            <a:r>
              <a:rPr lang="hr-HR" dirty="0"/>
              <a:t>, barski ili turski rak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69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1" dirty="0"/>
              <a:t>Pacifastacus </a:t>
            </a:r>
            <a:r>
              <a:rPr lang="hr-HR" b="1" i="1" dirty="0" err="1"/>
              <a:t>leniusculus</a:t>
            </a:r>
            <a:r>
              <a:rPr lang="hr-HR" b="1" i="1" dirty="0"/>
              <a:t> </a:t>
            </a:r>
            <a:r>
              <a:rPr lang="hr-HR" dirty="0"/>
              <a:t>(signalni rak)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61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1" dirty="0"/>
              <a:t>Faxonius </a:t>
            </a:r>
            <a:r>
              <a:rPr lang="hr-HR" b="1" i="1" dirty="0" err="1"/>
              <a:t>limosus</a:t>
            </a:r>
            <a:r>
              <a:rPr lang="hr-HR" b="1" i="1" dirty="0"/>
              <a:t> </a:t>
            </a:r>
            <a:r>
              <a:rPr lang="hr-HR" b="0" i="0" dirty="0"/>
              <a:t>(</a:t>
            </a:r>
            <a:r>
              <a:rPr lang="hr-HR" b="0" i="0" dirty="0" err="1"/>
              <a:t>bodljobradi</a:t>
            </a:r>
            <a:r>
              <a:rPr lang="hr-HR" b="0" i="0" dirty="0"/>
              <a:t> rak)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07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1" dirty="0"/>
              <a:t>Astacopsis </a:t>
            </a:r>
            <a:r>
              <a:rPr lang="hr-HR" b="1" i="1" dirty="0" err="1"/>
              <a:t>gouldi</a:t>
            </a:r>
            <a:r>
              <a:rPr lang="hr-HR" b="1" i="1" dirty="0"/>
              <a:t> </a:t>
            </a:r>
            <a:r>
              <a:rPr lang="hr-HR" b="0" i="0" dirty="0"/>
              <a:t>(australska vrsta)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15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i="1" dirty="0"/>
              <a:t>Nephrops </a:t>
            </a:r>
            <a:r>
              <a:rPr lang="hr-HR" b="1" i="1" dirty="0" err="1"/>
              <a:t>norvegicus</a:t>
            </a:r>
            <a:r>
              <a:rPr lang="hr-HR" b="1" i="1" dirty="0"/>
              <a:t> </a:t>
            </a:r>
            <a:r>
              <a:rPr lang="hr-HR" b="0" dirty="0"/>
              <a:t>(</a:t>
            </a:r>
            <a:r>
              <a:rPr lang="hr-HR" dirty="0"/>
              <a:t>škamp)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1713-D94D-4A63-8CC8-2E18553AA2E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45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14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8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35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2024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9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10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3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17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3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7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235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8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1D30-7ED5-4AB7-A77B-0216DA9512D9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250C-D7C2-43CF-9587-C9E370F3E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7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3099-83C8-470B-81B8-CA9724A83B6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414A-CCC5-4696-BA00-2613C71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?PROGRAM=blastn&amp;PAGE_TYPE=BlastSearch&amp;LINK_LOC=blasthome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84" y="548680"/>
            <a:ext cx="7663296" cy="1981782"/>
          </a:xfrm>
        </p:spPr>
        <p:txBody>
          <a:bodyPr anchor="t">
            <a:normAutofit/>
          </a:bodyPr>
          <a:lstStyle/>
          <a:p>
            <a:r>
              <a:rPr lang="hr-HR" dirty="0"/>
              <a:t>Terenska nastava za 4. razred SŠ</a:t>
            </a:r>
            <a:br>
              <a:rPr lang="hr-HR" dirty="0"/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156" y="5085184"/>
            <a:ext cx="8568952" cy="1443739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hr-HR" dirty="0"/>
              <a:t>Autori: Vesna Ančić, prof., Bojana Davda Sirovina, prof., Martina Jarnević, prof., </a:t>
            </a:r>
          </a:p>
          <a:p>
            <a:r>
              <a:rPr lang="hr-HR" dirty="0" err="1">
                <a:ea typeface="+mn-lt"/>
                <a:cs typeface="+mn-lt"/>
              </a:rPr>
              <a:t>dr.sc</a:t>
            </a:r>
            <a:r>
              <a:rPr lang="hr-HR" dirty="0">
                <a:ea typeface="+mn-lt"/>
                <a:cs typeface="+mn-lt"/>
              </a:rPr>
              <a:t>. Ivana </a:t>
            </a:r>
            <a:r>
              <a:rPr lang="hr-HR" dirty="0" err="1">
                <a:ea typeface="+mn-lt"/>
                <a:cs typeface="+mn-lt"/>
              </a:rPr>
              <a:t>Maguire</a:t>
            </a:r>
            <a:r>
              <a:rPr lang="hr-HR" dirty="0"/>
              <a:t> i Zrinka Pongrac Štimac, prof.</a:t>
            </a:r>
          </a:p>
          <a:p>
            <a:endParaRPr lang="hr-HR" dirty="0"/>
          </a:p>
          <a:p>
            <a:r>
              <a:rPr lang="hr-HR" dirty="0"/>
              <a:t>Prilagodile za timski </a:t>
            </a:r>
            <a:r>
              <a:rPr lang="hr-HR" dirty="0" smtClean="0"/>
              <a:t>sat: Zrinka </a:t>
            </a:r>
            <a:r>
              <a:rPr lang="hr-HR" dirty="0"/>
              <a:t>Pongrac Štimac, prof</a:t>
            </a:r>
            <a:r>
              <a:rPr lang="hr-HR" dirty="0" smtClean="0"/>
              <a:t>. &amp; prof.dr.sc. Ivana Maguire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9632" y="3212976"/>
            <a:ext cx="6858000" cy="14437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hr-HR" sz="2700" dirty="0">
                <a:solidFill>
                  <a:prstClr val="black"/>
                </a:solidFill>
                <a:latin typeface="Calibri" panose="020F0502020204030204"/>
              </a:rPr>
              <a:t>Upoznajmo slatkovodne </a:t>
            </a:r>
            <a:r>
              <a:rPr lang="hr-HR" sz="2700" dirty="0" err="1">
                <a:solidFill>
                  <a:prstClr val="black"/>
                </a:solidFill>
                <a:latin typeface="Calibri" panose="020F0502020204030204"/>
              </a:rPr>
              <a:t>deseteronožne</a:t>
            </a:r>
            <a:r>
              <a:rPr lang="hr-HR" sz="2700" dirty="0">
                <a:solidFill>
                  <a:prstClr val="black"/>
                </a:solidFill>
                <a:latin typeface="Calibri" panose="020F0502020204030204"/>
              </a:rPr>
              <a:t> rakove </a:t>
            </a:r>
          </a:p>
          <a:p>
            <a:pPr defTabSz="685800">
              <a:spcBef>
                <a:spcPts val="750"/>
              </a:spcBef>
            </a:pPr>
            <a:r>
              <a:rPr lang="hr-HR" sz="2700" dirty="0">
                <a:solidFill>
                  <a:prstClr val="black"/>
                </a:solidFill>
                <a:latin typeface="Calibri" panose="020F0502020204030204"/>
              </a:rPr>
              <a:t>u </a:t>
            </a:r>
            <a:r>
              <a:rPr lang="hr-HR" sz="2700" dirty="0" smtClean="0">
                <a:solidFill>
                  <a:prstClr val="black"/>
                </a:solidFill>
                <a:latin typeface="Calibri" panose="020F0502020204030204"/>
              </a:rPr>
              <a:t>Hrvatskoj</a:t>
            </a:r>
            <a:endParaRPr lang="hr-HR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51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158CDC4F-C327-4E94-A4D0-23826744BEE8}"/>
              </a:ext>
            </a:extLst>
          </p:cNvPr>
          <p:cNvGrpSpPr/>
          <p:nvPr/>
        </p:nvGrpSpPr>
        <p:grpSpPr>
          <a:xfrm>
            <a:off x="0" y="1275725"/>
            <a:ext cx="5976664" cy="3991896"/>
            <a:chOff x="1259632" y="1507141"/>
            <a:chExt cx="5976664" cy="3991896"/>
          </a:xfrm>
        </p:grpSpPr>
        <p:cxnSp>
          <p:nvCxnSpPr>
            <p:cNvPr id="5" name="Ravni poveznik 4">
              <a:extLst>
                <a:ext uri="{FF2B5EF4-FFF2-40B4-BE49-F238E27FC236}">
                  <a16:creationId xmlns="" xmlns:a16="http://schemas.microsoft.com/office/drawing/2014/main" id="{70C8B4E0-6B06-4CBB-843B-7088F854389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2" y="3487361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Ravni poveznik 5">
              <a:extLst>
                <a:ext uri="{FF2B5EF4-FFF2-40B4-BE49-F238E27FC236}">
                  <a16:creationId xmlns="" xmlns:a16="http://schemas.microsoft.com/office/drawing/2014/main" id="{B22EFF14-A3CA-4597-B746-2EECD639F2E0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407241"/>
              <a:ext cx="0" cy="108012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Elipsa 6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988AE70-20D9-4CB8-AD26-59A98D77C8B4}"/>
                </a:ext>
              </a:extLst>
            </p:cNvPr>
            <p:cNvSpPr/>
            <p:nvPr/>
          </p:nvSpPr>
          <p:spPr>
            <a:xfrm>
              <a:off x="6444208" y="1507141"/>
              <a:ext cx="792088" cy="79208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A</a:t>
              </a:r>
            </a:p>
          </p:txBody>
        </p:sp>
        <p:cxnSp>
          <p:nvCxnSpPr>
            <p:cNvPr id="8" name="Ravni poveznik 7">
              <a:extLst>
                <a:ext uri="{FF2B5EF4-FFF2-40B4-BE49-F238E27FC236}">
                  <a16:creationId xmlns="" xmlns:a16="http://schemas.microsoft.com/office/drawing/2014/main" id="{9DB563D3-ADA0-4EFF-B9F1-12F4B805E0F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420888"/>
              <a:ext cx="237626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="" xmlns:a16="http://schemas.microsoft.com/office/drawing/2014/main" id="{25846C4F-7106-4FAF-AD4E-26B49733CF9A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1903185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Elipsa 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FEDB55CA-F107-4F13-9A36-8C98DA8C2C43}"/>
                </a:ext>
              </a:extLst>
            </p:cNvPr>
            <p:cNvSpPr/>
            <p:nvPr/>
          </p:nvSpPr>
          <p:spPr>
            <a:xfrm>
              <a:off x="6444208" y="2568852"/>
              <a:ext cx="792088" cy="79208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B</a:t>
              </a:r>
            </a:p>
          </p:txBody>
        </p:sp>
        <p:cxnSp>
          <p:nvCxnSpPr>
            <p:cNvPr id="11" name="Ravni poveznik 10">
              <a:extLst>
                <a:ext uri="{FF2B5EF4-FFF2-40B4-BE49-F238E27FC236}">
                  <a16:creationId xmlns="" xmlns:a16="http://schemas.microsoft.com/office/drawing/2014/main" id="{50FE5115-6958-4833-AFF4-7DD84429641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3487361"/>
              <a:ext cx="0" cy="108012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="" xmlns:a16="http://schemas.microsoft.com/office/drawing/2014/main" id="{B5547C3D-DF13-4635-A299-E5D96CEBAE0A}"/>
                </a:ext>
              </a:extLst>
            </p:cNvPr>
            <p:cNvCxnSpPr>
              <a:cxnSpLocks/>
            </p:cNvCxnSpPr>
            <p:nvPr/>
          </p:nvCxnSpPr>
          <p:spPr>
            <a:xfrm>
              <a:off x="2627617" y="4567481"/>
              <a:ext cx="237626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="" xmlns:a16="http://schemas.microsoft.com/office/drawing/2014/main" id="{7163298E-6118-4AD8-8E8F-3E4F810A789F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1903185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="" xmlns:a16="http://schemas.microsoft.com/office/drawing/2014/main" id="{D3EFFC75-F7AC-4333-82AA-A84B01293E32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2429598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="" xmlns:a16="http://schemas.microsoft.com/office/drawing/2014/main" id="{B57B2D12-D950-4EE4-9B80-4CE072DBDF91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2964896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Elipsa 15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28FDD88-D8C2-49AA-B7D2-18EEFFCDF4ED}"/>
                </a:ext>
              </a:extLst>
            </p:cNvPr>
            <p:cNvSpPr/>
            <p:nvPr/>
          </p:nvSpPr>
          <p:spPr>
            <a:xfrm>
              <a:off x="6444208" y="3645238"/>
              <a:ext cx="792088" cy="79208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C</a:t>
              </a:r>
            </a:p>
          </p:txBody>
        </p:sp>
        <p:cxnSp>
          <p:nvCxnSpPr>
            <p:cNvPr id="17" name="Ravni poveznik 16">
              <a:extLst>
                <a:ext uri="{FF2B5EF4-FFF2-40B4-BE49-F238E27FC236}">
                  <a16:creationId xmlns="" xmlns:a16="http://schemas.microsoft.com/office/drawing/2014/main" id="{DCB2DEF8-AC49-429C-9C27-ABE970DC6956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041282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Elipsa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5F689130-98BE-4DB2-9DC6-1B73EB238CAB}"/>
                </a:ext>
              </a:extLst>
            </p:cNvPr>
            <p:cNvSpPr/>
            <p:nvPr/>
          </p:nvSpPr>
          <p:spPr>
            <a:xfrm>
              <a:off x="6444208" y="4706949"/>
              <a:ext cx="792088" cy="7920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D</a:t>
              </a:r>
            </a:p>
          </p:txBody>
        </p:sp>
        <p:cxnSp>
          <p:nvCxnSpPr>
            <p:cNvPr id="19" name="Ravni poveznik 18">
              <a:extLst>
                <a:ext uri="{FF2B5EF4-FFF2-40B4-BE49-F238E27FC236}">
                  <a16:creationId xmlns="" xmlns:a16="http://schemas.microsoft.com/office/drawing/2014/main" id="{EF65FCBC-7FC2-480C-B5FD-EEADF60BC8B5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041282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ni poveznik 19">
              <a:extLst>
                <a:ext uri="{FF2B5EF4-FFF2-40B4-BE49-F238E27FC236}">
                  <a16:creationId xmlns="" xmlns:a16="http://schemas.microsoft.com/office/drawing/2014/main" id="{E267E039-B3CE-4F92-9B2F-9D0E9D965F0F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567695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ni poveznik 20">
              <a:extLst>
                <a:ext uri="{FF2B5EF4-FFF2-40B4-BE49-F238E27FC236}">
                  <a16:creationId xmlns="" xmlns:a16="http://schemas.microsoft.com/office/drawing/2014/main" id="{3781C817-C53C-4BA8-B054-1556B8EB1960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5102993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A8A8B6DA-4D08-4B66-BCE6-498151FF16E9}"/>
              </a:ext>
            </a:extLst>
          </p:cNvPr>
          <p:cNvSpPr txBox="1"/>
          <p:nvPr/>
        </p:nvSpPr>
        <p:spPr>
          <a:xfrm>
            <a:off x="5937" y="6060215"/>
            <a:ext cx="9145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dirty="0"/>
              <a:t>Slika 1. </a:t>
            </a:r>
            <a:r>
              <a:rPr lang="hr-HR" sz="2000" dirty="0"/>
              <a:t>Filogenetsko stablo autohtonih (</a:t>
            </a:r>
            <a:r>
              <a:rPr lang="hr-HR" sz="2000" dirty="0" err="1"/>
              <a:t>nativnih</a:t>
            </a:r>
            <a:r>
              <a:rPr lang="hr-HR" sz="2000" dirty="0"/>
              <a:t>) vrsta rakova u </a:t>
            </a:r>
            <a:r>
              <a:rPr lang="hr-HR" sz="2000" dirty="0" smtClean="0"/>
              <a:t>Hrvatskoj</a:t>
            </a:r>
            <a:endParaRPr lang="hr-HR" sz="2000" dirty="0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61ADC38C-E2ED-4F84-8BCA-7734AADA3FFE}"/>
              </a:ext>
            </a:extLst>
          </p:cNvPr>
          <p:cNvSpPr/>
          <p:nvPr/>
        </p:nvSpPr>
        <p:spPr>
          <a:xfrm>
            <a:off x="6245073" y="1153413"/>
            <a:ext cx="2884888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i="1" dirty="0">
              <a:solidFill>
                <a:schemeClr val="bg1"/>
              </a:solidFill>
            </a:endParaRP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="" xmlns:a16="http://schemas.microsoft.com/office/drawing/2014/main" id="{F80535F8-8891-411D-AF2E-DF1DB1B885B0}"/>
              </a:ext>
            </a:extLst>
          </p:cNvPr>
          <p:cNvSpPr/>
          <p:nvPr/>
        </p:nvSpPr>
        <p:spPr>
          <a:xfrm>
            <a:off x="6259112" y="2341545"/>
            <a:ext cx="2884888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i="1" dirty="0">
              <a:solidFill>
                <a:schemeClr val="bg1"/>
              </a:solidFill>
            </a:endParaRP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="" xmlns:a16="http://schemas.microsoft.com/office/drawing/2014/main" id="{3C5D1A88-6243-40D4-9A89-C65BA8A9C8FC}"/>
              </a:ext>
            </a:extLst>
          </p:cNvPr>
          <p:cNvSpPr/>
          <p:nvPr/>
        </p:nvSpPr>
        <p:spPr>
          <a:xfrm>
            <a:off x="6266064" y="3464918"/>
            <a:ext cx="2884888" cy="7409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1" i="1" dirty="0">
              <a:solidFill>
                <a:schemeClr val="bg1"/>
              </a:solidFill>
            </a:endParaRP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="" xmlns:a16="http://schemas.microsoft.com/office/drawing/2014/main" id="{DFFC57EA-4507-4DC5-B05D-C6375AAE119A}"/>
              </a:ext>
            </a:extLst>
          </p:cNvPr>
          <p:cNvSpPr/>
          <p:nvPr/>
        </p:nvSpPr>
        <p:spPr>
          <a:xfrm>
            <a:off x="6245073" y="4432521"/>
            <a:ext cx="2884888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855DA66-637C-444E-8748-B574FC1A25B7}"/>
              </a:ext>
            </a:extLst>
          </p:cNvPr>
          <p:cNvSpPr txBox="1"/>
          <p:nvPr/>
        </p:nvSpPr>
        <p:spPr>
          <a:xfrm>
            <a:off x="251870" y="134630"/>
            <a:ext cx="8712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b="1" dirty="0"/>
              <a:t>2. zadatak: </a:t>
            </a:r>
            <a:r>
              <a:rPr lang="en-US" sz="2400" dirty="0" err="1"/>
              <a:t>Osim</a:t>
            </a:r>
            <a:r>
              <a:rPr lang="en-US" sz="2400" dirty="0"/>
              <a:t> </a:t>
            </a:r>
            <a:r>
              <a:rPr lang="en-US" sz="2400" dirty="0" err="1"/>
              <a:t>autohtonih</a:t>
            </a:r>
            <a:r>
              <a:rPr lang="en-US" sz="2400" dirty="0"/>
              <a:t>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slatkovodnih</a:t>
            </a:r>
            <a:r>
              <a:rPr lang="en-US" sz="2400" dirty="0"/>
              <a:t> </a:t>
            </a:r>
            <a:r>
              <a:rPr lang="en-US" sz="2400" dirty="0" err="1"/>
              <a:t>rakova</a:t>
            </a:r>
            <a:r>
              <a:rPr lang="en-US" sz="2400" dirty="0"/>
              <a:t> (</a:t>
            </a:r>
            <a:r>
              <a:rPr lang="en-US" sz="2400" dirty="0" err="1"/>
              <a:t>vrsta</a:t>
            </a:r>
            <a:r>
              <a:rPr lang="en-US" sz="2400" dirty="0"/>
              <a:t> A, B, C </a:t>
            </a:r>
            <a:r>
              <a:rPr lang="en-US" sz="2400" dirty="0" err="1"/>
              <a:t>i</a:t>
            </a:r>
            <a:r>
              <a:rPr lang="en-US" sz="2400" dirty="0"/>
              <a:t> D), u red Decapoda (</a:t>
            </a:r>
            <a:r>
              <a:rPr lang="en-US" sz="2400" dirty="0" err="1"/>
              <a:t>deseteronožnih</a:t>
            </a:r>
            <a:r>
              <a:rPr lang="en-US" sz="2400" dirty="0"/>
              <a:t> </a:t>
            </a:r>
            <a:r>
              <a:rPr lang="en-US" sz="2400" dirty="0" err="1"/>
              <a:t>rakova</a:t>
            </a:r>
            <a:r>
              <a:rPr lang="en-US" sz="2400" dirty="0"/>
              <a:t>) </a:t>
            </a:r>
            <a:r>
              <a:rPr lang="en-US" sz="2400" dirty="0" err="1"/>
              <a:t>ubrajaju</a:t>
            </a:r>
            <a:r>
              <a:rPr lang="en-US" sz="2400" dirty="0"/>
              <a:t> se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neke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slatkovodne</a:t>
            </a:r>
            <a:r>
              <a:rPr lang="en-US" sz="2400" dirty="0"/>
              <a:t> </a:t>
            </a:r>
            <a:r>
              <a:rPr lang="en-US" sz="2400" dirty="0" err="1"/>
              <a:t>vrste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neke</a:t>
            </a:r>
            <a:r>
              <a:rPr lang="en-US" sz="2400" dirty="0"/>
              <a:t> </a:t>
            </a:r>
            <a:r>
              <a:rPr lang="en-US" sz="2400" dirty="0" err="1"/>
              <a:t>vrste</a:t>
            </a:r>
            <a:r>
              <a:rPr lang="en-US" sz="2400" dirty="0"/>
              <a:t> </a:t>
            </a:r>
            <a:r>
              <a:rPr lang="en-US" sz="2400" dirty="0" err="1"/>
              <a:t>morskih</a:t>
            </a:r>
            <a:r>
              <a:rPr lang="en-US" sz="2400" dirty="0"/>
              <a:t> </a:t>
            </a:r>
            <a:r>
              <a:rPr lang="en-US" sz="2400" dirty="0" err="1"/>
              <a:t>rakova</a:t>
            </a:r>
            <a:r>
              <a:rPr lang="en-US" sz="2400" dirty="0"/>
              <a:t>. </a:t>
            </a:r>
            <a:endParaRPr lang="hr-HR" sz="2400" dirty="0"/>
          </a:p>
          <a:p>
            <a:pPr>
              <a:defRPr/>
            </a:pPr>
            <a:endParaRPr lang="hr-HR" sz="2400" dirty="0"/>
          </a:p>
        </p:txBody>
      </p:sp>
      <p:pic>
        <p:nvPicPr>
          <p:cNvPr id="40" name="Slika 39">
            <a:extLst>
              <a:ext uri="{FF2B5EF4-FFF2-40B4-BE49-F238E27FC236}">
                <a16:creationId xmlns="" xmlns:a16="http://schemas.microsoft.com/office/drawing/2014/main" id="{10A979D5-4BCD-4013-A073-E7C3867BEB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16074" cy="28773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kstniOkvir 40">
            <a:extLst>
              <a:ext uri="{FF2B5EF4-FFF2-40B4-BE49-F238E27FC236}">
                <a16:creationId xmlns="" xmlns:a16="http://schemas.microsoft.com/office/drawing/2014/main" id="{D8175FD1-7F91-4765-956E-AD08AA9F9D56}"/>
              </a:ext>
            </a:extLst>
          </p:cNvPr>
          <p:cNvSpPr txBox="1"/>
          <p:nvPr/>
        </p:nvSpPr>
        <p:spPr>
          <a:xfrm>
            <a:off x="251870" y="3140968"/>
            <a:ext cx="38160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priloženog</a:t>
            </a:r>
            <a:r>
              <a:rPr lang="en-US" dirty="0"/>
              <a:t> </a:t>
            </a:r>
            <a:r>
              <a:rPr lang="en-US" dirty="0" err="1"/>
              <a:t>filogenetskog</a:t>
            </a:r>
            <a:r>
              <a:rPr lang="en-US" dirty="0"/>
              <a:t> </a:t>
            </a:r>
            <a:r>
              <a:rPr lang="en-US" dirty="0" err="1"/>
              <a:t>stabla</a:t>
            </a:r>
            <a:r>
              <a:rPr lang="en-US" dirty="0"/>
              <a:t> (</a:t>
            </a:r>
            <a:r>
              <a:rPr lang="en-US" dirty="0" err="1"/>
              <a:t>Slika</a:t>
            </a:r>
            <a:r>
              <a:rPr lang="en-US" dirty="0"/>
              <a:t> 2.)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sljedova</a:t>
            </a:r>
            <a:r>
              <a:rPr lang="en-US" dirty="0"/>
              <a:t> </a:t>
            </a:r>
            <a:r>
              <a:rPr lang="en-US" dirty="0" err="1"/>
              <a:t>nukleotida</a:t>
            </a:r>
            <a:r>
              <a:rPr lang="en-US" dirty="0"/>
              <a:t> (u </a:t>
            </a:r>
            <a:r>
              <a:rPr lang="en-US" dirty="0" err="1"/>
              <a:t>prezentaciji</a:t>
            </a:r>
            <a:r>
              <a:rPr lang="en-US" dirty="0"/>
              <a:t>) </a:t>
            </a:r>
            <a:r>
              <a:rPr lang="en-US" dirty="0" err="1"/>
              <a:t>odredite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odabranih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deseteronožnih</a:t>
            </a:r>
            <a:r>
              <a:rPr lang="en-US" dirty="0"/>
              <a:t> </a:t>
            </a:r>
            <a:r>
              <a:rPr lang="en-US" dirty="0" err="1"/>
              <a:t>rakova</a:t>
            </a:r>
            <a:r>
              <a:rPr lang="en-US" dirty="0"/>
              <a:t> (</a:t>
            </a:r>
            <a:r>
              <a:rPr lang="en-US" dirty="0" err="1"/>
              <a:t>vrste</a:t>
            </a:r>
            <a:r>
              <a:rPr lang="en-US" dirty="0"/>
              <a:t> E, F, G </a:t>
            </a:r>
            <a:r>
              <a:rPr lang="en-US" dirty="0" err="1"/>
              <a:t>i</a:t>
            </a:r>
            <a:r>
              <a:rPr lang="en-US" dirty="0"/>
              <a:t> H)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1. </a:t>
            </a:r>
            <a:r>
              <a:rPr lang="en-US" dirty="0" err="1"/>
              <a:t>zadatku</a:t>
            </a:r>
            <a:r>
              <a:rPr lang="en-US" dirty="0" smtClean="0"/>
              <a:t>.</a:t>
            </a:r>
            <a:endParaRPr lang="hr-HR" kern="0" dirty="0">
              <a:solidFill>
                <a:srgbClr val="00B050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56F88C44-1F52-4DC8-B986-32369CAF0BB2}"/>
              </a:ext>
            </a:extLst>
          </p:cNvPr>
          <p:cNvSpPr/>
          <p:nvPr/>
        </p:nvSpPr>
        <p:spPr>
          <a:xfrm>
            <a:off x="4283968" y="60770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/>
              <a:t>Slika</a:t>
            </a:r>
            <a:r>
              <a:rPr lang="en-US" b="1" dirty="0" smtClean="0"/>
              <a:t> </a:t>
            </a:r>
            <a:r>
              <a:rPr lang="en-US" b="1" dirty="0"/>
              <a:t>2. </a:t>
            </a:r>
            <a:r>
              <a:rPr lang="hr-HR" dirty="0" err="1" smtClean="0"/>
              <a:t>Filegenetsko</a:t>
            </a:r>
            <a:r>
              <a:rPr lang="hr-HR" dirty="0" smtClean="0"/>
              <a:t> stablo izbranih vrsta rakova reda </a:t>
            </a:r>
            <a:r>
              <a:rPr lang="hr-HR" dirty="0" err="1" smtClean="0"/>
              <a:t>Decapoda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65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TGGAACTTTATATTTTATTTTTGGTACTTGAGCTGGTATAGTGGGAACTTCTCTAAGAATAATTATTCGGGTTGAATTAGGTCAACCTGGAAGATTAATTGGAGATGATCAAATTTATAATGTTGTAGTCACGGCACATGCTTTTGTTATAATTTTTTTTATAGTTATGCCAATTATAATTGGAGGATTTGGTAATTGATTAATTCCTTTAATATTAGGGGCCCCTGATATAGCATTTCCTCGTATAAATAATATAAGATTTTGATTACTTCCATTTTCTTTAACTTTATTATTAACTAGAGGAATAGTTGAAAGAGGAGTGGGTACTGGATGAACTGTTTATCCTCCTCTAGCAGCGGCTATTGCTCATGCAGGGGCTTCTGTTGATTTAGGAATTTTTTCACTTCATTTAGCGGGTGTTTCTTCTATTTTAGGGGCTGTAAATTTTATAACTACAGCTATTAATATACGAAGGGTAGGTATAACTATAGATCGAATACCTTTATTTGTATGATCTGTATTTATTACAGCAGTCCTTTTATTATTATCTCTACCTGTTTTAGCAGGGGCTATTACTATATTATTAACAGATCGTAATTTAAATACCTCTTTTTTTGATCCAGCTGGAGGGGGTGACCCAATTCT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62068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E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D23ABA-0CD0-46C9-9925-7DE377DCD8A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0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AACATTATATTTTATTTTTGGTATTTGAGCTGGCATAGTAGGAACTTCATTAAGAATAATTATTCGAGTAGAGTTGGGTCAGCCGGGAAGTTTAATTGGAGATGATCAGATTTATAATGTGGTAGTTACAGCTCATGCTTTTGTAATAATTTTTTTTATAGTAATGCCTATTATAATTGGAGGATTTGGTAATTGGTTAATTCCTTTAATGTTAGGGGCACCTGATATGGCTTTTCCTCGTATAAATAATATAAGGTTTTGATTACTTCCTTTTTCTTTGACTTTATTATTAACTAGAGGGATAGTAGAAAGAGGAGTTGGGACAGGGTGAACAGTGTATCCTCCTCTCGCTTCTGCAATTGCTCATGCAGGGGCATCAGTGGATTTGGGTATTTTTTCGTTGCATTTAGCAGGGGTTTCTTCTATTCTTGGTTCAGTTAATTTTATAACAACGGCTATTAATATACGGGCCACAGGAATGACTATGGATCGAATGCCATTATTTGTTTGATCGGTGTTTATTACTACTGTATTATTATTGTTATCTTTACCTGTTTTAGCTGGGGCTATTACTATGTTATTAACTGATCGAAACTTAAATACTTCTTTTTTTGATCCTGCAGGAGGAGGTGATCCTATTCTTTATCAACATTTATT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53402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F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D23ABA-0CD0-46C9-9925-7DE377DCD8A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ATTGGGACATTATATTTTATTTTCGGTGCCTGAGCAGGAATAGTAGGAACTTCATTAAGATTAATTATTCGGACAGAATTAGGACAACCTGGGAGATTGATTGGAGATGACCAAATTTATAATGTAATTGTAACAGCTCATGCTTTTGTAATAATTTTCTTTATAGTTATACCTATTATAATCGGAGGTTTCGGAAACTGATTAGTTCCATTAATACTAGGGGCCCCAGATATAGCTTTTCCACGAATAAATAATATAAGATTCTGACTTCTCCCATTTTCCCTAACACTCCTTCTAACAAGAGGAATAGTTGAAAGGGGAGTAGGAACAGGGTGGACTGTTTACCCCCCTTTAGCTGCCTCTATCGCTCATGCAGGAGCCTCAGTTGACCTGGGAATTTTTTCCCTACACCTAGCCGGTGTATCATCAATCTTAGGAGCAGTAAATTTTATAACTACAGCCATTAATATACGAACAAGAGGTATAACTATAGACCGAATACCTTTATTTGTATGGTCAGTATTCATCACTGCTATTTTATTGCTGCTCTCGCTACCAGTCCTTGCCGGAGCTATTACTATACTCCTAACAGATCGAAACTTAAATACAACCTTTTTTGACCCCTCAGGGGGCGGAGACCCCATCCTCTACCAGCACCTATTCTGATT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47667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endParaRPr lang="pl-PL" sz="2000" dirty="0">
              <a:solidFill>
                <a:srgbClr val="00B050"/>
              </a:solidFill>
            </a:endParaRPr>
          </a:p>
          <a:p>
            <a:pPr algn="ctr"/>
            <a:r>
              <a:rPr lang="pl-PL" sz="2000" dirty="0"/>
              <a:t> </a:t>
            </a:r>
            <a:r>
              <a:rPr lang="hr-HR" sz="2000" b="1" dirty="0"/>
              <a:t>vrste G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D23ABA-0CD0-46C9-9925-7DE377DCD8A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ACTCTATATTTTATCTTCGGGGCTTGAGCAGGCATAGTAGGGACTTCATTAAGATTGGTAATTCGTGCTGAGTTAGGTCAACCAGGAAGTCTTATTGGCGATGACCAAATTTACAATGTAGTAGTGACAGCTCATGCTTTTGTTATAATTTTCTTTATAGTTATACCTATTATAATTGGAGGTTTTGGAAATTGGTTAGTTCCATTAATATTAGGTGCTCCTGATATAGCGTTTCCTCGAATAAATAATATAAGGTTTTGGCTGCTTCCTTTCTCATTAACATTATTATTGACAAGTGGAATAGTAGAAAGTGGAGTAGGAACAGGGTGAACTGTTTACCCGCCTCTTTCTGCAGCTATTGCTCACGCCGGTGCTTCTGTTGACTTAGGAATTTTTTCGCTTCATTTAGCTGGTGTTTCATCTATTTTAGGTGCAGTAAATTTTATAACAACTGCTATTAATATACGAAGAAAAGGAATAACAATAGACCGTATACCATTATTTGTATGATCAGTGTTTATTACAGCAGTACTTTTATTACTTTCGCTTCCCGTTTTAGCAGGAGCAATTACTATACTATTAACAGATCGAAATTTAAATACTTCGTTTTTTGACCCAGCAGGAGGAGGAGACCCAGTACTTTACCAACATTTATTT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5410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H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D23ABA-0CD0-46C9-9925-7DE377DCD8A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6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169FE34-ACB3-478F-B5F0-07834B17E8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794598"/>
            <a:ext cx="655272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91E9A8A0-EAD1-4678-8961-5B38859C823E}"/>
              </a:ext>
            </a:extLst>
          </p:cNvPr>
          <p:cNvSpPr/>
          <p:nvPr/>
        </p:nvSpPr>
        <p:spPr>
          <a:xfrm>
            <a:off x="5652120" y="3290088"/>
            <a:ext cx="3240360" cy="6358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000" b="1" i="1" dirty="0">
              <a:solidFill>
                <a:schemeClr val="bg1"/>
              </a:solidFill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CB5ADF95-1A42-4005-97DA-006FC728E38B}"/>
              </a:ext>
            </a:extLst>
          </p:cNvPr>
          <p:cNvSpPr/>
          <p:nvPr/>
        </p:nvSpPr>
        <p:spPr>
          <a:xfrm>
            <a:off x="5652120" y="4085864"/>
            <a:ext cx="3240360" cy="6358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000" b="1" i="1" dirty="0">
              <a:solidFill>
                <a:schemeClr val="bg1"/>
              </a:solidFill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946D3126-0F24-49D5-8FFF-EFBC64981480}"/>
              </a:ext>
            </a:extLst>
          </p:cNvPr>
          <p:cNvSpPr/>
          <p:nvPr/>
        </p:nvSpPr>
        <p:spPr>
          <a:xfrm>
            <a:off x="5652120" y="4869160"/>
            <a:ext cx="3240360" cy="6358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000" b="1" i="1" dirty="0">
              <a:solidFill>
                <a:schemeClr val="bg1"/>
              </a:solidFill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061FB533-E001-4F35-8417-8F860B5D0505}"/>
              </a:ext>
            </a:extLst>
          </p:cNvPr>
          <p:cNvSpPr/>
          <p:nvPr/>
        </p:nvSpPr>
        <p:spPr>
          <a:xfrm>
            <a:off x="5669774" y="5703362"/>
            <a:ext cx="3240360" cy="6358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162F2E7-77E5-4EA6-9C13-09E26F659E4E}"/>
              </a:ext>
            </a:extLst>
          </p:cNvPr>
          <p:cNvSpPr txBox="1"/>
          <p:nvPr/>
        </p:nvSpPr>
        <p:spPr>
          <a:xfrm>
            <a:off x="352827" y="246827"/>
            <a:ext cx="8438346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Filogenetsko stablo prikazuje evolucijske odnose između različitih vrsta za koje se pretpostavlja da imaju zajedničke pretke. Svaka točka grananja na filogenetskom stablu 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(tzv. čvor) predstavlja zadnjeg/najmlađeg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zajedničkog pretka.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r-HR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b="1" dirty="0"/>
              <a:t>Pridružite ponuđena vremena svakom čvoru i zatim odgovorite na sljedeća pitanja.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r-HR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vitak: vodoravno 4">
            <a:extLst>
              <a:ext uri="{FF2B5EF4-FFF2-40B4-BE49-F238E27FC236}">
                <a16:creationId xmlns="" xmlns:a16="http://schemas.microsoft.com/office/drawing/2014/main" id="{B27ABABB-B7FC-4D16-9387-66EEE7F177EF}"/>
              </a:ext>
            </a:extLst>
          </p:cNvPr>
          <p:cNvSpPr/>
          <p:nvPr/>
        </p:nvSpPr>
        <p:spPr>
          <a:xfrm>
            <a:off x="1922169" y="5376107"/>
            <a:ext cx="1237546" cy="1235065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~297,48 </a:t>
            </a:r>
            <a:r>
              <a:rPr lang="hr-HR" dirty="0"/>
              <a:t>milijuna godina</a:t>
            </a:r>
          </a:p>
        </p:txBody>
      </p:sp>
      <p:sp>
        <p:nvSpPr>
          <p:cNvPr id="6" name="Svitak: vodoravno 5">
            <a:extLst>
              <a:ext uri="{FF2B5EF4-FFF2-40B4-BE49-F238E27FC236}">
                <a16:creationId xmlns="" xmlns:a16="http://schemas.microsoft.com/office/drawing/2014/main" id="{383DFFA3-4A7C-4BF9-8154-B06A4E402458}"/>
              </a:ext>
            </a:extLst>
          </p:cNvPr>
          <p:cNvSpPr/>
          <p:nvPr/>
        </p:nvSpPr>
        <p:spPr>
          <a:xfrm>
            <a:off x="2673087" y="3958887"/>
            <a:ext cx="1237546" cy="1207393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~261,78 </a:t>
            </a:r>
            <a:r>
              <a:rPr lang="hr-HR" dirty="0"/>
              <a:t>milijuna godina</a:t>
            </a:r>
          </a:p>
        </p:txBody>
      </p:sp>
      <p:sp>
        <p:nvSpPr>
          <p:cNvPr id="7" name="Svitak: vodoravno 6">
            <a:extLst>
              <a:ext uri="{FF2B5EF4-FFF2-40B4-BE49-F238E27FC236}">
                <a16:creationId xmlns="" xmlns:a16="http://schemas.microsoft.com/office/drawing/2014/main" id="{8F0D2C9F-D05E-4326-832D-55350A6FD036}"/>
              </a:ext>
            </a:extLst>
          </p:cNvPr>
          <p:cNvSpPr/>
          <p:nvPr/>
        </p:nvSpPr>
        <p:spPr>
          <a:xfrm>
            <a:off x="352827" y="4403265"/>
            <a:ext cx="1237546" cy="1357222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~161,58 </a:t>
            </a:r>
            <a:r>
              <a:rPr lang="hr-HR" dirty="0"/>
              <a:t>milijuna godina</a:t>
            </a:r>
          </a:p>
        </p:txBody>
      </p:sp>
      <p:sp>
        <p:nvSpPr>
          <p:cNvPr id="8" name="Svitak: vodoravno 7">
            <a:extLst>
              <a:ext uri="{FF2B5EF4-FFF2-40B4-BE49-F238E27FC236}">
                <a16:creationId xmlns="" xmlns:a16="http://schemas.microsoft.com/office/drawing/2014/main" id="{2B27072B-ABDD-4BD7-8F2C-B544456614FC}"/>
              </a:ext>
            </a:extLst>
          </p:cNvPr>
          <p:cNvSpPr/>
          <p:nvPr/>
        </p:nvSpPr>
        <p:spPr>
          <a:xfrm>
            <a:off x="5120880" y="3958886"/>
            <a:ext cx="1237546" cy="1207394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~141,93 </a:t>
            </a:r>
            <a:r>
              <a:rPr lang="hr-HR" dirty="0"/>
              <a:t>milijuna godina</a:t>
            </a:r>
          </a:p>
        </p:txBody>
      </p:sp>
      <p:sp>
        <p:nvSpPr>
          <p:cNvPr id="9" name="Svitak: vodoravno 8">
            <a:extLst>
              <a:ext uri="{FF2B5EF4-FFF2-40B4-BE49-F238E27FC236}">
                <a16:creationId xmlns="" xmlns:a16="http://schemas.microsoft.com/office/drawing/2014/main" id="{00ECE944-19D7-4C71-A3BC-1A1F1B5E8FE6}"/>
              </a:ext>
            </a:extLst>
          </p:cNvPr>
          <p:cNvSpPr/>
          <p:nvPr/>
        </p:nvSpPr>
        <p:spPr>
          <a:xfrm>
            <a:off x="7507984" y="4328350"/>
            <a:ext cx="1305743" cy="1357223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~11,97 </a:t>
            </a:r>
            <a:r>
              <a:rPr lang="hr-HR" dirty="0"/>
              <a:t>milijuna godina</a:t>
            </a:r>
          </a:p>
        </p:txBody>
      </p:sp>
      <p:sp>
        <p:nvSpPr>
          <p:cNvPr id="10" name="Svitak: vodoravno 9">
            <a:extLst>
              <a:ext uri="{FF2B5EF4-FFF2-40B4-BE49-F238E27FC236}">
                <a16:creationId xmlns="" xmlns:a16="http://schemas.microsoft.com/office/drawing/2014/main" id="{BE247A86-AF45-42F5-96E1-4435BE7D962B}"/>
              </a:ext>
            </a:extLst>
          </p:cNvPr>
          <p:cNvSpPr/>
          <p:nvPr/>
        </p:nvSpPr>
        <p:spPr>
          <a:xfrm>
            <a:off x="3736601" y="5312472"/>
            <a:ext cx="1237546" cy="1207393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~18,50 </a:t>
            </a:r>
            <a:r>
              <a:rPr lang="hr-HR" dirty="0"/>
              <a:t>milijuna godina</a:t>
            </a:r>
          </a:p>
        </p:txBody>
      </p:sp>
      <p:sp>
        <p:nvSpPr>
          <p:cNvPr id="11" name="Svitak: vodoravno 10">
            <a:extLst>
              <a:ext uri="{FF2B5EF4-FFF2-40B4-BE49-F238E27FC236}">
                <a16:creationId xmlns="" xmlns:a16="http://schemas.microsoft.com/office/drawing/2014/main" id="{EF4C2164-5D1A-4D0E-96E0-A1D7EDB84E65}"/>
              </a:ext>
            </a:extLst>
          </p:cNvPr>
          <p:cNvSpPr/>
          <p:nvPr/>
        </p:nvSpPr>
        <p:spPr>
          <a:xfrm>
            <a:off x="5682539" y="5226280"/>
            <a:ext cx="1305742" cy="1293585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~13,24 </a:t>
            </a:r>
            <a:r>
              <a:rPr lang="hr-HR" dirty="0"/>
              <a:t>milijuna godina</a:t>
            </a:r>
          </a:p>
        </p:txBody>
      </p:sp>
    </p:spTree>
    <p:extLst>
      <p:ext uri="{BB962C8B-B14F-4D97-AF65-F5344CB8AC3E}">
        <p14:creationId xmlns:p14="http://schemas.microsoft.com/office/powerpoint/2010/main" val="191355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="" xmlns:a16="http://schemas.microsoft.com/office/drawing/2014/main" id="{DBFF2977-9628-416B-9B0E-7FDBC4B1AF0D}"/>
              </a:ext>
            </a:extLst>
          </p:cNvPr>
          <p:cNvGrpSpPr/>
          <p:nvPr/>
        </p:nvGrpSpPr>
        <p:grpSpPr>
          <a:xfrm>
            <a:off x="702270" y="404664"/>
            <a:ext cx="7780918" cy="5291224"/>
            <a:chOff x="702270" y="404664"/>
            <a:chExt cx="7780918" cy="5291224"/>
          </a:xfrm>
        </p:grpSpPr>
        <p:cxnSp>
          <p:nvCxnSpPr>
            <p:cNvPr id="3" name="Ravni poveznik 2">
              <a:extLst>
                <a:ext uri="{FF2B5EF4-FFF2-40B4-BE49-F238E27FC236}">
                  <a16:creationId xmlns="" xmlns:a16="http://schemas.microsoft.com/office/drawing/2014/main" id="{BA562A3C-FE30-4327-B920-8048A7A6DEDD}"/>
                </a:ext>
              </a:extLst>
            </p:cNvPr>
            <p:cNvCxnSpPr>
              <a:cxnSpLocks/>
            </p:cNvCxnSpPr>
            <p:nvPr/>
          </p:nvCxnSpPr>
          <p:spPr>
            <a:xfrm>
              <a:off x="5593370" y="1486392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Ravni poveznik 5">
              <a:extLst>
                <a:ext uri="{FF2B5EF4-FFF2-40B4-BE49-F238E27FC236}">
                  <a16:creationId xmlns="" xmlns:a16="http://schemas.microsoft.com/office/drawing/2014/main" id="{8FF86FC8-4FF3-467D-85AD-15DC4D372B37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6" y="940787"/>
              <a:ext cx="1" cy="54560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Ravni poveznik 10">
              <a:extLst>
                <a:ext uri="{FF2B5EF4-FFF2-40B4-BE49-F238E27FC236}">
                  <a16:creationId xmlns="" xmlns:a16="http://schemas.microsoft.com/office/drawing/2014/main" id="{0489332D-B81C-4154-8264-06FF32D987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5" y="940787"/>
              <a:ext cx="1080120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="" xmlns:a16="http://schemas.microsoft.com/office/drawing/2014/main" id="{C65EF006-FD11-41B6-A263-21965F4A4A44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656692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Ravni poveznik 22">
              <a:extLst>
                <a:ext uri="{FF2B5EF4-FFF2-40B4-BE49-F238E27FC236}">
                  <a16:creationId xmlns="" xmlns:a16="http://schemas.microsoft.com/office/drawing/2014/main" id="{C526FD63-9141-436E-AEDA-B0C59F0B6973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7" y="1486392"/>
              <a:ext cx="1" cy="54560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Ravni poveznik 23">
              <a:extLst>
                <a:ext uri="{FF2B5EF4-FFF2-40B4-BE49-F238E27FC236}">
                  <a16:creationId xmlns="" xmlns:a16="http://schemas.microsoft.com/office/drawing/2014/main" id="{61B7C0ED-1211-4241-BFA2-267AC91BA9EE}"/>
                </a:ext>
              </a:extLst>
            </p:cNvPr>
            <p:cNvCxnSpPr>
              <a:cxnSpLocks/>
            </p:cNvCxnSpPr>
            <p:nvPr/>
          </p:nvCxnSpPr>
          <p:spPr>
            <a:xfrm>
              <a:off x="6235849" y="2031997"/>
              <a:ext cx="1080120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Ravni poveznik 29">
              <a:extLst>
                <a:ext uri="{FF2B5EF4-FFF2-40B4-BE49-F238E27FC236}">
                  <a16:creationId xmlns="" xmlns:a16="http://schemas.microsoft.com/office/drawing/2014/main" id="{5EF277C8-4775-4966-AAC1-C5F402F63B8C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69" y="645399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Ravni poveznik 32">
              <a:extLst>
                <a:ext uri="{FF2B5EF4-FFF2-40B4-BE49-F238E27FC236}">
                  <a16:creationId xmlns="" xmlns:a16="http://schemas.microsoft.com/office/drawing/2014/main" id="{4C09FD2F-EF44-4649-9C2B-C840798D1AE2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963374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Ravni poveznik 33">
              <a:extLst>
                <a:ext uri="{FF2B5EF4-FFF2-40B4-BE49-F238E27FC236}">
                  <a16:creationId xmlns="" xmlns:a16="http://schemas.microsoft.com/office/drawing/2014/main" id="{96D02E97-97B2-4053-9CEC-23F24D66FDFE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1213589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Ravni poveznik 35">
              <a:extLst>
                <a:ext uri="{FF2B5EF4-FFF2-40B4-BE49-F238E27FC236}">
                  <a16:creationId xmlns="" xmlns:a16="http://schemas.microsoft.com/office/drawing/2014/main" id="{129BA68A-C874-40DF-B2C7-79EA8E984B0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69" y="1770488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Ravni poveznik 37">
              <a:extLst>
                <a:ext uri="{FF2B5EF4-FFF2-40B4-BE49-F238E27FC236}">
                  <a16:creationId xmlns="" xmlns:a16="http://schemas.microsoft.com/office/drawing/2014/main" id="{1CF2E181-B8B6-4662-8A4B-0D2E68A23466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1770487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Ravni poveznik 38">
              <a:extLst>
                <a:ext uri="{FF2B5EF4-FFF2-40B4-BE49-F238E27FC236}">
                  <a16:creationId xmlns="" xmlns:a16="http://schemas.microsoft.com/office/drawing/2014/main" id="{DF1559B2-6709-402E-88E8-95FFF49763F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2031998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Ravni poveznik 39">
              <a:extLst>
                <a:ext uri="{FF2B5EF4-FFF2-40B4-BE49-F238E27FC236}">
                  <a16:creationId xmlns="" xmlns:a16="http://schemas.microsoft.com/office/drawing/2014/main" id="{092138FC-8A6B-4380-A565-072780A847DA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2293507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Ravni poveznik 45">
              <a:extLst>
                <a:ext uri="{FF2B5EF4-FFF2-40B4-BE49-F238E27FC236}">
                  <a16:creationId xmlns="" xmlns:a16="http://schemas.microsoft.com/office/drawing/2014/main" id="{1C3F38C0-AD6A-4ECB-BD4C-AA2B4E6514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631" y="149768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Ravni poveznik 48">
              <a:extLst>
                <a:ext uri="{FF2B5EF4-FFF2-40B4-BE49-F238E27FC236}">
                  <a16:creationId xmlns="" xmlns:a16="http://schemas.microsoft.com/office/drawing/2014/main" id="{24795B07-407C-4154-AF03-2A96EF5F474E}"/>
                </a:ext>
              </a:extLst>
            </p:cNvPr>
            <p:cNvCxnSpPr>
              <a:cxnSpLocks/>
            </p:cNvCxnSpPr>
            <p:nvPr/>
          </p:nvCxnSpPr>
          <p:spPr>
            <a:xfrm>
              <a:off x="5587031" y="309062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Elipsa 5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7FD0C000-B9A0-4660-8053-EAE5B9CFA8FA}"/>
                </a:ext>
              </a:extLst>
            </p:cNvPr>
            <p:cNvSpPr/>
            <p:nvPr/>
          </p:nvSpPr>
          <p:spPr>
            <a:xfrm>
              <a:off x="7954412" y="4046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A</a:t>
              </a:r>
            </a:p>
          </p:txBody>
        </p:sp>
        <p:sp>
          <p:nvSpPr>
            <p:cNvPr id="60" name="Elipsa 5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A32C6F9A-8402-4541-9722-F38732E1BEC3}"/>
                </a:ext>
              </a:extLst>
            </p:cNvPr>
            <p:cNvSpPr/>
            <p:nvPr/>
          </p:nvSpPr>
          <p:spPr>
            <a:xfrm>
              <a:off x="7971684" y="972855"/>
              <a:ext cx="504056" cy="5040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B</a:t>
              </a:r>
            </a:p>
          </p:txBody>
        </p:sp>
        <p:sp>
          <p:nvSpPr>
            <p:cNvPr id="61" name="Elipsa 6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07D73ACA-1C8E-4F6E-B420-6727406B7043}"/>
                </a:ext>
              </a:extLst>
            </p:cNvPr>
            <p:cNvSpPr/>
            <p:nvPr/>
          </p:nvSpPr>
          <p:spPr>
            <a:xfrm>
              <a:off x="7964158" y="1512834"/>
              <a:ext cx="504056" cy="50405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C</a:t>
              </a:r>
            </a:p>
          </p:txBody>
        </p:sp>
        <p:sp>
          <p:nvSpPr>
            <p:cNvPr id="62" name="Elipsa 61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1D93C8C0-3EC5-4530-AE6C-E1A46060D9A9}"/>
                </a:ext>
              </a:extLst>
            </p:cNvPr>
            <p:cNvSpPr/>
            <p:nvPr/>
          </p:nvSpPr>
          <p:spPr>
            <a:xfrm>
              <a:off x="7979132" y="2036182"/>
              <a:ext cx="504056" cy="50405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D</a:t>
              </a:r>
            </a:p>
          </p:txBody>
        </p:sp>
        <p:sp>
          <p:nvSpPr>
            <p:cNvPr id="63" name="Elipsa 62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CF94E94E-4D42-462D-9713-05F2CA5CE109}"/>
                </a:ext>
              </a:extLst>
            </p:cNvPr>
            <p:cNvSpPr/>
            <p:nvPr/>
          </p:nvSpPr>
          <p:spPr>
            <a:xfrm>
              <a:off x="6806088" y="2805026"/>
              <a:ext cx="504056" cy="5040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E</a:t>
              </a:r>
            </a:p>
          </p:txBody>
        </p:sp>
        <p:cxnSp>
          <p:nvCxnSpPr>
            <p:cNvPr id="64" name="Ravni poveznik 63">
              <a:extLst>
                <a:ext uri="{FF2B5EF4-FFF2-40B4-BE49-F238E27FC236}">
                  <a16:creationId xmlns="" xmlns:a16="http://schemas.microsoft.com/office/drawing/2014/main" id="{6C37961D-8857-441B-822C-74A730C97971}"/>
                </a:ext>
              </a:extLst>
            </p:cNvPr>
            <p:cNvCxnSpPr>
              <a:cxnSpLocks/>
            </p:cNvCxnSpPr>
            <p:nvPr/>
          </p:nvCxnSpPr>
          <p:spPr>
            <a:xfrm>
              <a:off x="4387936" y="229350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Ravni poveznik 64">
              <a:extLst>
                <a:ext uri="{FF2B5EF4-FFF2-40B4-BE49-F238E27FC236}">
                  <a16:creationId xmlns="" xmlns:a16="http://schemas.microsoft.com/office/drawing/2014/main" id="{D58BCB84-A94E-444F-A587-196A8821C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5174" y="229415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Ravni poveznik 65">
              <a:extLst>
                <a:ext uri="{FF2B5EF4-FFF2-40B4-BE49-F238E27FC236}">
                  <a16:creationId xmlns="" xmlns:a16="http://schemas.microsoft.com/office/drawing/2014/main" id="{0A885631-6A3C-4578-9725-FAFE57BB104A}"/>
                </a:ext>
              </a:extLst>
            </p:cNvPr>
            <p:cNvCxnSpPr>
              <a:cxnSpLocks/>
            </p:cNvCxnSpPr>
            <p:nvPr/>
          </p:nvCxnSpPr>
          <p:spPr>
            <a:xfrm>
              <a:off x="4365174" y="3887097"/>
              <a:ext cx="241073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Elipsa 68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EBDDE322-644E-4F96-ACD8-F9F936DF8B42}"/>
                </a:ext>
              </a:extLst>
            </p:cNvPr>
            <p:cNvSpPr/>
            <p:nvPr/>
          </p:nvSpPr>
          <p:spPr>
            <a:xfrm>
              <a:off x="6806088" y="3635069"/>
              <a:ext cx="504056" cy="504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F</a:t>
              </a:r>
            </a:p>
          </p:txBody>
        </p:sp>
        <p:cxnSp>
          <p:nvCxnSpPr>
            <p:cNvPr id="70" name="Ravni poveznik 69">
              <a:extLst>
                <a:ext uri="{FF2B5EF4-FFF2-40B4-BE49-F238E27FC236}">
                  <a16:creationId xmlns="" xmlns:a16="http://schemas.microsoft.com/office/drawing/2014/main" id="{B754908C-0637-4600-B99C-32806F32DA66}"/>
                </a:ext>
              </a:extLst>
            </p:cNvPr>
            <p:cNvCxnSpPr>
              <a:cxnSpLocks/>
            </p:cNvCxnSpPr>
            <p:nvPr/>
          </p:nvCxnSpPr>
          <p:spPr>
            <a:xfrm>
              <a:off x="3121822" y="3088676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Ravni poveznik 70">
              <a:extLst>
                <a:ext uri="{FF2B5EF4-FFF2-40B4-BE49-F238E27FC236}">
                  <a16:creationId xmlns="" xmlns:a16="http://schemas.microsoft.com/office/drawing/2014/main" id="{A28D3163-B6F4-4126-B944-A6EA0576AF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1822" y="308867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Ravni poveznik 71">
              <a:extLst>
                <a:ext uri="{FF2B5EF4-FFF2-40B4-BE49-F238E27FC236}">
                  <a16:creationId xmlns="" xmlns:a16="http://schemas.microsoft.com/office/drawing/2014/main" id="{8FCF5AEE-485D-4C8C-A3B9-F8BA90754517}"/>
                </a:ext>
              </a:extLst>
            </p:cNvPr>
            <p:cNvCxnSpPr>
              <a:cxnSpLocks/>
            </p:cNvCxnSpPr>
            <p:nvPr/>
          </p:nvCxnSpPr>
          <p:spPr>
            <a:xfrm>
              <a:off x="3129561" y="4681617"/>
              <a:ext cx="36765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Ravni poveznik 73">
              <a:extLst>
                <a:ext uri="{FF2B5EF4-FFF2-40B4-BE49-F238E27FC236}">
                  <a16:creationId xmlns="" xmlns:a16="http://schemas.microsoft.com/office/drawing/2014/main" id="{92100983-BA48-40D2-A1DA-5F9053B0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916388" y="388709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Ravni poveznik 74">
              <a:extLst>
                <a:ext uri="{FF2B5EF4-FFF2-40B4-BE49-F238E27FC236}">
                  <a16:creationId xmlns="" xmlns:a16="http://schemas.microsoft.com/office/drawing/2014/main" id="{010E5135-B364-42FD-AF58-D8199A053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704" y="388514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Ravni poveznik 76">
              <a:extLst>
                <a:ext uri="{FF2B5EF4-FFF2-40B4-BE49-F238E27FC236}">
                  <a16:creationId xmlns="" xmlns:a16="http://schemas.microsoft.com/office/drawing/2014/main" id="{5C589F20-8CEC-432E-8A40-EA2FD9BE6F4C}"/>
                </a:ext>
              </a:extLst>
            </p:cNvPr>
            <p:cNvCxnSpPr>
              <a:cxnSpLocks/>
            </p:cNvCxnSpPr>
            <p:nvPr/>
          </p:nvCxnSpPr>
          <p:spPr>
            <a:xfrm>
              <a:off x="1915443" y="5478087"/>
              <a:ext cx="487702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Elipsa 79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3C9AC92D-6BC5-48B6-B028-6EE009AB2CC6}"/>
                </a:ext>
              </a:extLst>
            </p:cNvPr>
            <p:cNvSpPr/>
            <p:nvPr/>
          </p:nvSpPr>
          <p:spPr>
            <a:xfrm>
              <a:off x="6828469" y="4429588"/>
              <a:ext cx="504056" cy="5040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G</a:t>
              </a:r>
            </a:p>
          </p:txBody>
        </p:sp>
        <p:sp>
          <p:nvSpPr>
            <p:cNvPr id="81" name="Elipsa 80">
              <a:hlinkClick r:id="rId9" action="ppaction://hlinksldjump"/>
              <a:extLst>
                <a:ext uri="{FF2B5EF4-FFF2-40B4-BE49-F238E27FC236}">
                  <a16:creationId xmlns="" xmlns:a16="http://schemas.microsoft.com/office/drawing/2014/main" id="{6662734D-3F4B-424F-96D5-34D40CD6D0B6}"/>
                </a:ext>
              </a:extLst>
            </p:cNvPr>
            <p:cNvSpPr/>
            <p:nvPr/>
          </p:nvSpPr>
          <p:spPr>
            <a:xfrm>
              <a:off x="6804248" y="5191832"/>
              <a:ext cx="504056" cy="5040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H</a:t>
              </a:r>
            </a:p>
          </p:txBody>
        </p:sp>
        <p:cxnSp>
          <p:nvCxnSpPr>
            <p:cNvPr id="82" name="Ravni poveznik 81">
              <a:extLst>
                <a:ext uri="{FF2B5EF4-FFF2-40B4-BE49-F238E27FC236}">
                  <a16:creationId xmlns="" xmlns:a16="http://schemas.microsoft.com/office/drawing/2014/main" id="{2160B907-9E21-4DD7-A070-36BFF8A03357}"/>
                </a:ext>
              </a:extLst>
            </p:cNvPr>
            <p:cNvCxnSpPr>
              <a:cxnSpLocks/>
            </p:cNvCxnSpPr>
            <p:nvPr/>
          </p:nvCxnSpPr>
          <p:spPr>
            <a:xfrm>
              <a:off x="702270" y="468161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3" name="Elipsa 82">
              <a:extLst>
                <a:ext uri="{FF2B5EF4-FFF2-40B4-BE49-F238E27FC236}">
                  <a16:creationId xmlns="" xmlns:a16="http://schemas.microsoft.com/office/drawing/2014/main" id="{D3B0EFAD-7165-41DA-B4A1-1F4F57699D0F}"/>
                </a:ext>
              </a:extLst>
            </p:cNvPr>
            <p:cNvSpPr/>
            <p:nvPr/>
          </p:nvSpPr>
          <p:spPr>
            <a:xfrm>
              <a:off x="1619672" y="4429588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4" name="Elipsa 83">
              <a:extLst>
                <a:ext uri="{FF2B5EF4-FFF2-40B4-BE49-F238E27FC236}">
                  <a16:creationId xmlns="" xmlns:a16="http://schemas.microsoft.com/office/drawing/2014/main" id="{F1B05F1C-081D-4C02-B703-5F3096C547DF}"/>
                </a:ext>
              </a:extLst>
            </p:cNvPr>
            <p:cNvSpPr/>
            <p:nvPr/>
          </p:nvSpPr>
          <p:spPr>
            <a:xfrm>
              <a:off x="2864913" y="3635069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5" name="Elipsa 84">
              <a:extLst>
                <a:ext uri="{FF2B5EF4-FFF2-40B4-BE49-F238E27FC236}">
                  <a16:creationId xmlns="" xmlns:a16="http://schemas.microsoft.com/office/drawing/2014/main" id="{B8DD6269-0E44-4D37-A316-C7B5DC1DFE9E}"/>
                </a:ext>
              </a:extLst>
            </p:cNvPr>
            <p:cNvSpPr/>
            <p:nvPr/>
          </p:nvSpPr>
          <p:spPr>
            <a:xfrm>
              <a:off x="4113146" y="2836000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6" name="Elipsa 85">
              <a:extLst>
                <a:ext uri="{FF2B5EF4-FFF2-40B4-BE49-F238E27FC236}">
                  <a16:creationId xmlns="" xmlns:a16="http://schemas.microsoft.com/office/drawing/2014/main" id="{49D016E9-66E0-40FB-87E9-6BFE1D498182}"/>
                </a:ext>
              </a:extLst>
            </p:cNvPr>
            <p:cNvSpPr/>
            <p:nvPr/>
          </p:nvSpPr>
          <p:spPr>
            <a:xfrm>
              <a:off x="5356365" y="203618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7" name="Elipsa 86">
              <a:extLst>
                <a:ext uri="{FF2B5EF4-FFF2-40B4-BE49-F238E27FC236}">
                  <a16:creationId xmlns="" xmlns:a16="http://schemas.microsoft.com/office/drawing/2014/main" id="{3C30D0CF-8505-4492-A219-D0173BDC0303}"/>
                </a:ext>
              </a:extLst>
            </p:cNvPr>
            <p:cNvSpPr/>
            <p:nvPr/>
          </p:nvSpPr>
          <p:spPr>
            <a:xfrm>
              <a:off x="6030167" y="1231805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8" name="Elipsa 87">
              <a:extLst>
                <a:ext uri="{FF2B5EF4-FFF2-40B4-BE49-F238E27FC236}">
                  <a16:creationId xmlns="" xmlns:a16="http://schemas.microsoft.com/office/drawing/2014/main" id="{14799346-D553-4B3C-B620-50FE2418F8C4}"/>
                </a:ext>
              </a:extLst>
            </p:cNvPr>
            <p:cNvSpPr/>
            <p:nvPr/>
          </p:nvSpPr>
          <p:spPr>
            <a:xfrm>
              <a:off x="7073139" y="177353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Elipsa 88">
              <a:extLst>
                <a:ext uri="{FF2B5EF4-FFF2-40B4-BE49-F238E27FC236}">
                  <a16:creationId xmlns="" xmlns:a16="http://schemas.microsoft.com/office/drawing/2014/main" id="{513C0717-6672-4346-A35A-F77F3E1BA2CE}"/>
                </a:ext>
              </a:extLst>
            </p:cNvPr>
            <p:cNvSpPr/>
            <p:nvPr/>
          </p:nvSpPr>
          <p:spPr>
            <a:xfrm>
              <a:off x="7097053" y="697041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TekstniOkvir 43">
            <a:extLst>
              <a:ext uri="{FF2B5EF4-FFF2-40B4-BE49-F238E27FC236}">
                <a16:creationId xmlns="" xmlns:a16="http://schemas.microsoft.com/office/drawing/2014/main" id="{A22239D9-B47F-48A4-9242-0A7516C16A50}"/>
              </a:ext>
            </a:extLst>
          </p:cNvPr>
          <p:cNvSpPr txBox="1"/>
          <p:nvPr/>
        </p:nvSpPr>
        <p:spPr>
          <a:xfrm>
            <a:off x="-1015" y="5986351"/>
            <a:ext cx="9145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dirty="0"/>
              <a:t>Slika 2. </a:t>
            </a:r>
            <a:r>
              <a:rPr lang="hr-HR" sz="2000" dirty="0"/>
              <a:t>Filogenetsko stablo odabranih vrsta </a:t>
            </a:r>
            <a:r>
              <a:rPr lang="hr-HR" sz="2000" dirty="0" err="1"/>
              <a:t>deseteronožnih</a:t>
            </a:r>
            <a:r>
              <a:rPr lang="hr-HR" sz="2000" dirty="0"/>
              <a:t> rakova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1350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a 43">
            <a:extLst>
              <a:ext uri="{FF2B5EF4-FFF2-40B4-BE49-F238E27FC236}">
                <a16:creationId xmlns="" xmlns:a16="http://schemas.microsoft.com/office/drawing/2014/main" id="{20E2DF8D-A241-4A9C-A203-5E8B2048EAB9}"/>
              </a:ext>
            </a:extLst>
          </p:cNvPr>
          <p:cNvGrpSpPr/>
          <p:nvPr/>
        </p:nvGrpSpPr>
        <p:grpSpPr>
          <a:xfrm>
            <a:off x="47131" y="116632"/>
            <a:ext cx="8917357" cy="6552728"/>
            <a:chOff x="702270" y="404664"/>
            <a:chExt cx="7780918" cy="5291224"/>
          </a:xfrm>
        </p:grpSpPr>
        <p:cxnSp>
          <p:nvCxnSpPr>
            <p:cNvPr id="45" name="Ravni poveznik 44">
              <a:extLst>
                <a:ext uri="{FF2B5EF4-FFF2-40B4-BE49-F238E27FC236}">
                  <a16:creationId xmlns="" xmlns:a16="http://schemas.microsoft.com/office/drawing/2014/main" id="{F8DFE5D2-62BF-478F-BDFA-4A12EC0B2694}"/>
                </a:ext>
              </a:extLst>
            </p:cNvPr>
            <p:cNvCxnSpPr>
              <a:cxnSpLocks/>
            </p:cNvCxnSpPr>
            <p:nvPr/>
          </p:nvCxnSpPr>
          <p:spPr>
            <a:xfrm>
              <a:off x="5593370" y="1486392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Ravni poveznik 45">
              <a:extLst>
                <a:ext uri="{FF2B5EF4-FFF2-40B4-BE49-F238E27FC236}">
                  <a16:creationId xmlns="" xmlns:a16="http://schemas.microsoft.com/office/drawing/2014/main" id="{2A0CEBA6-35BB-4220-9CB8-6FF3823DE06B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6" y="940787"/>
              <a:ext cx="1" cy="54560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Ravni poveznik 46">
              <a:extLst>
                <a:ext uri="{FF2B5EF4-FFF2-40B4-BE49-F238E27FC236}">
                  <a16:creationId xmlns="" xmlns:a16="http://schemas.microsoft.com/office/drawing/2014/main" id="{0FD2A699-ABAF-4EA0-8D79-304E7CD52DE1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5" y="940787"/>
              <a:ext cx="1080120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Ravni poveznik 47">
              <a:extLst>
                <a:ext uri="{FF2B5EF4-FFF2-40B4-BE49-F238E27FC236}">
                  <a16:creationId xmlns="" xmlns:a16="http://schemas.microsoft.com/office/drawing/2014/main" id="{6CA5EB05-E60C-400E-A598-17C173D59C9A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656692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Ravni poveznik 48">
              <a:extLst>
                <a:ext uri="{FF2B5EF4-FFF2-40B4-BE49-F238E27FC236}">
                  <a16:creationId xmlns="" xmlns:a16="http://schemas.microsoft.com/office/drawing/2014/main" id="{E090D617-41BA-43BB-86C2-CF26C95753A5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07" y="1486392"/>
              <a:ext cx="1" cy="54560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Ravni poveznik 49">
              <a:extLst>
                <a:ext uri="{FF2B5EF4-FFF2-40B4-BE49-F238E27FC236}">
                  <a16:creationId xmlns="" xmlns:a16="http://schemas.microsoft.com/office/drawing/2014/main" id="{E50782B9-F173-4413-B799-ED9C859A71A8}"/>
                </a:ext>
              </a:extLst>
            </p:cNvPr>
            <p:cNvCxnSpPr>
              <a:cxnSpLocks/>
            </p:cNvCxnSpPr>
            <p:nvPr/>
          </p:nvCxnSpPr>
          <p:spPr>
            <a:xfrm>
              <a:off x="6235849" y="2031997"/>
              <a:ext cx="1080120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Ravni poveznik 50">
              <a:extLst>
                <a:ext uri="{FF2B5EF4-FFF2-40B4-BE49-F238E27FC236}">
                  <a16:creationId xmlns="" xmlns:a16="http://schemas.microsoft.com/office/drawing/2014/main" id="{ADE5D214-3D7F-438A-BCF6-47E851F7B6F2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69" y="645399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Ravni poveznik 51">
              <a:extLst>
                <a:ext uri="{FF2B5EF4-FFF2-40B4-BE49-F238E27FC236}">
                  <a16:creationId xmlns="" xmlns:a16="http://schemas.microsoft.com/office/drawing/2014/main" id="{B1863D9D-B465-421B-9D11-96124154E24B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963374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Ravni poveznik 52">
              <a:extLst>
                <a:ext uri="{FF2B5EF4-FFF2-40B4-BE49-F238E27FC236}">
                  <a16:creationId xmlns="" xmlns:a16="http://schemas.microsoft.com/office/drawing/2014/main" id="{3AFB6F49-3387-40DF-AE14-2C0F68B4BC7D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25" y="1213589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Ravni poveznik 53">
              <a:extLst>
                <a:ext uri="{FF2B5EF4-FFF2-40B4-BE49-F238E27FC236}">
                  <a16:creationId xmlns="" xmlns:a16="http://schemas.microsoft.com/office/drawing/2014/main" id="{C22C238A-9016-441D-BCFA-0393BC7FC6ED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69" y="1770488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Ravni poveznik 54">
              <a:extLst>
                <a:ext uri="{FF2B5EF4-FFF2-40B4-BE49-F238E27FC236}">
                  <a16:creationId xmlns="" xmlns:a16="http://schemas.microsoft.com/office/drawing/2014/main" id="{A27F00FC-193A-4379-9029-E228184F715B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1770487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Ravni poveznik 55">
              <a:extLst>
                <a:ext uri="{FF2B5EF4-FFF2-40B4-BE49-F238E27FC236}">
                  <a16:creationId xmlns="" xmlns:a16="http://schemas.microsoft.com/office/drawing/2014/main" id="{D96AEEAC-C7E4-44BD-AA07-4E9FD5EC8D34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2031998"/>
              <a:ext cx="1" cy="2615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Ravni poveznik 56">
              <a:extLst>
                <a:ext uri="{FF2B5EF4-FFF2-40B4-BE49-F238E27FC236}">
                  <a16:creationId xmlns="" xmlns:a16="http://schemas.microsoft.com/office/drawing/2014/main" id="{5E0FFF4D-18FF-4744-972E-2765CC56BDEE}"/>
                </a:ext>
              </a:extLst>
            </p:cNvPr>
            <p:cNvCxnSpPr>
              <a:cxnSpLocks/>
            </p:cNvCxnSpPr>
            <p:nvPr/>
          </p:nvCxnSpPr>
          <p:spPr>
            <a:xfrm>
              <a:off x="7315970" y="2293507"/>
              <a:ext cx="621887" cy="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Ravni poveznik 57">
              <a:extLst>
                <a:ext uri="{FF2B5EF4-FFF2-40B4-BE49-F238E27FC236}">
                  <a16:creationId xmlns="" xmlns:a16="http://schemas.microsoft.com/office/drawing/2014/main" id="{632BD799-4283-48D3-805C-699F2B485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631" y="149768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Ravni poveznik 58">
              <a:extLst>
                <a:ext uri="{FF2B5EF4-FFF2-40B4-BE49-F238E27FC236}">
                  <a16:creationId xmlns="" xmlns:a16="http://schemas.microsoft.com/office/drawing/2014/main" id="{5CA392EF-61BD-4BD3-9B4A-4EAB92DC04A2}"/>
                </a:ext>
              </a:extLst>
            </p:cNvPr>
            <p:cNvCxnSpPr>
              <a:cxnSpLocks/>
            </p:cNvCxnSpPr>
            <p:nvPr/>
          </p:nvCxnSpPr>
          <p:spPr>
            <a:xfrm>
              <a:off x="5587031" y="309062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Elipsa 59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4D0A327-46D6-48E5-B4B1-180398A1E347}"/>
                </a:ext>
              </a:extLst>
            </p:cNvPr>
            <p:cNvSpPr/>
            <p:nvPr/>
          </p:nvSpPr>
          <p:spPr>
            <a:xfrm>
              <a:off x="7954412" y="4046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A</a:t>
              </a:r>
            </a:p>
          </p:txBody>
        </p:sp>
        <p:sp>
          <p:nvSpPr>
            <p:cNvPr id="61" name="Elipsa 60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6D4E7E4-5D17-4A71-AEBF-40330EEBE41C}"/>
                </a:ext>
              </a:extLst>
            </p:cNvPr>
            <p:cNvSpPr/>
            <p:nvPr/>
          </p:nvSpPr>
          <p:spPr>
            <a:xfrm>
              <a:off x="7971684" y="972855"/>
              <a:ext cx="504056" cy="5040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B</a:t>
              </a:r>
            </a:p>
          </p:txBody>
        </p:sp>
        <p:sp>
          <p:nvSpPr>
            <p:cNvPr id="62" name="Elipsa 6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F7803D62-6E46-4B80-B244-2DAFE55981E1}"/>
                </a:ext>
              </a:extLst>
            </p:cNvPr>
            <p:cNvSpPr/>
            <p:nvPr/>
          </p:nvSpPr>
          <p:spPr>
            <a:xfrm>
              <a:off x="7964158" y="1512834"/>
              <a:ext cx="504056" cy="50405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C</a:t>
              </a:r>
            </a:p>
          </p:txBody>
        </p:sp>
        <p:sp>
          <p:nvSpPr>
            <p:cNvPr id="63" name="Elipsa 62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3539F30A-3E76-4754-ABA5-F637E11D6939}"/>
                </a:ext>
              </a:extLst>
            </p:cNvPr>
            <p:cNvSpPr/>
            <p:nvPr/>
          </p:nvSpPr>
          <p:spPr>
            <a:xfrm>
              <a:off x="7979132" y="2036182"/>
              <a:ext cx="504056" cy="50405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D</a:t>
              </a:r>
            </a:p>
          </p:txBody>
        </p:sp>
        <p:sp>
          <p:nvSpPr>
            <p:cNvPr id="64" name="Elipsa 63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F268BBE9-658A-4214-95DD-E0F7237B84B4}"/>
                </a:ext>
              </a:extLst>
            </p:cNvPr>
            <p:cNvSpPr/>
            <p:nvPr/>
          </p:nvSpPr>
          <p:spPr>
            <a:xfrm>
              <a:off x="6806088" y="2805026"/>
              <a:ext cx="504056" cy="5040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E</a:t>
              </a:r>
            </a:p>
          </p:txBody>
        </p:sp>
        <p:cxnSp>
          <p:nvCxnSpPr>
            <p:cNvPr id="65" name="Ravni poveznik 64">
              <a:extLst>
                <a:ext uri="{FF2B5EF4-FFF2-40B4-BE49-F238E27FC236}">
                  <a16:creationId xmlns="" xmlns:a16="http://schemas.microsoft.com/office/drawing/2014/main" id="{6BFE9235-D51B-4632-BB9E-EFEEE85BB656}"/>
                </a:ext>
              </a:extLst>
            </p:cNvPr>
            <p:cNvCxnSpPr>
              <a:cxnSpLocks/>
            </p:cNvCxnSpPr>
            <p:nvPr/>
          </p:nvCxnSpPr>
          <p:spPr>
            <a:xfrm>
              <a:off x="4387936" y="229350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Ravni poveznik 65">
              <a:extLst>
                <a:ext uri="{FF2B5EF4-FFF2-40B4-BE49-F238E27FC236}">
                  <a16:creationId xmlns="" xmlns:a16="http://schemas.microsoft.com/office/drawing/2014/main" id="{E9BDAD41-179E-4D59-B90A-90AEDC90D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5174" y="229415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Ravni poveznik 66">
              <a:extLst>
                <a:ext uri="{FF2B5EF4-FFF2-40B4-BE49-F238E27FC236}">
                  <a16:creationId xmlns="" xmlns:a16="http://schemas.microsoft.com/office/drawing/2014/main" id="{912BD19E-E58E-4180-9FCC-D9AA806CA025}"/>
                </a:ext>
              </a:extLst>
            </p:cNvPr>
            <p:cNvCxnSpPr>
              <a:cxnSpLocks/>
            </p:cNvCxnSpPr>
            <p:nvPr/>
          </p:nvCxnSpPr>
          <p:spPr>
            <a:xfrm>
              <a:off x="4365174" y="3887097"/>
              <a:ext cx="241073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8" name="Elipsa 67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73F60E5C-955F-401F-A381-181D37ED7862}"/>
                </a:ext>
              </a:extLst>
            </p:cNvPr>
            <p:cNvSpPr/>
            <p:nvPr/>
          </p:nvSpPr>
          <p:spPr>
            <a:xfrm>
              <a:off x="6806088" y="3635069"/>
              <a:ext cx="504056" cy="504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F</a:t>
              </a:r>
            </a:p>
          </p:txBody>
        </p:sp>
        <p:cxnSp>
          <p:nvCxnSpPr>
            <p:cNvPr id="69" name="Ravni poveznik 68">
              <a:extLst>
                <a:ext uri="{FF2B5EF4-FFF2-40B4-BE49-F238E27FC236}">
                  <a16:creationId xmlns="" xmlns:a16="http://schemas.microsoft.com/office/drawing/2014/main" id="{51CAF3C1-FDE2-4E6C-93ED-0C44FD0F0B7B}"/>
                </a:ext>
              </a:extLst>
            </p:cNvPr>
            <p:cNvCxnSpPr>
              <a:cxnSpLocks/>
            </p:cNvCxnSpPr>
            <p:nvPr/>
          </p:nvCxnSpPr>
          <p:spPr>
            <a:xfrm>
              <a:off x="3121822" y="3088676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Ravni poveznik 69">
              <a:extLst>
                <a:ext uri="{FF2B5EF4-FFF2-40B4-BE49-F238E27FC236}">
                  <a16:creationId xmlns="" xmlns:a16="http://schemas.microsoft.com/office/drawing/2014/main" id="{B08A9ED5-7A69-4800-B936-40E86D4F6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1822" y="308867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Ravni poveznik 70">
              <a:extLst>
                <a:ext uri="{FF2B5EF4-FFF2-40B4-BE49-F238E27FC236}">
                  <a16:creationId xmlns="" xmlns:a16="http://schemas.microsoft.com/office/drawing/2014/main" id="{0B673605-B809-4D91-BBC2-264BA756F900}"/>
                </a:ext>
              </a:extLst>
            </p:cNvPr>
            <p:cNvCxnSpPr>
              <a:cxnSpLocks/>
            </p:cNvCxnSpPr>
            <p:nvPr/>
          </p:nvCxnSpPr>
          <p:spPr>
            <a:xfrm>
              <a:off x="3129561" y="4681617"/>
              <a:ext cx="36765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Ravni poveznik 71">
              <a:extLst>
                <a:ext uri="{FF2B5EF4-FFF2-40B4-BE49-F238E27FC236}">
                  <a16:creationId xmlns="" xmlns:a16="http://schemas.microsoft.com/office/drawing/2014/main" id="{0F0229C3-BD5C-4385-A734-63EF65029AF8}"/>
                </a:ext>
              </a:extLst>
            </p:cNvPr>
            <p:cNvCxnSpPr>
              <a:cxnSpLocks/>
            </p:cNvCxnSpPr>
            <p:nvPr/>
          </p:nvCxnSpPr>
          <p:spPr>
            <a:xfrm>
              <a:off x="1916388" y="388709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Ravni poveznik 72">
              <a:extLst>
                <a:ext uri="{FF2B5EF4-FFF2-40B4-BE49-F238E27FC236}">
                  <a16:creationId xmlns="" xmlns:a16="http://schemas.microsoft.com/office/drawing/2014/main" id="{7E486170-E4B6-4E20-B7E7-008AB0F91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704" y="3885146"/>
              <a:ext cx="7739" cy="15929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Ravni poveznik 73">
              <a:extLst>
                <a:ext uri="{FF2B5EF4-FFF2-40B4-BE49-F238E27FC236}">
                  <a16:creationId xmlns="" xmlns:a16="http://schemas.microsoft.com/office/drawing/2014/main" id="{DD0CD1BD-3E58-4BFE-A0EA-D5BDEFCAA318}"/>
                </a:ext>
              </a:extLst>
            </p:cNvPr>
            <p:cNvCxnSpPr>
              <a:cxnSpLocks/>
            </p:cNvCxnSpPr>
            <p:nvPr/>
          </p:nvCxnSpPr>
          <p:spPr>
            <a:xfrm>
              <a:off x="1915443" y="5478087"/>
              <a:ext cx="487702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Elipsa 74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E76B7D12-3D74-4BA1-8CBA-DB0899695686}"/>
                </a:ext>
              </a:extLst>
            </p:cNvPr>
            <p:cNvSpPr/>
            <p:nvPr/>
          </p:nvSpPr>
          <p:spPr>
            <a:xfrm>
              <a:off x="6828469" y="4429588"/>
              <a:ext cx="504056" cy="5040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G</a:t>
              </a:r>
            </a:p>
          </p:txBody>
        </p:sp>
        <p:sp>
          <p:nvSpPr>
            <p:cNvPr id="76" name="Elipsa 75">
              <a:hlinkClick r:id="rId9" action="ppaction://hlinksldjump"/>
              <a:extLst>
                <a:ext uri="{FF2B5EF4-FFF2-40B4-BE49-F238E27FC236}">
                  <a16:creationId xmlns="" xmlns:a16="http://schemas.microsoft.com/office/drawing/2014/main" id="{E715B078-DE22-4F02-9D01-87C0CC2A35FA}"/>
                </a:ext>
              </a:extLst>
            </p:cNvPr>
            <p:cNvSpPr/>
            <p:nvPr/>
          </p:nvSpPr>
          <p:spPr>
            <a:xfrm>
              <a:off x="6804248" y="5191832"/>
              <a:ext cx="504056" cy="5040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H</a:t>
              </a:r>
            </a:p>
          </p:txBody>
        </p:sp>
        <p:cxnSp>
          <p:nvCxnSpPr>
            <p:cNvPr id="77" name="Ravni poveznik 76">
              <a:extLst>
                <a:ext uri="{FF2B5EF4-FFF2-40B4-BE49-F238E27FC236}">
                  <a16:creationId xmlns="" xmlns:a16="http://schemas.microsoft.com/office/drawing/2014/main" id="{AA50BD0B-A990-4933-BE8F-6172890D3015}"/>
                </a:ext>
              </a:extLst>
            </p:cNvPr>
            <p:cNvCxnSpPr>
              <a:cxnSpLocks/>
            </p:cNvCxnSpPr>
            <p:nvPr/>
          </p:nvCxnSpPr>
          <p:spPr>
            <a:xfrm>
              <a:off x="702270" y="4681617"/>
              <a:ext cx="120543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Elipsa 77">
              <a:extLst>
                <a:ext uri="{FF2B5EF4-FFF2-40B4-BE49-F238E27FC236}">
                  <a16:creationId xmlns="" xmlns:a16="http://schemas.microsoft.com/office/drawing/2014/main" id="{7DCB7053-9140-40D7-9205-A24ADC294C27}"/>
                </a:ext>
              </a:extLst>
            </p:cNvPr>
            <p:cNvSpPr/>
            <p:nvPr/>
          </p:nvSpPr>
          <p:spPr>
            <a:xfrm>
              <a:off x="1619672" y="4429588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Elipsa 78">
              <a:extLst>
                <a:ext uri="{FF2B5EF4-FFF2-40B4-BE49-F238E27FC236}">
                  <a16:creationId xmlns="" xmlns:a16="http://schemas.microsoft.com/office/drawing/2014/main" id="{8F187EF5-CB1B-4452-AF06-58DD371B306D}"/>
                </a:ext>
              </a:extLst>
            </p:cNvPr>
            <p:cNvSpPr/>
            <p:nvPr/>
          </p:nvSpPr>
          <p:spPr>
            <a:xfrm>
              <a:off x="2864913" y="3635069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Elipsa 79">
              <a:extLst>
                <a:ext uri="{FF2B5EF4-FFF2-40B4-BE49-F238E27FC236}">
                  <a16:creationId xmlns="" xmlns:a16="http://schemas.microsoft.com/office/drawing/2014/main" id="{D92FD65F-5778-403D-9A98-E0904DDF1FA6}"/>
                </a:ext>
              </a:extLst>
            </p:cNvPr>
            <p:cNvSpPr/>
            <p:nvPr/>
          </p:nvSpPr>
          <p:spPr>
            <a:xfrm>
              <a:off x="4113146" y="2836000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1" name="Elipsa 80">
              <a:extLst>
                <a:ext uri="{FF2B5EF4-FFF2-40B4-BE49-F238E27FC236}">
                  <a16:creationId xmlns="" xmlns:a16="http://schemas.microsoft.com/office/drawing/2014/main" id="{F8C03EAE-A35B-4A4F-A63B-F8F221733938}"/>
                </a:ext>
              </a:extLst>
            </p:cNvPr>
            <p:cNvSpPr/>
            <p:nvPr/>
          </p:nvSpPr>
          <p:spPr>
            <a:xfrm>
              <a:off x="5356365" y="203618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2" name="Elipsa 81">
              <a:extLst>
                <a:ext uri="{FF2B5EF4-FFF2-40B4-BE49-F238E27FC236}">
                  <a16:creationId xmlns="" xmlns:a16="http://schemas.microsoft.com/office/drawing/2014/main" id="{297D8E5B-6545-41FA-877A-03E6C290A8A8}"/>
                </a:ext>
              </a:extLst>
            </p:cNvPr>
            <p:cNvSpPr/>
            <p:nvPr/>
          </p:nvSpPr>
          <p:spPr>
            <a:xfrm>
              <a:off x="6030167" y="1231805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3" name="Elipsa 82">
              <a:extLst>
                <a:ext uri="{FF2B5EF4-FFF2-40B4-BE49-F238E27FC236}">
                  <a16:creationId xmlns="" xmlns:a16="http://schemas.microsoft.com/office/drawing/2014/main" id="{ABCA7A9B-5EF7-42AA-9F7E-90724BB55B7F}"/>
                </a:ext>
              </a:extLst>
            </p:cNvPr>
            <p:cNvSpPr/>
            <p:nvPr/>
          </p:nvSpPr>
          <p:spPr>
            <a:xfrm>
              <a:off x="7073139" y="177353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6" name="Elipsa 85">
            <a:extLst>
              <a:ext uri="{FF2B5EF4-FFF2-40B4-BE49-F238E27FC236}">
                <a16:creationId xmlns="" xmlns:a16="http://schemas.microsoft.com/office/drawing/2014/main" id="{B91E0A8C-C156-4429-A70A-1DF59E5D8698}"/>
              </a:ext>
            </a:extLst>
          </p:cNvPr>
          <p:cNvSpPr/>
          <p:nvPr/>
        </p:nvSpPr>
        <p:spPr>
          <a:xfrm>
            <a:off x="7375903" y="404985"/>
            <a:ext cx="577676" cy="6242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3A2B3AB2-ACB0-4247-9E66-89F918BCE574}"/>
              </a:ext>
            </a:extLst>
          </p:cNvPr>
          <p:cNvSpPr txBox="1"/>
          <p:nvPr/>
        </p:nvSpPr>
        <p:spPr>
          <a:xfrm>
            <a:off x="365287" y="4077072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400" b="1" kern="0" dirty="0">
                <a:solidFill>
                  <a:prstClr val="black"/>
                </a:solidFill>
              </a:rPr>
              <a:t>1. ZADATAK: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2400" kern="0" dirty="0">
                <a:solidFill>
                  <a:prstClr val="black"/>
                </a:solidFill>
              </a:rPr>
              <a:t>uredite filogenetsko stablo autohtonih slatkovodnih rakova u Hrvatskoj pretražujući NCBI bazu podataka programom BLAST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2400" kern="0" dirty="0">
                <a:solidFill>
                  <a:prstClr val="black"/>
                </a:solidFill>
              </a:rPr>
              <a:t>upotrijebite sljedove </a:t>
            </a:r>
            <a:r>
              <a:rPr lang="hr-HR" sz="2400" kern="0" dirty="0" err="1">
                <a:solidFill>
                  <a:prstClr val="black"/>
                </a:solidFill>
              </a:rPr>
              <a:t>nukleotida</a:t>
            </a:r>
            <a:r>
              <a:rPr lang="hr-HR" sz="2400" kern="0" dirty="0">
                <a:solidFill>
                  <a:prstClr val="black"/>
                </a:solidFill>
              </a:rPr>
              <a:t> u ovoj prezentaciji 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5C0DD6E-7916-4CDE-9DE7-5F6BAF1964F4}"/>
              </a:ext>
            </a:extLst>
          </p:cNvPr>
          <p:cNvSpPr txBox="1"/>
          <p:nvPr/>
        </p:nvSpPr>
        <p:spPr>
          <a:xfrm>
            <a:off x="179512" y="260648"/>
            <a:ext cx="9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Filogenetski odnosi </a:t>
            </a:r>
            <a:r>
              <a:rPr kumimoji="0" lang="hr-HR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deseteronožnih</a:t>
            </a:r>
            <a:r>
              <a:rPr kumimoji="0" lang="hr-H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rakova </a:t>
            </a:r>
          </a:p>
          <a:p>
            <a:pPr lvl="0" algn="ctr"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22D5DA1C-7B5F-478B-BFFB-597D3CB5C0AD}"/>
              </a:ext>
            </a:extLst>
          </p:cNvPr>
          <p:cNvGrpSpPr/>
          <p:nvPr/>
        </p:nvGrpSpPr>
        <p:grpSpPr>
          <a:xfrm>
            <a:off x="752513" y="1835648"/>
            <a:ext cx="7638974" cy="1172623"/>
            <a:chOff x="680535" y="1777662"/>
            <a:chExt cx="7638974" cy="1172623"/>
          </a:xfrm>
        </p:grpSpPr>
        <p:pic>
          <p:nvPicPr>
            <p:cNvPr id="3" name="Grafika 2" descr="Korisnici">
              <a:extLst>
                <a:ext uri="{FF2B5EF4-FFF2-40B4-BE49-F238E27FC236}">
                  <a16:creationId xmlns="" xmlns:a16="http://schemas.microsoft.com/office/drawing/2014/main" id="{5BCD4A8D-A212-4BFF-ABE8-3832A3F6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535" y="1848788"/>
              <a:ext cx="1101497" cy="1101497"/>
            </a:xfrm>
            <a:prstGeom prst="rect">
              <a:avLst/>
            </a:prstGeom>
          </p:spPr>
        </p:pic>
        <p:pic>
          <p:nvPicPr>
            <p:cNvPr id="5" name="Grafika 4" descr="Računalstvo u oblaku">
              <a:extLst>
                <a:ext uri="{FF2B5EF4-FFF2-40B4-BE49-F238E27FC236}">
                  <a16:creationId xmlns="" xmlns:a16="http://schemas.microsoft.com/office/drawing/2014/main" id="{27A748B7-0CB4-4CF1-AD4C-9C4C87E6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78590" y="1798964"/>
              <a:ext cx="914400" cy="914400"/>
            </a:xfrm>
            <a:prstGeom prst="rect">
              <a:avLst/>
            </a:prstGeom>
          </p:spPr>
        </p:pic>
        <p:pic>
          <p:nvPicPr>
            <p:cNvPr id="11" name="Grafika 10" descr="Rak">
              <a:extLst>
                <a:ext uri="{FF2B5EF4-FFF2-40B4-BE49-F238E27FC236}">
                  <a16:creationId xmlns="" xmlns:a16="http://schemas.microsoft.com/office/drawing/2014/main" id="{4F8ACC3A-08CA-4AC7-97E3-89765CFA5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28314" y="1848788"/>
              <a:ext cx="914400" cy="914400"/>
            </a:xfrm>
            <a:prstGeom prst="rect">
              <a:avLst/>
            </a:prstGeom>
          </p:spPr>
        </p:pic>
        <p:pic>
          <p:nvPicPr>
            <p:cNvPr id="13" name="Grafika 12" descr="Dokument">
              <a:extLst>
                <a:ext uri="{FF2B5EF4-FFF2-40B4-BE49-F238E27FC236}">
                  <a16:creationId xmlns="" xmlns:a16="http://schemas.microsoft.com/office/drawing/2014/main" id="{148FE04C-72E4-4CB2-875A-C554DDBE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97973" y="1871210"/>
              <a:ext cx="914400" cy="914400"/>
            </a:xfrm>
            <a:prstGeom prst="rect">
              <a:avLst/>
            </a:prstGeom>
          </p:spPr>
        </p:pic>
        <p:pic>
          <p:nvPicPr>
            <p:cNvPr id="16" name="Grafika 15" descr="Pitanja">
              <a:extLst>
                <a:ext uri="{FF2B5EF4-FFF2-40B4-BE49-F238E27FC236}">
                  <a16:creationId xmlns="" xmlns:a16="http://schemas.microsoft.com/office/drawing/2014/main" id="{86EE4DD8-F454-4FD7-B8E8-1137D1EE1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29296" y="1777662"/>
              <a:ext cx="914400" cy="914400"/>
            </a:xfrm>
            <a:prstGeom prst="rect">
              <a:avLst/>
            </a:prstGeom>
          </p:spPr>
        </p:pic>
        <p:pic>
          <p:nvPicPr>
            <p:cNvPr id="18" name="Grafika 17" descr="Osoba s idejom">
              <a:extLst>
                <a:ext uri="{FF2B5EF4-FFF2-40B4-BE49-F238E27FC236}">
                  <a16:creationId xmlns="" xmlns:a16="http://schemas.microsoft.com/office/drawing/2014/main" id="{39306541-C236-484C-864A-DBCAE4A5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05109" y="187121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1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4BE4CF0-62B8-42AC-BDBD-6D46C057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4193"/>
            <a:ext cx="3970784" cy="778098"/>
          </a:xfrm>
        </p:spPr>
        <p:txBody>
          <a:bodyPr>
            <a:normAutofit/>
          </a:bodyPr>
          <a:lstStyle/>
          <a:p>
            <a:r>
              <a:rPr lang="hr-HR" sz="2800" dirty="0"/>
              <a:t>Odgovorite na pitanja: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="" xmlns:a16="http://schemas.microsoft.com/office/drawing/2014/main" id="{CFDCDD52-A047-49D3-8A67-167B29B8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78" y="1417639"/>
            <a:ext cx="8472394" cy="2443409"/>
          </a:xfrm>
        </p:spPr>
        <p:txBody>
          <a:bodyPr>
            <a:normAutofit/>
          </a:bodyPr>
          <a:lstStyle/>
          <a:p>
            <a:pPr lvl="0"/>
            <a:r>
              <a:rPr lang="hr-HR" sz="2400" dirty="0"/>
              <a:t>Prije koliko je godina živo najmlađi zajednički predak svih evolucijski srodnih vrsta </a:t>
            </a:r>
            <a:r>
              <a:rPr lang="hr-HR" sz="2400" dirty="0" err="1"/>
              <a:t>deseteronožnih</a:t>
            </a:r>
            <a:r>
              <a:rPr lang="hr-HR" sz="2400" dirty="0"/>
              <a:t> rakova na prikazanom filogenetskom stablu?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84B5013C-11E3-4C42-B8BB-BBA03AAC687F}"/>
              </a:ext>
            </a:extLst>
          </p:cNvPr>
          <p:cNvSpPr/>
          <p:nvPr/>
        </p:nvSpPr>
        <p:spPr>
          <a:xfrm>
            <a:off x="348078" y="42930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Odgovor: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925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="" xmlns:a16="http://schemas.microsoft.com/office/drawing/2014/main" id="{CFDCDD52-A047-49D3-8A67-167B29B8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7920880" cy="2664296"/>
          </a:xfrm>
        </p:spPr>
        <p:txBody>
          <a:bodyPr>
            <a:noAutofit/>
          </a:bodyPr>
          <a:lstStyle/>
          <a:p>
            <a:pPr lvl="0"/>
            <a:r>
              <a:rPr lang="hr-HR" sz="2400" dirty="0"/>
              <a:t>Prije koliko je godina živio posljednji predak </a:t>
            </a:r>
            <a:r>
              <a:rPr lang="hr-HR" sz="2400" dirty="0" smtClean="0"/>
              <a:t>današnjih/recentnih </a:t>
            </a:r>
            <a:r>
              <a:rPr lang="hr-HR" sz="2400" dirty="0" err="1"/>
              <a:t>deseteronožnih</a:t>
            </a:r>
            <a:r>
              <a:rPr lang="hr-HR" sz="2400" dirty="0"/>
              <a:t> rakova koji je prvi nastanjivao slatkovodna staništa? Podatak očitajte s filogenetskog stabla.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6E1CCC20-7037-46B1-B044-32718237C811}"/>
              </a:ext>
            </a:extLst>
          </p:cNvPr>
          <p:cNvSpPr/>
          <p:nvPr/>
        </p:nvSpPr>
        <p:spPr>
          <a:xfrm>
            <a:off x="348078" y="42930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/>
              <a:t>Odgovor: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63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="" xmlns:a16="http://schemas.microsoft.com/office/drawing/2014/main" id="{CFDCDD52-A047-49D3-8A67-167B29B8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" y="270113"/>
            <a:ext cx="7925178" cy="494204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hr-HR" sz="2000" dirty="0"/>
              <a:t>Vrste označene slovima A, B, C i D pripadaju porodici </a:t>
            </a:r>
            <a:r>
              <a:rPr lang="hr-HR" sz="2000" dirty="0" err="1" smtClean="0"/>
              <a:t>Astacidae</a:t>
            </a:r>
            <a:r>
              <a:rPr lang="hr-HR" sz="2000" dirty="0" smtClean="0"/>
              <a:t> koje su prirodno rasprostranjene u Europi, </a:t>
            </a:r>
            <a:r>
              <a:rPr lang="hr-HR" sz="2000" dirty="0"/>
              <a:t>a vrsta </a:t>
            </a:r>
            <a:r>
              <a:rPr lang="hr-HR" sz="2000" dirty="0" smtClean="0"/>
              <a:t>E </a:t>
            </a:r>
            <a:r>
              <a:rPr lang="hr-HR" sz="2000" dirty="0"/>
              <a:t>porodici </a:t>
            </a:r>
            <a:r>
              <a:rPr lang="hr-HR" sz="2000" dirty="0" err="1" smtClean="0"/>
              <a:t>Astacidae</a:t>
            </a:r>
            <a:r>
              <a:rPr lang="hr-HR" sz="2000" dirty="0" smtClean="0"/>
              <a:t> prirodno rasprostranjenoj u Sjevernoj Americi.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2000" dirty="0" smtClean="0"/>
              <a:t>Na </a:t>
            </a:r>
            <a:r>
              <a:rPr lang="hr-HR" sz="2000" dirty="0"/>
              <a:t>temelju podatka o starosti posljednjeg zajedničkog pretka </a:t>
            </a:r>
            <a:r>
              <a:rPr lang="hr-HR" sz="2000" dirty="0" smtClean="0"/>
              <a:t>vrste E i A&amp;B&amp;C&amp;D (</a:t>
            </a:r>
            <a:r>
              <a:rPr lang="hr-HR" sz="2000" dirty="0"/>
              <a:t>podatak očitajte s filogenetskog stabla) i događaja tijekom geološke prošlosti Zemlje objasnite </a:t>
            </a:r>
            <a:r>
              <a:rPr lang="hr-HR" sz="2000" dirty="0" smtClean="0"/>
              <a:t>njihovu današnju rasprostranjenost (Kao pomoć koristite sliku ispod). </a:t>
            </a:r>
            <a:endParaRPr lang="hr-H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2148"/>
            <a:ext cx="69215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52" y="2782402"/>
            <a:ext cx="2736304" cy="5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2292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Objašnjenje: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8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5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148CE83-67DD-4184-9C05-A3E8EE99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761"/>
            <a:ext cx="9017173" cy="1341947"/>
          </a:xfrm>
        </p:spPr>
        <p:txBody>
          <a:bodyPr anchor="t">
            <a:noAutofit/>
          </a:bodyPr>
          <a:lstStyle/>
          <a:p>
            <a:r>
              <a:rPr lang="hr-HR" sz="2800" b="1" dirty="0"/>
              <a:t>Uzroci ugroženosti slatkovodnih rakova u Hrvatskoj i </a:t>
            </a:r>
            <a:br>
              <a:rPr lang="hr-HR" sz="2800" b="1" dirty="0"/>
            </a:br>
            <a:r>
              <a:rPr lang="hr-HR" sz="2800" b="1" dirty="0"/>
              <a:t>u Europi</a:t>
            </a:r>
            <a:br>
              <a:rPr lang="hr-HR" sz="2800" b="1" dirty="0"/>
            </a:b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1AC2523-7D0B-474D-87A3-D7008E80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254" y="1594440"/>
            <a:ext cx="2601561" cy="82391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hr-HR" dirty="0"/>
              <a:t>Uništavanje </a:t>
            </a:r>
            <a:r>
              <a:rPr lang="hr-HR" dirty="0" smtClean="0"/>
              <a:t>staništa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AEB4665-A1BB-494E-83C5-3161E15B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988" y="3069651"/>
            <a:ext cx="2812094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regulacija vodenih tokova: izgradnja kanala; uređivanje obala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onečišćenje vodenih tokova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CA3F0AEE-4ACF-4313-87FC-E6BDB126B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1347" y="1594440"/>
            <a:ext cx="3024336" cy="125849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r-HR" dirty="0"/>
              <a:t>Unošenje novih, stranih invazivnih </a:t>
            </a:r>
            <a:r>
              <a:rPr lang="hr-HR" dirty="0" smtClean="0"/>
              <a:t>vrsta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4726B4BF-96B7-4A96-BFF4-5BE73F6D4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1048" y="3069651"/>
            <a:ext cx="2704935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širenje račje kuge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agresivno ponašanje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uništavanje obale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brže </a:t>
            </a:r>
            <a:r>
              <a:rPr lang="hr-HR" sz="2400" dirty="0" smtClean="0"/>
              <a:t>razmnožavanje</a:t>
            </a:r>
            <a:endParaRPr lang="hr-HR" sz="2400" dirty="0"/>
          </a:p>
        </p:txBody>
      </p:sp>
      <p:sp>
        <p:nvSpPr>
          <p:cNvPr id="7" name="Rezervirano mjesto teksta 4">
            <a:extLst>
              <a:ext uri="{FF2B5EF4-FFF2-40B4-BE49-F238E27FC236}">
                <a16:creationId xmlns="" xmlns:a16="http://schemas.microsoft.com/office/drawing/2014/main" id="{94936B09-6ED0-4BD9-A439-24352B28822E}"/>
              </a:ext>
            </a:extLst>
          </p:cNvPr>
          <p:cNvSpPr txBox="1">
            <a:spLocks/>
          </p:cNvSpPr>
          <p:nvPr/>
        </p:nvSpPr>
        <p:spPr>
          <a:xfrm>
            <a:off x="3707904" y="1594440"/>
            <a:ext cx="1053977" cy="6316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400" b="1"/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algn="ctr"/>
            <a:r>
              <a:rPr lang="hr-HR" dirty="0" err="1" smtClean="0"/>
              <a:t>Izlov</a:t>
            </a:r>
            <a:endParaRPr lang="hr-HR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B6034E33-D3D7-48C9-80F7-7C1A387083CE}"/>
              </a:ext>
            </a:extLst>
          </p:cNvPr>
          <p:cNvSpPr txBox="1">
            <a:spLocks/>
          </p:cNvSpPr>
          <p:nvPr/>
        </p:nvSpPr>
        <p:spPr>
          <a:xfrm>
            <a:off x="3165953" y="3069651"/>
            <a:ext cx="281209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hr-HR" sz="2000" dirty="0"/>
              <a:t>nekontroliran i pretjeran </a:t>
            </a:r>
            <a:r>
              <a:rPr lang="hr-HR" sz="2000" dirty="0" err="1"/>
              <a:t>izlov</a:t>
            </a:r>
            <a:r>
              <a:rPr lang="hr-HR" sz="2000" dirty="0"/>
              <a:t> (poslužuju se kao delikatesa u restoranima</a:t>
            </a:r>
            <a:r>
              <a:rPr lang="hr-HR" sz="2000" dirty="0" smtClean="0"/>
              <a:t>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675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/>
      <p:bldP spid="5" grpId="0" build="p" animBg="1"/>
      <p:bldP spid="6" grpId="0" build="p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82E6D41-B63D-4D02-8A27-18E43829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739107"/>
            <a:ext cx="8515350" cy="1473869"/>
          </a:xfrm>
        </p:spPr>
        <p:txBody>
          <a:bodyPr>
            <a:noAutofit/>
          </a:bodyPr>
          <a:lstStyle/>
          <a:p>
            <a:r>
              <a:rPr lang="en-US" sz="3200" i="1" dirty="0" err="1"/>
              <a:t>Zakon</a:t>
            </a:r>
            <a:r>
              <a:rPr lang="en-US" sz="3200" i="1" dirty="0"/>
              <a:t> o </a:t>
            </a:r>
            <a:r>
              <a:rPr lang="en-US" sz="3200" i="1" dirty="0" err="1"/>
              <a:t>zaštiti</a:t>
            </a:r>
            <a:r>
              <a:rPr lang="en-US" sz="3200" i="1" dirty="0"/>
              <a:t> </a:t>
            </a:r>
            <a:r>
              <a:rPr lang="en-US" sz="3200" i="1" dirty="0" err="1"/>
              <a:t>prirode</a:t>
            </a:r>
            <a:r>
              <a:rPr lang="en-US" sz="3200" dirty="0"/>
              <a:t> 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en-US" sz="3200" dirty="0" smtClean="0"/>
              <a:t>(</a:t>
            </a:r>
            <a:r>
              <a:rPr lang="en-US" sz="3200" dirty="0" err="1"/>
              <a:t>Narodne</a:t>
            </a:r>
            <a:r>
              <a:rPr lang="en-US" sz="3200" dirty="0"/>
              <a:t> </a:t>
            </a:r>
            <a:r>
              <a:rPr lang="en-US" sz="3200" dirty="0" err="1"/>
              <a:t>novine</a:t>
            </a:r>
            <a:r>
              <a:rPr lang="en-US" sz="3200" dirty="0"/>
              <a:t> 80/2013)</a:t>
            </a:r>
            <a:endParaRPr lang="hr-HR" sz="32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CDABEC7F-86BB-448E-88E7-6C33A6FC9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55" y="3163788"/>
            <a:ext cx="2857500" cy="2857500"/>
          </a:xfrm>
        </p:spPr>
      </p:pic>
      <p:sp>
        <p:nvSpPr>
          <p:cNvPr id="6" name="Naslov 1">
            <a:extLst>
              <a:ext uri="{FF2B5EF4-FFF2-40B4-BE49-F238E27FC236}">
                <a16:creationId xmlns="" xmlns:a16="http://schemas.microsoft.com/office/drawing/2014/main" id="{A47F3E84-ED1D-45C7-8068-E02E6A975C1D}"/>
              </a:ext>
            </a:extLst>
          </p:cNvPr>
          <p:cNvSpPr txBox="1">
            <a:spLocks/>
          </p:cNvSpPr>
          <p:nvPr/>
        </p:nvSpPr>
        <p:spPr>
          <a:xfrm>
            <a:off x="2376677" y="6035671"/>
            <a:ext cx="4104456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Članak 153</a:t>
            </a:r>
            <a:r>
              <a:rPr lang="hr-HR" dirty="0" smtClean="0"/>
              <a:t>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="" xmlns:a16="http://schemas.microsoft.com/office/drawing/2014/main" id="{DC043150-C0B0-44DB-98AF-2C504D7F73DC}"/>
              </a:ext>
            </a:extLst>
          </p:cNvPr>
          <p:cNvSpPr txBox="1">
            <a:spLocks/>
          </p:cNvSpPr>
          <p:nvPr/>
        </p:nvSpPr>
        <p:spPr>
          <a:xfrm>
            <a:off x="629841" y="365126"/>
            <a:ext cx="7886700" cy="114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Zaštita rakova u Republici </a:t>
            </a:r>
            <a:r>
              <a:rPr lang="hr-HR" b="1" dirty="0" smtClean="0"/>
              <a:t>Hrvatskoj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99484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0F9BCA9-10E4-42B4-8581-617C28691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22462"/>
            <a:ext cx="8280920" cy="65527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r-HR" sz="1800" dirty="0"/>
              <a:t>(2) Zabranjuju se sljedeće radnje sa strogo zaštićenim životinjama iz prirode u njihovu prirodnom području rasprostranjenosti:</a:t>
            </a:r>
          </a:p>
          <a:p>
            <a:pPr fontAlgn="base">
              <a:buFont typeface="+mj-lt"/>
              <a:buAutoNum type="arabicPeriod"/>
            </a:pPr>
            <a:endParaRPr lang="hr-HR" sz="1800" dirty="0"/>
          </a:p>
          <a:p>
            <a:pPr fontAlgn="base">
              <a:buFont typeface="+mj-lt"/>
              <a:buAutoNum type="arabicPeriod"/>
            </a:pPr>
            <a:r>
              <a:rPr lang="hr-HR" sz="1800" dirty="0" smtClean="0"/>
              <a:t>svi oblici namjernog hvatanja ili ubijanja,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 smtClean="0"/>
              <a:t>namjerno </a:t>
            </a:r>
            <a:r>
              <a:rPr lang="hr-HR" sz="1800" dirty="0"/>
              <a:t>uznemiravanje, posebno u vrijeme razmnožavanja, podizanja mladih, hibernacije i migracije,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/>
              <a:t>namjerno uništavanje ili uzimanje jaja,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/>
              <a:t>namjerno uništavanje, oštećivanje ili uklanjanje njihovih razvojnih oblika, gnijezda ili legla,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/>
              <a:t>oštećivanje ili uništavanje područja njihova razmnožavanje ili odmaranja</a:t>
            </a:r>
            <a:r>
              <a:rPr lang="hr-HR" sz="1800" dirty="0" smtClean="0"/>
              <a:t>.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 smtClean="0"/>
              <a:t>Zabranjuju </a:t>
            </a:r>
            <a:r>
              <a:rPr lang="hr-HR" sz="1800" dirty="0"/>
              <a:t>se držanje, prijevoz, prodaja, razmjena te nuđenje na prodaju ili razmjenu živih ili mrtvih jedinki iz prirode strogo zaštićenih vrsta iz stavaka 1. i 2. ovoga članka.</a:t>
            </a:r>
          </a:p>
          <a:p>
            <a:pPr fontAlgn="base">
              <a:buFont typeface="+mj-lt"/>
              <a:buAutoNum type="arabicPeriod"/>
            </a:pPr>
            <a:r>
              <a:rPr lang="hr-HR" sz="1800" dirty="0" smtClean="0"/>
              <a:t>Zabrane </a:t>
            </a:r>
            <a:r>
              <a:rPr lang="hr-HR" sz="1800" dirty="0"/>
              <a:t>iz stavaka 1., 2. i 3. ovoga članka odnose se na sve razvojne oblike strogo zaštićenih vrsta.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27554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51911FDF-4443-4942-89B2-1A0625BAEB15}"/>
              </a:ext>
            </a:extLst>
          </p:cNvPr>
          <p:cNvSpPr txBox="1"/>
          <p:nvPr/>
        </p:nvSpPr>
        <p:spPr>
          <a:xfrm>
            <a:off x="382216" y="2708920"/>
            <a:ext cx="83288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Sekvence mitohondrijskog gena podjedinice I </a:t>
            </a:r>
            <a:r>
              <a:rPr lang="hr-HR" sz="2000" dirty="0" err="1"/>
              <a:t>citokrom</a:t>
            </a:r>
            <a:r>
              <a:rPr lang="hr-HR" sz="2000" dirty="0"/>
              <a:t> </a:t>
            </a:r>
            <a:r>
              <a:rPr lang="hr-HR" sz="2000" dirty="0" err="1"/>
              <a:t>oksidaze</a:t>
            </a:r>
            <a:r>
              <a:rPr lang="hr-HR" sz="2000" dirty="0"/>
              <a:t> pokazale su se iznimno korisne prilikom proučavanja filogenetskih odnosa rakova.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Iz ulovljenih jedinki različitih vrsta rakova izolirana je </a:t>
            </a:r>
            <a:r>
              <a:rPr lang="hr-HR" sz="2000" dirty="0" err="1"/>
              <a:t>mtDNA</a:t>
            </a:r>
            <a:r>
              <a:rPr lang="hr-HR" sz="2000" dirty="0"/>
              <a:t> složenim metodama.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Uzorcima je dodijeljena oznaka i šifra pod kojom se mogu pronaći u bazi podataka </a:t>
            </a:r>
            <a:r>
              <a:rPr lang="hr-HR" sz="2000" dirty="0" err="1"/>
              <a:t>GenBank</a:t>
            </a:r>
            <a:r>
              <a:rPr lang="hr-HR" sz="2000" dirty="0"/>
              <a:t> (NCBI – National Centar for </a:t>
            </a:r>
            <a:r>
              <a:rPr lang="hr-HR" sz="2000" dirty="0" err="1"/>
              <a:t>Biotechnology</a:t>
            </a:r>
            <a:r>
              <a:rPr lang="hr-HR" sz="2000" dirty="0"/>
              <a:t> </a:t>
            </a:r>
            <a:r>
              <a:rPr lang="hr-HR" sz="2000" dirty="0" err="1"/>
              <a:t>Information</a:t>
            </a:r>
            <a:r>
              <a:rPr lang="hr-HR" sz="2000" dirty="0"/>
              <a:t>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Navedene sekvence mogu se koristiti za utvrđivanje filogenetskih odnosa vrsta.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BFCB82EE-752E-4E72-89F1-62FC3DC0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 err="1"/>
              <a:t>GenBank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51911FDF-4443-4942-89B2-1A0625BAEB15}"/>
              </a:ext>
            </a:extLst>
          </p:cNvPr>
          <p:cNvSpPr txBox="1"/>
          <p:nvPr/>
        </p:nvSpPr>
        <p:spPr>
          <a:xfrm>
            <a:off x="221963" y="146799"/>
            <a:ext cx="871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1. zadatak: Na temelju priloženog filogenetskog stabla i sljedova </a:t>
            </a:r>
            <a:r>
              <a:rPr lang="hr-HR" sz="2000" dirty="0" err="1"/>
              <a:t>nukleotida</a:t>
            </a:r>
            <a:r>
              <a:rPr lang="hr-HR" sz="2000" dirty="0"/>
              <a:t> odredite  imena vrsta slatkovodnih autohtonih rakova (vrste A, B, C i D) slijedeći upute na radnom listu: 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158CDC4F-C327-4E94-A4D0-23826744BEE8}"/>
              </a:ext>
            </a:extLst>
          </p:cNvPr>
          <p:cNvGrpSpPr/>
          <p:nvPr/>
        </p:nvGrpSpPr>
        <p:grpSpPr>
          <a:xfrm>
            <a:off x="1619672" y="2369305"/>
            <a:ext cx="5148572" cy="3443152"/>
            <a:chOff x="1259632" y="1507141"/>
            <a:chExt cx="5976664" cy="3991896"/>
          </a:xfrm>
        </p:grpSpPr>
        <p:cxnSp>
          <p:nvCxnSpPr>
            <p:cNvPr id="5" name="Ravni poveznik 4">
              <a:extLst>
                <a:ext uri="{FF2B5EF4-FFF2-40B4-BE49-F238E27FC236}">
                  <a16:creationId xmlns="" xmlns:a16="http://schemas.microsoft.com/office/drawing/2014/main" id="{70C8B4E0-6B06-4CBB-843B-7088F854389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2" y="3487361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Ravni poveznik 5">
              <a:extLst>
                <a:ext uri="{FF2B5EF4-FFF2-40B4-BE49-F238E27FC236}">
                  <a16:creationId xmlns="" xmlns:a16="http://schemas.microsoft.com/office/drawing/2014/main" id="{B22EFF14-A3CA-4597-B746-2EECD639F2E0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407241"/>
              <a:ext cx="0" cy="108012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Elipsa 6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988AE70-20D9-4CB8-AD26-59A98D77C8B4}"/>
                </a:ext>
              </a:extLst>
            </p:cNvPr>
            <p:cNvSpPr/>
            <p:nvPr/>
          </p:nvSpPr>
          <p:spPr>
            <a:xfrm>
              <a:off x="6444208" y="1507141"/>
              <a:ext cx="792088" cy="79208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A</a:t>
              </a:r>
            </a:p>
          </p:txBody>
        </p:sp>
        <p:cxnSp>
          <p:nvCxnSpPr>
            <p:cNvPr id="8" name="Ravni poveznik 7">
              <a:extLst>
                <a:ext uri="{FF2B5EF4-FFF2-40B4-BE49-F238E27FC236}">
                  <a16:creationId xmlns="" xmlns:a16="http://schemas.microsoft.com/office/drawing/2014/main" id="{9DB563D3-ADA0-4EFF-B9F1-12F4B805E0F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420888"/>
              <a:ext cx="237626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="" xmlns:a16="http://schemas.microsoft.com/office/drawing/2014/main" id="{25846C4F-7106-4FAF-AD4E-26B49733CF9A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1903185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Elipsa 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FEDB55CA-F107-4F13-9A36-8C98DA8C2C43}"/>
                </a:ext>
              </a:extLst>
            </p:cNvPr>
            <p:cNvSpPr/>
            <p:nvPr/>
          </p:nvSpPr>
          <p:spPr>
            <a:xfrm>
              <a:off x="6444208" y="2568852"/>
              <a:ext cx="792088" cy="79208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B</a:t>
              </a:r>
            </a:p>
          </p:txBody>
        </p:sp>
        <p:cxnSp>
          <p:nvCxnSpPr>
            <p:cNvPr id="11" name="Ravni poveznik 10">
              <a:extLst>
                <a:ext uri="{FF2B5EF4-FFF2-40B4-BE49-F238E27FC236}">
                  <a16:creationId xmlns="" xmlns:a16="http://schemas.microsoft.com/office/drawing/2014/main" id="{50FE5115-6958-4833-AFF4-7DD84429641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3487361"/>
              <a:ext cx="0" cy="108012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Ravni poveznik 11">
              <a:extLst>
                <a:ext uri="{FF2B5EF4-FFF2-40B4-BE49-F238E27FC236}">
                  <a16:creationId xmlns="" xmlns:a16="http://schemas.microsoft.com/office/drawing/2014/main" id="{B5547C3D-DF13-4635-A299-E5D96CEBAE0A}"/>
                </a:ext>
              </a:extLst>
            </p:cNvPr>
            <p:cNvCxnSpPr>
              <a:cxnSpLocks/>
            </p:cNvCxnSpPr>
            <p:nvPr/>
          </p:nvCxnSpPr>
          <p:spPr>
            <a:xfrm>
              <a:off x="2627617" y="4567481"/>
              <a:ext cx="237626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="" xmlns:a16="http://schemas.microsoft.com/office/drawing/2014/main" id="{7163298E-6118-4AD8-8E8F-3E4F810A789F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1903185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="" xmlns:a16="http://schemas.microsoft.com/office/drawing/2014/main" id="{D3EFFC75-F7AC-4333-82AA-A84B01293E32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2429598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ni poveznik 14">
              <a:extLst>
                <a:ext uri="{FF2B5EF4-FFF2-40B4-BE49-F238E27FC236}">
                  <a16:creationId xmlns="" xmlns:a16="http://schemas.microsoft.com/office/drawing/2014/main" id="{B57B2D12-D950-4EE4-9B80-4CE072DBDF91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2964896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Elipsa 15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28FDD88-D8C2-49AA-B7D2-18EEFFCDF4ED}"/>
                </a:ext>
              </a:extLst>
            </p:cNvPr>
            <p:cNvSpPr/>
            <p:nvPr/>
          </p:nvSpPr>
          <p:spPr>
            <a:xfrm>
              <a:off x="6444208" y="3645238"/>
              <a:ext cx="792088" cy="79208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C</a:t>
              </a:r>
            </a:p>
          </p:txBody>
        </p:sp>
        <p:cxnSp>
          <p:nvCxnSpPr>
            <p:cNvPr id="17" name="Ravni poveznik 16">
              <a:extLst>
                <a:ext uri="{FF2B5EF4-FFF2-40B4-BE49-F238E27FC236}">
                  <a16:creationId xmlns="" xmlns:a16="http://schemas.microsoft.com/office/drawing/2014/main" id="{DCB2DEF8-AC49-429C-9C27-ABE970DC6956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041282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Elipsa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5F689130-98BE-4DB2-9DC6-1B73EB238CAB}"/>
                </a:ext>
              </a:extLst>
            </p:cNvPr>
            <p:cNvSpPr/>
            <p:nvPr/>
          </p:nvSpPr>
          <p:spPr>
            <a:xfrm>
              <a:off x="6444208" y="4706949"/>
              <a:ext cx="792088" cy="7920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800" dirty="0"/>
                <a:t>D</a:t>
              </a:r>
            </a:p>
          </p:txBody>
        </p:sp>
        <p:cxnSp>
          <p:nvCxnSpPr>
            <p:cNvPr id="19" name="Ravni poveznik 18">
              <a:extLst>
                <a:ext uri="{FF2B5EF4-FFF2-40B4-BE49-F238E27FC236}">
                  <a16:creationId xmlns="" xmlns:a16="http://schemas.microsoft.com/office/drawing/2014/main" id="{EF65FCBC-7FC2-480C-B5FD-EEADF60BC8B5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041282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ni poveznik 19">
              <a:extLst>
                <a:ext uri="{FF2B5EF4-FFF2-40B4-BE49-F238E27FC236}">
                  <a16:creationId xmlns="" xmlns:a16="http://schemas.microsoft.com/office/drawing/2014/main" id="{E267E039-B3CE-4F92-9B2F-9D0E9D965F0F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4567695"/>
              <a:ext cx="0" cy="51770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ni poveznik 20">
              <a:extLst>
                <a:ext uri="{FF2B5EF4-FFF2-40B4-BE49-F238E27FC236}">
                  <a16:creationId xmlns="" xmlns:a16="http://schemas.microsoft.com/office/drawing/2014/main" id="{3781C817-C53C-4BA8-B054-1556B8EB1960}"/>
                </a:ext>
              </a:extLst>
            </p:cNvPr>
            <p:cNvCxnSpPr>
              <a:cxnSpLocks/>
            </p:cNvCxnSpPr>
            <p:nvPr/>
          </p:nvCxnSpPr>
          <p:spPr>
            <a:xfrm>
              <a:off x="5002685" y="5102993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A8A8B6DA-4D08-4B66-BCE6-498151FF16E9}"/>
              </a:ext>
            </a:extLst>
          </p:cNvPr>
          <p:cNvSpPr txBox="1"/>
          <p:nvPr/>
        </p:nvSpPr>
        <p:spPr>
          <a:xfrm>
            <a:off x="5937" y="6060215"/>
            <a:ext cx="9145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dirty="0"/>
              <a:t>Slika 1. </a:t>
            </a:r>
            <a:r>
              <a:rPr lang="hr-HR" sz="2000" dirty="0"/>
              <a:t>Filogenetsko stablo autohtonih (</a:t>
            </a:r>
            <a:r>
              <a:rPr lang="hr-HR" sz="2000" dirty="0" err="1"/>
              <a:t>nativnih</a:t>
            </a:r>
            <a:r>
              <a:rPr lang="hr-HR" sz="2000" dirty="0"/>
              <a:t>) vrsta rakova u Hrvatskoj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6364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51911FDF-4443-4942-89B2-1A0625BAEB15}"/>
              </a:ext>
            </a:extLst>
          </p:cNvPr>
          <p:cNvSpPr txBox="1"/>
          <p:nvPr/>
        </p:nvSpPr>
        <p:spPr>
          <a:xfrm>
            <a:off x="79872" y="950767"/>
            <a:ext cx="8956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Kopirajte sljedove </a:t>
            </a:r>
            <a:r>
              <a:rPr lang="hr-HR" sz="1600" dirty="0" err="1"/>
              <a:t>nukleotida</a:t>
            </a:r>
            <a:r>
              <a:rPr lang="hr-HR" sz="1600" dirty="0"/>
              <a:t> dobivene </a:t>
            </a:r>
            <a:r>
              <a:rPr lang="hr-HR" sz="1600" dirty="0" err="1"/>
              <a:t>sekvenciranjem</a:t>
            </a:r>
            <a:r>
              <a:rPr lang="hr-HR" sz="1600" dirty="0"/>
              <a:t> gena za </a:t>
            </a:r>
            <a:r>
              <a:rPr lang="hr-HR" sz="1600" dirty="0" err="1"/>
              <a:t>citokrom-oksidazu</a:t>
            </a:r>
            <a:r>
              <a:rPr lang="hr-HR" sz="1600" dirty="0"/>
              <a:t> I za vrstu 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Klikom na poveznicu </a:t>
            </a:r>
            <a:r>
              <a:rPr lang="hr-HR" sz="1600" dirty="0">
                <a:hlinkClick r:id="rId2"/>
              </a:rPr>
              <a:t>https://bit.ly/2ZCKx1K </a:t>
            </a:r>
            <a:r>
              <a:rPr lang="hr-HR" sz="1600" dirty="0"/>
              <a:t> pristupit ćete bazi podataka NCBI (kratica za </a:t>
            </a:r>
            <a:r>
              <a:rPr lang="hr-HR" sz="1600" i="1" dirty="0"/>
              <a:t>National </a:t>
            </a:r>
            <a:r>
              <a:rPr lang="hr-HR" sz="1600" i="1" dirty="0" err="1"/>
              <a:t>Center</a:t>
            </a:r>
            <a:r>
              <a:rPr lang="hr-HR" sz="1600" i="1" dirty="0"/>
              <a:t> for </a:t>
            </a:r>
            <a:r>
              <a:rPr lang="hr-HR" sz="1600" i="1" dirty="0" err="1"/>
              <a:t>Biotechnology</a:t>
            </a:r>
            <a:r>
              <a:rPr lang="hr-HR" sz="1600" i="1" dirty="0"/>
              <a:t> </a:t>
            </a:r>
            <a:r>
              <a:rPr lang="hr-HR" sz="1600" i="1" dirty="0" err="1"/>
              <a:t>Information</a:t>
            </a:r>
            <a:r>
              <a:rPr lang="hr-HR" sz="1600" dirty="0"/>
              <a:t>) i programu </a:t>
            </a:r>
            <a:r>
              <a:rPr lang="hr-HR" sz="1600" b="1" dirty="0"/>
              <a:t>BLAST</a:t>
            </a:r>
            <a:r>
              <a:rPr lang="hr-HR" sz="1600" dirty="0"/>
              <a:t> koji uspoređuje sekvence </a:t>
            </a:r>
            <a:r>
              <a:rPr lang="hr-HR" sz="1600" dirty="0" err="1"/>
              <a:t>nukleotida</a:t>
            </a:r>
            <a:r>
              <a:rPr lang="hr-HR" sz="1600" dirty="0"/>
              <a:t> ili proteina sa sekvencama pohranjenim u bazama podataka.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U izborniku odaberite mogućnost </a:t>
            </a:r>
            <a:r>
              <a:rPr lang="hr-HR" sz="1600" dirty="0">
                <a:hlinkClick r:id="rId3"/>
              </a:rPr>
              <a:t>Nucleotide BLAST </a:t>
            </a:r>
            <a:r>
              <a:rPr lang="hr-HR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„Zalijepite” kopirane sljedove </a:t>
            </a:r>
            <a:r>
              <a:rPr lang="hr-HR" sz="1600" dirty="0" err="1"/>
              <a:t>nukleotida</a:t>
            </a:r>
            <a:r>
              <a:rPr lang="hr-HR" sz="1600" dirty="0"/>
              <a:t> na za to predviđeno mjesto na web stranici.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Odaberite opciju BLAST.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Nakon što program prikaže sekvence </a:t>
            </a:r>
            <a:r>
              <a:rPr lang="hr-HR" sz="1600" dirty="0" smtClean="0"/>
              <a:t>s kojima je vaš </a:t>
            </a:r>
            <a:r>
              <a:rPr lang="hr-HR" sz="1600" dirty="0" smtClean="0"/>
              <a:t>najsličnija, </a:t>
            </a:r>
            <a:r>
              <a:rPr lang="hr-HR" sz="1600" dirty="0"/>
              <a:t>očitajte znanstveno ime vrste i zapišite ga na za to predviđeno mjesto u Tablici 1.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1600" dirty="0"/>
              <a:t>Postupak ponovite za sve ostale vrste.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86296121-0821-445F-A340-73FC0A178606}"/>
              </a:ext>
            </a:extLst>
          </p:cNvPr>
          <p:cNvSpPr txBox="1"/>
          <p:nvPr/>
        </p:nvSpPr>
        <p:spPr>
          <a:xfrm>
            <a:off x="1644262" y="291233"/>
            <a:ext cx="11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1. zadatak</a:t>
            </a:r>
          </a:p>
        </p:txBody>
      </p:sp>
      <p:pic>
        <p:nvPicPr>
          <p:cNvPr id="6" name="Grafika 5" descr="Dokument">
            <a:extLst>
              <a:ext uri="{FF2B5EF4-FFF2-40B4-BE49-F238E27FC236}">
                <a16:creationId xmlns="" xmlns:a16="http://schemas.microsoft.com/office/drawing/2014/main" id="{F84DF17F-1BBF-4941-9AD3-ECAD84FAE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856" y="117771"/>
            <a:ext cx="623167" cy="6231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5573910" cy="24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2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srgbClr val="00B050"/>
                </a:solidFill>
              </a:rPr>
              <a:t>ACTTTGGACGCGCACCCAACTGTGACCTGTACCTGGCAGTAGTGGGGACTTCTTTAAGAATAATTATCCGTGTTGAACTTGGGCAACCGGGGAGGTTAATTGGGGACGATCAAATTTACAATGTTGTAGTGACTGCACATGCTTTTGTTATAATTTTTTTTATGGTTATACCTATTATAATTGGGGGATTTGGTAACTGGTTAGTTCCTTTAATATTAGGGGCTCCTGACATGGCCTTTCCGCGCATAAATAATATAAGGTTTTGATTACTTCCGTTTTCTTTAACTTTACTATTAACTAGGGGGATGGTAGAGAGGGGAGTAGGGACCGGGTGAACTGTTTATCCTCCACTAGCATCTGCTATTGCTCACGCAGGAGCCTCTGTAGATCTAGGGATTTTTTCACTTCATTTAGCAGGGGTTTCTTCAATTTTAGGGGCGGTAAATTTTATAACTACAGCTATTAATATACGGGGTGTGGGAATAACTTTAGATCGAATACCTCTTTTTGTTTGGTCTGTATTTATTACGGCAGTTCTTTTACTTTTATCATTACCTGTATTAGCGGGTGCTATTACTATATTATTAACAGATCGTAATTTAAATACCTCATTTTTTGATCCTGCCGGAGGGGGGGACCCCATTTTATATCAACACTTATTTTGATTTTTGGCCACCTCGAAAATTTTAAAAAGGAGTAGAAGGAGAAAGG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E520E279-317B-4BF4-BE25-6F60C4306804}"/>
              </a:ext>
            </a:extLst>
          </p:cNvPr>
          <p:cNvSpPr txBox="1"/>
          <p:nvPr/>
        </p:nvSpPr>
        <p:spPr>
          <a:xfrm>
            <a:off x="434894" y="5486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A </a:t>
            </a:r>
          </a:p>
        </p:txBody>
      </p:sp>
      <p:sp>
        <p:nvSpPr>
          <p:cNvPr id="5" name="Strelica: zakrivljeno ulijevo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27E19E7-68FC-4597-BBE6-6334FD0EA58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8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TGGGATAGTAGGGACTTCTTTAAGAATAATTATTCGTGTGGAATTAGGGCAGCCGGGCAGTTTAATTGGGGACGATCAAATTTATAATGTAGTGGTTACCGCCCATGCCTTTGTTATAATTTTTTTTATGGTTATACCTATTATAATTGGGGGGTTTGGGAATTGATTAGTTCCTTTAATGCTAGGAGCTCCTGATATGGCTTTCCCCCGAATAAATAACATGAGATTTTGGTTACTTCCATTTTCTTTAACCCTATTATTAACTAGGGGGTTAGTGGAGAGGGGGGTTGGGACAGGGTGAACTGTCTATCCTCCTTTAGCATCAGCTATTGCTCACGCAGGGGCATCTGTGGACCTAGGGATTTTTTCACTTCACTTAGCGGGGGTATCTTCAATTTTAGGGGCGGTAAATTTTATAACTACAGCTATTAACATACGAAGAGTGGGGATGACCTTGGATCGAATACCTCTTTTTGTTTGATCTGTATTTATTACGGCGGTCCTTTTACTTTTATCTCTGCCTGTATTAGCAGGTGCTATTACTATATTATTAACAGATCGCAATTTAAATACTTCATTTTTTGATCCTGCGGGGGGAGGAGACCCGGTTTTAT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562159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B 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3FE842AB-031B-4A52-BDDE-38BF6FCFE722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3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AGCTATTGTTATTTTTGGCGACTTGAGCGGGAATAGTAGGAACCTCTTTGAGTATGATTATTCGCGTCGAACTCGGTCAACCTGGAAGATTAATTGGGGATGATCAAATTTATAATGTAGTAGTAACTGCTCATGCTTTTGTTATAATTTTTTTTATAGTTATACCTATTATAATTGGTGGGTTTGGTAATTGATTAGTTCCTTTAATGTTAGGGGCCCCTGATATAGCTTTCCCTCGCATAAATAACATAAGATTTTGATTGCTCCCTTTTTCTTTAACTTTATTATTGATTAGAGGAATAGTAGAGAGAGGAGTAGGAACAGGATGAACTGTTTATCCCCCTTTGGCATCAGCTATTGCTCATGCAGGCGCATCTGTAGACTTAGGGATTTTTTCATTACACTTGGCAGGTGTATCTTCGATTTTAGGGGCGGTAAATTTTATAACTACTGCTATTAATATGCGAAGTGTAGGAATAACTATAGATCGAATACCTCTTTTTGTTTGATCTGTATTTATTACAGCAGTTCTCTTATTATTATCTTTACCTGTATTGGCAGGTGCTATTACTATATTGTTAACAGATCGTAATTTAAATACTTCATTTTTTGACCCTGCCGGAGGTGGTGACCCAATTTTATACCAACATTTATTTTGATTTTTGGCACCCCGAAAGTTTTTTTAAATTTTTTTTTTTTTTTTTTTAAAAACA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C 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1262371-B32F-4AE3-AB3F-065C3D3FE286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859339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TGTTGAACTAGGTCAACCAGGGAGATTAATTGGAGATGATCAAATTTATAATGTTGTAGTAACTGCTCATGCTTTTGTTATAATTTTTTTTATAGTAATACCTATTATAATTGGTGGGTTTGGTAATTTAGTTCCTTTACTAGGGGCCCCTGATATAGCGTTTCCTCGAATAAATAATATAAGATTTTTGCTCCCCTTTTCTCTCACTTTATTATTAACTAGAGGTATAGTAGAGAGAGGTGTAGGAACAGGAACTGTCTATCCTCCCTTAGCATCAGCTATCGCCCATGCAGGAGCTTCTGTGGATTTAGGGATTTTTTCACTTCATCTAGCAGGTGTATCTTCAATTTTAGGGGCGGTTAATTTTATAACTACAGCTATTAATCGAAGTGTAGGGATAACTATAGACCGTATACCTCTTTTCGTTTCTGTATTTATTACAGCAGTTCTTTTACTTTTATCTTTACCGGTATTAGCGGGTGCTATTACTATATTATTAACAGATCGAAATTTAAATACTTCATTCTTTGATCCCGCTGGTGGTGGGGACCCAATCTTATACCAACATTTATTTTTTTT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B32E05-96EC-4116-A240-072AFF457D48}"/>
              </a:ext>
            </a:extLst>
          </p:cNvPr>
          <p:cNvSpPr txBox="1"/>
          <p:nvPr/>
        </p:nvSpPr>
        <p:spPr>
          <a:xfrm>
            <a:off x="467544" y="554025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Sljedovi nukleotida dobiveni sekvenciranjem gena za citokrom-oksidazu I</a:t>
            </a:r>
          </a:p>
          <a:p>
            <a:pPr algn="ctr"/>
            <a:r>
              <a:rPr lang="hr-HR" sz="2000" b="1" dirty="0" smtClean="0"/>
              <a:t>vrste </a:t>
            </a:r>
            <a:r>
              <a:rPr lang="hr-HR" sz="2000" b="1" dirty="0"/>
              <a:t>D</a:t>
            </a:r>
          </a:p>
        </p:txBody>
      </p:sp>
      <p:sp>
        <p:nvSpPr>
          <p:cNvPr id="6" name="Strelica: zakrivljeno ulijevo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D23ABA-0CD0-46C9-9925-7DE377DCD8A0}"/>
              </a:ext>
            </a:extLst>
          </p:cNvPr>
          <p:cNvSpPr/>
          <p:nvPr/>
        </p:nvSpPr>
        <p:spPr>
          <a:xfrm>
            <a:off x="8280412" y="6039627"/>
            <a:ext cx="792088" cy="792088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EE1E65D533B4D90158109C226967D" ma:contentTypeVersion="8" ma:contentTypeDescription="Create a new document." ma:contentTypeScope="" ma:versionID="59d8673a9cf30ea7c487e7b13fef8083">
  <xsd:schema xmlns:xsd="http://www.w3.org/2001/XMLSchema" xmlns:xs="http://www.w3.org/2001/XMLSchema" xmlns:p="http://schemas.microsoft.com/office/2006/metadata/properties" xmlns:ns2="19a3974e-3502-46c4-bcc3-c8439a9abc26" xmlns:ns3="14c36b48-9d64-4a7b-a2c2-e282cb1516c5" targetNamespace="http://schemas.microsoft.com/office/2006/metadata/properties" ma:root="true" ma:fieldsID="5ed13bc736d4233112359c2e0eb3fc9a" ns2:_="" ns3:_="">
    <xsd:import namespace="19a3974e-3502-46c4-bcc3-c8439a9abc26"/>
    <xsd:import namespace="14c36b48-9d64-4a7b-a2c2-e282cb1516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3974e-3502-46c4-bcc3-c8439a9ab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36b48-9d64-4a7b-a2c2-e282cb151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51BCD-709C-46DF-875D-72621F523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14c36b48-9d64-4a7b-a2c2-e282cb1516c5"/>
    <ds:schemaRef ds:uri="19a3974e-3502-46c4-bcc3-c8439a9abc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F71944-4827-4A91-A404-2FA9E98F4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13446-851C-45F8-88E0-901650ACF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3974e-3502-46c4-bcc3-c8439a9abc26"/>
    <ds:schemaRef ds:uri="14c36b48-9d64-4a7b-a2c2-e282cb151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972</Words>
  <Application>Microsoft Office PowerPoint</Application>
  <PresentationFormat>On-screen Show (4:3)</PresentationFormat>
  <Paragraphs>151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Terenska nastava za 4. razred SŠ </vt:lpstr>
      <vt:lpstr>PowerPoint Presentation</vt:lpstr>
      <vt:lpstr>GenBank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Odgovorite na pitanja:</vt:lpstr>
      <vt:lpstr>PowerPoint Presentation</vt:lpstr>
      <vt:lpstr>PowerPoint Presentation</vt:lpstr>
      <vt:lpstr>PowerPoint Presentation</vt:lpstr>
      <vt:lpstr>Uzroci ugroženosti slatkovodnih rakova u Hrvatskoj i  u Europi </vt:lpstr>
      <vt:lpstr>Zakon o zaštiti prirode  (Narodne novine 80/2013)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</dc:creator>
  <cp:lastModifiedBy>rev</cp:lastModifiedBy>
  <cp:revision>113</cp:revision>
  <dcterms:created xsi:type="dcterms:W3CDTF">2021-10-27T07:51:41Z</dcterms:created>
  <dcterms:modified xsi:type="dcterms:W3CDTF">2024-04-05T13:21:43Z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0x0101009B1EE1E65D533B4D90158109C226967D</vt:lpwstr>
  </property>
</Properties>
</file>