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72" r:id="rId6"/>
    <p:sldId id="273" r:id="rId7"/>
    <p:sldId id="274" r:id="rId8"/>
    <p:sldId id="276" r:id="rId9"/>
    <p:sldId id="278" r:id="rId10"/>
    <p:sldId id="277" r:id="rId11"/>
  </p:sldIdLst>
  <p:sldSz cx="9144000" cy="6858000" type="screen4x3"/>
  <p:notesSz cx="6858000" cy="91440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9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C4DED7B-663E-4587-9D13-6FD5510B40E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33DCCA6-1D75-4869-AF54-4AB7E666C8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E6A98DD-361D-47F4-94BE-BA6A5F60723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11125B09-2913-4929-A3CF-B0ABB21E49F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152D834A-D657-4B86-8061-0AFB8E95018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2431E657-6F44-4D3D-9BCE-86FC7AB908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360E7BA-AA0C-4675-AF41-250D09A42E8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413EC517-646B-4D39-8258-705455DB42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62F052-A9E3-4678-BBFF-54AE52A39BA9}" type="slidenum">
              <a:rPr lang="hr-HR" altLang="sr-Latn-RS"/>
              <a:pPr>
                <a:spcBef>
                  <a:spcPct val="0"/>
                </a:spcBef>
              </a:pPr>
              <a:t>1</a:t>
            </a:fld>
            <a:endParaRPr lang="hr-HR" altLang="sr-Latn-R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4BE1E001-5399-47E9-8AA4-3F14C183F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6FBDD8A-F09D-460F-8404-B24AD80149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B75B2B9F-3FE1-456E-8E97-B68E0E0E2A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DF0ADF-B77C-4594-9590-B6C40355C0CB}" type="slidenum">
              <a:rPr lang="hr-HR" altLang="sr-Latn-RS"/>
              <a:pPr>
                <a:spcBef>
                  <a:spcPct val="0"/>
                </a:spcBef>
              </a:pPr>
              <a:t>2</a:t>
            </a:fld>
            <a:endParaRPr lang="hr-HR" altLang="sr-Latn-R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867359D1-2FF2-4541-B49E-70585AE745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444AC2A8-DAD4-4979-8155-FE7290685A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528A0C7A-9C26-4876-8A17-051D2853BD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2726D1-75D6-4F44-A208-96E0B5985456}" type="slidenum">
              <a:rPr lang="hr-HR" altLang="sr-Latn-RS"/>
              <a:pPr>
                <a:spcBef>
                  <a:spcPct val="0"/>
                </a:spcBef>
              </a:pPr>
              <a:t>3</a:t>
            </a:fld>
            <a:endParaRPr lang="hr-HR" altLang="sr-Latn-R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678BB8AC-5993-477D-95B9-EA431859B4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AB04622A-FBC6-42BC-958D-74BE4733C0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21AD93FE-8D77-4E5A-AB54-B3B28AC2C0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63B56F-4B95-4F9C-A2C7-F970577F54D9}" type="slidenum">
              <a:rPr lang="hr-HR" altLang="sr-Latn-RS"/>
              <a:pPr>
                <a:spcBef>
                  <a:spcPct val="0"/>
                </a:spcBef>
              </a:pPr>
              <a:t>4</a:t>
            </a:fld>
            <a:endParaRPr lang="hr-HR" altLang="sr-Latn-R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4F4AC407-C118-47CA-A8B4-C5C1304FD7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733F5806-C66D-4143-B618-F125BE6CF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7F68010D-F898-4AB5-9531-5D76BB7D01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CB4405-1FB9-4F0A-A4C8-0387C649BB2A}" type="slidenum">
              <a:rPr lang="hr-HR" altLang="sr-Latn-RS"/>
              <a:pPr>
                <a:spcBef>
                  <a:spcPct val="0"/>
                </a:spcBef>
              </a:pPr>
              <a:t>5</a:t>
            </a:fld>
            <a:endParaRPr lang="hr-HR" altLang="sr-Latn-R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C1943019-A904-4C87-9264-9175823400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553EE60-F359-4273-838B-7E9885301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0DD4FEC3-5152-4CBB-AB74-5AEF5E6FF8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26DAC9-4D86-4701-A9F8-EB41FB4361C1}" type="slidenum">
              <a:rPr lang="hr-HR" altLang="sr-Latn-RS"/>
              <a:pPr>
                <a:spcBef>
                  <a:spcPct val="0"/>
                </a:spcBef>
              </a:pPr>
              <a:t>6</a:t>
            </a:fld>
            <a:endParaRPr lang="hr-HR" altLang="sr-Latn-R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3545084D-1DB2-4715-8333-D94CD2A816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E8B0D2FE-34CE-4571-930C-637DF24B13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E95D55CA-1EB3-48E9-99C6-BCD3A8857C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F61188-559C-47C8-9437-B245BCF52FBB}" type="slidenum">
              <a:rPr lang="hr-HR" altLang="sr-Latn-RS"/>
              <a:pPr>
                <a:spcBef>
                  <a:spcPct val="0"/>
                </a:spcBef>
              </a:pPr>
              <a:t>7</a:t>
            </a:fld>
            <a:endParaRPr lang="hr-HR" altLang="sr-Latn-R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FEC887CC-C4B8-4A88-87C5-EA90889A72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E3C0D60-6C78-4210-955F-771FC7D614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00844FC5-241A-40F3-B14C-2D4794DD5D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E31E92-46C4-41C4-B553-A1404FAA86C6}" type="slidenum">
              <a:rPr lang="hr-HR" altLang="sr-Latn-RS"/>
              <a:pPr>
                <a:spcBef>
                  <a:spcPct val="0"/>
                </a:spcBef>
              </a:pPr>
              <a:t>8</a:t>
            </a:fld>
            <a:endParaRPr lang="hr-HR" altLang="sr-Latn-R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DD43BB64-05D4-4483-9385-3F64F3D8CC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55484312-C390-4091-8610-C191A8DE9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DC95F593-C8BD-45AA-B19D-0D3AF3C91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96D430-93FB-4114-82B9-219CF62BEC49}" type="slidenum">
              <a:rPr lang="hr-HR" altLang="sr-Latn-RS"/>
              <a:pPr>
                <a:spcBef>
                  <a:spcPct val="0"/>
                </a:spcBef>
              </a:pPr>
              <a:t>9</a:t>
            </a:fld>
            <a:endParaRPr lang="hr-HR" altLang="sr-Latn-R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03562D5D-9A74-4AD0-A36A-EF3F36DFDE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F7FA540-C85E-4FF7-8495-8C3C21D320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80ECFFE5-E9C3-4C73-BCA6-54C925BE0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5E8880-96A4-4C91-9F6E-7FE056EB6203}" type="slidenum">
              <a:rPr lang="hr-HR" altLang="sr-Latn-RS"/>
              <a:pPr>
                <a:spcBef>
                  <a:spcPct val="0"/>
                </a:spcBef>
              </a:pPr>
              <a:t>10</a:t>
            </a:fld>
            <a:endParaRPr lang="hr-HR" altLang="sr-Latn-R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B21EB774-B6BE-4DA9-A177-84996A8EF6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C2B737A0-7AEA-46B4-B6EF-E4538916C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D54669CB-67D6-448F-95EF-CCD73D6CEF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AC8EC8EB-020D-47CC-813D-F6B91A6EA4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B9E00965-E5BE-42E1-9C52-22945D7B721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0035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10036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6E2CE8-9867-438B-972C-7BCCDE628F8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5EF14B-2AEA-41FC-9252-533BB454FE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656581-84F5-42C2-AABF-DF9B26A206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D8BB72-267E-4F2A-BCE3-9ECA84C1D76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29294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C051010-6A60-4C0A-BC8C-D99E8917CE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FB0DFA0-11A8-4100-8D85-56F998410E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AEA7B2D-8A4E-4D34-8A5E-BD8E18BBB4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4E5C2-6091-4374-AF69-BFA35FE1BE4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8695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14D61BF-C4E3-42A5-BEC0-1CA6F7A322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7922C21-E7D6-4CE8-BB9B-62D16747F8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25E96E-2B4D-4028-9AB6-81F1FC3C2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AA883-F86F-486A-A7F2-9E0AD4EDCA4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0271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576FB18-7412-4810-AE85-D668B5F59A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7DBB17A-E0D6-401C-A837-7CAE84369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E4D15DE-1F55-427C-8DFF-5B3F8E873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E3E9C-A5DE-4BB7-8DA2-4B3E055AA3C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0111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6F7CA07-D82C-4195-8D00-A6C91CC5CF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720D737-1D75-4A6C-B8CD-7807F40E94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932FD645-D6AB-4BBB-8F4A-E921F8BD18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CE8FE-72F9-4C36-8294-0FC539E94BC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6573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319CB56-C07C-4644-952D-F7E2AFD920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2843C17-2C09-4266-8AEC-99C0068153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BC77796-C600-4F1A-9DCF-2481B7B1E4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B17BC-B65D-43E3-B1AF-B04D3B28B9A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8316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88FB2AA-5A25-44DF-BF1B-2D54893144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A5BCD76-5090-4B5E-9646-E5E2704F35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A0523C9-A9A8-49A1-A493-78BDCB1F4E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C779F-B944-4E7A-ADDF-E275AFA78F2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8853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1688A83-42A9-4B84-BF04-91FAD37BD8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023BF9-83DA-494E-BCF4-661ABD65FD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6BBBFB-47DD-44BB-A6A5-5CE2D1A255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B6404-CBF4-4347-ABB4-70F43F4579C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4869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A3E6BA4-26F9-46E1-97D5-AA2FB64631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9205691-2765-47C6-8B43-5DE8BBDA0F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5A895C4-5117-4547-9156-9FDC6DFFA2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906A1-B14E-484D-9E1D-CAD1DDB2D9E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9366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6EFC747-42C6-48EF-9993-C7DA4A3BD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859840B-AA39-4312-84A3-AF6B1B3231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8923E6F-1FD2-40E3-9D32-B6EEB89C04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39435-5028-4DA3-A656-4BE666D6472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2886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4925CE-00E0-4064-8694-9A041F397A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1A66DC5-CE76-4C38-9C4E-3478156924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9D8F603-BFC0-4332-AE82-E6660E3FF3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5AE1C-3D39-4A58-8C1E-303B1CF94C4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72121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slov, tekst i isječak crtež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za Clip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C2AA9B7-7062-4776-815E-BF3666AE6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441D0EB-F643-4AEC-BE80-891C938088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EA3B163-7641-434D-8200-68CBBA193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14762-3F9E-4998-8AF3-EAF5DA7312A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3457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8F39D8-7BF1-4E21-8535-B2265C640D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3EBDFC-9A0E-4FE2-82E1-56CB210267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D5377D6-1EE9-40DA-A4EF-99FF7D0D70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606D9-490C-4787-8BFF-281976FA2E3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02497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slov i dva sadržaja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441401C-D532-4498-992A-BAEF9CA13F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DC9EF875-1895-4C5A-B101-04A14175D4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4B0016BC-1A8D-499C-8780-81353239F3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DBF95-836B-4704-A4C0-B67D8C16366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37878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Naslov i sadržaj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401660-4C90-4853-A2EA-DCBE3A6435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CDCF416-61B4-49F6-B192-6F1305637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6CCC0DA-0E3E-44A9-9B42-91BF99E575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6A8A6-DBED-4816-B6F4-33AFDC33532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63154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522732D7-0686-40FE-B6CA-DD274EE87F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99331" name="Freeform 3">
              <a:extLst>
                <a:ext uri="{FF2B5EF4-FFF2-40B4-BE49-F238E27FC236}">
                  <a16:creationId xmlns:a16="http://schemas.microsoft.com/office/drawing/2014/main" id="{86DADF0C-945C-4AEC-8E9B-11012A13D2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AC8D2EEE-C11A-4F51-BD25-2B850054EB3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99333" name="Rectangle 5">
            <a:extLst>
              <a:ext uri="{FF2B5EF4-FFF2-40B4-BE49-F238E27FC236}">
                <a16:creationId xmlns:a16="http://schemas.microsoft.com/office/drawing/2014/main" id="{9368811D-4FE0-4997-AC11-047F325A46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99334" name="Rectangle 6">
            <a:extLst>
              <a:ext uri="{FF2B5EF4-FFF2-40B4-BE49-F238E27FC236}">
                <a16:creationId xmlns:a16="http://schemas.microsoft.com/office/drawing/2014/main" id="{D4D590D8-FBF1-4C76-BB55-F0C5AAAEE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99335" name="Rectangle 7">
            <a:extLst>
              <a:ext uri="{FF2B5EF4-FFF2-40B4-BE49-F238E27FC236}">
                <a16:creationId xmlns:a16="http://schemas.microsoft.com/office/drawing/2014/main" id="{65CA77E0-2E41-49CA-80C2-3DC956DE283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9336" name="Rectangle 8">
            <a:extLst>
              <a:ext uri="{FF2B5EF4-FFF2-40B4-BE49-F238E27FC236}">
                <a16:creationId xmlns:a16="http://schemas.microsoft.com/office/drawing/2014/main" id="{D830396D-8409-4374-9409-E1FE657B40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9337" name="Rectangle 9">
            <a:extLst>
              <a:ext uri="{FF2B5EF4-FFF2-40B4-BE49-F238E27FC236}">
                <a16:creationId xmlns:a16="http://schemas.microsoft.com/office/drawing/2014/main" id="{F5F20F42-1AEE-4A8F-8449-D2390402E8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C9CA8F3-B71C-41FB-96D0-ED9A56C1608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64DD3E4-FA6C-47EA-8C1E-2FA83D2E7CC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5613" y="2419350"/>
            <a:ext cx="8229600" cy="1543050"/>
          </a:xfrm>
        </p:spPr>
        <p:txBody>
          <a:bodyPr/>
          <a:lstStyle/>
          <a:p>
            <a:pPr eaLnBrk="1" hangingPunct="1">
              <a:defRPr/>
            </a:pPr>
            <a:r>
              <a:rPr lang="hr-HR" sz="3600" b="1"/>
              <a:t>DONJI PALEOZOIK</a:t>
            </a:r>
            <a:endParaRPr lang="en-US" sz="3600" b="1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07A63A6F-0205-49FD-AB68-1EAB9AAAC0D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24400"/>
            <a:ext cx="6400800" cy="1143000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EFB0AC1-167A-47E1-B07C-F1A97492DB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9FDCBD6-A512-45E6-A65B-7CB4356120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2819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CC33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1835. godine termin kambrij u geološku praksu uveli su Adam Sedgwick i Roderick Murchison, a izveli su ga iz latinskog naziva za Wales (</a:t>
            </a:r>
            <a:r>
              <a:rPr lang="hr-HR" sz="2000" i="1" dirty="0">
                <a:latin typeface="Arial" charset="0"/>
              </a:rPr>
              <a:t>Cambria</a:t>
            </a:r>
            <a:r>
              <a:rPr lang="hr-HR" sz="2000" dirty="0">
                <a:latin typeface="Arial" charset="0"/>
              </a:rPr>
              <a:t>). Silur su nazvali po keltskom plemenu </a:t>
            </a:r>
            <a:r>
              <a:rPr lang="hr-HR" sz="2000" i="1" dirty="0">
                <a:latin typeface="Arial" charset="0"/>
              </a:rPr>
              <a:t>Silures</a:t>
            </a:r>
            <a:r>
              <a:rPr lang="hr-HR" sz="2000" dirty="0">
                <a:latin typeface="Arial" charset="0"/>
              </a:rPr>
              <a:t> koje je nekad nastanjivalo Wales</a:t>
            </a:r>
            <a:endParaRPr lang="hr-HR" sz="2000" i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Clr>
                <a:srgbClr val="33CC33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1879. godine termin ordovicij u geološku praksu uveo je Charles Lapworth, a izveo ga je iz naziva velškog plemena </a:t>
            </a:r>
            <a:r>
              <a:rPr lang="hr-HR" sz="2000" i="1" dirty="0">
                <a:latin typeface="Arial" charset="0"/>
              </a:rPr>
              <a:t>Ordovices</a:t>
            </a:r>
            <a:r>
              <a:rPr lang="hr-HR" sz="2000" dirty="0">
                <a:latin typeface="Arial" charset="0"/>
              </a:rPr>
              <a:t> koje je zadnje potpalo pod rimsku okupaciju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naziv “devon" izveden je iz naziva južnoengleske pokrajine </a:t>
            </a:r>
            <a:r>
              <a:rPr lang="hr-HR" sz="2000" i="1" dirty="0">
                <a:latin typeface="Arial" charset="0"/>
              </a:rPr>
              <a:t>Devonshire</a:t>
            </a:r>
          </a:p>
          <a:p>
            <a:pPr eaLnBrk="1" hangingPunct="1">
              <a:lnSpc>
                <a:spcPct val="90000"/>
              </a:lnSpc>
              <a:buClr>
                <a:srgbClr val="33CC33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sz="200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Group 2">
            <a:extLst>
              <a:ext uri="{FF2B5EF4-FFF2-40B4-BE49-F238E27FC236}">
                <a16:creationId xmlns:a16="http://schemas.microsoft.com/office/drawing/2014/main" id="{78EC2464-60A6-4D9D-9C98-64FD35713995}"/>
              </a:ext>
            </a:extLst>
          </p:cNvPr>
          <p:cNvGraphicFramePr>
            <a:graphicFrameLocks noGrp="1"/>
          </p:cNvGraphicFramePr>
          <p:nvPr/>
        </p:nvGraphicFramePr>
        <p:xfrm>
          <a:off x="1622425" y="1709738"/>
          <a:ext cx="5899150" cy="4259264"/>
        </p:xfrm>
        <a:graphic>
          <a:graphicData uri="http://schemas.openxmlformats.org/drawingml/2006/table">
            <a:tbl>
              <a:tblPr/>
              <a:tblGrid>
                <a:gridCol w="1474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98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343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KAMBRIJ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Furongian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Stage 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Jiangshanian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Paibian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Guzhangian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Drumian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Wuliuan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Stage 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Stage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Stage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Fortunian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489 - 485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494 - 489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497 - 494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500 - 497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504 - 500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509 - 504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514 - 509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521 - 514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529 - 521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542 - 529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3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Miaolingian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9261"/>
                  </a:ext>
                </a:extLst>
              </a:tr>
              <a:tr h="9223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Series 2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964727"/>
                  </a:ext>
                </a:extLst>
              </a:tr>
              <a:tr h="9223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Terreneuvian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0057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Group 2">
            <a:extLst>
              <a:ext uri="{FF2B5EF4-FFF2-40B4-BE49-F238E27FC236}">
                <a16:creationId xmlns:a16="http://schemas.microsoft.com/office/drawing/2014/main" id="{68682BC8-DF3A-41D9-BF56-E6FE82C58984}"/>
              </a:ext>
            </a:extLst>
          </p:cNvPr>
          <p:cNvGraphicFramePr>
            <a:graphicFrameLocks noGrp="1"/>
          </p:cNvGraphicFramePr>
          <p:nvPr/>
        </p:nvGraphicFramePr>
        <p:xfrm>
          <a:off x="1622425" y="1620838"/>
          <a:ext cx="5899150" cy="3463926"/>
        </p:xfrm>
        <a:graphic>
          <a:graphicData uri="http://schemas.openxmlformats.org/drawingml/2006/table">
            <a:tbl>
              <a:tblPr/>
              <a:tblGrid>
                <a:gridCol w="1365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96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ORDOVICIJ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Mlađi Ordovicij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Hirnant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Katian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Sandbian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Darivil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Dapingian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Floian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Tremadok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445 - 443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453 - 445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458 - 453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467 - 458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470 - 467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477 - 470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485 - 477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3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Srednji Ordovicij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5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Stariji Ordovicij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10B23A5-4572-4EA4-9089-2631E144E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92163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/>
              <a:t>Paleogeografija kambrija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7C29255-EBBB-4B7F-80A1-CDA3F3F3CF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34290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grinvilskom orogenezom prije 1.2-1.0 mld. godina formira se Rodinija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raspadom Rodinije prije 750 mil. god. nastaju kontinentalni fragmenti Protolaurazije, Protogondwane i kraton Konga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njihovom kolizijom prije 600 mil. godina nastaje Panotija 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raspadom Panotije koncem Proterozoika nastaju kontinentalni fragmenti: Laurencija, Baltika, Sibirija (Angara), Gondwana 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ocean između Gondvane i preostalih kontinenata zove se Prototehys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ocean između Laurencije i Baltike zove se Iapetus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na novostvorenim šelfnim prostorima u tropskom i subtropskom pojasu nastaju karbonatne platforme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None/>
              <a:defRPr/>
            </a:pPr>
            <a:endParaRPr lang="hr-HR" altLang="sr-Latn-RS" sz="1400" b="1">
              <a:latin typeface="Arial" panose="020B0604020202020204" pitchFamily="34" charset="0"/>
            </a:endParaRPr>
          </a:p>
        </p:txBody>
      </p:sp>
      <p:pic>
        <p:nvPicPr>
          <p:cNvPr id="12292" name="Picture 4" descr="Paleogeografija donjeg Kambrija">
            <a:extLst>
              <a:ext uri="{FF2B5EF4-FFF2-40B4-BE49-F238E27FC236}">
                <a16:creationId xmlns:a16="http://schemas.microsoft.com/office/drawing/2014/main" id="{499D2039-1E1C-4598-A8E4-63C50D34DC48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8600" y="1524000"/>
            <a:ext cx="5003800" cy="4670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1EC2834-533E-4716-85C5-FC0A8ECD2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3500"/>
            <a:ext cx="8229600" cy="241300"/>
          </a:xfrm>
        </p:spPr>
        <p:txBody>
          <a:bodyPr/>
          <a:lstStyle/>
          <a:p>
            <a:pPr eaLnBrk="1" hangingPunct="1">
              <a:defRPr/>
            </a:pPr>
            <a:endParaRPr lang="en-US" sz="2400" b="1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097E3F7-0D97-4273-844B-D7F0EB08082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kambrij je razdoblje izrazite transgresije na kontinentalne prostore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glacioeustatički i tektonoeustatički rast morske razine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transgresivni taložni zapisi (donjokambrijski siliciklastiti ispod srednjo- i gornjokambrijskih karbonata)</a:t>
            </a:r>
          </a:p>
        </p:txBody>
      </p:sp>
      <p:pic>
        <p:nvPicPr>
          <p:cNvPr id="14340" name="Picture 4" descr="Rasprostranjenje Kambrijskih stromatolita">
            <a:extLst>
              <a:ext uri="{FF2B5EF4-FFF2-40B4-BE49-F238E27FC236}">
                <a16:creationId xmlns:a16="http://schemas.microsoft.com/office/drawing/2014/main" id="{56E8865B-3F3A-4985-A0B8-288C0CB6B0B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676400"/>
            <a:ext cx="8534400" cy="499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808C726-CD53-4A30-8382-9DD15F2F8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/>
              <a:t>Gornjokambrijska izumiranja trilobita</a:t>
            </a:r>
          </a:p>
        </p:txBody>
      </p:sp>
      <p:pic>
        <p:nvPicPr>
          <p:cNvPr id="16387" name="Picture 5" descr="imagel014">
            <a:extLst>
              <a:ext uri="{FF2B5EF4-FFF2-40B4-BE49-F238E27FC236}">
                <a16:creationId xmlns:a16="http://schemas.microsoft.com/office/drawing/2014/main" id="{B17A9E74-CFD4-40F8-98C4-D0DB5A222EB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4114800"/>
            <a:ext cx="6172200" cy="2547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8" descr="Ponavljanja izumiranja i adaptivnih radijacija Kambrijskih Trilobita">
            <a:extLst>
              <a:ext uri="{FF2B5EF4-FFF2-40B4-BE49-F238E27FC236}">
                <a16:creationId xmlns:a16="http://schemas.microsoft.com/office/drawing/2014/main" id="{E07482F4-11F2-4AB4-AE73-D7224BEEF93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914400"/>
            <a:ext cx="5715000" cy="2982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DD110EE-3AE4-41B5-AB53-16861DF69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6038"/>
            <a:ext cx="8229600" cy="63976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/>
              <a:t>Takonska orogeneza</a:t>
            </a: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81C31FC1-3B83-4672-8AEF-7CAA63F273C7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724400"/>
            <a:ext cx="8229600" cy="167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Tijekom starijeg ordovicija, približavanjem Baltike i Avalonije (kontinentalni fragment riftovanjem odvojen od Gondwane tijekom mlađeg kambrija) Laurenciji dolazi do sužavanja Iapetusa, subdukcije i formiranja Takonskog otočnog luka. 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Takonski otočni luk je, krećući se ispred Baltike i Avalonije, kolidirao sa Laurencijom tijekom mlađeg ordovicija čime dolazi do Takonske orogeneze i do izdizanja planinskih lanaca na istočnoj strani Laurencije, u području današnjih Appalachian planina (Protoapalači ili Takonske planine), te na zapadnoj strani Baltike, u području današnje Norveške. 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u području Apalača prisutan je taložni slijed; srednjoordovicijski karbonati – gornjoordovicijski dubokovodni fliš, a zatim i gornjoordovicijska molasa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b="1" dirty="0">
              <a:latin typeface="Arial" panose="020B0604020202020204" pitchFamily="34" charset="0"/>
            </a:endParaRPr>
          </a:p>
        </p:txBody>
      </p:sp>
      <p:pic>
        <p:nvPicPr>
          <p:cNvPr id="18436" name="Picture 11" descr="Paleogeografija donjeg Ordovicija">
            <a:extLst>
              <a:ext uri="{FF2B5EF4-FFF2-40B4-BE49-F238E27FC236}">
                <a16:creationId xmlns:a16="http://schemas.microsoft.com/office/drawing/2014/main" id="{0F8B8CA2-4DD9-4F56-A9AF-E1CEDA4FBEC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842963"/>
            <a:ext cx="3810000" cy="355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12" descr="Paleogeografija gornjeg Ordovicija">
            <a:extLst>
              <a:ext uri="{FF2B5EF4-FFF2-40B4-BE49-F238E27FC236}">
                <a16:creationId xmlns:a16="http://schemas.microsoft.com/office/drawing/2014/main" id="{D796CC86-1A11-45E7-9091-2DD567B6E56D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842963"/>
            <a:ext cx="3810000" cy="355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Rectangle 4">
            <a:extLst>
              <a:ext uri="{FF2B5EF4-FFF2-40B4-BE49-F238E27FC236}">
                <a16:creationId xmlns:a16="http://schemas.microsoft.com/office/drawing/2014/main" id="{E82AB577-F6F9-4E0B-8F02-685369E18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06363"/>
          </a:xfrm>
        </p:spPr>
        <p:txBody>
          <a:bodyPr/>
          <a:lstStyle/>
          <a:p>
            <a:pPr eaLnBrk="1" hangingPunct="1">
              <a:defRPr/>
            </a:pPr>
            <a:endParaRPr lang="en-US" sz="4000"/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3F4B105F-1673-4A93-A6B7-8E9012A4FA9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5867400"/>
            <a:ext cx="8229600" cy="838200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>
                <a:latin typeface="Arial" charset="0"/>
              </a:rPr>
              <a:t>šelfni prostor na istočnoj strani Laurencije se produbljava i taloži se fliš, a zatim se izdižu takonske planine (na istočnoj strani Laurencije i na zapadnoj strani Baltike)</a:t>
            </a:r>
          </a:p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>
                <a:latin typeface="Arial" charset="0"/>
              </a:rPr>
              <a:t>njihovim trošenjem nastaje molasa</a:t>
            </a:r>
          </a:p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endParaRPr lang="hr-HR" sz="2800"/>
          </a:p>
        </p:txBody>
      </p:sp>
      <p:pic>
        <p:nvPicPr>
          <p:cNvPr id="20484" name="Picture 7" descr="Takonska orogeneza 1">
            <a:extLst>
              <a:ext uri="{FF2B5EF4-FFF2-40B4-BE49-F238E27FC236}">
                <a16:creationId xmlns:a16="http://schemas.microsoft.com/office/drawing/2014/main" id="{C5E2F665-A027-4734-85F5-0C7A5314D11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304800"/>
            <a:ext cx="6477000" cy="5427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48BF5D5C-C868-4F7D-9606-A83210C9D1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32657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 err="1"/>
              <a:t>Gornjoordovicijske</a:t>
            </a:r>
            <a:r>
              <a:rPr lang="hr-HR" sz="2400" b="1"/>
              <a:t> oledbe </a:t>
            </a:r>
            <a:r>
              <a:rPr lang="hr-HR" sz="2400" b="1" dirty="0"/>
              <a:t>i izumiranje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CBCC37E-3429-465C-BD0B-A3F22BE724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dok se Baltika kretala ka sjeveru, </a:t>
            </a:r>
            <a:r>
              <a:rPr lang="hr-HR" altLang="sr-Latn-RS" sz="1800" dirty="0" err="1"/>
              <a:t>Gondvana</a:t>
            </a:r>
            <a:r>
              <a:rPr lang="hr-HR" altLang="sr-Latn-RS" sz="1800" dirty="0"/>
              <a:t> se kretala ka južnom polu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koncem </a:t>
            </a:r>
            <a:r>
              <a:rPr lang="hr-HR" altLang="sr-Latn-RS" sz="1800" dirty="0" err="1"/>
              <a:t>ordovicija</a:t>
            </a:r>
            <a:r>
              <a:rPr lang="hr-HR" altLang="sr-Latn-RS" sz="1800" dirty="0"/>
              <a:t> na dijelu </a:t>
            </a:r>
            <a:r>
              <a:rPr lang="hr-HR" altLang="sr-Latn-RS" sz="1800" dirty="0" err="1"/>
              <a:t>Gondvane</a:t>
            </a:r>
            <a:r>
              <a:rPr lang="hr-HR" altLang="sr-Latn-RS" sz="1800" dirty="0"/>
              <a:t> koji se nalazio na južnom polu došlo je do nekoliko kontinentalnih oledbi koje svoj maksimum doživljavaju na kraju </a:t>
            </a:r>
            <a:r>
              <a:rPr lang="hr-HR" altLang="sr-Latn-RS" sz="1800" dirty="0" err="1"/>
              <a:t>ordovicija</a:t>
            </a:r>
            <a:r>
              <a:rPr lang="hr-HR" altLang="sr-Latn-RS" sz="1800" dirty="0"/>
              <a:t> - nastale oledbe povećavaju odbijanje sunčevih zraka od stvorenog leda - dodatno hlađenje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globalni pad morske razine za oko </a:t>
            </a:r>
            <a:r>
              <a:rPr lang="hr-HR" altLang="sr-Latn-RS" sz="1800" dirty="0" err="1"/>
              <a:t>100tinjak</a:t>
            </a:r>
            <a:r>
              <a:rPr lang="hr-HR" altLang="sr-Latn-RS" sz="1800" dirty="0"/>
              <a:t> metara 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jasni tragovi ovih oledbi (morene) nađeni su na prostoru današnje Sahare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tragovi glacijacija nađeni i na </a:t>
            </a:r>
            <a:r>
              <a:rPr lang="hr-HR" altLang="sr-Latn-RS" sz="1800" dirty="0" err="1"/>
              <a:t>silurskim</a:t>
            </a:r>
            <a:r>
              <a:rPr lang="hr-HR" altLang="sr-Latn-RS" sz="1800" dirty="0"/>
              <a:t> prostorima Južne i Sjeverne Amerike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ove glacijacije uzrokovale su globalna zahlađenja, a što je dovelo do drugog najvećeg masovnog izumiranja organizama u Zemljinoj prošlosti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izumrlo je 85% morskih vrsta, više od 100 </a:t>
            </a:r>
            <a:r>
              <a:rPr lang="hr-HR" altLang="sr-Latn-RS" sz="1800" dirty="0" err="1"/>
              <a:t>invertebratnih</a:t>
            </a:r>
            <a:r>
              <a:rPr lang="hr-HR" altLang="sr-Latn-RS" sz="1800" dirty="0"/>
              <a:t> marinskih familija (mnogi </a:t>
            </a:r>
            <a:r>
              <a:rPr lang="hr-HR" altLang="sr-Latn-RS" sz="1800" dirty="0" err="1"/>
              <a:t>brahiopodi</a:t>
            </a:r>
            <a:r>
              <a:rPr lang="hr-HR" altLang="sr-Latn-RS" sz="1800" dirty="0"/>
              <a:t>, </a:t>
            </a:r>
            <a:r>
              <a:rPr lang="hr-HR" altLang="sr-Latn-RS" sz="1800" dirty="0" err="1"/>
              <a:t>briozoji</a:t>
            </a:r>
            <a:r>
              <a:rPr lang="hr-HR" altLang="sr-Latn-RS" sz="1800" dirty="0"/>
              <a:t>, </a:t>
            </a:r>
            <a:r>
              <a:rPr lang="hr-HR" altLang="sr-Latn-RS" sz="1800" dirty="0" err="1"/>
              <a:t>konodonti</a:t>
            </a:r>
            <a:r>
              <a:rPr lang="hr-HR" altLang="sr-Latn-RS" sz="1800" dirty="0"/>
              <a:t>, </a:t>
            </a:r>
            <a:r>
              <a:rPr lang="hr-HR" altLang="sr-Latn-RS" sz="1800" dirty="0" err="1"/>
              <a:t>trilobiti</a:t>
            </a:r>
            <a:r>
              <a:rPr lang="hr-HR" altLang="sr-Latn-RS" sz="1800" dirty="0"/>
              <a:t>, </a:t>
            </a:r>
            <a:r>
              <a:rPr lang="hr-HR" altLang="sr-Latn-RS" sz="1800" dirty="0" err="1"/>
              <a:t>graptoliti</a:t>
            </a:r>
            <a:r>
              <a:rPr lang="hr-HR" altLang="sr-Latn-RS" sz="1800" dirty="0"/>
              <a:t>)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smanjenje </a:t>
            </a:r>
            <a:r>
              <a:rPr lang="hr-HR" altLang="sr-Latn-RS" sz="1800" dirty="0" err="1"/>
              <a:t>šelfnih</a:t>
            </a:r>
            <a:r>
              <a:rPr lang="hr-HR" altLang="sr-Latn-RS" sz="1800" dirty="0"/>
              <a:t> prostora ili zahlađenje ??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zahlađenje zbog erozije silikatnih stijena - erozija veže </a:t>
            </a:r>
            <a:r>
              <a:rPr lang="hr-HR" sz="1800" dirty="0" err="1">
                <a:solidFill>
                  <a:srgbClr val="FFFFFF"/>
                </a:solidFill>
                <a:effectLst/>
              </a:rPr>
              <a:t>CO</a:t>
            </a:r>
            <a:r>
              <a:rPr lang="hr-HR" sz="1800" baseline="-25000" dirty="0" err="1">
                <a:solidFill>
                  <a:srgbClr val="FFFFFF"/>
                </a:solidFill>
                <a:effectLst/>
              </a:rPr>
              <a:t>2</a:t>
            </a:r>
            <a:r>
              <a:rPr lang="hr-HR" sz="1800" baseline="-25000" dirty="0">
                <a:solidFill>
                  <a:srgbClr val="FFFFFF"/>
                </a:solidFill>
                <a:effectLst/>
              </a:rPr>
              <a:t> </a:t>
            </a:r>
            <a:r>
              <a:rPr lang="hr-HR" altLang="sr-Latn-RS" sz="1800" dirty="0"/>
              <a:t>iz atmosfere i pretvara ga u karbonate - smanjenje količine </a:t>
            </a:r>
            <a:r>
              <a:rPr lang="hr-HR" sz="1800" dirty="0" err="1">
                <a:solidFill>
                  <a:srgbClr val="FFFFFF"/>
                </a:solidFill>
                <a:effectLst/>
              </a:rPr>
              <a:t>CO</a:t>
            </a:r>
            <a:r>
              <a:rPr lang="hr-HR" sz="1800" baseline="-25000" dirty="0" err="1">
                <a:solidFill>
                  <a:srgbClr val="FFFFFF"/>
                </a:solidFill>
                <a:effectLst/>
              </a:rPr>
              <a:t>2</a:t>
            </a:r>
            <a:r>
              <a:rPr lang="hr-HR" sz="1800" baseline="-25000" dirty="0">
                <a:solidFill>
                  <a:srgbClr val="FFFFFF"/>
                </a:solidFill>
                <a:effectLst/>
              </a:rPr>
              <a:t> </a:t>
            </a:r>
            <a:r>
              <a:rPr lang="hr-HR" altLang="sr-Latn-RS" sz="1800" dirty="0"/>
              <a:t>u atmosferi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prve biljke troše </a:t>
            </a:r>
            <a:r>
              <a:rPr lang="hr-HR" sz="1800" dirty="0" err="1">
                <a:effectLst/>
              </a:rPr>
              <a:t>CO</a:t>
            </a:r>
            <a:r>
              <a:rPr lang="hr-HR" sz="1800" baseline="-25000" dirty="0" err="1">
                <a:effectLst/>
              </a:rPr>
              <a:t>2</a:t>
            </a:r>
            <a:r>
              <a:rPr lang="hr-HR" sz="1800" baseline="-25000" dirty="0">
                <a:effectLst/>
              </a:rPr>
              <a:t> </a:t>
            </a:r>
            <a:r>
              <a:rPr lang="hr-HR" altLang="sr-Latn-RS" sz="1800" dirty="0"/>
              <a:t>što također smanjuje njegovu količinu u atmosferi</a:t>
            </a:r>
          </a:p>
          <a:p>
            <a:pPr eaLnBrk="1" hangingPunct="1">
              <a:lnSpc>
                <a:spcPct val="80000"/>
              </a:lnSpc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otapanjem ledenjaka klima zatopljuje i oceani postaju </a:t>
            </a:r>
            <a:r>
              <a:rPr lang="hr-HR" altLang="sr-Latn-RS" sz="1800" dirty="0" err="1"/>
              <a:t>anoksični</a:t>
            </a:r>
            <a:r>
              <a:rPr lang="hr-HR" altLang="sr-Latn-RS" sz="1800" dirty="0"/>
              <a:t> - novi val izumiranja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735</TotalTime>
  <Words>627</Words>
  <Application>Microsoft Office PowerPoint</Application>
  <PresentationFormat>Prikaz na zaslonu (4:3)</PresentationFormat>
  <Paragraphs>157</Paragraphs>
  <Slides>10</Slides>
  <Notes>10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5" baseType="lpstr">
      <vt:lpstr>Arial</vt:lpstr>
      <vt:lpstr>Tahoma</vt:lpstr>
      <vt:lpstr>Times New Roman</vt:lpstr>
      <vt:lpstr>Wingdings</vt:lpstr>
      <vt:lpstr>Slit</vt:lpstr>
      <vt:lpstr>DONJI PALEOZOIK</vt:lpstr>
      <vt:lpstr>PowerPoint prezentacija</vt:lpstr>
      <vt:lpstr>PowerPoint prezentacija</vt:lpstr>
      <vt:lpstr>PowerPoint prezentacija</vt:lpstr>
      <vt:lpstr>Paleogeografija kambrija</vt:lpstr>
      <vt:lpstr>PowerPoint prezentacija</vt:lpstr>
      <vt:lpstr>Gornjokambrijska izumiranja trilobita</vt:lpstr>
      <vt:lpstr>Takonska orogeneza</vt:lpstr>
      <vt:lpstr>PowerPoint prezentacija</vt:lpstr>
      <vt:lpstr>Gornjoordovicijske oledbe i izumiranje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Buckovic Ph.D</dc:creator>
  <cp:lastModifiedBy>Damir Bucković</cp:lastModifiedBy>
  <cp:revision>55</cp:revision>
  <cp:lastPrinted>1601-01-01T00:00:00Z</cp:lastPrinted>
  <dcterms:created xsi:type="dcterms:W3CDTF">2007-10-29T09:59:30Z</dcterms:created>
  <dcterms:modified xsi:type="dcterms:W3CDTF">2025-11-10T11:46:11Z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