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58" r:id="rId6"/>
    <p:sldId id="261" r:id="rId7"/>
    <p:sldId id="260" r:id="rId8"/>
    <p:sldId id="263"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9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9E2D4658-50E4-4F76-882F-7354FB104D30}" type="datetimeFigureOut">
              <a:rPr lang="hr-HR" smtClean="0"/>
              <a:t>15.4.2026.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232347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9E2D4658-50E4-4F76-882F-7354FB104D30}" type="datetimeFigureOut">
              <a:rPr lang="hr-HR" smtClean="0"/>
              <a:t>15.4.2026.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47412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9E2D4658-50E4-4F76-882F-7354FB104D30}" type="datetimeFigureOut">
              <a:rPr lang="hr-HR" smtClean="0"/>
              <a:t>15.4.2026.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27668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9E2D4658-50E4-4F76-882F-7354FB104D30}" type="datetimeFigureOut">
              <a:rPr lang="hr-HR" smtClean="0"/>
              <a:t>15.4.2026.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28161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2D4658-50E4-4F76-882F-7354FB104D30}" type="datetimeFigureOut">
              <a:rPr lang="hr-HR" smtClean="0"/>
              <a:t>15.4.2026.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319475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9E2D4658-50E4-4F76-882F-7354FB104D30}" type="datetimeFigureOut">
              <a:rPr lang="hr-HR" smtClean="0"/>
              <a:t>15.4.2026.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0556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9E2D4658-50E4-4F76-882F-7354FB104D30}" type="datetimeFigureOut">
              <a:rPr lang="hr-HR" smtClean="0"/>
              <a:t>15.4.2026.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02203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9E2D4658-50E4-4F76-882F-7354FB104D30}" type="datetimeFigureOut">
              <a:rPr lang="hr-HR" smtClean="0"/>
              <a:t>15.4.2026.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263362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4658-50E4-4F76-882F-7354FB104D30}" type="datetimeFigureOut">
              <a:rPr lang="hr-HR" smtClean="0"/>
              <a:t>15.4.2026.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417024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2D4658-50E4-4F76-882F-7354FB104D30}" type="datetimeFigureOut">
              <a:rPr lang="hr-HR" smtClean="0"/>
              <a:t>15.4.2026.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66125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2D4658-50E4-4F76-882F-7354FB104D30}" type="datetimeFigureOut">
              <a:rPr lang="hr-HR" smtClean="0"/>
              <a:t>15.4.2026.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F32D078-BC35-4B38-AC4F-C2574D69D87A}" type="slidenum">
              <a:rPr lang="hr-HR" smtClean="0"/>
              <a:t>‹#›</a:t>
            </a:fld>
            <a:endParaRPr lang="hr-HR"/>
          </a:p>
        </p:txBody>
      </p:sp>
    </p:spTree>
    <p:extLst>
      <p:ext uri="{BB962C8B-B14F-4D97-AF65-F5344CB8AC3E}">
        <p14:creationId xmlns:p14="http://schemas.microsoft.com/office/powerpoint/2010/main" val="130017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D4658-50E4-4F76-882F-7354FB104D30}" type="datetimeFigureOut">
              <a:rPr lang="hr-HR" smtClean="0"/>
              <a:t>15.4.2026.</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2D078-BC35-4B38-AC4F-C2574D69D87A}" type="slidenum">
              <a:rPr lang="hr-HR" smtClean="0"/>
              <a:t>‹#›</a:t>
            </a:fld>
            <a:endParaRPr lang="hr-HR"/>
          </a:p>
        </p:txBody>
      </p:sp>
    </p:spTree>
    <p:extLst>
      <p:ext uri="{BB962C8B-B14F-4D97-AF65-F5344CB8AC3E}">
        <p14:creationId xmlns:p14="http://schemas.microsoft.com/office/powerpoint/2010/main" val="65271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674" y="118585"/>
            <a:ext cx="11447584" cy="6278642"/>
          </a:xfrm>
          <a:prstGeom prst="rect">
            <a:avLst/>
          </a:prstGeom>
          <a:noFill/>
        </p:spPr>
        <p:txBody>
          <a:bodyPr wrap="square" rtlCol="0">
            <a:spAutoFit/>
          </a:bodyPr>
          <a:lstStyle/>
          <a:p>
            <a:r>
              <a:rPr lang="hr-HR" sz="2400" b="1" dirty="0" err="1">
                <a:solidFill>
                  <a:srgbClr val="FF0000"/>
                </a:solidFill>
              </a:rPr>
              <a:t>L</a:t>
            </a:r>
            <a:r>
              <a:rPr lang="hr-HR" sz="2400" b="1" dirty="0" err="1"/>
              <a:t>oop-mediated</a:t>
            </a:r>
            <a:r>
              <a:rPr lang="hr-HR" sz="2400" b="1" dirty="0"/>
              <a:t> </a:t>
            </a:r>
            <a:r>
              <a:rPr lang="hr-HR" sz="2400" b="1" dirty="0" err="1"/>
              <a:t>isothermal</a:t>
            </a:r>
            <a:r>
              <a:rPr lang="hr-HR" sz="2400" b="1" dirty="0"/>
              <a:t> </a:t>
            </a:r>
            <a:r>
              <a:rPr lang="hr-HR" sz="2400" b="1" dirty="0" err="1">
                <a:solidFill>
                  <a:srgbClr val="FF0000"/>
                </a:solidFill>
              </a:rPr>
              <a:t>amp</a:t>
            </a:r>
            <a:r>
              <a:rPr lang="hr-HR" sz="2400" b="1" dirty="0" err="1"/>
              <a:t>lification</a:t>
            </a:r>
            <a:r>
              <a:rPr lang="hr-HR" sz="2400" b="1" dirty="0"/>
              <a:t> of DNA</a:t>
            </a:r>
          </a:p>
          <a:p>
            <a:r>
              <a:rPr lang="hr-HR" dirty="0" err="1"/>
              <a:t>Paper</a:t>
            </a:r>
            <a:r>
              <a:rPr lang="hr-HR" dirty="0"/>
              <a:t> </a:t>
            </a:r>
            <a:r>
              <a:rPr lang="hr-HR" dirty="0" err="1"/>
              <a:t>Notomi</a:t>
            </a:r>
            <a:r>
              <a:rPr lang="hr-HR" dirty="0"/>
              <a:t> </a:t>
            </a:r>
            <a:r>
              <a:rPr lang="hr-HR" i="1" dirty="0" err="1"/>
              <a:t>et</a:t>
            </a:r>
            <a:r>
              <a:rPr lang="hr-HR" i="1" dirty="0"/>
              <a:t> </a:t>
            </a:r>
            <a:r>
              <a:rPr lang="hr-HR" i="1" dirty="0" err="1"/>
              <a:t>al</a:t>
            </a:r>
            <a:r>
              <a:rPr lang="hr-HR" dirty="0"/>
              <a:t>. 2000, </a:t>
            </a:r>
            <a:r>
              <a:rPr lang="hr-HR" i="1" dirty="0" err="1"/>
              <a:t>Nucleic</a:t>
            </a:r>
            <a:r>
              <a:rPr lang="hr-HR" i="1" dirty="0"/>
              <a:t> </a:t>
            </a:r>
            <a:r>
              <a:rPr lang="hr-HR" i="1" dirty="0" err="1"/>
              <a:t>Acids</a:t>
            </a:r>
            <a:r>
              <a:rPr lang="hr-HR" i="1" dirty="0"/>
              <a:t> </a:t>
            </a:r>
            <a:r>
              <a:rPr lang="hr-HR" i="1" dirty="0" err="1"/>
              <a:t>Res</a:t>
            </a:r>
            <a:r>
              <a:rPr lang="hr-HR" dirty="0"/>
              <a:t>. 28, e63</a:t>
            </a:r>
          </a:p>
          <a:p>
            <a:endParaRPr lang="hr-HR" dirty="0"/>
          </a:p>
          <a:p>
            <a:r>
              <a:rPr lang="hr-HR" dirty="0"/>
              <a:t>LAMP</a:t>
            </a:r>
          </a:p>
          <a:p>
            <a:r>
              <a:rPr lang="hr-HR" dirty="0" err="1"/>
              <a:t>Specific</a:t>
            </a:r>
            <a:r>
              <a:rPr lang="hr-HR" dirty="0"/>
              <a:t>, </a:t>
            </a:r>
            <a:r>
              <a:rPr lang="hr-HR" dirty="0" err="1"/>
              <a:t>fast</a:t>
            </a:r>
            <a:r>
              <a:rPr lang="hr-HR" dirty="0"/>
              <a:t>, </a:t>
            </a:r>
            <a:r>
              <a:rPr lang="hr-HR" dirty="0" err="1"/>
              <a:t>efficient</a:t>
            </a:r>
            <a:r>
              <a:rPr lang="hr-HR" dirty="0"/>
              <a:t> (10</a:t>
            </a:r>
            <a:r>
              <a:rPr lang="hr-HR" baseline="30000" dirty="0"/>
              <a:t>9</a:t>
            </a:r>
            <a:r>
              <a:rPr lang="hr-HR" dirty="0"/>
              <a:t> </a:t>
            </a:r>
            <a:r>
              <a:rPr lang="hr-HR" dirty="0" err="1"/>
              <a:t>copies</a:t>
            </a:r>
            <a:r>
              <a:rPr lang="hr-HR" dirty="0"/>
              <a:t> </a:t>
            </a:r>
            <a:r>
              <a:rPr lang="hr-HR" dirty="0" err="1"/>
              <a:t>in</a:t>
            </a:r>
            <a:r>
              <a:rPr lang="hr-HR" dirty="0"/>
              <a:t> 1 h), </a:t>
            </a:r>
            <a:r>
              <a:rPr lang="hr-HR" dirty="0" err="1"/>
              <a:t>isothermal</a:t>
            </a:r>
            <a:r>
              <a:rPr lang="hr-HR" dirty="0"/>
              <a:t>!</a:t>
            </a:r>
          </a:p>
          <a:p>
            <a:r>
              <a:rPr lang="hr-HR" dirty="0" err="1"/>
              <a:t>High</a:t>
            </a:r>
            <a:r>
              <a:rPr lang="hr-HR" dirty="0"/>
              <a:t> </a:t>
            </a:r>
            <a:r>
              <a:rPr lang="hr-HR" dirty="0" err="1"/>
              <a:t>selectivity</a:t>
            </a:r>
            <a:r>
              <a:rPr lang="hr-HR" dirty="0"/>
              <a:t> </a:t>
            </a:r>
            <a:r>
              <a:rPr lang="hr-HR" dirty="0" err="1"/>
              <a:t>because</a:t>
            </a:r>
            <a:r>
              <a:rPr lang="hr-HR" dirty="0"/>
              <a:t> 4 </a:t>
            </a:r>
            <a:r>
              <a:rPr lang="hr-HR" dirty="0" err="1"/>
              <a:t>primers</a:t>
            </a:r>
            <a:r>
              <a:rPr lang="hr-HR" dirty="0"/>
              <a:t> </a:t>
            </a:r>
            <a:r>
              <a:rPr lang="hr-HR" dirty="0" err="1"/>
              <a:t>recognize</a:t>
            </a:r>
            <a:r>
              <a:rPr lang="hr-HR" dirty="0"/>
              <a:t> 6 </a:t>
            </a:r>
            <a:r>
              <a:rPr lang="hr-HR" dirty="0" err="1"/>
              <a:t>target</a:t>
            </a:r>
            <a:r>
              <a:rPr lang="hr-HR" dirty="0"/>
              <a:t> </a:t>
            </a:r>
            <a:r>
              <a:rPr lang="hr-HR" dirty="0" err="1"/>
              <a:t>sequences</a:t>
            </a:r>
            <a:r>
              <a:rPr lang="hr-HR" dirty="0"/>
              <a:t>.</a:t>
            </a:r>
          </a:p>
          <a:p>
            <a:endParaRPr lang="hr-HR" dirty="0"/>
          </a:p>
          <a:p>
            <a:r>
              <a:rPr lang="hr-HR" dirty="0"/>
              <a:t>DNA </a:t>
            </a:r>
            <a:r>
              <a:rPr lang="hr-HR" dirty="0" err="1"/>
              <a:t>polymerase</a:t>
            </a:r>
            <a:r>
              <a:rPr lang="hr-HR" dirty="0"/>
              <a:t> </a:t>
            </a:r>
            <a:r>
              <a:rPr lang="hr-HR" dirty="0" err="1"/>
              <a:t>with</a:t>
            </a:r>
            <a:r>
              <a:rPr lang="hr-HR" dirty="0"/>
              <a:t> </a:t>
            </a:r>
            <a:r>
              <a:rPr lang="hr-HR" dirty="0" err="1"/>
              <a:t>strand</a:t>
            </a:r>
            <a:r>
              <a:rPr lang="hr-HR" dirty="0"/>
              <a:t> </a:t>
            </a:r>
            <a:r>
              <a:rPr lang="hr-HR" dirty="0" err="1"/>
              <a:t>displacement</a:t>
            </a:r>
            <a:r>
              <a:rPr lang="hr-HR" dirty="0"/>
              <a:t> </a:t>
            </a:r>
            <a:r>
              <a:rPr lang="hr-HR" dirty="0" err="1"/>
              <a:t>activity</a:t>
            </a:r>
            <a:r>
              <a:rPr lang="hr-HR" dirty="0"/>
              <a:t> (</a:t>
            </a:r>
            <a:r>
              <a:rPr lang="hr-HR" b="1" i="1" dirty="0" err="1"/>
              <a:t>B</a:t>
            </a:r>
            <a:r>
              <a:rPr lang="hr-HR" i="1" dirty="0" err="1"/>
              <a:t>acillus</a:t>
            </a:r>
            <a:r>
              <a:rPr lang="hr-HR" i="1" dirty="0"/>
              <a:t> </a:t>
            </a:r>
            <a:r>
              <a:rPr lang="hr-HR" b="1" i="1" dirty="0" err="1"/>
              <a:t>st</a:t>
            </a:r>
            <a:r>
              <a:rPr lang="hr-HR" i="1" dirty="0" err="1"/>
              <a:t>earothermophilus</a:t>
            </a:r>
            <a:r>
              <a:rPr lang="hr-HR" dirty="0"/>
              <a:t>)</a:t>
            </a:r>
          </a:p>
          <a:p>
            <a:endParaRPr lang="hr-HR" dirty="0"/>
          </a:p>
          <a:p>
            <a:r>
              <a:rPr lang="hr-HR" dirty="0" err="1"/>
              <a:t>Efficiency</a:t>
            </a:r>
            <a:r>
              <a:rPr lang="hr-HR" dirty="0"/>
              <a:t> </a:t>
            </a:r>
            <a:r>
              <a:rPr lang="hr-HR" dirty="0" err="1"/>
              <a:t>increased</a:t>
            </a:r>
            <a:r>
              <a:rPr lang="hr-HR" dirty="0"/>
              <a:t> </a:t>
            </a:r>
            <a:r>
              <a:rPr lang="hr-HR" dirty="0" err="1"/>
              <a:t>by</a:t>
            </a:r>
            <a:r>
              <a:rPr lang="hr-HR" dirty="0"/>
              <a:t>:</a:t>
            </a:r>
          </a:p>
          <a:p>
            <a:r>
              <a:rPr lang="hr-HR" dirty="0" err="1"/>
              <a:t>The</a:t>
            </a:r>
            <a:r>
              <a:rPr lang="hr-HR" dirty="0"/>
              <a:t> </a:t>
            </a:r>
            <a:r>
              <a:rPr lang="hr-HR" dirty="0" err="1"/>
              <a:t>addition</a:t>
            </a:r>
            <a:r>
              <a:rPr lang="hr-HR" dirty="0"/>
              <a:t> of 0.5-1.5 M </a:t>
            </a:r>
            <a:r>
              <a:rPr lang="hr-HR" dirty="0" err="1"/>
              <a:t>betaine</a:t>
            </a:r>
            <a:r>
              <a:rPr lang="hr-HR" dirty="0"/>
              <a:t> (N,N,N-</a:t>
            </a:r>
            <a:r>
              <a:rPr lang="hr-HR" dirty="0" err="1"/>
              <a:t>trimethylglycine</a:t>
            </a:r>
            <a:r>
              <a:rPr lang="hr-HR" dirty="0"/>
              <a:t>) – </a:t>
            </a:r>
            <a:r>
              <a:rPr lang="hr-HR" dirty="0" err="1"/>
              <a:t>reduces</a:t>
            </a:r>
            <a:r>
              <a:rPr lang="hr-HR" dirty="0"/>
              <a:t> base </a:t>
            </a:r>
            <a:r>
              <a:rPr lang="hr-HR" dirty="0" err="1"/>
              <a:t>stacking</a:t>
            </a:r>
            <a:endParaRPr lang="hr-HR" dirty="0"/>
          </a:p>
          <a:p>
            <a:endParaRPr lang="hr-HR" dirty="0"/>
          </a:p>
          <a:p>
            <a:r>
              <a:rPr lang="hr-HR" dirty="0" err="1"/>
              <a:t>Not</a:t>
            </a:r>
            <a:r>
              <a:rPr lang="hr-HR" dirty="0"/>
              <a:t> for </a:t>
            </a:r>
            <a:r>
              <a:rPr lang="hr-HR" dirty="0" err="1"/>
              <a:t>long</a:t>
            </a:r>
            <a:r>
              <a:rPr lang="hr-HR" dirty="0"/>
              <a:t> </a:t>
            </a:r>
            <a:r>
              <a:rPr lang="hr-HR" dirty="0" err="1"/>
              <a:t>targets</a:t>
            </a:r>
            <a:r>
              <a:rPr lang="hr-HR" dirty="0"/>
              <a:t> – 300 bp </a:t>
            </a:r>
            <a:r>
              <a:rPr lang="hr-HR" dirty="0" err="1"/>
              <a:t>is</a:t>
            </a:r>
            <a:r>
              <a:rPr lang="hr-HR" dirty="0"/>
              <a:t> </a:t>
            </a:r>
            <a:r>
              <a:rPr lang="hr-HR" dirty="0" err="1"/>
              <a:t>the</a:t>
            </a:r>
            <a:r>
              <a:rPr lang="hr-HR" dirty="0"/>
              <a:t> limit</a:t>
            </a:r>
          </a:p>
          <a:p>
            <a:endParaRPr lang="hr-HR" dirty="0"/>
          </a:p>
          <a:p>
            <a:r>
              <a:rPr lang="hr-HR" dirty="0"/>
              <a:t>Not </a:t>
            </a:r>
            <a:r>
              <a:rPr lang="en-US" dirty="0"/>
              <a:t>suitable </a:t>
            </a:r>
            <a:r>
              <a:rPr lang="hr-HR" dirty="0"/>
              <a:t>for multiple targets</a:t>
            </a:r>
            <a:r>
              <a:rPr lang="en-US" dirty="0"/>
              <a:t>, but there were some attempts recently</a:t>
            </a:r>
            <a:r>
              <a:rPr lang="hr-HR" dirty="0"/>
              <a:t>.</a:t>
            </a:r>
            <a:endParaRPr lang="en-US" dirty="0"/>
          </a:p>
          <a:p>
            <a:endParaRPr lang="en-US" dirty="0"/>
          </a:p>
          <a:p>
            <a:r>
              <a:rPr lang="en-US" dirty="0"/>
              <a:t>Downstream analyses (sequencing, cloning) are not possible.</a:t>
            </a:r>
            <a:endParaRPr lang="hr-HR" dirty="0"/>
          </a:p>
          <a:p>
            <a:endParaRPr lang="hr-HR" dirty="0"/>
          </a:p>
          <a:p>
            <a:r>
              <a:rPr lang="hr-HR" dirty="0"/>
              <a:t>RNA </a:t>
            </a:r>
            <a:r>
              <a:rPr lang="hr-HR" dirty="0" err="1"/>
              <a:t>templates</a:t>
            </a:r>
            <a:r>
              <a:rPr lang="hr-HR" dirty="0"/>
              <a:t> </a:t>
            </a:r>
            <a:r>
              <a:rPr lang="hr-HR" dirty="0" err="1"/>
              <a:t>can</a:t>
            </a:r>
            <a:r>
              <a:rPr lang="hr-HR" dirty="0"/>
              <a:t> </a:t>
            </a:r>
            <a:r>
              <a:rPr lang="hr-HR" dirty="0" err="1"/>
              <a:t>be</a:t>
            </a:r>
            <a:r>
              <a:rPr lang="hr-HR" dirty="0"/>
              <a:t> </a:t>
            </a:r>
            <a:r>
              <a:rPr lang="hr-HR" dirty="0" err="1"/>
              <a:t>used</a:t>
            </a:r>
            <a:r>
              <a:rPr lang="hr-HR" dirty="0"/>
              <a:t> </a:t>
            </a:r>
            <a:r>
              <a:rPr lang="hr-HR" dirty="0" err="1"/>
              <a:t>along</a:t>
            </a:r>
            <a:r>
              <a:rPr lang="hr-HR" dirty="0"/>
              <a:t> </a:t>
            </a:r>
            <a:r>
              <a:rPr lang="hr-HR" dirty="0" err="1"/>
              <a:t>with</a:t>
            </a:r>
            <a:r>
              <a:rPr lang="hr-HR" dirty="0"/>
              <a:t> reverse </a:t>
            </a:r>
            <a:r>
              <a:rPr lang="hr-HR" dirty="0" err="1"/>
              <a:t>transcriptase</a:t>
            </a:r>
            <a:r>
              <a:rPr lang="hr-HR" dirty="0"/>
              <a:t>.</a:t>
            </a:r>
          </a:p>
          <a:p>
            <a:endParaRPr lang="hr-HR" dirty="0"/>
          </a:p>
          <a:p>
            <a:r>
              <a:rPr lang="hr-HR" dirty="0"/>
              <a:t>Simple to perform, no </a:t>
            </a:r>
            <a:r>
              <a:rPr lang="en-US" dirty="0"/>
              <a:t>complicated </a:t>
            </a:r>
            <a:r>
              <a:rPr lang="hr-HR" dirty="0"/>
              <a:t>machinery </a:t>
            </a:r>
            <a:r>
              <a:rPr lang="en-US" dirty="0"/>
              <a:t>or laboratory </a:t>
            </a:r>
            <a:r>
              <a:rPr lang="hr-HR" dirty="0"/>
              <a:t>needed.</a:t>
            </a:r>
          </a:p>
          <a:p>
            <a:r>
              <a:rPr lang="hr-HR" dirty="0"/>
              <a:t> </a:t>
            </a:r>
          </a:p>
        </p:txBody>
      </p:sp>
      <p:pic>
        <p:nvPicPr>
          <p:cNvPr id="2" name="Picture 1">
            <a:extLst>
              <a:ext uri="{FF2B5EF4-FFF2-40B4-BE49-F238E27FC236}">
                <a16:creationId xmlns:a16="http://schemas.microsoft.com/office/drawing/2014/main" id="{A14CADE0-7E63-44FC-AE74-827D5CDCDBCD}"/>
              </a:ext>
            </a:extLst>
          </p:cNvPr>
          <p:cNvPicPr>
            <a:picLocks noChangeAspect="1"/>
          </p:cNvPicPr>
          <p:nvPr/>
        </p:nvPicPr>
        <p:blipFill>
          <a:blip r:embed="rId2"/>
          <a:stretch>
            <a:fillRect/>
          </a:stretch>
        </p:blipFill>
        <p:spPr>
          <a:xfrm>
            <a:off x="8333892" y="118585"/>
            <a:ext cx="3627434" cy="6620830"/>
          </a:xfrm>
          <a:prstGeom prst="rect">
            <a:avLst/>
          </a:prstGeom>
        </p:spPr>
      </p:pic>
    </p:spTree>
    <p:extLst>
      <p:ext uri="{BB962C8B-B14F-4D97-AF65-F5344CB8AC3E}">
        <p14:creationId xmlns:p14="http://schemas.microsoft.com/office/powerpoint/2010/main" val="219056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263" y="70338"/>
            <a:ext cx="9838592" cy="738664"/>
          </a:xfrm>
          <a:prstGeom prst="rect">
            <a:avLst/>
          </a:prstGeom>
          <a:noFill/>
        </p:spPr>
        <p:txBody>
          <a:bodyPr wrap="square" rtlCol="0">
            <a:spAutoFit/>
          </a:bodyPr>
          <a:lstStyle/>
          <a:p>
            <a:r>
              <a:rPr lang="hr-HR" sz="2400" b="1" dirty="0" err="1"/>
              <a:t>Accelerated</a:t>
            </a:r>
            <a:r>
              <a:rPr lang="hr-HR" sz="2400" b="1" dirty="0"/>
              <a:t> LAMP</a:t>
            </a:r>
          </a:p>
          <a:p>
            <a:r>
              <a:rPr lang="hr-HR" dirty="0" err="1"/>
              <a:t>Paper</a:t>
            </a:r>
            <a:r>
              <a:rPr lang="hr-HR" dirty="0"/>
              <a:t> </a:t>
            </a:r>
            <a:r>
              <a:rPr lang="hr-HR" dirty="0" err="1"/>
              <a:t>Nagamine</a:t>
            </a:r>
            <a:r>
              <a:rPr lang="hr-HR" dirty="0"/>
              <a:t> </a:t>
            </a:r>
            <a:r>
              <a:rPr lang="hr-HR" i="1" dirty="0" err="1"/>
              <a:t>et</a:t>
            </a:r>
            <a:r>
              <a:rPr lang="hr-HR" i="1" dirty="0"/>
              <a:t> </a:t>
            </a:r>
            <a:r>
              <a:rPr lang="hr-HR" i="1" dirty="0" err="1"/>
              <a:t>al</a:t>
            </a:r>
            <a:r>
              <a:rPr lang="hr-HR" dirty="0"/>
              <a:t>. 2002, </a:t>
            </a:r>
            <a:r>
              <a:rPr lang="hr-HR" i="1" dirty="0" err="1"/>
              <a:t>Molecular</a:t>
            </a:r>
            <a:r>
              <a:rPr lang="hr-HR" i="1" dirty="0"/>
              <a:t> and </a:t>
            </a:r>
            <a:r>
              <a:rPr lang="hr-HR" i="1" dirty="0" err="1"/>
              <a:t>Cellular</a:t>
            </a:r>
            <a:r>
              <a:rPr lang="hr-HR" i="1" dirty="0"/>
              <a:t> </a:t>
            </a:r>
            <a:r>
              <a:rPr lang="hr-HR" i="1" dirty="0" err="1"/>
              <a:t>Probes</a:t>
            </a:r>
            <a:r>
              <a:rPr lang="hr-HR" i="1" dirty="0"/>
              <a:t> </a:t>
            </a:r>
            <a:r>
              <a:rPr lang="hr-HR" dirty="0"/>
              <a:t>16, 223-229.</a:t>
            </a:r>
          </a:p>
        </p:txBody>
      </p:sp>
      <p:sp>
        <p:nvSpPr>
          <p:cNvPr id="3" name="TextBox 2"/>
          <p:cNvSpPr txBox="1"/>
          <p:nvPr/>
        </p:nvSpPr>
        <p:spPr>
          <a:xfrm>
            <a:off x="228599" y="1256462"/>
            <a:ext cx="6510867" cy="5078313"/>
          </a:xfrm>
          <a:prstGeom prst="rect">
            <a:avLst/>
          </a:prstGeom>
          <a:noFill/>
        </p:spPr>
        <p:txBody>
          <a:bodyPr wrap="square" rtlCol="0">
            <a:spAutoFit/>
          </a:bodyPr>
          <a:lstStyle/>
          <a:p>
            <a:r>
              <a:rPr lang="hr-HR" dirty="0" err="1"/>
              <a:t>The</a:t>
            </a:r>
            <a:r>
              <a:rPr lang="hr-HR" dirty="0"/>
              <a:t> use of </a:t>
            </a:r>
            <a:r>
              <a:rPr lang="hr-HR" dirty="0" err="1"/>
              <a:t>additional</a:t>
            </a:r>
            <a:r>
              <a:rPr lang="hr-HR" dirty="0"/>
              <a:t> </a:t>
            </a:r>
            <a:r>
              <a:rPr lang="hr-HR" dirty="0" err="1"/>
              <a:t>primer</a:t>
            </a:r>
            <a:r>
              <a:rPr lang="hr-HR" dirty="0"/>
              <a:t> </a:t>
            </a:r>
            <a:r>
              <a:rPr lang="hr-HR" dirty="0" err="1"/>
              <a:t>pair</a:t>
            </a:r>
            <a:r>
              <a:rPr lang="hr-HR" dirty="0"/>
              <a:t> (</a:t>
            </a:r>
            <a:r>
              <a:rPr lang="hr-HR" dirty="0" err="1"/>
              <a:t>loop</a:t>
            </a:r>
            <a:r>
              <a:rPr lang="hr-HR" dirty="0"/>
              <a:t> </a:t>
            </a:r>
            <a:r>
              <a:rPr lang="hr-HR" dirty="0" err="1"/>
              <a:t>primers</a:t>
            </a:r>
            <a:r>
              <a:rPr lang="hr-HR" dirty="0"/>
              <a:t>) </a:t>
            </a:r>
            <a:r>
              <a:rPr lang="hr-HR" dirty="0" err="1"/>
              <a:t>is</a:t>
            </a:r>
            <a:r>
              <a:rPr lang="hr-HR" dirty="0"/>
              <a:t> </a:t>
            </a:r>
            <a:r>
              <a:rPr lang="hr-HR" dirty="0" err="1"/>
              <a:t>the</a:t>
            </a:r>
            <a:r>
              <a:rPr lang="hr-HR" dirty="0"/>
              <a:t> </a:t>
            </a:r>
            <a:r>
              <a:rPr lang="hr-HR" dirty="0" err="1"/>
              <a:t>basis</a:t>
            </a:r>
            <a:r>
              <a:rPr lang="hr-HR" dirty="0"/>
              <a:t> for „</a:t>
            </a:r>
            <a:r>
              <a:rPr lang="hr-HR" dirty="0" err="1"/>
              <a:t>acceleration</a:t>
            </a:r>
            <a:r>
              <a:rPr lang="hr-HR" dirty="0"/>
              <a:t>”.</a:t>
            </a:r>
          </a:p>
          <a:p>
            <a:endParaRPr lang="hr-HR" dirty="0"/>
          </a:p>
          <a:p>
            <a:r>
              <a:rPr lang="hr-HR" dirty="0" err="1"/>
              <a:t>Reaction</a:t>
            </a:r>
            <a:r>
              <a:rPr lang="hr-HR" dirty="0"/>
              <a:t> </a:t>
            </a:r>
            <a:r>
              <a:rPr lang="hr-HR" dirty="0" err="1"/>
              <a:t>can</a:t>
            </a:r>
            <a:r>
              <a:rPr lang="hr-HR" dirty="0"/>
              <a:t> </a:t>
            </a:r>
            <a:r>
              <a:rPr lang="hr-HR" dirty="0" err="1"/>
              <a:t>be</a:t>
            </a:r>
            <a:r>
              <a:rPr lang="hr-HR" dirty="0"/>
              <a:t> </a:t>
            </a:r>
            <a:r>
              <a:rPr lang="hr-HR" dirty="0" err="1"/>
              <a:t>performed</a:t>
            </a:r>
            <a:r>
              <a:rPr lang="hr-HR" dirty="0"/>
              <a:t> </a:t>
            </a:r>
            <a:r>
              <a:rPr lang="hr-HR" dirty="0" err="1"/>
              <a:t>in</a:t>
            </a:r>
            <a:r>
              <a:rPr lang="hr-HR" dirty="0"/>
              <a:t> half of </a:t>
            </a:r>
            <a:r>
              <a:rPr lang="hr-HR" dirty="0" err="1"/>
              <a:t>the</a:t>
            </a:r>
            <a:r>
              <a:rPr lang="hr-HR" dirty="0"/>
              <a:t> time </a:t>
            </a:r>
            <a:r>
              <a:rPr lang="hr-HR" dirty="0" err="1"/>
              <a:t>needed</a:t>
            </a:r>
            <a:r>
              <a:rPr lang="hr-HR" dirty="0"/>
              <a:t> for LAMP.</a:t>
            </a:r>
          </a:p>
          <a:p>
            <a:endParaRPr lang="hr-HR" dirty="0"/>
          </a:p>
          <a:p>
            <a:r>
              <a:rPr lang="hr-HR" dirty="0" err="1"/>
              <a:t>The</a:t>
            </a:r>
            <a:r>
              <a:rPr lang="hr-HR" dirty="0"/>
              <a:t> </a:t>
            </a:r>
            <a:r>
              <a:rPr lang="hr-HR" dirty="0" err="1"/>
              <a:t>concept</a:t>
            </a:r>
            <a:r>
              <a:rPr lang="hr-HR" dirty="0"/>
              <a:t> and </a:t>
            </a:r>
            <a:r>
              <a:rPr lang="hr-HR" dirty="0" err="1"/>
              <a:t>the</a:t>
            </a:r>
            <a:r>
              <a:rPr lang="hr-HR" dirty="0"/>
              <a:t> </a:t>
            </a:r>
            <a:r>
              <a:rPr lang="hr-HR" dirty="0" err="1"/>
              <a:t>primer</a:t>
            </a:r>
            <a:r>
              <a:rPr lang="hr-HR" dirty="0"/>
              <a:t> design </a:t>
            </a:r>
            <a:r>
              <a:rPr lang="hr-HR" dirty="0" err="1"/>
              <a:t>is</a:t>
            </a:r>
            <a:r>
              <a:rPr lang="hr-HR" dirty="0"/>
              <a:t> a bit </a:t>
            </a:r>
            <a:r>
              <a:rPr lang="hr-HR" dirty="0" err="1"/>
              <a:t>complicated</a:t>
            </a:r>
            <a:r>
              <a:rPr lang="hr-HR" dirty="0"/>
              <a:t> but </a:t>
            </a:r>
            <a:r>
              <a:rPr lang="hr-HR" dirty="0" err="1"/>
              <a:t>the</a:t>
            </a:r>
            <a:r>
              <a:rPr lang="hr-HR" dirty="0"/>
              <a:t> procedure </a:t>
            </a:r>
            <a:r>
              <a:rPr lang="hr-HR" dirty="0" err="1"/>
              <a:t>is</a:t>
            </a:r>
            <a:r>
              <a:rPr lang="hr-HR" dirty="0"/>
              <a:t> </a:t>
            </a:r>
            <a:r>
              <a:rPr lang="hr-HR" dirty="0" err="1"/>
              <a:t>simple</a:t>
            </a:r>
            <a:r>
              <a:rPr lang="hr-HR" dirty="0"/>
              <a:t>!</a:t>
            </a:r>
          </a:p>
          <a:p>
            <a:endParaRPr lang="hr-HR" dirty="0"/>
          </a:p>
          <a:p>
            <a:r>
              <a:rPr lang="hr-HR" dirty="0" err="1"/>
              <a:t>The</a:t>
            </a:r>
            <a:r>
              <a:rPr lang="hr-HR" dirty="0"/>
              <a:t> </a:t>
            </a:r>
            <a:r>
              <a:rPr lang="hr-HR" dirty="0" err="1"/>
              <a:t>result</a:t>
            </a:r>
            <a:r>
              <a:rPr lang="hr-HR" dirty="0"/>
              <a:t> </a:t>
            </a:r>
            <a:r>
              <a:rPr lang="hr-HR" dirty="0" err="1"/>
              <a:t>is</a:t>
            </a:r>
            <a:r>
              <a:rPr lang="hr-HR" dirty="0"/>
              <a:t> </a:t>
            </a:r>
            <a:r>
              <a:rPr lang="hr-HR" dirty="0" err="1"/>
              <a:t>not</a:t>
            </a:r>
            <a:r>
              <a:rPr lang="hr-HR" dirty="0"/>
              <a:t> one band but </a:t>
            </a:r>
            <a:r>
              <a:rPr lang="hr-HR" dirty="0" err="1"/>
              <a:t>amplicons</a:t>
            </a:r>
            <a:r>
              <a:rPr lang="hr-HR" dirty="0"/>
              <a:t> of </a:t>
            </a:r>
            <a:r>
              <a:rPr lang="hr-HR" dirty="0" err="1"/>
              <a:t>different</a:t>
            </a:r>
            <a:r>
              <a:rPr lang="hr-HR" dirty="0"/>
              <a:t> </a:t>
            </a:r>
            <a:r>
              <a:rPr lang="hr-HR" dirty="0" err="1"/>
              <a:t>sizes</a:t>
            </a:r>
            <a:r>
              <a:rPr lang="hr-HR" dirty="0"/>
              <a:t> and </a:t>
            </a:r>
            <a:r>
              <a:rPr lang="hr-HR" dirty="0" err="1"/>
              <a:t>structures</a:t>
            </a:r>
            <a:r>
              <a:rPr lang="hr-HR" dirty="0"/>
              <a:t>.</a:t>
            </a:r>
          </a:p>
          <a:p>
            <a:endParaRPr lang="hr-HR" dirty="0"/>
          </a:p>
          <a:p>
            <a:r>
              <a:rPr lang="hr-HR" dirty="0" err="1"/>
              <a:t>Detection</a:t>
            </a:r>
            <a:r>
              <a:rPr lang="hr-HR" dirty="0"/>
              <a:t> </a:t>
            </a:r>
            <a:r>
              <a:rPr lang="hr-HR" dirty="0" err="1"/>
              <a:t>is</a:t>
            </a:r>
            <a:r>
              <a:rPr lang="hr-HR" dirty="0"/>
              <a:t> </a:t>
            </a:r>
            <a:r>
              <a:rPr lang="hr-HR" dirty="0" err="1"/>
              <a:t>easy</a:t>
            </a:r>
            <a:r>
              <a:rPr lang="hr-HR" dirty="0"/>
              <a:t> – </a:t>
            </a:r>
            <a:r>
              <a:rPr lang="hr-HR" dirty="0" err="1"/>
              <a:t>with</a:t>
            </a:r>
            <a:r>
              <a:rPr lang="hr-HR" dirty="0"/>
              <a:t> or </a:t>
            </a:r>
            <a:r>
              <a:rPr lang="hr-HR" dirty="0" err="1"/>
              <a:t>without</a:t>
            </a:r>
            <a:r>
              <a:rPr lang="hr-HR" dirty="0"/>
              <a:t> </a:t>
            </a:r>
            <a:r>
              <a:rPr lang="hr-HR" dirty="0" err="1"/>
              <a:t>electrophoresis</a:t>
            </a:r>
            <a:r>
              <a:rPr lang="hr-HR" dirty="0"/>
              <a:t>:</a:t>
            </a:r>
          </a:p>
          <a:p>
            <a:endParaRPr lang="hr-HR" dirty="0"/>
          </a:p>
          <a:p>
            <a:pPr marL="285750" indent="-285750">
              <a:buFontTx/>
              <a:buChar char="-"/>
            </a:pPr>
            <a:r>
              <a:rPr lang="hr-HR" dirty="0" err="1"/>
              <a:t>Intercalating</a:t>
            </a:r>
            <a:r>
              <a:rPr lang="hr-HR" dirty="0"/>
              <a:t> </a:t>
            </a:r>
            <a:r>
              <a:rPr lang="hr-HR" dirty="0" err="1"/>
              <a:t>dyes</a:t>
            </a:r>
            <a:r>
              <a:rPr lang="hr-HR" dirty="0"/>
              <a:t> (</a:t>
            </a:r>
            <a:r>
              <a:rPr lang="hr-HR" dirty="0" err="1"/>
              <a:t>ethidium</a:t>
            </a:r>
            <a:r>
              <a:rPr lang="hr-HR" dirty="0"/>
              <a:t> </a:t>
            </a:r>
            <a:r>
              <a:rPr lang="hr-HR" dirty="0" err="1"/>
              <a:t>bromide</a:t>
            </a:r>
            <a:r>
              <a:rPr lang="hr-HR" dirty="0"/>
              <a:t>, </a:t>
            </a:r>
            <a:r>
              <a:rPr lang="hr-HR" dirty="0" err="1"/>
              <a:t>sybr</a:t>
            </a:r>
            <a:r>
              <a:rPr lang="hr-HR" dirty="0"/>
              <a:t> </a:t>
            </a:r>
            <a:r>
              <a:rPr lang="hr-HR" dirty="0" err="1"/>
              <a:t>green</a:t>
            </a:r>
            <a:r>
              <a:rPr lang="hr-HR" dirty="0"/>
              <a:t>, </a:t>
            </a:r>
            <a:r>
              <a:rPr lang="hr-HR" dirty="0" err="1"/>
              <a:t>etc</a:t>
            </a:r>
            <a:r>
              <a:rPr lang="hr-HR" dirty="0"/>
              <a:t>…)</a:t>
            </a:r>
          </a:p>
          <a:p>
            <a:pPr marL="285750" indent="-285750">
              <a:buFontTx/>
              <a:buChar char="-"/>
            </a:pPr>
            <a:r>
              <a:rPr lang="hr-HR" dirty="0" err="1"/>
              <a:t>Magnesium</a:t>
            </a:r>
            <a:r>
              <a:rPr lang="hr-HR" dirty="0"/>
              <a:t> </a:t>
            </a:r>
            <a:r>
              <a:rPr lang="hr-HR" dirty="0" err="1"/>
              <a:t>pyrophosphate</a:t>
            </a:r>
            <a:r>
              <a:rPr lang="hr-HR" dirty="0"/>
              <a:t> </a:t>
            </a:r>
            <a:r>
              <a:rPr lang="hr-HR" dirty="0" err="1"/>
              <a:t>turbidity</a:t>
            </a:r>
            <a:endParaRPr lang="hr-HR" dirty="0"/>
          </a:p>
          <a:p>
            <a:pPr marL="285750" indent="-285750">
              <a:buFontTx/>
              <a:buChar char="-"/>
            </a:pPr>
            <a:r>
              <a:rPr lang="hr-HR" dirty="0"/>
              <a:t>Hydroxy naphthol blue (HNB) in tubes (Figure</a:t>
            </a:r>
            <a:r>
              <a:rPr lang="en-US" dirty="0"/>
              <a:t> - right</a:t>
            </a:r>
            <a:r>
              <a:rPr lang="hr-HR" dirty="0"/>
              <a:t>) – it is important to use trisodium salt (120 µM in water), not disodium</a:t>
            </a:r>
          </a:p>
          <a:p>
            <a:pPr marL="285750" indent="-285750">
              <a:buFontTx/>
              <a:buChar char="-"/>
            </a:pPr>
            <a:r>
              <a:rPr lang="hr-HR" dirty="0" err="1"/>
              <a:t>Fluorescent</a:t>
            </a:r>
            <a:r>
              <a:rPr lang="hr-HR" dirty="0"/>
              <a:t> </a:t>
            </a:r>
            <a:r>
              <a:rPr lang="hr-HR" dirty="0" err="1"/>
              <a:t>dyes</a:t>
            </a:r>
            <a:r>
              <a:rPr lang="hr-HR" dirty="0"/>
              <a:t> </a:t>
            </a:r>
            <a:r>
              <a:rPr lang="hr-HR" dirty="0" err="1"/>
              <a:t>in</a:t>
            </a:r>
            <a:r>
              <a:rPr lang="hr-HR" dirty="0"/>
              <a:t> </a:t>
            </a:r>
            <a:r>
              <a:rPr lang="hr-HR" dirty="0" err="1"/>
              <a:t>real</a:t>
            </a:r>
            <a:r>
              <a:rPr lang="hr-HR" dirty="0"/>
              <a:t>-time PCR </a:t>
            </a:r>
            <a:r>
              <a:rPr lang="hr-HR" dirty="0" err="1"/>
              <a:t>machine</a:t>
            </a:r>
            <a:r>
              <a:rPr lang="hr-HR" dirty="0"/>
              <a:t>.</a:t>
            </a:r>
          </a:p>
        </p:txBody>
      </p:sp>
      <p:pic>
        <p:nvPicPr>
          <p:cNvPr id="7" name="Picture 6">
            <a:extLst>
              <a:ext uri="{FF2B5EF4-FFF2-40B4-BE49-F238E27FC236}">
                <a16:creationId xmlns:a16="http://schemas.microsoft.com/office/drawing/2014/main" id="{FB0A2B57-39D8-4283-B318-180EB35B1190}"/>
              </a:ext>
            </a:extLst>
          </p:cNvPr>
          <p:cNvPicPr>
            <a:picLocks noChangeAspect="1"/>
          </p:cNvPicPr>
          <p:nvPr/>
        </p:nvPicPr>
        <p:blipFill>
          <a:blip r:embed="rId2"/>
          <a:stretch>
            <a:fillRect/>
          </a:stretch>
        </p:blipFill>
        <p:spPr>
          <a:xfrm>
            <a:off x="7091346" y="531081"/>
            <a:ext cx="5413717" cy="3773751"/>
          </a:xfrm>
          <a:prstGeom prst="rect">
            <a:avLst/>
          </a:prstGeom>
        </p:spPr>
      </p:pic>
      <p:sp>
        <p:nvSpPr>
          <p:cNvPr id="8" name="TextBox 7">
            <a:extLst>
              <a:ext uri="{FF2B5EF4-FFF2-40B4-BE49-F238E27FC236}">
                <a16:creationId xmlns:a16="http://schemas.microsoft.com/office/drawing/2014/main" id="{15158B2A-B0A2-40DE-8EA2-D17E5947ACEE}"/>
              </a:ext>
            </a:extLst>
          </p:cNvPr>
          <p:cNvSpPr txBox="1"/>
          <p:nvPr/>
        </p:nvSpPr>
        <p:spPr>
          <a:xfrm>
            <a:off x="7091346" y="4381308"/>
            <a:ext cx="4795854" cy="645057"/>
          </a:xfrm>
          <a:prstGeom prst="rect">
            <a:avLst/>
          </a:prstGeom>
          <a:noFill/>
        </p:spPr>
        <p:txBody>
          <a:bodyPr wrap="square" rtlCol="0">
            <a:spAutoFit/>
          </a:bodyPr>
          <a:lstStyle/>
          <a:p>
            <a:r>
              <a:rPr lang="en-US" sz="1200" dirty="0" err="1"/>
              <a:t>Marimuthu</a:t>
            </a:r>
            <a:r>
              <a:rPr lang="hr-HR" sz="1200" dirty="0"/>
              <a:t> </a:t>
            </a:r>
            <a:r>
              <a:rPr lang="hr-HR" sz="1200" i="1" dirty="0" err="1"/>
              <a:t>et</a:t>
            </a:r>
            <a:r>
              <a:rPr lang="hr-HR" sz="1200" i="1" dirty="0"/>
              <a:t> </a:t>
            </a:r>
            <a:r>
              <a:rPr lang="hr-HR" sz="1200" i="1" dirty="0" err="1"/>
              <a:t>al</a:t>
            </a:r>
            <a:r>
              <a:rPr lang="hr-HR" sz="1200" dirty="0"/>
              <a:t>. 2020, </a:t>
            </a:r>
            <a:r>
              <a:rPr lang="en-US" sz="1200" dirty="0"/>
              <a:t>Loop‐mediated isothermal amplification assay for the detection</a:t>
            </a:r>
            <a:r>
              <a:rPr lang="hr-HR" sz="1200" dirty="0"/>
              <a:t> </a:t>
            </a:r>
            <a:r>
              <a:rPr lang="en-US" sz="1200" dirty="0"/>
              <a:t>of </a:t>
            </a:r>
            <a:r>
              <a:rPr lang="en-US" sz="1200" i="1" dirty="0" err="1"/>
              <a:t>Plasmopara</a:t>
            </a:r>
            <a:r>
              <a:rPr lang="en-US" sz="1200" i="1" dirty="0"/>
              <a:t> </a:t>
            </a:r>
            <a:r>
              <a:rPr lang="en-US" sz="1200" i="1" dirty="0" err="1"/>
              <a:t>viticola</a:t>
            </a:r>
            <a:r>
              <a:rPr lang="en-US" sz="1200" i="1" dirty="0"/>
              <a:t> </a:t>
            </a:r>
            <a:r>
              <a:rPr lang="en-US" sz="1200" dirty="0"/>
              <a:t>infecting grapes</a:t>
            </a:r>
            <a:r>
              <a:rPr lang="hr-HR" sz="1200" dirty="0"/>
              <a:t>. </a:t>
            </a:r>
            <a:r>
              <a:rPr lang="hr-HR" sz="1200" i="1" dirty="0"/>
              <a:t>Journal of </a:t>
            </a:r>
            <a:r>
              <a:rPr lang="hr-HR" sz="1200" i="1" dirty="0" err="1"/>
              <a:t>Phytopathology</a:t>
            </a:r>
            <a:r>
              <a:rPr lang="hr-HR" sz="1200" dirty="0"/>
              <a:t>, 168: 144–155.</a:t>
            </a:r>
            <a:endParaRPr lang="en-US" sz="1200" dirty="0"/>
          </a:p>
        </p:txBody>
      </p:sp>
    </p:spTree>
    <p:extLst>
      <p:ext uri="{BB962C8B-B14F-4D97-AF65-F5344CB8AC3E}">
        <p14:creationId xmlns:p14="http://schemas.microsoft.com/office/powerpoint/2010/main" val="337774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7630E-C614-406C-B653-0B965477799D}"/>
              </a:ext>
            </a:extLst>
          </p:cNvPr>
          <p:cNvPicPr>
            <a:picLocks noChangeAspect="1"/>
          </p:cNvPicPr>
          <p:nvPr/>
        </p:nvPicPr>
        <p:blipFill>
          <a:blip r:embed="rId2"/>
          <a:stretch>
            <a:fillRect/>
          </a:stretch>
        </p:blipFill>
        <p:spPr>
          <a:xfrm>
            <a:off x="985838" y="1104993"/>
            <a:ext cx="5189185" cy="4510519"/>
          </a:xfrm>
          <a:prstGeom prst="rect">
            <a:avLst/>
          </a:prstGeom>
        </p:spPr>
      </p:pic>
      <p:sp>
        <p:nvSpPr>
          <p:cNvPr id="4" name="TextBox 3">
            <a:extLst>
              <a:ext uri="{FF2B5EF4-FFF2-40B4-BE49-F238E27FC236}">
                <a16:creationId xmlns:a16="http://schemas.microsoft.com/office/drawing/2014/main" id="{0FD2A739-C2CE-488F-A831-584E586A9BE9}"/>
              </a:ext>
            </a:extLst>
          </p:cNvPr>
          <p:cNvSpPr txBox="1"/>
          <p:nvPr/>
        </p:nvSpPr>
        <p:spPr>
          <a:xfrm>
            <a:off x="6660444" y="2370667"/>
            <a:ext cx="4628445" cy="2031325"/>
          </a:xfrm>
          <a:prstGeom prst="rect">
            <a:avLst/>
          </a:prstGeom>
          <a:noFill/>
        </p:spPr>
        <p:txBody>
          <a:bodyPr wrap="square" rtlCol="0">
            <a:spAutoFit/>
          </a:bodyPr>
          <a:lstStyle/>
          <a:p>
            <a:pPr algn="just"/>
            <a:r>
              <a:rPr lang="en-US" dirty="0"/>
              <a:t>Scheme of color change of HNB after positive LAMP assay. Magnesium ions react with pyrophosphate derived from dNTPs during LAMP reaction and generate a precipitate, the resulting depletion of magnesium ions in solution results in a color change from violet to blue, indicating a positive reaction.</a:t>
            </a:r>
            <a:endParaRPr lang="hr-HR" dirty="0"/>
          </a:p>
        </p:txBody>
      </p:sp>
    </p:spTree>
    <p:extLst>
      <p:ext uri="{BB962C8B-B14F-4D97-AF65-F5344CB8AC3E}">
        <p14:creationId xmlns:p14="http://schemas.microsoft.com/office/powerpoint/2010/main" val="254912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973" y="80363"/>
            <a:ext cx="5389331" cy="4041998"/>
          </a:xfrm>
          <a:prstGeom prst="rect">
            <a:avLst/>
          </a:prstGeom>
        </p:spPr>
      </p:pic>
      <p:pic>
        <p:nvPicPr>
          <p:cNvPr id="4" name="Picture 3"/>
          <p:cNvPicPr>
            <a:picLocks noChangeAspect="1"/>
          </p:cNvPicPr>
          <p:nvPr/>
        </p:nvPicPr>
        <p:blipFill>
          <a:blip r:embed="rId3"/>
          <a:stretch>
            <a:fillRect/>
          </a:stretch>
        </p:blipFill>
        <p:spPr>
          <a:xfrm>
            <a:off x="385338" y="4212072"/>
            <a:ext cx="3175547" cy="2419810"/>
          </a:xfrm>
          <a:prstGeom prst="rect">
            <a:avLst/>
          </a:prstGeom>
        </p:spPr>
      </p:pic>
      <p:grpSp>
        <p:nvGrpSpPr>
          <p:cNvPr id="6" name="Group 5"/>
          <p:cNvGrpSpPr/>
          <p:nvPr/>
        </p:nvGrpSpPr>
        <p:grpSpPr>
          <a:xfrm>
            <a:off x="5546304" y="1582588"/>
            <a:ext cx="6435046" cy="5145549"/>
            <a:chOff x="5546304" y="1582588"/>
            <a:chExt cx="6435046" cy="5145549"/>
          </a:xfrm>
        </p:grpSpPr>
        <p:pic>
          <p:nvPicPr>
            <p:cNvPr id="2" name="Picture 1"/>
            <p:cNvPicPr>
              <a:picLocks noChangeAspect="1"/>
            </p:cNvPicPr>
            <p:nvPr/>
          </p:nvPicPr>
          <p:blipFill>
            <a:blip r:embed="rId4"/>
            <a:stretch>
              <a:fillRect/>
            </a:stretch>
          </p:blipFill>
          <p:spPr>
            <a:xfrm>
              <a:off x="5609125" y="1889437"/>
              <a:ext cx="6372225" cy="4838700"/>
            </a:xfrm>
            <a:prstGeom prst="rect">
              <a:avLst/>
            </a:prstGeom>
          </p:spPr>
        </p:pic>
        <p:sp>
          <p:nvSpPr>
            <p:cNvPr id="5" name="Rectangle 4"/>
            <p:cNvSpPr/>
            <p:nvPr/>
          </p:nvSpPr>
          <p:spPr>
            <a:xfrm>
              <a:off x="5546304" y="1582588"/>
              <a:ext cx="6146619" cy="369332"/>
            </a:xfrm>
            <a:prstGeom prst="rect">
              <a:avLst/>
            </a:prstGeom>
          </p:spPr>
          <p:txBody>
            <a:bodyPr wrap="none">
              <a:spAutoFit/>
            </a:bodyPr>
            <a:lstStyle/>
            <a:p>
              <a:r>
                <a:rPr lang="hr-HR" dirty="0" err="1"/>
                <a:t>Sochor</a:t>
              </a:r>
              <a:r>
                <a:rPr lang="hr-HR" dirty="0"/>
                <a:t> </a:t>
              </a:r>
              <a:r>
                <a:rPr lang="hr-HR" dirty="0" err="1"/>
                <a:t>et</a:t>
              </a:r>
              <a:r>
                <a:rPr lang="hr-HR" dirty="0"/>
                <a:t> </a:t>
              </a:r>
              <a:r>
                <a:rPr lang="hr-HR" dirty="0" err="1"/>
                <a:t>al</a:t>
              </a:r>
              <a:r>
                <a:rPr lang="hr-HR" dirty="0"/>
                <a:t>. 2012, Viruses 4, 2853-2901; doi:10.3390/v4112853</a:t>
              </a:r>
            </a:p>
          </p:txBody>
        </p:sp>
      </p:grpSp>
    </p:spTree>
    <p:extLst>
      <p:ext uri="{BB962C8B-B14F-4D97-AF65-F5344CB8AC3E}">
        <p14:creationId xmlns:p14="http://schemas.microsoft.com/office/powerpoint/2010/main" val="139780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469" y="69002"/>
            <a:ext cx="11517923" cy="1107996"/>
          </a:xfrm>
          <a:prstGeom prst="rect">
            <a:avLst/>
          </a:prstGeom>
          <a:noFill/>
        </p:spPr>
        <p:txBody>
          <a:bodyPr wrap="square" rtlCol="0">
            <a:spAutoFit/>
          </a:bodyPr>
          <a:lstStyle/>
          <a:p>
            <a:r>
              <a:rPr lang="en-US" sz="2400" b="1" dirty="0"/>
              <a:t>Use of reverse transcription loop-mediated isothermal</a:t>
            </a:r>
            <a:r>
              <a:rPr lang="hr-HR" sz="2400" b="1" dirty="0"/>
              <a:t> </a:t>
            </a:r>
            <a:r>
              <a:rPr lang="en-US" sz="2400" b="1" dirty="0"/>
              <a:t>amplification for the detection of plum pox virus</a:t>
            </a:r>
            <a:endParaRPr lang="hr-HR" sz="2400" b="1" dirty="0"/>
          </a:p>
          <a:p>
            <a:r>
              <a:rPr lang="hr-HR" dirty="0"/>
              <a:t>Varga &amp; James, 2006, </a:t>
            </a:r>
            <a:r>
              <a:rPr lang="en-US" i="1" dirty="0"/>
              <a:t>J</a:t>
            </a:r>
            <a:r>
              <a:rPr lang="hr-HR" i="1" dirty="0"/>
              <a:t>. </a:t>
            </a:r>
            <a:r>
              <a:rPr lang="en-US" i="1" dirty="0" err="1"/>
              <a:t>Virol</a:t>
            </a:r>
            <a:r>
              <a:rPr lang="hr-HR" i="1" dirty="0"/>
              <a:t>.</a:t>
            </a:r>
            <a:r>
              <a:rPr lang="en-US" i="1" dirty="0"/>
              <a:t> Meth</a:t>
            </a:r>
            <a:r>
              <a:rPr lang="hr-HR" i="1" dirty="0"/>
              <a:t>.</a:t>
            </a:r>
            <a:r>
              <a:rPr lang="en-US" i="1" dirty="0"/>
              <a:t> </a:t>
            </a:r>
            <a:r>
              <a:rPr lang="en-US" dirty="0"/>
              <a:t>138</a:t>
            </a:r>
            <a:r>
              <a:rPr lang="hr-HR" dirty="0"/>
              <a:t>:</a:t>
            </a:r>
            <a:r>
              <a:rPr lang="en-US" dirty="0"/>
              <a:t> 184–190</a:t>
            </a:r>
            <a:r>
              <a:rPr lang="hr-HR" dirty="0"/>
              <a:t>.</a:t>
            </a:r>
          </a:p>
        </p:txBody>
      </p:sp>
      <p:sp>
        <p:nvSpPr>
          <p:cNvPr id="3" name="TextBox 2"/>
          <p:cNvSpPr txBox="1"/>
          <p:nvPr/>
        </p:nvSpPr>
        <p:spPr>
          <a:xfrm>
            <a:off x="149469" y="5694205"/>
            <a:ext cx="11904785" cy="1200329"/>
          </a:xfrm>
          <a:prstGeom prst="rect">
            <a:avLst/>
          </a:prstGeom>
          <a:noFill/>
        </p:spPr>
        <p:txBody>
          <a:bodyPr wrap="square" rtlCol="0">
            <a:spAutoFit/>
          </a:bodyPr>
          <a:lstStyle/>
          <a:p>
            <a:r>
              <a:rPr lang="hr-HR" dirty="0" err="1"/>
              <a:t>Targets</a:t>
            </a:r>
            <a:r>
              <a:rPr lang="hr-HR" dirty="0"/>
              <a:t> </a:t>
            </a:r>
            <a:r>
              <a:rPr lang="en-US" dirty="0"/>
              <a:t>C-terminus of the </a:t>
            </a:r>
            <a:r>
              <a:rPr lang="hr-HR" dirty="0"/>
              <a:t>PPV </a:t>
            </a:r>
            <a:r>
              <a:rPr lang="en-US" dirty="0"/>
              <a:t>coat</a:t>
            </a:r>
            <a:r>
              <a:rPr lang="hr-HR" dirty="0"/>
              <a:t> </a:t>
            </a:r>
            <a:r>
              <a:rPr lang="en-US" dirty="0"/>
              <a:t>protein (CP) </a:t>
            </a:r>
            <a:r>
              <a:rPr lang="hr-HR" dirty="0"/>
              <a:t>gene</a:t>
            </a:r>
            <a:r>
              <a:rPr lang="en-US" dirty="0"/>
              <a:t>.</a:t>
            </a:r>
            <a:endParaRPr lang="hr-HR" dirty="0"/>
          </a:p>
          <a:p>
            <a:r>
              <a:rPr lang="en-US" dirty="0"/>
              <a:t>RT-LAMP detect</a:t>
            </a:r>
            <a:r>
              <a:rPr lang="hr-HR" dirty="0"/>
              <a:t>s</a:t>
            </a:r>
            <a:r>
              <a:rPr lang="en-US" dirty="0"/>
              <a:t> isolates </a:t>
            </a:r>
            <a:r>
              <a:rPr lang="hr-HR" dirty="0"/>
              <a:t>five (out of currently </a:t>
            </a:r>
            <a:r>
              <a:rPr lang="en-US" dirty="0"/>
              <a:t>10</a:t>
            </a:r>
            <a:r>
              <a:rPr lang="hr-HR" dirty="0"/>
              <a:t> known Dideron (D), Marcus (M), Recombinant (Rec), Cherry (C), Cherry Russian (CR), EL Amar (EA), Winona (W), Turkish (T), Ancestral (An) and Cherry Volga (CV)) </a:t>
            </a:r>
            <a:r>
              <a:rPr lang="en-US" dirty="0"/>
              <a:t>PPV </a:t>
            </a:r>
            <a:r>
              <a:rPr lang="hr-HR" dirty="0" err="1"/>
              <a:t>strains</a:t>
            </a:r>
            <a:r>
              <a:rPr lang="hr-HR" dirty="0"/>
              <a:t> </a:t>
            </a:r>
            <a:r>
              <a:rPr lang="en-US" dirty="0"/>
              <a:t>including D, M, EA, C, and</a:t>
            </a:r>
            <a:r>
              <a:rPr lang="hr-HR" dirty="0"/>
              <a:t> </a:t>
            </a:r>
            <a:r>
              <a:rPr lang="en-US" dirty="0"/>
              <a:t>W.</a:t>
            </a:r>
            <a:endParaRPr lang="hr-HR" dirty="0"/>
          </a:p>
        </p:txBody>
      </p:sp>
      <p:sp>
        <p:nvSpPr>
          <p:cNvPr id="4" name="TextBox 3"/>
          <p:cNvSpPr txBox="1"/>
          <p:nvPr/>
        </p:nvSpPr>
        <p:spPr>
          <a:xfrm>
            <a:off x="149469" y="1152729"/>
            <a:ext cx="3604846" cy="369332"/>
          </a:xfrm>
          <a:prstGeom prst="rect">
            <a:avLst/>
          </a:prstGeom>
          <a:noFill/>
        </p:spPr>
        <p:txBody>
          <a:bodyPr wrap="square" rtlCol="0">
            <a:spAutoFit/>
          </a:bodyPr>
          <a:lstStyle/>
          <a:p>
            <a:r>
              <a:rPr lang="en-US" b="1" dirty="0"/>
              <a:t>p</a:t>
            </a:r>
            <a:r>
              <a:rPr lang="hr-HR" b="1" dirty="0"/>
              <a:t>lum pox virus</a:t>
            </a:r>
            <a:r>
              <a:rPr lang="hr-HR" b="1" i="1" dirty="0"/>
              <a:t> </a:t>
            </a:r>
            <a:r>
              <a:rPr lang="hr-HR" dirty="0"/>
              <a:t>(PPV), </a:t>
            </a:r>
            <a:r>
              <a:rPr lang="hr-HR" i="1" dirty="0"/>
              <a:t>Potyviridae</a:t>
            </a:r>
            <a:r>
              <a:rPr lang="hr-HR" dirty="0"/>
              <a:t> </a:t>
            </a:r>
          </a:p>
        </p:txBody>
      </p:sp>
      <p:grpSp>
        <p:nvGrpSpPr>
          <p:cNvPr id="9" name="Group 8"/>
          <p:cNvGrpSpPr/>
          <p:nvPr/>
        </p:nvGrpSpPr>
        <p:grpSpPr>
          <a:xfrm>
            <a:off x="2760785" y="1592496"/>
            <a:ext cx="9363808" cy="4101709"/>
            <a:chOff x="2338753" y="1661745"/>
            <a:chExt cx="9715501" cy="4180604"/>
          </a:xfrm>
        </p:grpSpPr>
        <p:pic>
          <p:nvPicPr>
            <p:cNvPr id="7" name="Picture 6"/>
            <p:cNvPicPr>
              <a:picLocks noChangeAspect="1"/>
            </p:cNvPicPr>
            <p:nvPr/>
          </p:nvPicPr>
          <p:blipFill>
            <a:blip r:embed="rId2"/>
            <a:stretch>
              <a:fillRect/>
            </a:stretch>
          </p:blipFill>
          <p:spPr>
            <a:xfrm>
              <a:off x="2338753" y="1661745"/>
              <a:ext cx="9715501" cy="4180604"/>
            </a:xfrm>
            <a:prstGeom prst="rect">
              <a:avLst/>
            </a:prstGeom>
          </p:spPr>
        </p:pic>
        <p:sp>
          <p:nvSpPr>
            <p:cNvPr id="8" name="TextBox 7"/>
            <p:cNvSpPr txBox="1"/>
            <p:nvPr/>
          </p:nvSpPr>
          <p:spPr>
            <a:xfrm>
              <a:off x="5064369" y="5117123"/>
              <a:ext cx="5486400" cy="646331"/>
            </a:xfrm>
            <a:prstGeom prst="rect">
              <a:avLst/>
            </a:prstGeom>
            <a:noFill/>
          </p:spPr>
          <p:txBody>
            <a:bodyPr wrap="square" rtlCol="0">
              <a:spAutoFit/>
            </a:bodyPr>
            <a:lstStyle/>
            <a:p>
              <a:r>
                <a:rPr lang="hr-HR" dirty="0" err="1"/>
                <a:t>Sochor</a:t>
              </a:r>
              <a:r>
                <a:rPr lang="hr-HR" dirty="0"/>
                <a:t> </a:t>
              </a:r>
              <a:r>
                <a:rPr lang="hr-HR" dirty="0" err="1"/>
                <a:t>et</a:t>
              </a:r>
              <a:r>
                <a:rPr lang="hr-HR" dirty="0"/>
                <a:t> </a:t>
              </a:r>
              <a:r>
                <a:rPr lang="hr-HR" dirty="0" err="1"/>
                <a:t>al</a:t>
              </a:r>
              <a:r>
                <a:rPr lang="hr-HR" dirty="0"/>
                <a:t>. 2012, Viruses 4, 2853-2901; doi:10.3390/v4112853</a:t>
              </a:r>
            </a:p>
          </p:txBody>
        </p:sp>
      </p:grpSp>
    </p:spTree>
    <p:extLst>
      <p:ext uri="{BB962C8B-B14F-4D97-AF65-F5344CB8AC3E}">
        <p14:creationId xmlns:p14="http://schemas.microsoft.com/office/powerpoint/2010/main" val="19277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444" y="390591"/>
            <a:ext cx="3670785" cy="2031325"/>
          </a:xfrm>
          <a:prstGeom prst="rect">
            <a:avLst/>
          </a:prstGeom>
          <a:noFill/>
        </p:spPr>
        <p:txBody>
          <a:bodyPr wrap="square" rtlCol="0">
            <a:spAutoFit/>
          </a:bodyPr>
          <a:lstStyle/>
          <a:p>
            <a:r>
              <a:rPr lang="hr-HR" dirty="0"/>
              <a:t>Table for PPV RT-LAMP master mix</a:t>
            </a:r>
            <a:r>
              <a:rPr lang="en-US" dirty="0"/>
              <a:t> and reaction conditions from the paper </a:t>
            </a:r>
            <a:r>
              <a:rPr lang="en-US" dirty="0" err="1"/>
              <a:t>Varga</a:t>
            </a:r>
            <a:r>
              <a:rPr lang="en-US" dirty="0"/>
              <a:t> &amp; James 2016.</a:t>
            </a:r>
          </a:p>
          <a:p>
            <a:endParaRPr lang="en-US" dirty="0"/>
          </a:p>
          <a:p>
            <a:r>
              <a:rPr lang="en-US" dirty="0"/>
              <a:t>We </a:t>
            </a:r>
            <a:r>
              <a:rPr lang="en-US" u="sng" dirty="0"/>
              <a:t>do not do this procedure in 2026 </a:t>
            </a:r>
            <a:r>
              <a:rPr lang="en-US" dirty="0"/>
              <a:t>but we do use </a:t>
            </a:r>
            <a:r>
              <a:rPr lang="en-US" dirty="0">
                <a:solidFill>
                  <a:srgbClr val="FF0000"/>
                </a:solidFill>
              </a:rPr>
              <a:t>primers as a mix </a:t>
            </a:r>
            <a:r>
              <a:rPr lang="en-US" dirty="0"/>
              <a:t>from this paper!</a:t>
            </a:r>
            <a:endParaRPr lang="hr-HR" dirty="0"/>
          </a:p>
        </p:txBody>
      </p:sp>
      <p:grpSp>
        <p:nvGrpSpPr>
          <p:cNvPr id="19" name="Group 18">
            <a:extLst>
              <a:ext uri="{FF2B5EF4-FFF2-40B4-BE49-F238E27FC236}">
                <a16:creationId xmlns:a16="http://schemas.microsoft.com/office/drawing/2014/main" id="{9432B823-3D3A-44DF-A217-0FCDD9C949C6}"/>
              </a:ext>
            </a:extLst>
          </p:cNvPr>
          <p:cNvGrpSpPr/>
          <p:nvPr/>
        </p:nvGrpSpPr>
        <p:grpSpPr>
          <a:xfrm>
            <a:off x="4532282" y="407175"/>
            <a:ext cx="4985239" cy="6025192"/>
            <a:chOff x="5178669" y="430823"/>
            <a:chExt cx="4985239" cy="6025192"/>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3000"/>
                      </a14:imgEffect>
                      <a14:imgEffect>
                        <a14:colorTemperature colorTemp="6400"/>
                      </a14:imgEffect>
                      <a14:imgEffect>
                        <a14:saturation sat="16000"/>
                      </a14:imgEffect>
                      <a14:imgEffect>
                        <a14:brightnessContrast bright="31000" contrast="4000"/>
                      </a14:imgEffect>
                    </a14:imgLayer>
                  </a14:imgProps>
                </a:ext>
                <a:ext uri="{28A0092B-C50C-407E-A947-70E740481C1C}">
                  <a14:useLocalDpi xmlns:a14="http://schemas.microsoft.com/office/drawing/2010/main" val="0"/>
                </a:ext>
              </a:extLst>
            </a:blip>
            <a:stretch>
              <a:fillRect/>
            </a:stretch>
          </p:blipFill>
          <p:spPr>
            <a:xfrm>
              <a:off x="5178669" y="430823"/>
              <a:ext cx="4985239" cy="6025192"/>
            </a:xfrm>
            <a:prstGeom prst="rect">
              <a:avLst/>
            </a:prstGeom>
          </p:spPr>
        </p:pic>
        <p:sp>
          <p:nvSpPr>
            <p:cNvPr id="4" name="TextBox 3">
              <a:extLst>
                <a:ext uri="{FF2B5EF4-FFF2-40B4-BE49-F238E27FC236}">
                  <a16:creationId xmlns:a16="http://schemas.microsoft.com/office/drawing/2014/main" id="{D24B2824-7F6B-4657-8ADD-C5F3517D265B}"/>
                </a:ext>
              </a:extLst>
            </p:cNvPr>
            <p:cNvSpPr txBox="1"/>
            <p:nvPr/>
          </p:nvSpPr>
          <p:spPr>
            <a:xfrm>
              <a:off x="9439465" y="759923"/>
              <a:ext cx="596358" cy="307777"/>
            </a:xfrm>
            <a:prstGeom prst="rect">
              <a:avLst/>
            </a:prstGeom>
            <a:solidFill>
              <a:schemeClr val="bg1"/>
            </a:solidFill>
          </p:spPr>
          <p:txBody>
            <a:bodyPr wrap="square" rtlCol="0">
              <a:spAutoFit/>
            </a:bodyPr>
            <a:lstStyle/>
            <a:p>
              <a:r>
                <a:rPr lang="hr-HR" sz="1400" dirty="0"/>
                <a:t>??</a:t>
              </a:r>
            </a:p>
          </p:txBody>
        </p:sp>
        <p:sp>
          <p:nvSpPr>
            <p:cNvPr id="6" name="TextBox 5">
              <a:extLst>
                <a:ext uri="{FF2B5EF4-FFF2-40B4-BE49-F238E27FC236}">
                  <a16:creationId xmlns:a16="http://schemas.microsoft.com/office/drawing/2014/main" id="{58274993-C93A-4FBA-BC79-8161B2826B6E}"/>
                </a:ext>
              </a:extLst>
            </p:cNvPr>
            <p:cNvSpPr txBox="1"/>
            <p:nvPr/>
          </p:nvSpPr>
          <p:spPr>
            <a:xfrm>
              <a:off x="9502329" y="4326990"/>
              <a:ext cx="448053" cy="307777"/>
            </a:xfrm>
            <a:prstGeom prst="rect">
              <a:avLst/>
            </a:prstGeom>
            <a:solidFill>
              <a:schemeClr val="bg1"/>
            </a:solidFill>
          </p:spPr>
          <p:txBody>
            <a:bodyPr wrap="square" rtlCol="0">
              <a:spAutoFit/>
            </a:bodyPr>
            <a:lstStyle/>
            <a:p>
              <a:r>
                <a:rPr lang="hr-HR" sz="1400" dirty="0"/>
                <a:t>1</a:t>
              </a:r>
            </a:p>
          </p:txBody>
        </p:sp>
        <p:sp>
          <p:nvSpPr>
            <p:cNvPr id="7" name="TextBox 6">
              <a:extLst>
                <a:ext uri="{FF2B5EF4-FFF2-40B4-BE49-F238E27FC236}">
                  <a16:creationId xmlns:a16="http://schemas.microsoft.com/office/drawing/2014/main" id="{6423726D-FB5D-4503-833C-37BBC5F5764B}"/>
                </a:ext>
              </a:extLst>
            </p:cNvPr>
            <p:cNvSpPr txBox="1"/>
            <p:nvPr/>
          </p:nvSpPr>
          <p:spPr>
            <a:xfrm>
              <a:off x="6296377" y="4281680"/>
              <a:ext cx="1800578" cy="254361"/>
            </a:xfrm>
            <a:prstGeom prst="rect">
              <a:avLst/>
            </a:prstGeom>
            <a:solidFill>
              <a:schemeClr val="bg1"/>
            </a:solidFill>
          </p:spPr>
          <p:txBody>
            <a:bodyPr wrap="square" rtlCol="0">
              <a:spAutoFit/>
            </a:bodyPr>
            <a:lstStyle/>
            <a:p>
              <a:pPr algn="r"/>
              <a:r>
                <a:rPr lang="hr-HR" sz="1400" dirty="0"/>
                <a:t>HNB </a:t>
              </a:r>
              <a:r>
                <a:rPr lang="hr-HR" sz="1400" dirty="0" err="1"/>
                <a:t>dye</a:t>
              </a:r>
              <a:r>
                <a:rPr lang="hr-HR" sz="1400" dirty="0"/>
                <a:t> 2 </a:t>
              </a:r>
              <a:r>
                <a:rPr lang="hr-HR" sz="1400" dirty="0" err="1"/>
                <a:t>mM</a:t>
              </a:r>
              <a:r>
                <a:rPr lang="hr-HR" sz="1400" dirty="0"/>
                <a:t> </a:t>
              </a:r>
              <a:r>
                <a:rPr lang="hr-HR" sz="1400" dirty="0" err="1"/>
                <a:t>stock</a:t>
              </a:r>
              <a:endParaRPr lang="hr-HR" sz="1400" dirty="0"/>
            </a:p>
          </p:txBody>
        </p:sp>
      </p:grpSp>
      <p:sp>
        <p:nvSpPr>
          <p:cNvPr id="8" name="TextBox 7"/>
          <p:cNvSpPr txBox="1"/>
          <p:nvPr/>
        </p:nvSpPr>
        <p:spPr>
          <a:xfrm>
            <a:off x="7798244" y="4026343"/>
            <a:ext cx="457200" cy="276999"/>
          </a:xfrm>
          <a:prstGeom prst="rect">
            <a:avLst/>
          </a:prstGeom>
          <a:solidFill>
            <a:schemeClr val="bg1"/>
          </a:solidFill>
        </p:spPr>
        <p:txBody>
          <a:bodyPr wrap="square" rtlCol="0">
            <a:spAutoFit/>
          </a:bodyPr>
          <a:lstStyle/>
          <a:p>
            <a:r>
              <a:rPr lang="hr-HR" sz="1200" dirty="0"/>
              <a:t>19</a:t>
            </a:r>
            <a:endParaRPr lang="en-US" sz="1200" dirty="0"/>
          </a:p>
        </p:txBody>
      </p:sp>
    </p:spTree>
    <p:extLst>
      <p:ext uri="{BB962C8B-B14F-4D97-AF65-F5344CB8AC3E}">
        <p14:creationId xmlns:p14="http://schemas.microsoft.com/office/powerpoint/2010/main" val="109001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125" y="778330"/>
            <a:ext cx="11377246" cy="5355312"/>
          </a:xfrm>
          <a:prstGeom prst="rect">
            <a:avLst/>
          </a:prstGeom>
          <a:noFill/>
        </p:spPr>
        <p:txBody>
          <a:bodyPr wrap="square" rtlCol="0">
            <a:spAutoFit/>
          </a:bodyPr>
          <a:lstStyle/>
          <a:p>
            <a:r>
              <a:rPr lang="en-GB" b="1" dirty="0"/>
              <a:t>Procedure:</a:t>
            </a:r>
          </a:p>
          <a:p>
            <a:pPr marL="342900" indent="-342900">
              <a:buAutoNum type="arabicPeriod"/>
            </a:pPr>
            <a:r>
              <a:rPr lang="en-GB" dirty="0"/>
              <a:t>Prepare the list of samples. Include positive controls (PPV-D from ELISA kit, diluted PPV+ no. 2 from plum 2003)</a:t>
            </a:r>
          </a:p>
          <a:p>
            <a:pPr marL="342900" indent="-342900">
              <a:buAutoNum type="arabicPeriod"/>
            </a:pPr>
            <a:r>
              <a:rPr lang="en-GB" dirty="0"/>
              <a:t>Homogenize in bags 100 mg of fresh tissue samples with 1ml of LAMP “extraction” buffer</a:t>
            </a:r>
          </a:p>
          <a:p>
            <a:pPr marL="342900" indent="-342900">
              <a:buAutoNum type="arabicPeriod"/>
            </a:pPr>
            <a:r>
              <a:rPr lang="en-GB" dirty="0"/>
              <a:t>Transfer homogenate to 1.5 or 2ml Eppendorf tubes and do 100x dilution with PCR water in another row of tubes. Keep them on ice. Alternatively, just transfer 10 microliters of homogenate to a tube with 90 microliters of PCR water.</a:t>
            </a:r>
          </a:p>
          <a:p>
            <a:pPr marL="342900" indent="-342900">
              <a:buAutoNum type="arabicPeriod"/>
            </a:pPr>
            <a:r>
              <a:rPr lang="en-GB" dirty="0"/>
              <a:t>The diluted homogenate will be your reaction template (RNA).</a:t>
            </a:r>
          </a:p>
          <a:p>
            <a:pPr marL="342900" indent="-342900">
              <a:buAutoNum type="arabicPeriod"/>
            </a:pPr>
            <a:r>
              <a:rPr lang="en-GB" dirty="0"/>
              <a:t>Prepare the reaction mix for all samples according to the following recipe for one sample: </a:t>
            </a:r>
          </a:p>
          <a:p>
            <a:r>
              <a:rPr lang="en-GB" dirty="0"/>
              <a:t>	12.5 µl of colorimetric 2x master mix (kit)</a:t>
            </a:r>
          </a:p>
          <a:p>
            <a:r>
              <a:rPr lang="en-GB" dirty="0"/>
              <a:t>	2.5 µl of 10x mix of six primers (pre-prepared by D. Škorić – molarities according to the kit requirements)</a:t>
            </a:r>
          </a:p>
          <a:p>
            <a:r>
              <a:rPr lang="en-GB" dirty="0"/>
              <a:t>	9 µl  of water for PCR</a:t>
            </a:r>
          </a:p>
          <a:p>
            <a:r>
              <a:rPr lang="en-GB" dirty="0"/>
              <a:t>	The subtotal is 24 microliters. Multiply by number of samples, including PTC (positive template controls) 	and NTC (water control) + 1 sample. </a:t>
            </a:r>
            <a:endParaRPr lang="en-GB" dirty="0">
              <a:solidFill>
                <a:srgbClr val="FF0000"/>
              </a:solidFill>
            </a:endParaRPr>
          </a:p>
          <a:p>
            <a:r>
              <a:rPr lang="en-GB" dirty="0"/>
              <a:t>6.   Prepare the PCR tubes (0.2 ml), number them (include controls!) distribute mix in PCR-tubes (24 µl aliquot per 0.2 ml 	tube).</a:t>
            </a:r>
          </a:p>
          <a:p>
            <a:r>
              <a:rPr lang="en-GB" dirty="0"/>
              <a:t>7.   Add RNA template (1 µl of 100x diluted extract) or water (NTC) to a respective tube.</a:t>
            </a:r>
          </a:p>
          <a:p>
            <a:r>
              <a:rPr lang="en-GB" dirty="0"/>
              <a:t>8.   Run the RT-LAMP in a PCR cycler or thermoblock at 65</a:t>
            </a:r>
            <a:r>
              <a:rPr lang="en-GB" dirty="0">
                <a:sym typeface="Symbol" panose="05050102010706020507" pitchFamily="18" charset="2"/>
              </a:rPr>
              <a:t>C for at least 30 minutes. It is better to keep it 45 minutes!</a:t>
            </a:r>
            <a:endParaRPr lang="en-GB" dirty="0"/>
          </a:p>
          <a:p>
            <a:r>
              <a:rPr lang="en-GB" dirty="0"/>
              <a:t>9.   </a:t>
            </a:r>
            <a:r>
              <a:rPr lang="hr-HR" dirty="0"/>
              <a:t>Photograph the results in the tubes</a:t>
            </a:r>
            <a:r>
              <a:rPr lang="en-US" dirty="0"/>
              <a:t> on a white background. </a:t>
            </a:r>
            <a:r>
              <a:rPr lang="en-US" dirty="0">
                <a:solidFill>
                  <a:srgbClr val="C00000"/>
                </a:solidFill>
              </a:rPr>
              <a:t>Upload a photo </a:t>
            </a:r>
            <a:r>
              <a:rPr lang="en-US" dirty="0"/>
              <a:t>in the Teams folder!</a:t>
            </a:r>
            <a:endParaRPr lang="en-GB" dirty="0"/>
          </a:p>
          <a:p>
            <a:endParaRPr lang="en-GB" dirty="0"/>
          </a:p>
        </p:txBody>
      </p:sp>
      <p:sp>
        <p:nvSpPr>
          <p:cNvPr id="3" name="TextBox 2">
            <a:extLst>
              <a:ext uri="{FF2B5EF4-FFF2-40B4-BE49-F238E27FC236}">
                <a16:creationId xmlns:a16="http://schemas.microsoft.com/office/drawing/2014/main" id="{944DB85B-7BFE-4FD1-BB7C-3329D36E8912}"/>
              </a:ext>
            </a:extLst>
          </p:cNvPr>
          <p:cNvSpPr txBox="1"/>
          <p:nvPr/>
        </p:nvSpPr>
        <p:spPr>
          <a:xfrm>
            <a:off x="487485" y="61421"/>
            <a:ext cx="11436886" cy="646331"/>
          </a:xfrm>
          <a:prstGeom prst="rect">
            <a:avLst/>
          </a:prstGeom>
          <a:noFill/>
        </p:spPr>
        <p:txBody>
          <a:bodyPr wrap="square" rtlCol="0">
            <a:spAutoFit/>
          </a:bodyPr>
          <a:lstStyle/>
          <a:p>
            <a:r>
              <a:rPr lang="en-US" dirty="0"/>
              <a:t>We will be using very simple procedure from the protocol of the kit for colorimetric Warm Start LAMP detection of DNA or RNA templates by New England </a:t>
            </a:r>
            <a:r>
              <a:rPr lang="en-US" dirty="0" err="1"/>
              <a:t>BioLabs</a:t>
            </a:r>
            <a:r>
              <a:rPr lang="en-US" dirty="0"/>
              <a:t> (NEB brochure is in the materials online).</a:t>
            </a:r>
          </a:p>
        </p:txBody>
      </p:sp>
    </p:spTree>
    <p:extLst>
      <p:ext uri="{BB962C8B-B14F-4D97-AF65-F5344CB8AC3E}">
        <p14:creationId xmlns:p14="http://schemas.microsoft.com/office/powerpoint/2010/main" val="295507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77634B-33B7-45D9-9E78-679EECC46252}"/>
              </a:ext>
            </a:extLst>
          </p:cNvPr>
          <p:cNvSpPr/>
          <p:nvPr/>
        </p:nvSpPr>
        <p:spPr>
          <a:xfrm>
            <a:off x="698808" y="442475"/>
            <a:ext cx="11024839" cy="3693319"/>
          </a:xfrm>
          <a:prstGeom prst="rect">
            <a:avLst/>
          </a:prstGeom>
        </p:spPr>
        <p:txBody>
          <a:bodyPr wrap="square">
            <a:spAutoFit/>
          </a:bodyPr>
          <a:lstStyle/>
          <a:p>
            <a:r>
              <a:rPr lang="en-US" dirty="0"/>
              <a:t>10. Do the electrophoresis in 1.5% agarose gel - </a:t>
            </a:r>
          </a:p>
          <a:p>
            <a:r>
              <a:rPr lang="en-US" dirty="0"/>
              <a:t>	calculate the mass of (mg) of agarose, add 30 ml TBE with </a:t>
            </a:r>
            <a:r>
              <a:rPr lang="en-US" dirty="0" err="1"/>
              <a:t>StainIn</a:t>
            </a:r>
            <a:r>
              <a:rPr lang="en-US" dirty="0"/>
              <a:t> Green, dissolve in a microwave oven, 	cool to about 50</a:t>
            </a:r>
            <a:r>
              <a:rPr lang="en-US" dirty="0">
                <a:sym typeface="Symbol" panose="05050102010706020507" pitchFamily="18" charset="2"/>
              </a:rPr>
              <a:t>C, add </a:t>
            </a:r>
            <a:r>
              <a:rPr lang="en-US" dirty="0"/>
              <a:t>0.7µl </a:t>
            </a:r>
            <a:r>
              <a:rPr lang="en-US" dirty="0" err="1"/>
              <a:t>StainIn</a:t>
            </a:r>
            <a:r>
              <a:rPr lang="en-US" dirty="0"/>
              <a:t> Green, swirl and pour into the mold with a placed comb.</a:t>
            </a:r>
          </a:p>
          <a:p>
            <a:r>
              <a:rPr lang="en-US" dirty="0"/>
              <a:t>	Use cold 1xTBE with </a:t>
            </a:r>
            <a:r>
              <a:rPr lang="en-US" dirty="0" err="1"/>
              <a:t>StainIn</a:t>
            </a:r>
            <a:r>
              <a:rPr lang="en-US" dirty="0"/>
              <a:t> Green for the apparatus.</a:t>
            </a:r>
          </a:p>
          <a:p>
            <a:endParaRPr lang="en-US" dirty="0"/>
          </a:p>
          <a:p>
            <a:r>
              <a:rPr lang="en-US" dirty="0"/>
              <a:t>11. Load the submerged gel – each slot houses 5</a:t>
            </a:r>
            <a:r>
              <a:rPr lang="en-US" dirty="0">
                <a:sym typeface="Symbol" panose="05050102010706020507" pitchFamily="18" charset="2"/>
              </a:rPr>
              <a:t>l + about 1l of 6x Loading Dye premixed on a piece of Parafilm. 	Include an appropriate  DNA marker in one of the slots.</a:t>
            </a:r>
          </a:p>
          <a:p>
            <a:r>
              <a:rPr lang="en-US" dirty="0">
                <a:sym typeface="Symbol" panose="05050102010706020507" pitchFamily="18" charset="2"/>
              </a:rPr>
              <a:t>12. Run the electrophoresis at 10 or </a:t>
            </a:r>
            <a:r>
              <a:rPr lang="en-US" dirty="0"/>
              <a:t>11 V/cm, 45 min, at room temperature and visualize RT-PCR products on a UV-	transilluminator.</a:t>
            </a:r>
          </a:p>
          <a:p>
            <a:endParaRPr lang="en-US" dirty="0"/>
          </a:p>
          <a:p>
            <a:r>
              <a:rPr lang="en-US" dirty="0"/>
              <a:t>13. Record and analyze the results. Compare RT-PCR and RT-LAMP results and procedures.</a:t>
            </a:r>
          </a:p>
          <a:p>
            <a:endParaRPr lang="en-US" dirty="0"/>
          </a:p>
          <a:p>
            <a:r>
              <a:rPr lang="en-US" dirty="0"/>
              <a:t>14. Upload a photo of the gel as well.</a:t>
            </a:r>
          </a:p>
        </p:txBody>
      </p:sp>
    </p:spTree>
    <p:extLst>
      <p:ext uri="{BB962C8B-B14F-4D97-AF65-F5344CB8AC3E}">
        <p14:creationId xmlns:p14="http://schemas.microsoft.com/office/powerpoint/2010/main" val="358819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1038</Words>
  <Application>Microsoft Office PowerPoint</Application>
  <PresentationFormat>Widescreen</PresentationFormat>
  <Paragraphs>79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dc:creator>
  <cp:lastModifiedBy>Rewiever</cp:lastModifiedBy>
  <cp:revision>35</cp:revision>
  <dcterms:created xsi:type="dcterms:W3CDTF">2020-03-10T11:44:30Z</dcterms:created>
  <dcterms:modified xsi:type="dcterms:W3CDTF">2026-04-15T18:47:58Z</dcterms:modified>
</cp:coreProperties>
</file>