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9966960" y="0"/>
            <a:ext cx="2221992" cy="68580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098280" y="5394960"/>
            <a:ext cx="3090672" cy="146304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652760" y="0"/>
            <a:ext cx="1536192" cy="123444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960120"/>
            <a:ext cx="91440" cy="416052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91440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GEOGRAPHICAL ANALYSIS</a:t>
            </a:r>
            <a:br/>
            <a:r>
              <a:t>OF LOCATION FACTORS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788920"/>
            <a:ext cx="70408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DAE6E8"/>
                </a:solidFill>
                <a:latin typeface="Aptos"/>
              </a:defRPr>
            </a:pPr>
            <a:r>
              <a:t>Guidelines for the Seminar Paper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3794760"/>
            <a:ext cx="6217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BECCD2"/>
                </a:solidFill>
                <a:latin typeface="Aptos"/>
              </a:defRPr>
            </a:pPr>
            <a:r>
              <a:t>Assoc. Prof. Jelena Lončar, PhD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5074920"/>
            <a:ext cx="6126480" cy="658368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5212080"/>
            <a:ext cx="5669280" cy="4297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t>From choosing a topic → to a concrete spatial analysis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 • STARTING POINT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What is the aim of the seminar?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The seminar should demonstrate how location and spatial factors shape the development of a selected economic activity.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202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920240"/>
            <a:ext cx="64008" cy="18288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2084832"/>
            <a:ext cx="3063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1  Select the research object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A company, business/industrial zone, development centre, city, municipality, or a comparison of several units.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9202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89120" y="1920240"/>
            <a:ext cx="64008" cy="18288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90288" y="2084832"/>
            <a:ext cx="3063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2  Explain why it matters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Attractiveness, development potential, local impact, problems, opportunities, or links to public investment.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920240"/>
            <a:ext cx="342900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38160" y="1920240"/>
            <a:ext cx="64008" cy="18288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9328" y="2084832"/>
            <a:ext cx="30632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3  Support the conclusions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Combine spatial plans, statistics, literature, documents and – where appropriate – interviews/surveys.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251960"/>
            <a:ext cx="105613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51560" y="4389120"/>
            <a:ext cx="101041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Key question: What does the location enable, what does it constrain, and how does this affect development?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2 • TOPIC SELECTION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1 — Choose the topic and research object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The topic should be narrow enough for a quality analysis, but relevant enough to support a geographical explanation.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28800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828800"/>
            <a:ext cx="64008" cy="105156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93392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BUSINESS / INDUSTRIAL ZONE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location factors, infrastructure, accessibility, entrepreneurship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1828800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26480" y="1828800"/>
            <a:ext cx="64008" cy="105156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27648" y="1993392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DEVELOPMENT CENTRE / INCUBATOR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EU funding, new companies, innovation, local development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182112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182112"/>
            <a:ext cx="64008" cy="105156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346704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INDIVIDUAL COMPANY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location, labour force, market, suppliers, development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3182112"/>
            <a:ext cx="51663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26480" y="3182112"/>
            <a:ext cx="64008" cy="105156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27648" y="3346704"/>
            <a:ext cx="4800600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SEVERAL COMPANIES – COMPARISON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different locations, sectors or performance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709160"/>
            <a:ext cx="109270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4709160"/>
            <a:ext cx="64008" cy="105156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7" y="4873752"/>
            <a:ext cx="10561319" cy="777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CITY / MUNICIPALITY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broader economic structure and spatial development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3 • RESEARCH FRAMEWORK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2 — Turn the topic into a research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Do not remain at the level of description. The seminar should answer a question connecting space, the economy and development.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828800"/>
            <a:ext cx="10835640" cy="914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1965960"/>
            <a:ext cx="10378440" cy="685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EXAMPLE: Why is a particular location successful / unsuccessful for the development of a selected economic activity?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063240"/>
            <a:ext cx="33832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3063240"/>
            <a:ext cx="64008" cy="20574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8" y="3227832"/>
            <a:ext cx="30175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Question about location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What are the key location factors?</a:t>
            </a:r>
            <a:br/>
            <a:r>
              <a:t>How do they differ from competing locations?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07408" y="3063240"/>
            <a:ext cx="33832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07408" y="3063240"/>
            <a:ext cx="64008" cy="20574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08576" y="3227832"/>
            <a:ext cx="30175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Question about development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Has the location contributed to employment, entrepreneurship and quality of life?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063240"/>
            <a:ext cx="338328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38160" y="3063240"/>
            <a:ext cx="64008" cy="20574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9328" y="3227832"/>
            <a:ext cx="301752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Question about the future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150">
                <a:solidFill>
                  <a:srgbClr val="2A343D"/>
                </a:solidFill>
                <a:latin typeface="Aptos"/>
              </a:defRPr>
            </a:pPr>
            <a:r>
              <a:t>What are the main potentials, constraints and possible development scenarios?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54480" y="5532120"/>
            <a:ext cx="9144000" cy="5303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783080" y="5669280"/>
            <a:ext cx="8686800" cy="30175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Good topic = clear object + space + problem + measurable / explainable factors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4 •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3 — Main analysis of location factors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The analysis should connect natural, infrastructural, demographic, economic and institutional conditions.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28800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828800"/>
            <a:ext cx="64008" cy="155448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93392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SPACE &amp; LOCATION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position, accessibility, market, transport connections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828800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828800"/>
            <a:ext cx="64008" cy="15544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93392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INFRASTRUCTURE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transport, utilities, digital and energy infrastructure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828800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19" y="1828800"/>
            <a:ext cx="64008" cy="155448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993392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LABOUR FORCE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size, education, age, domestic / foreign labour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749039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749039"/>
            <a:ext cx="64008" cy="155448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913631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ECONOMY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economic structure, suppliers, customers, competition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749039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749039"/>
            <a:ext cx="64008" cy="15544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44568" y="3913631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INSTITUTIONS &amp; PLANS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spatial plans, development strategies, local policies, support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3749039"/>
            <a:ext cx="3401568" cy="1554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6719" y="3749039"/>
            <a:ext cx="64008" cy="155448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3913631"/>
            <a:ext cx="3035808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QUALITY OF LIFE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social infrastructure, housing, public services, environment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51560" y="5806440"/>
            <a:ext cx="10058400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280160" y="5943600"/>
            <a:ext cx="9601200" cy="21031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For each factor: situation → evidence → effect on location/development → conclusion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5 • CONTEXT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4 — Historical development + current situation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The historical context should explain how the present-day location and economic structure developed.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182880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19" y="1810512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Historical development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212140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key changes, investments, turning points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288036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19" y="2862072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Current situation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317296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employment, economic structure, infrastructure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393192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19" y="3913632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Impact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19" y="422452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company/area and quality of life of the local population</a:t>
            </a:r>
          </a:p>
        </p:txBody>
      </p:sp>
      <p:sp>
        <p:nvSpPr>
          <p:cNvPr id="19" name="Oval 18"/>
          <p:cNvSpPr/>
          <p:nvPr/>
        </p:nvSpPr>
        <p:spPr>
          <a:xfrm>
            <a:off x="777240" y="498348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 Display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4965192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92B40"/>
                </a:solidFill>
                <a:latin typeface="Aptos Display"/>
              </a:defRPr>
            </a:pPr>
            <a:r>
              <a:t>Future potential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19" y="5276088"/>
            <a:ext cx="34747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36F79"/>
                </a:solidFill>
                <a:latin typeface="Aptos"/>
              </a:defRPr>
            </a:pPr>
            <a:r>
              <a:t>what should be retained, improved or changed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23560" y="1828800"/>
            <a:ext cx="566928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623560" y="1828800"/>
            <a:ext cx="64008" cy="356616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824728" y="1993392"/>
            <a:ext cx="530352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92B40"/>
                </a:solidFill>
                <a:latin typeface="Aptos Display"/>
              </a:defRPr>
            </a:pPr>
            <a:r>
              <a:t>What should be analysed in particular?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300">
                <a:solidFill>
                  <a:srgbClr val="2A343D"/>
                </a:solidFill>
                <a:latin typeface="Aptos"/>
              </a:defRPr>
            </a:pPr>
            <a:r>
              <a:t>• development of the company or economic zone</a:t>
            </a:r>
            <a:br/>
            <a:r>
              <a:t>• changes in employment levels and structure</a:t>
            </a:r>
            <a:br/>
            <a:r>
              <a:t>• educational structure of the labour force</a:t>
            </a:r>
            <a:br/>
            <a:r>
              <a:t>• broader structure of the local economy</a:t>
            </a:r>
            <a:br/>
            <a:r>
              <a:t>• links with other companies and institutions</a:t>
            </a:r>
            <a:br/>
            <a:r>
              <a:t>• contribution to local development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6 •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5 — Data sources and documentation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Start with verifiable sources and check at the outset whether the required information is accessible.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78308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4008" cy="11430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47672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STATISTICS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Croatian Bureau of Statistics (DZS) • local/regional statistics • other official sources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178308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72200" y="1783080"/>
            <a:ext cx="64008" cy="11430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73368" y="1947672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PLANS &amp; STRATEGIES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spatial plans • development strategies • action plans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20040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200400"/>
            <a:ext cx="64008" cy="114300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364992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BUSINESS DATABASES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Croatian Chamber of Economy (HGK) • local/regional economic institutions • Digital Chamber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320040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72200" y="3200400"/>
            <a:ext cx="64008" cy="114300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73368" y="3364992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LITERATURE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scientific papers • professional sources • relevant analyses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61772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4617720"/>
            <a:ext cx="64008" cy="1143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1247" y="4782312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PROJECT DOCUMENTATION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EU projects • reports • evaluations • project documentation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72200" y="4617720"/>
            <a:ext cx="51663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172200" y="4617720"/>
            <a:ext cx="64008" cy="114300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73368" y="4782312"/>
            <a:ext cx="48006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FIELD DATA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interviews • surveys • observation • photographs • mapping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68680" y="6080760"/>
            <a:ext cx="10378440" cy="38404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97280" y="6217920"/>
            <a:ext cx="9921240" cy="1554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Before starting: check data availability • literature • documents • contacts • time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7 • METHODOLOGY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6 — Research methods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Choose methods according to the research question. The goal is not to use as many methods as possible, but enough evidence to support the conclusion.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8288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828800"/>
            <a:ext cx="64008" cy="14813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9339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DOCUMENT ANALYSIS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spatial-planning documentation, strategies and development plans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8288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82880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9339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STATISTICAL ANALYSIS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DZS and other indicators; trends and comparisons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8288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19" y="1828800"/>
            <a:ext cx="64008" cy="1481328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99339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SPATIAL ANALYSIS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maps, accessibility, location patterns, GIS where feasible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70332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703320"/>
            <a:ext cx="64008" cy="1481328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86791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INTERVIEW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key stakeholders: management, business, institutions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70332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703320"/>
            <a:ext cx="64008" cy="1481328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44568" y="386791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SURVEY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attitudes and perceptions of relevant groups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370332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6719" y="370332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386791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VISUALISATION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19">
                <a:solidFill>
                  <a:srgbClr val="2A343D"/>
                </a:solidFill>
                <a:latin typeface="Aptos"/>
              </a:defRPr>
            </a:pPr>
            <a:r>
              <a:t>maps, charts, tables, photographs, diagrams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371600" y="5623560"/>
            <a:ext cx="9418320" cy="65836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600200" y="5760720"/>
            <a:ext cx="8961120" cy="4297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Minimum: literature + documents + statistical data + spatial interpretation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8 • FIELDWORK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Step 7 — Interviews with key stakeholders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If your paper includes interviews, questions should be directly connected to the research question and location factors.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7830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1783080"/>
            <a:ext cx="64008" cy="109728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19476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Question 1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What are the main prerequisites for the future development of the municipality/city?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7830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783080"/>
            <a:ext cx="64008" cy="10972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19476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Question 2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How does infrastructure affect business activity and development?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1546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31520" y="3154680"/>
            <a:ext cx="64008" cy="109728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2688" y="33192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Question 3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Is there enough appropriately skilled labour and sufficient educational capacity?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1546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7920" y="3154680"/>
            <a:ext cx="64008" cy="1097280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33192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Question 4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What are the main advantages and constraints of the location?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5262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31520" y="4526280"/>
            <a:ext cx="64008" cy="109728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8" y="46908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Question 5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How important are natural resources, digitalisation and green energy?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526280"/>
            <a:ext cx="5166360" cy="1097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17920" y="4526280"/>
            <a:ext cx="64008" cy="109728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9088" y="4690872"/>
            <a:ext cx="480060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192B40"/>
                </a:solidFill>
                <a:latin typeface="Aptos Display"/>
              </a:defRPr>
            </a:pPr>
            <a:r>
              <a:t>Question 6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Which development measures would have the fastest positive effect?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43000" y="5989320"/>
            <a:ext cx="9921240" cy="411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71600" y="6126480"/>
            <a:ext cx="9464040" cy="1828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For interviews state: who • when • why this person • how the answers were used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10 • PAPER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What should the completed seminar contain?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The recommended structure makes it possible to follow the research clearly from the problem to the conclusion.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78308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4008" cy="14813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194767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01  Introduction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topic, problem, aim, research question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78308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78308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94767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02  Spatial &amp; development context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area, historical context, relevant policies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19" y="178308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19" y="1783080"/>
            <a:ext cx="64008" cy="1481328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1947672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03  Location factors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advantages and constraints; evidence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6576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657600"/>
            <a:ext cx="64008" cy="1481328"/>
          </a:xfrm>
          <a:prstGeom prst="rect">
            <a:avLst/>
          </a:prstGeom>
          <a:solidFill>
            <a:srgbClr val="4A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82219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04  Methodology &amp; data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sources, methods, sample/interview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6576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657600"/>
            <a:ext cx="64008" cy="1481328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44568" y="382219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05  Results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maps, tables, charts, findings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19" y="3657600"/>
            <a:ext cx="3401568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46719" y="3657600"/>
            <a:ext cx="64008" cy="1481328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47888" y="3822191"/>
            <a:ext cx="3035808" cy="1207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06  Discussion &amp; conclusion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answer to the question + recommendations / potential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97280" y="5715000"/>
            <a:ext cx="10012680" cy="5669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325880" y="5852160"/>
            <a:ext cx="9555480" cy="33832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The result must be analytical: not only “what exists”, but “why it matters” and “what it means for development”.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11 • PRESENTING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Visualisation — make the results convincing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Try to show every important finding with a map, chart, table or photograph.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20240"/>
            <a:ext cx="484632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234440" y="4028846"/>
            <a:ext cx="438912" cy="680313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011680" y="3518611"/>
            <a:ext cx="438912" cy="119054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788920" y="3121761"/>
            <a:ext cx="438912" cy="158739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566160" y="3348532"/>
            <a:ext cx="438912" cy="1360627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43400" y="2894990"/>
            <a:ext cx="438912" cy="1814169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143000" y="5230368"/>
            <a:ext cx="4160520" cy="457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71600" y="5367528"/>
            <a:ext cx="370332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Chart = trend / comparison / change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89320" y="1920240"/>
            <a:ext cx="52120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89320" y="1920240"/>
            <a:ext cx="64008" cy="96012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190488" y="2084832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Map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Where is something located? How does space differ?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89320" y="3127248"/>
            <a:ext cx="52120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989320" y="3127248"/>
            <a:ext cx="64008" cy="960120"/>
          </a:xfrm>
          <a:prstGeom prst="rect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90488" y="3291840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Chart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How does an indicator change over time or across places?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89320" y="4334256"/>
            <a:ext cx="52120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C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989320" y="4334256"/>
            <a:ext cx="64008" cy="960120"/>
          </a:xfrm>
          <a:prstGeom prst="rect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190488" y="4498848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92B40"/>
                </a:solidFill>
                <a:latin typeface="Aptos Display"/>
              </a:defRPr>
            </a:pPr>
            <a:r>
              <a:t>Table</a:t>
            </a:r>
          </a:p>
          <a:p>
            <a:pPr>
              <a:lnSpc>
                <a:spcPct val="105000"/>
              </a:lnSpc>
              <a:spcBef>
                <a:spcPts val="600"/>
              </a:spcBef>
              <a:defRPr sz="1050">
                <a:solidFill>
                  <a:srgbClr val="2A343D"/>
                </a:solidFill>
                <a:latin typeface="Aptos"/>
              </a:defRPr>
            </a:pPr>
            <a:r>
              <a:t>Which key data are needed for comparison?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89320" y="5559552"/>
            <a:ext cx="5212080" cy="5029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17920" y="5696712"/>
            <a:ext cx="475488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Do not overload the slide: one slide = one main message.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12 • DEADLINES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Deadlines and work organisation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Plan backwards from the final submission date.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4400" y="3063240"/>
            <a:ext cx="10332720" cy="45720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14400" y="2834640"/>
            <a:ext cx="502920" cy="502920"/>
          </a:xfrm>
          <a:prstGeom prst="ellipse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BY THE END OF OCTOBER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Topic registration</a:t>
            </a:r>
          </a:p>
        </p:txBody>
      </p:sp>
      <p:sp>
        <p:nvSpPr>
          <p:cNvPr id="14" name="Oval 13"/>
          <p:cNvSpPr/>
          <p:nvPr/>
        </p:nvSpPr>
        <p:spPr>
          <a:xfrm>
            <a:off x="3657600" y="2834640"/>
            <a:ext cx="502920" cy="502920"/>
          </a:xfrm>
          <a:prstGeom prst="ellipse">
            <a:avLst/>
          </a:prstGeom>
          <a:solidFill>
            <a:srgbClr val="E08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5204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NOVEMBER–DECEMBER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Source collection + research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0" y="2834640"/>
            <a:ext cx="502920" cy="502920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636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BY THE BEGINNING OF JANUARY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Analysis + writing</a:t>
            </a:r>
          </a:p>
        </p:txBody>
      </p:sp>
      <p:sp>
        <p:nvSpPr>
          <p:cNvPr id="20" name="Oval 19"/>
          <p:cNvSpPr/>
          <p:nvPr/>
        </p:nvSpPr>
        <p:spPr>
          <a:xfrm>
            <a:off x="9144000" y="2834640"/>
            <a:ext cx="502920" cy="502920"/>
          </a:xfrm>
          <a:prstGeom prst="ellipse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006840" y="3474720"/>
            <a:ext cx="224028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92B40"/>
                </a:solidFill>
                <a:latin typeface="Aptos Display"/>
              </a:defRPr>
            </a:pPr>
            <a:r>
              <a:t>NO LATER THAN 5 JANUARY 2027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6840" y="3886200"/>
            <a:ext cx="2331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36F79"/>
                </a:solidFill>
                <a:latin typeface="Aptos"/>
              </a:defRPr>
            </a:pPr>
            <a:r>
              <a:t>Final submission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0120" y="1828800"/>
            <a:ext cx="10241280" cy="65836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88720" y="1965960"/>
            <a:ext cx="9784080" cy="4297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192B40"/>
                </a:solidFill>
                <a:latin typeface="Aptos Display"/>
              </a:defRPr>
            </a:pPr>
            <a:r>
              <a:t>Do not wait until the final stage to collect data — check source availability immediately after choosing the topic.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10312"/>
            <a:ext cx="5486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1E797E"/>
                </a:solidFill>
                <a:latin typeface="Aptos"/>
              </a:defRPr>
            </a:pPr>
            <a:r>
              <a:t>13 • CHECKLIST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8368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92B40"/>
                </a:solidFill>
                <a:latin typeface="Aptos Display"/>
              </a:defRPr>
            </a:pPr>
            <a:r>
              <a:t>Pre-submission checklist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13258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36F79"/>
                </a:solidFill>
                <a:latin typeface="Aptos"/>
              </a:defRPr>
            </a:pPr>
            <a:r>
              <a:t>If you can tick all the boxes, your seminar has a solid research foundation.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9144"/>
          </a:xfrm>
          <a:prstGeom prst="rect">
            <a:avLst/>
          </a:prstGeom>
          <a:solidFill>
            <a:srgbClr val="E7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6519672"/>
            <a:ext cx="9601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36F79"/>
                </a:solidFill>
                <a:latin typeface="Aptos"/>
              </a:defRPr>
            </a:pPr>
            <a:r>
              <a:t>FLIP • Geographical Analysis of Location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0" y="6492240"/>
            <a:ext cx="502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192B40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1764792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1691640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The topic is clearly defined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084832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What exactly am I researching?</a:t>
            </a:r>
          </a:p>
        </p:txBody>
      </p:sp>
      <p:sp>
        <p:nvSpPr>
          <p:cNvPr id="13" name="Oval 12"/>
          <p:cNvSpPr/>
          <p:nvPr/>
        </p:nvSpPr>
        <p:spPr>
          <a:xfrm>
            <a:off x="6217920" y="1764792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8272" y="1691640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The research question is specific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272" y="2084832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What question does my paper answer?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" y="2843784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16152" y="2770632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Location factors are analysed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6152" y="3163824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Which advantages and constraints do I demonstrate?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843784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8272" y="2770632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Sources are verifiable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8272" y="3163824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Where do the data and claims come from?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3922776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6152" y="3849624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Methods are explained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6152" y="4242816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Why did I choose these methods?</a:t>
            </a:r>
          </a:p>
        </p:txBody>
      </p:sp>
      <p:sp>
        <p:nvSpPr>
          <p:cNvPr id="25" name="Oval 24"/>
          <p:cNvSpPr/>
          <p:nvPr/>
        </p:nvSpPr>
        <p:spPr>
          <a:xfrm>
            <a:off x="6217920" y="3922776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48272" y="3849624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Results are visualised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48272" y="4242816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Maps, charts, tables, photographs?</a:t>
            </a:r>
          </a:p>
        </p:txBody>
      </p:sp>
      <p:sp>
        <p:nvSpPr>
          <p:cNvPr id="28" name="Oval 27"/>
          <p:cNvSpPr/>
          <p:nvPr/>
        </p:nvSpPr>
        <p:spPr>
          <a:xfrm>
            <a:off x="685800" y="5001768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16152" y="4928616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The conclusion answers the question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16152" y="532180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What have I actually demonstrated?</a:t>
            </a:r>
          </a:p>
        </p:txBody>
      </p:sp>
      <p:sp>
        <p:nvSpPr>
          <p:cNvPr id="31" name="Oval 30"/>
          <p:cNvSpPr/>
          <p:nvPr/>
        </p:nvSpPr>
        <p:spPr>
          <a:xfrm>
            <a:off x="6217920" y="5001768"/>
            <a:ext cx="384048" cy="384048"/>
          </a:xfrm>
          <a:prstGeom prst="ellipse">
            <a:avLst/>
          </a:prstGeom>
          <a:solidFill>
            <a:srgbClr val="487D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ptos Display"/>
              </a:defRPr>
            </a:pPr>
            <a: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8272" y="4928616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192B40"/>
                </a:solidFill>
                <a:latin typeface="Aptos Display"/>
              </a:defRPr>
            </a:pPr>
            <a:r>
              <a:t>Development potential is identified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8272" y="5321808"/>
            <a:ext cx="47548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636F79"/>
                </a:solidFill>
                <a:latin typeface="Aptos"/>
              </a:defRPr>
            </a:pPr>
            <a:r>
              <a:t>What does this mean for the future development of the area?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14400" y="5897880"/>
            <a:ext cx="10332720" cy="457200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1E79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43000" y="6035040"/>
            <a:ext cx="987552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t>MAIN POINT: study a concrete area, use evidence, and explain why location factors produce a particular development outcome.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961120" y="0"/>
            <a:ext cx="3227832" cy="6858000"/>
          </a:xfrm>
          <a:prstGeom prst="rect">
            <a:avLst/>
          </a:prstGeom>
          <a:solidFill>
            <a:srgbClr val="1E79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188720" y="2317377"/>
            <a:ext cx="6126480" cy="685800"/>
          </a:xfrm>
          <a:prstGeom prst="roundRect">
            <a:avLst/>
          </a:prstGeom>
          <a:solidFill>
            <a:srgbClr val="192B40"/>
          </a:solidFill>
          <a:ln w="19050">
            <a:solidFill>
              <a:srgbClr val="E084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17320" y="2431677"/>
            <a:ext cx="566928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 Display"/>
              </a:defRPr>
            </a:pPr>
            <a:r>
              <a:t>Good luck with your research!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1445</Words>
  <Application>Microsoft Office PowerPoint</Application>
  <PresentationFormat>Widescreen</PresentationFormat>
  <Paragraphs>211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Geographical Analysis of Location Factors – Seminar Guidelines</dc:title>
  <dc:subject>FLIP seminar – English version</dc:subject>
  <dc:creator>Assoc. Prof. Jelena Lončar, PhD</dc:creator>
  <cp:keywords/>
  <dc:description>generated using python-pptx</dc:description>
  <cp:lastModifiedBy>reviewer</cp:lastModifiedBy>
  <cp:revision>4</cp:revision>
  <dcterms:created xsi:type="dcterms:W3CDTF">2013-01-27T09:14:16Z</dcterms:created>
  <dcterms:modified xsi:type="dcterms:W3CDTF">2026-10-06T06:58:15Z</dcterms:modified>
  <cp:category/>
</cp:coreProperties>
</file>