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A8EA-9036-47D8-A2EF-61A3AA47294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149C0-5E8B-472F-8E7A-2FDA9CFD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1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BD8C-9717-C80B-5D2F-56A17E3B3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AFCA4-D39C-D7C1-B91E-D5A46EE31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AD86C-1349-9320-20DB-378C089C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79E3-1BD6-4DB9-BFC1-69A58EC4FBE6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A12C-D8F4-46C6-3A0A-1B6A6330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CBD9A-8F35-F338-148B-5B5632A1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391A-262D-03FE-6A92-EE54F458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AF781-D889-1AC0-5F35-3BC3C4173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18B6B-6B9E-772D-0522-C5EC9E75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CC0-3BA9-4CBC-BE88-923A7A1FC587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BAC51-EBDB-9B71-9984-CA63F969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44A34-6060-6E57-E3B8-ADB25329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2E072E-FA22-601B-CCF1-2E90A00E4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B8852-1E6B-E8B9-32BA-B2FE4FEF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67233-4FF5-AF68-7A9C-313D295C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3F1B-BC26-4732-AF7E-A58E23232417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77D0B-D972-01CB-7EBB-7E12E6D3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63A88-0522-3441-0357-046D723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0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A2F1-5B8E-3900-EA56-A10D55E8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1352A-E3B5-F26B-4084-BBFB2F7F6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D6114-45C9-E592-DEC3-5BCE58CC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53FC-F5A9-4F52-8173-1477B1AAF22E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2C1E8-C051-62B0-5E2C-4D13FBFF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67980-16DD-7246-F603-127D2D97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A9B9-7934-6BB3-3345-80120B78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F74B1-FFA4-8606-00DF-1E40798D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58E06-27D0-20BE-F799-3792180B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83BE-8FF2-443E-9D12-CF4A2F6DBD54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8440D-B616-62D1-315B-9C5A9951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88D4D-1A94-767D-52A7-CCA84F8C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1854-D5B8-EDD9-2CC9-23276A4A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3C9F-1E6E-124F-526B-3414468B6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6E51A-16C4-BE9C-AFA5-82030F2EB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25216-0AFE-031D-321A-7693DBA8B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3FCA-7312-458E-B3B5-3E24B1DF29EA}" type="datetime1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2749B-4656-97B9-7BFA-4A46FCCA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F932D-2FD5-23CA-D2DB-E4D0EF53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6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8FE4-950D-2228-3031-2D3C0FC2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815BB-A85B-4B8E-D517-89A476DB6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10A07-ECAE-ACAB-B98B-F52BD7DC0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B15D2-C0A1-21D0-DA60-CB65F2EC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BA019-3C48-F8E5-9322-14926B6B1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9A9974-2419-9BA1-8762-AAF0CB66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BF6F-6A9E-4DEF-8F24-02E8794F2348}" type="datetime1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8E0B0-BE8B-E221-5727-44F99802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1FADA-BA6E-FEFE-5AE6-8F5F1795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E721-1EB3-A9B1-5035-A589D243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E2039-92C8-8DA8-987C-7D33912D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AA1-D325-47F8-8A65-EFBBC4778917}" type="datetime1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FCC97-1E68-F025-00EC-BDD2F506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AEAC0-8F8E-2F2F-7DC0-78EBBCC2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5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A04A2-7C20-AA8A-9901-E11AE515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40A2-2329-4AA2-9F8C-3A10084FDFA4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DCAA5-7257-22A4-1D02-66EABD6A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CF42-1B87-F40A-66BC-1C4C42D6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25B6-525E-27A9-5F3A-9AB3516F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34776-0C05-75F2-F1E5-F49BE9722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4A942-B2E4-87FF-4644-DDB69EF92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2C065-A084-3CC2-1709-C3990C12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5961-24B9-4B60-B4E8-3EE5DE13CD2F}" type="datetime1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08BB3-0170-7391-70C6-09D2DDE4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2DB2A-B684-18AF-833B-B9189E3E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2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11CD-FABB-4DDB-5AA8-5F31DD35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71BCF-EDBA-87CA-5EF5-E608C3F63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D250A-CA0A-85B6-51A5-6C397D44B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A9E93-04BF-5312-D153-13F24F33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C073-6F76-47E6-B43D-7789CE036585}" type="datetime1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C6144-9E63-0F9F-05F3-6A35CDF0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8CFC1-DF7D-D8A1-20B6-2F5D6177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8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D613B-0ABD-071C-2376-D540BD65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C1E7C-0409-8097-AD15-E4854B6D4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020D-7527-C4AB-B0DA-3D070ECA4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D8A21A-101D-48DB-8955-9EB2F245B098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3F7A0-B143-73F9-E4AA-AA3247B50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B745D-2FAF-E91E-70FE-29C4E27C1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1A544B-0E44-4F44-8F7C-5E292491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3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BE033-F2CA-9F26-8376-E6CF3DF4E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6451"/>
            <a:ext cx="9144000" cy="1602549"/>
          </a:xfrm>
        </p:spPr>
        <p:txBody>
          <a:bodyPr anchor="ctr"/>
          <a:lstStyle/>
          <a:p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Eutektici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85123-0254-79CF-CAE9-8C7B23E6D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456" y="4013518"/>
            <a:ext cx="9467088" cy="1161986"/>
          </a:xfrm>
        </p:spPr>
        <p:txBody>
          <a:bodyPr>
            <a:normAutofit fontScale="77500" lnSpcReduction="20000"/>
          </a:bodyPr>
          <a:lstStyle/>
          <a:p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Toni Grgurić, mag. </a:t>
            </a:r>
            <a:r>
              <a:rPr lang="hr-HR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hr-H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hr-HR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</a:t>
            </a:r>
            <a:r>
              <a:rPr lang="hr-H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Z. </a:t>
            </a:r>
            <a:r>
              <a:rPr lang="hr-HR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Xue</a:t>
            </a:r>
            <a:r>
              <a:rPr lang="hr-H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T. Mu, </a:t>
            </a:r>
            <a:r>
              <a:rPr lang="hr-HR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Eutectics</a:t>
            </a:r>
            <a:r>
              <a:rPr lang="hr-H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hr-HR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formation</a:t>
            </a:r>
            <a:r>
              <a:rPr lang="hr-H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r-HR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properties</a:t>
            </a:r>
            <a:r>
              <a:rPr lang="hr-H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r-HR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hr-H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applications</a:t>
            </a:r>
            <a:r>
              <a:rPr lang="hr-H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r-HR" sz="2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</a:t>
            </a:r>
            <a:r>
              <a:rPr lang="hr-HR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hr-HR" sz="2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</a:t>
            </a:r>
            <a:r>
              <a:rPr lang="hr-HR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hr-HR" sz="2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</a:t>
            </a:r>
            <a:r>
              <a:rPr lang="hr-HR" sz="2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hr-H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2021, </a:t>
            </a:r>
            <a:r>
              <a:rPr lang="hr-H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hr-H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8596-8638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B61C6-0B54-DC95-63A4-88BF5DB4418C}"/>
              </a:ext>
            </a:extLst>
          </p:cNvPr>
          <p:cNvSpPr txBox="1"/>
          <p:nvPr/>
        </p:nvSpPr>
        <p:spPr>
          <a:xfrm>
            <a:off x="5190744" y="6069830"/>
            <a:ext cx="208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20. svibnja 2026. </a:t>
            </a:r>
            <a:endParaRPr lang="en-US" dirty="0"/>
          </a:p>
        </p:txBody>
      </p:sp>
      <p:pic>
        <p:nvPicPr>
          <p:cNvPr id="8" name="Picture 4" descr="Home - Ruđer Bošković Institute">
            <a:extLst>
              <a:ext uri="{FF2B5EF4-FFF2-40B4-BE49-F238E27FC236}">
                <a16:creationId xmlns:a16="http://schemas.microsoft.com/office/drawing/2014/main" id="{6030B86D-035B-2636-DA05-519D3E80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700" y="268310"/>
            <a:ext cx="3088312" cy="162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00E858-825D-4E44-280C-0BE292F2A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72" y="0"/>
            <a:ext cx="2157984" cy="2157984"/>
          </a:xfrm>
          <a:prstGeom prst="rect">
            <a:avLst/>
          </a:prstGeom>
        </p:spPr>
      </p:pic>
      <p:pic>
        <p:nvPicPr>
          <p:cNvPr id="11" name="Picture 2" descr="Logotip – HRZZ">
            <a:extLst>
              <a:ext uri="{FF2B5EF4-FFF2-40B4-BE49-F238E27FC236}">
                <a16:creationId xmlns:a16="http://schemas.microsoft.com/office/drawing/2014/main" id="{A3EC0426-2ACD-5F92-198E-B4EF10A5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729" y="5981958"/>
            <a:ext cx="1785486" cy="7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013A88-5A22-1DCC-CCE7-AF84A1E419B9}"/>
              </a:ext>
            </a:extLst>
          </p:cNvPr>
          <p:cNvSpPr txBox="1"/>
          <p:nvPr/>
        </p:nvSpPr>
        <p:spPr>
          <a:xfrm>
            <a:off x="8256256" y="6353562"/>
            <a:ext cx="1866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dirty="0"/>
              <a:t>HRZZ-IP-2024-05-2450</a:t>
            </a:r>
          </a:p>
          <a:p>
            <a:r>
              <a:rPr lang="en-US" sz="1200" noProof="0" dirty="0"/>
              <a:t>HRZZ-DOK-2025-02-1155</a:t>
            </a:r>
          </a:p>
        </p:txBody>
      </p:sp>
    </p:spTree>
    <p:extLst>
      <p:ext uri="{BB962C8B-B14F-4D97-AF65-F5344CB8AC3E}">
        <p14:creationId xmlns:p14="http://schemas.microsoft.com/office/powerpoint/2010/main" val="300676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EFAB-FC20-4DA5-EFFF-566CEF87F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" y="828929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Otapala budućnosti </a:t>
            </a:r>
            <a:r>
              <a:rPr lang="hr-HR" sz="2000" dirty="0">
                <a:latin typeface="Grotesque" panose="020B0504020202020204" pitchFamily="34" charset="0"/>
                <a:cs typeface="Arial" panose="020B0604020202020204" pitchFamily="34" charset="0"/>
              </a:rPr>
              <a:t>–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biorazgradiva, neškodljiva za okoliš i mogu se dizajnirati ovisno o potrebi.</a:t>
            </a:r>
          </a:p>
          <a:p>
            <a:pPr marL="0" indent="0"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E7D20-5ACF-17E7-B6A7-044F670D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A3883C-4371-A7AB-6A57-0D1BB359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" y="136525"/>
            <a:ext cx="10515600" cy="604139"/>
          </a:xfrm>
        </p:spPr>
        <p:txBody>
          <a:bodyPr>
            <a:normAutofit/>
          </a:bodyPr>
          <a:lstStyle/>
          <a:p>
            <a:r>
              <a:rPr lang="hr-HR" sz="2900" b="1" dirty="0">
                <a:latin typeface="Arial" panose="020B0604020202020204" pitchFamily="34" charset="0"/>
                <a:cs typeface="Arial" panose="020B0604020202020204" pitchFamily="34" charset="0"/>
              </a:rPr>
              <a:t>Duboka eutektična otapala (DES)</a:t>
            </a:r>
            <a:endParaRPr lang="en-US" sz="29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201A12-A833-1230-E09F-FACE54472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40831"/>
              </p:ext>
            </p:extLst>
          </p:nvPr>
        </p:nvGraphicFramePr>
        <p:xfrm>
          <a:off x="1847532" y="1746060"/>
          <a:ext cx="7890828" cy="3648901"/>
        </p:xfrm>
        <a:graphic>
          <a:graphicData uri="http://schemas.openxmlformats.org/drawingml/2006/table">
            <a:tbl>
              <a:tblPr firstRow="1" firstCol="1" bandRow="1"/>
              <a:tblGrid>
                <a:gridCol w="2629985">
                  <a:extLst>
                    <a:ext uri="{9D8B030D-6E8A-4147-A177-3AD203B41FA5}">
                      <a16:colId xmlns:a16="http://schemas.microsoft.com/office/drawing/2014/main" val="2830938710"/>
                    </a:ext>
                  </a:extLst>
                </a:gridCol>
                <a:gridCol w="5260843">
                  <a:extLst>
                    <a:ext uri="{9D8B030D-6E8A-4147-A177-3AD203B41FA5}">
                      <a16:colId xmlns:a16="http://schemas.microsoft.com/office/drawing/2014/main" val="61008728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Opća formula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315412"/>
                  </a:ext>
                </a:extLst>
              </a:tr>
              <a:tr h="594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 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hr-HR" sz="18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hr-HR" sz="18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hr-HR" sz="18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MCl</a:t>
                      </a:r>
                      <a:r>
                        <a:rPr lang="hr-HR" sz="1800" baseline="-25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hr-HR" sz="1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M = Zn, Sn, Fe, Al, Ga, In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499843"/>
                  </a:ext>
                </a:extLst>
              </a:tr>
              <a:tr h="594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 II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hr-HR" sz="18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hr-HR" sz="18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hr-HR" sz="18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MCl</a:t>
                      </a:r>
                      <a:r>
                        <a:rPr lang="hr-HR" sz="1800" baseline="-25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hr-HR" sz="1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∙yH</a:t>
                      </a:r>
                      <a:r>
                        <a:rPr lang="hr-HR" sz="1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hr-HR" sz="1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M = Cr, Co, Cu, Ni, Fe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009518"/>
                  </a:ext>
                </a:extLst>
              </a:tr>
              <a:tr h="594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 III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hr-HR" sz="18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hr-HR" sz="18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hr-HR" sz="18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RZ</a:t>
                      </a: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; Z = CONH</a:t>
                      </a:r>
                      <a:r>
                        <a:rPr lang="hr-HR" sz="1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COOH, OH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570694"/>
                  </a:ext>
                </a:extLst>
              </a:tr>
              <a:tr h="12720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 IV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MCl</a:t>
                      </a:r>
                      <a:r>
                        <a:rPr lang="hr-HR" sz="1800" baseline="-25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hr-HR" sz="18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RZ</a:t>
                      </a: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MCl</a:t>
                      </a:r>
                      <a:r>
                        <a:rPr lang="hr-HR" sz="1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x−1</a:t>
                      </a:r>
                      <a:r>
                        <a:rPr lang="hr-HR" sz="18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∙RZ + MCl</a:t>
                      </a:r>
                      <a:r>
                        <a:rPr lang="hr-HR" sz="1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x+1</a:t>
                      </a: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; M = Al, Zn i Z = CONH</a:t>
                      </a:r>
                      <a:r>
                        <a:rPr lang="hr-HR" sz="1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OH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23924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3B3F330B-808F-0C4B-B812-51B2954151AE}"/>
              </a:ext>
            </a:extLst>
          </p:cNvPr>
          <p:cNvSpPr/>
          <p:nvPr/>
        </p:nvSpPr>
        <p:spPr>
          <a:xfrm>
            <a:off x="2705100" y="3585020"/>
            <a:ext cx="869950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9B785-7F87-781D-1D06-6B7CF4BF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" y="4572000"/>
            <a:ext cx="10515600" cy="19669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Glavni uzrok nastajanja DES-ova → vodikove veze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Neselektivno povezivanje između HBA i HBD povećava nered i onemogućuje nastanak kristala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Mogu se potvrditi NMR-om, IR-om i DSC-om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Utječu na fizikalno-kemijska svojstva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239C4-F3AE-766A-3835-4F61138E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C470C-9857-A2D1-A3EF-D6CB69A90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0" y="220662"/>
            <a:ext cx="9620250" cy="41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4F61-318A-D971-51CD-276AC3839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08" y="316865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Dolazi do nastanka polarnih i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nepolarnih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regija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Zbog heterogene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nanostrukture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DES-ovi nalaze široku primjenu 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Adsorpciji plinova (CO</a:t>
            </a:r>
            <a:r>
              <a:rPr lang="hr-H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, SO</a:t>
            </a:r>
            <a:r>
              <a:rPr lang="hr-H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Ekstrakciji metala iz ruda (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leeching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Recikliranje biomase (hitin, antocijani, polifenoli i sl.)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Sintezi novih materijala (filmovi,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nanočestice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, MOF-ovi i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Baterije,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elektroplatiranje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(Au, Pt, Pd, Ag)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Kataliza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Glavni nedostatak: raspad pri visokim temperaturama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24B78-1D26-3FC4-9074-B9573760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57FA1-B93E-A0DF-877C-17BEBECB4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99" y="1686466"/>
            <a:ext cx="5264101" cy="3892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045886-D910-6AA1-CDB5-7902CCC5DAF1}"/>
              </a:ext>
            </a:extLst>
          </p:cNvPr>
          <p:cNvSpPr txBox="1"/>
          <p:nvPr/>
        </p:nvSpPr>
        <p:spPr>
          <a:xfrm>
            <a:off x="216408" y="6444476"/>
            <a:ext cx="6144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S. S. Hossain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A. Samanta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Phys. Chem. Chem. Phys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2018,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24613–24622.</a:t>
            </a:r>
          </a:p>
        </p:txBody>
      </p:sp>
    </p:spTree>
    <p:extLst>
      <p:ext uri="{BB962C8B-B14F-4D97-AF65-F5344CB8AC3E}">
        <p14:creationId xmlns:p14="http://schemas.microsoft.com/office/powerpoint/2010/main" val="121897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EC071-C49D-3C0A-5550-DB5156D38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44" y="810640"/>
            <a:ext cx="5743731" cy="576525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dostupnoj literaturi DES-ovi se često uspoređuju s ionskim tekućinama (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Sličnosti: na sobnoj temperaturi prelaze u tekuće stanje, sličnih svojstava i područja primjene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Glavna razlika: ionske tekućine sadrže jednu ili više soli, dok DES-ovi  osim soli sadrže i neutralnu molekulu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Eutektične molekulske tekućine (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EML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Posljednjih godina izučavane su i druge ne kovalentne interakcije poput interakcije 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šupljine, 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π−π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interakcije i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Tip V DES-ova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Pr. 1,2-etanditiol :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etilendiamin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= 1:10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41DEE-A245-8A88-C436-ECD9C361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DBBB3B-AF59-E0F1-18F1-6B0EC123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" y="136525"/>
            <a:ext cx="10515600" cy="604139"/>
          </a:xfrm>
        </p:spPr>
        <p:txBody>
          <a:bodyPr>
            <a:normAutofit/>
          </a:bodyPr>
          <a:lstStyle/>
          <a:p>
            <a:r>
              <a:rPr lang="hr-HR" sz="2900" b="1" dirty="0">
                <a:latin typeface="Arial" panose="020B0604020202020204" pitchFamily="34" charset="0"/>
                <a:cs typeface="Arial" panose="020B0604020202020204" pitchFamily="34" charset="0"/>
              </a:rPr>
              <a:t>DES, IL ili EML ?</a:t>
            </a:r>
            <a:endParaRPr lang="en-US" sz="2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C63EED-9642-D8BF-7978-577EAC5E3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091" y="3208550"/>
            <a:ext cx="5814481" cy="3055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365214-F58A-8091-0D0D-FB8A5169E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75" y="136525"/>
            <a:ext cx="5944115" cy="29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3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A7180-35E2-B419-2C66-125014DE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" y="223202"/>
            <a:ext cx="10515600" cy="457835"/>
          </a:xfrm>
        </p:spPr>
        <p:txBody>
          <a:bodyPr>
            <a:noAutofit/>
          </a:bodyPr>
          <a:lstStyle/>
          <a:p>
            <a:pPr algn="just"/>
            <a:r>
              <a:rPr lang="hr-HR" sz="2900" b="1" dirty="0"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E90F9-5860-ADDD-4C2F-C6D230494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18" y="1143127"/>
            <a:ext cx="10515600" cy="435133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Interesantna klasa materijala uskog područja primjene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Eutektične legure galija imaju jako dobra svojstva, ali zbog cijene nemaju širu upotrebu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Eutektične soli trenutno su ograničene na područje pretvorbe energije i industrije goriva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DES-ovi se smatraju otapalima budućnosti, no glavni nedostatak im je nestabilnost pri visokim temperaturama što ograničava upotrebu u sintetskoj kemiji i industriji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Očekuje se razvoj općih eutektičnih načela kao i novih sustava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Korištenje strojnog učenja za dizajn novih eutektičnih sustava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7411-12D8-B6D0-0741-97416592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14974-E10C-2852-92E6-3C54EFE7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E63139-39AE-1635-9B4C-5E989B43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09" y="2193751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5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7D8D-34CC-586D-119B-7FB0D0C94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87777"/>
            <a:ext cx="10515600" cy="412115"/>
          </a:xfrm>
        </p:spPr>
        <p:txBody>
          <a:bodyPr>
            <a:normAutofit fontScale="90000"/>
          </a:bodyPr>
          <a:lstStyle/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19989-D4CE-8637-B04D-4F757657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599892"/>
            <a:ext cx="10515600" cy="136518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Definicija eutektične smjese</a:t>
            </a: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Homogena smjesa dvije ili više komponenti, pri čemu je temperatura tališta niža od temperature tališta pojedinačnih komponenti.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489DF-FD96-8E80-998B-AB557E39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CFC93-6C5D-AA2C-CF84-1B6523D35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61" y="1968150"/>
            <a:ext cx="5307539" cy="4750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B7C655-979E-1823-72C1-BB97521AA47E}"/>
              </a:ext>
            </a:extLst>
          </p:cNvPr>
          <p:cNvSpPr txBox="1"/>
          <p:nvPr/>
        </p:nvSpPr>
        <p:spPr>
          <a:xfrm>
            <a:off x="5638800" y="25971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FECF4-791B-02B1-825F-7A4E85DB83F8}"/>
              </a:ext>
            </a:extLst>
          </p:cNvPr>
          <p:cNvSpPr txBox="1"/>
          <p:nvPr/>
        </p:nvSpPr>
        <p:spPr>
          <a:xfrm>
            <a:off x="123825" y="2327457"/>
            <a:ext cx="397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Eutektična točka  </a:t>
            </a:r>
            <a:r>
              <a:rPr lang="hr-H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2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D2796-84F8-4754-8739-BFD062138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539497"/>
            <a:ext cx="10515600" cy="10607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Ovisno o sastavu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eutektike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možemo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podjeliti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na: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B09F-1B71-8339-4B47-D5B1DBE9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5AC50D-5236-7016-C020-766532C83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39091"/>
              </p:ext>
            </p:extLst>
          </p:nvPr>
        </p:nvGraphicFramePr>
        <p:xfrm>
          <a:off x="838200" y="1600201"/>
          <a:ext cx="9732264" cy="4413072"/>
        </p:xfrm>
        <a:graphic>
          <a:graphicData uri="http://schemas.openxmlformats.org/drawingml/2006/table">
            <a:tbl>
              <a:tblPr firstRow="1" firstCol="1" bandRow="1"/>
              <a:tblGrid>
                <a:gridCol w="3243730">
                  <a:extLst>
                    <a:ext uri="{9D8B030D-6E8A-4147-A177-3AD203B41FA5}">
                      <a16:colId xmlns:a16="http://schemas.microsoft.com/office/drawing/2014/main" val="737397957"/>
                    </a:ext>
                  </a:extLst>
                </a:gridCol>
                <a:gridCol w="3243730">
                  <a:extLst>
                    <a:ext uri="{9D8B030D-6E8A-4147-A177-3AD203B41FA5}">
                      <a16:colId xmlns:a16="http://schemas.microsoft.com/office/drawing/2014/main" val="189632235"/>
                    </a:ext>
                  </a:extLst>
                </a:gridCol>
                <a:gridCol w="3244804">
                  <a:extLst>
                    <a:ext uri="{9D8B030D-6E8A-4147-A177-3AD203B41FA5}">
                      <a16:colId xmlns:a16="http://schemas.microsoft.com/office/drawing/2014/main" val="3087512666"/>
                    </a:ext>
                  </a:extLst>
                </a:gridCol>
              </a:tblGrid>
              <a:tr h="375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Sastav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Kategorija (opis)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Primjer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976164"/>
                  </a:ext>
                </a:extLst>
              </a:tr>
              <a:tr h="776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 + 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Eutektična legura (eutektična smjesa atoma)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Pb−Sn, Ga-In-Sn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010590"/>
                  </a:ext>
                </a:extLst>
              </a:tr>
              <a:tr h="724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 + 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Eutektična sol (eutektična smjesa iona)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LiCl−KCl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756423"/>
                  </a:ext>
                </a:extLst>
              </a:tr>
              <a:tr h="575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Mol + Mol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Eutektična molekulska smjesa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Benzofenon−difenilamin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975399"/>
                  </a:ext>
                </a:extLst>
              </a:tr>
              <a:tr h="776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 + Mol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 (eutektična smjesa iona i molekula)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ChCl</a:t>
                      </a: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−urea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132931"/>
                  </a:ext>
                </a:extLst>
              </a:tr>
              <a:tr h="776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 + 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Metal u soli (eutektična smjesa atoma i iona)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Bi−BiCl</a:t>
                      </a:r>
                      <a:r>
                        <a:rPr lang="hr-HR" sz="1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295356"/>
                  </a:ext>
                </a:extLst>
              </a:tr>
              <a:tr h="338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M+ Mol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2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32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52AB-4E1B-AC25-9157-6BB73229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" y="136525"/>
            <a:ext cx="10515600" cy="686435"/>
          </a:xfrm>
        </p:spPr>
        <p:txBody>
          <a:bodyPr>
            <a:normAutofit/>
          </a:bodyPr>
          <a:lstStyle/>
          <a:p>
            <a:r>
              <a:rPr lang="hr-HR" sz="2900" b="1" dirty="0">
                <a:latin typeface="Arial" panose="020B0604020202020204" pitchFamily="34" charset="0"/>
                <a:cs typeface="Arial" panose="020B0604020202020204" pitchFamily="34" charset="0"/>
              </a:rPr>
              <a:t>Nastanak </a:t>
            </a:r>
            <a:r>
              <a:rPr lang="hr-HR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eutektika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1C1C1-FC7F-55FC-2ACC-B70936F9E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956945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Termodinamičkih parametri → entropija, kemijski potencijal u eutektičnoj točki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Doprinos veznih i neveznih interakcija → metalna veza, ionska veza, vodikova veza, Van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Waalsove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sile,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Londonove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disperzijske sile i sl.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Vibracijsko difuzijski mehanizam opisuje nastanak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eutektika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na makroskopskoj razini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341C9-8747-532D-D3E3-25C31EF4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1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2A8C-07DB-B76E-8674-0B421640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0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hr-HR" sz="2900" b="1" dirty="0">
                <a:latin typeface="Arial" panose="020B0604020202020204" pitchFamily="34" charset="0"/>
                <a:cs typeface="Arial" panose="020B0604020202020204" pitchFamily="34" charset="0"/>
              </a:rPr>
              <a:t>Vibracijsko-difuzijski mehanizam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79F08-2F23-6D54-FC7D-BA0FCD03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B5E75-153B-DE1E-F5DA-F8B557A2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72" y="2871002"/>
            <a:ext cx="8094700" cy="339263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AF2C32-121D-05B3-7EDD-1F5AB0675AE3}"/>
              </a:ext>
            </a:extLst>
          </p:cNvPr>
          <p:cNvSpPr txBox="1"/>
          <p:nvPr/>
        </p:nvSpPr>
        <p:spPr>
          <a:xfrm>
            <a:off x="146304" y="733425"/>
            <a:ext cx="10799064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 površini kristala atomi/molekule jače vibriraju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Udaljenost između atoma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se smanjuje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Atom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stupa u interakciju s atomom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Dolazi do kidanja postojećih i nastajanja novih veza → nastanak prvog „tekućeg atoma”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Proces se ponavlja dok vibracije ne dosegnu prag pri </a:t>
            </a:r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b="1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8EECF-D000-7798-99C2-7958457A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" y="246253"/>
            <a:ext cx="10515600" cy="677291"/>
          </a:xfrm>
        </p:spPr>
        <p:txBody>
          <a:bodyPr>
            <a:normAutofit/>
          </a:bodyPr>
          <a:lstStyle/>
          <a:p>
            <a:r>
              <a:rPr lang="hr-HR" sz="2900" b="1" dirty="0">
                <a:latin typeface="Arial" panose="020B0604020202020204" pitchFamily="34" charset="0"/>
                <a:cs typeface="Arial" panose="020B0604020202020204" pitchFamily="34" charset="0"/>
              </a:rPr>
              <a:t>Eutektične legure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3D626-3085-4DCA-FA5E-F404BC92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44" y="99352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Bronca </a:t>
            </a:r>
            <a:r>
              <a:rPr lang="hr-HR" sz="2000" dirty="0">
                <a:latin typeface="Grotesque" panose="020B0504020202020204" pitchFamily="34" charset="0"/>
                <a:cs typeface="Arial" panose="020B0604020202020204" pitchFamily="34" charset="0"/>
              </a:rPr>
              <a:t>–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sastav Sn : Cu = 1 : 3 (</a:t>
            </a:r>
            <a:r>
              <a:rPr lang="hr-HR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sz="20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= 800 °C)</a:t>
            </a: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Potakla daljnji razvoj legura i eutektika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Za izradu eutektičnih legura najčešće se koristi galij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Nisko talište </a:t>
            </a:r>
            <a:r>
              <a:rPr lang="hr-H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sz="16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(Ga) = 29,76 °C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Galinstan (Ga-In-Sn), Ga-In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Visoka viskoznost i površinska napetost, dobra toplinska i električna vodljivost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Primjena: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Zamjena žive u termometrima (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Galistan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Sintezi novih nanomaterijala, kataliza, elektronika, senzori i sl.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Glavni nedostatak → visoka cijena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33FB8-7A88-038F-7A0D-E439A754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DDAA1-AFF5-589E-FCE0-5823339AC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66078"/>
            <a:ext cx="1798699" cy="1798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710564-6DE5-A513-4370-0D1C6257F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633" y="2269840"/>
            <a:ext cx="2398266" cy="1798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C605F-B3A7-9850-F7DB-78E2FFBF7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03" y="4862259"/>
            <a:ext cx="3943496" cy="13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6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5EC65-D640-AFFB-2F24-F8D07887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0DCC1-69E4-9828-0ED5-BD6C52825A02}"/>
              </a:ext>
            </a:extLst>
          </p:cNvPr>
          <p:cNvSpPr txBox="1"/>
          <p:nvPr/>
        </p:nvSpPr>
        <p:spPr>
          <a:xfrm>
            <a:off x="159430" y="114300"/>
            <a:ext cx="4887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Primjena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EGaIn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legure u VR-tehnologiji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in graphic">
            <a:extLst>
              <a:ext uri="{FF2B5EF4-FFF2-40B4-BE49-F238E27FC236}">
                <a16:creationId xmlns:a16="http://schemas.microsoft.com/office/drawing/2014/main" id="{CF5FE70D-C01A-BDDC-756C-CA7F751B236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25981" y="752594"/>
            <a:ext cx="4539961" cy="499098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3BBDD9-A86A-0117-94EC-28E472507735}"/>
              </a:ext>
            </a:extLst>
          </p:cNvPr>
          <p:cNvSpPr txBox="1"/>
          <p:nvPr/>
        </p:nvSpPr>
        <p:spPr>
          <a:xfrm>
            <a:off x="12174" y="6276855"/>
            <a:ext cx="10756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J.Oh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S.Kim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S.Lee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S.Jeong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H.Ko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J.Bae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Adv.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Funct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 Mater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2021,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2007772. </a:t>
            </a:r>
          </a:p>
        </p:txBody>
      </p:sp>
      <p:pic>
        <p:nvPicPr>
          <p:cNvPr id="8" name="Main graphic">
            <a:extLst>
              <a:ext uri="{FF2B5EF4-FFF2-40B4-BE49-F238E27FC236}">
                <a16:creationId xmlns:a16="http://schemas.microsoft.com/office/drawing/2014/main" id="{FAF2ACDA-C0AF-EB9F-600E-BF07A93341A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674900" y="752594"/>
            <a:ext cx="4614036" cy="52862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21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BA198-FCD2-6E8B-FAD4-EF6C0372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" y="136525"/>
            <a:ext cx="10515600" cy="604139"/>
          </a:xfrm>
        </p:spPr>
        <p:txBody>
          <a:bodyPr>
            <a:normAutofit/>
          </a:bodyPr>
          <a:lstStyle/>
          <a:p>
            <a:r>
              <a:rPr lang="hr-HR" sz="2900" b="1" dirty="0">
                <a:latin typeface="Arial" panose="020B0604020202020204" pitchFamily="34" charset="0"/>
                <a:cs typeface="Arial" panose="020B0604020202020204" pitchFamily="34" charset="0"/>
              </a:rPr>
              <a:t>Eutektične soli</a:t>
            </a:r>
            <a:endParaRPr lang="en-US" sz="2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1782D-7E6C-432A-7DB1-DAD941E6A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2" y="838073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„Tekuće” soli ≠ eutektične soli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„tekuće” soli mogu sadržavati samo jednu komponentu, npr. alkalijski nitrati, kloridi i slično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Eutektične soli sadržavaju dvije ili više komponente pri čemu je talište niže od tališta početnih komponenti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Najviše su istražena termodinamička svojstva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Visoka entalpija taljenja → za skladištenje energije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Najčešće se koriste kloridi, fluoridi, nitrati,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nitridi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, karbonati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Primjer NaCl </a:t>
            </a:r>
            <a:r>
              <a:rPr lang="hr-HR" sz="1600" dirty="0">
                <a:latin typeface="Grotesque" panose="020B0504020202020204" pitchFamily="34" charset="0"/>
                <a:cs typeface="Arial" panose="020B0604020202020204" pitchFamily="34" charset="0"/>
              </a:rPr>
              <a:t>–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hr-HR" sz="1600" dirty="0">
                <a:latin typeface="Grotesque" panose="020B0504020202020204" pitchFamily="34" charset="0"/>
                <a:cs typeface="Arial" panose="020B0604020202020204" pitchFamily="34" charset="0"/>
              </a:rPr>
              <a:t> –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NaF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293F2-D61C-8F2E-630A-06DF5B5A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6D859-562D-B5F0-FD17-5984FDF7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72" y="2849150"/>
            <a:ext cx="5446976" cy="32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38E1D-7C2A-D892-235F-411A3030B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08" y="243713"/>
            <a:ext cx="4678657" cy="517283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Ostale primjene: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Konverzija termalne u kemijsku energiju → proces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gasifikacije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Boudouardova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reakcija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½ M</a:t>
            </a:r>
            <a:r>
              <a:rPr lang="hr-H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hr-H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+ C(s) → M (g) + 3/2 CO (g)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M (g) + CO</a:t>
            </a:r>
            <a:r>
              <a:rPr lang="hr-H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(g) → ½ M</a:t>
            </a:r>
            <a:r>
              <a:rPr lang="hr-H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hr-H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+ ½ CO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C + CO</a:t>
            </a:r>
            <a:r>
              <a:rPr lang="hr-H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→ 2CO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Baterije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U sintezi novih materijala → sinteza COF-ova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Glavni nedostatak → visoka operabilna temperatura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2D2B4-2082-DF12-B6B8-54454DF7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544B-0E44-4F44-8F7C-5E29249122A1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33E9E-A1F4-B55C-A720-056E6FF93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012" y="1409945"/>
            <a:ext cx="3348273" cy="2743163"/>
          </a:xfrm>
          <a:prstGeom prst="rect">
            <a:avLst/>
          </a:prstGeom>
        </p:spPr>
      </p:pic>
      <p:pic>
        <p:nvPicPr>
          <p:cNvPr id="9" name="Main graphic">
            <a:extLst>
              <a:ext uri="{FF2B5EF4-FFF2-40B4-BE49-F238E27FC236}">
                <a16:creationId xmlns:a16="http://schemas.microsoft.com/office/drawing/2014/main" id="{8B16CA66-B70B-7D9F-72DD-CC6AEA39186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376285" y="636422"/>
            <a:ext cx="3456432" cy="5585155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4B5CA7-5614-75AD-0C5A-5A6081130B87}"/>
              </a:ext>
            </a:extLst>
          </p:cNvPr>
          <p:cNvSpPr txBox="1"/>
          <p:nvPr/>
        </p:nvSpPr>
        <p:spPr>
          <a:xfrm>
            <a:off x="216408" y="6356350"/>
            <a:ext cx="8920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Yoshida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Matsunami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Y.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Hosokawa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O.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Yokota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Y.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Tamaura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i="1" dirty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hr-H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Fuels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1999,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961–964.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Maschita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Banerjee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Savasci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Haase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Ochsenfeld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B. V.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Lotsch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hr-HR" sz="1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hr-HR" sz="12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hr-H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hr-HR" sz="1200" i="1" dirty="0">
                <a:latin typeface="Arial" panose="020B0604020202020204" pitchFamily="34" charset="0"/>
                <a:cs typeface="Arial" panose="020B0604020202020204" pitchFamily="34" charset="0"/>
              </a:rPr>
              <a:t>. Ed.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2020,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15750–15758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0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1015</Words>
  <Application>Microsoft Office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Grotesque</vt:lpstr>
      <vt:lpstr>Times New Roman</vt:lpstr>
      <vt:lpstr>Wingdings</vt:lpstr>
      <vt:lpstr>Office Theme</vt:lpstr>
      <vt:lpstr>Eutektici</vt:lpstr>
      <vt:lpstr>Uvod</vt:lpstr>
      <vt:lpstr>PowerPoint Presentation</vt:lpstr>
      <vt:lpstr>Nastanak eutektika</vt:lpstr>
      <vt:lpstr>Vibracijsko-difuzijski mehanizam</vt:lpstr>
      <vt:lpstr>Eutektične legure</vt:lpstr>
      <vt:lpstr>PowerPoint Presentation</vt:lpstr>
      <vt:lpstr>Eutektične soli</vt:lpstr>
      <vt:lpstr>PowerPoint Presentation</vt:lpstr>
      <vt:lpstr>Duboka eutektična otapala (DES)</vt:lpstr>
      <vt:lpstr>PowerPoint Presentation</vt:lpstr>
      <vt:lpstr>PowerPoint Presentation</vt:lpstr>
      <vt:lpstr>DES, IL ili EML ?</vt:lpstr>
      <vt:lpstr>Zaključak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Toni Grgurić</dc:creator>
  <cp:lastModifiedBy>Toni Grgurić</cp:lastModifiedBy>
  <cp:revision>21</cp:revision>
  <dcterms:created xsi:type="dcterms:W3CDTF">2026-05-07T10:17:42Z</dcterms:created>
  <dcterms:modified xsi:type="dcterms:W3CDTF">2026-05-20T10:51:26Z</dcterms:modified>
</cp:coreProperties>
</file>