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1" r:id="rId1"/>
  </p:sldMasterIdLst>
  <p:notesMasterIdLst>
    <p:notesMasterId r:id="rId18"/>
  </p:notesMasterIdLst>
  <p:sldIdLst>
    <p:sldId id="256" r:id="rId2"/>
    <p:sldId id="257" r:id="rId3"/>
    <p:sldId id="265" r:id="rId4"/>
    <p:sldId id="266" r:id="rId5"/>
    <p:sldId id="258" r:id="rId6"/>
    <p:sldId id="259" r:id="rId7"/>
    <p:sldId id="267" r:id="rId8"/>
    <p:sldId id="268" r:id="rId9"/>
    <p:sldId id="260" r:id="rId10"/>
    <p:sldId id="261" r:id="rId11"/>
    <p:sldId id="262" r:id="rId12"/>
    <p:sldId id="263" r:id="rId13"/>
    <p:sldId id="270" r:id="rId14"/>
    <p:sldId id="271" r:id="rId15"/>
    <p:sldId id="272" r:id="rId16"/>
    <p:sldId id="269" r:id="rId1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54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Sheet1!$E$1</c:f>
              <c:strCache>
                <c:ptCount val="1"/>
              </c:strCache>
            </c:strRef>
          </c:tx>
          <c:spPr>
            <a:ln w="95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Sheet1!$A$2:$A$92</c:f>
              <c:numCache>
                <c:formatCode>General</c:formatCode>
                <c:ptCount val="91"/>
                <c:pt idx="0">
                  <c:v>100</c:v>
                </c:pt>
                <c:pt idx="1">
                  <c:v>110</c:v>
                </c:pt>
                <c:pt idx="2">
                  <c:v>120</c:v>
                </c:pt>
                <c:pt idx="3">
                  <c:v>130</c:v>
                </c:pt>
                <c:pt idx="4">
                  <c:v>140</c:v>
                </c:pt>
                <c:pt idx="5">
                  <c:v>150</c:v>
                </c:pt>
                <c:pt idx="6">
                  <c:v>160</c:v>
                </c:pt>
                <c:pt idx="7">
                  <c:v>170</c:v>
                </c:pt>
                <c:pt idx="8">
                  <c:v>180</c:v>
                </c:pt>
                <c:pt idx="9">
                  <c:v>190</c:v>
                </c:pt>
                <c:pt idx="10">
                  <c:v>200</c:v>
                </c:pt>
                <c:pt idx="11">
                  <c:v>210</c:v>
                </c:pt>
                <c:pt idx="12">
                  <c:v>220</c:v>
                </c:pt>
                <c:pt idx="13">
                  <c:v>230</c:v>
                </c:pt>
                <c:pt idx="14">
                  <c:v>240</c:v>
                </c:pt>
                <c:pt idx="15">
                  <c:v>250</c:v>
                </c:pt>
                <c:pt idx="16">
                  <c:v>260</c:v>
                </c:pt>
                <c:pt idx="17">
                  <c:v>270</c:v>
                </c:pt>
                <c:pt idx="18">
                  <c:v>280</c:v>
                </c:pt>
                <c:pt idx="19">
                  <c:v>290</c:v>
                </c:pt>
                <c:pt idx="20">
                  <c:v>300</c:v>
                </c:pt>
                <c:pt idx="21">
                  <c:v>310</c:v>
                </c:pt>
                <c:pt idx="22">
                  <c:v>320</c:v>
                </c:pt>
                <c:pt idx="23">
                  <c:v>330</c:v>
                </c:pt>
                <c:pt idx="24">
                  <c:v>340</c:v>
                </c:pt>
                <c:pt idx="25">
                  <c:v>350</c:v>
                </c:pt>
                <c:pt idx="26">
                  <c:v>360</c:v>
                </c:pt>
                <c:pt idx="27">
                  <c:v>370</c:v>
                </c:pt>
                <c:pt idx="28">
                  <c:v>380</c:v>
                </c:pt>
                <c:pt idx="29">
                  <c:v>390</c:v>
                </c:pt>
                <c:pt idx="30">
                  <c:v>400</c:v>
                </c:pt>
                <c:pt idx="31">
                  <c:v>410</c:v>
                </c:pt>
                <c:pt idx="32">
                  <c:v>420</c:v>
                </c:pt>
                <c:pt idx="33">
                  <c:v>430</c:v>
                </c:pt>
                <c:pt idx="34">
                  <c:v>440</c:v>
                </c:pt>
                <c:pt idx="35">
                  <c:v>450</c:v>
                </c:pt>
                <c:pt idx="36">
                  <c:v>460</c:v>
                </c:pt>
                <c:pt idx="37">
                  <c:v>470</c:v>
                </c:pt>
                <c:pt idx="38">
                  <c:v>480</c:v>
                </c:pt>
                <c:pt idx="39">
                  <c:v>490</c:v>
                </c:pt>
                <c:pt idx="40">
                  <c:v>500</c:v>
                </c:pt>
                <c:pt idx="41">
                  <c:v>510</c:v>
                </c:pt>
                <c:pt idx="42">
                  <c:v>520</c:v>
                </c:pt>
                <c:pt idx="43">
                  <c:v>530</c:v>
                </c:pt>
                <c:pt idx="44">
                  <c:v>540</c:v>
                </c:pt>
                <c:pt idx="45">
                  <c:v>550</c:v>
                </c:pt>
                <c:pt idx="46">
                  <c:v>560</c:v>
                </c:pt>
                <c:pt idx="47">
                  <c:v>570</c:v>
                </c:pt>
                <c:pt idx="48">
                  <c:v>580</c:v>
                </c:pt>
                <c:pt idx="49">
                  <c:v>590</c:v>
                </c:pt>
                <c:pt idx="50">
                  <c:v>600</c:v>
                </c:pt>
                <c:pt idx="51">
                  <c:v>610</c:v>
                </c:pt>
                <c:pt idx="52">
                  <c:v>620</c:v>
                </c:pt>
                <c:pt idx="53">
                  <c:v>630</c:v>
                </c:pt>
                <c:pt idx="54">
                  <c:v>640</c:v>
                </c:pt>
                <c:pt idx="55">
                  <c:v>650</c:v>
                </c:pt>
                <c:pt idx="56">
                  <c:v>660</c:v>
                </c:pt>
                <c:pt idx="57">
                  <c:v>670</c:v>
                </c:pt>
                <c:pt idx="58">
                  <c:v>680</c:v>
                </c:pt>
                <c:pt idx="59">
                  <c:v>690</c:v>
                </c:pt>
                <c:pt idx="60">
                  <c:v>700</c:v>
                </c:pt>
                <c:pt idx="61">
                  <c:v>710</c:v>
                </c:pt>
                <c:pt idx="62">
                  <c:v>720</c:v>
                </c:pt>
                <c:pt idx="63">
                  <c:v>730</c:v>
                </c:pt>
                <c:pt idx="64">
                  <c:v>740</c:v>
                </c:pt>
                <c:pt idx="65">
                  <c:v>750</c:v>
                </c:pt>
                <c:pt idx="66">
                  <c:v>760</c:v>
                </c:pt>
                <c:pt idx="67">
                  <c:v>770</c:v>
                </c:pt>
                <c:pt idx="68">
                  <c:v>780</c:v>
                </c:pt>
                <c:pt idx="69">
                  <c:v>790</c:v>
                </c:pt>
                <c:pt idx="70">
                  <c:v>800</c:v>
                </c:pt>
                <c:pt idx="71">
                  <c:v>810</c:v>
                </c:pt>
                <c:pt idx="72">
                  <c:v>820</c:v>
                </c:pt>
                <c:pt idx="73">
                  <c:v>830</c:v>
                </c:pt>
                <c:pt idx="74">
                  <c:v>840</c:v>
                </c:pt>
                <c:pt idx="75">
                  <c:v>850</c:v>
                </c:pt>
                <c:pt idx="76">
                  <c:v>860</c:v>
                </c:pt>
                <c:pt idx="77">
                  <c:v>870</c:v>
                </c:pt>
                <c:pt idx="78">
                  <c:v>880</c:v>
                </c:pt>
                <c:pt idx="79">
                  <c:v>890</c:v>
                </c:pt>
                <c:pt idx="80">
                  <c:v>900</c:v>
                </c:pt>
                <c:pt idx="81">
                  <c:v>910</c:v>
                </c:pt>
                <c:pt idx="82">
                  <c:v>920</c:v>
                </c:pt>
                <c:pt idx="83">
                  <c:v>930</c:v>
                </c:pt>
                <c:pt idx="84">
                  <c:v>940</c:v>
                </c:pt>
                <c:pt idx="85">
                  <c:v>950</c:v>
                </c:pt>
                <c:pt idx="86">
                  <c:v>960</c:v>
                </c:pt>
                <c:pt idx="87">
                  <c:v>970</c:v>
                </c:pt>
                <c:pt idx="88">
                  <c:v>980</c:v>
                </c:pt>
                <c:pt idx="89">
                  <c:v>990</c:v>
                </c:pt>
                <c:pt idx="90">
                  <c:v>1000</c:v>
                </c:pt>
              </c:numCache>
            </c:numRef>
          </c:xVal>
          <c:yVal>
            <c:numRef>
              <c:f>Sheet1!$E$2:$E$92</c:f>
              <c:numCache>
                <c:formatCode>General</c:formatCode>
                <c:ptCount val="91"/>
                <c:pt idx="0">
                  <c:v>3.2191000000000001</c:v>
                </c:pt>
                <c:pt idx="1">
                  <c:v>3.3092999999999999</c:v>
                </c:pt>
                <c:pt idx="2">
                  <c:v>3.4882999999999997</c:v>
                </c:pt>
                <c:pt idx="3">
                  <c:v>3.6679999999999993</c:v>
                </c:pt>
                <c:pt idx="4">
                  <c:v>3.6635999999999997</c:v>
                </c:pt>
                <c:pt idx="5">
                  <c:v>3.4257</c:v>
                </c:pt>
                <c:pt idx="6">
                  <c:v>3.1441999999999997</c:v>
                </c:pt>
                <c:pt idx="7">
                  <c:v>3.0247999999999999</c:v>
                </c:pt>
                <c:pt idx="8">
                  <c:v>3.1468999999999996</c:v>
                </c:pt>
                <c:pt idx="9">
                  <c:v>3.4570999999999996</c:v>
                </c:pt>
                <c:pt idx="10">
                  <c:v>3.8365999999999998</c:v>
                </c:pt>
                <c:pt idx="11">
                  <c:v>4.1431999999999993</c:v>
                </c:pt>
                <c:pt idx="12">
                  <c:v>4.3334999999999999</c:v>
                </c:pt>
                <c:pt idx="13">
                  <c:v>4.4024999999999999</c:v>
                </c:pt>
                <c:pt idx="14">
                  <c:v>4.365499999999999</c:v>
                </c:pt>
                <c:pt idx="15">
                  <c:v>4.2799999999999994</c:v>
                </c:pt>
                <c:pt idx="16">
                  <c:v>4.6614000000000004</c:v>
                </c:pt>
                <c:pt idx="17">
                  <c:v>5.5095999999999998</c:v>
                </c:pt>
                <c:pt idx="18">
                  <c:v>4.8298999999999994</c:v>
                </c:pt>
                <c:pt idx="19">
                  <c:v>3.3666999999999998</c:v>
                </c:pt>
                <c:pt idx="20">
                  <c:v>2.1903000000000001</c:v>
                </c:pt>
                <c:pt idx="21">
                  <c:v>1.4372999999999998</c:v>
                </c:pt>
                <c:pt idx="22">
                  <c:v>1.0696999999999999</c:v>
                </c:pt>
                <c:pt idx="23">
                  <c:v>1.0312999999999999</c:v>
                </c:pt>
                <c:pt idx="24">
                  <c:v>1.1016999999999999</c:v>
                </c:pt>
                <c:pt idx="25">
                  <c:v>1.3148</c:v>
                </c:pt>
                <c:pt idx="26">
                  <c:v>1.6896</c:v>
                </c:pt>
                <c:pt idx="27">
                  <c:v>2.3698999999999999</c:v>
                </c:pt>
                <c:pt idx="28">
                  <c:v>3.5185999999999997</c:v>
                </c:pt>
                <c:pt idx="29">
                  <c:v>5.0602999999999998</c:v>
                </c:pt>
                <c:pt idx="30">
                  <c:v>8.1037999999999997</c:v>
                </c:pt>
                <c:pt idx="31">
                  <c:v>12.905999999999999</c:v>
                </c:pt>
                <c:pt idx="32">
                  <c:v>14.878999999999998</c:v>
                </c:pt>
                <c:pt idx="33">
                  <c:v>10.772</c:v>
                </c:pt>
                <c:pt idx="34">
                  <c:v>6.5488999999999997</c:v>
                </c:pt>
                <c:pt idx="35">
                  <c:v>4.0713999999999997</c:v>
                </c:pt>
                <c:pt idx="36">
                  <c:v>2.7004999999999999</c:v>
                </c:pt>
                <c:pt idx="37">
                  <c:v>1.9020999999999997</c:v>
                </c:pt>
                <c:pt idx="38">
                  <c:v>1.4058999999999999</c:v>
                </c:pt>
                <c:pt idx="39">
                  <c:v>1.079</c:v>
                </c:pt>
                <c:pt idx="40">
                  <c:v>0.85343000000000002</c:v>
                </c:pt>
                <c:pt idx="41">
                  <c:v>0.69125999999999999</c:v>
                </c:pt>
                <c:pt idx="42">
                  <c:v>0.57087999999999994</c:v>
                </c:pt>
                <c:pt idx="43">
                  <c:v>0.47899999999999998</c:v>
                </c:pt>
                <c:pt idx="44">
                  <c:v>0.40732999999999997</c:v>
                </c:pt>
                <c:pt idx="45">
                  <c:v>0.35035999999999995</c:v>
                </c:pt>
                <c:pt idx="46">
                  <c:v>0.30497999999999997</c:v>
                </c:pt>
                <c:pt idx="47">
                  <c:v>0.26767999999999997</c:v>
                </c:pt>
                <c:pt idx="48">
                  <c:v>0.2364</c:v>
                </c:pt>
                <c:pt idx="49">
                  <c:v>0.20989999999999998</c:v>
                </c:pt>
                <c:pt idx="50">
                  <c:v>0.18744999999999998</c:v>
                </c:pt>
                <c:pt idx="51">
                  <c:v>0.16860999999999998</c:v>
                </c:pt>
                <c:pt idx="52">
                  <c:v>0.15237999999999999</c:v>
                </c:pt>
                <c:pt idx="53">
                  <c:v>0.13814000000000001</c:v>
                </c:pt>
                <c:pt idx="54">
                  <c:v>0.12558</c:v>
                </c:pt>
                <c:pt idx="55">
                  <c:v>0.11456</c:v>
                </c:pt>
                <c:pt idx="56">
                  <c:v>0.10505999999999999</c:v>
                </c:pt>
                <c:pt idx="57">
                  <c:v>9.6626999999999991E-2</c:v>
                </c:pt>
                <c:pt idx="58">
                  <c:v>8.9114999999999986E-2</c:v>
                </c:pt>
                <c:pt idx="59">
                  <c:v>8.2395999999999997E-2</c:v>
                </c:pt>
                <c:pt idx="60">
                  <c:v>7.6372999999999996E-2</c:v>
                </c:pt>
                <c:pt idx="61">
                  <c:v>7.0814000000000002E-2</c:v>
                </c:pt>
                <c:pt idx="62">
                  <c:v>6.5798999999999996E-2</c:v>
                </c:pt>
                <c:pt idx="63">
                  <c:v>6.1320999999999994E-2</c:v>
                </c:pt>
                <c:pt idx="64">
                  <c:v>5.7311999999999995E-2</c:v>
                </c:pt>
                <c:pt idx="65">
                  <c:v>5.3655999999999995E-2</c:v>
                </c:pt>
                <c:pt idx="66">
                  <c:v>5.0313999999999998E-2</c:v>
                </c:pt>
                <c:pt idx="67">
                  <c:v>4.7263999999999994E-2</c:v>
                </c:pt>
                <c:pt idx="68">
                  <c:v>4.4426E-2</c:v>
                </c:pt>
                <c:pt idx="69">
                  <c:v>4.1782999999999994E-2</c:v>
                </c:pt>
                <c:pt idx="70">
                  <c:v>3.9355999999999995E-2</c:v>
                </c:pt>
                <c:pt idx="71">
                  <c:v>3.7180999999999999E-2</c:v>
                </c:pt>
                <c:pt idx="72">
                  <c:v>3.5171999999999995E-2</c:v>
                </c:pt>
                <c:pt idx="73">
                  <c:v>3.3314999999999997E-2</c:v>
                </c:pt>
                <c:pt idx="74">
                  <c:v>3.159E-2</c:v>
                </c:pt>
                <c:pt idx="75">
                  <c:v>2.9991999999999998E-2</c:v>
                </c:pt>
                <c:pt idx="76">
                  <c:v>2.8458999999999998E-2</c:v>
                </c:pt>
                <c:pt idx="77">
                  <c:v>2.7033999999999999E-2</c:v>
                </c:pt>
                <c:pt idx="78">
                  <c:v>2.5727999999999997E-2</c:v>
                </c:pt>
                <c:pt idx="79">
                  <c:v>2.4525999999999999E-2</c:v>
                </c:pt>
                <c:pt idx="80">
                  <c:v>2.3407999999999998E-2</c:v>
                </c:pt>
                <c:pt idx="81">
                  <c:v>2.2357999999999999E-2</c:v>
                </c:pt>
                <c:pt idx="82">
                  <c:v>2.1375999999999999E-2</c:v>
                </c:pt>
                <c:pt idx="83">
                  <c:v>2.0438999999999999E-2</c:v>
                </c:pt>
                <c:pt idx="84">
                  <c:v>1.9544999999999996E-2</c:v>
                </c:pt>
                <c:pt idx="85">
                  <c:v>1.8705999999999997E-2</c:v>
                </c:pt>
                <c:pt idx="86">
                  <c:v>1.7943000000000001E-2</c:v>
                </c:pt>
                <c:pt idx="87">
                  <c:v>1.7225999999999998E-2</c:v>
                </c:pt>
                <c:pt idx="88">
                  <c:v>1.6548999999999998E-2</c:v>
                </c:pt>
                <c:pt idx="89">
                  <c:v>1.5911999999999999E-2</c:v>
                </c:pt>
                <c:pt idx="90">
                  <c:v>1.5307999999999997E-2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217-49E1-BC2F-C0083AC9C2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08530432"/>
        <c:axId val="908525024"/>
      </c:scatterChart>
      <c:valAx>
        <c:axId val="908530432"/>
        <c:scaling>
          <c:orientation val="minMax"/>
          <c:max val="800"/>
          <c:min val="100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λ</a:t>
                </a:r>
                <a:r>
                  <a:rPr lang="hr-HR"/>
                  <a:t>/nm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sr-Latn-R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2">
                <a:lumMod val="40000"/>
                <a:lumOff val="6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908525024"/>
        <c:crosses val="autoZero"/>
        <c:crossBetween val="midCat"/>
      </c:valAx>
      <c:valAx>
        <c:axId val="908525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 dirty="0"/>
                  <a:t>σ</a:t>
                </a:r>
                <a:r>
                  <a:rPr lang="hr-HR" baseline="-25000" dirty="0"/>
                  <a:t>abs</a:t>
                </a:r>
                <a:r>
                  <a:rPr lang="hr-HR" dirty="0"/>
                  <a:t>/10</a:t>
                </a:r>
                <a:r>
                  <a:rPr lang="hr-HR" baseline="30000" dirty="0"/>
                  <a:t>-15</a:t>
                </a:r>
                <a:r>
                  <a:rPr lang="hr-HR" dirty="0"/>
                  <a:t> m</a:t>
                </a:r>
                <a:r>
                  <a:rPr lang="hr-HR" baseline="30000" dirty="0"/>
                  <a:t>2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sr-Latn-R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2">
                <a:lumMod val="40000"/>
                <a:lumOff val="6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90853043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2"/>
    <cs:fontRef idx="minor">
      <a:schemeClr val="tx2"/>
    </cs:fontRef>
    <cs:spPr>
      <a:ln w="9525">
        <a:solidFill>
          <a:schemeClr val="phClr"/>
        </a:solidFill>
        <a:round/>
      </a:ln>
    </cs:spPr>
  </cs:dataPointMarker>
  <cs:dataPointMarkerLayout symbol="circle" size="5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spPr>
      <a:ln>
        <a:solidFill>
          <a:schemeClr val="tx2">
            <a:lumMod val="40000"/>
            <a:lumOff val="60000"/>
          </a:schemeClr>
        </a:solidFill>
      </a:ln>
    </cs:spPr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04E26-1623-46EE-9507-C51BCBE12648}" type="datetimeFigureOut">
              <a:rPr lang="hr-HR" smtClean="0"/>
              <a:t>17.3.2026.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F0C6DC-5D79-47E8-85B2-2B2BF93379D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09668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2B057-EB70-42CE-B97A-4A10CA121E97}" type="datetime1">
              <a:rPr lang="hr-HR" smtClean="0"/>
              <a:t>17.3.2026.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96659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ED92E-3BF0-4286-B96B-40685E8473A0}" type="datetime1">
              <a:rPr lang="hr-HR" smtClean="0"/>
              <a:t>17.3.2026.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46119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AA036-16CE-4BEA-A885-24CC274B4D99}" type="datetime1">
              <a:rPr lang="hr-HR" smtClean="0"/>
              <a:t>17.3.2026.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96860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D276-870A-45DD-8276-92B8071CF0DC}" type="datetime1">
              <a:rPr lang="hr-HR" smtClean="0"/>
              <a:t>17.3.2026.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19526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646B-9838-4202-BA34-02E176344B25}" type="datetime1">
              <a:rPr lang="hr-HR" smtClean="0"/>
              <a:t>17.3.2026.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1948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46A49-05D0-48BA-B7E8-C503DD13C019}" type="datetime1">
              <a:rPr lang="hr-HR" smtClean="0"/>
              <a:t>17.3.2026.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511421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18B7-A6B4-422F-BE8B-F3AA9FC6AD79}" type="datetime1">
              <a:rPr lang="hr-HR" smtClean="0"/>
              <a:t>17.3.2026.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94286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DB7E-1C4E-41D9-88E1-68B2BF535C93}" type="datetime1">
              <a:rPr lang="hr-HR" smtClean="0"/>
              <a:t>17.3.2026.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35476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099E-E448-41EB-A890-817292C35EF1}" type="datetime1">
              <a:rPr lang="hr-HR" smtClean="0"/>
              <a:t>17.3.2026.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54800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3DD78-8CFF-47C5-974F-6C86F45BF1A1}" type="datetime1">
              <a:rPr lang="hr-HR" smtClean="0"/>
              <a:t>17.3.2026.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B6BBD7FC-FF43-42BE-B969-B86E8975F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93642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9686-C4DE-4CE4-82F5-D647AB0DB1BE}" type="datetime1">
              <a:rPr lang="hr-HR" smtClean="0"/>
              <a:t>17.3.2026.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00636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99FE1-A1D2-4513-BA1C-8C141AAC1182}" type="datetime1">
              <a:rPr lang="hr-HR" smtClean="0"/>
              <a:t>17.3.2026.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53442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8723-D2FD-41BC-B40D-100E824E2179}" type="datetime1">
              <a:rPr lang="hr-HR" smtClean="0"/>
              <a:t>17.3.2026.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383287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E7F5E-18AF-4023-AAC9-7D5D2348DF91}" type="datetime1">
              <a:rPr lang="hr-HR" smtClean="0"/>
              <a:t>17.3.2026.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13107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32BFE-510E-4A03-89F5-44C10E56D126}" type="datetime1">
              <a:rPr lang="hr-HR" smtClean="0"/>
              <a:t>17.3.2026.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57032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5ECE8-8CFD-4C28-9A3C-CCB189B4068F}" type="datetime1">
              <a:rPr lang="hr-HR" smtClean="0"/>
              <a:t>17.3.2026.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5609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DF3F3-EA20-4FE4-BEFC-40801ED9256B}" type="datetime1">
              <a:rPr lang="hr-HR" smtClean="0"/>
              <a:t>17.3.2026.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3575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3EC4D6-1C41-44F6-9220-24033D4627F7}" type="datetime1">
              <a:rPr lang="hr-HR" smtClean="0"/>
              <a:t>17.3.2026.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BBD7FC-FF43-42BE-B969-B86E8975F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85263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  <p:sldLayoutId id="2147483748" r:id="rId17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  <p:hf hd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4800" dirty="0" smtClean="0"/>
              <a:t>Fenomeni sekundarne nukleacije i termoplazmonski efekt</a:t>
            </a:r>
            <a:endParaRPr lang="hr-HR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Ivan Petranović, univ. </a:t>
            </a:r>
            <a:r>
              <a:rPr lang="hr-HR" dirty="0" smtClean="0"/>
              <a:t>mag</a:t>
            </a:r>
            <a:r>
              <a:rPr lang="hr-HR" dirty="0"/>
              <a:t>. </a:t>
            </a:r>
            <a:r>
              <a:rPr lang="hr-HR" dirty="0" smtClean="0"/>
              <a:t>chem.</a:t>
            </a:r>
          </a:p>
          <a:p>
            <a:r>
              <a:rPr lang="hr-HR" dirty="0" smtClean="0"/>
              <a:t>18. </a:t>
            </a:r>
            <a:r>
              <a:rPr lang="hr-HR"/>
              <a:t>o</a:t>
            </a:r>
            <a:r>
              <a:rPr lang="hr-HR" smtClean="0"/>
              <a:t>žujka 2026.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9701" y="5303602"/>
            <a:ext cx="1744015" cy="915608"/>
          </a:xfrm>
          <a:prstGeom prst="rect">
            <a:avLst/>
          </a:prstGeom>
        </p:spPr>
      </p:pic>
      <p:pic>
        <p:nvPicPr>
          <p:cNvPr id="5" name="Picture 2" descr="HRZZ – Hrvatska zaklada za znanos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1748" y="5399719"/>
            <a:ext cx="1775270" cy="607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Index of /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3337" y="5416066"/>
            <a:ext cx="1673216" cy="803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712663" y="5942211"/>
            <a:ext cx="14526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200" dirty="0" smtClean="0"/>
              <a:t>HRZZ-IP-2022-3456</a:t>
            </a:r>
            <a:endParaRPr lang="hr-HR" sz="1200" dirty="0"/>
          </a:p>
        </p:txBody>
      </p:sp>
    </p:spTree>
    <p:extLst>
      <p:ext uri="{BB962C8B-B14F-4D97-AF65-F5344CB8AC3E}">
        <p14:creationId xmlns:p14="http://schemas.microsoft.com/office/powerpoint/2010/main" val="295184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Polje temperature u okolici grijane nanosfere</a:t>
            </a:r>
            <a:endParaRPr lang="hr-H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hr-HR" dirty="0" smtClean="0"/>
                  <a:t>Spektar daje snagu </a:t>
                </a:r>
                <a14:m>
                  <m:oMath xmlns:m="http://schemas.openxmlformats.org/officeDocument/2006/math">
                    <m:r>
                      <a:rPr lang="hr-HR" i="1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hr-HR" dirty="0" smtClean="0"/>
                  <a:t> koju se čestica uzme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hr-HR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hr-HR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hr-HR">
                            <a:latin typeface="Cambria Math" panose="02040503050406030204" pitchFamily="18" charset="0"/>
                          </a:rPr>
                          <m:t>abs</m:t>
                        </m:r>
                      </m:sub>
                    </m:sSub>
                    <m:r>
                      <a:rPr lang="hr-HR" i="1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hr-HR" dirty="0" smtClean="0"/>
                  <a:t> (ili integral po intervalu valnih duljina)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hr-HR">
                        <a:latin typeface="Cambria Math" panose="02040503050406030204" pitchFamily="18" charset="0"/>
                      </a:rPr>
                      <m:t>Δ</m:t>
                    </m:r>
                    <m:r>
                      <a:rPr lang="hr-HR" i="1">
                        <a:latin typeface="Cambria Math" panose="02040503050406030204" pitchFamily="18" charset="0"/>
                      </a:rPr>
                      <m:t>𝑇</m:t>
                    </m:r>
                    <m:r>
                      <a:rPr lang="hr-HR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hr-HR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hr-HR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hr-HR" i="1">
                            <a:latin typeface="Cambria Math" panose="02040503050406030204" pitchFamily="18" charset="0"/>
                          </a:rPr>
                          <m:t>𝑁𝑃</m:t>
                        </m:r>
                      </m:sub>
                    </m:sSub>
                    <m:r>
                      <a:rPr lang="hr-H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 panose="02040503050406030204" pitchFamily="18" charset="0"/>
                          </a:rPr>
                          <m:t>𝑃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hr-HR" i="1"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hr-HR" i="1">
                            <a:latin typeface="Cambria Math" panose="02040503050406030204" pitchFamily="18" charset="0"/>
                          </a:rPr>
                          <m:t>𝑅</m:t>
                        </m:r>
                        <m:sSub>
                          <m:sSubPr>
                            <m:ctrlPr>
                              <a:rPr lang="hr-H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i="1">
                                <a:latin typeface="Cambria Math" panose="02040503050406030204" pitchFamily="18" charset="0"/>
                              </a:rPr>
                              <m:t>𝜅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hr-HR">
                                <a:latin typeface="Cambria Math" panose="02040503050406030204" pitchFamily="18" charset="0"/>
                              </a:rPr>
                              <m:t>water</m:t>
                            </m:r>
                          </m:sub>
                        </m:sSub>
                      </m:den>
                    </m:f>
                  </m:oMath>
                </a14:m>
                <a:r>
                  <a:rPr lang="hr-HR" dirty="0"/>
                  <a:t>, unutar </a:t>
                </a:r>
                <a:r>
                  <a:rPr lang="hr-HR" dirty="0" smtClean="0"/>
                  <a:t>čestice</a:t>
                </a:r>
              </a:p>
              <a:p>
                <a:pPr lvl="1"/>
                <a:r>
                  <a:rPr lang="hr-HR" dirty="0" smtClean="0"/>
                  <a:t>Metali su dobri vodiči topline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hr-HR">
                        <a:latin typeface="Cambria Math" panose="02040503050406030204" pitchFamily="18" charset="0"/>
                      </a:rPr>
                      <m:t>Δ</m:t>
                    </m:r>
                    <m:r>
                      <a:rPr lang="hr-HR" i="1">
                        <a:latin typeface="Cambria Math" panose="02040503050406030204" pitchFamily="18" charset="0"/>
                      </a:rPr>
                      <m:t>𝑇</m:t>
                    </m:r>
                    <m:r>
                      <a:rPr lang="hr-HR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hr-HR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hr-HR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hr-HR" i="1">
                            <a:latin typeface="Cambria Math" panose="02040503050406030204" pitchFamily="18" charset="0"/>
                          </a:rPr>
                          <m:t>𝑁𝑃</m:t>
                        </m:r>
                      </m:sub>
                    </m:sSub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 panose="02040503050406030204" pitchFamily="18" charset="0"/>
                          </a:rPr>
                          <m:t>𝑅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</m:oMath>
                </a14:m>
                <a:r>
                  <a:rPr lang="hr-HR" dirty="0" smtClean="0"/>
                  <a:t>, izvan čestice</a:t>
                </a:r>
              </a:p>
              <a:p>
                <a:pPr lvl="1"/>
                <a:r>
                  <a:rPr lang="hr-HR" dirty="0" smtClean="0"/>
                  <a:t>Visoki gradijent blizu površine čestice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21" t="-5068" b="-3509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C:\Users\User\Documents\Ivan Petranovic\Random stuff\tempsphere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1493" y="2147569"/>
            <a:ext cx="3209925" cy="41630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7825099" y="6611779"/>
            <a:ext cx="43669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G. </a:t>
            </a:r>
            <a:r>
              <a:rPr lang="en-US" sz="1000" dirty="0" err="1"/>
              <a:t>Baffou</a:t>
            </a:r>
            <a:r>
              <a:rPr lang="en-US" sz="1000" dirty="0"/>
              <a:t>, R. </a:t>
            </a:r>
            <a:r>
              <a:rPr lang="en-US" sz="1000" dirty="0" err="1"/>
              <a:t>Quidant</a:t>
            </a:r>
            <a:r>
              <a:rPr lang="en-US" sz="1000" dirty="0"/>
              <a:t>, F. J. G. de Abajo</a:t>
            </a:r>
            <a:r>
              <a:rPr lang="en-US" sz="1000" i="1" dirty="0"/>
              <a:t>, </a:t>
            </a:r>
            <a:r>
              <a:rPr lang="en-US" sz="1000" i="1" dirty="0" err="1"/>
              <a:t>ACSNano</a:t>
            </a:r>
            <a:r>
              <a:rPr lang="en-US" sz="1000" i="1" dirty="0"/>
              <a:t> </a:t>
            </a:r>
            <a:r>
              <a:rPr lang="en-US" sz="1000" b="1" dirty="0"/>
              <a:t>4</a:t>
            </a:r>
            <a:r>
              <a:rPr lang="en-US" sz="1000" dirty="0"/>
              <a:t> (2010), 709–716</a:t>
            </a:r>
            <a:endParaRPr lang="hr-HR" sz="10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10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87683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Aproksimacija konstantne temperature u nanočestici</a:t>
            </a:r>
            <a:endParaRPr lang="hr-H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r-HR" dirty="0" smtClean="0"/>
                  <a:t>Metali imaju veliku toplinsku vodljivost</a:t>
                </a:r>
              </a:p>
              <a:p>
                <a:r>
                  <a:rPr lang="hr-HR" dirty="0" smtClean="0"/>
                  <a:t>Komputacijsko istraživanje na nanoštapićima</a:t>
                </a:r>
              </a:p>
              <a:p>
                <a:r>
                  <a:rPr lang="hr-HR" dirty="0" smtClean="0"/>
                  <a:t>Aproksimacija vrijede za omjere dimenzija</a:t>
                </a:r>
                <a:br>
                  <a:rPr lang="hr-HR" dirty="0" smtClean="0"/>
                </a:br>
                <a:r>
                  <a:rPr lang="hr-HR" dirty="0" smtClean="0"/>
                  <a:t>do </a:t>
                </a:r>
                <a14:m>
                  <m:oMath xmlns:m="http://schemas.openxmlformats.org/officeDocument/2006/math">
                    <m:r>
                      <a:rPr lang="hr-H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hr-HR" i="1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endParaRPr lang="hr-H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21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2098" y="2775301"/>
            <a:ext cx="4208715" cy="310797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825099" y="6611779"/>
            <a:ext cx="43669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G. </a:t>
            </a:r>
            <a:r>
              <a:rPr lang="en-US" sz="1000" dirty="0" err="1"/>
              <a:t>Baffou</a:t>
            </a:r>
            <a:r>
              <a:rPr lang="en-US" sz="1000" dirty="0"/>
              <a:t>, R. </a:t>
            </a:r>
            <a:r>
              <a:rPr lang="en-US" sz="1000" dirty="0" err="1"/>
              <a:t>Quidant</a:t>
            </a:r>
            <a:r>
              <a:rPr lang="en-US" sz="1000" dirty="0"/>
              <a:t>, F. J. G. de Abajo</a:t>
            </a:r>
            <a:r>
              <a:rPr lang="en-US" sz="1000" i="1" dirty="0"/>
              <a:t>, </a:t>
            </a:r>
            <a:r>
              <a:rPr lang="en-US" sz="1000" i="1" dirty="0" err="1"/>
              <a:t>ACSNano</a:t>
            </a:r>
            <a:r>
              <a:rPr lang="en-US" sz="1000" i="1" dirty="0"/>
              <a:t> </a:t>
            </a:r>
            <a:r>
              <a:rPr lang="en-US" sz="1000" b="1" dirty="0"/>
              <a:t>4</a:t>
            </a:r>
            <a:r>
              <a:rPr lang="en-US" sz="1000" dirty="0"/>
              <a:t> (2010), 709–716</a:t>
            </a:r>
            <a:endParaRPr lang="hr-HR" sz="10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11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1597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Što s nesfernim česticama?</a:t>
            </a:r>
            <a:endParaRPr lang="hr-H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r-HR" dirty="0" smtClean="0"/>
                  <a:t>Pretvaramo se da su sferne!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hr-HR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hr-HR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hr-HR" i="1">
                            <a:latin typeface="Cambria Math" panose="02040503050406030204" pitchFamily="18" charset="0"/>
                          </a:rPr>
                          <m:t>𝑁𝑃</m:t>
                        </m:r>
                      </m:sub>
                    </m:sSub>
                    <m:r>
                      <a:rPr lang="hr-H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 panose="02040503050406030204" pitchFamily="18" charset="0"/>
                          </a:rPr>
                          <m:t>𝑃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hr-HR" i="1">
                            <a:latin typeface="Cambria Math" panose="02040503050406030204" pitchFamily="18" charset="0"/>
                          </a:rPr>
                          <m:t>𝜋</m:t>
                        </m:r>
                        <m:sSub>
                          <m:sSubPr>
                            <m:ctrlPr>
                              <a:rPr lang="hr-H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hr-HR">
                                <a:latin typeface="Cambria Math" panose="02040503050406030204" pitchFamily="18" charset="0"/>
                              </a:rPr>
                              <m:t>eq</m:t>
                            </m:r>
                          </m:sub>
                        </m:sSub>
                        <m:sSub>
                          <m:sSubPr>
                            <m:ctrlPr>
                              <a:rPr lang="hr-H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i="1">
                                <a:latin typeface="Cambria Math" panose="02040503050406030204" pitchFamily="18" charset="0"/>
                              </a:rPr>
                              <m:t>𝜅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hr-HR" b="0" i="0" smtClean="0">
                                <a:latin typeface="Cambria Math" panose="02040503050406030204" pitchFamily="18" charset="0"/>
                              </a:rPr>
                              <m:t>voda</m:t>
                            </m:r>
                          </m:sub>
                        </m:sSub>
                      </m:den>
                    </m:f>
                  </m:oMath>
                </a14:m>
                <a:endParaRPr lang="hr-HR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hr-HR">
                            <a:latin typeface="Cambria Math" panose="02040503050406030204" pitchFamily="18" charset="0"/>
                          </a:rPr>
                          <m:t>eq</m:t>
                        </m:r>
                      </m:sub>
                    </m:sSub>
                    <m:r>
                      <a:rPr lang="hr-HR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hr-HR"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m:rPr>
                            <m:sty m:val="p"/>
                          </m:rPr>
                          <a:rPr lang="hr-HR" b="0" i="0" smtClean="0">
                            <a:latin typeface="Cambria Math" panose="02040503050406030204" pitchFamily="18" charset="0"/>
                          </a:rPr>
                          <m:t>f</m:t>
                        </m:r>
                      </m:sub>
                    </m:sSub>
                    <m:r>
                      <a:rPr lang="hr-H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endParaRPr lang="hr-HR" dirty="0"/>
              </a:p>
              <a:p>
                <a14:m>
                  <m:oMath xmlns:m="http://schemas.openxmlformats.org/officeDocument/2006/math">
                    <m:r>
                      <a:rPr lang="hr-H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hr-HR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hr-HR" dirty="0"/>
                  <a:t> </a:t>
                </a:r>
                <a:r>
                  <a:rPr lang="hr-HR" dirty="0" smtClean="0"/>
                  <a:t>za sfere, minimalna vrijednost</a:t>
                </a:r>
                <a:endParaRPr lang="hr-H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21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C:\Users\User\Documents\Ivan Petranovic\Random stuff\shapes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122" y="3446463"/>
            <a:ext cx="6363883" cy="15811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7825099" y="6611779"/>
            <a:ext cx="43669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G. </a:t>
            </a:r>
            <a:r>
              <a:rPr lang="en-US" sz="1000" dirty="0" err="1"/>
              <a:t>Baffou</a:t>
            </a:r>
            <a:r>
              <a:rPr lang="en-US" sz="1000" dirty="0"/>
              <a:t>, R. </a:t>
            </a:r>
            <a:r>
              <a:rPr lang="en-US" sz="1000" dirty="0" err="1"/>
              <a:t>Quidant</a:t>
            </a:r>
            <a:r>
              <a:rPr lang="en-US" sz="1000" dirty="0"/>
              <a:t>, F. J. G. de Abajo</a:t>
            </a:r>
            <a:r>
              <a:rPr lang="en-US" sz="1000" i="1" dirty="0"/>
              <a:t>, </a:t>
            </a:r>
            <a:r>
              <a:rPr lang="en-US" sz="1000" i="1" dirty="0" err="1"/>
              <a:t>ACSNano</a:t>
            </a:r>
            <a:r>
              <a:rPr lang="en-US" sz="1000" i="1" dirty="0"/>
              <a:t> </a:t>
            </a:r>
            <a:r>
              <a:rPr lang="en-US" sz="1000" b="1" dirty="0"/>
              <a:t>4</a:t>
            </a:r>
            <a:r>
              <a:rPr lang="en-US" sz="1000" dirty="0"/>
              <a:t> (2010), 709–716</a:t>
            </a:r>
            <a:endParaRPr lang="hr-HR" sz="10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12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18236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Kolektivno zagrijavanje</a:t>
            </a:r>
            <a:endParaRPr lang="hr-H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hr-HR" dirty="0" smtClean="0"/>
                  <a:t>U disperziji nanočestica, dva doprinosa zagrijavanju</a:t>
                </a:r>
              </a:p>
              <a:p>
                <a:pPr lvl="1"/>
                <a:r>
                  <a:rPr lang="hr-HR" dirty="0" smtClean="0"/>
                  <a:t>Samozagrijavanje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hr-HR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hr-HR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hr-HR">
                            <a:latin typeface="Cambria Math" panose="02040503050406030204" pitchFamily="18" charset="0"/>
                          </a:rPr>
                          <m:t>NP</m:t>
                        </m:r>
                      </m:sub>
                    </m:sSub>
                  </m:oMath>
                </a14:m>
                <a:endParaRPr lang="hr-HR" dirty="0" smtClean="0"/>
              </a:p>
              <a:p>
                <a:pPr lvl="1"/>
                <a:r>
                  <a:rPr lang="hr-HR" dirty="0" smtClean="0"/>
                  <a:t>Kolektivno zagrijavanje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hr-HR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hr-HR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hr-HR">
                            <a:latin typeface="Cambria Math" panose="02040503050406030204" pitchFamily="18" charset="0"/>
                          </a:rPr>
                          <m:t>col</m:t>
                        </m:r>
                      </m:sub>
                    </m:sSub>
                  </m:oMath>
                </a14:m>
                <a:endParaRPr lang="hr-HR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hr-HR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hr-HR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hr-HR">
                            <a:latin typeface="Cambria Math" panose="02040503050406030204" pitchFamily="18" charset="0"/>
                          </a:rPr>
                          <m:t>tot</m:t>
                        </m:r>
                      </m:sub>
                    </m:sSub>
                    <m:r>
                      <a:rPr lang="hr-HR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hr-HR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hr-HR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hr-HR">
                            <a:latin typeface="Cambria Math" panose="02040503050406030204" pitchFamily="18" charset="0"/>
                          </a:rPr>
                          <m:t>NP</m:t>
                        </m:r>
                      </m:sub>
                    </m:sSub>
                    <m:r>
                      <a:rPr lang="hr-HR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hr-HR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hr-HR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hr-HR">
                            <a:latin typeface="Cambria Math" panose="02040503050406030204" pitchFamily="18" charset="0"/>
                          </a:rPr>
                          <m:t>col</m:t>
                        </m:r>
                      </m:sub>
                    </m:sSub>
                  </m:oMath>
                </a14:m>
                <a:endParaRPr lang="hr-HR" dirty="0" smtClean="0"/>
              </a:p>
              <a:p>
                <a:r>
                  <a:rPr lang="hr-HR" dirty="0" smtClean="0"/>
                  <a:t>Gustoća nanočestica karakterizirana veličinom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𝜁</m:t>
                        </m:r>
                      </m:e>
                      <m:sub>
                        <m:r>
                          <a:rPr lang="hr-HR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endParaRPr lang="hr-HR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𝜁</m:t>
                        </m:r>
                      </m:e>
                      <m:sub>
                        <m:r>
                          <a:rPr lang="hr-H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r-H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𝑎</m:t>
                        </m:r>
                        <m:func>
                          <m:funcPr>
                            <m:ctrlPr>
                              <a:rPr lang="hr-HR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hr-HR">
                                <a:latin typeface="Cambria Math" panose="02040503050406030204" pitchFamily="18" charset="0"/>
                              </a:rPr>
                              <m:t>ln</m:t>
                            </m:r>
                          </m:fName>
                          <m:e>
                            <m:r>
                              <a:rPr lang="hr-HR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func>
                      </m:den>
                    </m:f>
                    <m:r>
                      <a:rPr lang="hr-HR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𝜁</m:t>
                        </m:r>
                      </m:e>
                      <m:sub>
                        <m:r>
                          <a:rPr lang="hr-HR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hr-HR" i="1">
                            <a:latin typeface="Cambria Math" panose="02040503050406030204" pitchFamily="18" charset="0"/>
                          </a:rPr>
                          <m:t>&gt;1</m:t>
                        </m:r>
                      </m:sub>
                    </m:sSub>
                    <m:r>
                      <a:rPr lang="hr-H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𝑎</m:t>
                        </m:r>
                        <m:sSup>
                          <m:sSupPr>
                            <m:ctrlPr>
                              <a:rPr lang="hr-H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p>
                            <m:f>
                              <m:fPr>
                                <m:ctrlPr>
                                  <a:rPr lang="hr-HR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hr-HR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hr-HR" i="1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num>
                              <m:den>
                                <m:r>
                                  <a:rPr lang="hr-HR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den>
                            </m:f>
                          </m:sup>
                        </m:sSup>
                      </m:den>
                    </m:f>
                  </m:oMath>
                </a14:m>
                <a:endParaRPr lang="hr-HR" dirty="0" smtClean="0"/>
              </a:p>
              <a:p>
                <a:r>
                  <a:rPr lang="hr-HR" dirty="0" smtClean="0"/>
                  <a:t>Kada je gustoća nanočestica velika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𝜁</m:t>
                        </m:r>
                      </m:e>
                      <m:sub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hr-HR" b="0" i="1" smtClean="0">
                        <a:latin typeface="Cambria Math" panose="02040503050406030204" pitchFamily="18" charset="0"/>
                      </a:rPr>
                      <m:t>≪1</m:t>
                    </m:r>
                  </m:oMath>
                </a14:m>
                <a:r>
                  <a:rPr lang="hr-HR" dirty="0" smtClean="0"/>
                  <a:t>), kolektivno zagrijavanje dominira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hr-H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hr-HR" i="1">
                        <a:latin typeface="Cambria Math" panose="02040503050406030204" pitchFamily="18" charset="0"/>
                      </a:rPr>
                      <m:t>1−10</m:t>
                    </m:r>
                    <m:r>
                      <a:rPr lang="hr-HR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hr-HR"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endParaRPr lang="hr-H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34" t="-4873" b="-2729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13</a:t>
            </a:fld>
            <a:endParaRPr lang="hr-H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9249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Objedinjena perspektiva</a:t>
            </a:r>
            <a:endParaRPr lang="hr-HR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441" y="2667000"/>
            <a:ext cx="6434455" cy="3124200"/>
          </a:xfrm>
        </p:spPr>
      </p:pic>
      <p:sp>
        <p:nvSpPr>
          <p:cNvPr id="8" name="TextBox 7"/>
          <p:cNvSpPr txBox="1"/>
          <p:nvPr/>
        </p:nvSpPr>
        <p:spPr>
          <a:xfrm>
            <a:off x="5134160" y="2251631"/>
            <a:ext cx="2719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Termoplazmonski efekt</a:t>
            </a:r>
            <a:endParaRPr lang="hr-HR" dirty="0"/>
          </a:p>
        </p:txBody>
      </p:sp>
      <p:sp>
        <p:nvSpPr>
          <p:cNvPr id="11" name="TextBox 10"/>
          <p:cNvSpPr txBox="1"/>
          <p:nvPr/>
        </p:nvSpPr>
        <p:spPr>
          <a:xfrm>
            <a:off x="5481951" y="3222664"/>
            <a:ext cx="1667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Sekundarna?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47900" y="6471961"/>
            <a:ext cx="119475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i="1" dirty="0" smtClean="0"/>
              <a:t>Collective photo-treatment heating tailors silver reduction on gold bipyramids</a:t>
            </a:r>
            <a:r>
              <a:rPr lang="hr-HR" sz="1000" dirty="0" smtClean="0"/>
              <a:t>, A. M. Naik, A. Sánchez-Iglesias, J. S. Parramon, S. A. Mezzasalma, I. Petranović. M. Grzelczak (paper in progress)</a:t>
            </a:r>
            <a:endParaRPr lang="hr-HR" sz="1000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14</a:t>
            </a:fld>
            <a:endParaRPr lang="hr-H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  <p:sp>
        <p:nvSpPr>
          <p:cNvPr id="17" name="Arc 16"/>
          <p:cNvSpPr/>
          <p:nvPr/>
        </p:nvSpPr>
        <p:spPr>
          <a:xfrm>
            <a:off x="6762199" y="2436297"/>
            <a:ext cx="1581150" cy="682863"/>
          </a:xfrm>
          <a:prstGeom prst="arc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65597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Objedinjena</a:t>
            </a:r>
            <a:r>
              <a:rPr lang="hr-HR" dirty="0" smtClean="0"/>
              <a:t> </a:t>
            </a:r>
            <a:r>
              <a:rPr lang="hr-HR" dirty="0"/>
              <a:t>perspektiva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Nukleacija i nukleacijski procesi ovise o temperaturi</a:t>
            </a:r>
          </a:p>
          <a:p>
            <a:r>
              <a:rPr lang="hr-HR" dirty="0" smtClean="0"/>
              <a:t>Parametarska pretraga – kada dolaza do nukleacije i koji mehanizam prevladava</a:t>
            </a:r>
          </a:p>
          <a:p>
            <a:r>
              <a:rPr lang="hr-HR" dirty="0" smtClean="0"/>
              <a:t>Kontrola temperature kroz termoplazmonski efekt</a:t>
            </a:r>
          </a:p>
          <a:p>
            <a:r>
              <a:rPr lang="hr-HR" dirty="0" smtClean="0"/>
              <a:t>Kontrola sinteze nanočestica koristeći termoplazmonski efekt</a:t>
            </a:r>
          </a:p>
          <a:p>
            <a:r>
              <a:rPr lang="hr-HR" dirty="0" smtClean="0"/>
              <a:t>Kontrola kemijskih reakcija koristeći termoplazmonski efekt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610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Hvala na pažnji!</a:t>
            </a:r>
            <a:endParaRPr lang="hr-H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16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368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Uvod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Sekundarna nukleacija</a:t>
            </a:r>
          </a:p>
          <a:p>
            <a:pPr lvl="1"/>
            <a:r>
              <a:rPr lang="hr-HR" dirty="0" smtClean="0"/>
              <a:t>Metoda stvaranja nanočestica</a:t>
            </a:r>
          </a:p>
          <a:p>
            <a:r>
              <a:rPr lang="hr-HR" dirty="0" smtClean="0"/>
              <a:t>Termoplazmonski efekt</a:t>
            </a:r>
          </a:p>
          <a:p>
            <a:pPr lvl="1"/>
            <a:r>
              <a:rPr lang="hr-HR" dirty="0" smtClean="0"/>
              <a:t>Grijanje disperzija nanočestica</a:t>
            </a:r>
          </a:p>
          <a:p>
            <a:r>
              <a:rPr lang="hr-HR" dirty="0" smtClean="0"/>
              <a:t>Zajednička perspektiva</a:t>
            </a:r>
          </a:p>
          <a:p>
            <a:r>
              <a:rPr lang="hr-HR" dirty="0" smtClean="0"/>
              <a:t>Detalji u eseju</a:t>
            </a:r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2</a:t>
            </a:fld>
            <a:endParaRPr lang="hr-H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0159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Nukleacija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Primarna nukleacija</a:t>
            </a:r>
          </a:p>
          <a:p>
            <a:pPr lvl="1"/>
            <a:r>
              <a:rPr lang="hr-HR" dirty="0" smtClean="0"/>
              <a:t>Homogena</a:t>
            </a:r>
          </a:p>
          <a:p>
            <a:pPr lvl="1"/>
            <a:r>
              <a:rPr lang="hr-HR" dirty="0" smtClean="0"/>
              <a:t>Heterogena</a:t>
            </a:r>
          </a:p>
          <a:p>
            <a:r>
              <a:rPr lang="hr-HR" dirty="0" smtClean="0"/>
              <a:t>Sekundarna nukleacija</a:t>
            </a:r>
          </a:p>
          <a:p>
            <a:pPr lvl="1"/>
            <a:r>
              <a:rPr lang="hr-HR" dirty="0" smtClean="0"/>
              <a:t>Međučestične energije</a:t>
            </a:r>
          </a:p>
          <a:p>
            <a:pPr lvl="1"/>
            <a:r>
              <a:rPr lang="hr-HR" dirty="0" smtClean="0"/>
              <a:t>Atricija</a:t>
            </a:r>
          </a:p>
          <a:p>
            <a:pPr lvl="1"/>
            <a:r>
              <a:rPr lang="hr-HR" dirty="0" smtClean="0"/>
              <a:t>...</a:t>
            </a:r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5268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Klasična teorija nukleacije (CNT)</a:t>
            </a:r>
            <a:endParaRPr lang="hr-H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hr-HR" dirty="0" smtClean="0"/>
                  <a:t>Dva energetska doprinosa</a:t>
                </a:r>
              </a:p>
              <a:p>
                <a:pPr lvl="1"/>
                <a:r>
                  <a:rPr lang="hr-HR" dirty="0" smtClean="0"/>
                  <a:t>Dodavanje čestica u klaster ~ </a:t>
                </a:r>
                <a14:m>
                  <m:oMath xmlns:m="http://schemas.openxmlformats.org/officeDocument/2006/math">
                    <m:r>
                      <a:rPr lang="hr-HR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endParaRPr lang="hr-HR" i="1" dirty="0" smtClean="0"/>
              </a:p>
              <a:p>
                <a:pPr lvl="1"/>
                <a:r>
                  <a:rPr lang="hr-HR" dirty="0" smtClean="0"/>
                  <a:t>Stvaranje granice faza između klastara i glavnine ~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box>
                          <m:box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box>
                              <m:box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boxPr>
                              <m:e>
                                <m:argPr>
                                  <m:argSz m:val="-1"/>
                                </m:argPr>
                                <m:f>
                                  <m:f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hr-HR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hr-HR" i="1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</m:box>
                          </m:e>
                        </m:box>
                      </m:sup>
                    </m:sSup>
                  </m:oMath>
                </a14:m>
                <a:endParaRPr lang="hr-HR" dirty="0" smtClean="0"/>
              </a:p>
              <a:p>
                <a:r>
                  <a:rPr lang="hr-HR" dirty="0" smtClean="0"/>
                  <a:t>Postoji kritična veličina klastera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hr-HR" dirty="0" smtClean="0"/>
              </a:p>
              <a:p>
                <a:r>
                  <a:rPr lang="hr-HR" dirty="0" smtClean="0"/>
                  <a:t>Odgovarajuća Gibbsova slobodna energija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𝐺</m:t>
                        </m:r>
                      </m:e>
                      <m:sup>
                        <m:r>
                          <a:rPr lang="hr-HR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hr-H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1868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Content Placeholder 13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762805" y="2851284"/>
            <a:ext cx="4584589" cy="2755631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8029575" y="3679825"/>
            <a:ext cx="0" cy="444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7473950" y="3683000"/>
            <a:ext cx="5619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7873660" y="4062694"/>
                <a:ext cx="371768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0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r-HR" sz="10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p>
                          <m:r>
                            <a:rPr lang="hr-HR" sz="10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hr-HR" sz="1000" dirty="0">
                  <a:solidFill>
                    <a:schemeClr val="accent1"/>
                  </a:solidFill>
                </a:endParaRPr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3660" y="4062694"/>
                <a:ext cx="371768" cy="24622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7133042" y="3556714"/>
                <a:ext cx="435056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0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0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hr-HR" sz="10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p>
                          <m:r>
                            <a:rPr lang="hr-HR" sz="10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hr-HR" sz="1000" dirty="0">
                  <a:solidFill>
                    <a:schemeClr val="accent1"/>
                  </a:solidFill>
                </a:endParaRPr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3042" y="3556714"/>
                <a:ext cx="435056" cy="24622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val 10"/>
          <p:cNvSpPr/>
          <p:nvPr/>
        </p:nvSpPr>
        <p:spPr>
          <a:xfrm>
            <a:off x="8013065" y="3656965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4</a:t>
            </a:fld>
            <a:endParaRPr lang="hr-H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53739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" grpId="0"/>
      <p:bldP spid="12" grpId="0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Sekundarna nukleacija međučestičnim energijama (SNIPE)</a:t>
            </a:r>
            <a:endParaRPr lang="hr-H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hr-HR" dirty="0" smtClean="0"/>
                  <a:t>Modifikacija CNT-a</a:t>
                </a:r>
              </a:p>
              <a:p>
                <a:r>
                  <a:rPr lang="hr-HR" dirty="0" smtClean="0"/>
                  <a:t>Dodatak članova koji opisuju</a:t>
                </a:r>
                <a:br>
                  <a:rPr lang="hr-HR" dirty="0" smtClean="0"/>
                </a:br>
                <a:r>
                  <a:rPr lang="hr-HR" dirty="0" smtClean="0"/>
                  <a:t>prisutstvo klice</a:t>
                </a:r>
              </a:p>
              <a:p>
                <a:pPr lvl="1"/>
                <a:r>
                  <a:rPr lang="hr-HR" dirty="0" smtClean="0"/>
                  <a:t>Interakcije pojedinih čestica s klicom</a:t>
                </a:r>
              </a:p>
              <a:p>
                <a:pPr lvl="1"/>
                <a:r>
                  <a:rPr lang="hr-HR" dirty="0" smtClean="0"/>
                  <a:t>Interakcije klastera s klicom</a:t>
                </a:r>
              </a:p>
              <a:p>
                <a:r>
                  <a:rPr lang="hr-HR" dirty="0" smtClean="0"/>
                  <a:t>Novi članovi ovise o udaljenosti, </a:t>
                </a:r>
                <a14:m>
                  <m:oMath xmlns:m="http://schemas.openxmlformats.org/officeDocument/2006/math">
                    <m:r>
                      <a:rPr lang="hr-H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endParaRPr lang="hr-HR" dirty="0" smtClean="0"/>
              </a:p>
              <a:p>
                <a:r>
                  <a:rPr lang="hr-HR" dirty="0" smtClean="0"/>
                  <a:t>Kritična veličina klastera također</a:t>
                </a:r>
                <a:br>
                  <a:rPr lang="hr-HR" dirty="0" smtClean="0"/>
                </a:br>
                <a:r>
                  <a:rPr lang="hr-HR" dirty="0" smtClean="0"/>
                  <a:t>ovisi o </a:t>
                </a:r>
                <a14:m>
                  <m:oMath xmlns:m="http://schemas.openxmlformats.org/officeDocument/2006/math">
                    <m:r>
                      <a:rPr lang="hr-H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endParaRPr lang="hr-HR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38" t="-6628" b="-3899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slika 1 crota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7951" y="2666999"/>
            <a:ext cx="4950270" cy="2786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062423" y="5681154"/>
                <a:ext cx="380322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r-H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sSub>
                        <m:sSubPr>
                          <m:ctrlPr>
                            <a:rPr lang="hr-H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r-H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tot</m:t>
                          </m:r>
                        </m:sub>
                      </m:sSub>
                      <m:d>
                        <m:dPr>
                          <m:ctrlPr>
                            <a:rPr lang="hr-H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r-H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hr-H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hr-H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hr-H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=∆</m:t>
                      </m:r>
                      <m:sSub>
                        <m:sSubPr>
                          <m:ctrlPr>
                            <a:rPr lang="hr-H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r-H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hom</m:t>
                          </m:r>
                        </m:sub>
                      </m:sSub>
                      <m:d>
                        <m:dPr>
                          <m:ctrlPr>
                            <a:rPr lang="hr-H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r-H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e>
                      </m:d>
                      <m:r>
                        <a:rPr lang="hr-H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+∆</m:t>
                      </m:r>
                      <m:sSub>
                        <m:sSubPr>
                          <m:ctrlPr>
                            <a:rPr lang="hr-H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r-H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IP</m:t>
                          </m:r>
                        </m:sub>
                      </m:sSub>
                      <m:d>
                        <m:dPr>
                          <m:ctrlPr>
                            <a:rPr lang="hr-H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r-H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hr-H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hr-H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hr-HR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2423" y="5681154"/>
                <a:ext cx="3803221" cy="276999"/>
              </a:xfrm>
              <a:prstGeom prst="rect">
                <a:avLst/>
              </a:prstGeom>
              <a:blipFill>
                <a:blip r:embed="rId4"/>
                <a:stretch>
                  <a:fillRect l="-641" b="-17778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8067153" y="6611779"/>
            <a:ext cx="41248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L. </a:t>
            </a:r>
            <a:r>
              <a:rPr lang="en-US" sz="1000" dirty="0" err="1"/>
              <a:t>Bosetti</a:t>
            </a:r>
            <a:r>
              <a:rPr lang="en-US" sz="1000" dirty="0"/>
              <a:t>, B. </a:t>
            </a:r>
            <a:r>
              <a:rPr lang="en-US" sz="1000" dirty="0" err="1"/>
              <a:t>Ahn</a:t>
            </a:r>
            <a:r>
              <a:rPr lang="en-US" sz="1000" dirty="0"/>
              <a:t>, M. </a:t>
            </a:r>
            <a:r>
              <a:rPr lang="en-US" sz="1000" dirty="0" err="1"/>
              <a:t>Mazzoti</a:t>
            </a:r>
            <a:r>
              <a:rPr lang="en-US" sz="1000" dirty="0"/>
              <a:t>,</a:t>
            </a:r>
            <a:r>
              <a:rPr lang="en-US" sz="1000" i="1" dirty="0"/>
              <a:t> </a:t>
            </a:r>
            <a:r>
              <a:rPr lang="en-US" sz="1000" i="1" dirty="0" err="1"/>
              <a:t>Cryst</a:t>
            </a:r>
            <a:r>
              <a:rPr lang="en-US" sz="1000" i="1" dirty="0"/>
              <a:t>. Growth Des. </a:t>
            </a:r>
            <a:r>
              <a:rPr lang="en-US" sz="1000" b="1" dirty="0"/>
              <a:t>22</a:t>
            </a:r>
            <a:r>
              <a:rPr lang="en-US" sz="1000" dirty="0"/>
              <a:t> (2022), 87–97</a:t>
            </a:r>
            <a:endParaRPr lang="hr-HR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5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dirty="0" smtClean="0"/>
              <a:t>Fenomeni sekundarne nukleacije i termoplazmonski efekt; Ivan Petranović, univ. mag. chem.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96928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Sekundarna nukleacija međučestičnim energijama (SNIPE)</a:t>
            </a:r>
          </a:p>
        </p:txBody>
      </p:sp>
      <p:pic>
        <p:nvPicPr>
          <p:cNvPr id="2050" name="Picture 2" descr="slika 2 crota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8290" y="2621024"/>
            <a:ext cx="10054734" cy="2743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067153" y="6643819"/>
            <a:ext cx="41248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L. </a:t>
            </a:r>
            <a:r>
              <a:rPr lang="en-US" sz="1000" dirty="0" err="1"/>
              <a:t>Bosetti</a:t>
            </a:r>
            <a:r>
              <a:rPr lang="en-US" sz="1000" dirty="0"/>
              <a:t>, B. </a:t>
            </a:r>
            <a:r>
              <a:rPr lang="en-US" sz="1000" dirty="0" err="1"/>
              <a:t>Ahn</a:t>
            </a:r>
            <a:r>
              <a:rPr lang="en-US" sz="1000" dirty="0"/>
              <a:t>, M. </a:t>
            </a:r>
            <a:r>
              <a:rPr lang="en-US" sz="1000" dirty="0" err="1"/>
              <a:t>Mazzoti</a:t>
            </a:r>
            <a:r>
              <a:rPr lang="en-US" sz="1000" dirty="0"/>
              <a:t>,</a:t>
            </a:r>
            <a:r>
              <a:rPr lang="en-US" sz="1000" i="1" dirty="0"/>
              <a:t> </a:t>
            </a:r>
            <a:r>
              <a:rPr lang="en-US" sz="1000" i="1" dirty="0" err="1"/>
              <a:t>Cryst</a:t>
            </a:r>
            <a:r>
              <a:rPr lang="en-US" sz="1000" i="1" dirty="0"/>
              <a:t>. Growth Des. </a:t>
            </a:r>
            <a:r>
              <a:rPr lang="en-US" sz="1000" b="1" dirty="0"/>
              <a:t>22</a:t>
            </a:r>
            <a:r>
              <a:rPr lang="en-US" sz="1000" dirty="0"/>
              <a:t> (2022), 87–97</a:t>
            </a:r>
            <a:endParaRPr lang="hr-HR" sz="1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6</a:t>
            </a:fld>
            <a:endParaRPr lang="hr-H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381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Stabilizacijski parametri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Faktor pojačanja prezasićenja</a:t>
            </a:r>
          </a:p>
          <a:p>
            <a:pPr lvl="1"/>
            <a:r>
              <a:rPr lang="hr-HR" dirty="0" smtClean="0"/>
              <a:t>Prividno dodatno lokalno prezasićenje zbog prisutstva klice</a:t>
            </a:r>
          </a:p>
          <a:p>
            <a:r>
              <a:rPr lang="hr-HR" dirty="0" smtClean="0"/>
              <a:t>Stabilizacijska udaljenost</a:t>
            </a:r>
          </a:p>
          <a:p>
            <a:pPr lvl="1"/>
            <a:r>
              <a:rPr lang="hr-HR" dirty="0"/>
              <a:t>M</a:t>
            </a:r>
            <a:r>
              <a:rPr lang="hr-HR" dirty="0" smtClean="0"/>
              <a:t>aksimalna udaljenost na kojoj dolazi do znatnog smanjenja kritične veličine</a:t>
            </a:r>
          </a:p>
          <a:p>
            <a:r>
              <a:rPr lang="hr-HR" dirty="0" smtClean="0"/>
              <a:t>Maksimalno relativno smanjenje kritične veličine klastera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7</a:t>
            </a:fld>
            <a:endParaRPr lang="hr-H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7697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Termoplazmonski efekt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Plazmoni – kvantizirane oscilacije gustoće elektrona</a:t>
            </a:r>
          </a:p>
          <a:p>
            <a:r>
              <a:rPr lang="hr-HR" dirty="0" smtClean="0"/>
              <a:t>Lokalizirana površinska plazmonska rezonancija (LSPR)</a:t>
            </a:r>
          </a:p>
          <a:p>
            <a:pPr lvl="1"/>
            <a:r>
              <a:rPr lang="hr-HR" dirty="0"/>
              <a:t>Č</a:t>
            </a:r>
            <a:r>
              <a:rPr lang="hr-HR" dirty="0" smtClean="0"/>
              <a:t>estica u oscilirajućem EM polju</a:t>
            </a:r>
          </a:p>
          <a:p>
            <a:pPr lvl="1"/>
            <a:r>
              <a:rPr lang="hr-HR" dirty="0" smtClean="0"/>
              <a:t>Elektroni osciliraju po površini</a:t>
            </a:r>
            <a:endParaRPr lang="en-US" dirty="0" smtClean="0"/>
          </a:p>
          <a:p>
            <a:pPr lvl="1"/>
            <a:r>
              <a:rPr lang="hr-HR" dirty="0" smtClean="0"/>
              <a:t>Oscilacije</a:t>
            </a:r>
            <a:r>
              <a:rPr lang="en-US" dirty="0" smtClean="0"/>
              <a:t> </a:t>
            </a:r>
            <a:r>
              <a:rPr lang="hr-HR" dirty="0" smtClean="0"/>
              <a:t>apsorbiraju i raspršuju dio energije EM vala</a:t>
            </a:r>
            <a:endParaRPr lang="en-US" dirty="0" smtClean="0"/>
          </a:p>
          <a:p>
            <a:pPr lvl="1"/>
            <a:r>
              <a:rPr lang="hr-HR" dirty="0" smtClean="0"/>
              <a:t>Grijanje čestica – termoplazmonski efekt</a:t>
            </a:r>
          </a:p>
          <a:p>
            <a:endParaRPr lang="hr-HR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8</a:t>
            </a:fld>
            <a:endParaRPr lang="hr-H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143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Optički presjeci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 smtClean="0"/>
              <a:t>Snaga uklonjena iz upadne zrake po jedinici intenziteta</a:t>
            </a:r>
          </a:p>
          <a:p>
            <a:r>
              <a:rPr lang="hr-HR" dirty="0" smtClean="0"/>
              <a:t>Apsorpcija i raspršenje</a:t>
            </a:r>
          </a:p>
          <a:p>
            <a:pPr lvl="1"/>
            <a:r>
              <a:rPr lang="hr-HR" dirty="0" smtClean="0"/>
              <a:t>Ekstinkcijski presjek</a:t>
            </a:r>
          </a:p>
          <a:p>
            <a:r>
              <a:rPr lang="hr-HR" dirty="0" smtClean="0"/>
              <a:t>Definirani za danu česticu, valnu duljinu, medij i polarizaciju</a:t>
            </a:r>
          </a:p>
          <a:p>
            <a:pPr lvl="1"/>
            <a:r>
              <a:rPr lang="hr-HR" dirty="0" smtClean="0"/>
              <a:t>Apsorpcijski spektar</a:t>
            </a:r>
          </a:p>
          <a:p>
            <a:endParaRPr lang="hr-HR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512319719"/>
              </p:ext>
            </p:extLst>
          </p:nvPr>
        </p:nvGraphicFramePr>
        <p:xfrm>
          <a:off x="6267450" y="1911335"/>
          <a:ext cx="4665852" cy="3971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BD7FC-FF43-42BE-B969-B86E8975FAC7}" type="slidenum">
              <a:rPr lang="hr-HR" smtClean="0"/>
              <a:t>9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Fenomeni sekundarne nukleacije i termoplazmonski efekt; Ivan Petranović, univ. mag. chem.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19094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18587</TotalTime>
  <Words>709</Words>
  <Application>Microsoft Office PowerPoint</Application>
  <PresentationFormat>Widescreen</PresentationFormat>
  <Paragraphs>128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Cambria Math</vt:lpstr>
      <vt:lpstr>Corbel</vt:lpstr>
      <vt:lpstr>Parallax</vt:lpstr>
      <vt:lpstr>Fenomeni sekundarne nukleacije i termoplazmonski efekt</vt:lpstr>
      <vt:lpstr>Uvod</vt:lpstr>
      <vt:lpstr>Nukleacija</vt:lpstr>
      <vt:lpstr>Klasična teorija nukleacije (CNT)</vt:lpstr>
      <vt:lpstr>Sekundarna nukleacija međučestičnim energijama (SNIPE)</vt:lpstr>
      <vt:lpstr>Sekundarna nukleacija međučestičnim energijama (SNIPE)</vt:lpstr>
      <vt:lpstr>Stabilizacijski parametri</vt:lpstr>
      <vt:lpstr>Termoplazmonski efekt</vt:lpstr>
      <vt:lpstr>Optički presjeci</vt:lpstr>
      <vt:lpstr>Polje temperature u okolici grijane nanosfere</vt:lpstr>
      <vt:lpstr>Aproksimacija konstantne temperature u nanočestici</vt:lpstr>
      <vt:lpstr>Što s nesfernim česticama?</vt:lpstr>
      <vt:lpstr>Kolektivno zagrijavanje</vt:lpstr>
      <vt:lpstr>Objedinjena perspektiva</vt:lpstr>
      <vt:lpstr>Objedinjena perspektiva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Fenomeni sekundarne nukleacije i termoplazmonski efekt</dc:title>
  <dc:creator>User</dc:creator>
  <cp:lastModifiedBy>User</cp:lastModifiedBy>
  <cp:revision>37</cp:revision>
  <dcterms:created xsi:type="dcterms:W3CDTF">2026-02-20T11:37:25Z</dcterms:created>
  <dcterms:modified xsi:type="dcterms:W3CDTF">2026-03-18T08:08:25Z</dcterms:modified>
</cp:coreProperties>
</file>