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7" r:id="rId19"/>
    <p:sldId id="278" r:id="rId20"/>
    <p:sldId id="279" r:id="rId21"/>
    <p:sldId id="273" r:id="rId22"/>
    <p:sldId id="276" r:id="rId23"/>
    <p:sldId id="274" r:id="rId2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32" autoAdjust="0"/>
    <p:restoredTop sz="83842" autoAdjust="0"/>
  </p:normalViewPr>
  <p:slideViewPr>
    <p:cSldViewPr snapToGrid="0">
      <p:cViewPr varScale="1">
        <p:scale>
          <a:sx n="62" d="100"/>
          <a:sy n="62" d="100"/>
        </p:scale>
        <p:origin x="984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533CB9-9784-4A34-B34F-A5F45B9909A9}" type="datetimeFigureOut">
              <a:rPr lang="de-DE" smtClean="0"/>
              <a:t>15.04.2016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5403AC-1D2E-4426-9CF4-5620C25E33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4301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403AC-1D2E-4426-9CF4-5620C25E33DA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25655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403AC-1D2E-4426-9CF4-5620C25E33DA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60446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403AC-1D2E-4426-9CF4-5620C25E33DA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98036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Strengthening of the dikes plus building them higher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On June 10 85.000 persons were evacuated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403AC-1D2E-4426-9CF4-5620C25E33DA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01784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 smtClean="0"/>
              <a:t>Crisis management groups: provide coordination between different levels of</a:t>
            </a:r>
            <a:r>
              <a:rPr lang="en-GB" baseline="0" dirty="0" smtClean="0"/>
              <a:t> authorities</a:t>
            </a:r>
            <a:endParaRPr lang="en-GB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Collaboration between different states in case of shortcuts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Nationwide cooperation of the states shall also be used in the future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Nation state was supporting the federal states as well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403AC-1D2E-4426-9CF4-5620C25E33DA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53019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Federal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office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 asked neighbour countries for help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Maps: bases on satellite data in order so support organisation of emergency measures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crisis management simulations: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improve communication between federal state, states and municipalities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 training positions in the municipalities, e.g. for crises management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403AC-1D2E-4426-9CF4-5620C25E33DA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42159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Privat</a:t>
            </a:r>
            <a:r>
              <a:rPr lang="en-GB" baseline="0" dirty="0" smtClean="0"/>
              <a:t>e households, economy, industry, agriculture and forestry, public infrastructure, cultural institutions, others 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403AC-1D2E-4426-9CF4-5620C25E33DA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62790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Federal states had to</a:t>
            </a:r>
            <a:r>
              <a:rPr lang="en-GB" baseline="0" dirty="0" smtClean="0"/>
              <a:t> distribute emergency relief to the people/ companies a.so., not the nation state. E.g. for repairing buildings</a:t>
            </a:r>
          </a:p>
          <a:p>
            <a:r>
              <a:rPr lang="en-GB" baseline="0" dirty="0" smtClean="0"/>
              <a:t>Relief fund made up of nation state and federal state </a:t>
            </a:r>
            <a:r>
              <a:rPr lang="en-GB" baseline="0" dirty="0" err="1" smtClean="0"/>
              <a:t>expences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403AC-1D2E-4426-9CF4-5620C25E33DA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63824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Shortens the course of the river, water runs faster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403AC-1D2E-4426-9CF4-5620C25E33DA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45166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Retention e.g. in fields</a:t>
            </a:r>
            <a:r>
              <a:rPr lang="en-GB" baseline="0" dirty="0" smtClean="0"/>
              <a:t> and so on but also in settlement, e.g. use floor covers that can absorb water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403AC-1D2E-4426-9CF4-5620C25E33DA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35934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Area management: no buildings in flood</a:t>
            </a:r>
            <a:r>
              <a:rPr lang="en-GB" baseline="0" dirty="0" smtClean="0"/>
              <a:t> endangered areas</a:t>
            </a:r>
          </a:p>
          <a:p>
            <a:r>
              <a:rPr lang="en-GB" baseline="0" dirty="0" smtClean="0"/>
              <a:t>Technical solutions: Dikes, walls, mobile walls </a:t>
            </a:r>
          </a:p>
          <a:p>
            <a:r>
              <a:rPr lang="en-GB" baseline="0" dirty="0" smtClean="0"/>
              <a:t>Adjusted architecture: e.g. no cellar/basement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403AC-1D2E-4426-9CF4-5620C25E33DA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6653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403AC-1D2E-4426-9CF4-5620C25E33DA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1731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Area: 150km x 150km where the water stands 1m high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once in a century occasion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some areas &gt;400mm rain in 4 days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Flooding 2013 worst then 2002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(cubic metre)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403AC-1D2E-4426-9CF4-5620C25E33DA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6707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Affected</a:t>
            </a:r>
            <a:r>
              <a:rPr lang="de-DE" dirty="0" smtClean="0"/>
              <a:t> </a:t>
            </a:r>
            <a:r>
              <a:rPr lang="de-DE" dirty="0" err="1" smtClean="0"/>
              <a:t>areas</a:t>
            </a:r>
            <a:r>
              <a:rPr lang="de-DE" dirty="0" smtClean="0"/>
              <a:t>: southern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eastern</a:t>
            </a:r>
            <a:r>
              <a:rPr lang="de-DE" dirty="0" smtClean="0"/>
              <a:t> Germany, </a:t>
            </a:r>
            <a:r>
              <a:rPr lang="de-DE" dirty="0" err="1" smtClean="0"/>
              <a:t>nothern</a:t>
            </a:r>
            <a:r>
              <a:rPr lang="de-DE" dirty="0" smtClean="0"/>
              <a:t> </a:t>
            </a:r>
            <a:r>
              <a:rPr lang="de-DE" dirty="0" err="1" smtClean="0"/>
              <a:t>austria</a:t>
            </a:r>
            <a:r>
              <a:rPr lang="de-DE" dirty="0" smtClean="0"/>
              <a:t>, </a:t>
            </a:r>
            <a:r>
              <a:rPr lang="de-DE" dirty="0" err="1" smtClean="0"/>
              <a:t>complete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czech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republic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some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areas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poland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slovakia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403AC-1D2E-4426-9CF4-5620C25E33DA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12343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Course of rivers Elbe</a:t>
            </a:r>
            <a:r>
              <a:rPr lang="en-GB" baseline="0" dirty="0" smtClean="0"/>
              <a:t> and Danube can be seen and many affected rivers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cities with highest alarms levels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e.g. Passau, Magdeburg, but also Prague, Bratislava and Budapest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403AC-1D2E-4426-9CF4-5620C25E33DA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5810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More affected rivers: Weser, Main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403AC-1D2E-4426-9CF4-5620C25E33DA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48697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All affected states: Brandenburg, Baden-</a:t>
            </a:r>
            <a:r>
              <a:rPr lang="en-GB" baseline="0" dirty="0" smtClean="0"/>
              <a:t> Württemberg, Bavaria, Hesse, Mecklenburg Western Pomerania, Lower Saxony, Rhineland Palatinate, Schleswig Holstein, Saxony, Saxony </a:t>
            </a:r>
            <a:r>
              <a:rPr lang="en-GB" baseline="0" dirty="0" err="1" smtClean="0"/>
              <a:t>Anhalt</a:t>
            </a:r>
            <a:r>
              <a:rPr lang="en-GB" baseline="0" dirty="0" smtClean="0"/>
              <a:t>, Thuringia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403AC-1D2E-4426-9CF4-5620C25E33DA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65918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403AC-1D2E-4426-9CF4-5620C25E33DA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45767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403AC-1D2E-4426-9CF4-5620C25E33DA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9397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18.04.2016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Flood in middle Europe 2013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D7BB0-842B-44E0-8A7A-BCE5C06054C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8795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18.04.2016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Flood in middle Europe 2013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D7BB0-842B-44E0-8A7A-BCE5C06054C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6917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18.04.2016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Flood in middle Europe 2013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D7BB0-842B-44E0-8A7A-BCE5C06054C2}" type="slidenum">
              <a:rPr lang="de-DE" smtClean="0"/>
              <a:t>‹Nr.›</a:t>
            </a:fld>
            <a:endParaRPr lang="de-DE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892784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18.04.2016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Flood in middle Europe 2013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D7BB0-842B-44E0-8A7A-BCE5C06054C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74565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18.04.2016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Flood in middle Europe 2013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D7BB0-842B-44E0-8A7A-BCE5C06054C2}" type="slidenum">
              <a:rPr lang="de-DE" smtClean="0"/>
              <a:t>‹Nr.›</a:t>
            </a:fld>
            <a:endParaRPr lang="de-DE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591811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18.04.2016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Flood in middle Europe 2013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D7BB0-842B-44E0-8A7A-BCE5C06054C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85106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18.04.2016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Flood in middle Europe 2013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D7BB0-842B-44E0-8A7A-BCE5C06054C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9516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18.04.2016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Flood in middle Europe 2013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D7BB0-842B-44E0-8A7A-BCE5C06054C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8759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509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60500"/>
            <a:ext cx="8596668" cy="45808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50"/>
            </a:lvl1pPr>
          </a:lstStyle>
          <a:p>
            <a:r>
              <a:rPr lang="de-DE" dirty="0" smtClean="0"/>
              <a:t>18.04.2016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50"/>
            </a:lvl1pPr>
          </a:lstStyle>
          <a:p>
            <a:r>
              <a:rPr lang="en-US" dirty="0" smtClean="0"/>
              <a:t>Flood in middle Europe 2013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50"/>
            </a:lvl1pPr>
          </a:lstStyle>
          <a:p>
            <a:fld id="{B48D7BB0-842B-44E0-8A7A-BCE5C06054C2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70617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18.04.2016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Flood in middle Europe 2013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D7BB0-842B-44E0-8A7A-BCE5C06054C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6453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56343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1465944"/>
            <a:ext cx="4184035" cy="457541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1465943"/>
            <a:ext cx="4184034" cy="4575419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50"/>
            </a:lvl1pPr>
          </a:lstStyle>
          <a:p>
            <a:r>
              <a:rPr lang="de-DE" dirty="0" smtClean="0"/>
              <a:t>18.04.2016</a:t>
            </a:r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50"/>
            </a:lvl1pPr>
          </a:lstStyle>
          <a:p>
            <a:r>
              <a:rPr lang="en-US" dirty="0" smtClean="0"/>
              <a:t>Flood in middle Europe 2013</a:t>
            </a:r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50"/>
            </a:lvl1pPr>
          </a:lstStyle>
          <a:p>
            <a:fld id="{B48D7BB0-842B-44E0-8A7A-BCE5C06054C2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72856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18.04.2016</a:t>
            </a:r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Flood in middle Europe 2013</a:t>
            </a:r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D7BB0-842B-44E0-8A7A-BCE5C06054C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4993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18.04.2016</a:t>
            </a:r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Flood in middle Europe 2013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D7BB0-842B-44E0-8A7A-BCE5C06054C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0639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18.04.2016</a:t>
            </a:r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Flood in middle Europe 2013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D7BB0-842B-44E0-8A7A-BCE5C06054C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2967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18.04.2016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Flood in middle Europe 2013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D7BB0-842B-44E0-8A7A-BCE5C06054C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6468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Flood in middle Europe 2013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D7BB0-842B-44E0-8A7A-BCE5C06054C2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18.04.2016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3494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18.04.2016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Flood in middle Europe 2013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48D7BB0-842B-44E0-8A7A-BCE5C06054C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066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hyperlink" Target="http://www.spiegel.de/fotostrecke/bollwerk-gegen-die-wassermassen-drittes-schiff-versenkt-fotostrecke-98051.html" TargetMode="Externa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bc.com/news/world-europe-22835154" TargetMode="External"/><Relationship Id="rId3" Type="http://schemas.openxmlformats.org/officeDocument/2006/relationships/hyperlink" Target="http://www.bpb.de/gesellschaft/umwelt/hochwasserschutz/164042/grafiken-das-hochwasser-2013-auf-einen-blick?show=image&amp;k=3" TargetMode="External"/><Relationship Id="rId7" Type="http://schemas.openxmlformats.org/officeDocument/2006/relationships/hyperlink" Target="http://www.spiegel.de/panorama/hochwasser-bei-fischbeck-drittes-schiff-nach-deichbruch-versenkt-a-906047.html" TargetMode="External"/><Relationship Id="rId2" Type="http://schemas.openxmlformats.org/officeDocument/2006/relationships/hyperlink" Target="https://en.wikipedia.org/wiki/2013_European_floods#/media/File:Map_of_2013_European_floods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piegel.de/panorama/fischbeck-zwei-jahre-nach-deichbruch-noch-baustelle-a-1037963.html" TargetMode="External"/><Relationship Id="rId5" Type="http://schemas.openxmlformats.org/officeDocument/2006/relationships/hyperlink" Target="http://www.spiegel.de/fotostrecke/fischbeck-zwei-jahre-nach-deichbruch-noch-baustelle-fotostrecke-127376-2.html" TargetMode="External"/><Relationship Id="rId4" Type="http://schemas.openxmlformats.org/officeDocument/2006/relationships/hyperlink" Target="http://www.spiegel.de/fotostrecke/fischbeck-zwei-jahre-nach-deichbruch-noch-baustelle-fotostrecke-127376.html" TargetMode="External"/><Relationship Id="rId9" Type="http://schemas.openxmlformats.org/officeDocument/2006/relationships/hyperlink" Target="http://at.wetter.com/news/hochwasserwelle-rollt-nach-norden_aid_15889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 smtClean="0"/>
              <a:t>Flood</a:t>
            </a:r>
            <a:r>
              <a:rPr lang="de-DE" dirty="0" smtClean="0"/>
              <a:t> in </a:t>
            </a:r>
            <a:r>
              <a:rPr lang="de-DE" dirty="0" err="1" smtClean="0"/>
              <a:t>Middle</a:t>
            </a:r>
            <a:r>
              <a:rPr lang="de-DE" dirty="0" smtClean="0"/>
              <a:t> </a:t>
            </a:r>
            <a:r>
              <a:rPr lang="de-DE" dirty="0"/>
              <a:t>E</a:t>
            </a:r>
            <a:r>
              <a:rPr lang="de-DE" dirty="0" smtClean="0"/>
              <a:t>urope June 2013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Natural </a:t>
            </a:r>
            <a:r>
              <a:rPr lang="de-DE" dirty="0" err="1" smtClean="0"/>
              <a:t>Hazards</a:t>
            </a:r>
            <a:endParaRPr lang="de-DE" dirty="0" smtClean="0"/>
          </a:p>
          <a:p>
            <a:r>
              <a:rPr lang="de-DE" dirty="0" smtClean="0"/>
              <a:t>Cornelia Ploß</a:t>
            </a:r>
          </a:p>
          <a:p>
            <a:r>
              <a:rPr lang="de-DE" dirty="0" smtClean="0"/>
              <a:t>18.04.2016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3796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Examples of heavily affected cities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Magdeburg</a:t>
            </a:r>
          </a:p>
          <a:p>
            <a:pPr lvl="1"/>
            <a:r>
              <a:rPr lang="en-GB" dirty="0" smtClean="0"/>
              <a:t>Historical water level of about 7.5 m</a:t>
            </a:r>
          </a:p>
          <a:p>
            <a:pPr lvl="1"/>
            <a:r>
              <a:rPr lang="en-GB" dirty="0" smtClean="0"/>
              <a:t>Evacuation of 23.000 inhabitants</a:t>
            </a:r>
          </a:p>
          <a:p>
            <a:pPr lvl="1"/>
            <a:r>
              <a:rPr lang="en-GB" dirty="0" smtClean="0"/>
              <a:t>High impacts on railway traffic</a:t>
            </a:r>
            <a:endParaRPr lang="en-GB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Grafik 4" descr="http://ichef-1.bbci.co.uk/news/624/media/images/68070000/jpg/_68070122_1yukjkzb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970" y="1465943"/>
            <a:ext cx="4184032" cy="266462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18.04.2016</a:t>
            </a:r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Flood in middle Europe 2013</a:t>
            </a:r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D7BB0-842B-44E0-8A7A-BCE5C06054C2}" type="slidenum">
              <a:rPr lang="de-DE" smtClean="0"/>
              <a:t>10</a:t>
            </a:fld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5089352" y="4128463"/>
            <a:ext cx="4184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Railways in Magdeburg area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060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Examples of heavily affected cities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err="1" smtClean="0"/>
              <a:t>Fischbeck</a:t>
            </a:r>
            <a:endParaRPr lang="en-GB" dirty="0" smtClean="0"/>
          </a:p>
          <a:p>
            <a:pPr lvl="1"/>
            <a:r>
              <a:rPr lang="en-GB" dirty="0" smtClean="0"/>
              <a:t>Breaking dike on 50 meters</a:t>
            </a:r>
          </a:p>
          <a:p>
            <a:pPr lvl="1"/>
            <a:r>
              <a:rPr lang="en-GB" dirty="0" smtClean="0"/>
              <a:t>Whole village flooded</a:t>
            </a:r>
          </a:p>
          <a:p>
            <a:pPr lvl="1"/>
            <a:r>
              <a:rPr lang="en-GB" dirty="0" smtClean="0"/>
              <a:t>Old ships were sunk to close hole in the dike</a:t>
            </a:r>
          </a:p>
          <a:p>
            <a:pPr lvl="1"/>
            <a:r>
              <a:rPr lang="en-GB" dirty="0"/>
              <a:t>Symbol of </a:t>
            </a:r>
            <a:r>
              <a:rPr lang="en-GB" dirty="0" smtClean="0"/>
              <a:t>catastrophe</a:t>
            </a:r>
            <a:endParaRPr lang="en-GB" dirty="0"/>
          </a:p>
        </p:txBody>
      </p:sp>
      <p:pic>
        <p:nvPicPr>
          <p:cNvPr id="6" name="Inhaltsplatzhalter 5" descr="Deichbruch bei Fischbeck im Juni 2013: Lastkähne wurden gesprengt, um die...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808" y="1465943"/>
            <a:ext cx="4184650" cy="248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rafik 6" descr="Fischbeck im Juni 2013 aus der Vogelperspektive: Das Dorf wurde nach dem...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352" y="4030230"/>
            <a:ext cx="4184650" cy="2011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rafik 7" descr="http://cdn4.spiegel.de/images/image-509253-thumbbiga-ofmt-509253.jpg">
            <a:hlinkClick r:id="rId5" tooltip="&quot;Fotostrecke zeigen...&quot;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687" y="4030230"/>
            <a:ext cx="2869907" cy="201113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18.04.2016</a:t>
            </a:r>
            <a:endParaRPr lang="de-DE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Flood in middle Europe 2013</a:t>
            </a:r>
            <a:endParaRPr lang="de-DE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D7BB0-842B-44E0-8A7A-BCE5C06054C2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139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Immediate measures to defend danger and damage</a:t>
            </a:r>
            <a:endParaRPr lang="en-GB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677334" y="1860550"/>
            <a:ext cx="8596668" cy="4580863"/>
          </a:xfrm>
        </p:spPr>
        <p:txBody>
          <a:bodyPr/>
          <a:lstStyle/>
          <a:p>
            <a:r>
              <a:rPr lang="en-GB" dirty="0" smtClean="0"/>
              <a:t>Strengthening of dikes</a:t>
            </a:r>
          </a:p>
          <a:p>
            <a:r>
              <a:rPr lang="en-GB" dirty="0" smtClean="0"/>
              <a:t>Temporary dikes</a:t>
            </a:r>
          </a:p>
          <a:p>
            <a:r>
              <a:rPr lang="en-GB" dirty="0" smtClean="0"/>
              <a:t>Flooding of polders</a:t>
            </a:r>
          </a:p>
          <a:p>
            <a:r>
              <a:rPr lang="en-GB" dirty="0" smtClean="0"/>
              <a:t>Repair of damages caused by the water</a:t>
            </a:r>
          </a:p>
          <a:p>
            <a:r>
              <a:rPr lang="en-GB" dirty="0" smtClean="0"/>
              <a:t>Air transportation</a:t>
            </a:r>
          </a:p>
          <a:p>
            <a:r>
              <a:rPr lang="en-GB" dirty="0" smtClean="0"/>
              <a:t>Ensuring drinking water supply</a:t>
            </a:r>
          </a:p>
          <a:p>
            <a:r>
              <a:rPr lang="en-GB" dirty="0" smtClean="0"/>
              <a:t>Evacuation of parts of the population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18.04.2016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Flood in middle Europe 2013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D7BB0-842B-44E0-8A7A-BCE5C06054C2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040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Organisation of crisis management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Action forces</a:t>
            </a:r>
          </a:p>
          <a:p>
            <a:pPr lvl="1"/>
            <a:r>
              <a:rPr lang="en-GB" dirty="0" smtClean="0"/>
              <a:t>Fire brigade, police, </a:t>
            </a:r>
            <a:r>
              <a:rPr lang="en-GB" dirty="0"/>
              <a:t>relief organisations, forces of the government, technical aid organisation, federal law enforcement officers, German federal armed </a:t>
            </a:r>
            <a:r>
              <a:rPr lang="en-GB" dirty="0" smtClean="0"/>
              <a:t>forces</a:t>
            </a:r>
          </a:p>
          <a:p>
            <a:pPr lvl="1"/>
            <a:r>
              <a:rPr lang="en-GB" dirty="0" smtClean="0"/>
              <a:t>Among those 1.7 mil. voluntary workers (e.g. technical help organisation)</a:t>
            </a:r>
          </a:p>
          <a:p>
            <a:r>
              <a:rPr lang="en-GB" dirty="0" smtClean="0"/>
              <a:t>Crisis management groups</a:t>
            </a:r>
          </a:p>
          <a:p>
            <a:r>
              <a:rPr lang="en-GB" dirty="0"/>
              <a:t>Collaboration between different states </a:t>
            </a:r>
            <a:endParaRPr lang="en-GB" dirty="0" smtClean="0"/>
          </a:p>
          <a:p>
            <a:pPr lvl="1"/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18.04.2016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Flood in middle Europe 2013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D7BB0-842B-44E0-8A7A-BCE5C06054C2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410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Changes in crisis management after 2002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Evaluation of flood at Elbe and Oder </a:t>
            </a:r>
            <a:r>
              <a:rPr lang="en-GB" dirty="0" smtClean="0"/>
              <a:t>2002</a:t>
            </a:r>
          </a:p>
          <a:p>
            <a:r>
              <a:rPr lang="en-GB" dirty="0" smtClean="0"/>
              <a:t>New federal office for civil defence and disaster management</a:t>
            </a:r>
          </a:p>
          <a:p>
            <a:pPr lvl="1"/>
            <a:r>
              <a:rPr lang="en-GB" dirty="0" smtClean="0"/>
              <a:t>Coordinates aid requests</a:t>
            </a:r>
          </a:p>
          <a:p>
            <a:pPr lvl="1"/>
            <a:r>
              <a:rPr lang="en-GB" dirty="0" smtClean="0"/>
              <a:t>Divides resources (e.g. sandbags)</a:t>
            </a:r>
          </a:p>
          <a:p>
            <a:pPr lvl="1"/>
            <a:r>
              <a:rPr lang="en-GB" dirty="0" smtClean="0"/>
              <a:t>Provides detailed maps</a:t>
            </a:r>
          </a:p>
          <a:p>
            <a:r>
              <a:rPr lang="en-GB" dirty="0" smtClean="0"/>
              <a:t>Crisis management simulations</a:t>
            </a:r>
          </a:p>
          <a:p>
            <a:r>
              <a:rPr lang="en-GB" dirty="0" smtClean="0"/>
              <a:t>Training positions for crisis management</a:t>
            </a:r>
          </a:p>
          <a:p>
            <a:endParaRPr lang="en-GB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Improved crisis management in 2013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New evaluation due after 2013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18.04.2016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Flood in middle Europe 2013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D7BB0-842B-44E0-8A7A-BCE5C06054C2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917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Financial damage caused by flooding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Overall financial claims ca. 6.7 billion €</a:t>
            </a:r>
          </a:p>
          <a:p>
            <a:endParaRPr lang="en-GB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1933574"/>
            <a:ext cx="8217910" cy="3876675"/>
          </a:xfrm>
          <a:prstGeom prst="rect">
            <a:avLst/>
          </a:prstGeom>
        </p:spPr>
      </p:pic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18.04.2016</a:t>
            </a:r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Flood in middle Europe 2013</a:t>
            </a:r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D7BB0-842B-44E0-8A7A-BCE5C06054C2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291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Financial and legal measures 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Application for EU solidarity fund</a:t>
            </a:r>
          </a:p>
          <a:p>
            <a:r>
              <a:rPr lang="en-GB" dirty="0" smtClean="0"/>
              <a:t>Aid organisations</a:t>
            </a:r>
          </a:p>
          <a:p>
            <a:r>
              <a:rPr lang="en-GB" dirty="0" smtClean="0"/>
              <a:t>Nation state gave federal states about 500 mil. € emergency relief</a:t>
            </a:r>
          </a:p>
          <a:p>
            <a:r>
              <a:rPr lang="en-GB" dirty="0" smtClean="0"/>
              <a:t>Law for reconstruction aid in July 2013</a:t>
            </a:r>
          </a:p>
          <a:p>
            <a:pPr lvl="1"/>
            <a:r>
              <a:rPr lang="en-GB" dirty="0"/>
              <a:t>For medium- and long-term </a:t>
            </a:r>
            <a:r>
              <a:rPr lang="en-GB" dirty="0" smtClean="0"/>
              <a:t>reconstruction</a:t>
            </a:r>
          </a:p>
          <a:p>
            <a:pPr lvl="1"/>
            <a:r>
              <a:rPr lang="en-GB" dirty="0"/>
              <a:t>Relief fund “reconstruction aid” of 8 billion €</a:t>
            </a:r>
            <a:endParaRPr lang="en-GB" dirty="0" smtClean="0"/>
          </a:p>
          <a:p>
            <a:pPr marL="457200" lvl="1" indent="0">
              <a:buNone/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18.04.2016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Flood in middle Europe 2013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D7BB0-842B-44E0-8A7A-BCE5C06054C2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227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Fischbeck</a:t>
            </a:r>
            <a:r>
              <a:rPr lang="en-GB" dirty="0" smtClean="0"/>
              <a:t>: two years after the disaster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New dike is built</a:t>
            </a:r>
          </a:p>
          <a:p>
            <a:r>
              <a:rPr lang="en-GB" dirty="0" smtClean="0"/>
              <a:t>People couldn’t live in their houses for months</a:t>
            </a:r>
          </a:p>
          <a:p>
            <a:r>
              <a:rPr lang="en-GB" dirty="0" smtClean="0"/>
              <a:t>Long term damages on houses</a:t>
            </a:r>
          </a:p>
          <a:p>
            <a:r>
              <a:rPr lang="en-GB" dirty="0" smtClean="0"/>
              <a:t>2015 about 90% of damages in private accommodations repaired</a:t>
            </a:r>
          </a:p>
          <a:p>
            <a:r>
              <a:rPr lang="en-GB" dirty="0" smtClean="0"/>
              <a:t>Public infrastructure not yet repaired -&gt; delay in handling applications for reconstruction aid money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18.04.2016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Flood in middle Europe 2013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D7BB0-842B-44E0-8A7A-BCE5C06054C2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090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Human made enhancement of floods 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River regulations</a:t>
            </a:r>
          </a:p>
          <a:p>
            <a:r>
              <a:rPr lang="en-GB" dirty="0" smtClean="0"/>
              <a:t>Land use</a:t>
            </a:r>
          </a:p>
          <a:p>
            <a:pPr lvl="1"/>
            <a:r>
              <a:rPr lang="en-GB" dirty="0" smtClean="0"/>
              <a:t>Sealing of soil </a:t>
            </a:r>
          </a:p>
          <a:p>
            <a:pPr lvl="1"/>
            <a:r>
              <a:rPr lang="en-GB" dirty="0" smtClean="0"/>
              <a:t>Reduction of forest stand</a:t>
            </a:r>
          </a:p>
          <a:p>
            <a:pPr lvl="1"/>
            <a:r>
              <a:rPr lang="en-GB" dirty="0" smtClean="0"/>
              <a:t>Consolidation of soil in agriculture</a:t>
            </a:r>
          </a:p>
          <a:p>
            <a:pPr lvl="1"/>
            <a:r>
              <a:rPr lang="en-GB" dirty="0" smtClean="0"/>
              <a:t>Reduction of natural flooding areas</a:t>
            </a:r>
          </a:p>
          <a:p>
            <a:r>
              <a:rPr lang="en-GB" dirty="0" smtClean="0"/>
              <a:t>Dikes</a:t>
            </a:r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18.04.2016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Flood in middle Europe 2013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D7BB0-842B-44E0-8A7A-BCE5C06054C2}" type="slidenum">
              <a:rPr lang="de-DE" smtClean="0"/>
              <a:pPr/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6043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Possibilities to influence floods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Protection and recovery of natural flooding areas</a:t>
            </a:r>
          </a:p>
          <a:p>
            <a:pPr lvl="1"/>
            <a:r>
              <a:rPr lang="en-GB" dirty="0" smtClean="0"/>
              <a:t>Polders</a:t>
            </a:r>
          </a:p>
          <a:p>
            <a:pPr lvl="1"/>
            <a:r>
              <a:rPr lang="en-GB" dirty="0" smtClean="0"/>
              <a:t>Repositioning of dikes</a:t>
            </a:r>
          </a:p>
          <a:p>
            <a:r>
              <a:rPr lang="en-GB" dirty="0" smtClean="0"/>
              <a:t>Retention of rainfall</a:t>
            </a:r>
          </a:p>
          <a:p>
            <a:r>
              <a:rPr lang="en-GB" dirty="0" smtClean="0"/>
              <a:t>Hydro dams and flood control basins</a:t>
            </a:r>
          </a:p>
          <a:p>
            <a:pPr lvl="1"/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18.04.2016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Flood in middle Europe 2013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D7BB0-842B-44E0-8A7A-BCE5C06054C2}" type="slidenum">
              <a:rPr lang="de-DE" smtClean="0"/>
              <a:pPr/>
              <a:t>19</a:t>
            </a:fld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7361" y="3998136"/>
            <a:ext cx="2722762" cy="2037789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4975" y="3997306"/>
            <a:ext cx="2731136" cy="2044057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894" y="4096658"/>
            <a:ext cx="3166246" cy="1944703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2730742" y="5676237"/>
            <a:ext cx="1095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Polder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4048534" y="5676237"/>
            <a:ext cx="1095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Dam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8698556" y="5674134"/>
            <a:ext cx="1425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Retention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28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Table </a:t>
            </a:r>
            <a:r>
              <a:rPr lang="de-DE" dirty="0" err="1" smtClean="0"/>
              <a:t>of</a:t>
            </a:r>
            <a:r>
              <a:rPr lang="de-DE" dirty="0" smtClean="0"/>
              <a:t> Contents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 err="1"/>
              <a:t>Causes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 smtClean="0"/>
              <a:t>flood</a:t>
            </a:r>
            <a:endParaRPr lang="de-DE" dirty="0" smtClean="0"/>
          </a:p>
          <a:p>
            <a:r>
              <a:rPr lang="de-DE" dirty="0" err="1" smtClean="0"/>
              <a:t>Overview</a:t>
            </a:r>
            <a:r>
              <a:rPr lang="de-DE" dirty="0" smtClean="0"/>
              <a:t> </a:t>
            </a:r>
            <a:r>
              <a:rPr lang="de-DE" dirty="0" err="1" smtClean="0"/>
              <a:t>affected</a:t>
            </a:r>
            <a:r>
              <a:rPr lang="de-DE" dirty="0" smtClean="0"/>
              <a:t> </a:t>
            </a:r>
            <a:r>
              <a:rPr lang="de-DE" dirty="0" err="1" smtClean="0"/>
              <a:t>areas</a:t>
            </a:r>
            <a:endParaRPr lang="de-DE" dirty="0" smtClean="0"/>
          </a:p>
          <a:p>
            <a:r>
              <a:rPr lang="en-GB" dirty="0"/>
              <a:t>Consequences in </a:t>
            </a:r>
            <a:r>
              <a:rPr lang="en-GB" dirty="0" smtClean="0"/>
              <a:t>Germany</a:t>
            </a:r>
          </a:p>
          <a:p>
            <a:r>
              <a:rPr lang="en-GB" dirty="0"/>
              <a:t>Examples of heavily affected </a:t>
            </a:r>
            <a:r>
              <a:rPr lang="en-GB" dirty="0" smtClean="0"/>
              <a:t>cities</a:t>
            </a:r>
          </a:p>
          <a:p>
            <a:r>
              <a:rPr lang="en-GB" dirty="0"/>
              <a:t>Immediate measures to defend danger and </a:t>
            </a:r>
            <a:r>
              <a:rPr lang="en-GB" dirty="0" smtClean="0"/>
              <a:t>damage</a:t>
            </a:r>
          </a:p>
          <a:p>
            <a:r>
              <a:rPr lang="en-GB" dirty="0"/>
              <a:t>Organisation of crisis </a:t>
            </a:r>
            <a:r>
              <a:rPr lang="en-GB" dirty="0" smtClean="0"/>
              <a:t>management</a:t>
            </a:r>
          </a:p>
          <a:p>
            <a:r>
              <a:rPr lang="en-GB" dirty="0"/>
              <a:t>Changes in crisis management after </a:t>
            </a:r>
            <a:r>
              <a:rPr lang="en-GB" dirty="0" smtClean="0"/>
              <a:t>flood 2002</a:t>
            </a:r>
          </a:p>
          <a:p>
            <a:r>
              <a:rPr lang="en-GB" dirty="0"/>
              <a:t>Financial damage caused by </a:t>
            </a:r>
            <a:r>
              <a:rPr lang="en-GB" dirty="0" smtClean="0"/>
              <a:t>flooding</a:t>
            </a:r>
          </a:p>
          <a:p>
            <a:r>
              <a:rPr lang="en-GB" dirty="0"/>
              <a:t>Financial and legal measures </a:t>
            </a:r>
            <a:endParaRPr lang="en-GB" dirty="0" smtClean="0"/>
          </a:p>
          <a:p>
            <a:r>
              <a:rPr lang="en-GB" dirty="0" smtClean="0"/>
              <a:t>General causes and prevention of floods</a:t>
            </a:r>
          </a:p>
          <a:p>
            <a:r>
              <a:rPr lang="en-GB" dirty="0" smtClean="0"/>
              <a:t>Conclusion</a:t>
            </a:r>
            <a:endParaRPr lang="en-GB" dirty="0"/>
          </a:p>
          <a:p>
            <a:endParaRPr lang="en-GB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18.04.2016</a:t>
            </a:r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Flood in middle Europe 2013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D7BB0-842B-44E0-8A7A-BCE5C06054C2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354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Reduction of damage</a:t>
            </a:r>
            <a:br>
              <a:rPr lang="en-GB" dirty="0"/>
            </a:b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Area management</a:t>
            </a:r>
          </a:p>
          <a:p>
            <a:r>
              <a:rPr lang="en-GB" dirty="0" smtClean="0"/>
              <a:t>Technical solutions</a:t>
            </a:r>
          </a:p>
          <a:p>
            <a:r>
              <a:rPr lang="en-GB" dirty="0" smtClean="0"/>
              <a:t>Forecasts and warning systems</a:t>
            </a:r>
            <a:endParaRPr lang="en-GB" dirty="0"/>
          </a:p>
          <a:p>
            <a:r>
              <a:rPr lang="en-GB" dirty="0"/>
              <a:t>Adjusted </a:t>
            </a:r>
            <a:r>
              <a:rPr lang="en-GB" dirty="0" smtClean="0"/>
              <a:t>architecture</a:t>
            </a:r>
          </a:p>
          <a:p>
            <a:r>
              <a:rPr lang="en-GB" dirty="0" smtClean="0"/>
              <a:t>Improvement in insurance</a:t>
            </a:r>
            <a:endParaRPr lang="en-GB" dirty="0"/>
          </a:p>
          <a:p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18.04.2016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Flood in middle Europe 2013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D7BB0-842B-44E0-8A7A-BCE5C06054C2}" type="slidenum">
              <a:rPr lang="de-DE" smtClean="0"/>
              <a:pPr/>
              <a:t>20</a:t>
            </a:fld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6985" y="1460500"/>
            <a:ext cx="4550835" cy="3405969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5197838" y="4965380"/>
            <a:ext cx="4184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Mobile walls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79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One of the biggest floods in Europe with century highs or even 500 year highs</a:t>
            </a:r>
          </a:p>
          <a:p>
            <a:r>
              <a:rPr lang="en-GB" dirty="0" smtClean="0"/>
              <a:t>Dramatic effects on cities, people and economy</a:t>
            </a:r>
          </a:p>
          <a:p>
            <a:r>
              <a:rPr lang="en-GB" dirty="0" smtClean="0"/>
              <a:t>Crisis management was relatively efficient</a:t>
            </a:r>
          </a:p>
          <a:p>
            <a:r>
              <a:rPr lang="en-GB" dirty="0" smtClean="0"/>
              <a:t>Damages still not removed completely</a:t>
            </a:r>
          </a:p>
          <a:p>
            <a:r>
              <a:rPr lang="en-GB" dirty="0" smtClean="0"/>
              <a:t>Crisis management and prevention measures need to be improved further</a:t>
            </a:r>
          </a:p>
          <a:p>
            <a:pPr lvl="1"/>
            <a:r>
              <a:rPr lang="en-GB" dirty="0" smtClean="0"/>
              <a:t>90% of natural flooding areas have been lost to industrialisation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18.04.2016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Flood in middle Europe 2013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D7BB0-842B-44E0-8A7A-BCE5C06054C2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560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References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Literature</a:t>
            </a:r>
          </a:p>
          <a:p>
            <a:pPr lvl="1"/>
            <a:r>
              <a:rPr lang="en-GB" dirty="0" err="1" smtClean="0"/>
              <a:t>Lohmann</a:t>
            </a:r>
            <a:r>
              <a:rPr lang="en-GB" dirty="0" smtClean="0"/>
              <a:t> Dieter 2015: </a:t>
            </a:r>
            <a:r>
              <a:rPr lang="en-GB" dirty="0" err="1" smtClean="0"/>
              <a:t>Im</a:t>
            </a:r>
            <a:r>
              <a:rPr lang="en-GB" dirty="0" smtClean="0"/>
              <a:t> </a:t>
            </a:r>
            <a:r>
              <a:rPr lang="en-GB" dirty="0" err="1" smtClean="0"/>
              <a:t>Fokus</a:t>
            </a:r>
            <a:r>
              <a:rPr lang="en-GB" dirty="0" smtClean="0"/>
              <a:t>: </a:t>
            </a:r>
            <a:r>
              <a:rPr lang="en-GB" dirty="0" err="1" smtClean="0"/>
              <a:t>Naturkatastrophen</a:t>
            </a:r>
            <a:r>
              <a:rPr lang="en-GB" dirty="0" smtClean="0"/>
              <a:t>: </a:t>
            </a:r>
            <a:r>
              <a:rPr lang="en-GB" dirty="0" err="1" smtClean="0"/>
              <a:t>Zerstörerische</a:t>
            </a:r>
            <a:r>
              <a:rPr lang="en-GB" dirty="0" smtClean="0"/>
              <a:t> </a:t>
            </a:r>
            <a:r>
              <a:rPr lang="en-GB" dirty="0" err="1" smtClean="0"/>
              <a:t>Gewalten</a:t>
            </a:r>
            <a:r>
              <a:rPr lang="en-GB" dirty="0" smtClean="0"/>
              <a:t> und </a:t>
            </a:r>
            <a:r>
              <a:rPr lang="en-GB" dirty="0" err="1" smtClean="0"/>
              <a:t>tickende</a:t>
            </a:r>
            <a:r>
              <a:rPr lang="en-GB" dirty="0" smtClean="0"/>
              <a:t> </a:t>
            </a:r>
            <a:r>
              <a:rPr lang="en-GB" dirty="0" err="1" smtClean="0"/>
              <a:t>Zeitbomben</a:t>
            </a:r>
            <a:r>
              <a:rPr lang="en-GB" dirty="0" smtClean="0"/>
              <a:t>. Berlin, Heidelberg: Springer Berlin Heidelberg</a:t>
            </a:r>
          </a:p>
          <a:p>
            <a:pPr lvl="1"/>
            <a:r>
              <a:rPr lang="en-GB" dirty="0" err="1" smtClean="0"/>
              <a:t>Bundesministerium</a:t>
            </a:r>
            <a:r>
              <a:rPr lang="en-GB" dirty="0" smtClean="0"/>
              <a:t> des </a:t>
            </a:r>
            <a:r>
              <a:rPr lang="en-GB" dirty="0" err="1" smtClean="0"/>
              <a:t>Innern</a:t>
            </a:r>
            <a:r>
              <a:rPr lang="en-GB" dirty="0" smtClean="0"/>
              <a:t> (Hg.) 2013: </a:t>
            </a:r>
            <a:r>
              <a:rPr lang="de-DE" dirty="0"/>
              <a:t>Bericht zur Flutkatastrophe </a:t>
            </a:r>
            <a:r>
              <a:rPr lang="de-DE" dirty="0" smtClean="0"/>
              <a:t>2013: Katastrophenhilfe</a:t>
            </a:r>
            <a:r>
              <a:rPr lang="de-DE" dirty="0"/>
              <a:t>, Entschädigung</a:t>
            </a:r>
            <a:r>
              <a:rPr lang="de-DE" dirty="0" smtClean="0"/>
              <a:t>, Wiederaufbau. Berlin: </a:t>
            </a:r>
            <a:r>
              <a:rPr lang="de-DE" dirty="0" err="1" smtClean="0"/>
              <a:t>o.V</a:t>
            </a:r>
            <a:r>
              <a:rPr lang="de-DE" dirty="0" smtClean="0"/>
              <a:t>.</a:t>
            </a:r>
          </a:p>
          <a:p>
            <a:pPr lvl="1"/>
            <a:r>
              <a:rPr lang="en-GB" dirty="0" err="1" smtClean="0"/>
              <a:t>Tietz</a:t>
            </a:r>
            <a:r>
              <a:rPr lang="en-GB" dirty="0" smtClean="0"/>
              <a:t>, Hans-Peter 2015: </a:t>
            </a:r>
            <a:r>
              <a:rPr lang="en-GB" dirty="0" err="1" smtClean="0"/>
              <a:t>Hochwasserschutz</a:t>
            </a:r>
            <a:r>
              <a:rPr lang="en-GB" dirty="0" smtClean="0"/>
              <a:t>. </a:t>
            </a:r>
            <a:r>
              <a:rPr lang="en-GB" dirty="0" err="1" smtClean="0"/>
              <a:t>Fachplanung</a:t>
            </a:r>
            <a:r>
              <a:rPr lang="en-GB" dirty="0" smtClean="0"/>
              <a:t> Umwelt und </a:t>
            </a:r>
            <a:r>
              <a:rPr lang="en-GB" dirty="0" err="1" smtClean="0"/>
              <a:t>Energie</a:t>
            </a:r>
            <a:r>
              <a:rPr lang="en-GB" dirty="0" smtClean="0"/>
              <a:t>, </a:t>
            </a:r>
            <a:r>
              <a:rPr lang="en-GB" dirty="0" err="1" smtClean="0"/>
              <a:t>planerischer</a:t>
            </a:r>
            <a:r>
              <a:rPr lang="en-GB" dirty="0" smtClean="0"/>
              <a:t> </a:t>
            </a:r>
            <a:r>
              <a:rPr lang="en-GB" dirty="0" err="1" smtClean="0"/>
              <a:t>Umweltschutz</a:t>
            </a:r>
            <a:r>
              <a:rPr lang="en-GB" dirty="0" smtClean="0"/>
              <a:t>. Dortmund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18.04.2016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Flood in middle Europe 2013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D7BB0-842B-44E0-8A7A-BCE5C06054C2}" type="slidenum">
              <a:rPr lang="de-DE" smtClean="0"/>
              <a:pPr/>
              <a:t>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3170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References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Internet sources</a:t>
            </a:r>
          </a:p>
          <a:p>
            <a:pPr lvl="1"/>
            <a:r>
              <a:rPr lang="en-GB" dirty="0">
                <a:hlinkClick r:id="rId2"/>
              </a:rPr>
              <a:t>https://en.wikipedia.org/wiki/2013_European_floods#/</a:t>
            </a:r>
            <a:r>
              <a:rPr lang="en-GB" dirty="0" smtClean="0">
                <a:hlinkClick r:id="rId2"/>
              </a:rPr>
              <a:t>media/File:Map_of_2013_European_floods.png</a:t>
            </a:r>
            <a:endParaRPr lang="en-GB" dirty="0" smtClean="0"/>
          </a:p>
          <a:p>
            <a:pPr lvl="1"/>
            <a:r>
              <a:rPr lang="de-DE" u="sng" dirty="0">
                <a:hlinkClick r:id="rId3"/>
              </a:rPr>
              <a:t>http://www.bpb.de/gesellschaft/umwelt/hochwasserschutz/164042/grafiken-das-hochwasser-2013-auf-einen-blick?show=image&amp;k=3</a:t>
            </a:r>
            <a:endParaRPr lang="de-DE" dirty="0"/>
          </a:p>
          <a:p>
            <a:pPr lvl="1"/>
            <a:r>
              <a:rPr lang="de-DE" u="sng" dirty="0">
                <a:hlinkClick r:id="rId4"/>
              </a:rPr>
              <a:t>http://www.spiegel.de/fotostrecke/fischbeck-zwei-jahre-nach-deichbruch-noch-baustelle-fotostrecke-127376.html</a:t>
            </a:r>
            <a:endParaRPr lang="de-DE" dirty="0"/>
          </a:p>
          <a:p>
            <a:pPr lvl="1"/>
            <a:r>
              <a:rPr lang="de-DE" u="sng" dirty="0">
                <a:hlinkClick r:id="rId5"/>
              </a:rPr>
              <a:t>http://www.spiegel.de/fotostrecke/fischbeck-zwei-jahre-nach-deichbruch-noch-baustelle-fotostrecke-127376-2.html</a:t>
            </a:r>
            <a:endParaRPr lang="de-DE" dirty="0"/>
          </a:p>
          <a:p>
            <a:pPr lvl="1"/>
            <a:r>
              <a:rPr lang="de-DE" u="sng" dirty="0">
                <a:hlinkClick r:id="rId6"/>
              </a:rPr>
              <a:t>http://</a:t>
            </a:r>
            <a:r>
              <a:rPr lang="de-DE" u="sng" dirty="0" smtClean="0">
                <a:hlinkClick r:id="rId6"/>
              </a:rPr>
              <a:t>www.spiegel.de/panorama/fischbeck-zwei-jahre-nach-deichbruch-noch-baustelle-a-1037963.html</a:t>
            </a:r>
            <a:endParaRPr lang="de-DE" u="sng" dirty="0" smtClean="0"/>
          </a:p>
          <a:p>
            <a:pPr lvl="1"/>
            <a:r>
              <a:rPr lang="de-DE" u="sng" dirty="0">
                <a:hlinkClick r:id="rId7"/>
              </a:rPr>
              <a:t>http://www.spiegel.de/panorama/hochwasser-bei-fischbeck-drittes-schiff-nach-deichbruch-versenkt-a-906047.html</a:t>
            </a:r>
            <a:endParaRPr lang="de-DE" dirty="0"/>
          </a:p>
          <a:p>
            <a:pPr lvl="1"/>
            <a:r>
              <a:rPr lang="de-DE" u="sng" dirty="0">
                <a:hlinkClick r:id="rId8"/>
              </a:rPr>
              <a:t>http://www.bbc.com/news/world-europe-22835154</a:t>
            </a:r>
            <a:endParaRPr lang="de-DE" dirty="0"/>
          </a:p>
          <a:p>
            <a:pPr lvl="1"/>
            <a:r>
              <a:rPr lang="de-DE" u="sng" dirty="0">
                <a:hlinkClick r:id="rId9"/>
              </a:rPr>
              <a:t>http://at.wetter.com/news/hochwasserwelle-rollt-nach-norden_aid_15889.html</a:t>
            </a:r>
            <a:endParaRPr lang="de-DE" dirty="0"/>
          </a:p>
          <a:p>
            <a:pPr lvl="1"/>
            <a:r>
              <a:rPr lang="de-DE" dirty="0"/>
              <a:t>http://www.reiserat.de/reisen_deutschland/fluesse/fluesse.gif</a:t>
            </a:r>
          </a:p>
          <a:p>
            <a:pPr marL="457200" lvl="1" indent="0">
              <a:buNone/>
            </a:pPr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18.04.2016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Flood in middle Europe 2013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D7BB0-842B-44E0-8A7A-BCE5C06054C2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959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Causes of the flood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Enormous amounts of rain in early summer 2013</a:t>
            </a:r>
          </a:p>
          <a:p>
            <a:pPr lvl="1"/>
            <a:r>
              <a:rPr lang="en-GB" dirty="0" smtClean="0"/>
              <a:t>Up to 22.5 billion m³ in </a:t>
            </a:r>
            <a:r>
              <a:rPr lang="en-GB" dirty="0"/>
              <a:t>A</a:t>
            </a:r>
            <a:r>
              <a:rPr lang="en-GB" dirty="0" smtClean="0"/>
              <a:t>lps and southern middle Europe</a:t>
            </a:r>
          </a:p>
          <a:p>
            <a:pPr lvl="1"/>
            <a:r>
              <a:rPr lang="en-GB" dirty="0" smtClean="0"/>
              <a:t>Catchment area of rivers like Elbe and Danube</a:t>
            </a:r>
          </a:p>
          <a:p>
            <a:r>
              <a:rPr lang="en-GB" dirty="0" smtClean="0"/>
              <a:t>wet spring: soil not able to absorb more water</a:t>
            </a:r>
          </a:p>
          <a:p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			Worst flood since 50 years</a:t>
            </a:r>
          </a:p>
        </p:txBody>
      </p:sp>
      <p:sp>
        <p:nvSpPr>
          <p:cNvPr id="4" name="Pfeil nach rechts 3"/>
          <p:cNvSpPr/>
          <p:nvPr/>
        </p:nvSpPr>
        <p:spPr>
          <a:xfrm>
            <a:off x="677334" y="3524250"/>
            <a:ext cx="1219200" cy="8191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18.04.2016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Flood in middle Europe 2013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D7BB0-842B-44E0-8A7A-BCE5C06054C2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464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 affected areas</a:t>
            </a:r>
            <a:endParaRPr lang="en-GB" dirty="0"/>
          </a:p>
        </p:txBody>
      </p:sp>
      <p:pic>
        <p:nvPicPr>
          <p:cNvPr id="4" name="Inhaltsplatzhalter 3" descr="Die Karte zeigt die von Hochwasser betroffenen Gebiete in Mitteleuropa im Juni 2013."/>
          <p:cNvPicPr>
            <a:picLocks noGrp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14"/>
          <a:stretch/>
        </p:blipFill>
        <p:spPr bwMode="auto">
          <a:xfrm>
            <a:off x="677334" y="1460500"/>
            <a:ext cx="6005925" cy="46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18.04.2016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Flood in middle Europe 2013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D7BB0-842B-44E0-8A7A-BCE5C06054C2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116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Overview affected areas</a:t>
            </a:r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6980"/>
          <a:stretch/>
        </p:blipFill>
        <p:spPr>
          <a:xfrm>
            <a:off x="677334" y="1460500"/>
            <a:ext cx="5552016" cy="4536000"/>
          </a:xfrm>
          <a:prstGeom prst="rect">
            <a:avLst/>
          </a:prstGeom>
        </p:spPr>
      </p:pic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18.04.2016</a:t>
            </a:r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Flood in middle Europe 2013</a:t>
            </a:r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D7BB0-842B-44E0-8A7A-BCE5C06054C2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13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Consequences in Germany</a:t>
            </a:r>
            <a:endParaRPr lang="en-GB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Numerous flooded rivers and areas</a:t>
            </a:r>
          </a:p>
          <a:p>
            <a:pPr lvl="1"/>
            <a:r>
              <a:rPr lang="en-GB" dirty="0" smtClean="0"/>
              <a:t>Rhine, Elbe, Danube….</a:t>
            </a:r>
          </a:p>
          <a:p>
            <a:r>
              <a:rPr lang="en-GB" dirty="0" smtClean="0"/>
              <a:t>40% of German inshore waters affected</a:t>
            </a:r>
          </a:p>
          <a:p>
            <a:r>
              <a:rPr lang="en-GB" dirty="0" smtClean="0"/>
              <a:t>High tide travelling north and causing floods</a:t>
            </a:r>
          </a:p>
          <a:p>
            <a:pPr lvl="1"/>
            <a:endParaRPr lang="en-GB" dirty="0" smtClean="0"/>
          </a:p>
          <a:p>
            <a:endParaRPr lang="en-GB" dirty="0"/>
          </a:p>
        </p:txBody>
      </p:sp>
      <p:pic>
        <p:nvPicPr>
          <p:cNvPr id="6" name="Inhaltsplatzhalter 5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360" y="1415163"/>
            <a:ext cx="4184650" cy="233848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18.04.2016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Flood in middle Europe 2013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D7BB0-842B-44E0-8A7A-BCE5C06054C2}" type="slidenum">
              <a:rPr lang="de-DE" smtClean="0"/>
              <a:t>6</a:t>
            </a:fld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4975360" y="3368644"/>
            <a:ext cx="4184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</a:t>
            </a:r>
            <a:r>
              <a:rPr lang="en-GB" dirty="0" smtClean="0"/>
              <a:t>ower Bavaria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749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Consequences in Germany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10 out of 16 federal states heavily affected</a:t>
            </a:r>
          </a:p>
          <a:p>
            <a:pPr lvl="1"/>
            <a:r>
              <a:rPr lang="en-GB" dirty="0" smtClean="0"/>
              <a:t>E.g. Bavaria, Saxony, Saxony-Anhalt</a:t>
            </a:r>
          </a:p>
          <a:p>
            <a:r>
              <a:rPr lang="en-GB" dirty="0" smtClean="0"/>
              <a:t>Disaster alert in 43 administrative districts</a:t>
            </a:r>
          </a:p>
          <a:p>
            <a:endParaRPr lang="en-GB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" name="Grafik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545" y="4017748"/>
            <a:ext cx="3350565" cy="2023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rafik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969" y="1458880"/>
            <a:ext cx="3500691" cy="459852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18.04.2016</a:t>
            </a:r>
            <a:endParaRPr lang="de-DE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Flood in middle Europe 2013</a:t>
            </a:r>
            <a:endParaRPr lang="de-DE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D7BB0-842B-44E0-8A7A-BCE5C06054C2}" type="slidenum">
              <a:rPr lang="de-DE" smtClean="0"/>
              <a:t>7</a:t>
            </a:fld>
            <a:endParaRPr lang="de-DE"/>
          </a:p>
        </p:txBody>
      </p:sp>
      <p:sp>
        <p:nvSpPr>
          <p:cNvPr id="13" name="Textfeld 12"/>
          <p:cNvSpPr txBox="1"/>
          <p:nvPr/>
        </p:nvSpPr>
        <p:spPr>
          <a:xfrm>
            <a:off x="909317" y="5688072"/>
            <a:ext cx="4184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>
                <a:solidFill>
                  <a:schemeClr val="bg1"/>
                </a:solidFill>
              </a:rPr>
              <a:t>Freital</a:t>
            </a:r>
            <a:r>
              <a:rPr lang="en-GB" dirty="0" smtClean="0">
                <a:solidFill>
                  <a:schemeClr val="bg1"/>
                </a:solidFill>
              </a:rPr>
              <a:t> (Saxony)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92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Examples of heavily affected cities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Passau, Magdeburg, </a:t>
            </a:r>
            <a:r>
              <a:rPr lang="en-GB" dirty="0" err="1" smtClean="0"/>
              <a:t>Fischbeck</a:t>
            </a:r>
            <a:endParaRPr lang="en-GB" dirty="0"/>
          </a:p>
        </p:txBody>
      </p:sp>
      <p:pic>
        <p:nvPicPr>
          <p:cNvPr id="8" name="Grafik 7" descr="http://ls1.wettercomassets.com/img/cms/chameleon/mediapool/thumbs/f/c0/article_content_inline_full_1370842690_Grafik-zum-Hochwasser-von-N24_522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393" y="2057400"/>
            <a:ext cx="3476436" cy="2036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://www.reiserat.de/reisen_deutschland/fluesse/fluesse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325" y="2057400"/>
            <a:ext cx="2855328" cy="4007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18.04.2016</a:t>
            </a:r>
            <a:endParaRPr lang="de-DE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Flood in middle Europe 2013</a:t>
            </a:r>
            <a:endParaRPr lang="de-DE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D7BB0-842B-44E0-8A7A-BCE5C06054C2}" type="slidenum">
              <a:rPr lang="de-DE" smtClean="0"/>
              <a:t>8</a:t>
            </a:fld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4838325" y="2057399"/>
            <a:ext cx="3478503" cy="203601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hteck 13"/>
          <p:cNvSpPr/>
          <p:nvPr/>
        </p:nvSpPr>
        <p:spPr>
          <a:xfrm>
            <a:off x="2870200" y="3282950"/>
            <a:ext cx="927100" cy="5207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7" name="Gerader Verbinder 16"/>
          <p:cNvCxnSpPr>
            <a:stCxn id="14" idx="3"/>
            <a:endCxn id="12" idx="1"/>
          </p:cNvCxnSpPr>
          <p:nvPr/>
        </p:nvCxnSpPr>
        <p:spPr>
          <a:xfrm flipV="1">
            <a:off x="3797300" y="3075405"/>
            <a:ext cx="1041025" cy="46789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>
            <a:stCxn id="23" idx="1"/>
          </p:cNvCxnSpPr>
          <p:nvPr/>
        </p:nvCxnSpPr>
        <p:spPr>
          <a:xfrm flipH="1">
            <a:off x="3486150" y="5046048"/>
            <a:ext cx="1352175" cy="27842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/>
          <p:cNvSpPr txBox="1"/>
          <p:nvPr/>
        </p:nvSpPr>
        <p:spPr>
          <a:xfrm>
            <a:off x="4838325" y="4892159"/>
            <a:ext cx="971925" cy="30777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400" dirty="0" smtClean="0"/>
              <a:t>Passau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99632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Examples of heavily affected cities</a:t>
            </a:r>
            <a:endParaRPr lang="en-GB" dirty="0"/>
          </a:p>
        </p:txBody>
      </p:sp>
      <p:sp>
        <p:nvSpPr>
          <p:cNvPr id="6" name="Inhaltsplatzhalt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Passau</a:t>
            </a:r>
          </a:p>
          <a:p>
            <a:pPr lvl="1"/>
            <a:r>
              <a:rPr lang="en-GB" dirty="0" smtClean="0"/>
              <a:t>Rivers Danube, Inn and </a:t>
            </a:r>
            <a:r>
              <a:rPr lang="en-GB" dirty="0" err="1" smtClean="0"/>
              <a:t>Ilz</a:t>
            </a:r>
            <a:r>
              <a:rPr lang="en-GB" dirty="0" smtClean="0"/>
              <a:t> caused water level of almost 13m</a:t>
            </a:r>
          </a:p>
          <a:p>
            <a:pPr lvl="1"/>
            <a:r>
              <a:rPr lang="en-GB" dirty="0" smtClean="0"/>
              <a:t>Worst flooding in 500 years</a:t>
            </a:r>
            <a:endParaRPr lang="en-GB" dirty="0"/>
          </a:p>
        </p:txBody>
      </p:sp>
      <p:sp>
        <p:nvSpPr>
          <p:cNvPr id="8" name="Inhaltsplatzhalt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Grafik 6"/>
          <p:cNvPicPr/>
          <p:nvPr/>
        </p:nvPicPr>
        <p:blipFill>
          <a:blip r:embed="rId3"/>
          <a:stretch>
            <a:fillRect/>
          </a:stretch>
        </p:blipFill>
        <p:spPr>
          <a:xfrm>
            <a:off x="5088638" y="1465942"/>
            <a:ext cx="4185364" cy="3295243"/>
          </a:xfrm>
          <a:prstGeom prst="rect">
            <a:avLst/>
          </a:prstGeom>
        </p:spPr>
      </p:pic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18.04.2016</a:t>
            </a:r>
            <a:endParaRPr lang="de-DE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Flood in middle Europe 2013</a:t>
            </a:r>
            <a:endParaRPr lang="de-DE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D7BB0-842B-44E0-8A7A-BCE5C06054C2}" type="slidenum">
              <a:rPr lang="de-DE" smtClean="0"/>
              <a:t>9</a:t>
            </a:fld>
            <a:endParaRPr lang="de-DE"/>
          </a:p>
        </p:txBody>
      </p:sp>
      <p:sp>
        <p:nvSpPr>
          <p:cNvPr id="12" name="Textfeld 11"/>
          <p:cNvSpPr txBox="1"/>
          <p:nvPr/>
        </p:nvSpPr>
        <p:spPr>
          <a:xfrm>
            <a:off x="5112808" y="4389750"/>
            <a:ext cx="4184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City of Passau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35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te">
  <a:themeElements>
    <a:clrScheme name="Warmes Blau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1237</Words>
  <Application>Microsoft Office PowerPoint</Application>
  <PresentationFormat>Breitbild</PresentationFormat>
  <Paragraphs>259</Paragraphs>
  <Slides>23</Slides>
  <Notes>19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29" baseType="lpstr">
      <vt:lpstr>Arial</vt:lpstr>
      <vt:lpstr>Calibri</vt:lpstr>
      <vt:lpstr>Trebuchet MS</vt:lpstr>
      <vt:lpstr>Wingdings</vt:lpstr>
      <vt:lpstr>Wingdings 3</vt:lpstr>
      <vt:lpstr>Facette</vt:lpstr>
      <vt:lpstr>Flood in Middle Europe June 2013</vt:lpstr>
      <vt:lpstr>Table of Contents</vt:lpstr>
      <vt:lpstr>Causes of the flood</vt:lpstr>
      <vt:lpstr>Overview affected areas</vt:lpstr>
      <vt:lpstr>Overview affected areas</vt:lpstr>
      <vt:lpstr>Consequences in Germany</vt:lpstr>
      <vt:lpstr>Consequences in Germany</vt:lpstr>
      <vt:lpstr>Examples of heavily affected cities</vt:lpstr>
      <vt:lpstr>Examples of heavily affected cities</vt:lpstr>
      <vt:lpstr>Examples of heavily affected cities</vt:lpstr>
      <vt:lpstr>Examples of heavily affected cities</vt:lpstr>
      <vt:lpstr>Immediate measures to defend danger and damage</vt:lpstr>
      <vt:lpstr>Organisation of crisis management</vt:lpstr>
      <vt:lpstr>Changes in crisis management after 2002</vt:lpstr>
      <vt:lpstr>Financial damage caused by flooding</vt:lpstr>
      <vt:lpstr>Financial and legal measures </vt:lpstr>
      <vt:lpstr>Fischbeck: two years after the disaster</vt:lpstr>
      <vt:lpstr>Human made enhancement of floods </vt:lpstr>
      <vt:lpstr>Possibilities to influence floods</vt:lpstr>
      <vt:lpstr>Reduction of damage </vt:lpstr>
      <vt:lpstr>Conclusion</vt:lpstr>
      <vt:lpstr>References</vt:lpstr>
      <vt:lpstr>References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Flood in Middle Europe June 2013</dc:title>
  <dc:creator>Janis Losch</dc:creator>
  <cp:lastModifiedBy>Janis Losch</cp:lastModifiedBy>
  <cp:revision>58</cp:revision>
  <dcterms:created xsi:type="dcterms:W3CDTF">2016-04-13T12:42:38Z</dcterms:created>
  <dcterms:modified xsi:type="dcterms:W3CDTF">2016-04-15T17:03:17Z</dcterms:modified>
</cp:coreProperties>
</file>