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73" r:id="rId2"/>
    <p:sldId id="374" r:id="rId3"/>
    <p:sldId id="365" r:id="rId4"/>
    <p:sldId id="367" r:id="rId5"/>
    <p:sldId id="368" r:id="rId6"/>
    <p:sldId id="369" r:id="rId7"/>
    <p:sldId id="371" r:id="rId8"/>
    <p:sldId id="370" r:id="rId9"/>
  </p:sldIdLst>
  <p:sldSz cx="9144000" cy="6858000" type="screen4x3"/>
  <p:notesSz cx="9144000" cy="6858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50" autoAdjust="0"/>
    <p:restoredTop sz="97336" autoAdjust="0"/>
  </p:normalViewPr>
  <p:slideViewPr>
    <p:cSldViewPr>
      <p:cViewPr varScale="1">
        <p:scale>
          <a:sx n="110" d="100"/>
          <a:sy n="110" d="100"/>
        </p:scale>
        <p:origin x="160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A0D551-AF7F-49E3-B93C-C393806887F0}" type="datetimeFigureOut">
              <a:rPr lang="hr-HR" smtClean="0"/>
              <a:t>3.1.2025.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5CE535-DD98-41A7-9FA7-7A0CCF772B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00900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5CE535-DD98-41A7-9FA7-7A0CCF772BC3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9839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5CE535-DD98-41A7-9FA7-7A0CCF772BC3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310093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5CE535-DD98-41A7-9FA7-7A0CCF772BC3}" type="slidenum">
              <a:rPr lang="hr-HR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458957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0D07CE-95E2-45F7-B0A4-E1173F2944BF}" type="slidenum">
              <a:rPr lang="hr-HR" altLang="sr-Latn-RS"/>
              <a:pPr/>
              <a:t>4</a:t>
            </a:fld>
            <a:endParaRPr lang="hr-HR" altLang="sr-Latn-R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D84CF5-2735-4815-A4DE-031666E54DC7}" type="slidenum">
              <a:rPr lang="hr-HR" altLang="sr-Latn-RS"/>
              <a:pPr/>
              <a:t>5</a:t>
            </a:fld>
            <a:endParaRPr lang="hr-HR" altLang="sr-Latn-R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DD1174-069F-40F9-BF15-7548878BD32E}" type="slidenum">
              <a:rPr lang="hr-HR" altLang="sr-Latn-RS"/>
              <a:pPr/>
              <a:t>6</a:t>
            </a:fld>
            <a:endParaRPr lang="hr-HR" altLang="sr-Latn-R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5CE535-DD98-41A7-9FA7-7A0CCF772BC3}" type="slidenum">
              <a:rPr lang="hr-HR" smtClean="0"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42964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D390A7-66E8-4289-9DDA-2B0C6D55C58E}" type="slidenum">
              <a:rPr lang="hr-HR" altLang="sr-Latn-RS"/>
              <a:pPr/>
              <a:t>8</a:t>
            </a:fld>
            <a:endParaRPr lang="hr-HR" altLang="sr-Latn-R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 altLang="sr-Latn-R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52FA-274A-436E-88D4-02500DF4FB80}" type="datetimeFigureOut">
              <a:rPr lang="hr-HR" smtClean="0"/>
              <a:pPr/>
              <a:t>3.1.2025.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3A7DA-01CF-4D75-8E08-12291C69511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58428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52FA-274A-436E-88D4-02500DF4FB80}" type="datetimeFigureOut">
              <a:rPr lang="hr-HR" smtClean="0"/>
              <a:pPr/>
              <a:t>3.1.2025.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3A7DA-01CF-4D75-8E08-12291C69511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29193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52FA-274A-436E-88D4-02500DF4FB80}" type="datetimeFigureOut">
              <a:rPr lang="hr-HR" smtClean="0"/>
              <a:pPr/>
              <a:t>3.1.2025.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3A7DA-01CF-4D75-8E08-12291C69511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94705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52FA-274A-436E-88D4-02500DF4FB80}" type="datetimeFigureOut">
              <a:rPr lang="hr-HR" smtClean="0"/>
              <a:pPr/>
              <a:t>3.1.2025.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3A7DA-01CF-4D75-8E08-12291C69511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05508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52FA-274A-436E-88D4-02500DF4FB80}" type="datetimeFigureOut">
              <a:rPr lang="hr-HR" smtClean="0"/>
              <a:pPr/>
              <a:t>3.1.2025.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3A7DA-01CF-4D75-8E08-12291C69511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08970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52FA-274A-436E-88D4-02500DF4FB80}" type="datetimeFigureOut">
              <a:rPr lang="hr-HR" smtClean="0"/>
              <a:pPr/>
              <a:t>3.1.2025.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3A7DA-01CF-4D75-8E08-12291C69511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41982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52FA-274A-436E-88D4-02500DF4FB80}" type="datetimeFigureOut">
              <a:rPr lang="hr-HR" smtClean="0"/>
              <a:pPr/>
              <a:t>3.1.2025.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3A7DA-01CF-4D75-8E08-12291C69511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47152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52FA-274A-436E-88D4-02500DF4FB80}" type="datetimeFigureOut">
              <a:rPr lang="hr-HR" smtClean="0"/>
              <a:pPr/>
              <a:t>3.1.2025.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3A7DA-01CF-4D75-8E08-12291C69511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2172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52FA-274A-436E-88D4-02500DF4FB80}" type="datetimeFigureOut">
              <a:rPr lang="hr-HR" smtClean="0"/>
              <a:pPr/>
              <a:t>3.1.2025.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3A7DA-01CF-4D75-8E08-12291C69511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52676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52FA-274A-436E-88D4-02500DF4FB80}" type="datetimeFigureOut">
              <a:rPr lang="hr-HR" smtClean="0"/>
              <a:pPr/>
              <a:t>3.1.2025.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3A7DA-01CF-4D75-8E08-12291C69511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7966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52FA-274A-436E-88D4-02500DF4FB80}" type="datetimeFigureOut">
              <a:rPr lang="hr-HR" smtClean="0"/>
              <a:pPr/>
              <a:t>3.1.2025.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3A7DA-01CF-4D75-8E08-12291C69511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80140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752FA-274A-436E-88D4-02500DF4FB80}" type="datetimeFigureOut">
              <a:rPr lang="hr-HR" smtClean="0"/>
              <a:pPr/>
              <a:t>3.1.2025.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3A7DA-01CF-4D75-8E08-12291C69511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91798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Relationship Id="rId9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emf"/><Relationship Id="rId4" Type="http://schemas.openxmlformats.org/officeDocument/2006/relationships/image" Target="../media/image1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b="1" dirty="0"/>
              <a:t>Flora Hrvatske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94EECC7-1B26-4EF7-8F35-9883B92E17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515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5B560-895B-424B-A71D-F61D189DE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60848"/>
            <a:ext cx="8229600" cy="2515716"/>
          </a:xfrm>
        </p:spPr>
        <p:txBody>
          <a:bodyPr>
            <a:normAutofit/>
          </a:bodyPr>
          <a:lstStyle/>
          <a:p>
            <a:r>
              <a:rPr lang="hr-HR" b="1" dirty="0"/>
              <a:t>Određivanje veličine populacije</a:t>
            </a:r>
            <a:br>
              <a:rPr lang="en-GB" b="1" dirty="0"/>
            </a:br>
            <a:r>
              <a:rPr lang="en-GB" sz="3000" b="1" dirty="0" err="1"/>
              <a:t>terenska</a:t>
            </a:r>
            <a:r>
              <a:rPr lang="en-GB" sz="3000" b="1" dirty="0"/>
              <a:t> </a:t>
            </a:r>
            <a:r>
              <a:rPr lang="en-GB" sz="3000" b="1" dirty="0" err="1"/>
              <a:t>vježba</a:t>
            </a:r>
            <a:endParaRPr lang="en-GB" sz="3000" b="1" dirty="0"/>
          </a:p>
        </p:txBody>
      </p:sp>
    </p:spTree>
    <p:extLst>
      <p:ext uri="{BB962C8B-B14F-4D97-AF65-F5344CB8AC3E}">
        <p14:creationId xmlns:p14="http://schemas.microsoft.com/office/powerpoint/2010/main" val="49104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038549"/>
            <a:ext cx="6408712" cy="5800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EB32D29F-84CE-4700-923B-6611005562E2}"/>
              </a:ext>
            </a:extLst>
          </p:cNvPr>
          <p:cNvGrpSpPr>
            <a:grpSpLocks/>
          </p:cNvGrpSpPr>
          <p:nvPr/>
        </p:nvGrpSpPr>
        <p:grpSpPr bwMode="auto">
          <a:xfrm>
            <a:off x="179388" y="274638"/>
            <a:ext cx="8713787" cy="276224"/>
            <a:chOff x="113" y="173"/>
            <a:chExt cx="5489" cy="174"/>
          </a:xfrm>
        </p:grpSpPr>
        <p:sp>
          <p:nvSpPr>
            <p:cNvPr id="4" name="Line 4">
              <a:extLst>
                <a:ext uri="{FF2B5EF4-FFF2-40B4-BE49-F238E27FC236}">
                  <a16:creationId xmlns:a16="http://schemas.microsoft.com/office/drawing/2014/main" id="{AAEF8D69-2F5D-4C9A-8614-8E6EF56552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8" y="346"/>
              <a:ext cx="5444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dirty="0"/>
            </a:p>
          </p:txBody>
        </p:sp>
        <p:sp>
          <p:nvSpPr>
            <p:cNvPr id="5" name="Text Box 5">
              <a:extLst>
                <a:ext uri="{FF2B5EF4-FFF2-40B4-BE49-F238E27FC236}">
                  <a16:creationId xmlns:a16="http://schemas.microsoft.com/office/drawing/2014/main" id="{FA43C042-56C7-4132-990A-31DDB74B66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3" y="173"/>
              <a:ext cx="1471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hr-HR" altLang="sr-Latn-RS" sz="1200" b="1" dirty="0">
                  <a:solidFill>
                    <a:srgbClr val="00B050"/>
                  </a:solidFill>
                </a:rPr>
                <a:t>Flora Hrvatske: </a:t>
              </a:r>
              <a:r>
                <a:rPr lang="en-GB" sz="1200" dirty="0" err="1">
                  <a:solidFill>
                    <a:srgbClr val="00B050"/>
                  </a:solidFill>
                </a:rPr>
                <a:t>Veličina</a:t>
              </a:r>
              <a:r>
                <a:rPr lang="en-GB" sz="1200" dirty="0">
                  <a:solidFill>
                    <a:srgbClr val="00B050"/>
                  </a:solidFill>
                </a:rPr>
                <a:t> </a:t>
              </a:r>
              <a:r>
                <a:rPr lang="en-GB" sz="1200" dirty="0" err="1">
                  <a:solidFill>
                    <a:srgbClr val="00B050"/>
                  </a:solidFill>
                </a:rPr>
                <a:t>populacije</a:t>
              </a:r>
              <a:endParaRPr lang="hr-HR" sz="1200" dirty="0">
                <a:solidFill>
                  <a:srgbClr val="00B05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78300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65100" y="1052736"/>
            <a:ext cx="83820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hr-HR" altLang="sr-Latn-RS" sz="1400" b="1" dirty="0">
                <a:solidFill>
                  <a:srgbClr val="0066FF"/>
                </a:solidFill>
              </a:rPr>
              <a:t>Učestalost (U)</a:t>
            </a:r>
            <a:r>
              <a:rPr lang="hr-HR" altLang="sr-Latn-RS" sz="1400" dirty="0"/>
              <a:t> je udio ploha (površine) na kojima je nazočna neka svojta u odnosu na sve promatrane plohe (ukupnu površinu promatranja). </a:t>
            </a:r>
            <a:r>
              <a:rPr lang="hr-HR" altLang="sr-Latn-RS" sz="1400" i="1" dirty="0">
                <a:solidFill>
                  <a:srgbClr val="FF0000"/>
                </a:solidFill>
              </a:rPr>
              <a:t>Mjeri se</a:t>
            </a:r>
            <a:r>
              <a:rPr lang="hr-HR" altLang="sr-Latn-RS" sz="1400" dirty="0"/>
              <a:t> bilježenjem prisustva ili odsustva promatrane vrste u svakoj plohi (U1) ili </a:t>
            </a:r>
            <a:r>
              <a:rPr lang="hr-HR" altLang="sr-Latn-RS" sz="1400" i="1" dirty="0">
                <a:solidFill>
                  <a:srgbClr val="FF0000"/>
                </a:solidFill>
              </a:rPr>
              <a:t>procjenjuje</a:t>
            </a:r>
            <a:r>
              <a:rPr lang="hr-HR" altLang="sr-Latn-RS" sz="1400" dirty="0"/>
              <a:t> (U2). Iskazuje se u postotku (%) u odnosu na ukupnu promatranu površinu, tj. sumu površina svih ploha (frekvencija, eng. Frequency)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5260975" y="2601913"/>
            <a:ext cx="3341688" cy="173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hr-HR" altLang="sr-Latn-RS" sz="1200" b="1" dirty="0"/>
              <a:t>a/ </a:t>
            </a:r>
            <a:r>
              <a:rPr lang="hr-HR" altLang="sr-Latn-RS" sz="1200" dirty="0"/>
              <a:t>promatrano područje s površinom od 25 ploha, tj. osnovnih jedinica površine na kojima raste promatrana svojta, </a:t>
            </a:r>
          </a:p>
          <a:p>
            <a:r>
              <a:rPr lang="hr-HR" altLang="sr-Latn-RS" sz="1200" b="1" dirty="0"/>
              <a:t>b/ </a:t>
            </a:r>
            <a:r>
              <a:rPr lang="hr-HR" altLang="sr-Latn-RS" sz="1200" dirty="0"/>
              <a:t>ukupno 9 ploha na kojima se promatrana svojta pojavljuje; ukoliko 25 ploha čini 100% promatrane površine, tada je 9 ploha na kojima se svojta pojavljuje čini 36% ukupne površine. Kažemo za svojta da ima učestalost U1 = 36% </a:t>
            </a:r>
          </a:p>
        </p:txBody>
      </p:sp>
      <p:grpSp>
        <p:nvGrpSpPr>
          <p:cNvPr id="7173" name="Group 5"/>
          <p:cNvGrpSpPr>
            <a:grpSpLocks/>
          </p:cNvGrpSpPr>
          <p:nvPr/>
        </p:nvGrpSpPr>
        <p:grpSpPr bwMode="auto">
          <a:xfrm>
            <a:off x="590550" y="2420888"/>
            <a:ext cx="4359275" cy="1800225"/>
            <a:chOff x="372" y="1631"/>
            <a:chExt cx="2746" cy="1134"/>
          </a:xfrm>
        </p:grpSpPr>
        <p:pic>
          <p:nvPicPr>
            <p:cNvPr id="7174" name="Picture 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2" y="1632"/>
              <a:ext cx="2746" cy="1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75" name="Text Box 7"/>
            <p:cNvSpPr txBox="1">
              <a:spLocks noChangeArrowheads="1"/>
            </p:cNvSpPr>
            <p:nvPr/>
          </p:nvSpPr>
          <p:spPr bwMode="auto">
            <a:xfrm>
              <a:off x="422" y="1631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hr-HR" altLang="sr-Latn-RS"/>
                <a:t>a</a:t>
              </a:r>
            </a:p>
          </p:txBody>
        </p:sp>
        <p:sp>
          <p:nvSpPr>
            <p:cNvPr id="7176" name="Text Box 8"/>
            <p:cNvSpPr txBox="1">
              <a:spLocks noChangeArrowheads="1"/>
            </p:cNvSpPr>
            <p:nvPr/>
          </p:nvSpPr>
          <p:spPr bwMode="auto">
            <a:xfrm>
              <a:off x="1898" y="1631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hr-HR" altLang="sr-Latn-RS"/>
                <a:t>b</a:t>
              </a:r>
            </a:p>
          </p:txBody>
        </p:sp>
      </p:grpSp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4581128"/>
            <a:ext cx="7945438" cy="149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403225" y="2060848"/>
            <a:ext cx="863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r-HR" altLang="sr-Latn-RS" sz="1400" dirty="0">
                <a:solidFill>
                  <a:srgbClr val="FF0000"/>
                </a:solidFill>
              </a:rPr>
              <a:t>Mjerenje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409575" y="4293096"/>
            <a:ext cx="884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r-HR" altLang="sr-Latn-RS" sz="1400" dirty="0">
                <a:solidFill>
                  <a:srgbClr val="FF0000"/>
                </a:solidFill>
              </a:rPr>
              <a:t>Procjena</a:t>
            </a:r>
          </a:p>
        </p:txBody>
      </p:sp>
      <p:grpSp>
        <p:nvGrpSpPr>
          <p:cNvPr id="7180" name="Group 12"/>
          <p:cNvGrpSpPr>
            <a:grpSpLocks/>
          </p:cNvGrpSpPr>
          <p:nvPr/>
        </p:nvGrpSpPr>
        <p:grpSpPr bwMode="auto">
          <a:xfrm>
            <a:off x="8181975" y="571500"/>
            <a:ext cx="666750" cy="666750"/>
            <a:chOff x="3798" y="1140"/>
            <a:chExt cx="420" cy="420"/>
          </a:xfrm>
        </p:grpSpPr>
        <p:sp>
          <p:nvSpPr>
            <p:cNvPr id="7181" name="Oval 13"/>
            <p:cNvSpPr>
              <a:spLocks noChangeArrowheads="1"/>
            </p:cNvSpPr>
            <p:nvPr/>
          </p:nvSpPr>
          <p:spPr bwMode="auto">
            <a:xfrm>
              <a:off x="3798" y="1140"/>
              <a:ext cx="420" cy="42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182" name="Text Box 14"/>
            <p:cNvSpPr txBox="1">
              <a:spLocks noChangeArrowheads="1"/>
            </p:cNvSpPr>
            <p:nvPr/>
          </p:nvSpPr>
          <p:spPr bwMode="auto">
            <a:xfrm>
              <a:off x="3884" y="1175"/>
              <a:ext cx="24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hr-HR" altLang="sr-Latn-RS" sz="2800" b="1">
                  <a:solidFill>
                    <a:schemeClr val="bg1"/>
                  </a:solidFill>
                </a:rPr>
                <a:t>1</a:t>
              </a:r>
            </a:p>
          </p:txBody>
        </p:sp>
      </p:grp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395536" y="6165304"/>
            <a:ext cx="8382000" cy="523220"/>
          </a:xfrm>
          <a:prstGeom prst="rect">
            <a:avLst/>
          </a:prstGeom>
          <a:ln/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hr-HR" altLang="sr-Latn-RS" sz="1400" b="1" dirty="0">
                <a:solidFill>
                  <a:srgbClr val="0066FF"/>
                </a:solidFill>
              </a:rPr>
              <a:t>Problemi:</a:t>
            </a:r>
            <a:r>
              <a:rPr lang="hr-HR" altLang="sr-Latn-RS" sz="1400" dirty="0"/>
              <a:t> 1) za mjerenje učestalosti potrebno je obilježiti kvadratne plohe na terenu</a:t>
            </a:r>
          </a:p>
          <a:p>
            <a:r>
              <a:rPr lang="hr-HR" altLang="sr-Latn-RS" sz="1400" dirty="0"/>
              <a:t>                   2) subjektivnost u procjenama različitih procjenjivača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059D2146-5246-4EF2-978F-7BD5CF4BCBD0}"/>
              </a:ext>
            </a:extLst>
          </p:cNvPr>
          <p:cNvGrpSpPr>
            <a:grpSpLocks/>
          </p:cNvGrpSpPr>
          <p:nvPr/>
        </p:nvGrpSpPr>
        <p:grpSpPr bwMode="auto">
          <a:xfrm>
            <a:off x="179388" y="274638"/>
            <a:ext cx="8713787" cy="276224"/>
            <a:chOff x="113" y="173"/>
            <a:chExt cx="5489" cy="174"/>
          </a:xfrm>
        </p:grpSpPr>
        <p:sp>
          <p:nvSpPr>
            <p:cNvPr id="20" name="Line 4">
              <a:extLst>
                <a:ext uri="{FF2B5EF4-FFF2-40B4-BE49-F238E27FC236}">
                  <a16:creationId xmlns:a16="http://schemas.microsoft.com/office/drawing/2014/main" id="{691502FC-1B77-4121-B434-C39BD49997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8" y="346"/>
              <a:ext cx="5444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dirty="0"/>
            </a:p>
          </p:txBody>
        </p:sp>
        <p:sp>
          <p:nvSpPr>
            <p:cNvPr id="21" name="Text Box 5">
              <a:extLst>
                <a:ext uri="{FF2B5EF4-FFF2-40B4-BE49-F238E27FC236}">
                  <a16:creationId xmlns:a16="http://schemas.microsoft.com/office/drawing/2014/main" id="{2F80F7C6-1D3F-4356-8E2B-5CE34AB636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3" y="173"/>
              <a:ext cx="1471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hr-HR" altLang="sr-Latn-RS" sz="1200" b="1" dirty="0">
                  <a:solidFill>
                    <a:srgbClr val="00B050"/>
                  </a:solidFill>
                </a:rPr>
                <a:t>Flora Hrvatske: </a:t>
              </a:r>
              <a:r>
                <a:rPr lang="en-GB" sz="1200" dirty="0" err="1">
                  <a:solidFill>
                    <a:srgbClr val="00B050"/>
                  </a:solidFill>
                </a:rPr>
                <a:t>Veličina</a:t>
              </a:r>
              <a:r>
                <a:rPr lang="en-GB" sz="1200" dirty="0">
                  <a:solidFill>
                    <a:srgbClr val="00B050"/>
                  </a:solidFill>
                </a:rPr>
                <a:t> </a:t>
              </a:r>
              <a:r>
                <a:rPr lang="en-GB" sz="1200" dirty="0" err="1">
                  <a:solidFill>
                    <a:srgbClr val="00B050"/>
                  </a:solidFill>
                </a:rPr>
                <a:t>populacije</a:t>
              </a:r>
              <a:endParaRPr lang="hr-HR" sz="1200" dirty="0">
                <a:solidFill>
                  <a:srgbClr val="00B05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84075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439224" y="1061843"/>
            <a:ext cx="80105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hr-HR" altLang="sr-Latn-RS" sz="1400" b="1" dirty="0">
                <a:solidFill>
                  <a:srgbClr val="0066FF"/>
                </a:solidFill>
              </a:rPr>
              <a:t>Gustoća populacije (G)</a:t>
            </a:r>
            <a:r>
              <a:rPr lang="hr-HR" altLang="sr-Latn-RS" sz="1400" dirty="0"/>
              <a:t> neke vrste je </a:t>
            </a:r>
            <a:r>
              <a:rPr lang="hr-HR" altLang="sr-Latn-RS" sz="1400" dirty="0">
                <a:solidFill>
                  <a:srgbClr val="FF0000"/>
                </a:solidFill>
              </a:rPr>
              <a:t>izmjeren </a:t>
            </a:r>
            <a:r>
              <a:rPr lang="hr-HR" altLang="sr-Latn-RS" sz="1400" dirty="0"/>
              <a:t>(G1) ili </a:t>
            </a:r>
            <a:r>
              <a:rPr lang="hr-HR" altLang="sr-Latn-RS" sz="1400" dirty="0">
                <a:solidFill>
                  <a:srgbClr val="FF0000"/>
                </a:solidFill>
              </a:rPr>
              <a:t>procjenjen</a:t>
            </a:r>
            <a:r>
              <a:rPr lang="hr-HR" altLang="sr-Latn-RS" sz="1400" dirty="0"/>
              <a:t> (G2) broj jedinki na jedinici površine (također brojnost jedinki, abundancija, eng. Density)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502004" y="1579368"/>
            <a:ext cx="38814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r-HR" altLang="sr-Latn-RS" sz="1400" dirty="0">
                <a:solidFill>
                  <a:srgbClr val="FF0000"/>
                </a:solidFill>
              </a:rPr>
              <a:t>Mjerenje = prebrojavanje na određenoj površini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510451" y="3484240"/>
            <a:ext cx="884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r-HR" altLang="sr-Latn-RS" sz="1400" dirty="0">
                <a:solidFill>
                  <a:srgbClr val="FF0000"/>
                </a:solidFill>
              </a:rPr>
              <a:t>Procjena</a:t>
            </a:r>
          </a:p>
        </p:txBody>
      </p:sp>
      <p:grpSp>
        <p:nvGrpSpPr>
          <p:cNvPr id="9222" name="Group 6"/>
          <p:cNvGrpSpPr>
            <a:grpSpLocks/>
          </p:cNvGrpSpPr>
          <p:nvPr/>
        </p:nvGrpSpPr>
        <p:grpSpPr bwMode="auto">
          <a:xfrm>
            <a:off x="403225" y="3789040"/>
            <a:ext cx="6340475" cy="1390650"/>
            <a:chOff x="254" y="1266"/>
            <a:chExt cx="3994" cy="876"/>
          </a:xfrm>
        </p:grpSpPr>
        <p:pic>
          <p:nvPicPr>
            <p:cNvPr id="9223" name="Picture 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" y="1266"/>
              <a:ext cx="744" cy="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4" name="Picture 8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2" y="1266"/>
              <a:ext cx="750" cy="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5" name="Picture 9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272"/>
              <a:ext cx="750" cy="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6" name="Picture 10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2" y="1272"/>
              <a:ext cx="744" cy="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7" name="Picture 11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8" y="1272"/>
              <a:ext cx="750" cy="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28" name="Text Box 12"/>
            <p:cNvSpPr txBox="1">
              <a:spLocks noChangeArrowheads="1"/>
            </p:cNvSpPr>
            <p:nvPr/>
          </p:nvSpPr>
          <p:spPr bwMode="auto">
            <a:xfrm>
              <a:off x="254" y="1901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hr-HR" altLang="sr-Latn-RS"/>
                <a:t>1</a:t>
              </a:r>
            </a:p>
          </p:txBody>
        </p:sp>
        <p:sp>
          <p:nvSpPr>
            <p:cNvPr id="9229" name="Text Box 13"/>
            <p:cNvSpPr txBox="1">
              <a:spLocks noChangeArrowheads="1"/>
            </p:cNvSpPr>
            <p:nvPr/>
          </p:nvSpPr>
          <p:spPr bwMode="auto">
            <a:xfrm>
              <a:off x="3468" y="1911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hr-HR" altLang="sr-Latn-RS"/>
                <a:t>5</a:t>
              </a:r>
            </a:p>
          </p:txBody>
        </p:sp>
        <p:sp>
          <p:nvSpPr>
            <p:cNvPr id="9230" name="Text Box 14"/>
            <p:cNvSpPr txBox="1">
              <a:spLocks noChangeArrowheads="1"/>
            </p:cNvSpPr>
            <p:nvPr/>
          </p:nvSpPr>
          <p:spPr bwMode="auto">
            <a:xfrm>
              <a:off x="1086" y="1911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hr-HR" altLang="sr-Latn-RS" dirty="0"/>
                <a:t>2</a:t>
              </a:r>
            </a:p>
          </p:txBody>
        </p:sp>
        <p:sp>
          <p:nvSpPr>
            <p:cNvPr id="9231" name="Text Box 15"/>
            <p:cNvSpPr txBox="1">
              <a:spLocks noChangeArrowheads="1"/>
            </p:cNvSpPr>
            <p:nvPr/>
          </p:nvSpPr>
          <p:spPr bwMode="auto">
            <a:xfrm>
              <a:off x="1890" y="1911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hr-HR" altLang="sr-Latn-RS"/>
                <a:t>3</a:t>
              </a:r>
            </a:p>
          </p:txBody>
        </p:sp>
        <p:sp>
          <p:nvSpPr>
            <p:cNvPr id="9232" name="Text Box 16"/>
            <p:cNvSpPr txBox="1">
              <a:spLocks noChangeArrowheads="1"/>
            </p:cNvSpPr>
            <p:nvPr/>
          </p:nvSpPr>
          <p:spPr bwMode="auto">
            <a:xfrm>
              <a:off x="2682" y="1911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hr-HR" altLang="sr-Latn-RS"/>
                <a:t>4</a:t>
              </a:r>
            </a:p>
          </p:txBody>
        </p:sp>
      </p:grpSp>
      <p:pic>
        <p:nvPicPr>
          <p:cNvPr id="9233" name="Picture 1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5300364"/>
            <a:ext cx="3665538" cy="129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9234" name="Picture 18" descr="tomisina-draga-19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0" y="1854427"/>
            <a:ext cx="2179638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235" name="Group 19"/>
          <p:cNvGrpSpPr>
            <a:grpSpLocks/>
          </p:cNvGrpSpPr>
          <p:nvPr/>
        </p:nvGrpSpPr>
        <p:grpSpPr bwMode="auto">
          <a:xfrm>
            <a:off x="8191500" y="542925"/>
            <a:ext cx="666750" cy="666750"/>
            <a:chOff x="3798" y="1140"/>
            <a:chExt cx="420" cy="420"/>
          </a:xfrm>
        </p:grpSpPr>
        <p:sp>
          <p:nvSpPr>
            <p:cNvPr id="9236" name="Oval 20"/>
            <p:cNvSpPr>
              <a:spLocks noChangeArrowheads="1"/>
            </p:cNvSpPr>
            <p:nvPr/>
          </p:nvSpPr>
          <p:spPr bwMode="auto">
            <a:xfrm>
              <a:off x="3798" y="1140"/>
              <a:ext cx="420" cy="42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9237" name="Text Box 21"/>
            <p:cNvSpPr txBox="1">
              <a:spLocks noChangeArrowheads="1"/>
            </p:cNvSpPr>
            <p:nvPr/>
          </p:nvSpPr>
          <p:spPr bwMode="auto">
            <a:xfrm>
              <a:off x="3884" y="1175"/>
              <a:ext cx="24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hr-HR" altLang="sr-Latn-RS" sz="2800" b="1">
                  <a:solidFill>
                    <a:schemeClr val="bg1"/>
                  </a:solidFill>
                </a:rPr>
                <a:t>2</a:t>
              </a:r>
            </a:p>
          </p:txBody>
        </p:sp>
      </p:grp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3000375" y="1988840"/>
            <a:ext cx="5867400" cy="738664"/>
          </a:xfrm>
          <a:prstGeom prst="rect">
            <a:avLst/>
          </a:prstGeom>
          <a:ln/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r-HR" altLang="sr-Latn-RS" sz="1400" b="1" dirty="0">
                <a:solidFill>
                  <a:srgbClr val="0066FF"/>
                </a:solidFill>
              </a:rPr>
              <a:t>Problemi:</a:t>
            </a:r>
            <a:r>
              <a:rPr lang="hr-HR" altLang="sr-Latn-RS" sz="1400" dirty="0"/>
              <a:t> </a:t>
            </a:r>
          </a:p>
          <a:p>
            <a:r>
              <a:rPr lang="hr-HR" altLang="sr-Latn-RS" sz="1400" dirty="0"/>
              <a:t>1) problem prebrojavanja klonalnih i busenastih biljaka</a:t>
            </a:r>
          </a:p>
          <a:p>
            <a:r>
              <a:rPr lang="hr-HR" altLang="sr-Latn-RS" sz="1400" dirty="0"/>
              <a:t>2) zahtjevno kod velikog broja jedinki na plohi</a:t>
            </a:r>
          </a:p>
        </p:txBody>
      </p: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3419872" y="5636508"/>
            <a:ext cx="5447903" cy="523220"/>
          </a:xfrm>
          <a:prstGeom prst="rect">
            <a:avLst/>
          </a:prstGeom>
          <a:ln/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r-HR" altLang="sr-Latn-RS" sz="1400" b="1" dirty="0">
                <a:solidFill>
                  <a:srgbClr val="0066FF"/>
                </a:solidFill>
              </a:rPr>
              <a:t>Problemi:</a:t>
            </a:r>
            <a:r>
              <a:rPr lang="hr-HR" altLang="sr-Latn-RS" sz="1400" dirty="0"/>
              <a:t> </a:t>
            </a:r>
          </a:p>
          <a:p>
            <a:r>
              <a:rPr lang="hr-HR" altLang="sr-Latn-RS" sz="1400" dirty="0"/>
              <a:t>1) subjektivnost u procjenama različitih procjenjivača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EAFCADBD-6B4B-46A2-B94F-7404E6621F7C}"/>
              </a:ext>
            </a:extLst>
          </p:cNvPr>
          <p:cNvGrpSpPr>
            <a:grpSpLocks/>
          </p:cNvGrpSpPr>
          <p:nvPr/>
        </p:nvGrpSpPr>
        <p:grpSpPr bwMode="auto">
          <a:xfrm>
            <a:off x="179388" y="274638"/>
            <a:ext cx="8713787" cy="276224"/>
            <a:chOff x="113" y="173"/>
            <a:chExt cx="5489" cy="174"/>
          </a:xfrm>
        </p:grpSpPr>
        <p:sp>
          <p:nvSpPr>
            <p:cNvPr id="29" name="Line 4">
              <a:extLst>
                <a:ext uri="{FF2B5EF4-FFF2-40B4-BE49-F238E27FC236}">
                  <a16:creationId xmlns:a16="http://schemas.microsoft.com/office/drawing/2014/main" id="{1ECE43D8-4425-4559-8EA0-6B7BADC348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8" y="346"/>
              <a:ext cx="5444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dirty="0"/>
            </a:p>
          </p:txBody>
        </p:sp>
        <p:sp>
          <p:nvSpPr>
            <p:cNvPr id="30" name="Text Box 5">
              <a:extLst>
                <a:ext uri="{FF2B5EF4-FFF2-40B4-BE49-F238E27FC236}">
                  <a16:creationId xmlns:a16="http://schemas.microsoft.com/office/drawing/2014/main" id="{7F3CC304-EDF2-4DAB-A393-28902D5AE1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3" y="173"/>
              <a:ext cx="1471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hr-HR" altLang="sr-Latn-RS" sz="1200" b="1" dirty="0">
                  <a:solidFill>
                    <a:srgbClr val="00B050"/>
                  </a:solidFill>
                </a:rPr>
                <a:t>Flora Hrvatske: </a:t>
              </a:r>
              <a:r>
                <a:rPr lang="en-GB" sz="1200" dirty="0" err="1">
                  <a:solidFill>
                    <a:srgbClr val="00B050"/>
                  </a:solidFill>
                </a:rPr>
                <a:t>Veličina</a:t>
              </a:r>
              <a:r>
                <a:rPr lang="en-GB" sz="1200" dirty="0">
                  <a:solidFill>
                    <a:srgbClr val="00B050"/>
                  </a:solidFill>
                </a:rPr>
                <a:t> </a:t>
              </a:r>
              <a:r>
                <a:rPr lang="en-GB" sz="1200" dirty="0" err="1">
                  <a:solidFill>
                    <a:srgbClr val="00B050"/>
                  </a:solidFill>
                </a:rPr>
                <a:t>populacije</a:t>
              </a:r>
              <a:endParaRPr lang="hr-HR" sz="1200" dirty="0">
                <a:solidFill>
                  <a:srgbClr val="00B05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896881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84175" y="908720"/>
            <a:ext cx="8037513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hr-HR" altLang="sr-Latn-RS" sz="1400" b="1" dirty="0">
                <a:solidFill>
                  <a:srgbClr val="0066FF"/>
                </a:solidFill>
              </a:rPr>
              <a:t>Pokrovnost (P)</a:t>
            </a:r>
            <a:r>
              <a:rPr lang="hr-HR" altLang="sr-Latn-RS" sz="1400" dirty="0"/>
              <a:t> je mjera koja određuje površinu tla koju pokrivaju nadzemni dijelovi neke svojte (uglavnom stabljike s listovima), kao da se promatraju odozgo (tlocrtno). </a:t>
            </a:r>
            <a:br>
              <a:rPr lang="hr-HR" altLang="sr-Latn-RS" sz="1400" dirty="0"/>
            </a:br>
            <a:r>
              <a:rPr lang="hr-HR" altLang="sr-Latn-RS" sz="1400" dirty="0"/>
              <a:t>(eng. Cover). </a:t>
            </a:r>
            <a:r>
              <a:rPr lang="hr-HR" altLang="sr-Latn-RS" sz="1400" dirty="0">
                <a:solidFill>
                  <a:srgbClr val="FF0000"/>
                </a:solidFill>
              </a:rPr>
              <a:t>Procjenjuje se</a:t>
            </a:r>
            <a:r>
              <a:rPr lang="hr-HR" altLang="sr-Latn-RS" sz="1400" dirty="0"/>
              <a:t>.</a:t>
            </a:r>
          </a:p>
        </p:txBody>
      </p:sp>
      <p:grpSp>
        <p:nvGrpSpPr>
          <p:cNvPr id="11268" name="Group 4"/>
          <p:cNvGrpSpPr>
            <a:grpSpLocks/>
          </p:cNvGrpSpPr>
          <p:nvPr/>
        </p:nvGrpSpPr>
        <p:grpSpPr bwMode="auto">
          <a:xfrm>
            <a:off x="441325" y="1772816"/>
            <a:ext cx="8008938" cy="1936750"/>
            <a:chOff x="278" y="1530"/>
            <a:chExt cx="5045" cy="1220"/>
          </a:xfrm>
        </p:grpSpPr>
        <p:pic>
          <p:nvPicPr>
            <p:cNvPr id="11269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2" y="1530"/>
              <a:ext cx="5041" cy="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70" name="Text Box 6"/>
            <p:cNvSpPr txBox="1">
              <a:spLocks noChangeArrowheads="1"/>
            </p:cNvSpPr>
            <p:nvPr/>
          </p:nvSpPr>
          <p:spPr bwMode="auto">
            <a:xfrm>
              <a:off x="278" y="2519"/>
              <a:ext cx="48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hr-HR" altLang="sr-Latn-RS"/>
                <a:t>5		4		3		2		1</a:t>
              </a:r>
            </a:p>
          </p:txBody>
        </p:sp>
      </p:grpSp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667" y="4703898"/>
            <a:ext cx="2241550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290" name="Group 26"/>
          <p:cNvGrpSpPr>
            <a:grpSpLocks/>
          </p:cNvGrpSpPr>
          <p:nvPr/>
        </p:nvGrpSpPr>
        <p:grpSpPr bwMode="auto">
          <a:xfrm>
            <a:off x="8201025" y="561975"/>
            <a:ext cx="666750" cy="666750"/>
            <a:chOff x="3798" y="1140"/>
            <a:chExt cx="420" cy="420"/>
          </a:xfrm>
        </p:grpSpPr>
        <p:sp>
          <p:nvSpPr>
            <p:cNvPr id="11291" name="Oval 27"/>
            <p:cNvSpPr>
              <a:spLocks noChangeArrowheads="1"/>
            </p:cNvSpPr>
            <p:nvPr/>
          </p:nvSpPr>
          <p:spPr bwMode="auto">
            <a:xfrm>
              <a:off x="3798" y="1140"/>
              <a:ext cx="420" cy="42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1292" name="Text Box 28"/>
            <p:cNvSpPr txBox="1">
              <a:spLocks noChangeArrowheads="1"/>
            </p:cNvSpPr>
            <p:nvPr/>
          </p:nvSpPr>
          <p:spPr bwMode="auto">
            <a:xfrm>
              <a:off x="3884" y="1175"/>
              <a:ext cx="24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hr-HR" altLang="sr-Latn-RS" sz="2800" b="1">
                  <a:solidFill>
                    <a:schemeClr val="bg1"/>
                  </a:solidFill>
                </a:rPr>
                <a:t>3</a:t>
              </a: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A58528A3-760F-4B4F-B019-E15F856B4E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09106" y="4094568"/>
            <a:ext cx="2971103" cy="262093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4826553-DA5A-47C5-B99C-FCF381AEFAD3}"/>
              </a:ext>
            </a:extLst>
          </p:cNvPr>
          <p:cNvSpPr/>
          <p:nvPr/>
        </p:nvSpPr>
        <p:spPr>
          <a:xfrm>
            <a:off x="800329" y="4380543"/>
            <a:ext cx="199285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1400" dirty="0">
                <a:solidFill>
                  <a:srgbClr val="FF0000"/>
                </a:solidFill>
              </a:rPr>
              <a:t>Braun-</a:t>
            </a:r>
            <a:r>
              <a:rPr lang="hr-HR" sz="1400" dirty="0" err="1">
                <a:solidFill>
                  <a:srgbClr val="FF0000"/>
                </a:solidFill>
              </a:rPr>
              <a:t>Blanquetova</a:t>
            </a:r>
            <a:r>
              <a:rPr lang="hr-HR" sz="1400" dirty="0">
                <a:solidFill>
                  <a:srgbClr val="FF0000"/>
                </a:solidFill>
              </a:rPr>
              <a:t> skala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6C21A70-AECF-4D8B-BD61-B8FECAAE7114}"/>
              </a:ext>
            </a:extLst>
          </p:cNvPr>
          <p:cNvSpPr/>
          <p:nvPr/>
        </p:nvSpPr>
        <p:spPr>
          <a:xfrm>
            <a:off x="4470673" y="3750518"/>
            <a:ext cx="272497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1400" dirty="0">
                <a:solidFill>
                  <a:srgbClr val="FF0000"/>
                </a:solidFill>
              </a:rPr>
              <a:t>proširena Braun-</a:t>
            </a:r>
            <a:r>
              <a:rPr lang="hr-HR" sz="1400" dirty="0" err="1">
                <a:solidFill>
                  <a:srgbClr val="FF0000"/>
                </a:solidFill>
              </a:rPr>
              <a:t>Blanquetova</a:t>
            </a:r>
            <a:r>
              <a:rPr lang="hr-HR" sz="1400" dirty="0">
                <a:solidFill>
                  <a:srgbClr val="FF0000"/>
                </a:solidFill>
              </a:rPr>
              <a:t> skala</a:t>
            </a:r>
            <a:endParaRPr lang="en-US" sz="1400" dirty="0">
              <a:solidFill>
                <a:srgbClr val="FF0000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29F04E4-758F-47E5-BEBB-E1AB0F67527A}"/>
              </a:ext>
            </a:extLst>
          </p:cNvPr>
          <p:cNvGrpSpPr>
            <a:grpSpLocks/>
          </p:cNvGrpSpPr>
          <p:nvPr/>
        </p:nvGrpSpPr>
        <p:grpSpPr bwMode="auto">
          <a:xfrm>
            <a:off x="179388" y="274638"/>
            <a:ext cx="8713787" cy="276224"/>
            <a:chOff x="113" y="173"/>
            <a:chExt cx="5489" cy="174"/>
          </a:xfrm>
        </p:grpSpPr>
        <p:sp>
          <p:nvSpPr>
            <p:cNvPr id="17" name="Line 4">
              <a:extLst>
                <a:ext uri="{FF2B5EF4-FFF2-40B4-BE49-F238E27FC236}">
                  <a16:creationId xmlns:a16="http://schemas.microsoft.com/office/drawing/2014/main" id="{0B98DCC3-0B9E-4262-A09F-DBE7E2D233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8" y="346"/>
              <a:ext cx="5444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dirty="0"/>
            </a:p>
          </p:txBody>
        </p:sp>
        <p:sp>
          <p:nvSpPr>
            <p:cNvPr id="18" name="Text Box 5">
              <a:extLst>
                <a:ext uri="{FF2B5EF4-FFF2-40B4-BE49-F238E27FC236}">
                  <a16:creationId xmlns:a16="http://schemas.microsoft.com/office/drawing/2014/main" id="{C17A9731-D1F6-4F32-8131-90C3A923C9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3" y="173"/>
              <a:ext cx="1471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hr-HR" altLang="sr-Latn-RS" sz="1200" b="1" dirty="0">
                  <a:solidFill>
                    <a:srgbClr val="00B050"/>
                  </a:solidFill>
                </a:rPr>
                <a:t>Flora Hrvatske: </a:t>
              </a:r>
              <a:r>
                <a:rPr lang="en-GB" sz="1200" dirty="0" err="1">
                  <a:solidFill>
                    <a:srgbClr val="00B050"/>
                  </a:solidFill>
                </a:rPr>
                <a:t>Veličina</a:t>
              </a:r>
              <a:r>
                <a:rPr lang="en-GB" sz="1200" dirty="0">
                  <a:solidFill>
                    <a:srgbClr val="00B050"/>
                  </a:solidFill>
                </a:rPr>
                <a:t> </a:t>
              </a:r>
              <a:r>
                <a:rPr lang="en-GB" sz="1200" dirty="0" err="1">
                  <a:solidFill>
                    <a:srgbClr val="00B050"/>
                  </a:solidFill>
                </a:rPr>
                <a:t>populacije</a:t>
              </a:r>
              <a:endParaRPr lang="hr-HR" sz="1200" dirty="0">
                <a:solidFill>
                  <a:srgbClr val="00B05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9625718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539552" y="548680"/>
            <a:ext cx="3217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r-HR" altLang="sr-Latn-RS" sz="1400"/>
              <a:t>Npr. u bukovoj šumi na plohi od 25 m</a:t>
            </a:r>
            <a:r>
              <a:rPr lang="en-US" altLang="sr-Latn-RS" sz="1400">
                <a:cs typeface="Arial" charset="0"/>
              </a:rPr>
              <a:t>²</a:t>
            </a:r>
            <a:r>
              <a:rPr lang="hr-HR" altLang="sr-Latn-RS" sz="1400"/>
              <a:t>:</a:t>
            </a:r>
          </a:p>
        </p:txBody>
      </p:sp>
      <p:graphicFrame>
        <p:nvGraphicFramePr>
          <p:cNvPr id="3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595661"/>
              </p:ext>
            </p:extLst>
          </p:nvPr>
        </p:nvGraphicFramePr>
        <p:xfrm>
          <a:off x="539552" y="873021"/>
          <a:ext cx="4464496" cy="748030"/>
        </p:xfrm>
        <a:graphic>
          <a:graphicData uri="http://schemas.openxmlformats.org/drawingml/2006/table">
            <a:tbl>
              <a:tblPr/>
              <a:tblGrid>
                <a:gridCol w="2052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9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80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45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Vrsta</a:t>
                      </a:r>
                      <a:endParaRPr kumimoji="0" lang="hr-HR" altLang="sr-Latn-R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</a:t>
                      </a:r>
                      <a:r>
                        <a:rPr kumimoji="0" lang="hr-HR" altLang="sr-Latn-RS" sz="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hr-HR" altLang="sr-Latn-R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(%)</a:t>
                      </a:r>
                      <a:endParaRPr kumimoji="0" lang="hr-HR" altLang="sr-Latn-R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</a:t>
                      </a:r>
                      <a:r>
                        <a:rPr kumimoji="0" lang="hr-HR" altLang="sr-Latn-R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hr-HR" altLang="sr-Latn-R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hr-HR" altLang="sr-Latn-R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(no)</a:t>
                      </a:r>
                      <a:endParaRPr kumimoji="0" lang="hr-HR" altLang="sr-Latn-R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 (%)</a:t>
                      </a:r>
                      <a:endParaRPr kumimoji="0" lang="hr-HR" altLang="sr-Latn-R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Fagus sylvatica </a:t>
                      </a:r>
                      <a:r>
                        <a:rPr kumimoji="0" lang="hr-HR" altLang="sr-Latn-R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 bukva</a:t>
                      </a:r>
                      <a:endParaRPr kumimoji="0" lang="hr-HR" altLang="sr-Latn-R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hr-HR" altLang="sr-Latn-R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hr-HR" altLang="sr-Latn-R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(75-100 %)</a:t>
                      </a:r>
                      <a:endParaRPr kumimoji="0" lang="hr-HR" altLang="sr-Latn-R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Asperula odorata </a:t>
                      </a:r>
                      <a:r>
                        <a:rPr kumimoji="0" lang="hr-HR" altLang="sr-Latn-R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 lazarkinja</a:t>
                      </a:r>
                      <a:endParaRPr kumimoji="0" lang="hr-HR" altLang="sr-Latn-R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36</a:t>
                      </a:r>
                      <a:endParaRPr kumimoji="0" lang="hr-HR" altLang="sr-Latn-R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125</a:t>
                      </a:r>
                      <a:endParaRPr kumimoji="0" lang="hr-HR" altLang="sr-Latn-R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altLang="sr-Latn-R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(10-25 %)</a:t>
                      </a:r>
                      <a:endParaRPr kumimoji="0" lang="hr-HR" altLang="sr-Latn-R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074" name="Picture 2" descr="http://1.bp.blogspot.com/-VvZNmn8z_kw/VTepUIb8UtI/AAAAAAAA2Ec/gvkG6MRvA6c/s1600/Sweet%2BWoodruff%2B%28Asperula%2BOdorata%29%2BOverview,%2BHealth%2BBenefits,%2BSide%2Beffects%2B%283%2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72816"/>
            <a:ext cx="6240692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C78AB0E9-2E29-492C-B522-E7A8599E5192}"/>
              </a:ext>
            </a:extLst>
          </p:cNvPr>
          <p:cNvGrpSpPr>
            <a:grpSpLocks/>
          </p:cNvGrpSpPr>
          <p:nvPr/>
        </p:nvGrpSpPr>
        <p:grpSpPr bwMode="auto">
          <a:xfrm>
            <a:off x="179388" y="274638"/>
            <a:ext cx="8713787" cy="276224"/>
            <a:chOff x="113" y="173"/>
            <a:chExt cx="5489" cy="174"/>
          </a:xfrm>
        </p:grpSpPr>
        <p:sp>
          <p:nvSpPr>
            <p:cNvPr id="6" name="Line 4">
              <a:extLst>
                <a:ext uri="{FF2B5EF4-FFF2-40B4-BE49-F238E27FC236}">
                  <a16:creationId xmlns:a16="http://schemas.microsoft.com/office/drawing/2014/main" id="{CBD4462C-8431-461C-A8AC-BF19904D7F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8" y="346"/>
              <a:ext cx="5444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dirty="0"/>
            </a:p>
          </p:txBody>
        </p:sp>
        <p:sp>
          <p:nvSpPr>
            <p:cNvPr id="7" name="Text Box 5">
              <a:extLst>
                <a:ext uri="{FF2B5EF4-FFF2-40B4-BE49-F238E27FC236}">
                  <a16:creationId xmlns:a16="http://schemas.microsoft.com/office/drawing/2014/main" id="{FAC84281-1C26-4625-87FC-6CC61F059B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3" y="173"/>
              <a:ext cx="1471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hr-HR" altLang="sr-Latn-RS" sz="1200" b="1" dirty="0">
                  <a:solidFill>
                    <a:srgbClr val="00B050"/>
                  </a:solidFill>
                </a:rPr>
                <a:t>Flora Hrvatske: </a:t>
              </a:r>
              <a:r>
                <a:rPr lang="en-GB" sz="1200" dirty="0" err="1">
                  <a:solidFill>
                    <a:srgbClr val="00B050"/>
                  </a:solidFill>
                </a:rPr>
                <a:t>Veličina</a:t>
              </a:r>
              <a:r>
                <a:rPr lang="en-GB" sz="1200" dirty="0">
                  <a:solidFill>
                    <a:srgbClr val="00B050"/>
                  </a:solidFill>
                </a:rPr>
                <a:t> </a:t>
              </a:r>
              <a:r>
                <a:rPr lang="en-GB" sz="1200" dirty="0" err="1">
                  <a:solidFill>
                    <a:srgbClr val="00B050"/>
                  </a:solidFill>
                </a:rPr>
                <a:t>populacije</a:t>
              </a:r>
              <a:endParaRPr lang="hr-HR" sz="1200" dirty="0">
                <a:solidFill>
                  <a:srgbClr val="00B05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0052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317500" y="685801"/>
            <a:ext cx="2190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r-HR" altLang="sr-Latn-RS" b="1" dirty="0"/>
              <a:t>Hipotetski primjeri</a:t>
            </a:r>
          </a:p>
        </p:txBody>
      </p:sp>
      <p:sp>
        <p:nvSpPr>
          <p:cNvPr id="25636" name="Rectangle 36"/>
          <p:cNvSpPr>
            <a:spLocks noChangeArrowheads="1"/>
          </p:cNvSpPr>
          <p:nvPr/>
        </p:nvSpPr>
        <p:spPr bwMode="auto">
          <a:xfrm>
            <a:off x="0" y="21542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hr-HR"/>
          </a:p>
        </p:txBody>
      </p:sp>
      <p:pic>
        <p:nvPicPr>
          <p:cNvPr id="25799" name="Picture 19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268413"/>
            <a:ext cx="1587500" cy="143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800" name="Text Box 200"/>
          <p:cNvSpPr txBox="1">
            <a:spLocks noChangeArrowheads="1"/>
          </p:cNvSpPr>
          <p:nvPr/>
        </p:nvSpPr>
        <p:spPr bwMode="auto">
          <a:xfrm>
            <a:off x="2319338" y="1431925"/>
            <a:ext cx="15240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r-HR" altLang="sr-Latn-RS" dirty="0"/>
              <a:t>U</a:t>
            </a:r>
            <a:r>
              <a:rPr lang="hr-HR" altLang="sr-Latn-RS" baseline="-25000" dirty="0"/>
              <a:t>1</a:t>
            </a:r>
            <a:r>
              <a:rPr lang="hr-HR" altLang="sr-Latn-RS" dirty="0"/>
              <a:t>= 4%</a:t>
            </a:r>
          </a:p>
          <a:p>
            <a:r>
              <a:rPr lang="hr-HR" altLang="sr-Latn-RS" dirty="0"/>
              <a:t>G</a:t>
            </a:r>
            <a:r>
              <a:rPr lang="hr-HR" altLang="sr-Latn-RS" baseline="-25000" dirty="0"/>
              <a:t>1</a:t>
            </a:r>
            <a:r>
              <a:rPr lang="hr-HR" altLang="sr-Latn-RS" dirty="0"/>
              <a:t>= 1</a:t>
            </a:r>
          </a:p>
          <a:p>
            <a:r>
              <a:rPr lang="hr-HR" altLang="sr-Latn-RS" dirty="0"/>
              <a:t>P = 5 (100%)</a:t>
            </a:r>
          </a:p>
        </p:txBody>
      </p:sp>
      <p:pic>
        <p:nvPicPr>
          <p:cNvPr id="25801" name="Picture 20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924175"/>
            <a:ext cx="1587500" cy="143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802" name="Text Box 202"/>
          <p:cNvSpPr txBox="1">
            <a:spLocks noChangeArrowheads="1"/>
          </p:cNvSpPr>
          <p:nvPr/>
        </p:nvSpPr>
        <p:spPr bwMode="auto">
          <a:xfrm>
            <a:off x="2324100" y="3141663"/>
            <a:ext cx="166370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r-HR" altLang="sr-Latn-RS" dirty="0"/>
              <a:t>U</a:t>
            </a:r>
            <a:r>
              <a:rPr lang="hr-HR" altLang="sr-Latn-RS" baseline="-25000" dirty="0"/>
              <a:t>1</a:t>
            </a:r>
            <a:r>
              <a:rPr lang="hr-HR" altLang="sr-Latn-RS" dirty="0"/>
              <a:t>= 100%</a:t>
            </a:r>
          </a:p>
          <a:p>
            <a:r>
              <a:rPr lang="hr-HR" altLang="sr-Latn-RS" dirty="0"/>
              <a:t>G</a:t>
            </a:r>
            <a:r>
              <a:rPr lang="hr-HR" altLang="sr-Latn-RS" baseline="-25000" dirty="0"/>
              <a:t>1</a:t>
            </a:r>
            <a:r>
              <a:rPr lang="hr-HR" altLang="sr-Latn-RS" dirty="0"/>
              <a:t>= 25</a:t>
            </a:r>
          </a:p>
          <a:p>
            <a:r>
              <a:rPr lang="hr-HR" altLang="sr-Latn-RS" dirty="0"/>
              <a:t>P= 3 (25-50%)</a:t>
            </a:r>
          </a:p>
        </p:txBody>
      </p:sp>
      <p:pic>
        <p:nvPicPr>
          <p:cNvPr id="25803" name="Picture 20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652963"/>
            <a:ext cx="1587500" cy="143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804" name="Text Box 204"/>
          <p:cNvSpPr txBox="1">
            <a:spLocks noChangeArrowheads="1"/>
          </p:cNvSpPr>
          <p:nvPr/>
        </p:nvSpPr>
        <p:spPr bwMode="auto">
          <a:xfrm>
            <a:off x="2324100" y="4868863"/>
            <a:ext cx="172720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r-HR" altLang="sr-Latn-RS" dirty="0"/>
              <a:t>U</a:t>
            </a:r>
            <a:r>
              <a:rPr lang="hr-HR" altLang="sr-Latn-RS" baseline="-25000" dirty="0"/>
              <a:t>1</a:t>
            </a:r>
            <a:r>
              <a:rPr lang="hr-HR" altLang="sr-Latn-RS" dirty="0"/>
              <a:t>= 44%</a:t>
            </a:r>
          </a:p>
          <a:p>
            <a:r>
              <a:rPr lang="hr-HR" altLang="sr-Latn-RS" dirty="0"/>
              <a:t>G</a:t>
            </a:r>
            <a:r>
              <a:rPr lang="hr-HR" altLang="sr-Latn-RS" baseline="-25000" dirty="0"/>
              <a:t>1</a:t>
            </a:r>
            <a:r>
              <a:rPr lang="hr-HR" altLang="sr-Latn-RS" dirty="0"/>
              <a:t>=75</a:t>
            </a:r>
          </a:p>
          <a:p>
            <a:r>
              <a:rPr lang="hr-HR" altLang="sr-Latn-RS" dirty="0"/>
              <a:t>P = 3 (25-50%)</a:t>
            </a:r>
          </a:p>
        </p:txBody>
      </p:sp>
      <p:sp>
        <p:nvSpPr>
          <p:cNvPr id="25805" name="AutoShape 205"/>
          <p:cNvSpPr>
            <a:spLocks noChangeArrowheads="1"/>
          </p:cNvSpPr>
          <p:nvPr/>
        </p:nvSpPr>
        <p:spPr bwMode="auto">
          <a:xfrm>
            <a:off x="250825" y="1052513"/>
            <a:ext cx="2017713" cy="1871662"/>
          </a:xfrm>
          <a:prstGeom prst="cloudCallout">
            <a:avLst>
              <a:gd name="adj1" fmla="val -44648"/>
              <a:gd name="adj2" fmla="val 46861"/>
            </a:avLst>
          </a:prstGeom>
          <a:pattFill prst="ltUpDiag">
            <a:fgClr>
              <a:srgbClr val="008000">
                <a:alpha val="61000"/>
              </a:srgbClr>
            </a:fgClr>
            <a:bgClr>
              <a:schemeClr val="bg1">
                <a:alpha val="61000"/>
              </a:schemeClr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sr-Latn-RS" altLang="sr-Latn-RS"/>
          </a:p>
        </p:txBody>
      </p:sp>
      <p:sp>
        <p:nvSpPr>
          <p:cNvPr id="25806" name="AutoShape 206"/>
          <p:cNvSpPr>
            <a:spLocks noChangeArrowheads="1"/>
          </p:cNvSpPr>
          <p:nvPr/>
        </p:nvSpPr>
        <p:spPr bwMode="auto">
          <a:xfrm rot="-2248781">
            <a:off x="827088" y="4652963"/>
            <a:ext cx="863600" cy="1368425"/>
          </a:xfrm>
          <a:prstGeom prst="cloudCallout">
            <a:avLst>
              <a:gd name="adj1" fmla="val -37500"/>
              <a:gd name="adj2" fmla="val 45708"/>
            </a:avLst>
          </a:prstGeom>
          <a:pattFill prst="ltUpDiag">
            <a:fgClr>
              <a:srgbClr val="008000">
                <a:alpha val="61000"/>
              </a:srgbClr>
            </a:fgClr>
            <a:bgClr>
              <a:schemeClr val="bg1">
                <a:alpha val="61000"/>
              </a:schemeClr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sr-Latn-RS" altLang="sr-Latn-R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398A81C-6B47-4308-AA4B-6ABE7DF04361}"/>
              </a:ext>
            </a:extLst>
          </p:cNvPr>
          <p:cNvGrpSpPr>
            <a:grpSpLocks/>
          </p:cNvGrpSpPr>
          <p:nvPr/>
        </p:nvGrpSpPr>
        <p:grpSpPr bwMode="auto">
          <a:xfrm>
            <a:off x="179388" y="274638"/>
            <a:ext cx="8713787" cy="276224"/>
            <a:chOff x="113" y="173"/>
            <a:chExt cx="5489" cy="174"/>
          </a:xfrm>
        </p:grpSpPr>
        <p:sp>
          <p:nvSpPr>
            <p:cNvPr id="16" name="Line 4">
              <a:extLst>
                <a:ext uri="{FF2B5EF4-FFF2-40B4-BE49-F238E27FC236}">
                  <a16:creationId xmlns:a16="http://schemas.microsoft.com/office/drawing/2014/main" id="{244925C8-5021-40AA-8551-A39EF95F0E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8" y="346"/>
              <a:ext cx="5444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 dirty="0"/>
            </a:p>
          </p:txBody>
        </p:sp>
        <p:sp>
          <p:nvSpPr>
            <p:cNvPr id="17" name="Text Box 5">
              <a:extLst>
                <a:ext uri="{FF2B5EF4-FFF2-40B4-BE49-F238E27FC236}">
                  <a16:creationId xmlns:a16="http://schemas.microsoft.com/office/drawing/2014/main" id="{B3A552D2-6A2C-406E-95F9-8855767026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3" y="173"/>
              <a:ext cx="1471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hr-HR" altLang="sr-Latn-RS" sz="1200" b="1" dirty="0">
                  <a:solidFill>
                    <a:srgbClr val="00B050"/>
                  </a:solidFill>
                </a:rPr>
                <a:t>Flora Hrvatske: </a:t>
              </a:r>
              <a:r>
                <a:rPr lang="en-GB" sz="1200" dirty="0" err="1">
                  <a:solidFill>
                    <a:srgbClr val="00B050"/>
                  </a:solidFill>
                </a:rPr>
                <a:t>Veličina</a:t>
              </a:r>
              <a:r>
                <a:rPr lang="en-GB" sz="1200" dirty="0">
                  <a:solidFill>
                    <a:srgbClr val="00B050"/>
                  </a:solidFill>
                </a:rPr>
                <a:t> </a:t>
              </a:r>
              <a:r>
                <a:rPr lang="en-GB" sz="1200" dirty="0" err="1">
                  <a:solidFill>
                    <a:srgbClr val="00B050"/>
                  </a:solidFill>
                </a:rPr>
                <a:t>populacije</a:t>
              </a:r>
              <a:endParaRPr lang="hr-HR" sz="1200" dirty="0">
                <a:solidFill>
                  <a:srgbClr val="00B05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73328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0" grpId="0"/>
      <p:bldP spid="25802" grpId="0"/>
      <p:bldP spid="2580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2423</TotalTime>
  <Words>423</Words>
  <Application>Microsoft Office PowerPoint</Application>
  <PresentationFormat>On-screen Show (4:3)</PresentationFormat>
  <Paragraphs>68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Flora Hrvatske</vt:lpstr>
      <vt:lpstr>Određivanje veličine populacije terenska vježba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Biology</dc:creator>
  <cp:lastModifiedBy>38591</cp:lastModifiedBy>
  <cp:revision>157</cp:revision>
  <dcterms:created xsi:type="dcterms:W3CDTF">2014-03-19T08:18:49Z</dcterms:created>
  <dcterms:modified xsi:type="dcterms:W3CDTF">2025-01-03T14:23:15Z</dcterms:modified>
</cp:coreProperties>
</file>