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32" r:id="rId2"/>
    <p:sldId id="360" r:id="rId3"/>
    <p:sldId id="325" r:id="rId4"/>
    <p:sldId id="326" r:id="rId5"/>
    <p:sldId id="327" r:id="rId6"/>
    <p:sldId id="342" r:id="rId7"/>
    <p:sldId id="343" r:id="rId8"/>
    <p:sldId id="328" r:id="rId9"/>
    <p:sldId id="353" r:id="rId10"/>
    <p:sldId id="329" r:id="rId11"/>
    <p:sldId id="298" r:id="rId12"/>
    <p:sldId id="345" r:id="rId13"/>
    <p:sldId id="346" r:id="rId14"/>
    <p:sldId id="300" r:id="rId15"/>
    <p:sldId id="354" r:id="rId16"/>
    <p:sldId id="303" r:id="rId17"/>
    <p:sldId id="304" r:id="rId18"/>
    <p:sldId id="305" r:id="rId19"/>
    <p:sldId id="347" r:id="rId20"/>
    <p:sldId id="339" r:id="rId21"/>
    <p:sldId id="306" r:id="rId22"/>
    <p:sldId id="307" r:id="rId23"/>
    <p:sldId id="355" r:id="rId24"/>
    <p:sldId id="348" r:id="rId25"/>
    <p:sldId id="349" r:id="rId26"/>
    <p:sldId id="356" r:id="rId27"/>
    <p:sldId id="350" r:id="rId28"/>
    <p:sldId id="351" r:id="rId29"/>
    <p:sldId id="352" r:id="rId30"/>
    <p:sldId id="336" r:id="rId31"/>
    <p:sldId id="337" r:id="rId32"/>
    <p:sldId id="357" r:id="rId33"/>
    <p:sldId id="338" r:id="rId34"/>
    <p:sldId id="308" r:id="rId35"/>
    <p:sldId id="311" r:id="rId36"/>
    <p:sldId id="312" r:id="rId37"/>
    <p:sldId id="314" r:id="rId38"/>
    <p:sldId id="315" r:id="rId39"/>
    <p:sldId id="316" r:id="rId40"/>
  </p:sldIdLst>
  <p:sldSz cx="9144000" cy="6858000" type="screen4x3"/>
  <p:notesSz cx="9144000" cy="6858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77" autoAdjust="0"/>
    <p:restoredTop sz="83392" autoAdjust="0"/>
  </p:normalViewPr>
  <p:slideViewPr>
    <p:cSldViewPr>
      <p:cViewPr varScale="1">
        <p:scale>
          <a:sx n="95" d="100"/>
          <a:sy n="95" d="100"/>
        </p:scale>
        <p:origin x="246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9AA0C-155C-4D1F-B519-C399AFD79B25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27619-3E15-45F7-A6A6-60C6BBB11E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993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papratnjače</a:t>
            </a:r>
            <a:r>
              <a:rPr lang="en-GB" dirty="0"/>
              <a:t> u </a:t>
            </a:r>
            <a:r>
              <a:rPr lang="en-GB" dirty="0" err="1"/>
              <a:t>širem</a:t>
            </a:r>
            <a:r>
              <a:rPr lang="en-GB" dirty="0"/>
              <a:t> </a:t>
            </a:r>
            <a:r>
              <a:rPr lang="en-GB" dirty="0" err="1"/>
              <a:t>smislu</a:t>
            </a:r>
            <a:r>
              <a:rPr lang="en-GB" dirty="0"/>
              <a:t> </a:t>
            </a:r>
            <a:r>
              <a:rPr lang="en-GB" dirty="0" err="1"/>
              <a:t>obuhvaćaju</a:t>
            </a:r>
            <a:r>
              <a:rPr lang="en-GB" dirty="0"/>
              <a:t> </a:t>
            </a:r>
            <a:r>
              <a:rPr lang="en-GB" dirty="0" err="1"/>
              <a:t>četiri</a:t>
            </a:r>
            <a:r>
              <a:rPr lang="en-GB" dirty="0"/>
              <a:t> </a:t>
            </a:r>
            <a:r>
              <a:rPr lang="en-GB" dirty="0" err="1"/>
              <a:t>razreda</a:t>
            </a:r>
            <a:r>
              <a:rPr lang="en-GB" dirty="0"/>
              <a:t> </a:t>
            </a:r>
            <a:r>
              <a:rPr lang="en-GB" dirty="0" err="1"/>
              <a:t>vaskularnih</a:t>
            </a:r>
            <a:r>
              <a:rPr lang="en-GB" dirty="0"/>
              <a:t> </a:t>
            </a:r>
            <a:r>
              <a:rPr lang="en-GB" dirty="0" err="1"/>
              <a:t>biljaka</a:t>
            </a:r>
            <a:r>
              <a:rPr lang="en-GB" dirty="0"/>
              <a:t>: </a:t>
            </a:r>
            <a:r>
              <a:rPr lang="en-GB" dirty="0" err="1"/>
              <a:t>Lycopodidae</a:t>
            </a:r>
            <a:r>
              <a:rPr lang="en-GB" dirty="0"/>
              <a:t> (</a:t>
            </a:r>
            <a:r>
              <a:rPr lang="en-GB" dirty="0" err="1"/>
              <a:t>crvotočine</a:t>
            </a:r>
            <a:r>
              <a:rPr lang="en-GB" dirty="0"/>
              <a:t>), </a:t>
            </a:r>
            <a:r>
              <a:rPr lang="en-GB" dirty="0" err="1"/>
              <a:t>Equisetidae</a:t>
            </a:r>
            <a:r>
              <a:rPr lang="en-GB" dirty="0"/>
              <a:t> (</a:t>
            </a:r>
            <a:r>
              <a:rPr lang="en-GB" dirty="0" err="1"/>
              <a:t>preslice</a:t>
            </a:r>
            <a:r>
              <a:rPr lang="en-GB" dirty="0"/>
              <a:t>), </a:t>
            </a:r>
            <a:r>
              <a:rPr lang="en-GB" dirty="0" err="1"/>
              <a:t>Ophioglossidae</a:t>
            </a:r>
            <a:r>
              <a:rPr lang="en-GB" dirty="0"/>
              <a:t> (</a:t>
            </a:r>
            <a:r>
              <a:rPr lang="en-GB" dirty="0" err="1"/>
              <a:t>jednolisti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Polypodidae</a:t>
            </a:r>
            <a:r>
              <a:rPr lang="en-GB" dirty="0"/>
              <a:t> (</a:t>
            </a:r>
            <a:r>
              <a:rPr lang="en-GB" dirty="0" err="1"/>
              <a:t>prave</a:t>
            </a:r>
            <a:r>
              <a:rPr lang="en-GB" dirty="0"/>
              <a:t> </a:t>
            </a:r>
            <a:r>
              <a:rPr lang="en-GB" dirty="0" err="1"/>
              <a:t>paprati</a:t>
            </a:r>
            <a:r>
              <a:rPr lang="en-GB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flori</a:t>
            </a:r>
            <a:r>
              <a:rPr lang="en-GB" dirty="0"/>
              <a:t> do </a:t>
            </a:r>
            <a:r>
              <a:rPr lang="en-GB" dirty="0" err="1"/>
              <a:t>sada</a:t>
            </a:r>
            <a:r>
              <a:rPr lang="en-GB" dirty="0"/>
              <a:t> </a:t>
            </a:r>
            <a:r>
              <a:rPr lang="en-GB" dirty="0" err="1"/>
              <a:t>zabilježene</a:t>
            </a:r>
            <a:r>
              <a:rPr lang="en-GB" dirty="0"/>
              <a:t> 93 </a:t>
            </a:r>
            <a:r>
              <a:rPr lang="en-GB" dirty="0" err="1"/>
              <a:t>svojte</a:t>
            </a:r>
            <a:r>
              <a:rPr lang="en-GB" dirty="0"/>
              <a:t> </a:t>
            </a:r>
            <a:r>
              <a:rPr lang="en-GB" dirty="0" err="1"/>
              <a:t>papratnjača</a:t>
            </a:r>
            <a:r>
              <a:rPr lang="en-GB" dirty="0"/>
              <a:t> – </a:t>
            </a:r>
            <a:r>
              <a:rPr lang="en-GB" dirty="0" err="1"/>
              <a:t>najbrojnije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skupine</a:t>
            </a:r>
            <a:r>
              <a:rPr lang="en-GB" dirty="0"/>
              <a:t> </a:t>
            </a:r>
            <a:r>
              <a:rPr lang="en-GB" dirty="0" err="1"/>
              <a:t>Polypodidae</a:t>
            </a:r>
            <a:r>
              <a:rPr lang="en-GB" dirty="0"/>
              <a:t> (71)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90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snažno</a:t>
            </a:r>
            <a:r>
              <a:rPr lang="en-GB" dirty="0"/>
              <a:t> </a:t>
            </a:r>
            <a:r>
              <a:rPr lang="en-GB" dirty="0" err="1"/>
              <a:t>razvijene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međusobno</a:t>
            </a:r>
            <a:r>
              <a:rPr lang="en-GB" dirty="0"/>
              <a:t> </a:t>
            </a:r>
            <a:r>
              <a:rPr lang="en-GB" dirty="0" err="1"/>
              <a:t>povezane</a:t>
            </a:r>
            <a:r>
              <a:rPr lang="en-GB" dirty="0"/>
              <a:t> </a:t>
            </a:r>
            <a:r>
              <a:rPr lang="en-GB" dirty="0" err="1"/>
              <a:t>podzemne</a:t>
            </a:r>
            <a:r>
              <a:rPr lang="en-GB" dirty="0"/>
              <a:t> </a:t>
            </a:r>
            <a:r>
              <a:rPr lang="en-GB" dirty="0" err="1"/>
              <a:t>stabljike</a:t>
            </a:r>
            <a:r>
              <a:rPr lang="en-GB" dirty="0"/>
              <a:t>, </a:t>
            </a:r>
            <a:r>
              <a:rPr lang="en-GB" dirty="0" err="1"/>
              <a:t>tako</a:t>
            </a:r>
            <a:r>
              <a:rPr lang="en-GB" dirty="0"/>
              <a:t> da je </a:t>
            </a:r>
            <a:r>
              <a:rPr lang="en-GB" dirty="0" err="1"/>
              <a:t>najčešće</a:t>
            </a:r>
            <a:r>
              <a:rPr lang="en-GB" dirty="0"/>
              <a:t> </a:t>
            </a:r>
            <a:r>
              <a:rPr lang="en-GB" dirty="0" err="1"/>
              <a:t>jedna</a:t>
            </a:r>
            <a:r>
              <a:rPr lang="en-GB" dirty="0"/>
              <a:t> </a:t>
            </a:r>
            <a:r>
              <a:rPr lang="en-GB" dirty="0" err="1"/>
              <a:t>populacija</a:t>
            </a:r>
            <a:r>
              <a:rPr lang="en-GB" dirty="0"/>
              <a:t> </a:t>
            </a:r>
            <a:r>
              <a:rPr lang="en-GB" dirty="0" err="1"/>
              <a:t>genetički</a:t>
            </a:r>
            <a:r>
              <a:rPr lang="en-GB" dirty="0"/>
              <a:t> </a:t>
            </a:r>
            <a:r>
              <a:rPr lang="en-GB" dirty="0" err="1"/>
              <a:t>identična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upravo</a:t>
            </a:r>
            <a:r>
              <a:rPr lang="en-GB" dirty="0"/>
              <a:t> </a:t>
            </a:r>
            <a:r>
              <a:rPr lang="en-GB" dirty="0" err="1"/>
              <a:t>zbog</a:t>
            </a:r>
            <a:r>
              <a:rPr lang="en-GB" dirty="0"/>
              <a:t> </a:t>
            </a:r>
            <a:r>
              <a:rPr lang="en-GB" dirty="0" err="1"/>
              <a:t>ovog</a:t>
            </a:r>
            <a:r>
              <a:rPr lang="en-GB" dirty="0"/>
              <a:t> </a:t>
            </a:r>
            <a:r>
              <a:rPr lang="en-GB" dirty="0" err="1"/>
              <a:t>svojstva</a:t>
            </a:r>
            <a:r>
              <a:rPr lang="en-GB" dirty="0"/>
              <a:t>, </a:t>
            </a:r>
            <a:r>
              <a:rPr lang="en-GB" dirty="0" err="1"/>
              <a:t>vrstu</a:t>
            </a:r>
            <a:r>
              <a:rPr lang="en-GB" dirty="0"/>
              <a:t> je </a:t>
            </a:r>
            <a:r>
              <a:rPr lang="en-GB" dirty="0" err="1"/>
              <a:t>teško</a:t>
            </a:r>
            <a:r>
              <a:rPr lang="en-GB" dirty="0"/>
              <a:t> </a:t>
            </a:r>
            <a:r>
              <a:rPr lang="en-GB" dirty="0" err="1"/>
              <a:t>iskorijeniti</a:t>
            </a:r>
            <a:r>
              <a:rPr lang="en-GB" dirty="0"/>
              <a:t> u </a:t>
            </a:r>
            <a:r>
              <a:rPr lang="en-GB" dirty="0" err="1"/>
              <a:t>situaciji</a:t>
            </a:r>
            <a:r>
              <a:rPr lang="en-GB" dirty="0"/>
              <a:t>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zaraštava</a:t>
            </a:r>
            <a:r>
              <a:rPr lang="en-GB" dirty="0"/>
              <a:t> </a:t>
            </a:r>
            <a:r>
              <a:rPr lang="en-GB" dirty="0" err="1"/>
              <a:t>travnjake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cretove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408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prikaz</a:t>
            </a:r>
            <a:r>
              <a:rPr lang="en-GB" dirty="0"/>
              <a:t> </a:t>
            </a:r>
            <a:r>
              <a:rPr lang="en-GB" dirty="0" err="1"/>
              <a:t>zaraštavanja</a:t>
            </a:r>
            <a:r>
              <a:rPr lang="en-GB" dirty="0"/>
              <a:t> </a:t>
            </a:r>
            <a:r>
              <a:rPr lang="en-GB" dirty="0" err="1"/>
              <a:t>nekadašnjih</a:t>
            </a:r>
            <a:r>
              <a:rPr lang="en-GB" dirty="0"/>
              <a:t> </a:t>
            </a:r>
            <a:r>
              <a:rPr lang="en-GB" dirty="0" err="1"/>
              <a:t>pašnjaka</a:t>
            </a:r>
            <a:r>
              <a:rPr lang="en-GB" dirty="0"/>
              <a:t> u </a:t>
            </a:r>
            <a:r>
              <a:rPr lang="en-GB" dirty="0" err="1"/>
              <a:t>Lici</a:t>
            </a:r>
            <a:r>
              <a:rPr lang="en-GB" dirty="0"/>
              <a:t> u </a:t>
            </a:r>
            <a:r>
              <a:rPr lang="en-GB" dirty="0" err="1"/>
              <a:t>podnožju</a:t>
            </a:r>
            <a:r>
              <a:rPr lang="en-GB" dirty="0"/>
              <a:t> </a:t>
            </a:r>
            <a:r>
              <a:rPr lang="en-GB" dirty="0" err="1"/>
              <a:t>brda</a:t>
            </a:r>
            <a:r>
              <a:rPr lang="en-GB" dirty="0"/>
              <a:t> </a:t>
            </a:r>
            <a:r>
              <a:rPr lang="en-GB" dirty="0" err="1"/>
              <a:t>Zir</a:t>
            </a:r>
            <a:r>
              <a:rPr lang="en-GB" dirty="0"/>
              <a:t>. Do </a:t>
            </a:r>
            <a:r>
              <a:rPr lang="en-GB" dirty="0" err="1"/>
              <a:t>Domovinskog</a:t>
            </a:r>
            <a:r>
              <a:rPr lang="en-GB" dirty="0"/>
              <a:t> rata ova </a:t>
            </a:r>
            <a:r>
              <a:rPr lang="en-GB" dirty="0" err="1"/>
              <a:t>su</a:t>
            </a:r>
            <a:r>
              <a:rPr lang="en-GB" dirty="0"/>
              <a:t> se </a:t>
            </a:r>
            <a:r>
              <a:rPr lang="en-GB" dirty="0" err="1"/>
              <a:t>područja</a:t>
            </a:r>
            <a:r>
              <a:rPr lang="en-GB" dirty="0"/>
              <a:t> </a:t>
            </a:r>
            <a:r>
              <a:rPr lang="en-GB" dirty="0" err="1"/>
              <a:t>napasala</a:t>
            </a:r>
            <a:r>
              <a:rPr lang="en-GB" dirty="0"/>
              <a:t>, a </a:t>
            </a:r>
            <a:r>
              <a:rPr lang="en-GB" dirty="0" err="1"/>
              <a:t>odlaskom</a:t>
            </a:r>
            <a:r>
              <a:rPr lang="en-GB" dirty="0"/>
              <a:t> stoke </a:t>
            </a:r>
            <a:r>
              <a:rPr lang="en-GB" dirty="0" err="1"/>
              <a:t>došlo</a:t>
            </a:r>
            <a:r>
              <a:rPr lang="en-GB" dirty="0"/>
              <a:t> je do </a:t>
            </a:r>
            <a:r>
              <a:rPr lang="en-GB" dirty="0" err="1"/>
              <a:t>zaraštavanja</a:t>
            </a:r>
            <a:r>
              <a:rPr lang="en-GB" dirty="0"/>
              <a:t>. </a:t>
            </a:r>
            <a:r>
              <a:rPr lang="en-GB" dirty="0" err="1"/>
              <a:t>Vidljive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“</a:t>
            </a:r>
            <a:r>
              <a:rPr lang="en-GB" dirty="0" err="1"/>
              <a:t>monokulture</a:t>
            </a:r>
            <a:r>
              <a:rPr lang="en-GB" dirty="0"/>
              <a:t>” </a:t>
            </a:r>
            <a:r>
              <a:rPr lang="en-GB" dirty="0" err="1"/>
              <a:t>bujadi</a:t>
            </a:r>
            <a:r>
              <a:rPr lang="en-GB" dirty="0"/>
              <a:t>, </a:t>
            </a:r>
            <a:r>
              <a:rPr lang="en-GB" dirty="0" err="1"/>
              <a:t>jer</a:t>
            </a:r>
            <a:r>
              <a:rPr lang="en-GB" dirty="0"/>
              <a:t> </a:t>
            </a:r>
            <a:r>
              <a:rPr lang="en-GB" dirty="0" err="1"/>
              <a:t>bujad</a:t>
            </a:r>
            <a:r>
              <a:rPr lang="en-GB" dirty="0"/>
              <a:t> </a:t>
            </a:r>
            <a:r>
              <a:rPr lang="en-GB" dirty="0" err="1"/>
              <a:t>koristi</a:t>
            </a:r>
            <a:r>
              <a:rPr lang="en-GB" dirty="0"/>
              <a:t> </a:t>
            </a:r>
            <a:r>
              <a:rPr lang="en-GB" dirty="0" err="1"/>
              <a:t>alelopatiju</a:t>
            </a:r>
            <a:r>
              <a:rPr lang="en-GB" dirty="0"/>
              <a:t> za </a:t>
            </a:r>
            <a:r>
              <a:rPr lang="en-GB" dirty="0" err="1"/>
              <a:t>kompeticiju</a:t>
            </a:r>
            <a:r>
              <a:rPr lang="en-GB" dirty="0"/>
              <a:t> s </a:t>
            </a:r>
            <a:r>
              <a:rPr lang="en-GB" dirty="0" err="1"/>
              <a:t>ostalim</a:t>
            </a:r>
            <a:r>
              <a:rPr lang="en-GB" dirty="0"/>
              <a:t> </a:t>
            </a:r>
            <a:r>
              <a:rPr lang="en-GB" dirty="0" err="1"/>
              <a:t>biljnim</a:t>
            </a:r>
            <a:r>
              <a:rPr lang="en-GB" dirty="0"/>
              <a:t> </a:t>
            </a:r>
            <a:r>
              <a:rPr lang="en-GB" dirty="0" err="1"/>
              <a:t>vrstama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252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zabilježene</a:t>
            </a:r>
            <a:r>
              <a:rPr lang="en-GB" dirty="0"/>
              <a:t> </a:t>
            </a:r>
            <a:r>
              <a:rPr lang="en-GB" dirty="0" err="1"/>
              <a:t>četiri</a:t>
            </a:r>
            <a:r>
              <a:rPr lang="en-GB" dirty="0"/>
              <a:t> </a:t>
            </a:r>
            <a:r>
              <a:rPr lang="en-GB" dirty="0" err="1"/>
              <a:t>svojte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roda</a:t>
            </a:r>
            <a:r>
              <a:rPr lang="en-GB" dirty="0"/>
              <a:t> </a:t>
            </a:r>
            <a:r>
              <a:rPr lang="en-GB" i="1" dirty="0"/>
              <a:t>Polypodium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hrvatski</a:t>
            </a:r>
            <a:r>
              <a:rPr lang="en-GB" dirty="0"/>
              <a:t> </a:t>
            </a:r>
            <a:r>
              <a:rPr lang="en-GB" dirty="0" err="1"/>
              <a:t>naziv</a:t>
            </a:r>
            <a:r>
              <a:rPr lang="en-GB" dirty="0"/>
              <a:t> </a:t>
            </a:r>
            <a:r>
              <a:rPr lang="en-GB" dirty="0" err="1"/>
              <a:t>oslad</a:t>
            </a:r>
            <a:r>
              <a:rPr lang="en-GB" dirty="0"/>
              <a:t> </a:t>
            </a:r>
            <a:r>
              <a:rPr lang="en-GB" dirty="0" err="1"/>
              <a:t>potječe</a:t>
            </a:r>
            <a:r>
              <a:rPr lang="en-GB" dirty="0"/>
              <a:t> od </a:t>
            </a:r>
            <a:r>
              <a:rPr lang="en-GB" dirty="0" err="1"/>
              <a:t>slatkoće</a:t>
            </a:r>
            <a:r>
              <a:rPr lang="en-GB" dirty="0"/>
              <a:t> </a:t>
            </a:r>
            <a:r>
              <a:rPr lang="en-GB" dirty="0" err="1"/>
              <a:t>podzemne</a:t>
            </a:r>
            <a:r>
              <a:rPr lang="en-GB" dirty="0"/>
              <a:t> </a:t>
            </a:r>
            <a:r>
              <a:rPr lang="en-GB" dirty="0" err="1"/>
              <a:t>stabljike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P. vulgare </a:t>
            </a:r>
            <a:r>
              <a:rPr lang="en-GB" dirty="0" err="1"/>
              <a:t>tipična</a:t>
            </a:r>
            <a:r>
              <a:rPr lang="en-GB" dirty="0"/>
              <a:t> je </a:t>
            </a:r>
            <a:r>
              <a:rPr lang="en-GB" dirty="0" err="1"/>
              <a:t>šumska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hazmofitska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kontinentalnog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submediteranskog</a:t>
            </a:r>
            <a:r>
              <a:rPr lang="en-GB" dirty="0"/>
              <a:t> </a:t>
            </a:r>
            <a:r>
              <a:rPr lang="en-GB" dirty="0" err="1"/>
              <a:t>dijela</a:t>
            </a:r>
            <a:r>
              <a:rPr lang="en-GB" dirty="0"/>
              <a:t> </a:t>
            </a:r>
            <a:r>
              <a:rPr lang="en-GB" dirty="0" err="1"/>
              <a:t>Hrvatske</a:t>
            </a:r>
            <a:r>
              <a:rPr lang="en-GB" dirty="0"/>
              <a:t>, </a:t>
            </a:r>
            <a:r>
              <a:rPr lang="en-GB" dirty="0" err="1"/>
              <a:t>dok</a:t>
            </a:r>
            <a:r>
              <a:rPr lang="en-GB" dirty="0"/>
              <a:t> je </a:t>
            </a:r>
            <a:r>
              <a:rPr lang="en-GB" i="1" dirty="0"/>
              <a:t>P. </a:t>
            </a:r>
            <a:r>
              <a:rPr lang="en-GB" i="1" dirty="0" err="1"/>
              <a:t>cambricum</a:t>
            </a:r>
            <a:r>
              <a:rPr lang="en-GB" i="1" dirty="0"/>
              <a:t> </a:t>
            </a:r>
            <a:r>
              <a:rPr lang="en-GB" dirty="0" err="1"/>
              <a:t>tipična</a:t>
            </a:r>
            <a:r>
              <a:rPr lang="en-GB" dirty="0"/>
              <a:t> </a:t>
            </a:r>
            <a:r>
              <a:rPr lang="en-GB" dirty="0" err="1"/>
              <a:t>eumediteranska</a:t>
            </a:r>
            <a:r>
              <a:rPr lang="en-GB" dirty="0"/>
              <a:t> </a:t>
            </a:r>
            <a:r>
              <a:rPr lang="en-GB" dirty="0" err="1"/>
              <a:t>vrsta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ostale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osladi</a:t>
            </a:r>
            <a:r>
              <a:rPr lang="en-GB" dirty="0"/>
              <a:t> </a:t>
            </a:r>
            <a:r>
              <a:rPr lang="en-GB" dirty="0" err="1"/>
              <a:t>razlikuju</a:t>
            </a:r>
            <a:r>
              <a:rPr lang="en-GB" dirty="0"/>
              <a:t> se po </a:t>
            </a:r>
            <a:r>
              <a:rPr lang="en-GB" dirty="0" err="1"/>
              <a:t>nekim</a:t>
            </a:r>
            <a:r>
              <a:rPr lang="en-GB" dirty="0"/>
              <a:t> </a:t>
            </a:r>
            <a:r>
              <a:rPr lang="en-GB" dirty="0" err="1"/>
              <a:t>morfološkim</a:t>
            </a:r>
            <a:r>
              <a:rPr lang="en-GB" dirty="0"/>
              <a:t> </a:t>
            </a:r>
            <a:r>
              <a:rPr lang="en-GB" dirty="0" err="1"/>
              <a:t>razlikama</a:t>
            </a:r>
            <a:r>
              <a:rPr lang="en-GB" dirty="0"/>
              <a:t> u </a:t>
            </a:r>
            <a:r>
              <a:rPr lang="en-GB" dirty="0" err="1"/>
              <a:t>građi</a:t>
            </a:r>
            <a:r>
              <a:rPr lang="en-GB" dirty="0"/>
              <a:t> </a:t>
            </a:r>
            <a:r>
              <a:rPr lang="en-GB" dirty="0" err="1"/>
              <a:t>anulusa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63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smeđa slezenica (</a:t>
            </a:r>
            <a:r>
              <a:rPr lang="hr-HR" i="1" dirty="0"/>
              <a:t>Asplenium trichomanes </a:t>
            </a:r>
            <a:r>
              <a:rPr lang="hr-HR" dirty="0"/>
              <a:t>L.)</a:t>
            </a:r>
            <a:r>
              <a:rPr lang="en-GB" dirty="0"/>
              <a:t> </a:t>
            </a:r>
            <a:r>
              <a:rPr lang="en-GB" dirty="0" err="1"/>
              <a:t>najčešća</a:t>
            </a:r>
            <a:r>
              <a:rPr lang="en-GB" dirty="0"/>
              <a:t> je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slezenica</a:t>
            </a:r>
            <a:r>
              <a:rPr lang="en-GB" dirty="0"/>
              <a:t> u </a:t>
            </a:r>
            <a:r>
              <a:rPr lang="en-GB" dirty="0" err="1"/>
              <a:t>Hrvatskoj</a:t>
            </a:r>
            <a:r>
              <a:rPr lang="en-GB" dirty="0"/>
              <a:t>,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smeđi</a:t>
            </a:r>
            <a:r>
              <a:rPr lang="en-GB" dirty="0"/>
              <a:t> </a:t>
            </a:r>
            <a:r>
              <a:rPr lang="en-GB" dirty="0" err="1"/>
              <a:t>rahis</a:t>
            </a:r>
            <a:r>
              <a:rPr lang="en-GB" dirty="0"/>
              <a:t>, za </a:t>
            </a:r>
            <a:r>
              <a:rPr lang="en-GB" dirty="0" err="1"/>
              <a:t>razliku</a:t>
            </a:r>
            <a:r>
              <a:rPr lang="en-GB" dirty="0"/>
              <a:t> od </a:t>
            </a:r>
            <a:r>
              <a:rPr lang="en-GB" dirty="0" err="1"/>
              <a:t>slične</a:t>
            </a:r>
            <a:r>
              <a:rPr lang="en-GB" dirty="0"/>
              <a:t> </a:t>
            </a:r>
            <a:r>
              <a:rPr lang="en-GB" dirty="0" err="1"/>
              <a:t>zelene</a:t>
            </a:r>
            <a:r>
              <a:rPr lang="en-GB" dirty="0"/>
              <a:t> </a:t>
            </a:r>
            <a:r>
              <a:rPr lang="en-GB" dirty="0" err="1"/>
              <a:t>slezenice</a:t>
            </a:r>
            <a:r>
              <a:rPr lang="en-GB" dirty="0"/>
              <a:t> </a:t>
            </a:r>
            <a:r>
              <a:rPr lang="hr-HR" dirty="0"/>
              <a:t>(</a:t>
            </a:r>
            <a:r>
              <a:rPr lang="hr-HR" i="1" dirty="0"/>
              <a:t>Asplenium trichomanes-ramosus </a:t>
            </a:r>
            <a:r>
              <a:rPr lang="hr-HR" dirty="0"/>
              <a:t>L. = </a:t>
            </a:r>
            <a:r>
              <a:rPr lang="hr-HR" i="1" dirty="0"/>
              <a:t>A. viride </a:t>
            </a:r>
            <a:r>
              <a:rPr lang="hr-HR" dirty="0"/>
              <a:t>Huds.)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zeleni</a:t>
            </a:r>
            <a:r>
              <a:rPr lang="en-GB" dirty="0"/>
              <a:t> </a:t>
            </a:r>
            <a:r>
              <a:rPr lang="en-GB" dirty="0" err="1"/>
              <a:t>rahis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raste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višim</a:t>
            </a:r>
            <a:r>
              <a:rPr lang="en-GB" dirty="0"/>
              <a:t> </a:t>
            </a:r>
            <a:r>
              <a:rPr lang="en-GB" dirty="0" err="1"/>
              <a:t>nadmorskim</a:t>
            </a:r>
            <a:r>
              <a:rPr lang="en-GB" dirty="0"/>
              <a:t> </a:t>
            </a:r>
            <a:r>
              <a:rPr lang="en-GB" dirty="0" err="1"/>
              <a:t>visinama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zidna slezenica (</a:t>
            </a:r>
            <a:r>
              <a:rPr lang="hr-HR" i="1" dirty="0"/>
              <a:t>Asplenium ruta-muraria </a:t>
            </a:r>
            <a:r>
              <a:rPr lang="hr-HR" dirty="0"/>
              <a:t>L.)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višestruke</a:t>
            </a:r>
            <a:r>
              <a:rPr lang="en-GB" dirty="0"/>
              <a:t> </a:t>
            </a:r>
            <a:r>
              <a:rPr lang="en-GB" dirty="0" err="1"/>
              <a:t>okruglaste</a:t>
            </a:r>
            <a:r>
              <a:rPr lang="en-GB" dirty="0"/>
              <a:t> </a:t>
            </a:r>
            <a:r>
              <a:rPr lang="en-GB" dirty="0" err="1"/>
              <a:t>ogranke</a:t>
            </a:r>
            <a:r>
              <a:rPr lang="en-GB" dirty="0"/>
              <a:t>, </a:t>
            </a:r>
            <a:r>
              <a:rPr lang="en-GB" dirty="0" err="1"/>
              <a:t>dok</a:t>
            </a:r>
            <a:r>
              <a:rPr lang="en-GB" dirty="0"/>
              <a:t> </a:t>
            </a:r>
            <a:r>
              <a:rPr lang="hr-HR" dirty="0"/>
              <a:t>rascjepkana slezenica (</a:t>
            </a:r>
            <a:r>
              <a:rPr lang="hr-HR" i="1" dirty="0"/>
              <a:t>Asplenium fissum </a:t>
            </a:r>
            <a:r>
              <a:rPr lang="hr-HR" dirty="0"/>
              <a:t>Kit. ex Willd.)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višestruke</a:t>
            </a:r>
            <a:r>
              <a:rPr lang="en-GB" dirty="0"/>
              <a:t> </a:t>
            </a:r>
            <a:r>
              <a:rPr lang="en-GB" dirty="0" err="1"/>
              <a:t>lancetaste</a:t>
            </a:r>
            <a:r>
              <a:rPr lang="en-GB" dirty="0"/>
              <a:t> </a:t>
            </a:r>
            <a:r>
              <a:rPr lang="en-GB" dirty="0" err="1"/>
              <a:t>ogranke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relativno</a:t>
            </a:r>
            <a:r>
              <a:rPr lang="en-GB" dirty="0"/>
              <a:t> je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planinska</a:t>
            </a:r>
            <a:r>
              <a:rPr lang="en-GB" dirty="0"/>
              <a:t> </a:t>
            </a:r>
            <a:r>
              <a:rPr lang="en-GB" dirty="0" err="1"/>
              <a:t>vrsta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113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obični jelenak (</a:t>
            </a:r>
            <a:r>
              <a:rPr lang="hr-HR" i="1" dirty="0"/>
              <a:t>Asplenium scolopendrium</a:t>
            </a:r>
            <a:r>
              <a:rPr lang="hr-HR" dirty="0"/>
              <a:t> L.)</a:t>
            </a:r>
            <a:r>
              <a:rPr lang="en-GB" dirty="0"/>
              <a:t> </a:t>
            </a:r>
            <a:r>
              <a:rPr lang="en-GB" dirty="0" err="1"/>
              <a:t>jedina</a:t>
            </a:r>
            <a:r>
              <a:rPr lang="en-GB" dirty="0"/>
              <a:t> je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ovog</a:t>
            </a:r>
            <a:r>
              <a:rPr lang="en-GB" dirty="0"/>
              <a:t> </a:t>
            </a:r>
            <a:r>
              <a:rPr lang="en-GB" dirty="0" err="1"/>
              <a:t>roda</a:t>
            </a:r>
            <a:r>
              <a:rPr lang="en-GB" dirty="0"/>
              <a:t> 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cjelovitim</a:t>
            </a:r>
            <a:r>
              <a:rPr lang="en-GB" dirty="0"/>
              <a:t> </a:t>
            </a:r>
            <a:r>
              <a:rPr lang="en-GB" dirty="0" err="1"/>
              <a:t>listovima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hrvatski</a:t>
            </a:r>
            <a:r>
              <a:rPr lang="en-GB" dirty="0"/>
              <a:t> </a:t>
            </a:r>
            <a:r>
              <a:rPr lang="en-GB" dirty="0" err="1"/>
              <a:t>naziv</a:t>
            </a:r>
            <a:r>
              <a:rPr lang="en-GB" dirty="0"/>
              <a:t> </a:t>
            </a:r>
            <a:r>
              <a:rPr lang="en-GB" dirty="0" err="1"/>
              <a:t>potječe</a:t>
            </a:r>
            <a:r>
              <a:rPr lang="en-GB" dirty="0"/>
              <a:t> od </a:t>
            </a:r>
            <a:r>
              <a:rPr lang="en-GB" dirty="0" err="1"/>
              <a:t>jelenovog</a:t>
            </a:r>
            <a:r>
              <a:rPr lang="en-GB" dirty="0"/>
              <a:t> </a:t>
            </a:r>
            <a:r>
              <a:rPr lang="en-GB" dirty="0" err="1"/>
              <a:t>jezika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kojeg</a:t>
            </a:r>
            <a:r>
              <a:rPr lang="en-GB" dirty="0"/>
              <a:t> list </a:t>
            </a:r>
            <a:r>
              <a:rPr lang="en-GB" dirty="0" err="1"/>
              <a:t>podsjeća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tipična</a:t>
            </a:r>
            <a:r>
              <a:rPr lang="en-GB" dirty="0"/>
              <a:t> je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naših</a:t>
            </a:r>
            <a:r>
              <a:rPr lang="en-GB" dirty="0"/>
              <a:t> </a:t>
            </a:r>
            <a:r>
              <a:rPr lang="en-GB" dirty="0" err="1"/>
              <a:t>brdskih</a:t>
            </a:r>
            <a:r>
              <a:rPr lang="en-GB" dirty="0"/>
              <a:t>, </a:t>
            </a:r>
            <a:r>
              <a:rPr lang="en-GB" dirty="0" err="1"/>
              <a:t>gorskih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planinskih</a:t>
            </a:r>
            <a:r>
              <a:rPr lang="en-GB" dirty="0"/>
              <a:t> </a:t>
            </a:r>
            <a:r>
              <a:rPr lang="en-GB" dirty="0" err="1"/>
              <a:t>šuma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151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streličasti jelenak (</a:t>
            </a:r>
            <a:r>
              <a:rPr lang="hr-HR" i="1" dirty="0"/>
              <a:t>Asplenium sagittatum </a:t>
            </a:r>
            <a:r>
              <a:rPr lang="hr-HR" dirty="0"/>
              <a:t>(DC.) Bange)</a:t>
            </a:r>
            <a:r>
              <a:rPr lang="en-GB" i="1" dirty="0"/>
              <a:t> </a:t>
            </a:r>
            <a:r>
              <a:rPr lang="en-GB" dirty="0"/>
              <a:t>je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cirkummediteranska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,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raste</a:t>
            </a:r>
            <a:r>
              <a:rPr lang="en-GB" dirty="0"/>
              <a:t> u </a:t>
            </a:r>
            <a:r>
              <a:rPr lang="en-GB" dirty="0" err="1"/>
              <a:t>polušpiljama</a:t>
            </a:r>
            <a:r>
              <a:rPr lang="en-GB" dirty="0"/>
              <a:t> </a:t>
            </a:r>
            <a:r>
              <a:rPr lang="en-GB" dirty="0" err="1"/>
              <a:t>prokapnicama</a:t>
            </a:r>
            <a:r>
              <a:rPr lang="en-GB" dirty="0"/>
              <a:t>, s </a:t>
            </a: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nalazišta</a:t>
            </a:r>
            <a:r>
              <a:rPr lang="en-GB" dirty="0"/>
              <a:t> u </a:t>
            </a:r>
            <a:r>
              <a:rPr lang="en-GB" dirty="0" err="1"/>
              <a:t>Hrvatskoj</a:t>
            </a:r>
            <a:r>
              <a:rPr lang="en-GB" dirty="0"/>
              <a:t> (</a:t>
            </a:r>
            <a:r>
              <a:rPr lang="en-GB" dirty="0" err="1"/>
              <a:t>Rab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Pag)</a:t>
            </a:r>
            <a:endParaRPr lang="hr-H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kvarnerski jelenak (</a:t>
            </a:r>
            <a:r>
              <a:rPr lang="hr-HR" i="1" dirty="0"/>
              <a:t>Asplenium hybridum </a:t>
            </a:r>
            <a:r>
              <a:rPr lang="hr-HR" dirty="0"/>
              <a:t>(Milde) Bange)</a:t>
            </a:r>
            <a:r>
              <a:rPr lang="en-GB" i="1" dirty="0"/>
              <a:t> </a:t>
            </a:r>
            <a:r>
              <a:rPr lang="en-GB" dirty="0"/>
              <a:t>je k</a:t>
            </a:r>
            <a:r>
              <a:rPr lang="hr-HR" dirty="0"/>
              <a:t>varnerski endem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raste</a:t>
            </a:r>
            <a:r>
              <a:rPr lang="en-GB" dirty="0"/>
              <a:t> od Krka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sjeveru</a:t>
            </a:r>
            <a:r>
              <a:rPr lang="en-GB" dirty="0"/>
              <a:t> do </a:t>
            </a:r>
            <a:r>
              <a:rPr lang="en-GB" dirty="0" err="1"/>
              <a:t>Oliba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Silbe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jugu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809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sjeverna</a:t>
            </a:r>
            <a:r>
              <a:rPr lang="en-GB" dirty="0"/>
              <a:t> </a:t>
            </a:r>
            <a:r>
              <a:rPr lang="en-GB" dirty="0" err="1"/>
              <a:t>slezenica</a:t>
            </a:r>
            <a:r>
              <a:rPr lang="en-GB" dirty="0"/>
              <a:t> (</a:t>
            </a:r>
            <a:r>
              <a:rPr lang="hr-HR" i="1" dirty="0"/>
              <a:t>Asplenium septentrionale </a:t>
            </a:r>
            <a:r>
              <a:rPr lang="hr-HR" dirty="0"/>
              <a:t>(L.) Hoffm.</a:t>
            </a:r>
            <a:r>
              <a:rPr lang="en-GB" dirty="0"/>
              <a:t>) </a:t>
            </a:r>
            <a:r>
              <a:rPr lang="en-GB" dirty="0" err="1"/>
              <a:t>rijetka</a:t>
            </a:r>
            <a:r>
              <a:rPr lang="en-GB" dirty="0"/>
              <a:t> je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hrvatske</a:t>
            </a:r>
            <a:r>
              <a:rPr lang="en-GB" dirty="0"/>
              <a:t> </a:t>
            </a:r>
            <a:r>
              <a:rPr lang="en-GB" dirty="0" err="1"/>
              <a:t>flore</a:t>
            </a:r>
            <a:r>
              <a:rPr lang="en-GB" dirty="0"/>
              <a:t>, </a:t>
            </a:r>
            <a:r>
              <a:rPr lang="en-GB" dirty="0" err="1"/>
              <a:t>hazmofit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serpentinskim</a:t>
            </a:r>
            <a:r>
              <a:rPr lang="en-GB" dirty="0"/>
              <a:t> </a:t>
            </a:r>
            <a:r>
              <a:rPr lang="en-GB" dirty="0" err="1"/>
              <a:t>ultrabazičnim</a:t>
            </a:r>
            <a:r>
              <a:rPr lang="en-GB" dirty="0"/>
              <a:t> </a:t>
            </a:r>
            <a:r>
              <a:rPr lang="en-GB" dirty="0" err="1"/>
              <a:t>stijenama</a:t>
            </a:r>
            <a:r>
              <a:rPr lang="en-GB" dirty="0"/>
              <a:t>,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kod</a:t>
            </a:r>
            <a:r>
              <a:rPr lang="en-GB" dirty="0"/>
              <a:t> </a:t>
            </a:r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rijetke</a:t>
            </a:r>
            <a:r>
              <a:rPr lang="en-GB" dirty="0"/>
              <a:t> (</a:t>
            </a:r>
            <a:r>
              <a:rPr lang="en-GB" dirty="0" err="1"/>
              <a:t>Slavonsko</a:t>
            </a:r>
            <a:r>
              <a:rPr lang="en-GB" dirty="0"/>
              <a:t> </a:t>
            </a:r>
            <a:r>
              <a:rPr lang="en-GB" dirty="0" err="1"/>
              <a:t>gorje</a:t>
            </a:r>
            <a:r>
              <a:rPr lang="en-GB" dirty="0"/>
              <a:t>, </a:t>
            </a:r>
            <a:r>
              <a:rPr lang="en-GB" dirty="0" err="1"/>
              <a:t>Banija</a:t>
            </a:r>
            <a:r>
              <a:rPr lang="en-GB" dirty="0"/>
              <a:t>)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429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rod </a:t>
            </a:r>
            <a:r>
              <a:rPr lang="en-GB" i="1" dirty="0"/>
              <a:t>Dryopteris </a:t>
            </a:r>
            <a:r>
              <a:rPr lang="en-GB" dirty="0" err="1"/>
              <a:t>zastupljen</a:t>
            </a:r>
            <a:r>
              <a:rPr lang="en-GB" dirty="0"/>
              <a:t> je s 12 </a:t>
            </a:r>
            <a:r>
              <a:rPr lang="en-GB" dirty="0" err="1"/>
              <a:t>vrsta</a:t>
            </a:r>
            <a:r>
              <a:rPr lang="en-GB" dirty="0"/>
              <a:t> 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flori</a:t>
            </a:r>
            <a:r>
              <a:rPr lang="en-GB" dirty="0"/>
              <a:t>, a </a:t>
            </a:r>
            <a:r>
              <a:rPr lang="en-GB" dirty="0" err="1"/>
              <a:t>raspoznaju</a:t>
            </a:r>
            <a:r>
              <a:rPr lang="en-GB" dirty="0"/>
              <a:t> se po </a:t>
            </a:r>
            <a:r>
              <a:rPr lang="en-GB" dirty="0" err="1"/>
              <a:t>bubrežastim</a:t>
            </a:r>
            <a:r>
              <a:rPr lang="en-GB" dirty="0"/>
              <a:t> </a:t>
            </a:r>
            <a:r>
              <a:rPr lang="en-GB" dirty="0" err="1"/>
              <a:t>induzijima</a:t>
            </a:r>
            <a:r>
              <a:rPr lang="en-GB" dirty="0"/>
              <a:t>. </a:t>
            </a:r>
            <a:r>
              <a:rPr lang="en-GB" dirty="0" err="1"/>
              <a:t>Najpoznatija</a:t>
            </a:r>
            <a:r>
              <a:rPr lang="en-GB" dirty="0"/>
              <a:t> je </a:t>
            </a:r>
            <a:r>
              <a:rPr lang="en-GB" dirty="0" err="1"/>
              <a:t>muška</a:t>
            </a:r>
            <a:r>
              <a:rPr lang="en-GB" dirty="0"/>
              <a:t> </a:t>
            </a:r>
            <a:r>
              <a:rPr lang="en-GB" dirty="0" err="1"/>
              <a:t>paprat</a:t>
            </a:r>
            <a:r>
              <a:rPr lang="en-GB" dirty="0"/>
              <a:t> </a:t>
            </a:r>
            <a:r>
              <a:rPr lang="hr-HR" dirty="0"/>
              <a:t>(</a:t>
            </a:r>
            <a:r>
              <a:rPr lang="hr-HR" i="1" dirty="0"/>
              <a:t>Dryopteris filix-mas </a:t>
            </a:r>
            <a:r>
              <a:rPr lang="hr-HR" dirty="0"/>
              <a:t>(L.) Schott)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rod </a:t>
            </a:r>
            <a:r>
              <a:rPr lang="hr-HR" i="1" dirty="0"/>
              <a:t>Athyrium </a:t>
            </a:r>
            <a:r>
              <a:rPr lang="en-GB" dirty="0" err="1"/>
              <a:t>zastupljen</a:t>
            </a:r>
            <a:r>
              <a:rPr lang="en-GB" dirty="0"/>
              <a:t> je s </a:t>
            </a:r>
            <a:r>
              <a:rPr lang="en-GB" dirty="0" err="1"/>
              <a:t>dvije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, </a:t>
            </a:r>
            <a:r>
              <a:rPr lang="en-GB" dirty="0" err="1"/>
              <a:t>raspoznaju</a:t>
            </a:r>
            <a:r>
              <a:rPr lang="en-GB" dirty="0"/>
              <a:t> se po </a:t>
            </a:r>
            <a:r>
              <a:rPr lang="en-GB" dirty="0" err="1"/>
              <a:t>induzijima</a:t>
            </a:r>
            <a:r>
              <a:rPr lang="en-GB" dirty="0"/>
              <a:t> u </a:t>
            </a:r>
            <a:r>
              <a:rPr lang="en-GB" dirty="0" err="1"/>
              <a:t>obliku</a:t>
            </a:r>
            <a:r>
              <a:rPr lang="en-GB" dirty="0"/>
              <a:t> </a:t>
            </a:r>
            <a:r>
              <a:rPr lang="en-GB" dirty="0" err="1"/>
              <a:t>zaresa</a:t>
            </a:r>
            <a:r>
              <a:rPr lang="en-GB" dirty="0"/>
              <a:t>. </a:t>
            </a:r>
            <a:r>
              <a:rPr lang="en-GB" dirty="0" err="1"/>
              <a:t>Najpoznatija</a:t>
            </a:r>
            <a:r>
              <a:rPr lang="en-GB" dirty="0"/>
              <a:t> je </a:t>
            </a:r>
            <a:r>
              <a:rPr lang="hr-HR" dirty="0"/>
              <a:t>ženska paprat (</a:t>
            </a:r>
            <a:r>
              <a:rPr lang="hr-HR" i="1" dirty="0"/>
              <a:t>Athyrium filix-femina </a:t>
            </a:r>
            <a:r>
              <a:rPr lang="hr-HR" dirty="0"/>
              <a:t>(L.) Roth)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641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gospin</a:t>
            </a:r>
            <a:r>
              <a:rPr lang="en-GB" dirty="0"/>
              <a:t> </a:t>
            </a:r>
            <a:r>
              <a:rPr lang="en-GB" dirty="0" err="1"/>
              <a:t>vlasak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venerina</a:t>
            </a:r>
            <a:r>
              <a:rPr lang="en-GB" dirty="0"/>
              <a:t> </a:t>
            </a:r>
            <a:r>
              <a:rPr lang="en-GB" dirty="0" err="1"/>
              <a:t>kosa</a:t>
            </a:r>
            <a:r>
              <a:rPr lang="en-GB" dirty="0"/>
              <a:t> (Adiantum </a:t>
            </a:r>
            <a:r>
              <a:rPr lang="en-GB" dirty="0" err="1"/>
              <a:t>capillus</a:t>
            </a:r>
            <a:r>
              <a:rPr lang="en-GB" dirty="0"/>
              <a:t>-veneris L.) </a:t>
            </a:r>
            <a:r>
              <a:rPr lang="en-GB" dirty="0" err="1"/>
              <a:t>hazmofitska</a:t>
            </a:r>
            <a:r>
              <a:rPr lang="en-GB" dirty="0"/>
              <a:t> je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zahtjeva</a:t>
            </a:r>
            <a:r>
              <a:rPr lang="en-GB" dirty="0"/>
              <a:t> </a:t>
            </a:r>
            <a:r>
              <a:rPr lang="en-GB" dirty="0" err="1"/>
              <a:t>visoku</a:t>
            </a:r>
            <a:r>
              <a:rPr lang="en-GB" dirty="0"/>
              <a:t> </a:t>
            </a:r>
            <a:r>
              <a:rPr lang="en-GB" dirty="0" err="1"/>
              <a:t>zračnu</a:t>
            </a:r>
            <a:r>
              <a:rPr lang="en-GB" dirty="0"/>
              <a:t> </a:t>
            </a:r>
            <a:r>
              <a:rPr lang="en-GB" dirty="0" err="1"/>
              <a:t>vlagu</a:t>
            </a:r>
            <a:r>
              <a:rPr lang="en-GB" dirty="0"/>
              <a:t>, </a:t>
            </a:r>
            <a:r>
              <a:rPr lang="en-GB" dirty="0" err="1"/>
              <a:t>tako</a:t>
            </a:r>
            <a:r>
              <a:rPr lang="en-GB" dirty="0"/>
              <a:t> da </a:t>
            </a:r>
            <a:r>
              <a:rPr lang="en-GB" dirty="0" err="1"/>
              <a:t>raste</a:t>
            </a:r>
            <a:r>
              <a:rPr lang="en-GB" dirty="0"/>
              <a:t>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slapišta</a:t>
            </a:r>
            <a:r>
              <a:rPr lang="en-GB" dirty="0"/>
              <a:t>, </a:t>
            </a:r>
            <a:r>
              <a:rPr lang="en-GB" dirty="0" err="1"/>
              <a:t>sedrene</a:t>
            </a:r>
            <a:r>
              <a:rPr lang="en-GB" dirty="0"/>
              <a:t> </a:t>
            </a:r>
            <a:r>
              <a:rPr lang="en-GB" dirty="0" err="1"/>
              <a:t>barijere</a:t>
            </a:r>
            <a:r>
              <a:rPr lang="en-GB" dirty="0"/>
              <a:t>,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zasjenjenim</a:t>
            </a:r>
            <a:r>
              <a:rPr lang="en-GB" dirty="0"/>
              <a:t> </a:t>
            </a:r>
            <a:r>
              <a:rPr lang="en-GB" dirty="0" err="1"/>
              <a:t>stijenama</a:t>
            </a:r>
            <a:r>
              <a:rPr lang="en-GB" dirty="0"/>
              <a:t>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vodotoke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ulazima</a:t>
            </a:r>
            <a:r>
              <a:rPr lang="en-GB" dirty="0"/>
              <a:t> u (</a:t>
            </a:r>
            <a:r>
              <a:rPr lang="en-GB" dirty="0" err="1"/>
              <a:t>polu</a:t>
            </a:r>
            <a:r>
              <a:rPr lang="en-GB" dirty="0"/>
              <a:t>)</a:t>
            </a:r>
            <a:r>
              <a:rPr lang="en-GB" dirty="0" err="1"/>
              <a:t>špilje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66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raste</a:t>
            </a:r>
            <a:r>
              <a:rPr lang="en-GB" dirty="0"/>
              <a:t> 8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5 </a:t>
            </a:r>
            <a:r>
              <a:rPr lang="en-GB" dirty="0" err="1"/>
              <a:t>rodova</a:t>
            </a:r>
            <a:r>
              <a:rPr lang="en-GB" dirty="0"/>
              <a:t> </a:t>
            </a:r>
            <a:r>
              <a:rPr lang="en-GB" dirty="0" err="1"/>
              <a:t>crvotočina</a:t>
            </a:r>
            <a:r>
              <a:rPr lang="en-GB" dirty="0"/>
              <a:t> (</a:t>
            </a:r>
            <a:r>
              <a:rPr lang="en-GB" i="1" dirty="0" err="1"/>
              <a:t>Sellaginella</a:t>
            </a:r>
            <a:r>
              <a:rPr lang="en-GB" i="1" dirty="0"/>
              <a:t>, </a:t>
            </a:r>
            <a:r>
              <a:rPr lang="en-GB" i="1" dirty="0" err="1"/>
              <a:t>Lycopodiella</a:t>
            </a:r>
            <a:r>
              <a:rPr lang="en-GB" i="1" dirty="0"/>
              <a:t>, Lycopodium, </a:t>
            </a:r>
            <a:r>
              <a:rPr lang="en-GB" i="1" dirty="0" err="1"/>
              <a:t>Huperzia</a:t>
            </a:r>
            <a:r>
              <a:rPr lang="en-GB" i="1" dirty="0"/>
              <a:t> </a:t>
            </a:r>
            <a:r>
              <a:rPr lang="en-GB" i="0" dirty="0" err="1"/>
              <a:t>i</a:t>
            </a:r>
            <a:r>
              <a:rPr lang="en-GB" i="1" dirty="0"/>
              <a:t> </a:t>
            </a:r>
            <a:r>
              <a:rPr lang="en-GB" i="1" dirty="0" err="1"/>
              <a:t>Diphasiastrum</a:t>
            </a:r>
            <a:r>
              <a:rPr lang="en-GB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dok</a:t>
            </a:r>
            <a:r>
              <a:rPr lang="en-GB" dirty="0"/>
              <a:t> je </a:t>
            </a:r>
            <a:r>
              <a:rPr lang="en-GB" dirty="0" err="1"/>
              <a:t>Selaginella</a:t>
            </a:r>
            <a:r>
              <a:rPr lang="en-GB" dirty="0"/>
              <a:t> </a:t>
            </a:r>
            <a:r>
              <a:rPr lang="en-GB" dirty="0" err="1"/>
              <a:t>denticulata</a:t>
            </a:r>
            <a:r>
              <a:rPr lang="en-GB" dirty="0"/>
              <a:t>  </a:t>
            </a:r>
            <a:r>
              <a:rPr lang="en-GB" dirty="0" err="1"/>
              <a:t>česta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sredozemnih</a:t>
            </a:r>
            <a:r>
              <a:rPr lang="en-GB" dirty="0"/>
              <a:t> </a:t>
            </a:r>
            <a:r>
              <a:rPr lang="en-GB" dirty="0" err="1"/>
              <a:t>makija</a:t>
            </a:r>
            <a:r>
              <a:rPr lang="en-GB" dirty="0"/>
              <a:t>, </a:t>
            </a:r>
            <a:r>
              <a:rPr lang="en-GB" dirty="0" err="1"/>
              <a:t>ostale</a:t>
            </a:r>
            <a:r>
              <a:rPr lang="en-GB" dirty="0"/>
              <a:t> </a:t>
            </a:r>
            <a:r>
              <a:rPr lang="en-GB" dirty="0" err="1"/>
              <a:t>dvije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rijetke</a:t>
            </a:r>
            <a:r>
              <a:rPr lang="en-GB" dirty="0"/>
              <a:t> </a:t>
            </a:r>
            <a:r>
              <a:rPr lang="en-GB" dirty="0" err="1"/>
              <a:t>kontinentalne</a:t>
            </a:r>
            <a:r>
              <a:rPr lang="en-GB" dirty="0"/>
              <a:t> </a:t>
            </a:r>
            <a:r>
              <a:rPr lang="en-GB" dirty="0" err="1"/>
              <a:t>vrste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Lycopodiella</a:t>
            </a:r>
            <a:r>
              <a:rPr lang="en-GB" dirty="0"/>
              <a:t> </a:t>
            </a:r>
            <a:r>
              <a:rPr lang="en-GB" dirty="0" err="1"/>
              <a:t>inundata</a:t>
            </a:r>
            <a:r>
              <a:rPr lang="en-GB" dirty="0"/>
              <a:t> je </a:t>
            </a:r>
            <a:r>
              <a:rPr lang="en-GB" dirty="0" err="1"/>
              <a:t>regionalno</a:t>
            </a:r>
            <a:r>
              <a:rPr lang="en-GB" dirty="0"/>
              <a:t> </a:t>
            </a:r>
            <a:r>
              <a:rPr lang="en-GB" dirty="0" err="1"/>
              <a:t>izumrla</a:t>
            </a:r>
            <a:r>
              <a:rPr lang="en-GB" dirty="0"/>
              <a:t> </a:t>
            </a:r>
            <a:r>
              <a:rPr lang="en-GB" dirty="0" err="1"/>
              <a:t>cretna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od </a:t>
            </a:r>
            <a:r>
              <a:rPr lang="en-GB" dirty="0" err="1"/>
              <a:t>ranije</a:t>
            </a:r>
            <a:r>
              <a:rPr lang="en-GB" dirty="0"/>
              <a:t> </a:t>
            </a:r>
            <a:r>
              <a:rPr lang="en-GB" dirty="0" err="1"/>
              <a:t>poznata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cretova</a:t>
            </a:r>
            <a:r>
              <a:rPr lang="en-GB" dirty="0"/>
              <a:t> </a:t>
            </a:r>
            <a:r>
              <a:rPr lang="en-GB" dirty="0" err="1"/>
              <a:t>Đon</a:t>
            </a:r>
            <a:r>
              <a:rPr lang="en-GB" dirty="0"/>
              <a:t> </a:t>
            </a:r>
            <a:r>
              <a:rPr lang="en-GB" dirty="0" err="1"/>
              <a:t>Močvar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Ljeskovačke</a:t>
            </a:r>
            <a:r>
              <a:rPr lang="en-GB" dirty="0"/>
              <a:t> bare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Lycopodium </a:t>
            </a:r>
            <a:r>
              <a:rPr lang="en-GB" dirty="0" err="1"/>
              <a:t>annotinum</a:t>
            </a:r>
            <a:r>
              <a:rPr lang="en-GB" dirty="0"/>
              <a:t>, L. </a:t>
            </a:r>
            <a:r>
              <a:rPr lang="en-GB" dirty="0" err="1"/>
              <a:t>clavatum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Huperzia</a:t>
            </a:r>
            <a:r>
              <a:rPr lang="en-GB" dirty="0"/>
              <a:t> </a:t>
            </a:r>
            <a:r>
              <a:rPr lang="en-GB" dirty="0" err="1"/>
              <a:t>selago</a:t>
            </a:r>
            <a:r>
              <a:rPr lang="en-GB" dirty="0"/>
              <a:t> </a:t>
            </a:r>
            <a:r>
              <a:rPr lang="en-GB" dirty="0" err="1"/>
              <a:t>rastu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kiselim</a:t>
            </a:r>
            <a:r>
              <a:rPr lang="en-GB" dirty="0"/>
              <a:t> </a:t>
            </a:r>
            <a:r>
              <a:rPr lang="en-GB" dirty="0" err="1"/>
              <a:t>tlima</a:t>
            </a:r>
            <a:r>
              <a:rPr lang="en-GB" dirty="0"/>
              <a:t> </a:t>
            </a:r>
            <a:r>
              <a:rPr lang="en-GB" dirty="0" err="1"/>
              <a:t>najčešće</a:t>
            </a:r>
            <a:r>
              <a:rPr lang="en-GB" dirty="0"/>
              <a:t> </a:t>
            </a:r>
            <a:r>
              <a:rPr lang="en-GB" dirty="0" err="1"/>
              <a:t>smrekovih</a:t>
            </a:r>
            <a:r>
              <a:rPr lang="en-GB" dirty="0"/>
              <a:t> </a:t>
            </a:r>
            <a:r>
              <a:rPr lang="en-GB" dirty="0" err="1"/>
              <a:t>šuma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Diphasiastrum</a:t>
            </a:r>
            <a:r>
              <a:rPr lang="en-GB" dirty="0"/>
              <a:t> </a:t>
            </a:r>
            <a:r>
              <a:rPr lang="en-GB" dirty="0" err="1"/>
              <a:t>complanatum</a:t>
            </a:r>
            <a:r>
              <a:rPr lang="en-GB" dirty="0"/>
              <a:t> je </a:t>
            </a:r>
            <a:r>
              <a:rPr lang="en-GB" dirty="0" err="1"/>
              <a:t>također</a:t>
            </a:r>
            <a:r>
              <a:rPr lang="en-GB" dirty="0"/>
              <a:t> </a:t>
            </a:r>
            <a:r>
              <a:rPr lang="en-GB" dirty="0" err="1"/>
              <a:t>acidofilna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poznata</a:t>
            </a:r>
            <a:r>
              <a:rPr lang="en-GB" dirty="0"/>
              <a:t> </a:t>
            </a:r>
            <a:r>
              <a:rPr lang="en-GB" dirty="0" err="1"/>
              <a:t>recentno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svega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lokaliteta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143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tankolisni</a:t>
            </a:r>
            <a:r>
              <a:rPr lang="en-GB" dirty="0"/>
              <a:t> </a:t>
            </a:r>
            <a:r>
              <a:rPr lang="en-GB" dirty="0" err="1"/>
              <a:t>goliš</a:t>
            </a:r>
            <a:r>
              <a:rPr lang="en-GB" dirty="0"/>
              <a:t> (</a:t>
            </a:r>
            <a:r>
              <a:rPr lang="en-GB" dirty="0" err="1"/>
              <a:t>Anogramma</a:t>
            </a:r>
            <a:r>
              <a:rPr lang="en-GB" dirty="0"/>
              <a:t> </a:t>
            </a:r>
            <a:r>
              <a:rPr lang="en-GB" dirty="0" err="1"/>
              <a:t>leptophylla</a:t>
            </a:r>
            <a:r>
              <a:rPr lang="en-GB" dirty="0"/>
              <a:t> (L.) Link) je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efemerna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veći</a:t>
            </a:r>
            <a:r>
              <a:rPr lang="en-GB" dirty="0"/>
              <a:t> </a:t>
            </a:r>
            <a:r>
              <a:rPr lang="en-GB" dirty="0" err="1"/>
              <a:t>dio</a:t>
            </a:r>
            <a:r>
              <a:rPr lang="en-GB" dirty="0"/>
              <a:t> </a:t>
            </a:r>
            <a:r>
              <a:rPr lang="en-GB" dirty="0" err="1"/>
              <a:t>godine</a:t>
            </a:r>
            <a:r>
              <a:rPr lang="en-GB" dirty="0"/>
              <a:t> </a:t>
            </a:r>
            <a:r>
              <a:rPr lang="en-GB" dirty="0" err="1"/>
              <a:t>preživljava</a:t>
            </a:r>
            <a:r>
              <a:rPr lang="en-GB" dirty="0"/>
              <a:t> u </a:t>
            </a:r>
            <a:r>
              <a:rPr lang="en-GB" dirty="0" err="1"/>
              <a:t>tlu</a:t>
            </a:r>
            <a:r>
              <a:rPr lang="en-GB" dirty="0"/>
              <a:t> u </a:t>
            </a:r>
            <a:r>
              <a:rPr lang="en-GB" dirty="0" err="1"/>
              <a:t>obliku</a:t>
            </a:r>
            <a:r>
              <a:rPr lang="en-GB" dirty="0"/>
              <a:t> </a:t>
            </a:r>
            <a:r>
              <a:rPr lang="en-GB" dirty="0" err="1"/>
              <a:t>gomoljčića</a:t>
            </a:r>
            <a:r>
              <a:rPr lang="en-GB" dirty="0"/>
              <a:t> s </a:t>
            </a:r>
            <a:r>
              <a:rPr lang="en-GB" dirty="0" err="1"/>
              <a:t>protalijem</a:t>
            </a:r>
            <a:r>
              <a:rPr lang="en-GB" dirty="0"/>
              <a:t>. U </a:t>
            </a:r>
            <a:r>
              <a:rPr lang="en-GB" dirty="0" err="1"/>
              <a:t>povoljno</a:t>
            </a:r>
            <a:r>
              <a:rPr lang="en-GB" dirty="0"/>
              <a:t> </a:t>
            </a:r>
            <a:r>
              <a:rPr lang="en-GB" dirty="0" err="1"/>
              <a:t>doba</a:t>
            </a:r>
            <a:r>
              <a:rPr lang="en-GB" dirty="0"/>
              <a:t> </a:t>
            </a:r>
            <a:r>
              <a:rPr lang="en-GB" dirty="0" err="1"/>
              <a:t>godine</a:t>
            </a:r>
            <a:r>
              <a:rPr lang="en-GB" dirty="0"/>
              <a:t> (</a:t>
            </a:r>
            <a:r>
              <a:rPr lang="en-GB" dirty="0" err="1"/>
              <a:t>krajem</a:t>
            </a:r>
            <a:r>
              <a:rPr lang="en-GB" dirty="0"/>
              <a:t> </a:t>
            </a:r>
            <a:r>
              <a:rPr lang="en-GB" dirty="0" err="1"/>
              <a:t>zime</a:t>
            </a:r>
            <a:r>
              <a:rPr lang="en-GB" dirty="0"/>
              <a:t>, </a:t>
            </a:r>
            <a:r>
              <a:rPr lang="en-GB" dirty="0" err="1"/>
              <a:t>kada</a:t>
            </a:r>
            <a:r>
              <a:rPr lang="en-GB" dirty="0"/>
              <a:t> je </a:t>
            </a:r>
            <a:r>
              <a:rPr lang="en-GB" dirty="0" err="1"/>
              <a:t>kišna</a:t>
            </a:r>
            <a:r>
              <a:rPr lang="en-GB" dirty="0"/>
              <a:t> </a:t>
            </a:r>
            <a:r>
              <a:rPr lang="en-GB" dirty="0" err="1"/>
              <a:t>sezona</a:t>
            </a:r>
            <a:r>
              <a:rPr lang="en-GB" dirty="0"/>
              <a:t>) </a:t>
            </a:r>
            <a:r>
              <a:rPr lang="en-GB" dirty="0" err="1"/>
              <a:t>razvijaju</a:t>
            </a:r>
            <a:r>
              <a:rPr lang="en-GB" dirty="0"/>
              <a:t> se </a:t>
            </a:r>
            <a:r>
              <a:rPr lang="en-GB" dirty="0" err="1"/>
              <a:t>nadzemni</a:t>
            </a:r>
            <a:r>
              <a:rPr lang="en-GB" dirty="0"/>
              <a:t> </a:t>
            </a:r>
            <a:r>
              <a:rPr lang="en-GB" dirty="0" err="1"/>
              <a:t>dijelovi</a:t>
            </a:r>
            <a:r>
              <a:rPr lang="en-GB" dirty="0"/>
              <a:t> </a:t>
            </a:r>
            <a:r>
              <a:rPr lang="en-GB" dirty="0" err="1"/>
              <a:t>biljke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320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je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rijetko</a:t>
            </a:r>
            <a:r>
              <a:rPr lang="en-GB" dirty="0"/>
              <a:t> </a:t>
            </a:r>
            <a:r>
              <a:rPr lang="en-GB" dirty="0" err="1"/>
              <a:t>bilježena</a:t>
            </a:r>
            <a:r>
              <a:rPr lang="en-GB" dirty="0"/>
              <a:t>, </a:t>
            </a:r>
            <a:r>
              <a:rPr lang="en-GB" dirty="0" err="1"/>
              <a:t>postoje</a:t>
            </a:r>
            <a:r>
              <a:rPr lang="en-GB" dirty="0"/>
              <a:t> </a:t>
            </a:r>
            <a:r>
              <a:rPr lang="en-GB" dirty="0" err="1"/>
              <a:t>stari</a:t>
            </a:r>
            <a:r>
              <a:rPr lang="en-GB" dirty="0"/>
              <a:t> </a:t>
            </a:r>
            <a:r>
              <a:rPr lang="en-GB" dirty="0" err="1"/>
              <a:t>nalazi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Južne</a:t>
            </a:r>
            <a:r>
              <a:rPr lang="en-GB" dirty="0"/>
              <a:t> </a:t>
            </a:r>
            <a:r>
              <a:rPr lang="en-GB" dirty="0" err="1"/>
              <a:t>Dalmacije</a:t>
            </a:r>
            <a:r>
              <a:rPr lang="en-GB" dirty="0"/>
              <a:t> (Dubrovnik, </a:t>
            </a:r>
            <a:r>
              <a:rPr lang="en-GB" dirty="0" err="1"/>
              <a:t>Pelješac</a:t>
            </a:r>
            <a:r>
              <a:rPr lang="en-GB" dirty="0"/>
              <a:t>,…) a </a:t>
            </a:r>
            <a:r>
              <a:rPr lang="en-GB" dirty="0" err="1"/>
              <a:t>recentno</a:t>
            </a:r>
            <a:r>
              <a:rPr lang="en-GB" dirty="0"/>
              <a:t> je </a:t>
            </a:r>
            <a:r>
              <a:rPr lang="en-GB" dirty="0" err="1"/>
              <a:t>pronađena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Mljetu</a:t>
            </a:r>
            <a:r>
              <a:rPr lang="en-GB" dirty="0"/>
              <a:t>, </a:t>
            </a:r>
            <a:r>
              <a:rPr lang="en-GB" dirty="0" err="1"/>
              <a:t>Lastovu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Hvaru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619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dvije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vodjeraka</a:t>
            </a:r>
            <a:r>
              <a:rPr lang="en-GB" dirty="0"/>
              <a:t> (</a:t>
            </a:r>
            <a:r>
              <a:rPr lang="en-GB" dirty="0" err="1"/>
              <a:t>Cheilanthes</a:t>
            </a:r>
            <a:r>
              <a:rPr lang="en-GB" dirty="0"/>
              <a:t> </a:t>
            </a:r>
            <a:r>
              <a:rPr lang="en-GB" dirty="0" err="1"/>
              <a:t>acrostica</a:t>
            </a:r>
            <a:r>
              <a:rPr lang="en-GB" dirty="0"/>
              <a:t>  </a:t>
            </a:r>
            <a:r>
              <a:rPr lang="en-GB" dirty="0" err="1"/>
              <a:t>i</a:t>
            </a:r>
            <a:r>
              <a:rPr lang="en-GB" dirty="0"/>
              <a:t> Ch. </a:t>
            </a:r>
            <a:r>
              <a:rPr lang="en-GB" dirty="0" err="1"/>
              <a:t>persica</a:t>
            </a:r>
            <a:r>
              <a:rPr lang="en-GB" dirty="0"/>
              <a:t>) </a:t>
            </a:r>
            <a:r>
              <a:rPr lang="en-GB" dirty="0" err="1"/>
              <a:t>tipične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eumediteranske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, </a:t>
            </a:r>
            <a:r>
              <a:rPr lang="en-GB" dirty="0" err="1"/>
              <a:t>poznate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južne</a:t>
            </a:r>
            <a:r>
              <a:rPr lang="en-GB" dirty="0"/>
              <a:t> </a:t>
            </a:r>
            <a:r>
              <a:rPr lang="en-GB" dirty="0" err="1"/>
              <a:t>Dalmacije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518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tri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papratki</a:t>
            </a:r>
            <a:r>
              <a:rPr lang="en-GB" dirty="0"/>
              <a:t> (</a:t>
            </a:r>
            <a:r>
              <a:rPr lang="hr-HR" i="1" dirty="0"/>
              <a:t>Cystopteris alpin</a:t>
            </a:r>
            <a:r>
              <a:rPr lang="en-GB" i="1" dirty="0"/>
              <a:t>a, C. fragilis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i="1" dirty="0"/>
              <a:t>C. </a:t>
            </a:r>
            <a:r>
              <a:rPr lang="en-GB" i="1" dirty="0" err="1"/>
              <a:t>montana</a:t>
            </a:r>
            <a:r>
              <a:rPr lang="en-GB" dirty="0"/>
              <a:t>) </a:t>
            </a:r>
            <a:r>
              <a:rPr lang="en-GB" dirty="0" err="1"/>
              <a:t>nježne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morfološki</a:t>
            </a:r>
            <a:r>
              <a:rPr lang="en-GB" dirty="0"/>
              <a:t>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slične</a:t>
            </a:r>
            <a:r>
              <a:rPr lang="en-GB" dirty="0"/>
              <a:t> </a:t>
            </a:r>
            <a:r>
              <a:rPr lang="en-GB" dirty="0" err="1"/>
              <a:t>planinske</a:t>
            </a:r>
            <a:r>
              <a:rPr lang="en-GB" dirty="0"/>
              <a:t> </a:t>
            </a:r>
            <a:r>
              <a:rPr lang="en-GB" dirty="0" err="1"/>
              <a:t>vrste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694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recentno</a:t>
            </a:r>
            <a:r>
              <a:rPr lang="en-GB" dirty="0"/>
              <a:t> je u </a:t>
            </a:r>
            <a:r>
              <a:rPr lang="en-GB" dirty="0" err="1"/>
              <a:t>Hrvatskoj</a:t>
            </a:r>
            <a:r>
              <a:rPr lang="en-GB" dirty="0"/>
              <a:t> po </a:t>
            </a:r>
            <a:r>
              <a:rPr lang="en-GB" dirty="0" err="1"/>
              <a:t>prvi</a:t>
            </a:r>
            <a:r>
              <a:rPr lang="en-GB" dirty="0"/>
              <a:t> puta </a:t>
            </a:r>
            <a:r>
              <a:rPr lang="en-GB" dirty="0" err="1"/>
              <a:t>zabilježena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i="1" dirty="0" err="1"/>
              <a:t>Cystopteris</a:t>
            </a:r>
            <a:r>
              <a:rPr lang="en-GB" i="1" dirty="0"/>
              <a:t> </a:t>
            </a:r>
            <a:r>
              <a:rPr lang="en-GB" i="1" dirty="0" err="1"/>
              <a:t>dickieana</a:t>
            </a:r>
            <a:r>
              <a:rPr lang="en-GB" dirty="0"/>
              <a:t> R. Sim (</a:t>
            </a:r>
            <a:r>
              <a:rPr lang="en-GB" dirty="0" err="1"/>
              <a:t>južni</a:t>
            </a:r>
            <a:r>
              <a:rPr lang="en-GB" dirty="0"/>
              <a:t> </a:t>
            </a:r>
            <a:r>
              <a:rPr lang="en-GB" dirty="0" err="1"/>
              <a:t>Velebit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623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dvije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lastreja</a:t>
            </a:r>
            <a:r>
              <a:rPr lang="en-GB" dirty="0"/>
              <a:t> (</a:t>
            </a:r>
            <a:r>
              <a:rPr lang="hr-HR" i="1" dirty="0"/>
              <a:t>Gymnocarpium robertianum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i="1" dirty="0"/>
              <a:t>G. </a:t>
            </a:r>
            <a:r>
              <a:rPr lang="en-GB" i="1" dirty="0" err="1"/>
              <a:t>dryopteris</a:t>
            </a:r>
            <a:r>
              <a:rPr lang="en-GB" dirty="0"/>
              <a:t>) </a:t>
            </a:r>
            <a:r>
              <a:rPr lang="en-GB" dirty="0" err="1"/>
              <a:t>šumske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s </a:t>
            </a:r>
            <a:r>
              <a:rPr lang="en-GB" dirty="0" err="1"/>
              <a:t>karakterističnim</a:t>
            </a:r>
            <a:r>
              <a:rPr lang="en-GB" dirty="0"/>
              <a:t> </a:t>
            </a:r>
            <a:r>
              <a:rPr lang="en-GB" dirty="0" err="1"/>
              <a:t>trodijelnim</a:t>
            </a:r>
            <a:r>
              <a:rPr lang="en-GB" dirty="0"/>
              <a:t> </a:t>
            </a:r>
            <a:r>
              <a:rPr lang="en-GB" dirty="0" err="1"/>
              <a:t>listovima</a:t>
            </a:r>
            <a:endParaRPr lang="hr-HR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64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bukova</a:t>
            </a:r>
            <a:r>
              <a:rPr lang="en-GB" dirty="0"/>
              <a:t> </a:t>
            </a:r>
            <a:r>
              <a:rPr lang="en-GB" dirty="0" err="1"/>
              <a:t>zelenka</a:t>
            </a:r>
            <a:r>
              <a:rPr lang="en-GB" dirty="0"/>
              <a:t> </a:t>
            </a:r>
            <a:r>
              <a:rPr lang="en-GB" i="1" dirty="0"/>
              <a:t>(</a:t>
            </a:r>
            <a:r>
              <a:rPr lang="hr-HR" i="1" dirty="0"/>
              <a:t>Phegopteris connectilis</a:t>
            </a:r>
            <a:r>
              <a:rPr lang="en-GB" dirty="0"/>
              <a:t>) </a:t>
            </a:r>
            <a:r>
              <a:rPr lang="en-GB" dirty="0" err="1"/>
              <a:t>također</a:t>
            </a:r>
            <a:r>
              <a:rPr lang="en-GB" dirty="0"/>
              <a:t> je </a:t>
            </a:r>
            <a:r>
              <a:rPr lang="en-GB" dirty="0" err="1"/>
              <a:t>tipična</a:t>
            </a:r>
            <a:r>
              <a:rPr lang="en-GB" dirty="0"/>
              <a:t> </a:t>
            </a:r>
            <a:r>
              <a:rPr lang="en-GB" dirty="0" err="1"/>
              <a:t>šumska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s </a:t>
            </a:r>
            <a:r>
              <a:rPr lang="en-GB" dirty="0" err="1"/>
              <a:t>karakteristično</a:t>
            </a:r>
            <a:r>
              <a:rPr lang="en-GB" dirty="0"/>
              <a:t> </a:t>
            </a:r>
            <a:r>
              <a:rPr lang="en-GB" dirty="0" err="1"/>
              <a:t>nakošenim</a:t>
            </a:r>
            <a:r>
              <a:rPr lang="en-GB" dirty="0"/>
              <a:t> </a:t>
            </a:r>
            <a:r>
              <a:rPr lang="en-GB" dirty="0" err="1"/>
              <a:t>prvim</a:t>
            </a:r>
            <a:r>
              <a:rPr lang="en-GB" dirty="0"/>
              <a:t> </a:t>
            </a:r>
            <a:r>
              <a:rPr lang="en-GB" dirty="0" err="1"/>
              <a:t>parom</a:t>
            </a:r>
            <a:r>
              <a:rPr lang="en-GB" dirty="0"/>
              <a:t> </a:t>
            </a:r>
            <a:r>
              <a:rPr lang="en-GB" dirty="0" err="1"/>
              <a:t>liski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550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 </a:t>
            </a:r>
            <a:r>
              <a:rPr lang="en-GB" dirty="0" err="1"/>
              <a:t>rodu</a:t>
            </a:r>
            <a:r>
              <a:rPr lang="en-GB" dirty="0"/>
              <a:t> </a:t>
            </a:r>
            <a:r>
              <a:rPr lang="en-GB" i="1" dirty="0" err="1"/>
              <a:t>Polystichum</a:t>
            </a:r>
            <a:r>
              <a:rPr lang="en-GB" i="1" dirty="0"/>
              <a:t> </a:t>
            </a:r>
            <a:r>
              <a:rPr lang="en-GB" dirty="0" err="1"/>
              <a:t>dvije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slične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: </a:t>
            </a:r>
            <a:r>
              <a:rPr lang="en-GB" i="1" dirty="0"/>
              <a:t>P. </a:t>
            </a:r>
            <a:r>
              <a:rPr lang="en-GB" i="1" dirty="0" err="1"/>
              <a:t>aculeatum</a:t>
            </a:r>
            <a:r>
              <a:rPr lang="en-GB" i="1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zimzelenim</a:t>
            </a:r>
            <a:r>
              <a:rPr lang="en-GB" dirty="0"/>
              <a:t> </a:t>
            </a:r>
            <a:r>
              <a:rPr lang="en-GB" dirty="0" err="1"/>
              <a:t>listovima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ostaju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biljci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idućoj</a:t>
            </a:r>
            <a:r>
              <a:rPr lang="en-GB" dirty="0"/>
              <a:t> </a:t>
            </a:r>
            <a:r>
              <a:rPr lang="en-GB" dirty="0" err="1"/>
              <a:t>sezoni</a:t>
            </a:r>
            <a:r>
              <a:rPr lang="en-GB" dirty="0"/>
              <a:t> s </a:t>
            </a:r>
            <a:r>
              <a:rPr lang="en-GB" dirty="0" err="1"/>
              <a:t>novim</a:t>
            </a:r>
            <a:r>
              <a:rPr lang="en-GB" dirty="0"/>
              <a:t> </a:t>
            </a:r>
            <a:r>
              <a:rPr lang="en-GB" dirty="0" err="1"/>
              <a:t>listovima</a:t>
            </a:r>
            <a:r>
              <a:rPr lang="en-GB" dirty="0"/>
              <a:t>,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i="1" dirty="0"/>
              <a:t>P. </a:t>
            </a:r>
            <a:r>
              <a:rPr lang="en-GB" i="1" dirty="0" err="1"/>
              <a:t>setiferum</a:t>
            </a:r>
            <a:r>
              <a:rPr lang="en-GB" i="1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zimi</a:t>
            </a:r>
            <a:r>
              <a:rPr lang="en-GB" dirty="0"/>
              <a:t> </a:t>
            </a:r>
            <a:r>
              <a:rPr lang="en-GB" dirty="0" err="1"/>
              <a:t>gubi</a:t>
            </a:r>
            <a:r>
              <a:rPr lang="en-GB" dirty="0"/>
              <a:t> </a:t>
            </a:r>
            <a:r>
              <a:rPr lang="en-GB" dirty="0" err="1"/>
              <a:t>listove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 err="1"/>
              <a:t>Polystichum</a:t>
            </a:r>
            <a:r>
              <a:rPr lang="en-GB" i="1" dirty="0"/>
              <a:t> </a:t>
            </a:r>
            <a:r>
              <a:rPr lang="en-GB" i="1" dirty="0" err="1"/>
              <a:t>lonchitis</a:t>
            </a:r>
            <a:r>
              <a:rPr lang="en-GB" i="1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tvrde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sjajne</a:t>
            </a:r>
            <a:r>
              <a:rPr lang="en-GB" dirty="0"/>
              <a:t> </a:t>
            </a:r>
            <a:r>
              <a:rPr lang="en-GB" dirty="0" err="1"/>
              <a:t>kožičaste</a:t>
            </a:r>
            <a:r>
              <a:rPr lang="en-GB" dirty="0"/>
              <a:t> </a:t>
            </a:r>
            <a:r>
              <a:rPr lang="en-GB" dirty="0" err="1"/>
              <a:t>listove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2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raste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s </a:t>
            </a:r>
            <a:r>
              <a:rPr lang="en-GB" dirty="0" err="1"/>
              <a:t>razdvojenim</a:t>
            </a:r>
            <a:r>
              <a:rPr lang="en-GB" dirty="0"/>
              <a:t> </a:t>
            </a:r>
            <a:r>
              <a:rPr lang="en-GB" dirty="0" err="1"/>
              <a:t>listovima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fotosintetiziraju</a:t>
            </a:r>
            <a:r>
              <a:rPr lang="en-GB" dirty="0"/>
              <a:t> (</a:t>
            </a:r>
            <a:r>
              <a:rPr lang="en-GB" dirty="0" err="1"/>
              <a:t>trofofili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stvaraju</a:t>
            </a:r>
            <a:r>
              <a:rPr lang="en-GB" dirty="0"/>
              <a:t> spore (</a:t>
            </a:r>
            <a:r>
              <a:rPr lang="en-GB" dirty="0" err="1"/>
              <a:t>sporofili</a:t>
            </a:r>
            <a:r>
              <a:rPr lang="en-GB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vlasasta rebrača (</a:t>
            </a:r>
            <a:r>
              <a:rPr lang="hr-HR" i="1" dirty="0"/>
              <a:t>Blechnum spicant </a:t>
            </a:r>
            <a:r>
              <a:rPr lang="hr-HR" dirty="0"/>
              <a:t>(L.) Roth)</a:t>
            </a:r>
            <a:r>
              <a:rPr lang="en-GB" dirty="0"/>
              <a:t> </a:t>
            </a:r>
            <a:r>
              <a:rPr lang="en-GB" dirty="0" err="1"/>
              <a:t>acidofilna</a:t>
            </a:r>
            <a:r>
              <a:rPr lang="en-GB" dirty="0"/>
              <a:t> je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bukovih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bukovo-jelovih</a:t>
            </a:r>
            <a:r>
              <a:rPr lang="en-GB" dirty="0"/>
              <a:t> </a:t>
            </a:r>
            <a:r>
              <a:rPr lang="en-GB" dirty="0" err="1"/>
              <a:t>šuma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1171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/>
              <a:t>smeđa stela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mateucija</a:t>
            </a:r>
            <a:r>
              <a:rPr lang="en-GB" dirty="0"/>
              <a:t> </a:t>
            </a:r>
            <a:r>
              <a:rPr lang="hr-HR" dirty="0"/>
              <a:t>(</a:t>
            </a:r>
            <a:r>
              <a:rPr lang="hr-HR" i="1" dirty="0"/>
              <a:t>Matteucia struthiopteris </a:t>
            </a:r>
            <a:r>
              <a:rPr lang="hr-HR" dirty="0"/>
              <a:t>(L.) Tod.)</a:t>
            </a:r>
            <a:r>
              <a:rPr lang="en-GB" dirty="0"/>
              <a:t> </a:t>
            </a:r>
            <a:r>
              <a:rPr lang="en-GB" dirty="0" err="1"/>
              <a:t>također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razdvojene</a:t>
            </a:r>
            <a:r>
              <a:rPr lang="en-GB" dirty="0"/>
              <a:t> </a:t>
            </a:r>
            <a:r>
              <a:rPr lang="en-GB" dirty="0" err="1"/>
              <a:t>trofofile</a:t>
            </a:r>
            <a:r>
              <a:rPr lang="en-GB" dirty="0"/>
              <a:t> (</a:t>
            </a:r>
            <a:r>
              <a:rPr lang="en-GB" dirty="0" err="1"/>
              <a:t>vanjski</a:t>
            </a:r>
            <a:r>
              <a:rPr lang="en-GB" dirty="0"/>
              <a:t> </a:t>
            </a:r>
            <a:r>
              <a:rPr lang="en-GB" dirty="0" err="1"/>
              <a:t>ciklus</a:t>
            </a:r>
            <a:r>
              <a:rPr lang="en-GB" dirty="0"/>
              <a:t> </a:t>
            </a:r>
            <a:r>
              <a:rPr lang="en-GB" dirty="0" err="1"/>
              <a:t>listova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sporofile</a:t>
            </a:r>
            <a:r>
              <a:rPr lang="en-GB" dirty="0"/>
              <a:t> (</a:t>
            </a:r>
            <a:r>
              <a:rPr lang="en-GB" dirty="0" err="1"/>
              <a:t>unutrašnji</a:t>
            </a:r>
            <a:r>
              <a:rPr lang="en-GB" dirty="0"/>
              <a:t> </a:t>
            </a:r>
            <a:r>
              <a:rPr lang="en-GB" dirty="0" err="1"/>
              <a:t>ciklus</a:t>
            </a:r>
            <a:r>
              <a:rPr lang="en-GB" dirty="0"/>
              <a:t> </a:t>
            </a:r>
            <a:r>
              <a:rPr lang="en-GB" dirty="0" err="1"/>
              <a:t>listova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ostaju</a:t>
            </a:r>
            <a:r>
              <a:rPr lang="en-GB" dirty="0"/>
              <a:t> </a:t>
            </a:r>
            <a:r>
              <a:rPr lang="en-GB" dirty="0" err="1"/>
              <a:t>vidljivi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tijekom</a:t>
            </a:r>
            <a:r>
              <a:rPr lang="en-GB" dirty="0"/>
              <a:t> </a:t>
            </a:r>
            <a:r>
              <a:rPr lang="en-GB" dirty="0" err="1"/>
              <a:t>zime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56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raste</a:t>
            </a:r>
            <a:r>
              <a:rPr lang="en-GB" dirty="0"/>
              <a:t> 9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preslica</a:t>
            </a:r>
            <a:r>
              <a:rPr lang="en-GB" dirty="0"/>
              <a:t> – </a:t>
            </a:r>
            <a:r>
              <a:rPr lang="en-GB" dirty="0" err="1"/>
              <a:t>neke</a:t>
            </a:r>
            <a:r>
              <a:rPr lang="en-GB" dirty="0"/>
              <a:t> od </a:t>
            </a:r>
            <a:r>
              <a:rPr lang="en-GB" dirty="0" err="1"/>
              <a:t>njih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relativno</a:t>
            </a:r>
            <a:r>
              <a:rPr lang="en-GB" dirty="0"/>
              <a:t> </a:t>
            </a:r>
            <a:r>
              <a:rPr lang="en-GB" dirty="0" err="1"/>
              <a:t>česte</a:t>
            </a:r>
            <a:r>
              <a:rPr lang="en-GB" dirty="0"/>
              <a:t> </a:t>
            </a:r>
            <a:r>
              <a:rPr lang="en-GB" dirty="0" err="1"/>
              <a:t>poput</a:t>
            </a:r>
            <a:r>
              <a:rPr lang="en-GB" dirty="0"/>
              <a:t> </a:t>
            </a:r>
            <a:r>
              <a:rPr lang="en-GB" i="1" dirty="0"/>
              <a:t>E. </a:t>
            </a:r>
            <a:r>
              <a:rPr lang="en-GB" i="1" dirty="0" err="1"/>
              <a:t>arvense</a:t>
            </a:r>
            <a:endParaRPr lang="en-GB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neke</a:t>
            </a:r>
            <a:r>
              <a:rPr lang="en-GB" dirty="0"/>
              <a:t> se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morfološki</a:t>
            </a:r>
            <a:r>
              <a:rPr lang="en-GB" dirty="0"/>
              <a:t> </a:t>
            </a:r>
            <a:r>
              <a:rPr lang="en-GB" dirty="0" err="1"/>
              <a:t>znatno</a:t>
            </a:r>
            <a:r>
              <a:rPr lang="en-GB" dirty="0"/>
              <a:t> </a:t>
            </a:r>
            <a:r>
              <a:rPr lang="en-GB" dirty="0" err="1"/>
              <a:t>razlikuju</a:t>
            </a:r>
            <a:r>
              <a:rPr lang="en-GB" dirty="0"/>
              <a:t>, </a:t>
            </a:r>
            <a:r>
              <a:rPr lang="en-GB" dirty="0" err="1"/>
              <a:t>npr</a:t>
            </a:r>
            <a:r>
              <a:rPr lang="en-GB" dirty="0"/>
              <a:t>. </a:t>
            </a:r>
            <a:r>
              <a:rPr lang="en-GB" i="1" dirty="0"/>
              <a:t>E. </a:t>
            </a:r>
            <a:r>
              <a:rPr lang="en-GB" i="1" dirty="0" err="1"/>
              <a:t>telmateia</a:t>
            </a:r>
            <a:r>
              <a:rPr lang="en-GB" i="1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dugačke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brojne</a:t>
            </a:r>
            <a:r>
              <a:rPr lang="en-GB" dirty="0"/>
              <a:t> </a:t>
            </a:r>
            <a:r>
              <a:rPr lang="en-GB" dirty="0" err="1"/>
              <a:t>ogranke</a:t>
            </a:r>
            <a:r>
              <a:rPr lang="en-GB" dirty="0"/>
              <a:t> (</a:t>
            </a:r>
            <a:r>
              <a:rPr lang="en-GB" dirty="0" err="1"/>
              <a:t>filokladije</a:t>
            </a:r>
            <a:r>
              <a:rPr lang="en-GB" dirty="0"/>
              <a:t>), </a:t>
            </a:r>
            <a:r>
              <a:rPr lang="en-GB" dirty="0" err="1"/>
              <a:t>dok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i="1" dirty="0"/>
              <a:t>E. </a:t>
            </a:r>
            <a:r>
              <a:rPr lang="en-GB" i="1" dirty="0" err="1"/>
              <a:t>hyemale</a:t>
            </a:r>
            <a:r>
              <a:rPr lang="en-GB" i="1" dirty="0"/>
              <a:t> </a:t>
            </a:r>
            <a:r>
              <a:rPr lang="en-GB" dirty="0" err="1"/>
              <a:t>uopće</a:t>
            </a:r>
            <a:r>
              <a:rPr lang="en-GB" dirty="0"/>
              <a:t> </a:t>
            </a:r>
            <a:r>
              <a:rPr lang="en-GB" dirty="0" err="1"/>
              <a:t>nema</a:t>
            </a:r>
            <a:r>
              <a:rPr lang="en-GB" dirty="0"/>
              <a:t> </a:t>
            </a:r>
            <a:r>
              <a:rPr lang="en-GB" dirty="0" err="1"/>
              <a:t>ogranaka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623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je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, </a:t>
            </a:r>
            <a:r>
              <a:rPr lang="en-GB" dirty="0" err="1"/>
              <a:t>uglavnom</a:t>
            </a:r>
            <a:r>
              <a:rPr lang="en-GB" dirty="0"/>
              <a:t> </a:t>
            </a:r>
            <a:r>
              <a:rPr lang="en-GB" dirty="0" err="1"/>
              <a:t>vezana</a:t>
            </a:r>
            <a:r>
              <a:rPr lang="en-GB" dirty="0"/>
              <a:t>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gornji</a:t>
            </a:r>
            <a:r>
              <a:rPr lang="en-GB" dirty="0"/>
              <a:t> </a:t>
            </a:r>
            <a:r>
              <a:rPr lang="en-GB" dirty="0" err="1"/>
              <a:t>tok</a:t>
            </a:r>
            <a:r>
              <a:rPr lang="en-GB" dirty="0"/>
              <a:t> Kupe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vodotokova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Baniji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0602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kraljevska paprat (</a:t>
            </a:r>
            <a:r>
              <a:rPr lang="hr-HR" i="1" dirty="0"/>
              <a:t>Osmunda regalis </a:t>
            </a:r>
            <a:r>
              <a:rPr lang="hr-HR" dirty="0"/>
              <a:t>L.)</a:t>
            </a:r>
            <a:r>
              <a:rPr lang="en-GB" dirty="0"/>
              <a:t> </a:t>
            </a:r>
            <a:r>
              <a:rPr lang="en-GB" dirty="0" err="1"/>
              <a:t>nema</a:t>
            </a:r>
            <a:r>
              <a:rPr lang="en-GB" dirty="0"/>
              <a:t> u </a:t>
            </a:r>
            <a:r>
              <a:rPr lang="en-GB" dirty="0" err="1"/>
              <a:t>potpunosti</a:t>
            </a:r>
            <a:r>
              <a:rPr lang="en-GB" dirty="0"/>
              <a:t> </a:t>
            </a:r>
            <a:r>
              <a:rPr lang="en-GB" dirty="0" err="1"/>
              <a:t>razdvojene</a:t>
            </a:r>
            <a:r>
              <a:rPr lang="en-GB" dirty="0"/>
              <a:t> </a:t>
            </a:r>
            <a:r>
              <a:rPr lang="en-GB" dirty="0" err="1"/>
              <a:t>listove</a:t>
            </a:r>
            <a:r>
              <a:rPr lang="en-GB" dirty="0"/>
              <a:t> – </a:t>
            </a:r>
            <a:r>
              <a:rPr lang="en-GB" dirty="0" err="1"/>
              <a:t>donji</a:t>
            </a:r>
            <a:r>
              <a:rPr lang="en-GB" dirty="0"/>
              <a:t> </a:t>
            </a:r>
            <a:r>
              <a:rPr lang="en-GB" dirty="0" err="1"/>
              <a:t>dijelovi</a:t>
            </a:r>
            <a:r>
              <a:rPr lang="en-GB" dirty="0"/>
              <a:t> </a:t>
            </a:r>
            <a:r>
              <a:rPr lang="en-GB" dirty="0" err="1"/>
              <a:t>listova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trofofilni</a:t>
            </a:r>
            <a:r>
              <a:rPr lang="en-GB" dirty="0"/>
              <a:t>, a </a:t>
            </a:r>
            <a:r>
              <a:rPr lang="en-GB" dirty="0" err="1"/>
              <a:t>vršni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sporofilni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vezana</a:t>
            </a:r>
            <a:r>
              <a:rPr lang="en-GB" dirty="0"/>
              <a:t> je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kisela</a:t>
            </a:r>
            <a:r>
              <a:rPr lang="en-GB" dirty="0"/>
              <a:t>, </a:t>
            </a:r>
            <a:r>
              <a:rPr lang="en-GB" dirty="0" err="1"/>
              <a:t>cretna</a:t>
            </a:r>
            <a:r>
              <a:rPr lang="en-GB" dirty="0"/>
              <a:t> </a:t>
            </a:r>
            <a:r>
              <a:rPr lang="en-GB" dirty="0" err="1"/>
              <a:t>straništa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ugrožena</a:t>
            </a:r>
            <a:r>
              <a:rPr lang="en-GB" dirty="0"/>
              <a:t> u </a:t>
            </a:r>
            <a:r>
              <a:rPr lang="en-GB" dirty="0" err="1"/>
              <a:t>Hrvatskoj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ova </a:t>
            </a:r>
            <a:r>
              <a:rPr lang="en-GB" dirty="0" err="1"/>
              <a:t>visoka</a:t>
            </a:r>
            <a:r>
              <a:rPr lang="en-GB" dirty="0"/>
              <a:t> </a:t>
            </a:r>
            <a:r>
              <a:rPr lang="en-GB" dirty="0" err="1"/>
              <a:t>paprat</a:t>
            </a:r>
            <a:r>
              <a:rPr lang="en-GB" dirty="0"/>
              <a:t> u </a:t>
            </a:r>
            <a:r>
              <a:rPr lang="en-GB" dirty="0" err="1"/>
              <a:t>Hrvatskoj</a:t>
            </a:r>
            <a:r>
              <a:rPr lang="en-GB" dirty="0"/>
              <a:t> je </a:t>
            </a:r>
            <a:r>
              <a:rPr lang="en-GB" dirty="0" err="1"/>
              <a:t>iznimno</a:t>
            </a:r>
            <a:r>
              <a:rPr lang="en-GB" dirty="0"/>
              <a:t> </a:t>
            </a:r>
            <a:r>
              <a:rPr lang="en-GB" dirty="0" err="1"/>
              <a:t>rijetka</a:t>
            </a:r>
            <a:r>
              <a:rPr lang="en-GB" dirty="0"/>
              <a:t> – </a:t>
            </a:r>
            <a:r>
              <a:rPr lang="en-GB" dirty="0" err="1"/>
              <a:t>većina</a:t>
            </a:r>
            <a:r>
              <a:rPr lang="en-GB" dirty="0"/>
              <a:t> </a:t>
            </a:r>
            <a:r>
              <a:rPr lang="en-GB" dirty="0" err="1"/>
              <a:t>ranije</a:t>
            </a:r>
            <a:r>
              <a:rPr lang="en-GB" dirty="0"/>
              <a:t> </a:t>
            </a:r>
            <a:r>
              <a:rPr lang="en-GB" dirty="0" err="1"/>
              <a:t>poznatih</a:t>
            </a:r>
            <a:r>
              <a:rPr lang="en-GB" dirty="0"/>
              <a:t> </a:t>
            </a:r>
            <a:r>
              <a:rPr lang="en-GB" dirty="0" err="1"/>
              <a:t>populacija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nestale</a:t>
            </a:r>
            <a:r>
              <a:rPr lang="en-GB" dirty="0"/>
              <a:t>, a </a:t>
            </a:r>
            <a:r>
              <a:rPr lang="en-GB" dirty="0" err="1"/>
              <a:t>danas</a:t>
            </a:r>
            <a:r>
              <a:rPr lang="en-GB" dirty="0"/>
              <a:t> </a:t>
            </a:r>
            <a:r>
              <a:rPr lang="en-GB" dirty="0" err="1"/>
              <a:t>poznajemo</a:t>
            </a:r>
            <a:r>
              <a:rPr lang="en-GB" dirty="0"/>
              <a:t> </a:t>
            </a:r>
            <a:r>
              <a:rPr lang="en-GB" dirty="0" err="1"/>
              <a:t>svega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području</a:t>
            </a:r>
            <a:r>
              <a:rPr lang="en-GB" dirty="0"/>
              <a:t> </a:t>
            </a:r>
            <a:r>
              <a:rPr lang="en-GB" dirty="0" err="1"/>
              <a:t>Banovine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Korduna</a:t>
            </a:r>
            <a:endParaRPr lang="hr-HR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737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osim</a:t>
            </a:r>
            <a:r>
              <a:rPr lang="en-GB" dirty="0"/>
              <a:t> </a:t>
            </a:r>
            <a:r>
              <a:rPr lang="en-GB" dirty="0" err="1"/>
              <a:t>svima</a:t>
            </a:r>
            <a:r>
              <a:rPr lang="en-GB" dirty="0"/>
              <a:t> </a:t>
            </a:r>
            <a:r>
              <a:rPr lang="en-GB" dirty="0" err="1"/>
              <a:t>poznatih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prepoznatljivih</a:t>
            </a:r>
            <a:r>
              <a:rPr lang="en-GB" dirty="0"/>
              <a:t> </a:t>
            </a:r>
            <a:r>
              <a:rPr lang="en-GB" dirty="0" err="1"/>
              <a:t>kopnenih</a:t>
            </a:r>
            <a:r>
              <a:rPr lang="en-GB" dirty="0"/>
              <a:t> </a:t>
            </a:r>
            <a:r>
              <a:rPr lang="en-GB" dirty="0" err="1"/>
              <a:t>paprati</a:t>
            </a:r>
            <a:r>
              <a:rPr lang="en-GB" dirty="0"/>
              <a:t>, 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raste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vodenih</a:t>
            </a:r>
            <a:r>
              <a:rPr lang="en-GB" dirty="0"/>
              <a:t> </a:t>
            </a:r>
            <a:r>
              <a:rPr lang="en-GB" dirty="0" err="1"/>
              <a:t>paprati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i="1" dirty="0"/>
              <a:t>Azolla filiculoides </a:t>
            </a:r>
            <a:r>
              <a:rPr lang="hr-HR" dirty="0"/>
              <a:t>Lam.</a:t>
            </a:r>
            <a:r>
              <a:rPr lang="en-GB" dirty="0"/>
              <a:t> je </a:t>
            </a:r>
            <a:r>
              <a:rPr lang="en-GB" dirty="0" err="1"/>
              <a:t>alohtona</a:t>
            </a:r>
            <a:r>
              <a:rPr lang="en-GB" dirty="0"/>
              <a:t> </a:t>
            </a:r>
            <a:r>
              <a:rPr lang="en-GB" dirty="0" err="1"/>
              <a:t>plutajuća</a:t>
            </a:r>
            <a:r>
              <a:rPr lang="en-GB" dirty="0"/>
              <a:t> </a:t>
            </a:r>
            <a:r>
              <a:rPr lang="en-GB" dirty="0" err="1"/>
              <a:t>paprat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</a:t>
            </a:r>
            <a:r>
              <a:rPr lang="en-GB" dirty="0" err="1"/>
              <a:t>raste</a:t>
            </a:r>
            <a:r>
              <a:rPr lang="en-GB" dirty="0"/>
              <a:t> u </a:t>
            </a:r>
            <a:r>
              <a:rPr lang="en-GB" dirty="0" err="1"/>
              <a:t>istočnoj</a:t>
            </a:r>
            <a:r>
              <a:rPr lang="en-GB" dirty="0"/>
              <a:t> </a:t>
            </a:r>
            <a:r>
              <a:rPr lang="en-GB" dirty="0" err="1"/>
              <a:t>Hrvatskoj</a:t>
            </a:r>
            <a:endParaRPr lang="hr-HR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60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/>
              <a:t>plivajuća nepačka (</a:t>
            </a:r>
            <a:r>
              <a:rPr lang="hr-HR" i="1" dirty="0"/>
              <a:t>Salvinia natans </a:t>
            </a:r>
            <a:r>
              <a:rPr lang="hr-HR" dirty="0"/>
              <a:t>(L.) All.)</a:t>
            </a:r>
            <a:r>
              <a:rPr lang="en-GB" dirty="0"/>
              <a:t> je </a:t>
            </a:r>
            <a:r>
              <a:rPr lang="en-GB" dirty="0" err="1"/>
              <a:t>mnogo</a:t>
            </a:r>
            <a:r>
              <a:rPr lang="en-GB" dirty="0"/>
              <a:t> </a:t>
            </a:r>
            <a:r>
              <a:rPr lang="en-GB" dirty="0" err="1"/>
              <a:t>češća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stajaćih</a:t>
            </a:r>
            <a:r>
              <a:rPr lang="en-GB" dirty="0"/>
              <a:t> </a:t>
            </a:r>
            <a:r>
              <a:rPr lang="en-GB" dirty="0" err="1"/>
              <a:t>voda</a:t>
            </a:r>
            <a:r>
              <a:rPr lang="en-GB" dirty="0"/>
              <a:t> u </a:t>
            </a:r>
            <a:r>
              <a:rPr lang="en-GB" dirty="0" err="1"/>
              <a:t>kontinentalnoj</a:t>
            </a:r>
            <a:r>
              <a:rPr lang="en-GB" dirty="0"/>
              <a:t> </a:t>
            </a:r>
            <a:r>
              <a:rPr lang="en-GB" dirty="0" err="1"/>
              <a:t>Hrvatskoj</a:t>
            </a:r>
            <a:r>
              <a:rPr lang="en-GB" dirty="0"/>
              <a:t> – </a:t>
            </a:r>
            <a:r>
              <a:rPr lang="en-GB" dirty="0" err="1"/>
              <a:t>plutajući</a:t>
            </a:r>
            <a:r>
              <a:rPr lang="en-GB" dirty="0"/>
              <a:t> </a:t>
            </a:r>
            <a:r>
              <a:rPr lang="en-GB" dirty="0" err="1"/>
              <a:t>listovi</a:t>
            </a:r>
            <a:r>
              <a:rPr lang="en-GB" dirty="0"/>
              <a:t> </a:t>
            </a:r>
            <a:r>
              <a:rPr lang="en-GB" dirty="0" err="1"/>
              <a:t>imaju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naličju</a:t>
            </a:r>
            <a:r>
              <a:rPr lang="en-GB" dirty="0"/>
              <a:t> </a:t>
            </a:r>
            <a:r>
              <a:rPr lang="en-GB" dirty="0" err="1"/>
              <a:t>brojne</a:t>
            </a:r>
            <a:r>
              <a:rPr lang="en-GB" dirty="0"/>
              <a:t> </a:t>
            </a:r>
            <a:r>
              <a:rPr lang="en-GB" dirty="0" err="1"/>
              <a:t>dlake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zadržavaju</a:t>
            </a:r>
            <a:r>
              <a:rPr lang="en-GB" dirty="0"/>
              <a:t> </a:t>
            </a:r>
            <a:r>
              <a:rPr lang="en-GB" dirty="0" err="1"/>
              <a:t>zrak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olakšavaju</a:t>
            </a:r>
            <a:r>
              <a:rPr lang="en-GB" dirty="0"/>
              <a:t> </a:t>
            </a:r>
            <a:r>
              <a:rPr lang="en-GB" dirty="0" err="1"/>
              <a:t>plutanje</a:t>
            </a:r>
            <a:r>
              <a:rPr lang="en-GB" dirty="0"/>
              <a:t>, </a:t>
            </a:r>
            <a:r>
              <a:rPr lang="en-GB" dirty="0" err="1"/>
              <a:t>dok</a:t>
            </a:r>
            <a:r>
              <a:rPr lang="en-GB" dirty="0"/>
              <a:t> je </a:t>
            </a:r>
            <a:r>
              <a:rPr lang="en-GB" dirty="0" err="1"/>
              <a:t>stabljika</a:t>
            </a:r>
            <a:r>
              <a:rPr lang="en-GB" dirty="0"/>
              <a:t> </a:t>
            </a:r>
            <a:r>
              <a:rPr lang="en-GB" dirty="0" err="1"/>
              <a:t>preobražena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funkciju</a:t>
            </a:r>
            <a:r>
              <a:rPr lang="en-GB" dirty="0"/>
              <a:t> </a:t>
            </a:r>
            <a:r>
              <a:rPr lang="en-GB" dirty="0" err="1"/>
              <a:t>plutajućeg</a:t>
            </a:r>
            <a:r>
              <a:rPr lang="en-GB" dirty="0"/>
              <a:t> </a:t>
            </a:r>
            <a:r>
              <a:rPr lang="en-GB" dirty="0" err="1"/>
              <a:t>korijena</a:t>
            </a:r>
            <a:endParaRPr lang="hr-HR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6171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četverolisna raznorotka (</a:t>
            </a:r>
            <a:r>
              <a:rPr lang="hr-HR" i="1" dirty="0"/>
              <a:t>Marsilea quadrifolia </a:t>
            </a:r>
            <a:r>
              <a:rPr lang="hr-HR" dirty="0"/>
              <a:t>L.) </a:t>
            </a:r>
            <a:r>
              <a:rPr lang="en-GB" dirty="0"/>
              <a:t>je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ugrožena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močvarne</a:t>
            </a:r>
            <a:r>
              <a:rPr lang="en-GB" dirty="0"/>
              <a:t> </a:t>
            </a:r>
            <a:r>
              <a:rPr lang="en-GB" dirty="0" err="1"/>
              <a:t>paprati</a:t>
            </a:r>
            <a:r>
              <a:rPr lang="en-GB" dirty="0"/>
              <a:t> u </a:t>
            </a:r>
            <a:r>
              <a:rPr lang="en-GB" dirty="0" err="1"/>
              <a:t>Hrvatskoj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raste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periodički</a:t>
            </a:r>
            <a:r>
              <a:rPr lang="en-GB" dirty="0"/>
              <a:t> </a:t>
            </a:r>
            <a:r>
              <a:rPr lang="en-GB" dirty="0" err="1"/>
              <a:t>plavljenim</a:t>
            </a:r>
            <a:r>
              <a:rPr lang="en-GB" dirty="0"/>
              <a:t> </a:t>
            </a:r>
            <a:r>
              <a:rPr lang="en-GB" dirty="0" err="1"/>
              <a:t>površinama</a:t>
            </a:r>
            <a:r>
              <a:rPr lang="en-GB" dirty="0"/>
              <a:t>, </a:t>
            </a:r>
            <a:r>
              <a:rPr lang="en-GB" dirty="0" err="1"/>
              <a:t>gdje</a:t>
            </a:r>
            <a:r>
              <a:rPr lang="en-GB" dirty="0"/>
              <a:t> je se </a:t>
            </a:r>
            <a:r>
              <a:rPr lang="en-GB" dirty="0" err="1"/>
              <a:t>nalazi</a:t>
            </a:r>
            <a:r>
              <a:rPr lang="en-GB" dirty="0"/>
              <a:t> u </a:t>
            </a:r>
            <a:r>
              <a:rPr lang="en-GB" dirty="0" err="1"/>
              <a:t>vodenoj</a:t>
            </a:r>
            <a:r>
              <a:rPr lang="en-GB" dirty="0"/>
              <a:t> </a:t>
            </a:r>
            <a:r>
              <a:rPr lang="en-GB" dirty="0" err="1"/>
              <a:t>fazi</a:t>
            </a:r>
            <a:r>
              <a:rPr lang="en-GB" dirty="0"/>
              <a:t> s </a:t>
            </a:r>
            <a:r>
              <a:rPr lang="en-GB" dirty="0" err="1"/>
              <a:t>plutajućim</a:t>
            </a:r>
            <a:r>
              <a:rPr lang="en-GB" dirty="0"/>
              <a:t> </a:t>
            </a:r>
            <a:r>
              <a:rPr lang="en-GB" dirty="0" err="1"/>
              <a:t>listovima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u </a:t>
            </a:r>
            <a:r>
              <a:rPr lang="en-GB" dirty="0" err="1"/>
              <a:t>terestričkoj</a:t>
            </a:r>
            <a:r>
              <a:rPr lang="en-GB" dirty="0"/>
              <a:t> </a:t>
            </a:r>
            <a:r>
              <a:rPr lang="en-GB" dirty="0" err="1"/>
              <a:t>fazi</a:t>
            </a:r>
            <a:r>
              <a:rPr lang="en-GB" dirty="0"/>
              <a:t> s </a:t>
            </a:r>
            <a:r>
              <a:rPr lang="en-GB" dirty="0" err="1"/>
              <a:t>uspravnim</a:t>
            </a:r>
            <a:r>
              <a:rPr lang="en-GB" dirty="0"/>
              <a:t> </a:t>
            </a:r>
            <a:r>
              <a:rPr lang="en-GB" dirty="0" err="1"/>
              <a:t>listovima</a:t>
            </a:r>
            <a:endParaRPr lang="hr-HR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695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sitna loptarka (</a:t>
            </a:r>
            <a:r>
              <a:rPr lang="hr-HR" i="1" dirty="0"/>
              <a:t>Pilularia minuta </a:t>
            </a:r>
            <a:r>
              <a:rPr lang="hr-HR" dirty="0"/>
              <a:t>Durieu)</a:t>
            </a:r>
            <a:r>
              <a:rPr lang="en-GB" dirty="0"/>
              <a:t> je </a:t>
            </a:r>
            <a:r>
              <a:rPr lang="en-GB" dirty="0" err="1"/>
              <a:t>iznimno</a:t>
            </a:r>
            <a:r>
              <a:rPr lang="en-GB" dirty="0"/>
              <a:t>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kritično</a:t>
            </a:r>
            <a:r>
              <a:rPr lang="en-GB" dirty="0"/>
              <a:t> </a:t>
            </a:r>
            <a:r>
              <a:rPr lang="en-GB" dirty="0" err="1"/>
              <a:t>ugrožena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povremenih</a:t>
            </a:r>
            <a:r>
              <a:rPr lang="en-GB" dirty="0"/>
              <a:t> </a:t>
            </a:r>
            <a:r>
              <a:rPr lang="en-GB" dirty="0" err="1"/>
              <a:t>mediteranskih</a:t>
            </a:r>
            <a:r>
              <a:rPr lang="en-GB" dirty="0"/>
              <a:t> </a:t>
            </a:r>
            <a:r>
              <a:rPr lang="en-GB" dirty="0" err="1"/>
              <a:t>lokvi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 </a:t>
            </a:r>
            <a:r>
              <a:rPr lang="en-GB" dirty="0" err="1"/>
              <a:t>Hrvatskoj</a:t>
            </a:r>
            <a:r>
              <a:rPr lang="en-GB" dirty="0"/>
              <a:t> je </a:t>
            </a:r>
            <a:r>
              <a:rPr lang="en-GB" dirty="0" err="1"/>
              <a:t>poznata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svega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lokvi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kvarnerskim</a:t>
            </a:r>
            <a:r>
              <a:rPr lang="en-GB" dirty="0"/>
              <a:t> </a:t>
            </a:r>
            <a:r>
              <a:rPr lang="en-GB" dirty="0" err="1"/>
              <a:t>otocima</a:t>
            </a:r>
            <a:r>
              <a:rPr lang="en-GB" dirty="0"/>
              <a:t> (Cres, </a:t>
            </a:r>
            <a:r>
              <a:rPr lang="en-GB" dirty="0" err="1"/>
              <a:t>Rab</a:t>
            </a:r>
            <a:r>
              <a:rPr lang="en-GB" dirty="0"/>
              <a:t>)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541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tankolist (</a:t>
            </a:r>
            <a:r>
              <a:rPr lang="hr-HR" i="1" dirty="0"/>
              <a:t>Hymenophyllum tunbrigense</a:t>
            </a:r>
            <a:r>
              <a:rPr lang="hr-HR" dirty="0"/>
              <a:t> (L.) Sm.</a:t>
            </a:r>
            <a:r>
              <a:rPr lang="en-GB" dirty="0"/>
              <a:t>) je </a:t>
            </a:r>
            <a:r>
              <a:rPr lang="en-GB" dirty="0" err="1"/>
              <a:t>vjerojatno</a:t>
            </a:r>
            <a:r>
              <a:rPr lang="en-GB" dirty="0"/>
              <a:t> </a:t>
            </a:r>
            <a:r>
              <a:rPr lang="en-GB" dirty="0" err="1"/>
              <a:t>regionalno</a:t>
            </a:r>
            <a:r>
              <a:rPr lang="en-GB" dirty="0"/>
              <a:t> </a:t>
            </a:r>
            <a:r>
              <a:rPr lang="en-GB" dirty="0" err="1"/>
              <a:t>izumrla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hrvatske</a:t>
            </a:r>
            <a:r>
              <a:rPr lang="en-GB" dirty="0"/>
              <a:t> </a:t>
            </a:r>
            <a:r>
              <a:rPr lang="en-GB" dirty="0" err="1"/>
              <a:t>flore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jedino</a:t>
            </a:r>
            <a:r>
              <a:rPr lang="en-GB" dirty="0"/>
              <a:t> </a:t>
            </a:r>
            <a:r>
              <a:rPr lang="en-GB" dirty="0" err="1"/>
              <a:t>poznato</a:t>
            </a:r>
            <a:r>
              <a:rPr lang="en-GB" dirty="0"/>
              <a:t> </a:t>
            </a:r>
            <a:r>
              <a:rPr lang="en-GB" dirty="0" err="1"/>
              <a:t>povijesno</a:t>
            </a:r>
            <a:r>
              <a:rPr lang="en-GB" dirty="0"/>
              <a:t> </a:t>
            </a:r>
            <a:r>
              <a:rPr lang="en-GB" dirty="0" err="1"/>
              <a:t>nalazište</a:t>
            </a:r>
            <a:r>
              <a:rPr lang="en-GB" dirty="0"/>
              <a:t> je </a:t>
            </a:r>
            <a:r>
              <a:rPr lang="en-GB" dirty="0" err="1"/>
              <a:t>uz</a:t>
            </a:r>
            <a:r>
              <a:rPr lang="en-GB" dirty="0"/>
              <a:t> </a:t>
            </a:r>
            <a:r>
              <a:rPr lang="en-GB" dirty="0" err="1"/>
              <a:t>potok</a:t>
            </a:r>
            <a:r>
              <a:rPr lang="en-GB" dirty="0"/>
              <a:t> </a:t>
            </a:r>
            <a:r>
              <a:rPr lang="en-GB" dirty="0" err="1"/>
              <a:t>Jarak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Samoborskom</a:t>
            </a:r>
            <a:r>
              <a:rPr lang="en-GB" dirty="0"/>
              <a:t> </a:t>
            </a:r>
            <a:r>
              <a:rPr lang="en-GB" dirty="0" err="1"/>
              <a:t>gorju</a:t>
            </a:r>
            <a:r>
              <a:rPr lang="en-GB" dirty="0"/>
              <a:t>, </a:t>
            </a:r>
            <a:r>
              <a:rPr lang="en-GB" dirty="0" err="1"/>
              <a:t>gdje</a:t>
            </a:r>
            <a:r>
              <a:rPr lang="en-GB" dirty="0"/>
              <a:t> </a:t>
            </a:r>
            <a:r>
              <a:rPr lang="en-GB" dirty="0" err="1"/>
              <a:t>recentno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</a:t>
            </a:r>
            <a:r>
              <a:rPr lang="en-GB" dirty="0" err="1"/>
              <a:t>nikad</a:t>
            </a:r>
            <a:r>
              <a:rPr lang="en-GB" dirty="0"/>
              <a:t> </a:t>
            </a:r>
            <a:r>
              <a:rPr lang="en-GB" dirty="0" err="1"/>
              <a:t>nije</a:t>
            </a:r>
            <a:r>
              <a:rPr lang="en-GB" dirty="0"/>
              <a:t> </a:t>
            </a:r>
            <a:r>
              <a:rPr lang="en-GB" dirty="0" err="1"/>
              <a:t>zabilježena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851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srpasta</a:t>
            </a:r>
            <a:r>
              <a:rPr lang="en-GB" dirty="0"/>
              <a:t> </a:t>
            </a:r>
            <a:r>
              <a:rPr lang="en-GB" dirty="0" err="1"/>
              <a:t>papratica</a:t>
            </a:r>
            <a:r>
              <a:rPr lang="en-GB" dirty="0"/>
              <a:t> (</a:t>
            </a:r>
            <a:r>
              <a:rPr lang="en-GB" i="1" dirty="0" err="1"/>
              <a:t>Cyrtomium</a:t>
            </a:r>
            <a:r>
              <a:rPr lang="en-GB" i="1" dirty="0"/>
              <a:t> </a:t>
            </a:r>
            <a:r>
              <a:rPr lang="en-GB" i="1" dirty="0" err="1"/>
              <a:t>falcatum</a:t>
            </a:r>
            <a:r>
              <a:rPr lang="en-GB" i="1" dirty="0"/>
              <a:t> </a:t>
            </a:r>
            <a:r>
              <a:rPr lang="en-GB" dirty="0"/>
              <a:t>(L. f.) C. </a:t>
            </a:r>
            <a:r>
              <a:rPr lang="en-GB" dirty="0" err="1"/>
              <a:t>Presl</a:t>
            </a:r>
            <a:r>
              <a:rPr lang="en-GB" dirty="0"/>
              <a:t>) je </a:t>
            </a:r>
            <a:r>
              <a:rPr lang="en-GB" dirty="0" err="1"/>
              <a:t>jedina</a:t>
            </a:r>
            <a:r>
              <a:rPr lang="en-GB" dirty="0"/>
              <a:t> </a:t>
            </a:r>
            <a:r>
              <a:rPr lang="en-GB" dirty="0" err="1"/>
              <a:t>terestrička</a:t>
            </a:r>
            <a:r>
              <a:rPr lang="en-GB" dirty="0"/>
              <a:t> </a:t>
            </a:r>
            <a:r>
              <a:rPr lang="en-GB" dirty="0" err="1"/>
              <a:t>alohtona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paprati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je </a:t>
            </a:r>
            <a:r>
              <a:rPr lang="en-GB" dirty="0" err="1"/>
              <a:t>pobjegla</a:t>
            </a:r>
            <a:r>
              <a:rPr lang="en-GB" dirty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uzgoja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prvom</a:t>
            </a:r>
            <a:r>
              <a:rPr lang="en-GB" dirty="0"/>
              <a:t> </a:t>
            </a:r>
            <a:r>
              <a:rPr lang="en-GB" dirty="0" err="1"/>
              <a:t>nalazištu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otoku</a:t>
            </a:r>
            <a:r>
              <a:rPr lang="en-GB" dirty="0"/>
              <a:t> Rabu </a:t>
            </a:r>
            <a:r>
              <a:rPr lang="en-GB" dirty="0" err="1"/>
              <a:t>više</a:t>
            </a:r>
            <a:r>
              <a:rPr lang="en-GB" dirty="0"/>
              <a:t> ne </a:t>
            </a:r>
            <a:r>
              <a:rPr lang="en-GB" dirty="0" err="1"/>
              <a:t>obitava</a:t>
            </a:r>
            <a:r>
              <a:rPr lang="en-GB" dirty="0"/>
              <a:t>, </a:t>
            </a:r>
            <a:r>
              <a:rPr lang="en-GB" dirty="0" err="1"/>
              <a:t>dok</a:t>
            </a:r>
            <a:r>
              <a:rPr lang="en-GB" dirty="0"/>
              <a:t> je </a:t>
            </a:r>
            <a:r>
              <a:rPr lang="en-GB" dirty="0" err="1"/>
              <a:t>recentno</a:t>
            </a:r>
            <a:r>
              <a:rPr lang="en-GB" dirty="0"/>
              <a:t> </a:t>
            </a:r>
            <a:r>
              <a:rPr lang="en-GB" dirty="0" err="1"/>
              <a:t>bilježena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dubrovačkim</a:t>
            </a:r>
            <a:r>
              <a:rPr lang="en-GB" dirty="0"/>
              <a:t> </a:t>
            </a:r>
            <a:r>
              <a:rPr lang="en-GB" dirty="0" err="1"/>
              <a:t>zidinama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63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hr-HR" i="1" dirty="0"/>
              <a:t>E</a:t>
            </a:r>
            <a:r>
              <a:rPr lang="en-GB" i="1" dirty="0"/>
              <a:t>.</a:t>
            </a:r>
            <a:r>
              <a:rPr lang="hr-HR" i="1" dirty="0"/>
              <a:t> ramossisimum</a:t>
            </a:r>
            <a:r>
              <a:rPr lang="en-GB" i="1" dirty="0"/>
              <a:t> </a:t>
            </a:r>
            <a:r>
              <a:rPr lang="en-GB" dirty="0" err="1"/>
              <a:t>dolazi</a:t>
            </a:r>
            <a:r>
              <a:rPr lang="en-GB" dirty="0"/>
              <a:t> u </a:t>
            </a:r>
            <a:r>
              <a:rPr lang="en-GB" dirty="0" err="1"/>
              <a:t>primorju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otocima</a:t>
            </a:r>
            <a:r>
              <a:rPr lang="en-GB" dirty="0"/>
              <a:t>, </a:t>
            </a:r>
            <a:r>
              <a:rPr lang="en-GB" dirty="0" err="1"/>
              <a:t>jer</a:t>
            </a:r>
            <a:r>
              <a:rPr lang="en-GB" dirty="0"/>
              <a:t> ne </a:t>
            </a:r>
            <a:r>
              <a:rPr lang="en-GB" dirty="0" err="1"/>
              <a:t>podnosi</a:t>
            </a:r>
            <a:r>
              <a:rPr lang="en-GB" dirty="0"/>
              <a:t> </a:t>
            </a:r>
            <a:r>
              <a:rPr lang="en-GB" dirty="0" err="1"/>
              <a:t>niske</a:t>
            </a:r>
            <a:r>
              <a:rPr lang="en-GB" dirty="0"/>
              <a:t> temperature, </a:t>
            </a:r>
            <a:r>
              <a:rPr lang="en-GB" dirty="0" err="1"/>
              <a:t>tj</a:t>
            </a:r>
            <a:r>
              <a:rPr lang="en-GB" dirty="0"/>
              <a:t>. </a:t>
            </a:r>
            <a:r>
              <a:rPr lang="en-GB" dirty="0" err="1"/>
              <a:t>mraz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i="1" dirty="0"/>
              <a:t>E. </a:t>
            </a:r>
            <a:r>
              <a:rPr lang="en-GB" i="1" dirty="0" err="1"/>
              <a:t>sylvaticum</a:t>
            </a:r>
            <a:r>
              <a:rPr lang="en-GB" i="1" dirty="0"/>
              <a:t> </a:t>
            </a:r>
            <a:r>
              <a:rPr lang="en-GB" dirty="0" err="1"/>
              <a:t>nježna</a:t>
            </a:r>
            <a:r>
              <a:rPr lang="en-GB" dirty="0"/>
              <a:t> je </a:t>
            </a:r>
            <a:r>
              <a:rPr lang="en-GB" dirty="0" err="1"/>
              <a:t>biljka</a:t>
            </a:r>
            <a:r>
              <a:rPr lang="en-GB" dirty="0"/>
              <a:t> </a:t>
            </a:r>
            <a:r>
              <a:rPr lang="en-GB" dirty="0" err="1"/>
              <a:t>šumskih</a:t>
            </a:r>
            <a:r>
              <a:rPr lang="en-GB" dirty="0"/>
              <a:t> </a:t>
            </a:r>
            <a:r>
              <a:rPr lang="en-GB" dirty="0" err="1"/>
              <a:t>staništa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i="1" dirty="0"/>
              <a:t>E. </a:t>
            </a:r>
            <a:r>
              <a:rPr lang="en-GB" i="1" dirty="0" err="1"/>
              <a:t>arvense</a:t>
            </a:r>
            <a:r>
              <a:rPr lang="en-GB" i="1" dirty="0"/>
              <a:t> </a:t>
            </a:r>
            <a:r>
              <a:rPr lang="en-GB" dirty="0" err="1"/>
              <a:t>najčešča</a:t>
            </a:r>
            <a:r>
              <a:rPr lang="en-GB" dirty="0"/>
              <a:t> je </a:t>
            </a:r>
            <a:r>
              <a:rPr lang="en-GB" dirty="0" err="1"/>
              <a:t>vrsta</a:t>
            </a:r>
            <a:r>
              <a:rPr lang="en-GB" dirty="0"/>
              <a:t> tog </a:t>
            </a:r>
            <a:r>
              <a:rPr lang="en-GB" dirty="0" err="1"/>
              <a:t>roda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u </a:t>
            </a:r>
            <a:r>
              <a:rPr lang="en-GB" dirty="0" err="1"/>
              <a:t>kontinentalnoj</a:t>
            </a:r>
            <a:r>
              <a:rPr lang="en-GB" dirty="0"/>
              <a:t>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sastavni</a:t>
            </a:r>
            <a:r>
              <a:rPr lang="en-GB" dirty="0"/>
              <a:t> je </a:t>
            </a:r>
            <a:r>
              <a:rPr lang="en-GB" dirty="0" err="1"/>
              <a:t>dio</a:t>
            </a:r>
            <a:r>
              <a:rPr lang="en-GB" dirty="0"/>
              <a:t> </a:t>
            </a:r>
            <a:r>
              <a:rPr lang="en-GB" dirty="0" err="1"/>
              <a:t>travnjačkih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ruderalnih</a:t>
            </a:r>
            <a:r>
              <a:rPr lang="en-GB" dirty="0"/>
              <a:t> </a:t>
            </a:r>
            <a:r>
              <a:rPr lang="en-GB" dirty="0" err="1"/>
              <a:t>staništa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lako</a:t>
            </a:r>
            <a:r>
              <a:rPr lang="en-GB" dirty="0"/>
              <a:t> se </a:t>
            </a:r>
            <a:r>
              <a:rPr lang="en-GB" dirty="0" err="1"/>
              <a:t>određuje</a:t>
            </a:r>
            <a:r>
              <a:rPr lang="en-GB" dirty="0"/>
              <a:t> </a:t>
            </a:r>
            <a:r>
              <a:rPr lang="en-GB" dirty="0" err="1"/>
              <a:t>prema</a:t>
            </a:r>
            <a:r>
              <a:rPr lang="en-GB" dirty="0"/>
              <a:t> </a:t>
            </a:r>
            <a:r>
              <a:rPr lang="en-GB" dirty="0" err="1"/>
              <a:t>karakterističnom</a:t>
            </a:r>
            <a:r>
              <a:rPr lang="en-GB" dirty="0"/>
              <a:t> </a:t>
            </a:r>
            <a:r>
              <a:rPr lang="en-GB" dirty="0" err="1"/>
              <a:t>presjeku</a:t>
            </a:r>
            <a:r>
              <a:rPr lang="en-GB" dirty="0"/>
              <a:t> </a:t>
            </a:r>
            <a:r>
              <a:rPr lang="en-GB" dirty="0" err="1"/>
              <a:t>ogranaka</a:t>
            </a:r>
            <a:r>
              <a:rPr lang="en-GB" dirty="0"/>
              <a:t> u </a:t>
            </a:r>
            <a:r>
              <a:rPr lang="en-GB" dirty="0" err="1"/>
              <a:t>obliku</a:t>
            </a:r>
            <a:r>
              <a:rPr lang="en-GB" dirty="0"/>
              <a:t> </a:t>
            </a:r>
            <a:r>
              <a:rPr lang="en-GB" dirty="0" err="1"/>
              <a:t>četverokrake</a:t>
            </a:r>
            <a:r>
              <a:rPr lang="en-GB" dirty="0"/>
              <a:t> </a:t>
            </a:r>
            <a:r>
              <a:rPr lang="en-GB" dirty="0" err="1"/>
              <a:t>zvijezde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941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jednolisti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u </a:t>
            </a:r>
            <a:r>
              <a:rPr lang="en-GB" dirty="0" err="1"/>
              <a:t>hrvatskoj</a:t>
            </a:r>
            <a:r>
              <a:rPr lang="en-GB" dirty="0"/>
              <a:t> </a:t>
            </a:r>
            <a:r>
              <a:rPr lang="en-GB" dirty="0" err="1"/>
              <a:t>flori</a:t>
            </a:r>
            <a:r>
              <a:rPr lang="en-GB" dirty="0"/>
              <a:t> </a:t>
            </a:r>
            <a:r>
              <a:rPr lang="en-GB" dirty="0" err="1"/>
              <a:t>zastupljeni</a:t>
            </a:r>
            <a:r>
              <a:rPr lang="en-GB" dirty="0"/>
              <a:t> s </a:t>
            </a:r>
            <a:r>
              <a:rPr lang="en-GB" dirty="0" err="1"/>
              <a:t>dva</a:t>
            </a:r>
            <a:r>
              <a:rPr lang="en-GB" dirty="0"/>
              <a:t> </a:t>
            </a:r>
            <a:r>
              <a:rPr lang="en-GB" dirty="0" err="1"/>
              <a:t>roda</a:t>
            </a:r>
            <a:r>
              <a:rPr lang="en-GB" dirty="0"/>
              <a:t> – </a:t>
            </a:r>
            <a:r>
              <a:rPr lang="en-GB" i="1" dirty="0" err="1"/>
              <a:t>Ophioglossum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i="1" dirty="0" err="1"/>
              <a:t>Botrychium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među</a:t>
            </a:r>
            <a:r>
              <a:rPr lang="en-GB" dirty="0"/>
              <a:t> </a:t>
            </a:r>
            <a:r>
              <a:rPr lang="en-GB" dirty="0" err="1"/>
              <a:t>njima</a:t>
            </a:r>
            <a:r>
              <a:rPr lang="en-GB" dirty="0"/>
              <a:t> je </a:t>
            </a:r>
            <a:r>
              <a:rPr lang="hr-HR" i="1" dirty="0"/>
              <a:t>O</a:t>
            </a:r>
            <a:r>
              <a:rPr lang="en-GB" i="1" dirty="0"/>
              <a:t>.</a:t>
            </a:r>
            <a:r>
              <a:rPr lang="hr-HR" i="1" dirty="0"/>
              <a:t> vulgatum </a:t>
            </a:r>
            <a:r>
              <a:rPr lang="en-GB" dirty="0" err="1"/>
              <a:t>najčešći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dolazi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poplavnim</a:t>
            </a:r>
            <a:r>
              <a:rPr lang="en-GB" dirty="0"/>
              <a:t> </a:t>
            </a:r>
            <a:r>
              <a:rPr lang="en-GB" dirty="0" err="1"/>
              <a:t>travnjacima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/>
              <a:t>O. </a:t>
            </a:r>
            <a:r>
              <a:rPr lang="en-GB" i="1" dirty="0" err="1"/>
              <a:t>lusitanicum</a:t>
            </a:r>
            <a:r>
              <a:rPr lang="en-GB" i="1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i="1" dirty="0"/>
              <a:t>O. </a:t>
            </a:r>
            <a:r>
              <a:rPr lang="en-GB" i="1" dirty="0" err="1"/>
              <a:t>azoricum</a:t>
            </a:r>
            <a:r>
              <a:rPr lang="en-GB" i="1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mediteranske</a:t>
            </a:r>
            <a:r>
              <a:rPr lang="en-GB" dirty="0"/>
              <a:t> </a:t>
            </a:r>
            <a:r>
              <a:rPr lang="en-GB" dirty="0" err="1"/>
              <a:t>vrste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rastu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golom</a:t>
            </a:r>
            <a:r>
              <a:rPr lang="en-GB" dirty="0"/>
              <a:t> </a:t>
            </a:r>
            <a:r>
              <a:rPr lang="en-GB" dirty="0" err="1"/>
              <a:t>tlu</a:t>
            </a:r>
            <a:r>
              <a:rPr lang="en-GB" dirty="0"/>
              <a:t> u </a:t>
            </a:r>
            <a:r>
              <a:rPr lang="en-GB" dirty="0" err="1"/>
              <a:t>makijama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pojavljuju</a:t>
            </a:r>
            <a:r>
              <a:rPr lang="en-GB" dirty="0"/>
              <a:t> se u </a:t>
            </a:r>
            <a:r>
              <a:rPr lang="en-GB" dirty="0" err="1"/>
              <a:t>kasno</a:t>
            </a:r>
            <a:r>
              <a:rPr lang="en-GB" dirty="0"/>
              <a:t> </a:t>
            </a:r>
            <a:r>
              <a:rPr lang="en-GB" dirty="0" err="1"/>
              <a:t>ljeto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rano</a:t>
            </a:r>
            <a:r>
              <a:rPr lang="en-GB" dirty="0"/>
              <a:t> </a:t>
            </a:r>
            <a:r>
              <a:rPr lang="en-GB" dirty="0" err="1"/>
              <a:t>proljeće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i="1" dirty="0"/>
              <a:t>B</a:t>
            </a:r>
            <a:r>
              <a:rPr lang="en-GB" i="1" dirty="0"/>
              <a:t>.</a:t>
            </a:r>
            <a:r>
              <a:rPr lang="hr-HR" i="1" dirty="0"/>
              <a:t> lunaria</a:t>
            </a:r>
            <a:r>
              <a:rPr lang="en-GB" i="1" dirty="0"/>
              <a:t> </a:t>
            </a:r>
            <a:r>
              <a:rPr lang="en-GB" dirty="0"/>
              <a:t>je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visokoplaninskih</a:t>
            </a:r>
            <a:r>
              <a:rPr lang="en-GB" dirty="0"/>
              <a:t> </a:t>
            </a:r>
            <a:r>
              <a:rPr lang="en-GB" dirty="0" err="1"/>
              <a:t>travnjaka</a:t>
            </a:r>
            <a:r>
              <a:rPr lang="en-GB" dirty="0"/>
              <a:t>, </a:t>
            </a:r>
            <a:r>
              <a:rPr lang="en-GB" dirty="0" err="1"/>
              <a:t>dok</a:t>
            </a:r>
            <a:r>
              <a:rPr lang="en-GB" dirty="0"/>
              <a:t> je </a:t>
            </a:r>
            <a:r>
              <a:rPr lang="hr-HR" i="1" dirty="0"/>
              <a:t>B</a:t>
            </a:r>
            <a:r>
              <a:rPr lang="en-GB" i="1" dirty="0"/>
              <a:t>.</a:t>
            </a:r>
            <a:r>
              <a:rPr lang="hr-HR" i="1" dirty="0"/>
              <a:t> matricariifolium </a:t>
            </a:r>
            <a:r>
              <a:rPr lang="en-GB" dirty="0"/>
              <a:t>do </a:t>
            </a:r>
            <a:r>
              <a:rPr lang="en-GB" dirty="0" err="1"/>
              <a:t>nedavno</a:t>
            </a:r>
            <a:r>
              <a:rPr lang="en-GB" dirty="0"/>
              <a:t> </a:t>
            </a:r>
            <a:r>
              <a:rPr lang="en-GB" dirty="0" err="1"/>
              <a:t>smatrana</a:t>
            </a:r>
            <a:r>
              <a:rPr lang="en-GB" dirty="0"/>
              <a:t> </a:t>
            </a:r>
            <a:r>
              <a:rPr lang="en-GB" dirty="0" err="1"/>
              <a:t>regionalno</a:t>
            </a:r>
            <a:r>
              <a:rPr lang="en-GB" dirty="0"/>
              <a:t> </a:t>
            </a:r>
            <a:r>
              <a:rPr lang="en-GB" dirty="0" err="1"/>
              <a:t>izumrlom</a:t>
            </a:r>
            <a:r>
              <a:rPr lang="en-GB" dirty="0"/>
              <a:t> </a:t>
            </a:r>
            <a:r>
              <a:rPr lang="en-GB" dirty="0" err="1"/>
              <a:t>vrstom</a:t>
            </a:r>
            <a:r>
              <a:rPr lang="en-GB" dirty="0"/>
              <a:t> (</a:t>
            </a:r>
            <a:r>
              <a:rPr lang="en-GB" dirty="0" err="1"/>
              <a:t>izumrla</a:t>
            </a:r>
            <a:r>
              <a:rPr lang="en-GB" dirty="0"/>
              <a:t> </a:t>
            </a:r>
            <a:r>
              <a:rPr lang="en-GB" dirty="0" err="1"/>
              <a:t>populacija</a:t>
            </a:r>
            <a:r>
              <a:rPr lang="en-GB" dirty="0"/>
              <a:t> s </a:t>
            </a:r>
            <a:r>
              <a:rPr lang="en-GB" dirty="0" err="1"/>
              <a:t>Medvednice</a:t>
            </a:r>
            <a:r>
              <a:rPr lang="en-GB" dirty="0"/>
              <a:t>), </a:t>
            </a:r>
            <a:r>
              <a:rPr lang="en-GB" dirty="0" err="1"/>
              <a:t>ali</a:t>
            </a:r>
            <a:r>
              <a:rPr lang="en-GB" dirty="0"/>
              <a:t> je </a:t>
            </a:r>
            <a:r>
              <a:rPr lang="en-GB" dirty="0" err="1"/>
              <a:t>nađena</a:t>
            </a:r>
            <a:r>
              <a:rPr lang="en-GB" dirty="0"/>
              <a:t> nova </a:t>
            </a:r>
            <a:r>
              <a:rPr lang="en-GB" dirty="0" err="1"/>
              <a:t>populacija</a:t>
            </a:r>
            <a:r>
              <a:rPr lang="en-GB" dirty="0"/>
              <a:t> u </a:t>
            </a:r>
            <a:r>
              <a:rPr lang="en-GB" dirty="0" err="1"/>
              <a:t>Gorskom</a:t>
            </a:r>
            <a:r>
              <a:rPr lang="en-GB" dirty="0"/>
              <a:t> </a:t>
            </a:r>
            <a:r>
              <a:rPr lang="en-GB" dirty="0" err="1"/>
              <a:t>Kotaru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12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i="1" dirty="0" err="1"/>
              <a:t>Ophioglossum</a:t>
            </a:r>
            <a:r>
              <a:rPr lang="en-GB" i="1" dirty="0"/>
              <a:t> </a:t>
            </a:r>
            <a:r>
              <a:rPr lang="en-GB" i="1" dirty="0" err="1"/>
              <a:t>azoricum</a:t>
            </a:r>
            <a:r>
              <a:rPr lang="en-GB" i="1" dirty="0"/>
              <a:t> </a:t>
            </a:r>
            <a:r>
              <a:rPr lang="en-GB" dirty="0"/>
              <a:t>je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rijetka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, </a:t>
            </a:r>
            <a:r>
              <a:rPr lang="en-GB" dirty="0" err="1"/>
              <a:t>poznata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svega</a:t>
            </a:r>
            <a:r>
              <a:rPr lang="en-GB" dirty="0"/>
              <a:t> </a:t>
            </a:r>
            <a:r>
              <a:rPr lang="en-GB" dirty="0" err="1"/>
              <a:t>nekoliko</a:t>
            </a:r>
            <a:r>
              <a:rPr lang="en-GB" dirty="0"/>
              <a:t> </a:t>
            </a:r>
            <a:r>
              <a:rPr lang="en-GB" dirty="0" err="1"/>
              <a:t>nalazišta</a:t>
            </a:r>
            <a:r>
              <a:rPr lang="en-GB" dirty="0"/>
              <a:t> u </a:t>
            </a:r>
            <a:r>
              <a:rPr lang="en-GB" dirty="0" err="1"/>
              <a:t>južnoj</a:t>
            </a:r>
            <a:r>
              <a:rPr lang="en-GB" dirty="0"/>
              <a:t> </a:t>
            </a:r>
            <a:r>
              <a:rPr lang="en-GB" dirty="0" err="1"/>
              <a:t>Istri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morfološki</a:t>
            </a:r>
            <a:r>
              <a:rPr lang="en-GB" dirty="0"/>
              <a:t> je </a:t>
            </a:r>
            <a:r>
              <a:rPr lang="en-GB" dirty="0" err="1"/>
              <a:t>vrlo</a:t>
            </a:r>
            <a:r>
              <a:rPr lang="en-GB" dirty="0"/>
              <a:t> </a:t>
            </a:r>
            <a:r>
              <a:rPr lang="en-GB" dirty="0" err="1"/>
              <a:t>slična</a:t>
            </a:r>
            <a:r>
              <a:rPr lang="en-GB" dirty="0"/>
              <a:t> </a:t>
            </a:r>
            <a:r>
              <a:rPr lang="en-GB" dirty="0" err="1"/>
              <a:t>vrsti</a:t>
            </a:r>
            <a:r>
              <a:rPr lang="en-GB" dirty="0"/>
              <a:t> </a:t>
            </a:r>
            <a:r>
              <a:rPr lang="en-GB" i="1" dirty="0"/>
              <a:t>O. </a:t>
            </a:r>
            <a:r>
              <a:rPr lang="en-GB" i="1" dirty="0" err="1"/>
              <a:t>lusitanicum</a:t>
            </a:r>
            <a:r>
              <a:rPr lang="en-GB" dirty="0"/>
              <a:t>, no </a:t>
            </a:r>
            <a:r>
              <a:rPr lang="en-GB" dirty="0" err="1"/>
              <a:t>razlikuju</a:t>
            </a:r>
            <a:r>
              <a:rPr lang="en-GB" dirty="0"/>
              <a:t> se po </a:t>
            </a:r>
            <a:r>
              <a:rPr lang="en-GB" dirty="0" err="1"/>
              <a:t>fenologiji</a:t>
            </a:r>
            <a:r>
              <a:rPr lang="en-GB" dirty="0"/>
              <a:t> (</a:t>
            </a:r>
            <a:r>
              <a:rPr lang="en-GB" dirty="0" err="1">
                <a:solidFill>
                  <a:srgbClr val="FF0000"/>
                </a:solidFill>
              </a:rPr>
              <a:t>Slika</a:t>
            </a:r>
            <a:r>
              <a:rPr lang="en-GB" dirty="0">
                <a:solidFill>
                  <a:srgbClr val="FF0000"/>
                </a:solidFill>
              </a:rPr>
              <a:t> 3.!</a:t>
            </a:r>
            <a:r>
              <a:rPr lang="en-GB" dirty="0"/>
              <a:t>)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598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err="1"/>
              <a:t>unutar</a:t>
            </a:r>
            <a:r>
              <a:rPr lang="en-GB" dirty="0"/>
              <a:t> </a:t>
            </a:r>
            <a:r>
              <a:rPr lang="en-GB" dirty="0" err="1"/>
              <a:t>podrazreda</a:t>
            </a:r>
            <a:r>
              <a:rPr lang="en-GB" dirty="0"/>
              <a:t> </a:t>
            </a:r>
            <a:r>
              <a:rPr lang="en-GB" dirty="0" err="1"/>
              <a:t>Polypodidae</a:t>
            </a:r>
            <a:r>
              <a:rPr lang="en-GB" dirty="0"/>
              <a:t> </a:t>
            </a:r>
            <a:r>
              <a:rPr lang="en-GB" dirty="0" err="1"/>
              <a:t>brojni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rodovi</a:t>
            </a:r>
            <a:r>
              <a:rPr lang="en-GB" dirty="0"/>
              <a:t>, a </a:t>
            </a:r>
            <a:r>
              <a:rPr lang="en-GB" dirty="0" err="1"/>
              <a:t>najbrojniji</a:t>
            </a:r>
            <a:r>
              <a:rPr lang="en-GB" dirty="0"/>
              <a:t> </a:t>
            </a:r>
            <a:r>
              <a:rPr lang="en-GB" dirty="0" err="1"/>
              <a:t>među</a:t>
            </a:r>
            <a:r>
              <a:rPr lang="en-GB" dirty="0"/>
              <a:t> </a:t>
            </a:r>
            <a:r>
              <a:rPr lang="en-GB" dirty="0" err="1"/>
              <a:t>njima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(s </a:t>
            </a:r>
            <a:r>
              <a:rPr lang="en-GB" dirty="0" err="1"/>
              <a:t>više</a:t>
            </a:r>
            <a:r>
              <a:rPr lang="en-GB" dirty="0"/>
              <a:t> od 5 </a:t>
            </a:r>
            <a:r>
              <a:rPr lang="en-GB" dirty="0" err="1"/>
              <a:t>vrsta</a:t>
            </a:r>
            <a:r>
              <a:rPr lang="en-GB" dirty="0"/>
              <a:t>): </a:t>
            </a:r>
            <a:r>
              <a:rPr lang="hr-HR" i="1" dirty="0"/>
              <a:t>Asplenium, Dryopterys,</a:t>
            </a:r>
            <a:r>
              <a:rPr lang="en-GB" i="1" dirty="0"/>
              <a:t> </a:t>
            </a:r>
            <a:r>
              <a:rPr lang="hr-HR" i="1" dirty="0"/>
              <a:t>Polypodium</a:t>
            </a:r>
            <a:r>
              <a:rPr lang="en-GB" i="1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hr-HR" i="1" dirty="0"/>
              <a:t> Polystichum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651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orlovska</a:t>
            </a:r>
            <a:r>
              <a:rPr lang="en-GB" dirty="0"/>
              <a:t> </a:t>
            </a:r>
            <a:r>
              <a:rPr lang="hr-HR" dirty="0"/>
              <a:t>bujad (</a:t>
            </a:r>
            <a:r>
              <a:rPr lang="hr-HR" i="1" dirty="0"/>
              <a:t>Pteridium aquilinum</a:t>
            </a:r>
            <a:r>
              <a:rPr lang="en-GB" dirty="0"/>
              <a:t>) je </a:t>
            </a:r>
            <a:r>
              <a:rPr lang="en-GB" dirty="0" err="1"/>
              <a:t>jedna</a:t>
            </a:r>
            <a:r>
              <a:rPr lang="en-GB" dirty="0"/>
              <a:t> od </a:t>
            </a:r>
            <a:r>
              <a:rPr lang="en-GB" dirty="0" err="1"/>
              <a:t>najvećih</a:t>
            </a:r>
            <a:r>
              <a:rPr lang="en-GB" dirty="0"/>
              <a:t> </a:t>
            </a:r>
            <a:r>
              <a:rPr lang="en-GB" dirty="0" err="1"/>
              <a:t>vrsta</a:t>
            </a:r>
            <a:r>
              <a:rPr lang="en-GB" dirty="0"/>
              <a:t> </a:t>
            </a:r>
            <a:r>
              <a:rPr lang="en-GB" dirty="0" err="1"/>
              <a:t>paprati</a:t>
            </a:r>
            <a:r>
              <a:rPr lang="en-GB" dirty="0"/>
              <a:t> u </a:t>
            </a:r>
            <a:r>
              <a:rPr lang="en-GB" dirty="0" err="1"/>
              <a:t>Hrvatskoj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latinsko</a:t>
            </a:r>
            <a:r>
              <a:rPr lang="en-GB" dirty="0"/>
              <a:t> </a:t>
            </a:r>
            <a:r>
              <a:rPr lang="en-GB" dirty="0" err="1"/>
              <a:t>ime</a:t>
            </a:r>
            <a:r>
              <a:rPr lang="en-GB" dirty="0"/>
              <a:t> </a:t>
            </a:r>
            <a:r>
              <a:rPr lang="hr-HR" i="1" dirty="0"/>
              <a:t>aquilinum</a:t>
            </a:r>
            <a:r>
              <a:rPr lang="en-GB" i="1" dirty="0"/>
              <a:t> </a:t>
            </a:r>
            <a:r>
              <a:rPr lang="en-GB" dirty="0"/>
              <a:t>(</a:t>
            </a:r>
            <a:r>
              <a:rPr lang="en-GB" dirty="0" err="1"/>
              <a:t>orao</a:t>
            </a:r>
            <a:r>
              <a:rPr lang="en-GB" dirty="0"/>
              <a:t>) – </a:t>
            </a:r>
            <a:r>
              <a:rPr lang="en-GB" dirty="0" err="1"/>
              <a:t>presjek</a:t>
            </a:r>
            <a:r>
              <a:rPr lang="en-GB" dirty="0"/>
              <a:t> </a:t>
            </a:r>
            <a:r>
              <a:rPr lang="en-GB" dirty="0" err="1"/>
              <a:t>stabljike</a:t>
            </a:r>
            <a:r>
              <a:rPr lang="en-GB" dirty="0"/>
              <a:t> </a:t>
            </a:r>
            <a:r>
              <a:rPr lang="en-GB" dirty="0" err="1"/>
              <a:t>ima</a:t>
            </a:r>
            <a:r>
              <a:rPr lang="en-GB" dirty="0"/>
              <a:t> </a:t>
            </a:r>
            <a:r>
              <a:rPr lang="en-GB" dirty="0" err="1"/>
              <a:t>oblik</a:t>
            </a:r>
            <a:r>
              <a:rPr lang="en-GB" dirty="0"/>
              <a:t> </a:t>
            </a:r>
            <a:r>
              <a:rPr lang="en-GB" dirty="0" err="1"/>
              <a:t>orla</a:t>
            </a: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/>
              <a:t>najčešće</a:t>
            </a:r>
            <a:r>
              <a:rPr lang="en-GB" dirty="0"/>
              <a:t> </a:t>
            </a:r>
            <a:r>
              <a:rPr lang="en-GB" dirty="0" err="1"/>
              <a:t>tvori</a:t>
            </a:r>
            <a:r>
              <a:rPr lang="en-GB" dirty="0"/>
              <a:t> </a:t>
            </a:r>
            <a:r>
              <a:rPr lang="en-GB" dirty="0" err="1"/>
              <a:t>guste</a:t>
            </a:r>
            <a:r>
              <a:rPr lang="en-GB" dirty="0"/>
              <a:t> </a:t>
            </a:r>
            <a:r>
              <a:rPr lang="en-GB" dirty="0" err="1"/>
              <a:t>sastojine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kiselom</a:t>
            </a:r>
            <a:r>
              <a:rPr lang="en-GB" dirty="0"/>
              <a:t> </a:t>
            </a:r>
            <a:r>
              <a:rPr lang="en-GB" dirty="0" err="1"/>
              <a:t>tlu</a:t>
            </a:r>
            <a:r>
              <a:rPr lang="en-GB" dirty="0"/>
              <a:t> – </a:t>
            </a:r>
            <a:r>
              <a:rPr lang="en-GB" dirty="0" err="1"/>
              <a:t>tzv</a:t>
            </a:r>
            <a:r>
              <a:rPr lang="en-GB" dirty="0"/>
              <a:t>. </a:t>
            </a:r>
            <a:r>
              <a:rPr lang="en-GB" dirty="0" err="1"/>
              <a:t>bujadnice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727619-3E15-45F7-A6A6-60C6BBB11E2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417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708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814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339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6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401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077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3723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749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337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816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63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52FA-274A-436E-88D4-02500DF4FB80}" type="datetimeFigureOut">
              <a:rPr lang="hr-HR" smtClean="0"/>
              <a:pPr/>
              <a:t>3.3.2025.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3A7DA-01CF-4D75-8E08-12291C69511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04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hyperlink" Target="https://www.google.com/url?sa=i&amp;rct=j&amp;q=&amp;esrc=s&amp;source=images&amp;cd=&amp;cad=rja&amp;uact=8&amp;ved=2ahUKEwjl88Gy59fgAhVN_qQKHTmIBusQjRx6BAgBEAU&amp;url=https://www.plantea.com.hr/oslad/&amp;psig=AOvVaw3N3g7t01_Be_WnJLi48lB6&amp;ust=155121580847811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iji8iK6NfgAhWhMewKHUDWDzMQjRx6BAgBEAU&amp;url=https://gobotany.newenglandwild.org/species/asplenium/trichomanes/&amp;psig=AOvVaw1A7GqOYcIFYcWrmJnwfaPl&amp;ust=1551215996642801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www.google.com/url?sa=i&amp;rct=j&amp;q=&amp;esrc=s&amp;source=images&amp;cd=&amp;cad=rja&amp;uact=8&amp;ved=2ahUKEwjz0ujw69fgAhUFGewKHbPoBM0QjRx6BAgBEAU&amp;url=https://www.plant-world-seeds.com/store/view_seed_item/4460&amp;psig=AOvVaw0BP_guLRgWumX_qJa8oCG4&amp;ust=1551217010321029" TargetMode="External"/><Relationship Id="rId7" Type="http://schemas.openxmlformats.org/officeDocument/2006/relationships/hyperlink" Target="https://www.google.com/url?sa=i&amp;rct=j&amp;q=&amp;esrc=s&amp;source=images&amp;cd=&amp;cad=rja&amp;uact=8&amp;ved=2ahUKEwiKi7CG7dfgAhXM6aQKHWtlDCgQjRx6BAgBEAU&amp;url=https://wnmu.edu/academic/nspages/gilaflora/athyrium_filix_femina.html&amp;psig=AOvVaw1kZDnSZaUBaU__ZkggcWRS&amp;ust=155121723123724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hyperlink" Target="https://www.google.com/url?sa=i&amp;rct=j&amp;q=&amp;esrc=s&amp;source=images&amp;cd=&amp;cad=rja&amp;uact=8&amp;ved=2ahUKEwihkLi77NfgAhUJyKQKHUi0DHsQjRx6BAgBEAU&amp;url=https://commons.wikimedia.org/wiki/File:Dryopteris_filix-mas1_ies.jpg&amp;psig=AOvVaw258_yGdjSYXA-yemLPgKTZ&amp;ust=1551217159469485" TargetMode="External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openxmlformats.org/officeDocument/2006/relationships/hyperlink" Target="https://www.google.com/url?sa=i&amp;rct=j&amp;q=&amp;esrc=s&amp;source=images&amp;cd=&amp;cad=rja&amp;uact=8&amp;ved=2ahUKEwjE9OCx7dfgAhVHsaQKHR-hDlEQjRx6BAgBEAU&amp;url=http://northeastflora.myspecies.info/taxonomy/term/14&amp;psig=AOvVaw2ecSSU4FZiVVFtPlJcTzlS&amp;ust=155121741266467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hyperlink" Target="https://www.google.com/url?sa=i&amp;rct=j&amp;q=&amp;esrc=s&amp;source=images&amp;cd=&amp;cad=rja&amp;uact=8&amp;ved=2ahUKEwiBh6qp6tfgAhUjMuwKHYPfCaAQjRx6BAgBEAU&amp;url=https://hr.wikipedia.org/wiki/Botani%C4%8Dki_vrt_Prirodoslovno-matemati%C4%8Dkog_fakulteta_Sveu%C4%8Dili%C5%A1ta_u_Zagrebu&amp;psig=AOvVaw3UM3cxhLwSrkJJhjx2M1RE&amp;ust=155121659640859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s://www.google.com/url?sa=i&amp;rct=j&amp;q=&amp;esrc=s&amp;source=images&amp;cd=&amp;cad=rja&amp;uact=8&amp;ved=2ahUKEwjcyuXd4tfgAhWoNOwKHYf9CMUQjRx6BAgBEAU&amp;url=https://www.boethingtreeland.com/plants/equisetum-hyemale/&amp;psig=AOvVaw1vpvid0uz3oI4ih4PoG6hg&amp;ust=1551214539119598" TargetMode="Externa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dirty="0"/>
              <a:t>Flora Hrvatske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287B25-F873-4023-BB01-79FD8B656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840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825" y="692696"/>
            <a:ext cx="1396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u="sng" dirty="0">
                <a:solidFill>
                  <a:srgbClr val="00B050"/>
                </a:solidFill>
              </a:rPr>
              <a:t>Polypodiidae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688632" cy="19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0825" y="2204864"/>
            <a:ext cx="5905351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ectangle 10"/>
          <p:cNvSpPr/>
          <p:nvPr/>
        </p:nvSpPr>
        <p:spPr>
          <a:xfrm>
            <a:off x="313923" y="3284984"/>
            <a:ext cx="85792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hr-HR" sz="1400" i="1" dirty="0"/>
              <a:t>Adiantum, Anogramma, </a:t>
            </a:r>
            <a:r>
              <a:rPr lang="hr-HR" sz="1400" b="1" i="1" dirty="0"/>
              <a:t>Asplenium</a:t>
            </a:r>
            <a:r>
              <a:rPr lang="hr-HR" sz="1400" i="1" dirty="0"/>
              <a:t>, Athyrium, Azolla, Blechnum, Cheilanthes, Cyrtomium</a:t>
            </a:r>
            <a:r>
              <a:rPr lang="hr-HR" sz="1400" dirty="0"/>
              <a:t>, </a:t>
            </a:r>
            <a:r>
              <a:rPr lang="hr-HR" sz="1400" i="1" dirty="0"/>
              <a:t>Cystopteris, </a:t>
            </a:r>
            <a:r>
              <a:rPr lang="hr-HR" sz="1400" b="1" i="1" dirty="0"/>
              <a:t>Dryopterys</a:t>
            </a:r>
            <a:r>
              <a:rPr lang="hr-HR" sz="1400" i="1" dirty="0"/>
              <a:t>, Gymnocarpium, Hymenophyllum, Marsilea, Matteucia, Notholaena, Oreopteris, Osmunda, Phaegopteris, Pilularia, </a:t>
            </a:r>
            <a:r>
              <a:rPr lang="hr-HR" sz="1400" b="1" i="1" dirty="0"/>
              <a:t>Polypodium</a:t>
            </a:r>
            <a:r>
              <a:rPr lang="hr-HR" sz="1400" i="1" dirty="0"/>
              <a:t>, </a:t>
            </a:r>
            <a:r>
              <a:rPr lang="hr-HR" sz="1400" b="1" i="1" dirty="0"/>
              <a:t>Polystichum</a:t>
            </a:r>
            <a:r>
              <a:rPr lang="hr-HR" sz="1400" i="1" dirty="0"/>
              <a:t>, Pteridium, Salvinia, Thelypteris, Woodsia</a:t>
            </a:r>
          </a:p>
        </p:txBody>
      </p:sp>
    </p:spTree>
    <p:extLst>
      <p:ext uri="{BB962C8B-B14F-4D97-AF65-F5344CB8AC3E}">
        <p14:creationId xmlns:p14="http://schemas.microsoft.com/office/powerpoint/2010/main" val="1685941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" y="623723"/>
            <a:ext cx="9130874" cy="604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48680"/>
            <a:ext cx="3682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bujad (</a:t>
            </a:r>
            <a:r>
              <a:rPr lang="hr-HR" i="1" dirty="0"/>
              <a:t>Pteridium aquilinum </a:t>
            </a:r>
            <a:r>
              <a:rPr lang="hr-HR" dirty="0"/>
              <a:t>(L.) Kuhn)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0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44" y="1052736"/>
            <a:ext cx="3600000" cy="495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318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4" y="658005"/>
            <a:ext cx="9150683" cy="51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488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0"/>
          <a:stretch/>
        </p:blipFill>
        <p:spPr bwMode="auto">
          <a:xfrm>
            <a:off x="4427984" y="1772816"/>
            <a:ext cx="4526828" cy="308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55976" y="4860834"/>
            <a:ext cx="4194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južnjačka oslad (</a:t>
            </a:r>
            <a:r>
              <a:rPr lang="hr-HR" i="1" dirty="0"/>
              <a:t>Polypodium cambricum </a:t>
            </a:r>
            <a:r>
              <a:rPr lang="hr-HR" dirty="0"/>
              <a:t>L.)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993" y="4869160"/>
            <a:ext cx="3615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obična oslad (</a:t>
            </a:r>
            <a:r>
              <a:rPr lang="hr-HR" i="1" dirty="0"/>
              <a:t>Polypodium vulgare </a:t>
            </a:r>
            <a:r>
              <a:rPr lang="hr-HR" dirty="0"/>
              <a:t>L.)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4098" name="Picture 2" descr="Slikovni rezultat za polypodium vulgar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1772816"/>
            <a:ext cx="4121198" cy="30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7493" y="5949280"/>
            <a:ext cx="40108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Polypodium interjectum </a:t>
            </a:r>
            <a:r>
              <a:rPr lang="hr-HR" dirty="0"/>
              <a:t>Shivas</a:t>
            </a:r>
          </a:p>
          <a:p>
            <a:r>
              <a:rPr lang="hr-HR" i="1" dirty="0"/>
              <a:t>Polypodium </a:t>
            </a:r>
            <a:r>
              <a:rPr lang="hr-HR" dirty="0"/>
              <a:t>x </a:t>
            </a:r>
            <a:r>
              <a:rPr lang="hr-HR" i="1" dirty="0"/>
              <a:t>mantoniae </a:t>
            </a:r>
            <a:r>
              <a:rPr lang="hr-HR" dirty="0"/>
              <a:t>(Rothm.) Shivas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1190623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294657-FFEE-4E2E-9DD1-BDC26BCD21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0" t="13601" r="29525" b="6601"/>
          <a:stretch/>
        </p:blipFill>
        <p:spPr>
          <a:xfrm>
            <a:off x="179388" y="526435"/>
            <a:ext cx="3799720" cy="6370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530DEB-4374-4255-86DA-1BE820D07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1" t="12200" r="19799" b="27600"/>
          <a:stretch/>
        </p:blipFill>
        <p:spPr>
          <a:xfrm>
            <a:off x="4572000" y="1844824"/>
            <a:ext cx="4201683" cy="3096344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BC83912E-386E-440B-B056-A76EC7E82558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7B27FBA4-694F-4239-B3A5-4A11862B3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C7820ED9-0837-41C2-969B-086D28A4C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963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2696"/>
            <a:ext cx="2952327" cy="398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99798"/>
            <a:ext cx="3960440" cy="264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504" y="4636876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zelena slezenica (</a:t>
            </a:r>
            <a:r>
              <a:rPr lang="hr-HR" i="1" dirty="0"/>
              <a:t>Asplenium trichomanes-ramosus </a:t>
            </a:r>
            <a:r>
              <a:rPr lang="hr-HR" dirty="0"/>
              <a:t>L. = </a:t>
            </a:r>
            <a:r>
              <a:rPr lang="hr-HR" i="1" dirty="0"/>
              <a:t>A. viride </a:t>
            </a:r>
            <a:r>
              <a:rPr lang="hr-HR" dirty="0"/>
              <a:t>Huds.)</a:t>
            </a:r>
          </a:p>
        </p:txBody>
      </p:sp>
      <p:sp>
        <p:nvSpPr>
          <p:cNvPr id="7" name="Rectangle 6"/>
          <p:cNvSpPr/>
          <p:nvPr/>
        </p:nvSpPr>
        <p:spPr>
          <a:xfrm>
            <a:off x="3707904" y="3284984"/>
            <a:ext cx="42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zidna </a:t>
            </a:r>
            <a:r>
              <a:rPr lang="hr-HR" dirty="0" err="1"/>
              <a:t>slezenica</a:t>
            </a:r>
            <a:r>
              <a:rPr lang="hr-HR" dirty="0"/>
              <a:t> (</a:t>
            </a:r>
            <a:r>
              <a:rPr lang="hr-HR" i="1" dirty="0" err="1"/>
              <a:t>Asplenium</a:t>
            </a:r>
            <a:r>
              <a:rPr lang="hr-HR" i="1" dirty="0"/>
              <a:t> ruta-</a:t>
            </a:r>
            <a:r>
              <a:rPr lang="hr-HR" i="1" dirty="0" err="1"/>
              <a:t>muraria</a:t>
            </a:r>
            <a:r>
              <a:rPr lang="hr-HR" i="1" dirty="0"/>
              <a:t> </a:t>
            </a:r>
            <a:r>
              <a:rPr lang="hr-HR" dirty="0"/>
              <a:t>L.)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148" y="3645024"/>
            <a:ext cx="1719188" cy="258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96336" y="4725144"/>
            <a:ext cx="1475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rascjepkana slezenica </a:t>
            </a:r>
          </a:p>
          <a:p>
            <a:r>
              <a:rPr lang="hr-HR" dirty="0"/>
              <a:t>(</a:t>
            </a:r>
            <a:r>
              <a:rPr lang="hr-HR" i="1" dirty="0"/>
              <a:t>Asplenium fissum </a:t>
            </a:r>
            <a:r>
              <a:rPr lang="hr-HR" dirty="0"/>
              <a:t>Kit. ex Willd.)</a:t>
            </a: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6146" name="Picture 2" descr="Slikovni rezultat za asplenium trichomanes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664" y="3645024"/>
            <a:ext cx="1935900" cy="25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07904" y="6165304"/>
            <a:ext cx="3225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smeđa slezenica </a:t>
            </a:r>
          </a:p>
          <a:p>
            <a:r>
              <a:rPr lang="hr-HR" dirty="0"/>
              <a:t>(</a:t>
            </a:r>
            <a:r>
              <a:rPr lang="hr-HR" i="1" dirty="0"/>
              <a:t>Asplenium trichomanes </a:t>
            </a:r>
            <a:r>
              <a:rPr lang="hr-HR" dirty="0"/>
              <a:t>L.)</a:t>
            </a:r>
          </a:p>
        </p:txBody>
      </p:sp>
    </p:spTree>
    <p:extLst>
      <p:ext uri="{BB962C8B-B14F-4D97-AF65-F5344CB8AC3E}">
        <p14:creationId xmlns:p14="http://schemas.microsoft.com/office/powerpoint/2010/main" val="3766285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6215" y="5579948"/>
            <a:ext cx="4288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obični jelenak (</a:t>
            </a:r>
            <a:r>
              <a:rPr lang="hr-HR" i="1" dirty="0"/>
              <a:t>Asplenium scolopendrium</a:t>
            </a:r>
            <a:r>
              <a:rPr lang="hr-HR" dirty="0"/>
              <a:t> L.)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781" y="1819669"/>
            <a:ext cx="4250665" cy="322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75" y="1326526"/>
            <a:ext cx="3173968" cy="42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163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6" y="1772816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5183" y="4942909"/>
            <a:ext cx="3944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streličasti jelenak </a:t>
            </a:r>
          </a:p>
          <a:p>
            <a:r>
              <a:rPr lang="hr-HR" dirty="0"/>
              <a:t>(</a:t>
            </a:r>
            <a:r>
              <a:rPr lang="hr-HR" i="1" dirty="0"/>
              <a:t>Asplenium sagittatum </a:t>
            </a:r>
            <a:r>
              <a:rPr lang="hr-HR" dirty="0"/>
              <a:t>(DC.) Bange )</a:t>
            </a:r>
            <a:r>
              <a:rPr lang="hr-HR" i="1" dirty="0"/>
              <a:t>, </a:t>
            </a:r>
            <a:r>
              <a:rPr lang="hr-HR" dirty="0"/>
              <a:t>CR</a:t>
            </a:r>
          </a:p>
        </p:txBody>
      </p:sp>
      <p:sp>
        <p:nvSpPr>
          <p:cNvPr id="4" name="Rectangle 3"/>
          <p:cNvSpPr/>
          <p:nvPr/>
        </p:nvSpPr>
        <p:spPr>
          <a:xfrm>
            <a:off x="5233665" y="5877272"/>
            <a:ext cx="37212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kvarnerski jelenak </a:t>
            </a:r>
          </a:p>
          <a:p>
            <a:r>
              <a:rPr lang="hr-HR" dirty="0"/>
              <a:t>(</a:t>
            </a:r>
            <a:r>
              <a:rPr lang="hr-HR" i="1" dirty="0"/>
              <a:t>Asplenium hybridum </a:t>
            </a:r>
            <a:r>
              <a:rPr lang="hr-HR" dirty="0"/>
              <a:t>(Milde) Bange)</a:t>
            </a:r>
            <a:r>
              <a:rPr lang="hr-HR" i="1" dirty="0"/>
              <a:t>, </a:t>
            </a:r>
          </a:p>
          <a:p>
            <a:r>
              <a:rPr lang="hr-HR" dirty="0"/>
              <a:t>kvarnerski endem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79430"/>
            <a:ext cx="2964291" cy="52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201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84250" y="4355812"/>
            <a:ext cx="3611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Asplenium septentrionale </a:t>
            </a:r>
            <a:r>
              <a:rPr lang="hr-HR" dirty="0"/>
              <a:t>(L.) Hoffm.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9443"/>
            <a:ext cx="3960440" cy="29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/>
          <a:stretch/>
        </p:blipFill>
        <p:spPr bwMode="auto">
          <a:xfrm>
            <a:off x="4320743" y="1229442"/>
            <a:ext cx="4426832" cy="29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30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F94A-CEA6-4E22-A946-32CC3F3CA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err="1"/>
              <a:t>Papratnjače</a:t>
            </a:r>
            <a:r>
              <a:rPr lang="en-GB" b="1" dirty="0"/>
              <a:t> u </a:t>
            </a:r>
            <a:r>
              <a:rPr lang="en-GB" b="1" dirty="0" err="1"/>
              <a:t>flori</a:t>
            </a:r>
            <a:r>
              <a:rPr lang="en-GB" b="1" dirty="0"/>
              <a:t> </a:t>
            </a:r>
            <a:r>
              <a:rPr lang="en-GB" b="1" dirty="0" err="1"/>
              <a:t>Hrvatske</a:t>
            </a:r>
            <a:br>
              <a:rPr lang="hr-HR" b="1" dirty="0"/>
            </a:b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97617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183" y="4365104"/>
            <a:ext cx="3136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muška paprat </a:t>
            </a:r>
          </a:p>
          <a:p>
            <a:r>
              <a:rPr lang="hr-HR" dirty="0"/>
              <a:t>(</a:t>
            </a:r>
            <a:r>
              <a:rPr lang="hr-HR" i="1" dirty="0"/>
              <a:t>Dryopteris filix-mas </a:t>
            </a:r>
            <a:r>
              <a:rPr lang="hr-HR" dirty="0"/>
              <a:t>(L.) </a:t>
            </a:r>
            <a:r>
              <a:rPr lang="hr-HR" dirty="0" err="1"/>
              <a:t>Schott</a:t>
            </a:r>
            <a:r>
              <a:rPr lang="hr-HR" dirty="0"/>
              <a:t>)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53138" y="539388"/>
            <a:ext cx="2183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Dryopteris</a:t>
            </a:r>
            <a:r>
              <a:rPr lang="hr-HR" dirty="0"/>
              <a:t> – 12 vrsta</a:t>
            </a:r>
          </a:p>
        </p:txBody>
      </p:sp>
      <p:pic>
        <p:nvPicPr>
          <p:cNvPr id="8194" name="Picture 2" descr="Slikovni rezultat za dryopteris filix-ma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3" y="90872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79912" y="548680"/>
            <a:ext cx="1886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Athyrium</a:t>
            </a:r>
            <a:r>
              <a:rPr lang="hr-HR" dirty="0"/>
              <a:t> – 2 vrste</a:t>
            </a:r>
          </a:p>
        </p:txBody>
      </p:sp>
      <p:sp>
        <p:nvSpPr>
          <p:cNvPr id="2" name="Rectangle 1"/>
          <p:cNvSpPr/>
          <p:nvPr/>
        </p:nvSpPr>
        <p:spPr>
          <a:xfrm>
            <a:off x="3824554" y="4365104"/>
            <a:ext cx="31777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ženska paprat </a:t>
            </a:r>
          </a:p>
          <a:p>
            <a:r>
              <a:rPr lang="hr-HR" dirty="0"/>
              <a:t>(</a:t>
            </a:r>
            <a:r>
              <a:rPr lang="hr-HR" i="1" dirty="0"/>
              <a:t>Athyrium filix-femina </a:t>
            </a:r>
            <a:r>
              <a:rPr lang="hr-HR" dirty="0"/>
              <a:t>(L.) Roth) </a:t>
            </a:r>
          </a:p>
        </p:txBody>
      </p:sp>
      <p:pic>
        <p:nvPicPr>
          <p:cNvPr id="8196" name="Picture 4" descr="Slikovni rezultat za dryopteris filix-mas indusium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3" y="5011435"/>
            <a:ext cx="185331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likovni rezultat za athyrium filix-femin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48" y="916480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likovni rezultat za athyrium filix-femina indusium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3" t="21056" r="28781" b="21612"/>
          <a:stretch/>
        </p:blipFill>
        <p:spPr bwMode="auto">
          <a:xfrm>
            <a:off x="3873148" y="5013176"/>
            <a:ext cx="243235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536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622779" cy="506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544" y="683404"/>
            <a:ext cx="563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gospin vlasak, venerina kosa (</a:t>
            </a:r>
            <a:r>
              <a:rPr lang="hr-HR" i="1" dirty="0"/>
              <a:t>Adiantum capillus-veneris </a:t>
            </a:r>
            <a:r>
              <a:rPr lang="hr-HR" dirty="0"/>
              <a:t>L.)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7170" name="Picture 2" descr="Slikovni rezultat za botanički vrt zagreb 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0"/>
            <a:ext cx="2123728" cy="21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938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"/>
          <a:stretch/>
        </p:blipFill>
        <p:spPr bwMode="auto">
          <a:xfrm>
            <a:off x="179512" y="610727"/>
            <a:ext cx="3810000" cy="555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16" y="610610"/>
            <a:ext cx="3372055" cy="55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325"/>
          <a:stretch/>
        </p:blipFill>
        <p:spPr bwMode="auto">
          <a:xfrm>
            <a:off x="6927959" y="5069061"/>
            <a:ext cx="2252553" cy="181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6165304"/>
            <a:ext cx="478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tankolisni goliš (</a:t>
            </a:r>
            <a:r>
              <a:rPr lang="hr-HR" i="1" dirty="0"/>
              <a:t>Anogramma leptophylla </a:t>
            </a:r>
            <a:r>
              <a:rPr lang="hr-HR" dirty="0"/>
              <a:t>(L.) Link)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335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Vaskularne biljke: crvotočine (</a:t>
              </a:r>
              <a:r>
                <a:rPr lang="hr-HR" sz="1200" i="1" dirty="0">
                  <a:solidFill>
                    <a:srgbClr val="00B050"/>
                  </a:solidFill>
                </a:rPr>
                <a:t>Lycopodidae</a:t>
              </a:r>
              <a:r>
                <a:rPr lang="hr-HR" sz="1200" dirty="0">
                  <a:solidFill>
                    <a:srgbClr val="00B050"/>
                  </a:solidFill>
                </a:rPr>
                <a:t>) i paprati (</a:t>
              </a:r>
              <a:r>
                <a:rPr lang="hr-HR" sz="1200" i="1" dirty="0">
                  <a:solidFill>
                    <a:srgbClr val="00B050"/>
                  </a:solidFill>
                </a:rPr>
                <a:t>Monilophyta</a:t>
              </a:r>
              <a:r>
                <a:rPr lang="hr-HR" sz="1200" dirty="0">
                  <a:solidFill>
                    <a:srgbClr val="00B05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8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416FB3-0C2D-4F7C-8744-236E6C5DC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2" t="13654" r="14563" b="6100"/>
          <a:stretch/>
        </p:blipFill>
        <p:spPr>
          <a:xfrm>
            <a:off x="215476" y="1441723"/>
            <a:ext cx="5328592" cy="3974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82A04B-2052-4A40-A1FF-1E791DB8C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87" t="31800" r="22438" b="8001"/>
          <a:stretch/>
        </p:blipFill>
        <p:spPr>
          <a:xfrm>
            <a:off x="5544068" y="1124743"/>
            <a:ext cx="3349107" cy="5538907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B9125F85-53A7-483A-9E3B-E611031E944F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1DC08EBA-A8F2-43C5-B2AF-C3B5F9A569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CEC7E09D-1070-4292-9263-690645E10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030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388" y="5228482"/>
            <a:ext cx="336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Cheilanthes acrostica </a:t>
            </a:r>
            <a:r>
              <a:rPr lang="hr-HR" dirty="0"/>
              <a:t>(Balbis) Tod.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573175" y="5229200"/>
            <a:ext cx="3961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Cheilanthes persica </a:t>
            </a:r>
            <a:r>
              <a:rPr lang="hr-HR" dirty="0"/>
              <a:t>(Bory) Mett. ex Kuhn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3" y="2132856"/>
            <a:ext cx="4320000" cy="29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/>
          <a:stretch/>
        </p:blipFill>
        <p:spPr bwMode="auto">
          <a:xfrm>
            <a:off x="4573175" y="2132856"/>
            <a:ext cx="4320000" cy="29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77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065" y="4848274"/>
            <a:ext cx="3034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Cystopteris alpina </a:t>
            </a:r>
            <a:r>
              <a:rPr lang="hr-HR" dirty="0"/>
              <a:t>(Lam.) Desv.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054011" y="4808185"/>
            <a:ext cx="2910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Cystopteris fragilis </a:t>
            </a:r>
            <a:r>
              <a:rPr lang="hr-HR" dirty="0"/>
              <a:t>(L.) Bernh.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13804" y="4818115"/>
            <a:ext cx="2840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i="1" dirty="0"/>
              <a:t>Cystopteris montana </a:t>
            </a:r>
          </a:p>
          <a:p>
            <a:pPr algn="ctr"/>
            <a:r>
              <a:rPr lang="hr-HR" dirty="0"/>
              <a:t>(Lam.) Desv.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8" b="6286"/>
          <a:stretch/>
        </p:blipFill>
        <p:spPr bwMode="auto">
          <a:xfrm>
            <a:off x="6150405" y="703729"/>
            <a:ext cx="2769924" cy="408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02922"/>
            <a:ext cx="2880000" cy="41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 bwMode="auto">
          <a:xfrm>
            <a:off x="3200615" y="693431"/>
            <a:ext cx="2880000" cy="408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146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7E9D5-D470-482C-AAEA-A42A1B777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t="23400" r="19288" b="5200"/>
          <a:stretch/>
        </p:blipFill>
        <p:spPr>
          <a:xfrm>
            <a:off x="0" y="1484784"/>
            <a:ext cx="4536504" cy="3672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71FC01-C3BA-4698-B8C5-D77B565C49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8" t="20601" r="17712" b="8001"/>
          <a:stretch/>
        </p:blipFill>
        <p:spPr>
          <a:xfrm>
            <a:off x="4823520" y="1592796"/>
            <a:ext cx="4320480" cy="3672408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F75E2628-CE3D-4101-94FE-E6589DDE9A53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CEBF5C9D-0DFE-4F27-A8C8-C4635960B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17E84F6B-21A3-4BFC-81A4-4877AC866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56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922" y="5805264"/>
            <a:ext cx="2893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Gymnocarpium robertianum </a:t>
            </a:r>
          </a:p>
          <a:p>
            <a:r>
              <a:rPr lang="hr-HR" dirty="0"/>
              <a:t>(Hoffm.) Newman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224684" y="5846814"/>
            <a:ext cx="3856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Gymnocarpium dryopteris </a:t>
            </a:r>
            <a:r>
              <a:rPr lang="hr-HR" dirty="0"/>
              <a:t>(L.) Newman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"/>
          <a:stretch/>
        </p:blipFill>
        <p:spPr bwMode="auto">
          <a:xfrm>
            <a:off x="395536" y="1078527"/>
            <a:ext cx="3600000" cy="465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r="16143"/>
          <a:stretch/>
        </p:blipFill>
        <p:spPr bwMode="auto">
          <a:xfrm>
            <a:off x="4221734" y="1078526"/>
            <a:ext cx="4390985" cy="465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245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1242" y="5805264"/>
            <a:ext cx="366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Phegopteris connectilis </a:t>
            </a:r>
            <a:r>
              <a:rPr lang="hr-HR" dirty="0"/>
              <a:t>(Michx.) Watt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70817" y="1556739"/>
            <a:ext cx="4924004" cy="328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Slikovni rezultat za phegopteris connectil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28800"/>
            <a:ext cx="4825231" cy="36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34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574649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/>
              <a:t>Polystichum aculeatum</a:t>
            </a:r>
          </a:p>
          <a:p>
            <a:r>
              <a:rPr lang="hr-HR" i="1" dirty="0"/>
              <a:t> </a:t>
            </a:r>
            <a:r>
              <a:rPr lang="hr-HR" dirty="0"/>
              <a:t>(L.) Roth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r="16770"/>
          <a:stretch/>
        </p:blipFill>
        <p:spPr bwMode="auto">
          <a:xfrm>
            <a:off x="306846" y="764704"/>
            <a:ext cx="2248930" cy="4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2"/>
          <a:stretch/>
        </p:blipFill>
        <p:spPr bwMode="auto">
          <a:xfrm>
            <a:off x="2914736" y="764704"/>
            <a:ext cx="2521360" cy="47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43808" y="5590981"/>
            <a:ext cx="2298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Polystichum setiferum </a:t>
            </a:r>
          </a:p>
          <a:p>
            <a:r>
              <a:rPr lang="hr-HR" dirty="0"/>
              <a:t>(Forssk.) Woyn.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62" y="764704"/>
            <a:ext cx="3217518" cy="482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80112" y="5661248"/>
            <a:ext cx="3003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Polystichum lonchitis </a:t>
            </a:r>
            <a:r>
              <a:rPr lang="hr-HR" dirty="0"/>
              <a:t>(L.) Roth</a:t>
            </a:r>
          </a:p>
        </p:txBody>
      </p:sp>
    </p:spTree>
    <p:extLst>
      <p:ext uri="{BB962C8B-B14F-4D97-AF65-F5344CB8AC3E}">
        <p14:creationId xmlns:p14="http://schemas.microsoft.com/office/powerpoint/2010/main" val="3166268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5688632" cy="193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04531"/>
            <a:ext cx="5688632" cy="379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95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248472" cy="56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3646169" cy="56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9772" y="6345970"/>
            <a:ext cx="4359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vlasasta rebrača (</a:t>
            </a:r>
            <a:r>
              <a:rPr lang="hr-HR" i="1" dirty="0"/>
              <a:t>Blechnum spicant </a:t>
            </a:r>
            <a:r>
              <a:rPr lang="hr-HR" dirty="0"/>
              <a:t>(L.) Roth)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7041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 bwMode="auto">
          <a:xfrm>
            <a:off x="285750" y="692696"/>
            <a:ext cx="428625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4"/>
          <a:stretch/>
        </p:blipFill>
        <p:spPr bwMode="auto">
          <a:xfrm>
            <a:off x="4644008" y="685733"/>
            <a:ext cx="3719305" cy="526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55776" y="6007496"/>
            <a:ext cx="4556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smeđa stela (</a:t>
            </a:r>
            <a:r>
              <a:rPr lang="hr-HR" i="1" dirty="0"/>
              <a:t>Matteucia struthiopteris </a:t>
            </a:r>
            <a:r>
              <a:rPr lang="hr-HR" dirty="0"/>
              <a:t>(L.) Tod.)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0170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E7694-EEC6-462E-BA7A-4F55258A6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38" t="13999" r="20075" b="7602"/>
          <a:stretch/>
        </p:blipFill>
        <p:spPr>
          <a:xfrm>
            <a:off x="250824" y="1196752"/>
            <a:ext cx="4609207" cy="45283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2B12-231E-4BB1-AA42-BA74E9CC1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3" t="24801" r="20862" b="5201"/>
          <a:stretch/>
        </p:blipFill>
        <p:spPr>
          <a:xfrm>
            <a:off x="4759231" y="1340767"/>
            <a:ext cx="4277265" cy="3960431"/>
          </a:xfrm>
          <a:prstGeom prst="rect">
            <a:avLst/>
          </a:prstGeom>
        </p:spPr>
      </p:pic>
      <p:grpSp>
        <p:nvGrpSpPr>
          <p:cNvPr id="4" name="Group 6">
            <a:extLst>
              <a:ext uri="{FF2B5EF4-FFF2-40B4-BE49-F238E27FC236}">
                <a16:creationId xmlns:a16="http://schemas.microsoft.com/office/drawing/2014/main" id="{1B69F612-0082-4671-AFB2-C7AA7F04C475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F99D7067-F773-49B5-B29F-D181E05D1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FE6C82B4-2A8D-4D86-91B8-8B6519296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373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3" y="677391"/>
            <a:ext cx="66675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877141" cy="517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0043" y="5445224"/>
            <a:ext cx="3711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kraljevska paprat (</a:t>
            </a:r>
            <a:r>
              <a:rPr lang="hr-HR" i="1" dirty="0"/>
              <a:t>Osmunda regalis </a:t>
            </a:r>
            <a:r>
              <a:rPr lang="hr-HR" dirty="0"/>
              <a:t>L.)</a:t>
            </a:r>
            <a:endParaRPr lang="hr-HR" i="1" dirty="0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312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9432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6286500"/>
            <a:ext cx="229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/>
              <a:t>Azolla filiculoides </a:t>
            </a:r>
            <a:r>
              <a:rPr lang="hr-HR" dirty="0"/>
              <a:t>Lam.</a:t>
            </a:r>
            <a:endParaRPr lang="hr-HR" i="1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87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524344" cy="563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568" y="6237312"/>
            <a:ext cx="4142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plivajuća nepačka (</a:t>
            </a:r>
            <a:r>
              <a:rPr lang="hr-HR" i="1" dirty="0"/>
              <a:t>Salvinia natans </a:t>
            </a:r>
            <a:r>
              <a:rPr lang="hr-HR" dirty="0"/>
              <a:t>(L.) All.)</a:t>
            </a:r>
            <a:endParaRPr lang="hr-HR" i="1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720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5454"/>
            <a:ext cx="8103977" cy="583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6453336"/>
            <a:ext cx="504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četverolisna raznorotka (</a:t>
            </a:r>
            <a:r>
              <a:rPr lang="hr-HR" i="1" dirty="0"/>
              <a:t>Marsilea quadrifolia </a:t>
            </a:r>
            <a:r>
              <a:rPr lang="hr-HR" dirty="0"/>
              <a:t>L.), EN</a:t>
            </a:r>
            <a:endParaRPr lang="hr-HR" i="1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185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b="4487"/>
          <a:stretch/>
        </p:blipFill>
        <p:spPr bwMode="auto">
          <a:xfrm>
            <a:off x="-36512" y="609977"/>
            <a:ext cx="4572000" cy="56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" b="3629"/>
          <a:stretch/>
        </p:blipFill>
        <p:spPr bwMode="auto">
          <a:xfrm>
            <a:off x="4572000" y="622503"/>
            <a:ext cx="4572000" cy="568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3768" y="6300028"/>
            <a:ext cx="418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sitna loptarka (</a:t>
            </a:r>
            <a:r>
              <a:rPr lang="hr-HR" i="1" dirty="0"/>
              <a:t>Pilularia minuta </a:t>
            </a:r>
            <a:r>
              <a:rPr lang="hr-HR" dirty="0"/>
              <a:t>Durieu), CR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335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hr-HR" sz="1200" dirty="0">
                  <a:solidFill>
                    <a:srgbClr val="00B050"/>
                  </a:solidFill>
                </a:rPr>
                <a:t>Vaskularne biljke: crvotočine (</a:t>
              </a:r>
              <a:r>
                <a:rPr lang="hr-HR" sz="1200" i="1" dirty="0">
                  <a:solidFill>
                    <a:srgbClr val="00B050"/>
                  </a:solidFill>
                </a:rPr>
                <a:t>Lycopodidae</a:t>
              </a:r>
              <a:r>
                <a:rPr lang="hr-HR" sz="1200" dirty="0">
                  <a:solidFill>
                    <a:srgbClr val="00B050"/>
                  </a:solidFill>
                </a:rPr>
                <a:t>) i paprati (</a:t>
              </a:r>
              <a:r>
                <a:rPr lang="hr-HR" sz="1200" i="1" dirty="0">
                  <a:solidFill>
                    <a:srgbClr val="00B050"/>
                  </a:solidFill>
                </a:rPr>
                <a:t>Monilophyta</a:t>
              </a:r>
              <a:r>
                <a:rPr lang="hr-HR" sz="1200" dirty="0">
                  <a:solidFill>
                    <a:srgbClr val="00B05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25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8" y="627666"/>
            <a:ext cx="4059999" cy="30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4" b="7488"/>
          <a:stretch/>
        </p:blipFill>
        <p:spPr bwMode="auto">
          <a:xfrm>
            <a:off x="4355976" y="627666"/>
            <a:ext cx="4588882" cy="305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35014"/>
          <a:stretch/>
        </p:blipFill>
        <p:spPr bwMode="auto">
          <a:xfrm>
            <a:off x="2386532" y="4088105"/>
            <a:ext cx="3855449" cy="267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7704" y="3732559"/>
            <a:ext cx="4609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tankolist (</a:t>
            </a:r>
            <a:r>
              <a:rPr lang="hr-HR" i="1" dirty="0"/>
              <a:t>Hymenophyllum tunbrigense</a:t>
            </a:r>
            <a:r>
              <a:rPr lang="hr-HR" dirty="0"/>
              <a:t>) (L.) Sm.</a:t>
            </a:r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18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upload.wikimedia.org/wikipedia/commons/c/cf/Cyrtomium_falcatum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6" y="1052736"/>
            <a:ext cx="5994346" cy="39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800" y="5812941"/>
            <a:ext cx="5148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srpasta papratica (</a:t>
            </a:r>
            <a:r>
              <a:rPr lang="hr-HR" i="1" dirty="0"/>
              <a:t>Cyrtomium falcatum</a:t>
            </a:r>
            <a:r>
              <a:rPr lang="en-GB" i="1" dirty="0"/>
              <a:t> </a:t>
            </a:r>
            <a:r>
              <a:rPr lang="en-GB" dirty="0"/>
              <a:t>(L. f.) C. </a:t>
            </a:r>
            <a:r>
              <a:rPr lang="en-GB" dirty="0" err="1"/>
              <a:t>Presl</a:t>
            </a:r>
            <a:r>
              <a:rPr lang="hr-HR" dirty="0"/>
              <a:t>)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862F54-F9F3-42C8-B36C-32087B757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857" y="1401272"/>
            <a:ext cx="2482007" cy="340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0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825" y="651665"/>
            <a:ext cx="1358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u="sng" dirty="0">
                <a:solidFill>
                  <a:srgbClr val="00B050"/>
                </a:solidFill>
              </a:rPr>
              <a:t>Lycopodidae</a:t>
            </a:r>
          </a:p>
          <a:p>
            <a:r>
              <a:rPr lang="hr-HR" dirty="0">
                <a:solidFill>
                  <a:srgbClr val="00B050"/>
                </a:solidFill>
              </a:rPr>
              <a:t>(crvotočine)</a:t>
            </a:r>
          </a:p>
        </p:txBody>
      </p:sp>
      <p:sp>
        <p:nvSpPr>
          <p:cNvPr id="3" name="Rectangle 2"/>
          <p:cNvSpPr/>
          <p:nvPr/>
        </p:nvSpPr>
        <p:spPr>
          <a:xfrm>
            <a:off x="254772" y="1591632"/>
            <a:ext cx="153824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i="1" dirty="0">
                <a:solidFill>
                  <a:srgbClr val="00B050"/>
                </a:solidFill>
              </a:rPr>
              <a:t>Sellaginella</a:t>
            </a:r>
          </a:p>
          <a:p>
            <a:r>
              <a:rPr lang="hr-HR" i="1" dirty="0">
                <a:solidFill>
                  <a:srgbClr val="00B050"/>
                </a:solidFill>
              </a:rPr>
              <a:t>Lycopodiella</a:t>
            </a:r>
          </a:p>
          <a:p>
            <a:r>
              <a:rPr lang="hr-HR" i="1" dirty="0">
                <a:solidFill>
                  <a:srgbClr val="00B050"/>
                </a:solidFill>
              </a:rPr>
              <a:t>Lycopodium</a:t>
            </a:r>
          </a:p>
          <a:p>
            <a:r>
              <a:rPr lang="hr-HR" i="1" dirty="0">
                <a:solidFill>
                  <a:srgbClr val="00B050"/>
                </a:solidFill>
              </a:rPr>
              <a:t>Huperzia</a:t>
            </a:r>
          </a:p>
          <a:p>
            <a:r>
              <a:rPr lang="hr-HR" i="1" dirty="0">
                <a:solidFill>
                  <a:srgbClr val="00B050"/>
                </a:solidFill>
              </a:rPr>
              <a:t>Diphasiastrum</a:t>
            </a:r>
          </a:p>
        </p:txBody>
      </p:sp>
      <p:sp>
        <p:nvSpPr>
          <p:cNvPr id="4" name="Rectangle 3"/>
          <p:cNvSpPr/>
          <p:nvPr/>
        </p:nvSpPr>
        <p:spPr>
          <a:xfrm>
            <a:off x="4177373" y="2448183"/>
            <a:ext cx="24828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Selaginella helvetica </a:t>
            </a:r>
            <a:r>
              <a:rPr lang="hr-HR" sz="1400" dirty="0"/>
              <a:t>(L.) Spring.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5696" y="2402304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 err="1"/>
              <a:t>Selaginella</a:t>
            </a:r>
            <a:r>
              <a:rPr lang="fr-FR" sz="1400" i="1" dirty="0"/>
              <a:t> </a:t>
            </a:r>
            <a:r>
              <a:rPr lang="fr-FR" sz="1400" i="1" dirty="0" err="1"/>
              <a:t>selaginoides</a:t>
            </a:r>
            <a:r>
              <a:rPr lang="fr-FR" sz="1400" i="1" dirty="0"/>
              <a:t> </a:t>
            </a:r>
            <a:r>
              <a:rPr lang="fr-FR" sz="1400" dirty="0"/>
              <a:t>(L.) </a:t>
            </a:r>
            <a:endParaRPr lang="hr-HR" sz="1400" dirty="0"/>
          </a:p>
          <a:p>
            <a:r>
              <a:rPr lang="fr-FR" sz="1400" dirty="0" err="1"/>
              <a:t>Beauv</a:t>
            </a:r>
            <a:r>
              <a:rPr lang="fr-FR" sz="1400" dirty="0"/>
              <a:t>. ex </a:t>
            </a:r>
            <a:r>
              <a:rPr lang="fr-FR" sz="1400" dirty="0" err="1"/>
              <a:t>Schrank</a:t>
            </a:r>
            <a:r>
              <a:rPr lang="fr-FR" sz="1400" dirty="0"/>
              <a:t> et C. F. P. </a:t>
            </a:r>
            <a:r>
              <a:rPr lang="fr-FR" sz="1400" dirty="0" err="1"/>
              <a:t>Mart</a:t>
            </a:r>
            <a:r>
              <a:rPr lang="fr-FR" sz="1400" dirty="0"/>
              <a:t>.</a:t>
            </a:r>
            <a:endParaRPr lang="hr-HR" sz="1400" dirty="0"/>
          </a:p>
        </p:txBody>
      </p:sp>
      <p:sp>
        <p:nvSpPr>
          <p:cNvPr id="6" name="Rectangle 5"/>
          <p:cNvSpPr/>
          <p:nvPr/>
        </p:nvSpPr>
        <p:spPr>
          <a:xfrm>
            <a:off x="1907704" y="4631449"/>
            <a:ext cx="2523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Lycopodiella inundata </a:t>
            </a:r>
            <a:r>
              <a:rPr lang="hr-HR" sz="1400" dirty="0"/>
              <a:t>(L.) Holub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5976" y="4616952"/>
            <a:ext cx="2068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Lycopodium annotinum </a:t>
            </a:r>
            <a:r>
              <a:rPr lang="hr-HR" sz="1400" dirty="0"/>
              <a:t>L.</a:t>
            </a:r>
          </a:p>
        </p:txBody>
      </p:sp>
      <p:sp>
        <p:nvSpPr>
          <p:cNvPr id="8" name="Rectangle 7"/>
          <p:cNvSpPr/>
          <p:nvPr/>
        </p:nvSpPr>
        <p:spPr>
          <a:xfrm>
            <a:off x="6414575" y="4616950"/>
            <a:ext cx="19268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Lycopodium clavatum </a:t>
            </a:r>
            <a:r>
              <a:rPr lang="hr-HR" sz="1400" dirty="0"/>
              <a:t>L.</a:t>
            </a:r>
          </a:p>
        </p:txBody>
      </p:sp>
      <p:sp>
        <p:nvSpPr>
          <p:cNvPr id="9" name="Rectangle 8"/>
          <p:cNvSpPr/>
          <p:nvPr/>
        </p:nvSpPr>
        <p:spPr>
          <a:xfrm>
            <a:off x="4968552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400" i="1" dirty="0"/>
              <a:t>Huperzia selago </a:t>
            </a:r>
            <a:r>
              <a:rPr lang="hr-HR" sz="1400" dirty="0"/>
              <a:t>(L.) Bernh. ex Schrank et C. F. P. Mart.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35696" y="6550223"/>
            <a:ext cx="3039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Diphasiastrum complanatum </a:t>
            </a:r>
            <a:r>
              <a:rPr lang="hr-HR" sz="1400" dirty="0"/>
              <a:t>(L.) Holub</a:t>
            </a:r>
          </a:p>
        </p:txBody>
      </p:sp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588224" y="2448183"/>
            <a:ext cx="2655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Selaginella denticulata </a:t>
            </a:r>
            <a:r>
              <a:rPr lang="hr-HR" sz="1400" dirty="0"/>
              <a:t>(L.) Spring.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01" y="813216"/>
            <a:ext cx="2160000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Slikovni rezultat za selaginella helvet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13216"/>
            <a:ext cx="233935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ikovni rezultat za selaginella selaginoid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44" y="800888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likovni rezultat za lycopodiella inund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96952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likovni rezultat za lycopodium annotin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187701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likovni rezultat za lycopodium clavat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75" y="2996952"/>
            <a:ext cx="243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ovezana slik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50" y="4957330"/>
            <a:ext cx="206653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Slikovni rezultat za diphasiastrum complanat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57330"/>
            <a:ext cx="157846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563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483" y="651665"/>
            <a:ext cx="1271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u="sng" dirty="0">
                <a:solidFill>
                  <a:srgbClr val="00B050"/>
                </a:solidFill>
              </a:rPr>
              <a:t>Equisetidae</a:t>
            </a:r>
          </a:p>
          <a:p>
            <a:endParaRPr lang="hr-HR" u="sng" dirty="0">
              <a:solidFill>
                <a:srgbClr val="00B050"/>
              </a:solidFill>
            </a:endParaRPr>
          </a:p>
          <a:p>
            <a:r>
              <a:rPr lang="hr-HR" i="1" dirty="0">
                <a:solidFill>
                  <a:srgbClr val="00B050"/>
                </a:solidFill>
              </a:rPr>
              <a:t>Equisetum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7177068" cy="182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3076" name="Picture 4" descr="Slikovni rezultat za equisetum telmate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85051"/>
            <a:ext cx="3448606" cy="25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6145559"/>
            <a:ext cx="21184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Equisetum telmateia </a:t>
            </a:r>
            <a:r>
              <a:rPr lang="hr-HR" sz="1400" dirty="0"/>
              <a:t>Ehrh.</a:t>
            </a:r>
          </a:p>
        </p:txBody>
      </p:sp>
      <p:pic>
        <p:nvPicPr>
          <p:cNvPr id="10" name="Picture 2" descr="Slikovni rezultat za equisetum hyema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720" y="3566111"/>
            <a:ext cx="3441600" cy="257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923928" y="6145559"/>
            <a:ext cx="1765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Equisetum hyemale </a:t>
            </a:r>
            <a:r>
              <a:rPr lang="hr-HR" sz="1400" dirty="0"/>
              <a:t>L.</a:t>
            </a:r>
          </a:p>
        </p:txBody>
      </p:sp>
    </p:spTree>
    <p:extLst>
      <p:ext uri="{BB962C8B-B14F-4D97-AF65-F5344CB8AC3E}">
        <p14:creationId xmlns:p14="http://schemas.microsoft.com/office/powerpoint/2010/main" val="2945773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483" y="651665"/>
            <a:ext cx="1271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u="sng" dirty="0">
                <a:solidFill>
                  <a:srgbClr val="00B050"/>
                </a:solidFill>
              </a:rPr>
              <a:t>Equisetidae</a:t>
            </a:r>
          </a:p>
          <a:p>
            <a:endParaRPr lang="hr-HR" u="sng" dirty="0">
              <a:solidFill>
                <a:srgbClr val="00B050"/>
              </a:solidFill>
            </a:endParaRPr>
          </a:p>
          <a:p>
            <a:r>
              <a:rPr lang="hr-HR" i="1" dirty="0">
                <a:solidFill>
                  <a:srgbClr val="00B050"/>
                </a:solidFill>
              </a:rPr>
              <a:t>Equisetum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7177068" cy="182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51520" y="6145559"/>
            <a:ext cx="2446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Equisetum ramossisimum </a:t>
            </a:r>
            <a:r>
              <a:rPr lang="hr-HR" sz="1400" dirty="0"/>
              <a:t>Desf.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23928" y="6145559"/>
            <a:ext cx="1924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Equisetum sylvaticum </a:t>
            </a:r>
            <a:r>
              <a:rPr lang="hr-HR" sz="1400" dirty="0"/>
              <a:t>L.</a:t>
            </a:r>
          </a:p>
        </p:txBody>
      </p:sp>
      <p:pic>
        <p:nvPicPr>
          <p:cNvPr id="3074" name="Picture 2" descr="Slikovni rezultat za equisetum ramosissim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62" y="3550729"/>
            <a:ext cx="3456000" cy="25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8"/>
          <a:stretch/>
        </p:blipFill>
        <p:spPr bwMode="auto">
          <a:xfrm>
            <a:off x="3995937" y="3527698"/>
            <a:ext cx="3504660" cy="259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67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483" y="651665"/>
            <a:ext cx="1271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u="sng" dirty="0">
                <a:solidFill>
                  <a:srgbClr val="00B050"/>
                </a:solidFill>
              </a:rPr>
              <a:t>Equisetidae</a:t>
            </a:r>
          </a:p>
          <a:p>
            <a:endParaRPr lang="hr-HR" u="sng" dirty="0">
              <a:solidFill>
                <a:srgbClr val="00B050"/>
              </a:solidFill>
            </a:endParaRPr>
          </a:p>
          <a:p>
            <a:r>
              <a:rPr lang="hr-HR" i="1" dirty="0">
                <a:solidFill>
                  <a:srgbClr val="00B050"/>
                </a:solidFill>
              </a:rPr>
              <a:t>Equisetum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79388" y="27463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4098" name="Picture 2" descr="Slikovni rezultat za equisetum palustre branch cross se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33" y="1681540"/>
            <a:ext cx="6339307" cy="455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32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019" y="692696"/>
            <a:ext cx="2723438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u="sng" dirty="0">
                <a:solidFill>
                  <a:srgbClr val="00B050"/>
                </a:solidFill>
              </a:rPr>
              <a:t>Psilotidae (Ophioglossidae)</a:t>
            </a:r>
          </a:p>
          <a:p>
            <a:endParaRPr lang="hr-HR" u="sng" dirty="0">
              <a:solidFill>
                <a:srgbClr val="00B050"/>
              </a:solidFill>
            </a:endParaRPr>
          </a:p>
          <a:p>
            <a:r>
              <a:rPr lang="hr-HR" i="1" dirty="0">
                <a:solidFill>
                  <a:srgbClr val="00B050"/>
                </a:solidFill>
              </a:rPr>
              <a:t>Ophioglossum</a:t>
            </a:r>
          </a:p>
          <a:p>
            <a:r>
              <a:rPr lang="hr-HR" dirty="0">
                <a:solidFill>
                  <a:srgbClr val="00B050"/>
                </a:solidFill>
              </a:rPr>
              <a:t>(jednolist)</a:t>
            </a:r>
          </a:p>
          <a:p>
            <a:endParaRPr lang="hr-HR" dirty="0">
              <a:solidFill>
                <a:srgbClr val="00B050"/>
              </a:solidFill>
            </a:endParaRPr>
          </a:p>
          <a:p>
            <a:endParaRPr lang="hr-HR" dirty="0">
              <a:solidFill>
                <a:srgbClr val="00B050"/>
              </a:solidFill>
            </a:endParaRPr>
          </a:p>
          <a:p>
            <a:endParaRPr lang="hr-HR" dirty="0">
              <a:solidFill>
                <a:srgbClr val="00B050"/>
              </a:solidFill>
            </a:endParaRPr>
          </a:p>
          <a:p>
            <a:endParaRPr lang="hr-HR" dirty="0">
              <a:solidFill>
                <a:srgbClr val="00B050"/>
              </a:solidFill>
            </a:endParaRPr>
          </a:p>
          <a:p>
            <a:endParaRPr lang="hr-HR" dirty="0">
              <a:solidFill>
                <a:srgbClr val="00B050"/>
              </a:solidFill>
            </a:endParaRPr>
          </a:p>
          <a:p>
            <a:endParaRPr lang="hr-HR" dirty="0">
              <a:solidFill>
                <a:srgbClr val="00B050"/>
              </a:solidFill>
            </a:endParaRPr>
          </a:p>
          <a:p>
            <a:endParaRPr lang="hr-HR" dirty="0">
              <a:solidFill>
                <a:srgbClr val="00B050"/>
              </a:solidFill>
            </a:endParaRPr>
          </a:p>
          <a:p>
            <a:endParaRPr lang="hr-HR" dirty="0">
              <a:solidFill>
                <a:srgbClr val="00B050"/>
              </a:solidFill>
            </a:endParaRPr>
          </a:p>
          <a:p>
            <a:endParaRPr lang="hr-HR" dirty="0">
              <a:solidFill>
                <a:srgbClr val="00B050"/>
              </a:solidFill>
            </a:endParaRPr>
          </a:p>
          <a:p>
            <a:r>
              <a:rPr lang="hr-HR" i="1" dirty="0">
                <a:solidFill>
                  <a:srgbClr val="00B050"/>
                </a:solidFill>
              </a:rPr>
              <a:t>Botrychium</a:t>
            </a:r>
          </a:p>
          <a:p>
            <a:r>
              <a:rPr lang="hr-HR" dirty="0">
                <a:solidFill>
                  <a:srgbClr val="00B050"/>
                </a:solidFill>
              </a:rPr>
              <a:t>(mjesečinac)</a:t>
            </a:r>
          </a:p>
          <a:p>
            <a:endParaRPr lang="hr-HR" i="1" dirty="0">
              <a:solidFill>
                <a:srgbClr val="00B050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129582" y="302998"/>
            <a:ext cx="8713787" cy="276224"/>
            <a:chOff x="113" y="173"/>
            <a:chExt cx="5489" cy="174"/>
          </a:xfrm>
        </p:grpSpPr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r="22064"/>
          <a:stretch/>
        </p:blipFill>
        <p:spPr bwMode="auto">
          <a:xfrm>
            <a:off x="1979712" y="1156262"/>
            <a:ext cx="188653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Slikovni rezultat za ophioglossum lusitanic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1494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likovni rezultat za ophioglossum azoric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547" y="1124744"/>
            <a:ext cx="192230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7704" y="3645024"/>
            <a:ext cx="21112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Ophioglossum vulgatum </a:t>
            </a:r>
            <a:r>
              <a:rPr lang="hr-HR" sz="1400" dirty="0"/>
              <a:t>L.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39952" y="3645024"/>
            <a:ext cx="2271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Ophioglossum lusitanicum </a:t>
            </a:r>
            <a:r>
              <a:rPr lang="hr-HR" sz="1400" dirty="0"/>
              <a:t>L.</a:t>
            </a:r>
          </a:p>
        </p:txBody>
      </p:sp>
      <p:sp>
        <p:nvSpPr>
          <p:cNvPr id="8" name="Rectangle 7"/>
          <p:cNvSpPr/>
          <p:nvPr/>
        </p:nvSpPr>
        <p:spPr>
          <a:xfrm>
            <a:off x="6311387" y="3625279"/>
            <a:ext cx="2509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Ophioglossum azoricum </a:t>
            </a:r>
            <a:r>
              <a:rPr lang="hr-HR" sz="1400" dirty="0"/>
              <a:t>C. Presl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7704" y="6505599"/>
            <a:ext cx="21291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i="1" dirty="0"/>
              <a:t>Botrychium lunaria </a:t>
            </a:r>
            <a:r>
              <a:rPr lang="hr-HR" sz="1400" dirty="0"/>
              <a:t>(L.) Sw.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6464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1400" i="1" dirty="0"/>
              <a:t>Botrychium matricariifolium </a:t>
            </a:r>
            <a:r>
              <a:rPr lang="hr-HR" sz="1400" dirty="0"/>
              <a:t>(Retz.) A. Br. ex Koch</a:t>
            </a:r>
          </a:p>
        </p:txBody>
      </p:sp>
      <p:pic>
        <p:nvPicPr>
          <p:cNvPr id="4104" name="Picture 8" descr="Slikovni rezultat za botrychium lunar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87" y="4005344"/>
            <a:ext cx="189215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likovni rezultat za botrychium matricariifoli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80032"/>
            <a:ext cx="151038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83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37ADA-120C-49F5-8742-9FC7C8BD5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3" t="16401" r="33571" b="16401"/>
          <a:stretch/>
        </p:blipFill>
        <p:spPr>
          <a:xfrm>
            <a:off x="395536" y="1067774"/>
            <a:ext cx="4392488" cy="5095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D600FD-DBB4-4200-A63C-60027177A3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9000" r="27951" b="10800"/>
          <a:stretch/>
        </p:blipFill>
        <p:spPr>
          <a:xfrm>
            <a:off x="4852864" y="3616121"/>
            <a:ext cx="4018243" cy="2979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5D7ABF-FE37-4B54-86AA-D9B09AD390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96" t="34601" r="26375" b="12200"/>
          <a:stretch/>
        </p:blipFill>
        <p:spPr>
          <a:xfrm>
            <a:off x="4333728" y="613282"/>
            <a:ext cx="4810786" cy="2966489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217E50C0-BD37-45C7-B807-98B516C31084}"/>
              </a:ext>
            </a:extLst>
          </p:cNvPr>
          <p:cNvGrpSpPr>
            <a:grpSpLocks/>
          </p:cNvGrpSpPr>
          <p:nvPr/>
        </p:nvGrpSpPr>
        <p:grpSpPr bwMode="auto">
          <a:xfrm>
            <a:off x="129582" y="302998"/>
            <a:ext cx="8713787" cy="276224"/>
            <a:chOff x="113" y="173"/>
            <a:chExt cx="5489" cy="174"/>
          </a:xfrm>
        </p:grpSpPr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11135F4A-218B-4680-A565-3089E1CDB6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" y="346"/>
              <a:ext cx="5444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504B04C8-7068-450F-889B-3174BB324A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173"/>
              <a:ext cx="120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200" b="1" dirty="0">
                  <a:solidFill>
                    <a:srgbClr val="00B050"/>
                  </a:solidFill>
                </a:rPr>
                <a:t>Flora Hrvatske: </a:t>
              </a:r>
              <a:r>
                <a:rPr lang="en-GB" sz="1200" dirty="0" err="1">
                  <a:solidFill>
                    <a:srgbClr val="00B050"/>
                  </a:solidFill>
                </a:rPr>
                <a:t>Papratnjače</a:t>
              </a:r>
              <a:endParaRPr lang="hr-HR" sz="12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98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3015</TotalTime>
  <Words>2158</Words>
  <Application>Microsoft Office PowerPoint</Application>
  <PresentationFormat>On-screen Show (4:3)</PresentationFormat>
  <Paragraphs>245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Calibri</vt:lpstr>
      <vt:lpstr>Office Theme</vt:lpstr>
      <vt:lpstr>Flora Hrvatske</vt:lpstr>
      <vt:lpstr>Papratnjače u flori Hrvatske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Biology</dc:creator>
  <cp:lastModifiedBy>38591</cp:lastModifiedBy>
  <cp:revision>161</cp:revision>
  <dcterms:created xsi:type="dcterms:W3CDTF">2014-03-19T08:18:49Z</dcterms:created>
  <dcterms:modified xsi:type="dcterms:W3CDTF">2025-03-03T15:53:48Z</dcterms:modified>
</cp:coreProperties>
</file>