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366" r:id="rId2"/>
    <p:sldId id="416" r:id="rId3"/>
    <p:sldId id="408" r:id="rId4"/>
    <p:sldId id="417" r:id="rId5"/>
    <p:sldId id="346" r:id="rId6"/>
    <p:sldId id="418" r:id="rId7"/>
    <p:sldId id="388" r:id="rId8"/>
    <p:sldId id="419" r:id="rId9"/>
    <p:sldId id="389" r:id="rId10"/>
    <p:sldId id="420" r:id="rId11"/>
    <p:sldId id="390" r:id="rId12"/>
    <p:sldId id="421" r:id="rId13"/>
    <p:sldId id="406" r:id="rId14"/>
    <p:sldId id="422" r:id="rId15"/>
    <p:sldId id="391" r:id="rId16"/>
    <p:sldId id="423" r:id="rId17"/>
    <p:sldId id="407" r:id="rId18"/>
    <p:sldId id="424" r:id="rId19"/>
    <p:sldId id="392" r:id="rId20"/>
    <p:sldId id="425" r:id="rId21"/>
    <p:sldId id="348" r:id="rId22"/>
    <p:sldId id="426" r:id="rId23"/>
    <p:sldId id="319" r:id="rId24"/>
    <p:sldId id="462" r:id="rId25"/>
    <p:sldId id="395" r:id="rId26"/>
    <p:sldId id="463" r:id="rId27"/>
    <p:sldId id="322" r:id="rId28"/>
    <p:sldId id="464" r:id="rId29"/>
    <p:sldId id="396" r:id="rId30"/>
    <p:sldId id="465" r:id="rId31"/>
    <p:sldId id="324" r:id="rId32"/>
    <p:sldId id="466" r:id="rId33"/>
    <p:sldId id="329" r:id="rId34"/>
    <p:sldId id="467" r:id="rId35"/>
    <p:sldId id="330" r:id="rId36"/>
    <p:sldId id="468" r:id="rId37"/>
    <p:sldId id="367" r:id="rId38"/>
    <p:sldId id="469" r:id="rId39"/>
    <p:sldId id="370" r:id="rId40"/>
    <p:sldId id="436" r:id="rId41"/>
    <p:sldId id="374" r:id="rId42"/>
    <p:sldId id="437" r:id="rId43"/>
    <p:sldId id="376" r:id="rId44"/>
    <p:sldId id="438" r:id="rId45"/>
    <p:sldId id="377" r:id="rId46"/>
    <p:sldId id="439" r:id="rId47"/>
    <p:sldId id="378" r:id="rId48"/>
    <p:sldId id="440" r:id="rId49"/>
    <p:sldId id="409" r:id="rId50"/>
    <p:sldId id="441" r:id="rId51"/>
    <p:sldId id="380" r:id="rId52"/>
    <p:sldId id="442" r:id="rId53"/>
    <p:sldId id="411" r:id="rId54"/>
    <p:sldId id="470" r:id="rId55"/>
    <p:sldId id="413" r:id="rId56"/>
    <p:sldId id="471" r:id="rId57"/>
    <p:sldId id="412" r:id="rId58"/>
    <p:sldId id="472" r:id="rId59"/>
    <p:sldId id="414" r:id="rId60"/>
    <p:sldId id="473" r:id="rId61"/>
    <p:sldId id="398" r:id="rId62"/>
    <p:sldId id="474" r:id="rId63"/>
    <p:sldId id="399" r:id="rId64"/>
    <p:sldId id="475" r:id="rId65"/>
    <p:sldId id="400" r:id="rId66"/>
    <p:sldId id="476" r:id="rId67"/>
    <p:sldId id="415" r:id="rId68"/>
    <p:sldId id="477" r:id="rId69"/>
    <p:sldId id="358" r:id="rId70"/>
    <p:sldId id="478" r:id="rId71"/>
    <p:sldId id="347" r:id="rId72"/>
    <p:sldId id="479" r:id="rId73"/>
    <p:sldId id="340" r:id="rId74"/>
    <p:sldId id="480" r:id="rId75"/>
    <p:sldId id="349" r:id="rId76"/>
    <p:sldId id="481" r:id="rId77"/>
    <p:sldId id="343" r:id="rId78"/>
    <p:sldId id="482" r:id="rId79"/>
    <p:sldId id="344" r:id="rId80"/>
    <p:sldId id="483" r:id="rId81"/>
    <p:sldId id="404" r:id="rId82"/>
    <p:sldId id="484" r:id="rId83"/>
    <p:sldId id="364" r:id="rId84"/>
    <p:sldId id="485" r:id="rId85"/>
    <p:sldId id="359" r:id="rId86"/>
    <p:sldId id="486" r:id="rId87"/>
    <p:sldId id="361" r:id="rId88"/>
    <p:sldId id="487" r:id="rId89"/>
    <p:sldId id="362" r:id="rId90"/>
    <p:sldId id="488" r:id="rId91"/>
  </p:sldIdLst>
  <p:sldSz cx="9144000" cy="6858000" type="screen4x3"/>
  <p:notesSz cx="9144000" cy="6858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88761" autoAdjust="0"/>
  </p:normalViewPr>
  <p:slideViewPr>
    <p:cSldViewPr>
      <p:cViewPr varScale="1">
        <p:scale>
          <a:sx n="102" d="100"/>
          <a:sy n="102" d="100"/>
        </p:scale>
        <p:origin x="238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AA0D551-AF7F-49E3-B93C-C393806887F0}" type="datetimeFigureOut">
              <a:rPr lang="hr-HR" smtClean="0"/>
              <a:t>3.1.2025.</a:t>
            </a:fld>
            <a:endParaRPr lang="hr-HR"/>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D5CE535-DD98-41A7-9FA7-7A0CCF772BC3}" type="slidenum">
              <a:rPr lang="hr-HR" smtClean="0"/>
              <a:t>‹#›</a:t>
            </a:fld>
            <a:endParaRPr lang="hr-HR"/>
          </a:p>
        </p:txBody>
      </p:sp>
    </p:spTree>
    <p:extLst>
      <p:ext uri="{BB962C8B-B14F-4D97-AF65-F5344CB8AC3E}">
        <p14:creationId xmlns:p14="http://schemas.microsoft.com/office/powerpoint/2010/main" val="370090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1</a:t>
            </a:fld>
            <a:endParaRPr lang="hr-HR"/>
          </a:p>
        </p:txBody>
      </p:sp>
    </p:spTree>
    <p:extLst>
      <p:ext uri="{BB962C8B-B14F-4D97-AF65-F5344CB8AC3E}">
        <p14:creationId xmlns:p14="http://schemas.microsoft.com/office/powerpoint/2010/main" val="217015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Češće</a:t>
            </a:r>
            <a:r>
              <a:rPr lang="hr-HR" baseline="0" dirty="0"/>
              <a:t> vrste u rodu </a:t>
            </a:r>
            <a:r>
              <a:rPr lang="hr-HR" i="1" baseline="0" dirty="0"/>
              <a:t>Poa </a:t>
            </a:r>
            <a:r>
              <a:rPr lang="hr-HR" i="0" baseline="0" dirty="0"/>
              <a:t>su </a:t>
            </a:r>
            <a:r>
              <a:rPr lang="hr-HR" i="1" baseline="0" dirty="0"/>
              <a:t>P. annua </a:t>
            </a:r>
            <a:r>
              <a:rPr lang="hr-HR" i="0" baseline="0" dirty="0"/>
              <a:t>(jednogodišnja ruderalna vrsta relativno niskog habitusa), </a:t>
            </a:r>
            <a:r>
              <a:rPr lang="hr-HR" i="1" baseline="0" dirty="0"/>
              <a:t>P. pratensis</a:t>
            </a:r>
            <a:r>
              <a:rPr lang="hr-HR" i="0" baseline="0" dirty="0"/>
              <a:t> i </a:t>
            </a:r>
            <a:r>
              <a:rPr lang="hr-HR" i="1" baseline="0" dirty="0"/>
              <a:t>P. trivialis </a:t>
            </a:r>
            <a:r>
              <a:rPr lang="hr-HR" i="0" baseline="0" dirty="0"/>
              <a:t>(obje česte na mezofilnim travnjacima), </a:t>
            </a:r>
            <a:r>
              <a:rPr lang="hr-HR" i="1" baseline="0" dirty="0"/>
              <a:t>P. bulbosa </a:t>
            </a:r>
            <a:r>
              <a:rPr lang="hr-HR" i="0" baseline="0" dirty="0"/>
              <a:t>(koja ima zadebljale baze stabljika, koje podsjećaju na lukovice, a podvrsta </a:t>
            </a:r>
            <a:r>
              <a:rPr lang="hr-HR" i="1" baseline="0" dirty="0"/>
              <a:t>vivipara</a:t>
            </a:r>
            <a:r>
              <a:rPr lang="hr-HR" i="0" baseline="0" dirty="0"/>
              <a:t> ima klijajuće sjemenke na samoj biljci – prilagodba na sušu i kratki životni ciklus) te </a:t>
            </a:r>
            <a:r>
              <a:rPr lang="hr-HR" i="1" baseline="0" dirty="0"/>
              <a:t>P. trivialis ssp. sylvicola </a:t>
            </a:r>
            <a:r>
              <a:rPr lang="hr-HR" i="0" baseline="0" dirty="0"/>
              <a:t>(koja ima bazalne dijelove nanizane poput perli biserne ogrlice, raste u primorskoj Hrvatskoj).</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19</a:t>
            </a:fld>
            <a:endParaRPr lang="hr-HR"/>
          </a:p>
        </p:txBody>
      </p:sp>
    </p:spTree>
    <p:extLst>
      <p:ext uri="{BB962C8B-B14F-4D97-AF65-F5344CB8AC3E}">
        <p14:creationId xmlns:p14="http://schemas.microsoft.com/office/powerpoint/2010/main" val="4226083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 porodici trava vrlo je mali udio endemičnih vrsta, svega šest vrsta. </a:t>
            </a:r>
          </a:p>
        </p:txBody>
      </p:sp>
      <p:sp>
        <p:nvSpPr>
          <p:cNvPr id="4" name="Slide Number Placeholder 3"/>
          <p:cNvSpPr>
            <a:spLocks noGrp="1"/>
          </p:cNvSpPr>
          <p:nvPr>
            <p:ph type="sldNum" sz="quarter" idx="10"/>
          </p:nvPr>
        </p:nvSpPr>
        <p:spPr/>
        <p:txBody>
          <a:bodyPr/>
          <a:lstStyle/>
          <a:p>
            <a:fld id="{ED5CE535-DD98-41A7-9FA7-7A0CCF772BC3}" type="slidenum">
              <a:rPr lang="hr-HR" smtClean="0"/>
              <a:t>21</a:t>
            </a:fld>
            <a:endParaRPr lang="hr-HR"/>
          </a:p>
        </p:txBody>
      </p:sp>
    </p:spTree>
    <p:extLst>
      <p:ext uri="{BB962C8B-B14F-4D97-AF65-F5344CB8AC3E}">
        <p14:creationId xmlns:p14="http://schemas.microsoft.com/office/powerpoint/2010/main" val="21578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Slično kao i kod porodice mahunarki, vidljivo je da većina endema trava dolazi na području naših Dinarida. No ovdje je za razliku od mahunarki uočljivo da neke endemične vrste trava dolaze i u SZ Hrvatskoj.</a:t>
            </a:r>
          </a:p>
        </p:txBody>
      </p:sp>
      <p:sp>
        <p:nvSpPr>
          <p:cNvPr id="4" name="Slide Number Placeholder 3"/>
          <p:cNvSpPr>
            <a:spLocks noGrp="1"/>
          </p:cNvSpPr>
          <p:nvPr>
            <p:ph type="sldNum" sz="quarter" idx="10"/>
          </p:nvPr>
        </p:nvSpPr>
        <p:spPr/>
        <p:txBody>
          <a:bodyPr/>
          <a:lstStyle/>
          <a:p>
            <a:fld id="{ED5CE535-DD98-41A7-9FA7-7A0CCF772BC3}" type="slidenum">
              <a:rPr lang="hr-HR" smtClean="0"/>
              <a:t>23</a:t>
            </a:fld>
            <a:endParaRPr lang="hr-HR"/>
          </a:p>
        </p:txBody>
      </p:sp>
    </p:spTree>
    <p:extLst>
      <p:ext uri="{BB962C8B-B14F-4D97-AF65-F5344CB8AC3E}">
        <p14:creationId xmlns:p14="http://schemas.microsoft.com/office/powerpoint/2010/main" val="202476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F. lapidosa </a:t>
            </a:r>
            <a:r>
              <a:rPr lang="hr-HR" i="0" dirty="0"/>
              <a:t>je</a:t>
            </a:r>
            <a:r>
              <a:rPr lang="hr-HR" i="0" baseline="0" dirty="0"/>
              <a:t> rijetka endemična vrsta naših suhih mediteranskih travnjaka. </a:t>
            </a:r>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25</a:t>
            </a:fld>
            <a:endParaRPr lang="hr-HR"/>
          </a:p>
        </p:txBody>
      </p:sp>
    </p:spTree>
    <p:extLst>
      <p:ext uri="{BB962C8B-B14F-4D97-AF65-F5344CB8AC3E}">
        <p14:creationId xmlns:p14="http://schemas.microsoft.com/office/powerpoint/2010/main" val="2719937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a:t>Kalnička</a:t>
            </a:r>
            <a:r>
              <a:rPr lang="hr-HR" i="0" baseline="0" dirty="0"/>
              <a:t> šašina je primjer endemične svojte čiji se areal nalazi u SZ Hrvatskoj. Ova podvrsta raste na izloženim i osunčanim stijenama na planinama SZ Hrvatske.</a:t>
            </a:r>
            <a:endParaRPr lang="hr-HR" i="0" dirty="0"/>
          </a:p>
        </p:txBody>
      </p:sp>
      <p:sp>
        <p:nvSpPr>
          <p:cNvPr id="4" name="Slide Number Placeholder 3"/>
          <p:cNvSpPr>
            <a:spLocks noGrp="1"/>
          </p:cNvSpPr>
          <p:nvPr>
            <p:ph type="sldNum" sz="quarter" idx="10"/>
          </p:nvPr>
        </p:nvSpPr>
        <p:spPr/>
        <p:txBody>
          <a:bodyPr/>
          <a:lstStyle/>
          <a:p>
            <a:fld id="{ED5CE535-DD98-41A7-9FA7-7A0CCF772BC3}" type="slidenum">
              <a:rPr lang="hr-HR" smtClean="0"/>
              <a:t>27</a:t>
            </a:fld>
            <a:endParaRPr lang="hr-HR"/>
          </a:p>
        </p:txBody>
      </p:sp>
    </p:spTree>
    <p:extLst>
      <p:ext uri="{BB962C8B-B14F-4D97-AF65-F5344CB8AC3E}">
        <p14:creationId xmlns:p14="http://schemas.microsoft.com/office/powerpoint/2010/main" val="157655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Vrlo</a:t>
            </a:r>
            <a:r>
              <a:rPr lang="hr-HR" baseline="0" dirty="0"/>
              <a:t> sličan, ali uži areal u SZ Hrvatskoj ima i endemična vrsta </a:t>
            </a:r>
            <a:r>
              <a:rPr lang="hr-HR" i="1" baseline="0" dirty="0"/>
              <a:t>Sesleria sadleriana</a:t>
            </a:r>
            <a:r>
              <a:rPr lang="hr-HR" i="0" baseline="0" dirty="0"/>
              <a:t>.</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29</a:t>
            </a:fld>
            <a:endParaRPr lang="hr-HR"/>
          </a:p>
        </p:txBody>
      </p:sp>
    </p:spTree>
    <p:extLst>
      <p:ext uri="{BB962C8B-B14F-4D97-AF65-F5344CB8AC3E}">
        <p14:creationId xmlns:p14="http://schemas.microsoft.com/office/powerpoint/2010/main" val="110181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Puccinelia tayberi </a:t>
            </a:r>
            <a:r>
              <a:rPr lang="hr-HR" i="0" dirty="0"/>
              <a:t>je stenoendemična</a:t>
            </a:r>
            <a:r>
              <a:rPr lang="hr-HR" i="0" baseline="0" dirty="0"/>
              <a:t> vrsta vrlo malog areala, poznata samo iz Viške otočne skupine, točnije s otoka Jabuka i hridi Kamik. Nedavno je objavljena detaljna taksonomska studija o ovom endemu (Bogdanović i sur., 2012).</a:t>
            </a:r>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31</a:t>
            </a:fld>
            <a:endParaRPr lang="hr-HR"/>
          </a:p>
        </p:txBody>
      </p:sp>
    </p:spTree>
    <p:extLst>
      <p:ext uri="{BB962C8B-B14F-4D97-AF65-F5344CB8AC3E}">
        <p14:creationId xmlns:p14="http://schemas.microsoft.com/office/powerpoint/2010/main" val="4205377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 porodici trava u Hrvatskoj ima čak 18 kritično ugroženih svojti, jedna regionalno izumrla, dvije ugrožene, deset osjetljivih te 23 gotovo ugrožene svojte. Na slajdu je popis kritično ugroženih vrsta. </a:t>
            </a:r>
          </a:p>
        </p:txBody>
      </p:sp>
      <p:sp>
        <p:nvSpPr>
          <p:cNvPr id="4" name="Slide Number Placeholder 3"/>
          <p:cNvSpPr>
            <a:spLocks noGrp="1"/>
          </p:cNvSpPr>
          <p:nvPr>
            <p:ph type="sldNum" sz="quarter" idx="10"/>
          </p:nvPr>
        </p:nvSpPr>
        <p:spPr/>
        <p:txBody>
          <a:bodyPr/>
          <a:lstStyle/>
          <a:p>
            <a:fld id="{ED5CE535-DD98-41A7-9FA7-7A0CCF772BC3}" type="slidenum">
              <a:rPr lang="hr-HR" smtClean="0"/>
              <a:t>33</a:t>
            </a:fld>
            <a:endParaRPr lang="hr-HR"/>
          </a:p>
        </p:txBody>
      </p:sp>
    </p:spTree>
    <p:extLst>
      <p:ext uri="{BB962C8B-B14F-4D97-AF65-F5344CB8AC3E}">
        <p14:creationId xmlns:p14="http://schemas.microsoft.com/office/powerpoint/2010/main" val="2700761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Ammophila arenaria </a:t>
            </a:r>
            <a:r>
              <a:rPr lang="hr-HR" i="0" dirty="0"/>
              <a:t>ssp. </a:t>
            </a:r>
            <a:r>
              <a:rPr lang="hr-HR" i="1" dirty="0"/>
              <a:t>arundinacea </a:t>
            </a:r>
            <a:r>
              <a:rPr lang="hr-HR" i="0" dirty="0"/>
              <a:t>je</a:t>
            </a:r>
            <a:r>
              <a:rPr lang="hr-HR" i="0" baseline="0" dirty="0"/>
              <a:t> primjer regionalno izumrle vrste trava u Hrvatskoj. Radi se o vrsti koja raste na primorskim pješčanim plažama. Obalni pjesci su u Hrvatskoj vrlo rijetki, jer je većina obale kamenita, postoje s većim površinama samo na otocima Rabu, Susku, Mljetu, Korčuli, poluotoku Pelješcu i oko grada Nina, a kako se radi o staništu zanimljivom za turističke svrhe, ono je izrazito ugroženo, kao i sva flora koja raste na njemu. Poznati su povijesni nalazi ove vrste s otoka Raba i kraj grada Nina u Dalmaciji.</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35</a:t>
            </a:fld>
            <a:endParaRPr lang="hr-HR"/>
          </a:p>
        </p:txBody>
      </p:sp>
    </p:spTree>
    <p:extLst>
      <p:ext uri="{BB962C8B-B14F-4D97-AF65-F5344CB8AC3E}">
        <p14:creationId xmlns:p14="http://schemas.microsoft.com/office/powerpoint/2010/main" val="112352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 Crvenoj knjizi</a:t>
            </a:r>
            <a:r>
              <a:rPr lang="hr-HR" baseline="0" dirty="0"/>
              <a:t> vaskularne flore Hrvatske prikazan je jedini herbarijski primjerak ove vrste, sabran u uvali Crnika na otoku Rabu 1935. godine (prof. Stjepan Horvatić).</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37</a:t>
            </a:fld>
            <a:endParaRPr lang="hr-HR"/>
          </a:p>
        </p:txBody>
      </p:sp>
    </p:spTree>
    <p:extLst>
      <p:ext uri="{BB962C8B-B14F-4D97-AF65-F5344CB8AC3E}">
        <p14:creationId xmlns:p14="http://schemas.microsoft.com/office/powerpoint/2010/main" val="4305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Prilikom determinacije trava važno je razlikovati njoj morfološki slične porodice čiji</a:t>
            </a:r>
            <a:r>
              <a:rPr lang="hr-HR" baseline="0" dirty="0"/>
              <a:t> predstavnici često rastu s travama</a:t>
            </a:r>
            <a:r>
              <a:rPr lang="hr-HR" dirty="0"/>
              <a:t>. U presjeku stabljike šaševa (Cyperaceae) vidimo da imaju trokustati poprečni presjek, dok je kod sitova </a:t>
            </a:r>
            <a:r>
              <a:rPr lang="hr-HR" baseline="0" dirty="0"/>
              <a:t> (Juncaceae) i trava presjek okrugao ili ovalan. Unutrašnjost stabljike trava je prazna, dok je kod većine sitova ispunjena.</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3</a:t>
            </a:fld>
            <a:endParaRPr lang="hr-HR"/>
          </a:p>
        </p:txBody>
      </p:sp>
    </p:spTree>
    <p:extLst>
      <p:ext uri="{BB962C8B-B14F-4D97-AF65-F5344CB8AC3E}">
        <p14:creationId xmlns:p14="http://schemas.microsoft.com/office/powerpoint/2010/main" val="679992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Četiri</a:t>
            </a:r>
            <a:r>
              <a:rPr lang="hr-HR" baseline="0" dirty="0"/>
              <a:t> godine kasnije p</a:t>
            </a:r>
            <a:r>
              <a:rPr lang="hr-HR" dirty="0"/>
              <a:t>rof. Stjepan Horvatić u Pregledu vegetacije otoka Raba (1939.) donosi vegetacijske snimke pješčarske biljne zajednice s ovom vrstom,</a:t>
            </a:r>
            <a:r>
              <a:rPr lang="hr-HR" baseline="0" dirty="0"/>
              <a:t> gdje možemo vidjeti da je vrsta prisutna u četiri snimke sa srednjom pokrovnošću.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39</a:t>
            </a:fld>
            <a:endParaRPr lang="hr-HR"/>
          </a:p>
        </p:txBody>
      </p:sp>
    </p:spTree>
    <p:extLst>
      <p:ext uri="{BB962C8B-B14F-4D97-AF65-F5344CB8AC3E}">
        <p14:creationId xmlns:p14="http://schemas.microsoft.com/office/powerpoint/2010/main" val="2081520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Na</a:t>
            </a:r>
            <a:r>
              <a:rPr lang="hr-HR" baseline="0" dirty="0"/>
              <a:t> satelitskoj snimci je vidljiv položaj velike pješčane plaže u uvali Crnika kraj mjesta Lopar na SI otoka Raba. Čitav SI dio Raba je zaštićen kao poseban geomorfološki spomenik prirode, upravo zbog pješčanih plaža i strmaca - unikatnih staništa na našoj obali.</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41</a:t>
            </a:fld>
            <a:endParaRPr lang="hr-HR"/>
          </a:p>
        </p:txBody>
      </p:sp>
    </p:spTree>
    <p:extLst>
      <p:ext uri="{BB962C8B-B14F-4D97-AF65-F5344CB8AC3E}">
        <p14:creationId xmlns:p14="http://schemas.microsoft.com/office/powerpoint/2010/main" val="1112064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Ovako izgleda spomenuto stanište slikano</a:t>
            </a:r>
            <a:r>
              <a:rPr lang="hr-HR" baseline="0" dirty="0"/>
              <a:t> prije nekoliko godina – pijesci su umireni, na području plaže su zasađene topole za potrebe hlada u kampu.</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43</a:t>
            </a:fld>
            <a:endParaRPr lang="hr-HR"/>
          </a:p>
        </p:txBody>
      </p:sp>
    </p:spTree>
    <p:extLst>
      <p:ext uri="{BB962C8B-B14F-4D97-AF65-F5344CB8AC3E}">
        <p14:creationId xmlns:p14="http://schemas.microsoft.com/office/powerpoint/2010/main" val="3232075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A ovako izgleda</a:t>
            </a:r>
            <a:r>
              <a:rPr lang="hr-HR" baseline="0" dirty="0"/>
              <a:t> područje primarnih dina – bez pješčarske vegetacije.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45</a:t>
            </a:fld>
            <a:endParaRPr lang="hr-HR"/>
          </a:p>
        </p:txBody>
      </p:sp>
    </p:spTree>
    <p:extLst>
      <p:ext uri="{BB962C8B-B14F-4D97-AF65-F5344CB8AC3E}">
        <p14:creationId xmlns:p14="http://schemas.microsoft.com/office/powerpoint/2010/main" val="1398211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Umirivanju pjesaka je pridonijela i izgradnja zida i ceste.</a:t>
            </a:r>
            <a:r>
              <a:rPr lang="hr-HR" baseline="0" dirty="0"/>
              <a:t> U prirodnim uvjetima djelovanjem valova i vjetra pijesak bi se periodički premještao bliže i dalje od obalne crte, postojale bi primarne dine (bliže moru) i sekundarne dine (dalje od mora) na kojima bi rasle tipične pješčarske vrste. Ovo je primjer konflikta u upravljanju rijetkim staništima – vrlo ih je malo uz istočnu obalu Jadrana (iznimka je nekoliko kilometara duga Ulcinjska plaža u Crnoj Gori), pa je istovremeno zanimljiva za turizam i za zaštitu prirode.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47</a:t>
            </a:fld>
            <a:endParaRPr lang="hr-HR"/>
          </a:p>
        </p:txBody>
      </p:sp>
    </p:spTree>
    <p:extLst>
      <p:ext uri="{BB962C8B-B14F-4D97-AF65-F5344CB8AC3E}">
        <p14:creationId xmlns:p14="http://schemas.microsoft.com/office/powerpoint/2010/main" val="1701066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Osim nalaza na Rabu, postoji i pisani povijesni nalaz iz okolice Nina iz 1832.</a:t>
            </a:r>
            <a:r>
              <a:rPr lang="hr-HR" baseline="0" dirty="0"/>
              <a:t> godine (Flora Jadrensis = Flora Zadra).</a:t>
            </a:r>
          </a:p>
          <a:p>
            <a:r>
              <a:rPr lang="hr-HR" baseline="0" dirty="0"/>
              <a:t>Opis nalazišta: In arena mobili ad mare Aenonae = na pokretnim pijescima uz more kraj Nina.</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49</a:t>
            </a:fld>
            <a:endParaRPr lang="hr-HR"/>
          </a:p>
        </p:txBody>
      </p:sp>
    </p:spTree>
    <p:extLst>
      <p:ext uri="{BB962C8B-B14F-4D97-AF65-F5344CB8AC3E}">
        <p14:creationId xmlns:p14="http://schemas.microsoft.com/office/powerpoint/2010/main" val="3251179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No prije nekoliko godina ponovno su</a:t>
            </a:r>
            <a:r>
              <a:rPr lang="hr-HR" baseline="0" dirty="0"/>
              <a:t> detaljno istražena poznata povijesna nalazišta. Na Rabu vrsta nije potvrđena, no na pijescima u okolici Nina mala populacija vrste je pronađena nakon 180 godina (Bogdanović i sur., 2018). S time vrsta prestaje biti regionalno izumrla i postaje kritično ugrožena.</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51</a:t>
            </a:fld>
            <a:endParaRPr lang="hr-HR"/>
          </a:p>
        </p:txBody>
      </p:sp>
    </p:spTree>
    <p:extLst>
      <p:ext uri="{BB962C8B-B14F-4D97-AF65-F5344CB8AC3E}">
        <p14:creationId xmlns:p14="http://schemas.microsoft.com/office/powerpoint/2010/main" val="3404253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Još jedna rijetka kritično</a:t>
            </a:r>
            <a:r>
              <a:rPr lang="hr-HR" baseline="0" dirty="0"/>
              <a:t> ugrožena vrsta s primorskih pjesaka je </a:t>
            </a:r>
            <a:r>
              <a:rPr lang="hr-HR" i="1" baseline="0" dirty="0"/>
              <a:t>Elymus farctus</a:t>
            </a:r>
            <a:r>
              <a:rPr lang="hr-HR" i="0" baseline="0" dirty="0"/>
              <a:t>. Iako na karti vidimo dosta nalazišta, većina njih je vrlo stara i danas vrsta tamo više ne raste.</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53</a:t>
            </a:fld>
            <a:endParaRPr lang="hr-HR"/>
          </a:p>
        </p:txBody>
      </p:sp>
    </p:spTree>
    <p:extLst>
      <p:ext uri="{BB962C8B-B14F-4D97-AF65-F5344CB8AC3E}">
        <p14:creationId xmlns:p14="http://schemas.microsoft.com/office/powerpoint/2010/main" val="2951303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Primorska pješčarska</a:t>
            </a:r>
            <a:r>
              <a:rPr lang="hr-HR" baseline="0" dirty="0"/>
              <a:t> staništa također zauzima kritično ugrožena vrsta </a:t>
            </a:r>
            <a:r>
              <a:rPr lang="hr-HR" i="1" baseline="0" dirty="0"/>
              <a:t>Imperata cylindrica</a:t>
            </a:r>
            <a:r>
              <a:rPr lang="hr-HR" i="0" baseline="0" dirty="0"/>
              <a:t>. Slično kao i </a:t>
            </a:r>
            <a:r>
              <a:rPr lang="hr-HR" i="1" baseline="0" dirty="0"/>
              <a:t>Elymus farctus</a:t>
            </a:r>
            <a:r>
              <a:rPr lang="hr-HR" i="0" baseline="0" dirty="0"/>
              <a:t> većina povijesnih nalazišta vidljivih na karti danas više ne postoje.</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55</a:t>
            </a:fld>
            <a:endParaRPr lang="hr-HR"/>
          </a:p>
        </p:txBody>
      </p:sp>
    </p:spTree>
    <p:extLst>
      <p:ext uri="{BB962C8B-B14F-4D97-AF65-F5344CB8AC3E}">
        <p14:creationId xmlns:p14="http://schemas.microsoft.com/office/powerpoint/2010/main" val="1375902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Sporobolus</a:t>
            </a:r>
            <a:r>
              <a:rPr lang="hr-HR" i="1" baseline="0" dirty="0"/>
              <a:t> pungens </a:t>
            </a:r>
            <a:r>
              <a:rPr lang="hr-HR" i="0" baseline="0" dirty="0"/>
              <a:t>je također kritično ugrožena vrsta sa istog staništa kao i prethodna vrsta. Najveća recentna populacija vrste u Hrvatskoj je u uvali Blace na otoku Mljetu. Ostala povijesna i poneka recentna nalazišta vezana su uz srednjo- i južnodalmatinske otoke i poluotok Pelješac. Biljka je niskog rasta.</a:t>
            </a:r>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57</a:t>
            </a:fld>
            <a:endParaRPr lang="hr-HR"/>
          </a:p>
        </p:txBody>
      </p:sp>
    </p:spTree>
    <p:extLst>
      <p:ext uri="{BB962C8B-B14F-4D97-AF65-F5344CB8AC3E}">
        <p14:creationId xmlns:p14="http://schemas.microsoft.com/office/powerpoint/2010/main" val="2114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249942-CEED-406B-8B48-DDD70C8E57FC}" type="slidenum">
              <a:rPr lang="hr-HR" altLang="sr-Latn-RS"/>
              <a:pPr/>
              <a:t>5</a:t>
            </a:fld>
            <a:endParaRPr lang="hr-HR" altLang="sr-Latn-R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pPr eaLnBrk="1" hangingPunct="1">
              <a:spcBef>
                <a:spcPct val="0"/>
              </a:spcBef>
            </a:pPr>
            <a:r>
              <a:rPr lang="sr-Latn-RS" altLang="sr-Latn-RS" dirty="0"/>
              <a:t>Porodica </a:t>
            </a:r>
            <a:r>
              <a:rPr lang="sr-Latn-RS" altLang="sr-Latn-RS" i="1" dirty="0"/>
              <a:t>Poaceae</a:t>
            </a:r>
            <a:r>
              <a:rPr lang="sr-Latn-RS" altLang="sr-Latn-RS" dirty="0"/>
              <a:t> treća je najbrojnija porodica u hrvatskoj flori. Broj se svojti naravno mijenja kroz vrijeme, prvenstveno pronalskom novih svojti (autohtonih ili alohtonih, često i invazivnih), taksnomksim promjenama (razdvajanjem vrste na više podvrsta i sl.) i dr.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Još jedna mala pješčarka</a:t>
            </a:r>
            <a:r>
              <a:rPr lang="hr-HR" baseline="0" dirty="0"/>
              <a:t> </a:t>
            </a:r>
            <a:r>
              <a:rPr lang="hr-HR" dirty="0"/>
              <a:t>sa statusom kritično</a:t>
            </a:r>
            <a:r>
              <a:rPr lang="hr-HR" baseline="0" dirty="0"/>
              <a:t> ugrožene vrste je </a:t>
            </a:r>
            <a:r>
              <a:rPr lang="hr-HR" i="1" baseline="0" dirty="0"/>
              <a:t>Cutandia maritima</a:t>
            </a:r>
            <a:r>
              <a:rPr lang="hr-HR" i="0" baseline="0" dirty="0"/>
              <a:t>. Nalazišta su joj na srednjodalmatinskim otocima.</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59</a:t>
            </a:fld>
            <a:endParaRPr lang="hr-HR"/>
          </a:p>
        </p:txBody>
      </p:sp>
    </p:spTree>
    <p:extLst>
      <p:ext uri="{BB962C8B-B14F-4D97-AF65-F5344CB8AC3E}">
        <p14:creationId xmlns:p14="http://schemas.microsoft.com/office/powerpoint/2010/main" val="136492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Dosad</a:t>
            </a:r>
            <a:r>
              <a:rPr lang="hr-HR" baseline="0" dirty="0"/>
              <a:t> smo vidjeli da je veliki broj vrsta trava s nekom ugrozom vezan uz primorske obalne pijeske. Slična je situacija i s kontinentalnim pijescima, koji su u Hrvatskoj još rijeđa staništa i vezana uz šire područje rijeke Drave (Podravski pijesci), u sklopu kojih najveće površine prekrivaju Đurđevački pijesci. Na njima raste kritično ugrožena vrsta </a:t>
            </a:r>
            <a:r>
              <a:rPr lang="hr-HR" i="1" baseline="0" dirty="0"/>
              <a:t>Corynephorus canescens</a:t>
            </a:r>
            <a:r>
              <a:rPr lang="hr-HR" i="0" baseline="0" dirty="0"/>
              <a:t>.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61</a:t>
            </a:fld>
            <a:endParaRPr lang="hr-HR"/>
          </a:p>
        </p:txBody>
      </p:sp>
    </p:spTree>
    <p:extLst>
      <p:ext uri="{BB962C8B-B14F-4D97-AF65-F5344CB8AC3E}">
        <p14:creationId xmlns:p14="http://schemas.microsoft.com/office/powerpoint/2010/main" val="458976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Na</a:t>
            </a:r>
            <a:r>
              <a:rPr lang="hr-HR" baseline="0" dirty="0"/>
              <a:t> istom staništu raste i kritično ugrožena vrsta vlasulje </a:t>
            </a:r>
            <a:r>
              <a:rPr lang="hr-HR" i="1" baseline="0" dirty="0"/>
              <a:t>Festuca vaginata</a:t>
            </a:r>
            <a:r>
              <a:rPr lang="hr-HR" i="0" baseline="0" dirty="0"/>
              <a:t>.</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63</a:t>
            </a:fld>
            <a:endParaRPr lang="hr-HR"/>
          </a:p>
        </p:txBody>
      </p:sp>
    </p:spTree>
    <p:extLst>
      <p:ext uri="{BB962C8B-B14F-4D97-AF65-F5344CB8AC3E}">
        <p14:creationId xmlns:p14="http://schemas.microsoft.com/office/powerpoint/2010/main" val="1031620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Najveći</a:t>
            </a:r>
            <a:r>
              <a:rPr lang="hr-HR" baseline="0" dirty="0"/>
              <a:t> problem u zaštiti Botaničkog rezervata Đurđevački pijesci i njegove unikatne flore je proces sukcesije, koji ovdje nije prirodan, nego antropogeno utjecan. U prirodnim uvjetima pijesci su pokretan supstrat, a biljke pješčarke su dobro prilagođene na te nestabilne uvjete. Sadnjom drvenastih i grmolikih vrsta ljudi su krajem 19. i u prvoj polovici 20. st. umirivali pijeske, a time i započeli subspontano usijavanje bagrema, borova, </a:t>
            </a:r>
            <a:r>
              <a:rPr lang="hr-HR" i="1" baseline="0" dirty="0"/>
              <a:t>Rubusa </a:t>
            </a:r>
            <a:r>
              <a:rPr lang="hr-HR" i="0" baseline="0" dirty="0"/>
              <a:t> i </a:t>
            </a:r>
            <a:r>
              <a:rPr lang="hr-HR" i="1" baseline="0" dirty="0"/>
              <a:t>Cytisus scoparius </a:t>
            </a:r>
            <a:r>
              <a:rPr lang="hr-HR" i="0" u="none" baseline="0" dirty="0"/>
              <a:t>među pješčarske vrste.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65</a:t>
            </a:fld>
            <a:endParaRPr lang="hr-HR"/>
          </a:p>
        </p:txBody>
      </p:sp>
    </p:spTree>
    <p:extLst>
      <p:ext uri="{BB962C8B-B14F-4D97-AF65-F5344CB8AC3E}">
        <p14:creationId xmlns:p14="http://schemas.microsoft.com/office/powerpoint/2010/main" val="3848863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Beckmania erucifiormis</a:t>
            </a:r>
            <a:r>
              <a:rPr lang="hr-HR" i="1" baseline="0" dirty="0"/>
              <a:t> </a:t>
            </a:r>
            <a:r>
              <a:rPr lang="hr-HR" i="0" baseline="0" dirty="0"/>
              <a:t>je p</a:t>
            </a:r>
            <a:r>
              <a:rPr lang="hr-HR" dirty="0"/>
              <a:t>rimjer kritično ugrožene vrste koja raste na periodički plavljenim travnjacima.</a:t>
            </a:r>
            <a:r>
              <a:rPr lang="hr-HR" baseline="0" dirty="0"/>
              <a:t> Kod nas je vrsta poznata sa svega jednog lokaliteta u kanjonu rijeke Krke. Prvi put je tamo pronađena početkom 1990.-ih. Vrsta ima vrlo prepoznatljiv oblik klasova i visoki habitus (do 1,5 m).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67</a:t>
            </a:fld>
            <a:endParaRPr lang="hr-HR"/>
          </a:p>
        </p:txBody>
      </p:sp>
    </p:spTree>
    <p:extLst>
      <p:ext uri="{BB962C8B-B14F-4D97-AF65-F5344CB8AC3E}">
        <p14:creationId xmlns:p14="http://schemas.microsoft.com/office/powerpoint/2010/main" val="3155345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Slična</a:t>
            </a:r>
            <a:r>
              <a:rPr lang="hr-HR" baseline="0" dirty="0"/>
              <a:t> staništa (vlažne travnjake) naseljava i osjetljiva vrsta trave </a:t>
            </a:r>
            <a:r>
              <a:rPr lang="hr-HR" i="1" baseline="0" dirty="0"/>
              <a:t>Alopecurus rendlei</a:t>
            </a:r>
            <a:r>
              <a:rPr lang="hr-HR" i="0" baseline="0" dirty="0"/>
              <a:t> . Stari naziv vrste je </a:t>
            </a:r>
            <a:r>
              <a:rPr lang="hr-HR" i="1" baseline="0" dirty="0"/>
              <a:t>A. utriculatus </a:t>
            </a:r>
            <a:r>
              <a:rPr lang="hr-HR" i="0" baseline="0" dirty="0"/>
              <a:t>, koji lijepo opisuje napuhani rukavac lista po kojem se ova vrsta lako prepoznaje.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69</a:t>
            </a:fld>
            <a:endParaRPr lang="hr-HR"/>
          </a:p>
        </p:txBody>
      </p:sp>
    </p:spTree>
    <p:extLst>
      <p:ext uri="{BB962C8B-B14F-4D97-AF65-F5344CB8AC3E}">
        <p14:creationId xmlns:p14="http://schemas.microsoft.com/office/powerpoint/2010/main" val="3152656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Trave</a:t>
            </a:r>
            <a:r>
              <a:rPr lang="hr-HR" baseline="0" dirty="0"/>
              <a:t> su ekonomski najkorisnija porodica biljaka u Hrvatskoj (i u svijetu), jer sadrže žitarice (zob, ječam, pšenicu, proso, raž, sirak, kukuruz,...).</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71</a:t>
            </a:fld>
            <a:endParaRPr lang="hr-HR"/>
          </a:p>
        </p:txBody>
      </p:sp>
    </p:spTree>
    <p:extLst>
      <p:ext uri="{BB962C8B-B14F-4D97-AF65-F5344CB8AC3E}">
        <p14:creationId xmlns:p14="http://schemas.microsoft.com/office/powerpoint/2010/main" val="944520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Kukuruz i pšenice su primjeri korisnih vrsta trave koje su dugogodišnjim</a:t>
            </a:r>
            <a:r>
              <a:rPr lang="hr-HR" baseline="0" dirty="0"/>
              <a:t> kultiviranjem promijenile morfološka svojstva u odnosu na svoje izvorne vrste.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73</a:t>
            </a:fld>
            <a:endParaRPr lang="hr-HR"/>
          </a:p>
        </p:txBody>
      </p:sp>
    </p:spTree>
    <p:extLst>
      <p:ext uri="{BB962C8B-B14F-4D97-AF65-F5344CB8AC3E}">
        <p14:creationId xmlns:p14="http://schemas.microsoft.com/office/powerpoint/2010/main" val="583579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 Hrvatskoj je evidentirano</a:t>
            </a:r>
            <a:r>
              <a:rPr lang="hr-HR" baseline="0" dirty="0"/>
              <a:t> sedam invazivnih vrsta trava.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75</a:t>
            </a:fld>
            <a:endParaRPr lang="hr-HR"/>
          </a:p>
        </p:txBody>
      </p:sp>
    </p:spTree>
    <p:extLst>
      <p:ext uri="{BB962C8B-B14F-4D97-AF65-F5344CB8AC3E}">
        <p14:creationId xmlns:p14="http://schemas.microsoft.com/office/powerpoint/2010/main" val="2397663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a:t>Cenchrus longispinus </a:t>
            </a:r>
            <a:r>
              <a:rPr lang="hr-HR" i="0" dirty="0"/>
              <a:t> se širi kao invazivna vrsta na pjescima na otoku Rabu. Epitet vrste opisuje morfologiju</a:t>
            </a:r>
            <a:r>
              <a:rPr lang="hr-HR" i="0" baseline="0" dirty="0"/>
              <a:t> i način rasprostranjivanja vrste (epizoohorija).</a:t>
            </a:r>
            <a:endParaRPr lang="hr-HR" i="1" dirty="0"/>
          </a:p>
        </p:txBody>
      </p:sp>
      <p:sp>
        <p:nvSpPr>
          <p:cNvPr id="4" name="Slide Number Placeholder 3"/>
          <p:cNvSpPr>
            <a:spLocks noGrp="1"/>
          </p:cNvSpPr>
          <p:nvPr>
            <p:ph type="sldNum" sz="quarter" idx="10"/>
          </p:nvPr>
        </p:nvSpPr>
        <p:spPr/>
        <p:txBody>
          <a:bodyPr/>
          <a:lstStyle/>
          <a:p>
            <a:fld id="{ED5CE535-DD98-41A7-9FA7-7A0CCF772BC3}" type="slidenum">
              <a:rPr lang="hr-HR" smtClean="0"/>
              <a:t>77</a:t>
            </a:fld>
            <a:endParaRPr lang="hr-HR"/>
          </a:p>
        </p:txBody>
      </p:sp>
    </p:spTree>
    <p:extLst>
      <p:ext uri="{BB962C8B-B14F-4D97-AF65-F5344CB8AC3E}">
        <p14:creationId xmlns:p14="http://schemas.microsoft.com/office/powerpoint/2010/main" val="2734728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altLang="sr-Latn-RS" dirty="0"/>
              <a:t>Četiri najbrojnija roda među travama u Hrvatskoj su </a:t>
            </a:r>
            <a:r>
              <a:rPr lang="hr-HR" altLang="sr-Latn-RS" i="1" dirty="0"/>
              <a:t>Festuca,</a:t>
            </a:r>
            <a:r>
              <a:rPr lang="hr-HR" altLang="sr-Latn-RS" i="1" baseline="0" dirty="0"/>
              <a:t> Bromus, Poa </a:t>
            </a:r>
            <a:r>
              <a:rPr lang="hr-HR" altLang="sr-Latn-RS" i="0" baseline="0" dirty="0"/>
              <a:t>i </a:t>
            </a:r>
            <a:r>
              <a:rPr lang="hr-HR" altLang="sr-Latn-RS" i="1" baseline="0" dirty="0"/>
              <a:t>Sesleria</a:t>
            </a:r>
            <a:r>
              <a:rPr lang="hr-HR" altLang="sr-Latn-RS" i="1" dirty="0"/>
              <a:t>.</a:t>
            </a:r>
            <a:endParaRPr lang="hr-HR" altLang="sr-Latn-RS" dirty="0"/>
          </a:p>
          <a:p>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7</a:t>
            </a:fld>
            <a:endParaRPr lang="hr-HR"/>
          </a:p>
        </p:txBody>
      </p:sp>
    </p:spTree>
    <p:extLst>
      <p:ext uri="{BB962C8B-B14F-4D97-AF65-F5344CB8AC3E}">
        <p14:creationId xmlns:p14="http://schemas.microsoft.com/office/powerpoint/2010/main" val="1404335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Ove</a:t>
            </a:r>
            <a:r>
              <a:rPr lang="hr-HR" baseline="0" dirty="0"/>
              <a:t> dvije vrste iz roda </a:t>
            </a:r>
            <a:r>
              <a:rPr lang="hr-HR" i="1" baseline="0" dirty="0"/>
              <a:t>Paspalum </a:t>
            </a:r>
            <a:r>
              <a:rPr lang="hr-HR" i="0" baseline="0" dirty="0"/>
              <a:t>invazivne su na vlažnim staništima. Najčešće obrastaju obale vodotokova ili malih stajaćica, te posebno ugroženo stanište „povremene mediteranske lokve (</a:t>
            </a:r>
            <a:r>
              <a:rPr lang="hr-HR" i="1" baseline="0" dirty="0"/>
              <a:t>temporary Mediterranean ponds</a:t>
            </a:r>
            <a:r>
              <a:rPr lang="hr-HR" i="0" baseline="0" dirty="0"/>
              <a:t>)”. Radi se o antropogeno održavanim lokvama koje su se stoljećima koristile za napajanje stoke u Sredozemlju, a koje danas duž čitavog Mediterama rapidno nestaju, zbog napuštanja stočarstva. Muljevite, povremeno plavljene obale takvih lokvi stanište su vrlo specijaliziranih i rijetkih biljnih vrsta, koje ove dvije invazivne trave izravno ugrožavaju.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79</a:t>
            </a:fld>
            <a:endParaRPr lang="hr-HR"/>
          </a:p>
        </p:txBody>
      </p:sp>
    </p:spTree>
    <p:extLst>
      <p:ext uri="{BB962C8B-B14F-4D97-AF65-F5344CB8AC3E}">
        <p14:creationId xmlns:p14="http://schemas.microsoft.com/office/powerpoint/2010/main" val="3104088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Ove</a:t>
            </a:r>
            <a:r>
              <a:rPr lang="hr-HR" baseline="0" dirty="0"/>
              <a:t> tri invazivne trave naseljavaju ruderalana staništa (engl. </a:t>
            </a:r>
            <a:r>
              <a:rPr lang="hr-HR" i="1" baseline="0" dirty="0"/>
              <a:t>ruderal, disturbed habitats</a:t>
            </a:r>
            <a:r>
              <a:rPr lang="hr-HR" i="0" baseline="0" dirty="0"/>
              <a:t>), a česti su i korov u usjevima.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81</a:t>
            </a:fld>
            <a:endParaRPr lang="hr-HR"/>
          </a:p>
        </p:txBody>
      </p:sp>
    </p:spTree>
    <p:extLst>
      <p:ext uri="{BB962C8B-B14F-4D97-AF65-F5344CB8AC3E}">
        <p14:creationId xmlns:p14="http://schemas.microsoft.com/office/powerpoint/2010/main" val="3016859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Za kraj nekoliko zanimljivosti</a:t>
            </a:r>
            <a:r>
              <a:rPr lang="hr-HR" baseline="0" dirty="0"/>
              <a:t> iz flore trava Hrvatske. Trska je svima poznata trava, zbog svoje visine, biomase i gustih, monodominantnih sastojina koje tvori (trščaci). Raste uz vodena tijela i čini iznimno važna gnjezdilišta za ptice močvarice. Od sličnih vrsta razlikovat ćemo ju po reduciranoj liguli (ogrljku, jezičcu) na čijem su mjestu guste bijele dlake.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83</a:t>
            </a:fld>
            <a:endParaRPr lang="hr-HR"/>
          </a:p>
        </p:txBody>
      </p:sp>
    </p:spTree>
    <p:extLst>
      <p:ext uri="{BB962C8B-B14F-4D97-AF65-F5344CB8AC3E}">
        <p14:creationId xmlns:p14="http://schemas.microsoft.com/office/powerpoint/2010/main" val="58464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Za razliku od trske koja raste po cijeloj Hrvatskoj, vrste sličnog roda </a:t>
            </a:r>
            <a:r>
              <a:rPr lang="hr-HR" i="0" dirty="0"/>
              <a:t>trst</a:t>
            </a:r>
            <a:r>
              <a:rPr lang="hr-HR" i="0" baseline="0" dirty="0"/>
              <a:t> (</a:t>
            </a:r>
            <a:r>
              <a:rPr lang="hr-HR" i="1" baseline="0" dirty="0"/>
              <a:t>Arundo</a:t>
            </a:r>
            <a:r>
              <a:rPr lang="hr-HR" i="0" baseline="0" dirty="0"/>
              <a:t>) dolaze samo u mediteranskom području. Od trstike ćemo ih najlakše razlikovati po izostanku ligule i dlačica u području ligule. Također, većina vrsta naraste i dvostruko više od trske, čak do 5 m. Zbog toga su u Mediteranu sađene kao vjetrobrani na rubovima polja, vrtova, vinograda i naselja. Najčešća je vrsta </a:t>
            </a:r>
            <a:r>
              <a:rPr lang="hr-HR" i="1" baseline="0" dirty="0"/>
              <a:t>Arundo donax</a:t>
            </a:r>
            <a:r>
              <a:rPr lang="hr-HR" i="0" baseline="0" dirty="0"/>
              <a:t>, a nedavno je učinjena i revizija roda (Hardion i sur., 2012).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85</a:t>
            </a:fld>
            <a:endParaRPr lang="hr-HR"/>
          </a:p>
        </p:txBody>
      </p:sp>
    </p:spTree>
    <p:extLst>
      <p:ext uri="{BB962C8B-B14F-4D97-AF65-F5344CB8AC3E}">
        <p14:creationId xmlns:p14="http://schemas.microsoft.com/office/powerpoint/2010/main" val="3689766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Vrste roda </a:t>
            </a:r>
            <a:r>
              <a:rPr lang="hr-HR" i="1" dirty="0"/>
              <a:t>Crypsis </a:t>
            </a:r>
            <a:r>
              <a:rPr lang="hr-HR" i="0" dirty="0"/>
              <a:t>naseljavaju</a:t>
            </a:r>
            <a:r>
              <a:rPr lang="hr-HR" i="0" baseline="0" dirty="0"/>
              <a:t> ranije opisano stanište povremenih mediteranskih lokvi. Imaju puzajući habitus, te kao većina vrsta tog staništa cvatu i stvaraju plod/sjeme ljeti kada lokve (dijelom) presuše.</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87</a:t>
            </a:fld>
            <a:endParaRPr lang="hr-HR"/>
          </a:p>
        </p:txBody>
      </p:sp>
    </p:spTree>
    <p:extLst>
      <p:ext uri="{BB962C8B-B14F-4D97-AF65-F5344CB8AC3E}">
        <p14:creationId xmlns:p14="http://schemas.microsoft.com/office/powerpoint/2010/main" val="1358935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Trava tvrdača naseljava potpuno drugačiji tip staništa. Radi se o vrsti</a:t>
            </a:r>
            <a:r>
              <a:rPr lang="hr-HR" baseline="0" dirty="0"/>
              <a:t> specifičnih planinskih travnjaka koji imaju niski pH. To su travnjaci koji se razvijaju na tlu iznad silikatne podloge (kod nas rijetko) ili (češće) na dubljim vapnenačkim tlima koja su zbog puno oborine isprana pa time postaju više kisela. Trava tvrdača stoga čini specifične acidofilne travnjaka u našim Dinaridima (Gorski Kotar, Velebit i drugdje). Prepoznaje se lako po vrlo gustom okomitom rastu bazalnih dijelova biljke koji se u nadzemnom dijelu odmiču pod određenim kutem. Cvat je također specifičan, jednostrano je orijentiran.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89</a:t>
            </a:fld>
            <a:endParaRPr lang="hr-HR"/>
          </a:p>
        </p:txBody>
      </p:sp>
    </p:spTree>
    <p:extLst>
      <p:ext uri="{BB962C8B-B14F-4D97-AF65-F5344CB8AC3E}">
        <p14:creationId xmlns:p14="http://schemas.microsoft.com/office/powerpoint/2010/main" val="2641654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ltLang="sr-Latn-RS" dirty="0"/>
              <a:t>Najbrojniji rod </a:t>
            </a:r>
            <a:r>
              <a:rPr lang="hr-HR" altLang="sr-Latn-RS" i="1" dirty="0"/>
              <a:t>Festuca </a:t>
            </a:r>
            <a:r>
              <a:rPr lang="hr-HR" altLang="sr-Latn-RS" dirty="0"/>
              <a:t>sadrži 40 svojti,</a:t>
            </a:r>
            <a:r>
              <a:rPr lang="hr-HR" altLang="sr-Latn-RS" baseline="0" dirty="0"/>
              <a:t> </a:t>
            </a:r>
            <a:r>
              <a:rPr lang="hr-HR" altLang="sr-Latn-RS" i="1" baseline="0" dirty="0"/>
              <a:t>Bromus </a:t>
            </a:r>
            <a:r>
              <a:rPr lang="hr-HR" altLang="sr-Latn-RS" i="0" baseline="0" dirty="0"/>
              <a:t>26 svojti, a </a:t>
            </a:r>
            <a:r>
              <a:rPr lang="hr-HR" altLang="sr-Latn-RS" i="1" baseline="0" dirty="0"/>
              <a:t>Poa </a:t>
            </a:r>
            <a:r>
              <a:rPr lang="hr-HR" altLang="sr-Latn-RS" i="0" baseline="0" dirty="0"/>
              <a:t>23 svojte</a:t>
            </a:r>
            <a:endParaRPr lang="hr-HR" altLang="sr-Latn-RS" dirty="0"/>
          </a:p>
        </p:txBody>
      </p:sp>
      <p:sp>
        <p:nvSpPr>
          <p:cNvPr id="4" name="Slide Number Placeholder 3"/>
          <p:cNvSpPr>
            <a:spLocks noGrp="1"/>
          </p:cNvSpPr>
          <p:nvPr>
            <p:ph type="sldNum" sz="quarter" idx="10"/>
          </p:nvPr>
        </p:nvSpPr>
        <p:spPr/>
        <p:txBody>
          <a:bodyPr/>
          <a:lstStyle/>
          <a:p>
            <a:fld id="{ED5CE535-DD98-41A7-9FA7-7A0CCF772BC3}" type="slidenum">
              <a:rPr lang="hr-HR" smtClean="0"/>
              <a:t>9</a:t>
            </a:fld>
            <a:endParaRPr lang="hr-HR"/>
          </a:p>
        </p:txBody>
      </p:sp>
    </p:spTree>
    <p:extLst>
      <p:ext uri="{BB962C8B-B14F-4D97-AF65-F5344CB8AC3E}">
        <p14:creationId xmlns:p14="http://schemas.microsoft.com/office/powerpoint/2010/main" val="527996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Rod </a:t>
            </a:r>
            <a:r>
              <a:rPr lang="hr-HR" i="1" dirty="0"/>
              <a:t>Festuca </a:t>
            </a:r>
            <a:r>
              <a:rPr lang="hr-HR" i="0" dirty="0"/>
              <a:t>je morfološki</a:t>
            </a:r>
            <a:r>
              <a:rPr lang="hr-HR" i="0" baseline="0" dirty="0"/>
              <a:t> vrlo raznolik, no može se podijeliti na dvije osnovne skupine: širokolisne i uskolisne vrste. Na slajdu su tri primjera širokolisnih vrsta. </a:t>
            </a:r>
            <a:r>
              <a:rPr lang="hr-HR" i="1" baseline="0" dirty="0"/>
              <a:t>Festuca drymea </a:t>
            </a:r>
            <a:r>
              <a:rPr lang="hr-HR" i="0" baseline="0" dirty="0"/>
              <a:t> je karakteristična vrsta naših kontinentalnih hrastovih i bukovih šuma. </a:t>
            </a:r>
            <a:r>
              <a:rPr lang="hr-HR" i="1" baseline="0" dirty="0"/>
              <a:t>Festuca pratensis </a:t>
            </a:r>
            <a:r>
              <a:rPr lang="hr-HR" i="0" baseline="0" dirty="0"/>
              <a:t> je česta vrsta na našim mezofilnim travnjacima. </a:t>
            </a:r>
            <a:r>
              <a:rPr lang="hr-HR" i="1" baseline="0" dirty="0"/>
              <a:t>Festuca paniculata </a:t>
            </a:r>
            <a:r>
              <a:rPr lang="hr-HR" i="0" baseline="0" dirty="0"/>
              <a:t> je naša rijetka vrsta koja raste na visokoplaninskim travnjacima, poznate su samo dobro istražene populacije sa Sjevernog Velebita i nedostatno poznate populacije s Dinare. Potonja vrsta je nedavnom taksonomskom revizijom izdvojena u zaseban rod </a:t>
            </a:r>
            <a:r>
              <a:rPr lang="hr-HR" i="1" baseline="0" dirty="0"/>
              <a:t>Patzkea</a:t>
            </a:r>
            <a:r>
              <a:rPr lang="hr-HR" i="0" baseline="0" dirty="0"/>
              <a:t>.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11</a:t>
            </a:fld>
            <a:endParaRPr lang="hr-HR"/>
          </a:p>
        </p:txBody>
      </p:sp>
    </p:spTree>
    <p:extLst>
      <p:ext uri="{BB962C8B-B14F-4D97-AF65-F5344CB8AC3E}">
        <p14:creationId xmlns:p14="http://schemas.microsoft.com/office/powerpoint/2010/main" val="1466149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Uskolisne vrste imaju preklopljene listove s karakterističnim poprečnim presjecima, koje je nužno raditi prilikom njihove determinacije. </a:t>
            </a:r>
            <a:r>
              <a:rPr lang="hr-HR" i="1" dirty="0"/>
              <a:t>Festuca rupicola </a:t>
            </a:r>
            <a:r>
              <a:rPr lang="hr-HR" i="0" dirty="0"/>
              <a:t>je karakteristična vrsta naših suhih</a:t>
            </a:r>
            <a:r>
              <a:rPr lang="hr-HR" i="0" baseline="0" dirty="0"/>
              <a:t> kamenjarskih travnjaka, </a:t>
            </a:r>
            <a:r>
              <a:rPr lang="hr-HR" i="1" baseline="0" dirty="0"/>
              <a:t>F. vaginata </a:t>
            </a:r>
            <a:r>
              <a:rPr lang="hr-HR" i="0" baseline="0" dirty="0"/>
              <a:t>je iznimno rijetka, jer dolazi na specifičnom staništu – kontinentalnim pjescima, pa je recentno poznata samo s Đurđevačkih pjesaka, dok je </a:t>
            </a:r>
            <a:r>
              <a:rPr lang="hr-HR" i="1" baseline="0" dirty="0"/>
              <a:t>F. bosniaca</a:t>
            </a:r>
            <a:r>
              <a:rPr lang="hr-HR" i="0" baseline="0" dirty="0"/>
              <a:t> karakteristična vrsta naših visokoplaninskih travnjaka u Dinaridima (raste zajedno s ranije spomenutom i puno rijeđom širokolisnom </a:t>
            </a:r>
            <a:r>
              <a:rPr lang="hr-HR" i="1" baseline="0" dirty="0"/>
              <a:t>F. paniculata</a:t>
            </a:r>
            <a:r>
              <a:rPr lang="hr-HR" i="0" baseline="0" dirty="0"/>
              <a:t>). </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13</a:t>
            </a:fld>
            <a:endParaRPr lang="hr-HR"/>
          </a:p>
        </p:txBody>
      </p:sp>
    </p:spTree>
    <p:extLst>
      <p:ext uri="{BB962C8B-B14F-4D97-AF65-F5344CB8AC3E}">
        <p14:creationId xmlns:p14="http://schemas.microsoft.com/office/powerpoint/2010/main" val="1823096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Vrste</a:t>
            </a:r>
            <a:r>
              <a:rPr lang="hr-HR" baseline="0" dirty="0"/>
              <a:t> roda </a:t>
            </a:r>
            <a:r>
              <a:rPr lang="hr-HR" i="1" baseline="0" dirty="0"/>
              <a:t>Bromus </a:t>
            </a:r>
            <a:r>
              <a:rPr lang="hr-HR" i="0" baseline="0" dirty="0"/>
              <a:t>možemo također podijeliti na dvije osnovne vrste: one s lancetastim pljevicama i one s jajastim pljevicama. Lancetaste pljevice imaju primjerice najčešća vrsta roda u Hrvatskoj </a:t>
            </a:r>
            <a:r>
              <a:rPr lang="hr-HR" i="1" baseline="0" dirty="0"/>
              <a:t>B. erectus</a:t>
            </a:r>
            <a:r>
              <a:rPr lang="hr-HR" i="0" baseline="0" dirty="0"/>
              <a:t>, karakteristčna vrsta suhih travnjaka, zatim </a:t>
            </a:r>
            <a:r>
              <a:rPr lang="hr-HR" i="1" baseline="0" dirty="0"/>
              <a:t>B. sterilis</a:t>
            </a:r>
            <a:r>
              <a:rPr lang="hr-HR" i="0" baseline="0" dirty="0"/>
              <a:t> s karakterističnim visećim klasovima te </a:t>
            </a:r>
            <a:r>
              <a:rPr lang="hr-HR" i="1" baseline="0" dirty="0"/>
              <a:t>B. madritensis</a:t>
            </a:r>
            <a:r>
              <a:rPr lang="hr-HR" i="0" baseline="0" dirty="0"/>
              <a:t>, mediteranska vrsta s izrazito grimiznim cvatovima.</a:t>
            </a:r>
          </a:p>
        </p:txBody>
      </p:sp>
      <p:sp>
        <p:nvSpPr>
          <p:cNvPr id="4" name="Slide Number Placeholder 3"/>
          <p:cNvSpPr>
            <a:spLocks noGrp="1"/>
          </p:cNvSpPr>
          <p:nvPr>
            <p:ph type="sldNum" sz="quarter" idx="10"/>
          </p:nvPr>
        </p:nvSpPr>
        <p:spPr/>
        <p:txBody>
          <a:bodyPr/>
          <a:lstStyle/>
          <a:p>
            <a:fld id="{ED5CE535-DD98-41A7-9FA7-7A0CCF772BC3}" type="slidenum">
              <a:rPr lang="hr-HR" smtClean="0"/>
              <a:t>15</a:t>
            </a:fld>
            <a:endParaRPr lang="hr-HR"/>
          </a:p>
        </p:txBody>
      </p:sp>
    </p:spTree>
    <p:extLst>
      <p:ext uri="{BB962C8B-B14F-4D97-AF65-F5344CB8AC3E}">
        <p14:creationId xmlns:p14="http://schemas.microsoft.com/office/powerpoint/2010/main" val="1087062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Jajaste pljevice imaju primjerice</a:t>
            </a:r>
            <a:r>
              <a:rPr lang="hr-HR" baseline="0" dirty="0"/>
              <a:t> vrste </a:t>
            </a:r>
            <a:r>
              <a:rPr lang="hr-HR" i="1" baseline="0" dirty="0"/>
              <a:t>B. squarossus, B. hordaceus, B. racemosus </a:t>
            </a:r>
            <a:r>
              <a:rPr lang="hr-HR" i="0" baseline="0" dirty="0"/>
              <a:t>i </a:t>
            </a:r>
            <a:r>
              <a:rPr lang="hr-HR" i="1" baseline="0" dirty="0"/>
              <a:t>B. commutatus</a:t>
            </a:r>
            <a:r>
              <a:rPr lang="hr-HR" i="0" baseline="0" dirty="0"/>
              <a:t>, koje su prilično slične pa je za njihovu determinaciju potrebno poznavati neka detaljnija morfološka svojstva (dužina osati, dužina drška klasa, oblik klasa, itd.).</a:t>
            </a:r>
            <a:endParaRPr lang="hr-HR" dirty="0"/>
          </a:p>
        </p:txBody>
      </p:sp>
      <p:sp>
        <p:nvSpPr>
          <p:cNvPr id="4" name="Slide Number Placeholder 3"/>
          <p:cNvSpPr>
            <a:spLocks noGrp="1"/>
          </p:cNvSpPr>
          <p:nvPr>
            <p:ph type="sldNum" sz="quarter" idx="10"/>
          </p:nvPr>
        </p:nvSpPr>
        <p:spPr/>
        <p:txBody>
          <a:bodyPr/>
          <a:lstStyle/>
          <a:p>
            <a:fld id="{ED5CE535-DD98-41A7-9FA7-7A0CCF772BC3}" type="slidenum">
              <a:rPr lang="hr-HR" smtClean="0"/>
              <a:t>17</a:t>
            </a:fld>
            <a:endParaRPr lang="hr-HR"/>
          </a:p>
        </p:txBody>
      </p:sp>
    </p:spTree>
    <p:extLst>
      <p:ext uri="{BB962C8B-B14F-4D97-AF65-F5344CB8AC3E}">
        <p14:creationId xmlns:p14="http://schemas.microsoft.com/office/powerpoint/2010/main" val="55791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135842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342919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159470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180550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3808970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5C9752FA-274A-436E-88D4-02500DF4FB80}" type="datetimeFigureOut">
              <a:rPr lang="hr-HR" smtClean="0"/>
              <a:pPr/>
              <a:t>3.1.2025.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234198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5C9752FA-274A-436E-88D4-02500DF4FB80}" type="datetimeFigureOut">
              <a:rPr lang="hr-HR" smtClean="0"/>
              <a:pPr/>
              <a:t>3.1.2025.</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344715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5C9752FA-274A-436E-88D4-02500DF4FB80}" type="datetimeFigureOut">
              <a:rPr lang="hr-HR" smtClean="0"/>
              <a:pPr/>
              <a:t>3.1.2025.</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422172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752FA-274A-436E-88D4-02500DF4FB80}" type="datetimeFigureOut">
              <a:rPr lang="hr-HR" smtClean="0"/>
              <a:pPr/>
              <a:t>3.1.2025.</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85267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9752FA-274A-436E-88D4-02500DF4FB80}" type="datetimeFigureOut">
              <a:rPr lang="hr-HR" smtClean="0"/>
              <a:pPr/>
              <a:t>3.1.2025.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26796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9752FA-274A-436E-88D4-02500DF4FB80}" type="datetimeFigureOut">
              <a:rPr lang="hr-HR" smtClean="0"/>
              <a:pPr/>
              <a:t>3.1.2025.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680140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752FA-274A-436E-88D4-02500DF4FB80}" type="datetimeFigureOut">
              <a:rPr lang="hr-HR" smtClean="0"/>
              <a:pPr/>
              <a:t>3.1.2025.</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3A7DA-01CF-4D75-8E08-12291C695115}" type="slidenum">
              <a:rPr lang="hr-HR" smtClean="0"/>
              <a:pPr/>
              <a:t>‹#›</a:t>
            </a:fld>
            <a:endParaRPr lang="hr-HR"/>
          </a:p>
        </p:txBody>
      </p:sp>
    </p:spTree>
    <p:extLst>
      <p:ext uri="{BB962C8B-B14F-4D97-AF65-F5344CB8AC3E}">
        <p14:creationId xmlns:p14="http://schemas.microsoft.com/office/powerpoint/2010/main" val="2091798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96.emf"/><Relationship Id="rId4" Type="http://schemas.openxmlformats.org/officeDocument/2006/relationships/oleObject" Target="../embeddings/oleObject2.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r-HR" b="1" dirty="0"/>
              <a:t>Flora Hrvatske</a:t>
            </a:r>
          </a:p>
        </p:txBody>
      </p:sp>
      <p:sp>
        <p:nvSpPr>
          <p:cNvPr id="5" name="Subtitle 4">
            <a:extLst>
              <a:ext uri="{FF2B5EF4-FFF2-40B4-BE49-F238E27FC236}">
                <a16:creationId xmlns:a16="http://schemas.microsoft.com/office/drawing/2014/main" id="{4F6A7606-F5E0-428E-9CE5-8B6975BFC15C}"/>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441915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276B-1288-480B-B403-66ED5E9EAA8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D4EE7B3-F940-4DE9-9B1C-7ADBA032F827}"/>
              </a:ext>
            </a:extLst>
          </p:cNvPr>
          <p:cNvSpPr>
            <a:spLocks noGrp="1"/>
          </p:cNvSpPr>
          <p:nvPr>
            <p:ph idx="1"/>
          </p:nvPr>
        </p:nvSpPr>
        <p:spPr/>
        <p:txBody>
          <a:bodyPr/>
          <a:lstStyle/>
          <a:p>
            <a:r>
              <a:rPr lang="en-GB" altLang="sr-Latn-RS" dirty="0"/>
              <a:t>n</a:t>
            </a:r>
            <a:r>
              <a:rPr lang="hr-HR" altLang="sr-Latn-RS" dirty="0"/>
              <a:t>ajbrojniji rod </a:t>
            </a:r>
            <a:r>
              <a:rPr lang="hr-HR" altLang="sr-Latn-RS" i="1" dirty="0"/>
              <a:t>Festuca </a:t>
            </a:r>
            <a:r>
              <a:rPr lang="hr-HR" altLang="sr-Latn-RS" dirty="0"/>
              <a:t>sadrži 40 svojti, </a:t>
            </a:r>
            <a:r>
              <a:rPr lang="hr-HR" altLang="sr-Latn-RS" i="1" dirty="0"/>
              <a:t>Bromus </a:t>
            </a:r>
            <a:r>
              <a:rPr lang="hr-HR" altLang="sr-Latn-RS" dirty="0"/>
              <a:t>26 svojti, a </a:t>
            </a:r>
            <a:r>
              <a:rPr lang="hr-HR" altLang="sr-Latn-RS" i="1" dirty="0"/>
              <a:t>Poa </a:t>
            </a:r>
            <a:r>
              <a:rPr lang="hr-HR" altLang="sr-Latn-RS" dirty="0"/>
              <a:t>23 svojte</a:t>
            </a:r>
          </a:p>
          <a:p>
            <a:pPr marL="0" indent="0">
              <a:buNone/>
            </a:pPr>
            <a:endParaRPr lang="en-GB" dirty="0"/>
          </a:p>
        </p:txBody>
      </p:sp>
    </p:spTree>
    <p:extLst>
      <p:ext uri="{BB962C8B-B14F-4D97-AF65-F5344CB8AC3E}">
        <p14:creationId xmlns:p14="http://schemas.microsoft.com/office/powerpoint/2010/main" val="1671921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50825" y="692696"/>
            <a:ext cx="30190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Festuca</a:t>
            </a:r>
          </a:p>
          <a:p>
            <a:pPr eaLnBrk="1" hangingPunct="1">
              <a:spcBef>
                <a:spcPct val="0"/>
              </a:spcBef>
              <a:buFontTx/>
              <a:buNone/>
            </a:pPr>
            <a:endParaRPr lang="hr-HR" altLang="sr-Latn-RS" sz="1800" b="1" i="1" dirty="0"/>
          </a:p>
          <a:p>
            <a:pPr eaLnBrk="1" hangingPunct="1">
              <a:spcBef>
                <a:spcPct val="0"/>
              </a:spcBef>
              <a:buFontTx/>
              <a:buNone/>
            </a:pPr>
            <a:r>
              <a:rPr lang="hr-HR" altLang="sr-Latn-RS" sz="1800" b="1" dirty="0"/>
              <a:t>širokolisne vlasulje</a:t>
            </a:r>
            <a:r>
              <a:rPr lang="hr-HR" altLang="sr-Latn-RS" sz="1800" b="1" i="1" dirty="0"/>
              <a:t> </a:t>
            </a:r>
            <a:r>
              <a:rPr lang="hr-HR" altLang="sr-Latn-RS" sz="1800" dirty="0"/>
              <a:t>(3-15 mm)</a:t>
            </a:r>
            <a:endParaRPr lang="hr-HR" altLang="sr-Latn-RS" sz="1400" dirty="0"/>
          </a:p>
        </p:txBody>
      </p:sp>
      <p:sp>
        <p:nvSpPr>
          <p:cNvPr id="6" name="Rectangle 5"/>
          <p:cNvSpPr/>
          <p:nvPr/>
        </p:nvSpPr>
        <p:spPr>
          <a:xfrm>
            <a:off x="6156176" y="3198167"/>
            <a:ext cx="2579617" cy="461665"/>
          </a:xfrm>
          <a:prstGeom prst="rect">
            <a:avLst/>
          </a:prstGeom>
        </p:spPr>
        <p:txBody>
          <a:bodyPr wrap="none">
            <a:spAutoFit/>
          </a:bodyPr>
          <a:lstStyle/>
          <a:p>
            <a:pPr algn="ctr"/>
            <a:r>
              <a:rPr lang="hr-HR" sz="1200" i="1" dirty="0"/>
              <a:t>Festuca paniculata </a:t>
            </a:r>
            <a:r>
              <a:rPr lang="hr-HR" sz="1200" dirty="0"/>
              <a:t>(L.) Schinz et Thell. </a:t>
            </a:r>
          </a:p>
          <a:p>
            <a:pPr algn="ctr"/>
            <a:r>
              <a:rPr lang="hr-HR" sz="1200" dirty="0"/>
              <a:t>(= </a:t>
            </a:r>
            <a:r>
              <a:rPr lang="hr-HR" sz="1200" i="1" dirty="0"/>
              <a:t>Patzkea paniculata</a:t>
            </a:r>
            <a:r>
              <a:rPr lang="hr-HR" sz="1200" dirty="0"/>
              <a:t>)</a:t>
            </a:r>
          </a:p>
        </p:txBody>
      </p:sp>
      <p:sp>
        <p:nvSpPr>
          <p:cNvPr id="8" name="Rectangle 7"/>
          <p:cNvSpPr/>
          <p:nvPr/>
        </p:nvSpPr>
        <p:spPr>
          <a:xfrm>
            <a:off x="3784738" y="4941168"/>
            <a:ext cx="1651158" cy="276999"/>
          </a:xfrm>
          <a:prstGeom prst="rect">
            <a:avLst/>
          </a:prstGeom>
        </p:spPr>
        <p:txBody>
          <a:bodyPr wrap="none">
            <a:spAutoFit/>
          </a:bodyPr>
          <a:lstStyle/>
          <a:p>
            <a:r>
              <a:rPr lang="hr-HR" sz="1200" i="1" dirty="0"/>
              <a:t>Festuca pratensis </a:t>
            </a:r>
            <a:r>
              <a:rPr lang="hr-HR" sz="1200" dirty="0"/>
              <a:t>Huds.</a:t>
            </a:r>
          </a:p>
        </p:txBody>
      </p:sp>
      <p:sp>
        <p:nvSpPr>
          <p:cNvPr id="2" name="Rectangle 1"/>
          <p:cNvSpPr/>
          <p:nvPr/>
        </p:nvSpPr>
        <p:spPr>
          <a:xfrm>
            <a:off x="860945" y="6320353"/>
            <a:ext cx="1929824" cy="276999"/>
          </a:xfrm>
          <a:prstGeom prst="rect">
            <a:avLst/>
          </a:prstGeom>
        </p:spPr>
        <p:txBody>
          <a:bodyPr wrap="none">
            <a:spAutoFit/>
          </a:bodyPr>
          <a:lstStyle/>
          <a:p>
            <a:pPr>
              <a:buNone/>
            </a:pPr>
            <a:r>
              <a:rPr lang="hr-HR" sz="1200" i="1" dirty="0"/>
              <a:t>Festuca drymeja </a:t>
            </a:r>
            <a:r>
              <a:rPr lang="hr-HR" sz="1200" dirty="0"/>
              <a:t>Mert. Koch</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857" y="3879320"/>
            <a:ext cx="3240000" cy="24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424342"/>
            <a:ext cx="1800000" cy="341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5061" y="692696"/>
            <a:ext cx="3240000" cy="242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308" y="1616026"/>
            <a:ext cx="1623285" cy="220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a:extLst>
              <a:ext uri="{FF2B5EF4-FFF2-40B4-BE49-F238E27FC236}">
                <a16:creationId xmlns:a16="http://schemas.microsoft.com/office/drawing/2014/main" id="{6A98C41C-6B46-45D6-9722-07CE1A0E8F43}"/>
              </a:ext>
            </a:extLst>
          </p:cNvPr>
          <p:cNvGrpSpPr>
            <a:grpSpLocks/>
          </p:cNvGrpSpPr>
          <p:nvPr/>
        </p:nvGrpSpPr>
        <p:grpSpPr bwMode="auto">
          <a:xfrm>
            <a:off x="179388" y="274638"/>
            <a:ext cx="8713787" cy="276224"/>
            <a:chOff x="113" y="173"/>
            <a:chExt cx="5489" cy="174"/>
          </a:xfrm>
        </p:grpSpPr>
        <p:sp>
          <p:nvSpPr>
            <p:cNvPr id="17" name="Line 4">
              <a:extLst>
                <a:ext uri="{FF2B5EF4-FFF2-40B4-BE49-F238E27FC236}">
                  <a16:creationId xmlns:a16="http://schemas.microsoft.com/office/drawing/2014/main" id="{762197A2-B656-4F69-91FC-A7B810148054}"/>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8" name="Text Box 5">
              <a:extLst>
                <a:ext uri="{FF2B5EF4-FFF2-40B4-BE49-F238E27FC236}">
                  <a16:creationId xmlns:a16="http://schemas.microsoft.com/office/drawing/2014/main" id="{7CF58875-1FC6-429E-9B79-BAEFFB43814B}"/>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4014120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BBE94E-C013-41A8-B142-96DCBCA55D26}"/>
              </a:ext>
            </a:extLst>
          </p:cNvPr>
          <p:cNvSpPr>
            <a:spLocks noGrp="1"/>
          </p:cNvSpPr>
          <p:nvPr>
            <p:ph idx="1"/>
          </p:nvPr>
        </p:nvSpPr>
        <p:spPr>
          <a:xfrm>
            <a:off x="469797" y="620688"/>
            <a:ext cx="8229600" cy="5793507"/>
          </a:xfrm>
        </p:spPr>
        <p:txBody>
          <a:bodyPr>
            <a:normAutofit fontScale="92500" lnSpcReduction="20000"/>
          </a:bodyPr>
          <a:lstStyle/>
          <a:p>
            <a:r>
              <a:rPr lang="en-GB" dirty="0"/>
              <a:t>r</a:t>
            </a:r>
            <a:r>
              <a:rPr lang="hr-HR" dirty="0"/>
              <a:t>od </a:t>
            </a:r>
            <a:r>
              <a:rPr lang="hr-HR" i="1" dirty="0"/>
              <a:t>Festuca </a:t>
            </a:r>
            <a:r>
              <a:rPr lang="hr-HR" dirty="0"/>
              <a:t>je morfološki vrlo raznolik, no može se podijeliti na dvije osnovne skupine: širokolisne i uskolisne vrste</a:t>
            </a:r>
            <a:endParaRPr lang="en-GB" dirty="0"/>
          </a:p>
          <a:p>
            <a:r>
              <a:rPr lang="en-GB" dirty="0"/>
              <a:t>n</a:t>
            </a:r>
            <a:r>
              <a:rPr lang="hr-HR" dirty="0"/>
              <a:t>a slajdu su tri primjera širokolisnih vrsta</a:t>
            </a:r>
            <a:r>
              <a:rPr lang="en-GB" dirty="0"/>
              <a:t>: </a:t>
            </a:r>
            <a:r>
              <a:rPr lang="hr-HR" i="1" dirty="0"/>
              <a:t>F</a:t>
            </a:r>
            <a:r>
              <a:rPr lang="en-GB" i="1" dirty="0"/>
              <a:t>.</a:t>
            </a:r>
            <a:r>
              <a:rPr lang="hr-HR" i="1" dirty="0"/>
              <a:t> drymea </a:t>
            </a:r>
            <a:r>
              <a:rPr lang="hr-HR" dirty="0"/>
              <a:t> je karakteristična vrsta naših kontinentalnih hrastovih i bukovih šuma</a:t>
            </a:r>
            <a:r>
              <a:rPr lang="en-GB" dirty="0"/>
              <a:t>,</a:t>
            </a:r>
            <a:r>
              <a:rPr lang="hr-HR" dirty="0"/>
              <a:t> </a:t>
            </a:r>
            <a:r>
              <a:rPr lang="hr-HR" i="1" dirty="0"/>
              <a:t>F</a:t>
            </a:r>
            <a:r>
              <a:rPr lang="en-GB" i="1" dirty="0"/>
              <a:t>.</a:t>
            </a:r>
            <a:r>
              <a:rPr lang="hr-HR" i="1" dirty="0"/>
              <a:t> pratensis </a:t>
            </a:r>
            <a:r>
              <a:rPr lang="hr-HR" dirty="0"/>
              <a:t> je česta vrsta na našim mezofilnim travnjacima</a:t>
            </a:r>
            <a:r>
              <a:rPr lang="en-GB" dirty="0"/>
              <a:t>,</a:t>
            </a:r>
            <a:r>
              <a:rPr lang="hr-HR" dirty="0"/>
              <a:t> </a:t>
            </a:r>
            <a:r>
              <a:rPr lang="hr-HR" i="1" dirty="0"/>
              <a:t>F</a:t>
            </a:r>
            <a:r>
              <a:rPr lang="en-GB" i="1" dirty="0"/>
              <a:t>.</a:t>
            </a:r>
            <a:r>
              <a:rPr lang="hr-HR" i="1" dirty="0"/>
              <a:t> paniculata </a:t>
            </a:r>
            <a:r>
              <a:rPr lang="hr-HR" dirty="0"/>
              <a:t> je naša rijetka vrsta koja raste na visokoplaninskim travnjacima, poznate su samo dobro istražene populacije sa Sjevernog Velebita i nedostatno poznate populacije s Dinare</a:t>
            </a:r>
            <a:endParaRPr lang="en-GB" dirty="0"/>
          </a:p>
          <a:p>
            <a:r>
              <a:rPr lang="en-GB" dirty="0"/>
              <a:t>p</a:t>
            </a:r>
            <a:r>
              <a:rPr lang="hr-HR" dirty="0"/>
              <a:t>otonja vrsta je nedavnom taksonomskom revizijom izdvojena u zaseban rod </a:t>
            </a:r>
            <a:r>
              <a:rPr lang="hr-HR" i="1" dirty="0"/>
              <a:t>Patzkea</a:t>
            </a:r>
            <a:r>
              <a:rPr lang="hr-HR" dirty="0"/>
              <a:t> </a:t>
            </a:r>
          </a:p>
          <a:p>
            <a:pPr marL="0" indent="0">
              <a:buNone/>
            </a:pPr>
            <a:endParaRPr lang="en-GB" dirty="0"/>
          </a:p>
        </p:txBody>
      </p:sp>
    </p:spTree>
    <p:extLst>
      <p:ext uri="{BB962C8B-B14F-4D97-AF65-F5344CB8AC3E}">
        <p14:creationId xmlns:p14="http://schemas.microsoft.com/office/powerpoint/2010/main" val="3480868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9552" y="6536377"/>
            <a:ext cx="1605952" cy="276999"/>
          </a:xfrm>
          <a:prstGeom prst="rect">
            <a:avLst/>
          </a:prstGeom>
        </p:spPr>
        <p:txBody>
          <a:bodyPr wrap="none">
            <a:spAutoFit/>
          </a:bodyPr>
          <a:lstStyle/>
          <a:p>
            <a:r>
              <a:rPr lang="hr-HR" sz="1200" i="1" dirty="0"/>
              <a:t>Festuca rupicola </a:t>
            </a:r>
            <a:r>
              <a:rPr lang="hr-HR" sz="1200" dirty="0"/>
              <a:t>Heuff.</a:t>
            </a:r>
          </a:p>
        </p:txBody>
      </p:sp>
      <p:sp>
        <p:nvSpPr>
          <p:cNvPr id="10" name="Rectangle 9"/>
          <p:cNvSpPr/>
          <p:nvPr/>
        </p:nvSpPr>
        <p:spPr>
          <a:xfrm>
            <a:off x="6018365" y="6078870"/>
            <a:ext cx="2698046" cy="276999"/>
          </a:xfrm>
          <a:prstGeom prst="rect">
            <a:avLst/>
          </a:prstGeom>
        </p:spPr>
        <p:txBody>
          <a:bodyPr wrap="none">
            <a:spAutoFit/>
          </a:bodyPr>
          <a:lstStyle/>
          <a:p>
            <a:r>
              <a:rPr lang="hr-HR" sz="1200" i="1" dirty="0"/>
              <a:t>Festuca vaginata </a:t>
            </a:r>
            <a:r>
              <a:rPr lang="hr-HR" sz="1200" dirty="0"/>
              <a:t>Waldst. et Kit. ex Willd.</a:t>
            </a:r>
          </a:p>
        </p:txBody>
      </p:sp>
      <p:sp>
        <p:nvSpPr>
          <p:cNvPr id="11" name="Rectangle 10"/>
          <p:cNvSpPr/>
          <p:nvPr/>
        </p:nvSpPr>
        <p:spPr>
          <a:xfrm>
            <a:off x="3253307" y="3111277"/>
            <a:ext cx="2430858" cy="276999"/>
          </a:xfrm>
          <a:prstGeom prst="rect">
            <a:avLst/>
          </a:prstGeom>
        </p:spPr>
        <p:txBody>
          <a:bodyPr wrap="none">
            <a:spAutoFit/>
          </a:bodyPr>
          <a:lstStyle/>
          <a:p>
            <a:r>
              <a:rPr lang="da-DK" sz="1200" i="1" dirty="0"/>
              <a:t>Festuca bosniaca </a:t>
            </a:r>
            <a:r>
              <a:rPr lang="da-DK" sz="1200" dirty="0"/>
              <a:t>Kumm. et Sendtn.</a:t>
            </a:r>
            <a:r>
              <a:rPr lang="hr-HR" sz="1200" dirty="0"/>
              <a:t> </a:t>
            </a:r>
            <a:endParaRPr lang="da-DK" sz="1200" dirty="0"/>
          </a:p>
        </p:txBody>
      </p:sp>
      <p:sp>
        <p:nvSpPr>
          <p:cNvPr id="12" name="Text Box 7"/>
          <p:cNvSpPr txBox="1">
            <a:spLocks noChangeArrowheads="1"/>
          </p:cNvSpPr>
          <p:nvPr/>
        </p:nvSpPr>
        <p:spPr bwMode="auto">
          <a:xfrm>
            <a:off x="179388" y="663377"/>
            <a:ext cx="316932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Festuca</a:t>
            </a:r>
          </a:p>
          <a:p>
            <a:pPr eaLnBrk="1" hangingPunct="1">
              <a:spcBef>
                <a:spcPct val="0"/>
              </a:spcBef>
              <a:buFontTx/>
              <a:buNone/>
            </a:pPr>
            <a:endParaRPr lang="hr-HR" altLang="sr-Latn-RS" sz="1800" b="1" i="1" dirty="0">
              <a:solidFill>
                <a:srgbClr val="FF0000"/>
              </a:solidFill>
            </a:endParaRPr>
          </a:p>
          <a:p>
            <a:pPr eaLnBrk="1" hangingPunct="1">
              <a:spcBef>
                <a:spcPct val="0"/>
              </a:spcBef>
              <a:buFontTx/>
              <a:buNone/>
            </a:pPr>
            <a:r>
              <a:rPr lang="hr-HR" altLang="sr-Latn-RS" sz="1800" b="1" dirty="0"/>
              <a:t>uskolisne vlasulje </a:t>
            </a:r>
            <a:r>
              <a:rPr lang="hr-HR" altLang="sr-Latn-RS" sz="1800" dirty="0"/>
              <a:t>(0,3-1,5 mm)</a:t>
            </a:r>
            <a:r>
              <a:rPr lang="hr-HR" altLang="sr-Latn-RS" sz="1800" b="1" i="1" dirty="0">
                <a:solidFill>
                  <a:srgbClr val="FF0000"/>
                </a:solidFill>
              </a:rPr>
              <a:t> </a:t>
            </a:r>
            <a:endParaRPr lang="hr-HR" altLang="sr-Latn-RS" sz="1400" b="1" i="1" dirty="0">
              <a:solidFill>
                <a:srgbClr val="FF0000"/>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513" y="4095344"/>
            <a:ext cx="3240000" cy="24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8717" y="640630"/>
            <a:ext cx="3240000" cy="24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319" y="2520344"/>
            <a:ext cx="1800000" cy="31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2000" y="4955932"/>
            <a:ext cx="1440000" cy="156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4995" y="4563951"/>
            <a:ext cx="1440000" cy="146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4805" y="640630"/>
            <a:ext cx="1440000" cy="149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071" y="1672939"/>
            <a:ext cx="1751337" cy="233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a:extLst>
              <a:ext uri="{FF2B5EF4-FFF2-40B4-BE49-F238E27FC236}">
                <a16:creationId xmlns:a16="http://schemas.microsoft.com/office/drawing/2014/main" id="{8A5EC783-C091-4844-81C1-D26270696C59}"/>
              </a:ext>
            </a:extLst>
          </p:cNvPr>
          <p:cNvGrpSpPr>
            <a:grpSpLocks/>
          </p:cNvGrpSpPr>
          <p:nvPr/>
        </p:nvGrpSpPr>
        <p:grpSpPr bwMode="auto">
          <a:xfrm>
            <a:off x="179388" y="274638"/>
            <a:ext cx="8713787" cy="276224"/>
            <a:chOff x="113" y="173"/>
            <a:chExt cx="5489" cy="174"/>
          </a:xfrm>
        </p:grpSpPr>
        <p:sp>
          <p:nvSpPr>
            <p:cNvPr id="14" name="Line 4">
              <a:extLst>
                <a:ext uri="{FF2B5EF4-FFF2-40B4-BE49-F238E27FC236}">
                  <a16:creationId xmlns:a16="http://schemas.microsoft.com/office/drawing/2014/main" id="{3940881E-A089-434D-9C6B-CC7145B55FA3}"/>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5" name="Text Box 5">
              <a:extLst>
                <a:ext uri="{FF2B5EF4-FFF2-40B4-BE49-F238E27FC236}">
                  <a16:creationId xmlns:a16="http://schemas.microsoft.com/office/drawing/2014/main" id="{35B2CCCF-BD5D-4E23-AE0D-DCA855EB6C17}"/>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106763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654505-CB5F-4C0C-9621-21E7C5D0C5E3}"/>
              </a:ext>
            </a:extLst>
          </p:cNvPr>
          <p:cNvSpPr>
            <a:spLocks noGrp="1"/>
          </p:cNvSpPr>
          <p:nvPr>
            <p:ph idx="1"/>
          </p:nvPr>
        </p:nvSpPr>
        <p:spPr>
          <a:xfrm>
            <a:off x="457200" y="548680"/>
            <a:ext cx="8229600" cy="5577483"/>
          </a:xfrm>
        </p:spPr>
        <p:txBody>
          <a:bodyPr>
            <a:normAutofit fontScale="92500" lnSpcReduction="10000"/>
          </a:bodyPr>
          <a:lstStyle/>
          <a:p>
            <a:r>
              <a:rPr lang="en-GB" dirty="0"/>
              <a:t>u</a:t>
            </a:r>
            <a:r>
              <a:rPr lang="hr-HR" dirty="0"/>
              <a:t>skolisne vrste imaju preklopljene listove s karakterističnim poprečnim presjecima, koje je nužno raditi prilikom njihove determinacij </a:t>
            </a:r>
            <a:endParaRPr lang="en-GB" dirty="0"/>
          </a:p>
          <a:p>
            <a:r>
              <a:rPr lang="hr-HR" i="1" dirty="0"/>
              <a:t>Festuca rupicola </a:t>
            </a:r>
            <a:r>
              <a:rPr lang="hr-HR" dirty="0"/>
              <a:t>je karakteristična vrsta naših suhih kamenjarskih travnjaka, </a:t>
            </a:r>
            <a:r>
              <a:rPr lang="hr-HR" i="1" dirty="0"/>
              <a:t>F. vaginata </a:t>
            </a:r>
            <a:r>
              <a:rPr lang="hr-HR" dirty="0"/>
              <a:t>je iznimno rijetka, jer dolazi na specifičnom staništu – kontinentalnim pjescima, pa je recentno poznata samo s Đurđevačkih pjesaka, dok je </a:t>
            </a:r>
            <a:r>
              <a:rPr lang="hr-HR" i="1" dirty="0"/>
              <a:t>F. bosniaca</a:t>
            </a:r>
            <a:r>
              <a:rPr lang="hr-HR" dirty="0"/>
              <a:t> karakteristična vrsta naših visokoplaninskih travnjaka u Dinaridima (raste zajedno s ranije spomenutom i puno rijeđom širokolisnom </a:t>
            </a:r>
            <a:r>
              <a:rPr lang="hr-HR" i="1" dirty="0"/>
              <a:t>F. paniculata</a:t>
            </a:r>
            <a:r>
              <a:rPr lang="hr-HR" dirty="0"/>
              <a:t>) </a:t>
            </a:r>
          </a:p>
          <a:p>
            <a:pPr marL="0" indent="0">
              <a:buNone/>
            </a:pPr>
            <a:endParaRPr lang="en-GB" dirty="0"/>
          </a:p>
        </p:txBody>
      </p:sp>
    </p:spTree>
    <p:extLst>
      <p:ext uri="{BB962C8B-B14F-4D97-AF65-F5344CB8AC3E}">
        <p14:creationId xmlns:p14="http://schemas.microsoft.com/office/powerpoint/2010/main" val="3159502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66093" y="650578"/>
            <a:ext cx="251774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Bromus</a:t>
            </a:r>
          </a:p>
          <a:p>
            <a:pPr eaLnBrk="1" hangingPunct="1">
              <a:spcBef>
                <a:spcPct val="0"/>
              </a:spcBef>
              <a:buFontTx/>
              <a:buNone/>
            </a:pPr>
            <a:endParaRPr lang="hr-HR" altLang="sr-Latn-RS" sz="1800" b="1" dirty="0">
              <a:solidFill>
                <a:srgbClr val="FF0000"/>
              </a:solidFill>
            </a:endParaRPr>
          </a:p>
          <a:p>
            <a:pPr eaLnBrk="1" hangingPunct="1">
              <a:spcBef>
                <a:spcPct val="0"/>
              </a:spcBef>
              <a:buFontTx/>
              <a:buNone/>
            </a:pPr>
            <a:r>
              <a:rPr lang="hr-HR" altLang="sr-Latn-RS" sz="1800" b="1" dirty="0"/>
              <a:t>s lancetastim pljevicama</a:t>
            </a:r>
          </a:p>
        </p:txBody>
      </p:sp>
      <p:sp>
        <p:nvSpPr>
          <p:cNvPr id="3" name="Rectangle 2"/>
          <p:cNvSpPr/>
          <p:nvPr/>
        </p:nvSpPr>
        <p:spPr>
          <a:xfrm>
            <a:off x="690725" y="6454639"/>
            <a:ext cx="1938463" cy="276999"/>
          </a:xfrm>
          <a:prstGeom prst="rect">
            <a:avLst/>
          </a:prstGeom>
        </p:spPr>
        <p:txBody>
          <a:bodyPr wrap="square">
            <a:spAutoFit/>
          </a:bodyPr>
          <a:lstStyle/>
          <a:p>
            <a:r>
              <a:rPr lang="hr-HR" sz="1200" i="1" dirty="0"/>
              <a:t>Bromus erectus </a:t>
            </a:r>
            <a:r>
              <a:rPr lang="hr-HR" sz="1200" dirty="0"/>
              <a:t>Huds. </a:t>
            </a:r>
          </a:p>
        </p:txBody>
      </p:sp>
      <p:sp>
        <p:nvSpPr>
          <p:cNvPr id="5" name="Rectangle 4"/>
          <p:cNvSpPr/>
          <p:nvPr/>
        </p:nvSpPr>
        <p:spPr>
          <a:xfrm>
            <a:off x="6559621" y="3181880"/>
            <a:ext cx="1567096" cy="276999"/>
          </a:xfrm>
          <a:prstGeom prst="rect">
            <a:avLst/>
          </a:prstGeom>
        </p:spPr>
        <p:txBody>
          <a:bodyPr wrap="none">
            <a:spAutoFit/>
          </a:bodyPr>
          <a:lstStyle/>
          <a:p>
            <a:r>
              <a:rPr lang="hr-HR" sz="1200" i="1" dirty="0"/>
              <a:t>Bromus madritensis </a:t>
            </a:r>
            <a:r>
              <a:rPr lang="hr-HR" sz="1200" dirty="0"/>
              <a:t>L.</a:t>
            </a:r>
          </a:p>
        </p:txBody>
      </p:sp>
      <p:sp>
        <p:nvSpPr>
          <p:cNvPr id="6" name="Rectangle 5"/>
          <p:cNvSpPr/>
          <p:nvPr/>
        </p:nvSpPr>
        <p:spPr>
          <a:xfrm>
            <a:off x="3717198" y="4976199"/>
            <a:ext cx="1872208" cy="276999"/>
          </a:xfrm>
          <a:prstGeom prst="rect">
            <a:avLst/>
          </a:prstGeom>
        </p:spPr>
        <p:txBody>
          <a:bodyPr wrap="square">
            <a:spAutoFit/>
          </a:bodyPr>
          <a:lstStyle/>
          <a:p>
            <a:r>
              <a:rPr lang="hr-HR" sz="1200" i="1" dirty="0"/>
              <a:t>Bromus sterilis </a:t>
            </a:r>
            <a:r>
              <a:rPr lang="hr-HR" sz="1200" dirty="0"/>
              <a:t>L.</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45" y="4293096"/>
            <a:ext cx="3240000" cy="216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093" y="1739462"/>
            <a:ext cx="2880000" cy="19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64"/>
          <a:stretch/>
        </p:blipFill>
        <p:spPr bwMode="auto">
          <a:xfrm>
            <a:off x="3707904" y="2335532"/>
            <a:ext cx="1800000" cy="2618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3169" y="650578"/>
            <a:ext cx="3240000" cy="24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a:extLst>
              <a:ext uri="{FF2B5EF4-FFF2-40B4-BE49-F238E27FC236}">
                <a16:creationId xmlns:a16="http://schemas.microsoft.com/office/drawing/2014/main" id="{111DEEB2-8B67-4AB5-8A21-CA862B71DE1C}"/>
              </a:ext>
            </a:extLst>
          </p:cNvPr>
          <p:cNvGrpSpPr>
            <a:grpSpLocks/>
          </p:cNvGrpSpPr>
          <p:nvPr/>
        </p:nvGrpSpPr>
        <p:grpSpPr bwMode="auto">
          <a:xfrm>
            <a:off x="179388" y="274638"/>
            <a:ext cx="8713787" cy="276224"/>
            <a:chOff x="113" y="173"/>
            <a:chExt cx="5489" cy="174"/>
          </a:xfrm>
        </p:grpSpPr>
        <p:sp>
          <p:nvSpPr>
            <p:cNvPr id="14" name="Line 4">
              <a:extLst>
                <a:ext uri="{FF2B5EF4-FFF2-40B4-BE49-F238E27FC236}">
                  <a16:creationId xmlns:a16="http://schemas.microsoft.com/office/drawing/2014/main" id="{C7A4F24E-28F4-43C1-83BC-39096112B459}"/>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5" name="Text Box 5">
              <a:extLst>
                <a:ext uri="{FF2B5EF4-FFF2-40B4-BE49-F238E27FC236}">
                  <a16:creationId xmlns:a16="http://schemas.microsoft.com/office/drawing/2014/main" id="{5863BF69-396F-44F4-94D3-C75F3584D285}"/>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3211024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A78C-A041-4B28-ACAA-25B02FE0816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3525F49-71B3-40F1-9099-13AAE0B7F192}"/>
              </a:ext>
            </a:extLst>
          </p:cNvPr>
          <p:cNvSpPr>
            <a:spLocks noGrp="1"/>
          </p:cNvSpPr>
          <p:nvPr>
            <p:ph idx="1"/>
          </p:nvPr>
        </p:nvSpPr>
        <p:spPr/>
        <p:txBody>
          <a:bodyPr>
            <a:normAutofit lnSpcReduction="10000"/>
          </a:bodyPr>
          <a:lstStyle/>
          <a:p>
            <a:r>
              <a:rPr lang="en-GB" dirty="0"/>
              <a:t>v</a:t>
            </a:r>
            <a:r>
              <a:rPr lang="hr-HR" dirty="0"/>
              <a:t>rste roda </a:t>
            </a:r>
            <a:r>
              <a:rPr lang="hr-HR" i="1" dirty="0"/>
              <a:t>Bromus </a:t>
            </a:r>
            <a:r>
              <a:rPr lang="hr-HR" dirty="0"/>
              <a:t>možemo također podijeliti na dvije osnovne vrste: one s lancetastim pljevicama i one s jajastim pljevicam</a:t>
            </a:r>
            <a:r>
              <a:rPr lang="en-GB" dirty="0"/>
              <a:t>a</a:t>
            </a:r>
          </a:p>
          <a:p>
            <a:r>
              <a:rPr lang="en-GB" dirty="0"/>
              <a:t>l</a:t>
            </a:r>
            <a:r>
              <a:rPr lang="hr-HR" dirty="0"/>
              <a:t>ancetaste pljevice imaju primjerice najčešća vrsta roda u Hrvatskoj </a:t>
            </a:r>
            <a:r>
              <a:rPr lang="hr-HR" i="1" dirty="0"/>
              <a:t>B. erectus</a:t>
            </a:r>
            <a:r>
              <a:rPr lang="hr-HR" dirty="0"/>
              <a:t>, karakterist</a:t>
            </a:r>
            <a:r>
              <a:rPr lang="en-GB" dirty="0" err="1"/>
              <a:t>i</a:t>
            </a:r>
            <a:r>
              <a:rPr lang="hr-HR" dirty="0"/>
              <a:t>čna vrsta suhih travnjaka, zatim </a:t>
            </a:r>
            <a:r>
              <a:rPr lang="hr-HR" i="1" dirty="0"/>
              <a:t>B. sterilis</a:t>
            </a:r>
            <a:r>
              <a:rPr lang="hr-HR" dirty="0"/>
              <a:t> s karakterističnim visećim klasovima te </a:t>
            </a:r>
            <a:r>
              <a:rPr lang="hr-HR" i="1" dirty="0"/>
              <a:t>B. madritensis</a:t>
            </a:r>
            <a:r>
              <a:rPr lang="hr-HR" dirty="0"/>
              <a:t>, mediteranska vrsta s izrazito grimiznim cvatovima</a:t>
            </a:r>
          </a:p>
          <a:p>
            <a:pPr marL="0" indent="0">
              <a:buNone/>
            </a:pPr>
            <a:endParaRPr lang="en-GB" dirty="0"/>
          </a:p>
        </p:txBody>
      </p:sp>
    </p:spTree>
    <p:extLst>
      <p:ext uri="{BB962C8B-B14F-4D97-AF65-F5344CB8AC3E}">
        <p14:creationId xmlns:p14="http://schemas.microsoft.com/office/powerpoint/2010/main" val="401895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79512" y="528016"/>
            <a:ext cx="216892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Bromus</a:t>
            </a:r>
          </a:p>
          <a:p>
            <a:pPr eaLnBrk="1" hangingPunct="1">
              <a:spcBef>
                <a:spcPct val="0"/>
              </a:spcBef>
              <a:buFontTx/>
              <a:buNone/>
            </a:pPr>
            <a:endParaRPr lang="hr-HR" altLang="sr-Latn-RS" sz="1800" b="1" dirty="0">
              <a:solidFill>
                <a:srgbClr val="FF0000"/>
              </a:solidFill>
            </a:endParaRPr>
          </a:p>
          <a:p>
            <a:pPr eaLnBrk="1" hangingPunct="1">
              <a:spcBef>
                <a:spcPct val="0"/>
              </a:spcBef>
              <a:buFontTx/>
              <a:buNone/>
            </a:pPr>
            <a:r>
              <a:rPr lang="hr-HR" altLang="sr-Latn-RS" sz="1800" b="1" dirty="0"/>
              <a:t>s jajastim pljevicama</a:t>
            </a:r>
          </a:p>
        </p:txBody>
      </p:sp>
      <p:sp>
        <p:nvSpPr>
          <p:cNvPr id="2" name="Rectangle 1"/>
          <p:cNvSpPr/>
          <p:nvPr/>
        </p:nvSpPr>
        <p:spPr>
          <a:xfrm>
            <a:off x="1438524" y="3789040"/>
            <a:ext cx="1837332" cy="276999"/>
          </a:xfrm>
          <a:prstGeom prst="rect">
            <a:avLst/>
          </a:prstGeom>
        </p:spPr>
        <p:txBody>
          <a:bodyPr wrap="square">
            <a:spAutoFit/>
          </a:bodyPr>
          <a:lstStyle/>
          <a:p>
            <a:r>
              <a:rPr lang="hr-HR" sz="1200" i="1" dirty="0"/>
              <a:t>Bromus squarrosus </a:t>
            </a:r>
            <a:r>
              <a:rPr lang="hr-HR" sz="1200" dirty="0"/>
              <a:t>L.</a:t>
            </a:r>
          </a:p>
        </p:txBody>
      </p:sp>
      <p:sp>
        <p:nvSpPr>
          <p:cNvPr id="3" name="Rectangle 2"/>
          <p:cNvSpPr/>
          <p:nvPr/>
        </p:nvSpPr>
        <p:spPr>
          <a:xfrm>
            <a:off x="5735345" y="3933056"/>
            <a:ext cx="1547860" cy="276999"/>
          </a:xfrm>
          <a:prstGeom prst="rect">
            <a:avLst/>
          </a:prstGeom>
        </p:spPr>
        <p:txBody>
          <a:bodyPr wrap="none">
            <a:spAutoFit/>
          </a:bodyPr>
          <a:lstStyle/>
          <a:p>
            <a:r>
              <a:rPr lang="hr-HR" sz="1200" i="1" dirty="0"/>
              <a:t>Bromus hordeaceus </a:t>
            </a:r>
            <a:r>
              <a:rPr lang="hr-HR" sz="1200" dirty="0"/>
              <a:t>L.</a:t>
            </a:r>
          </a:p>
        </p:txBody>
      </p:sp>
      <p:sp>
        <p:nvSpPr>
          <p:cNvPr id="5" name="Rectangle 4"/>
          <p:cNvSpPr/>
          <p:nvPr/>
        </p:nvSpPr>
        <p:spPr>
          <a:xfrm>
            <a:off x="5652120" y="6514124"/>
            <a:ext cx="1968680" cy="276999"/>
          </a:xfrm>
          <a:prstGeom prst="rect">
            <a:avLst/>
          </a:prstGeom>
        </p:spPr>
        <p:txBody>
          <a:bodyPr wrap="none">
            <a:spAutoFit/>
          </a:bodyPr>
          <a:lstStyle/>
          <a:p>
            <a:r>
              <a:rPr lang="hr-HR" sz="1200" i="1" dirty="0"/>
              <a:t>Bromus commutatus </a:t>
            </a:r>
            <a:r>
              <a:rPr lang="hr-HR" sz="1200" dirty="0"/>
              <a:t>Schrad.</a:t>
            </a:r>
          </a:p>
        </p:txBody>
      </p:sp>
      <p:sp>
        <p:nvSpPr>
          <p:cNvPr id="6" name="Rectangle 5"/>
          <p:cNvSpPr/>
          <p:nvPr/>
        </p:nvSpPr>
        <p:spPr>
          <a:xfrm>
            <a:off x="1417649" y="6581001"/>
            <a:ext cx="1498167" cy="276999"/>
          </a:xfrm>
          <a:prstGeom prst="rect">
            <a:avLst/>
          </a:prstGeom>
        </p:spPr>
        <p:txBody>
          <a:bodyPr wrap="none">
            <a:spAutoFit/>
          </a:bodyPr>
          <a:lstStyle/>
          <a:p>
            <a:r>
              <a:rPr lang="hr-HR" sz="1200" i="1" dirty="0"/>
              <a:t>Bromus racemosus </a:t>
            </a:r>
            <a:r>
              <a:rPr lang="hr-HR" sz="1200" dirty="0"/>
              <a:t>L.</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912" y="1484784"/>
            <a:ext cx="3240000" cy="231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3371" y="1085322"/>
            <a:ext cx="216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811"/>
          <a:stretch/>
        </p:blipFill>
        <p:spPr bwMode="auto">
          <a:xfrm>
            <a:off x="539552" y="4210055"/>
            <a:ext cx="3240000" cy="230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7882"/>
          <a:stretch/>
        </p:blipFill>
        <p:spPr bwMode="auto">
          <a:xfrm>
            <a:off x="4889275" y="4298867"/>
            <a:ext cx="3240000" cy="223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3AFD8C26-3579-4EFA-BC2C-B7C6B7F576D9}"/>
              </a:ext>
            </a:extLst>
          </p:cNvPr>
          <p:cNvGrpSpPr>
            <a:grpSpLocks/>
          </p:cNvGrpSpPr>
          <p:nvPr/>
        </p:nvGrpSpPr>
        <p:grpSpPr bwMode="auto">
          <a:xfrm>
            <a:off x="179388" y="274638"/>
            <a:ext cx="8713787" cy="276224"/>
            <a:chOff x="113" y="173"/>
            <a:chExt cx="5489" cy="174"/>
          </a:xfrm>
        </p:grpSpPr>
        <p:sp>
          <p:nvSpPr>
            <p:cNvPr id="12" name="Line 4">
              <a:extLst>
                <a:ext uri="{FF2B5EF4-FFF2-40B4-BE49-F238E27FC236}">
                  <a16:creationId xmlns:a16="http://schemas.microsoft.com/office/drawing/2014/main" id="{F902BF6E-171E-4F85-A6F7-0DA9CEBFF756}"/>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3" name="Text Box 5">
              <a:extLst>
                <a:ext uri="{FF2B5EF4-FFF2-40B4-BE49-F238E27FC236}">
                  <a16:creationId xmlns:a16="http://schemas.microsoft.com/office/drawing/2014/main" id="{E3C26FD3-2462-4915-81FB-BA54E666C2EA}"/>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2559590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DE3E-18F8-4E04-A9CC-4AE5557F9EA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5C16AD1-619A-4952-B6C0-D3F7A0A6BCAA}"/>
              </a:ext>
            </a:extLst>
          </p:cNvPr>
          <p:cNvSpPr>
            <a:spLocks noGrp="1"/>
          </p:cNvSpPr>
          <p:nvPr>
            <p:ph idx="1"/>
          </p:nvPr>
        </p:nvSpPr>
        <p:spPr/>
        <p:txBody>
          <a:bodyPr/>
          <a:lstStyle/>
          <a:p>
            <a:r>
              <a:rPr lang="en-GB" dirty="0"/>
              <a:t>j</a:t>
            </a:r>
            <a:r>
              <a:rPr lang="hr-HR" dirty="0"/>
              <a:t>ajaste pljevice imaju primjerice vrste </a:t>
            </a:r>
            <a:r>
              <a:rPr lang="hr-HR" i="1" dirty="0"/>
              <a:t>B. squarossus, B. hordaceus, B. racemosus </a:t>
            </a:r>
            <a:r>
              <a:rPr lang="hr-HR" dirty="0"/>
              <a:t>i </a:t>
            </a:r>
            <a:r>
              <a:rPr lang="hr-HR" i="1" dirty="0"/>
              <a:t>B. commutatus</a:t>
            </a:r>
            <a:r>
              <a:rPr lang="hr-HR" dirty="0"/>
              <a:t>, koje su prilično slične pa je za njihovu determinaciju potrebno poznavati neka detaljnija morfološka svojstva (dužina osati, dužina drška klasa, oblik klasa, itd.)</a:t>
            </a:r>
          </a:p>
          <a:p>
            <a:pPr marL="0" indent="0">
              <a:buNone/>
            </a:pPr>
            <a:endParaRPr lang="en-GB" dirty="0"/>
          </a:p>
        </p:txBody>
      </p:sp>
    </p:spTree>
    <p:extLst>
      <p:ext uri="{BB962C8B-B14F-4D97-AF65-F5344CB8AC3E}">
        <p14:creationId xmlns:p14="http://schemas.microsoft.com/office/powerpoint/2010/main" val="78545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79388" y="622852"/>
            <a:ext cx="5480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Poa</a:t>
            </a:r>
            <a:endParaRPr lang="hr-HR" altLang="sr-Latn-RS" sz="1400" b="1" i="1" dirty="0">
              <a:solidFill>
                <a:srgbClr val="FF0000"/>
              </a:solidFill>
            </a:endParaRPr>
          </a:p>
        </p:txBody>
      </p:sp>
      <p:sp>
        <p:nvSpPr>
          <p:cNvPr id="2" name="Rectangle 1"/>
          <p:cNvSpPr/>
          <p:nvPr/>
        </p:nvSpPr>
        <p:spPr>
          <a:xfrm>
            <a:off x="5436096" y="6176337"/>
            <a:ext cx="4572000" cy="276999"/>
          </a:xfrm>
          <a:prstGeom prst="rect">
            <a:avLst/>
          </a:prstGeom>
        </p:spPr>
        <p:txBody>
          <a:bodyPr>
            <a:spAutoFit/>
          </a:bodyPr>
          <a:lstStyle/>
          <a:p>
            <a:r>
              <a:rPr lang="hr-HR" sz="1200" i="1" dirty="0"/>
              <a:t>Poa trivialis </a:t>
            </a:r>
            <a:r>
              <a:rPr lang="hr-HR" sz="1200" dirty="0"/>
              <a:t>L. ssp. </a:t>
            </a:r>
            <a:r>
              <a:rPr lang="hr-HR" sz="1200" i="1" dirty="0"/>
              <a:t>sylvicola</a:t>
            </a:r>
            <a:r>
              <a:rPr lang="hr-HR" sz="1200" dirty="0"/>
              <a:t> (Guss.) H. Lindb.</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864" y="1341008"/>
            <a:ext cx="288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83051" y="3512041"/>
            <a:ext cx="984693" cy="276999"/>
          </a:xfrm>
          <a:prstGeom prst="rect">
            <a:avLst/>
          </a:prstGeom>
        </p:spPr>
        <p:txBody>
          <a:bodyPr wrap="none">
            <a:spAutoFit/>
          </a:bodyPr>
          <a:lstStyle/>
          <a:p>
            <a:r>
              <a:rPr lang="hr-HR" sz="1200" i="1" dirty="0"/>
              <a:t>Poa annua </a:t>
            </a:r>
            <a:r>
              <a:rPr lang="hr-HR" sz="1200" dirty="0"/>
              <a:t>L.</a:t>
            </a:r>
          </a:p>
        </p:txBody>
      </p:sp>
      <p:sp>
        <p:nvSpPr>
          <p:cNvPr id="5" name="Rectangle 4"/>
          <p:cNvSpPr/>
          <p:nvPr/>
        </p:nvSpPr>
        <p:spPr>
          <a:xfrm>
            <a:off x="1378863" y="6392361"/>
            <a:ext cx="1969001" cy="276999"/>
          </a:xfrm>
          <a:prstGeom prst="rect">
            <a:avLst/>
          </a:prstGeom>
        </p:spPr>
        <p:txBody>
          <a:bodyPr wrap="none">
            <a:spAutoFit/>
          </a:bodyPr>
          <a:lstStyle/>
          <a:p>
            <a:r>
              <a:rPr lang="hr-HR" sz="1200" i="1" dirty="0"/>
              <a:t>Poa bulbosa L</a:t>
            </a:r>
            <a:r>
              <a:rPr lang="hr-HR" sz="1200" dirty="0"/>
              <a:t>. (ssp. </a:t>
            </a:r>
            <a:r>
              <a:rPr lang="hr-HR" sz="1200" i="1" dirty="0"/>
              <a:t>vivipara</a:t>
            </a:r>
            <a:r>
              <a:rPr lang="hr-HR" sz="1200" dirty="0"/>
              <a:t>)</a:t>
            </a:r>
          </a:p>
        </p:txBody>
      </p:sp>
      <p:sp>
        <p:nvSpPr>
          <p:cNvPr id="6" name="Rectangle 5"/>
          <p:cNvSpPr/>
          <p:nvPr/>
        </p:nvSpPr>
        <p:spPr>
          <a:xfrm>
            <a:off x="4206335" y="3573016"/>
            <a:ext cx="1157753" cy="276999"/>
          </a:xfrm>
          <a:prstGeom prst="rect">
            <a:avLst/>
          </a:prstGeom>
        </p:spPr>
        <p:txBody>
          <a:bodyPr wrap="none">
            <a:spAutoFit/>
          </a:bodyPr>
          <a:lstStyle/>
          <a:p>
            <a:r>
              <a:rPr lang="hr-HR" sz="1200" i="1" dirty="0"/>
              <a:t>Poa pratensis </a:t>
            </a:r>
            <a:r>
              <a:rPr lang="hr-HR" sz="1200" dirty="0"/>
              <a:t>L.</a:t>
            </a:r>
          </a:p>
        </p:txBody>
      </p:sp>
      <p:sp>
        <p:nvSpPr>
          <p:cNvPr id="7" name="Rectangle 6"/>
          <p:cNvSpPr/>
          <p:nvPr/>
        </p:nvSpPr>
        <p:spPr>
          <a:xfrm>
            <a:off x="6768356" y="3512041"/>
            <a:ext cx="1044004" cy="276999"/>
          </a:xfrm>
          <a:prstGeom prst="rect">
            <a:avLst/>
          </a:prstGeom>
        </p:spPr>
        <p:txBody>
          <a:bodyPr wrap="none">
            <a:spAutoFit/>
          </a:bodyPr>
          <a:lstStyle/>
          <a:p>
            <a:r>
              <a:rPr lang="hr-HR" sz="1200" i="1" dirty="0"/>
              <a:t>Poa trivialis </a:t>
            </a:r>
            <a:r>
              <a:rPr lang="hr-HR" sz="1200" dirty="0"/>
              <a:t>L.</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136" y="620688"/>
            <a:ext cx="216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00" y="3884218"/>
            <a:ext cx="2160000" cy="249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048" y="4077072"/>
            <a:ext cx="2160000" cy="226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416" y="617408"/>
            <a:ext cx="2160000" cy="288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6096" y="4293096"/>
            <a:ext cx="2880000" cy="183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a:extLst>
              <a:ext uri="{FF2B5EF4-FFF2-40B4-BE49-F238E27FC236}">
                <a16:creationId xmlns:a16="http://schemas.microsoft.com/office/drawing/2014/main" id="{858E3B40-E6B3-40A9-959E-990BCC81143B}"/>
              </a:ext>
            </a:extLst>
          </p:cNvPr>
          <p:cNvGrpSpPr>
            <a:grpSpLocks/>
          </p:cNvGrpSpPr>
          <p:nvPr/>
        </p:nvGrpSpPr>
        <p:grpSpPr bwMode="auto">
          <a:xfrm>
            <a:off x="179388" y="274638"/>
            <a:ext cx="8713787" cy="276224"/>
            <a:chOff x="113" y="173"/>
            <a:chExt cx="5489" cy="174"/>
          </a:xfrm>
        </p:grpSpPr>
        <p:sp>
          <p:nvSpPr>
            <p:cNvPr id="18" name="Line 4">
              <a:extLst>
                <a:ext uri="{FF2B5EF4-FFF2-40B4-BE49-F238E27FC236}">
                  <a16:creationId xmlns:a16="http://schemas.microsoft.com/office/drawing/2014/main" id="{F7264118-1722-402D-B069-5B6EF86180AC}"/>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9" name="Text Box 5">
              <a:extLst>
                <a:ext uri="{FF2B5EF4-FFF2-40B4-BE49-F238E27FC236}">
                  <a16:creationId xmlns:a16="http://schemas.microsoft.com/office/drawing/2014/main" id="{67646F23-C4B1-4C2C-8231-5D5DE4C0482E}"/>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253186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6EB1-2E2D-49EC-8E0B-BCD6F5E56D4F}"/>
              </a:ext>
            </a:extLst>
          </p:cNvPr>
          <p:cNvSpPr>
            <a:spLocks noGrp="1"/>
          </p:cNvSpPr>
          <p:nvPr>
            <p:ph type="title"/>
          </p:nvPr>
        </p:nvSpPr>
        <p:spPr>
          <a:xfrm>
            <a:off x="457200" y="2564904"/>
            <a:ext cx="8229600" cy="1143000"/>
          </a:xfrm>
        </p:spPr>
        <p:txBody>
          <a:bodyPr>
            <a:normAutofit/>
          </a:bodyPr>
          <a:lstStyle/>
          <a:p>
            <a:r>
              <a:rPr lang="hr-HR" b="1" dirty="0"/>
              <a:t>Trave (</a:t>
            </a:r>
            <a:r>
              <a:rPr lang="hr-HR" b="1" i="1" dirty="0"/>
              <a:t>Poaceae</a:t>
            </a:r>
            <a:r>
              <a:rPr lang="hr-HR" b="1" dirty="0"/>
              <a:t>) u flori Hrvatske</a:t>
            </a:r>
            <a:endParaRPr lang="en-GB" b="1" dirty="0"/>
          </a:p>
        </p:txBody>
      </p:sp>
    </p:spTree>
    <p:extLst>
      <p:ext uri="{BB962C8B-B14F-4D97-AF65-F5344CB8AC3E}">
        <p14:creationId xmlns:p14="http://schemas.microsoft.com/office/powerpoint/2010/main" val="414651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7335-5DC0-4A79-9C9A-89F8B88170C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51F993-8A76-49BE-909E-6FBD14C2C53A}"/>
              </a:ext>
            </a:extLst>
          </p:cNvPr>
          <p:cNvSpPr>
            <a:spLocks noGrp="1"/>
          </p:cNvSpPr>
          <p:nvPr>
            <p:ph idx="1"/>
          </p:nvPr>
        </p:nvSpPr>
        <p:spPr/>
        <p:txBody>
          <a:bodyPr>
            <a:normAutofit fontScale="92500" lnSpcReduction="10000"/>
          </a:bodyPr>
          <a:lstStyle/>
          <a:p>
            <a:r>
              <a:rPr lang="en-GB" dirty="0"/>
              <a:t>č</a:t>
            </a:r>
            <a:r>
              <a:rPr lang="hr-HR" dirty="0"/>
              <a:t>ešće vrste u rodu </a:t>
            </a:r>
            <a:r>
              <a:rPr lang="hr-HR" i="1" dirty="0"/>
              <a:t>Poa </a:t>
            </a:r>
            <a:r>
              <a:rPr lang="hr-HR" dirty="0"/>
              <a:t>su </a:t>
            </a:r>
            <a:r>
              <a:rPr lang="hr-HR" i="1" dirty="0"/>
              <a:t>P. annua </a:t>
            </a:r>
            <a:r>
              <a:rPr lang="hr-HR" dirty="0"/>
              <a:t>(jednogodišnja ruderalna vrsta relativno niskog habitusa), </a:t>
            </a:r>
            <a:r>
              <a:rPr lang="hr-HR" i="1" dirty="0"/>
              <a:t>P. pratensis</a:t>
            </a:r>
            <a:r>
              <a:rPr lang="hr-HR" dirty="0"/>
              <a:t> i </a:t>
            </a:r>
            <a:r>
              <a:rPr lang="hr-HR" i="1" dirty="0"/>
              <a:t>P. trivialis </a:t>
            </a:r>
            <a:r>
              <a:rPr lang="hr-HR" dirty="0"/>
              <a:t>(obje česte na mezofilnim travnjacima), </a:t>
            </a:r>
            <a:r>
              <a:rPr lang="hr-HR" i="1" dirty="0"/>
              <a:t>P. bulbosa </a:t>
            </a:r>
            <a:r>
              <a:rPr lang="hr-HR" dirty="0"/>
              <a:t>(koja ima zadebljale baze stabljika, koje podsjećaju na lukovice, a podvrsta </a:t>
            </a:r>
            <a:r>
              <a:rPr lang="hr-HR" i="1" dirty="0"/>
              <a:t>vivipara</a:t>
            </a:r>
            <a:r>
              <a:rPr lang="hr-HR" dirty="0"/>
              <a:t> ima klijajuće sjemenke na samoj biljci – prilagodba na sušu i kratki životni ciklus) te </a:t>
            </a:r>
            <a:r>
              <a:rPr lang="hr-HR" i="1" dirty="0"/>
              <a:t>P. trivialis ssp. sylvicola </a:t>
            </a:r>
            <a:r>
              <a:rPr lang="hr-HR" dirty="0"/>
              <a:t>(koja ima bazalne dijelove nanizane poput perli biserne ogrlice, raste </a:t>
            </a:r>
            <a:r>
              <a:rPr lang="en-GB" dirty="0" err="1"/>
              <a:t>na</a:t>
            </a:r>
            <a:r>
              <a:rPr lang="en-GB" dirty="0"/>
              <a:t> </a:t>
            </a:r>
            <a:r>
              <a:rPr lang="en-GB" dirty="0" err="1"/>
              <a:t>vlažnim</a:t>
            </a:r>
            <a:r>
              <a:rPr lang="en-GB" dirty="0"/>
              <a:t> </a:t>
            </a:r>
            <a:r>
              <a:rPr lang="en-GB" dirty="0" err="1"/>
              <a:t>staništima</a:t>
            </a:r>
            <a:r>
              <a:rPr lang="en-GB" dirty="0"/>
              <a:t> </a:t>
            </a:r>
            <a:r>
              <a:rPr lang="hr-HR" dirty="0"/>
              <a:t>u primorskoj Hrvatskoj)</a:t>
            </a:r>
          </a:p>
          <a:p>
            <a:pPr marL="0" indent="0">
              <a:buNone/>
            </a:pPr>
            <a:endParaRPr lang="en-GB" dirty="0"/>
          </a:p>
        </p:txBody>
      </p:sp>
    </p:spTree>
    <p:extLst>
      <p:ext uri="{BB962C8B-B14F-4D97-AF65-F5344CB8AC3E}">
        <p14:creationId xmlns:p14="http://schemas.microsoft.com/office/powerpoint/2010/main" val="2535006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9"/>
          <p:cNvGraphicFramePr>
            <a:graphicFrameLocks noChangeAspect="1"/>
          </p:cNvGraphicFramePr>
          <p:nvPr>
            <p:extLst>
              <p:ext uri="{D42A27DB-BD31-4B8C-83A1-F6EECF244321}">
                <p14:modId xmlns:p14="http://schemas.microsoft.com/office/powerpoint/2010/main" val="2221177438"/>
              </p:ext>
            </p:extLst>
          </p:nvPr>
        </p:nvGraphicFramePr>
        <p:xfrm>
          <a:off x="251520" y="1700808"/>
          <a:ext cx="5886450" cy="3486150"/>
        </p:xfrm>
        <a:graphic>
          <a:graphicData uri="http://schemas.openxmlformats.org/presentationml/2006/ole">
            <mc:AlternateContent xmlns:mc="http://schemas.openxmlformats.org/markup-compatibility/2006">
              <mc:Choice xmlns:v="urn:schemas-microsoft-com:vml" Requires="v">
                <p:oleObj spid="_x0000_s2145" name="Chart" r:id="rId4" imgW="5886490" imgH="3486262" progId="Excel.Chart.8">
                  <p:embed/>
                </p:oleObj>
              </mc:Choice>
              <mc:Fallback>
                <p:oleObj name="Chart" r:id="rId4" imgW="5886490" imgH="348626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700808"/>
                        <a:ext cx="588645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212507" y="791442"/>
            <a:ext cx="902811" cy="369332"/>
          </a:xfrm>
          <a:prstGeom prst="rect">
            <a:avLst/>
          </a:prstGeom>
          <a:noFill/>
        </p:spPr>
        <p:txBody>
          <a:bodyPr wrap="none" rtlCol="0">
            <a:spAutoFit/>
          </a:bodyPr>
          <a:lstStyle/>
          <a:p>
            <a:r>
              <a:rPr lang="sr-Latn-ME" b="1" dirty="0"/>
              <a:t>Endemi</a:t>
            </a:r>
            <a:endParaRPr lang="en-US" b="1" dirty="0"/>
          </a:p>
        </p:txBody>
      </p:sp>
      <p:pic>
        <p:nvPicPr>
          <p:cNvPr id="6" name="Picture 16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1412776"/>
            <a:ext cx="2535238"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300192" y="4437112"/>
            <a:ext cx="2535238" cy="180000"/>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ln>
                <a:solidFill>
                  <a:srgbClr val="FF0000"/>
                </a:solidFill>
              </a:ln>
              <a:noFill/>
            </a:endParaRPr>
          </a:p>
        </p:txBody>
      </p:sp>
      <p:grpSp>
        <p:nvGrpSpPr>
          <p:cNvPr id="8" name="Group 7">
            <a:extLst>
              <a:ext uri="{FF2B5EF4-FFF2-40B4-BE49-F238E27FC236}">
                <a16:creationId xmlns:a16="http://schemas.microsoft.com/office/drawing/2014/main" id="{1B0E61EE-1C17-4E6C-B7F5-F9FD365BF7E3}"/>
              </a:ext>
            </a:extLst>
          </p:cNvPr>
          <p:cNvGrpSpPr>
            <a:grpSpLocks/>
          </p:cNvGrpSpPr>
          <p:nvPr/>
        </p:nvGrpSpPr>
        <p:grpSpPr bwMode="auto">
          <a:xfrm>
            <a:off x="179388" y="274638"/>
            <a:ext cx="8713787" cy="276224"/>
            <a:chOff x="113" y="173"/>
            <a:chExt cx="5489" cy="174"/>
          </a:xfrm>
        </p:grpSpPr>
        <p:sp>
          <p:nvSpPr>
            <p:cNvPr id="9" name="Line 4">
              <a:extLst>
                <a:ext uri="{FF2B5EF4-FFF2-40B4-BE49-F238E27FC236}">
                  <a16:creationId xmlns:a16="http://schemas.microsoft.com/office/drawing/2014/main" id="{8AB7FCAE-93E1-4743-BF38-A6B1208B5992}"/>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0" name="Text Box 5">
              <a:extLst>
                <a:ext uri="{FF2B5EF4-FFF2-40B4-BE49-F238E27FC236}">
                  <a16:creationId xmlns:a16="http://schemas.microsoft.com/office/drawing/2014/main" id="{2090A3FB-908E-4C7D-962F-47448E4E7D4E}"/>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807464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F2DE-5D19-4C68-BF5B-4F6FAEE13AE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7991F3D-94BE-462E-B949-4B5DDC3BE7CB}"/>
              </a:ext>
            </a:extLst>
          </p:cNvPr>
          <p:cNvSpPr>
            <a:spLocks noGrp="1"/>
          </p:cNvSpPr>
          <p:nvPr>
            <p:ph idx="1"/>
          </p:nvPr>
        </p:nvSpPr>
        <p:spPr/>
        <p:txBody>
          <a:bodyPr/>
          <a:lstStyle/>
          <a:p>
            <a:r>
              <a:rPr lang="en-GB" dirty="0"/>
              <a:t>u</a:t>
            </a:r>
            <a:r>
              <a:rPr lang="hr-HR" dirty="0"/>
              <a:t> porodici trava vrlo je mali udio endemičnih vrsta, svega šest vrsta</a:t>
            </a:r>
          </a:p>
          <a:p>
            <a:pPr marL="0" indent="0">
              <a:buNone/>
            </a:pPr>
            <a:endParaRPr lang="en-GB" dirty="0"/>
          </a:p>
        </p:txBody>
      </p:sp>
    </p:spTree>
    <p:extLst>
      <p:ext uri="{BB962C8B-B14F-4D97-AF65-F5344CB8AC3E}">
        <p14:creationId xmlns:p14="http://schemas.microsoft.com/office/powerpoint/2010/main" val="432123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388" y="654106"/>
            <a:ext cx="902811" cy="369332"/>
          </a:xfrm>
          <a:prstGeom prst="rect">
            <a:avLst/>
          </a:prstGeom>
          <a:noFill/>
        </p:spPr>
        <p:txBody>
          <a:bodyPr wrap="none" rtlCol="0">
            <a:spAutoFit/>
          </a:bodyPr>
          <a:lstStyle/>
          <a:p>
            <a:r>
              <a:rPr lang="sr-Latn-ME" b="1" dirty="0"/>
              <a:t>Endemi</a:t>
            </a:r>
            <a:endParaRPr lang="en-US" b="1"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2588" y="1128269"/>
            <a:ext cx="8499324" cy="147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Karta rasprostranjenosti (aplikacija u izrad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266453"/>
            <a:ext cx="5840313" cy="54463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0A77BB4-52C1-483A-867C-8AC91C95EEF3}"/>
              </a:ext>
            </a:extLst>
          </p:cNvPr>
          <p:cNvGrpSpPr>
            <a:grpSpLocks/>
          </p:cNvGrpSpPr>
          <p:nvPr/>
        </p:nvGrpSpPr>
        <p:grpSpPr bwMode="auto">
          <a:xfrm>
            <a:off x="179388" y="274638"/>
            <a:ext cx="8713787" cy="276224"/>
            <a:chOff x="113" y="173"/>
            <a:chExt cx="5489" cy="174"/>
          </a:xfrm>
        </p:grpSpPr>
        <p:sp>
          <p:nvSpPr>
            <p:cNvPr id="6" name="Line 4">
              <a:extLst>
                <a:ext uri="{FF2B5EF4-FFF2-40B4-BE49-F238E27FC236}">
                  <a16:creationId xmlns:a16="http://schemas.microsoft.com/office/drawing/2014/main" id="{8035EE34-2587-4EFB-8564-82E8EC74F445}"/>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7" name="Text Box 5">
              <a:extLst>
                <a:ext uri="{FF2B5EF4-FFF2-40B4-BE49-F238E27FC236}">
                  <a16:creationId xmlns:a16="http://schemas.microsoft.com/office/drawing/2014/main" id="{78651F68-21BE-47F4-9FE9-3A25164859B1}"/>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59D6-74AA-4903-BD83-FDAF433378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1D6D83-E3BF-4F35-888B-A49B70DB6E44}"/>
              </a:ext>
            </a:extLst>
          </p:cNvPr>
          <p:cNvSpPr>
            <a:spLocks noGrp="1"/>
          </p:cNvSpPr>
          <p:nvPr>
            <p:ph idx="1"/>
          </p:nvPr>
        </p:nvSpPr>
        <p:spPr/>
        <p:txBody>
          <a:bodyPr/>
          <a:lstStyle/>
          <a:p>
            <a:r>
              <a:rPr lang="en-GB" dirty="0"/>
              <a:t>s</a:t>
            </a:r>
            <a:r>
              <a:rPr lang="hr-HR" dirty="0"/>
              <a:t>lično kao i kod porodice mahunarki, vidljivo je da većina endema trava dolazi na području naših Dinarida</a:t>
            </a:r>
            <a:endParaRPr lang="en-GB" dirty="0"/>
          </a:p>
          <a:p>
            <a:r>
              <a:rPr lang="en-GB" dirty="0"/>
              <a:t>n</a:t>
            </a:r>
            <a:r>
              <a:rPr lang="hr-HR" dirty="0"/>
              <a:t>o ovdje je za razliku od mahunarki uočljivo da neke endemične vrste trava dolaze i u SZ Hrvatskoj</a:t>
            </a:r>
          </a:p>
          <a:p>
            <a:pPr marL="0" indent="0">
              <a:buNone/>
            </a:pPr>
            <a:endParaRPr lang="en-GB" dirty="0"/>
          </a:p>
        </p:txBody>
      </p:sp>
    </p:spTree>
    <p:extLst>
      <p:ext uri="{BB962C8B-B14F-4D97-AF65-F5344CB8AC3E}">
        <p14:creationId xmlns:p14="http://schemas.microsoft.com/office/powerpoint/2010/main" val="620473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788" y="639247"/>
            <a:ext cx="4005968" cy="369332"/>
          </a:xfrm>
          <a:prstGeom prst="rect">
            <a:avLst/>
          </a:prstGeom>
          <a:noFill/>
        </p:spPr>
        <p:txBody>
          <a:bodyPr wrap="none" rtlCol="0">
            <a:spAutoFit/>
          </a:bodyPr>
          <a:lstStyle/>
          <a:p>
            <a:r>
              <a:rPr lang="hr-HR" b="1" i="1" dirty="0"/>
              <a:t>Festuca lapidosa </a:t>
            </a:r>
            <a:r>
              <a:rPr lang="hr-HR" b="1" dirty="0"/>
              <a:t>(Degen) Markgr.-Dann.</a:t>
            </a:r>
            <a:endParaRPr lang="en-US" b="1" i="1" dirty="0"/>
          </a:p>
        </p:txBody>
      </p:sp>
      <p:pic>
        <p:nvPicPr>
          <p:cNvPr id="5" name="Picture 4" descr="http://www.freenatureimages.eu/plants/Flora%20D-I/Festuca%20lapidosa/slides/Festuca%20lapidosa%201,%20Saxifraga-Jasenka%20To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40768"/>
            <a:ext cx="5280587" cy="3960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52120" y="2163098"/>
            <a:ext cx="3189850" cy="2562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a:extLst>
              <a:ext uri="{FF2B5EF4-FFF2-40B4-BE49-F238E27FC236}">
                <a16:creationId xmlns:a16="http://schemas.microsoft.com/office/drawing/2014/main" id="{C6692CFD-E95C-42D8-AF5B-E357E89C532E}"/>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E952EF3B-F711-4A03-AE4A-5CC003C99F55}"/>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0D4A5CE9-C029-43B5-BA3B-C73B378EFF2F}"/>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3560842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59D6-74AA-4903-BD83-FDAF433378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1D6D83-E3BF-4F35-888B-A49B70DB6E44}"/>
              </a:ext>
            </a:extLst>
          </p:cNvPr>
          <p:cNvSpPr>
            <a:spLocks noGrp="1"/>
          </p:cNvSpPr>
          <p:nvPr>
            <p:ph idx="1"/>
          </p:nvPr>
        </p:nvSpPr>
        <p:spPr/>
        <p:txBody>
          <a:bodyPr/>
          <a:lstStyle/>
          <a:p>
            <a:r>
              <a:rPr lang="hr-HR" i="1" dirty="0"/>
              <a:t>F</a:t>
            </a:r>
            <a:r>
              <a:rPr lang="en-GB" i="1" dirty="0" err="1"/>
              <a:t>estuca</a:t>
            </a:r>
            <a:r>
              <a:rPr lang="hr-HR" i="1" dirty="0"/>
              <a:t> lapidosa </a:t>
            </a:r>
            <a:r>
              <a:rPr lang="hr-HR" dirty="0"/>
              <a:t>je rijetka endemična vrsta naših suhih mediteranskih travnjaka</a:t>
            </a:r>
            <a:endParaRPr lang="hr-HR" i="1" dirty="0"/>
          </a:p>
          <a:p>
            <a:pPr marL="0" indent="0">
              <a:buNone/>
            </a:pPr>
            <a:endParaRPr lang="en-GB" dirty="0"/>
          </a:p>
        </p:txBody>
      </p:sp>
    </p:spTree>
    <p:extLst>
      <p:ext uri="{BB962C8B-B14F-4D97-AF65-F5344CB8AC3E}">
        <p14:creationId xmlns:p14="http://schemas.microsoft.com/office/powerpoint/2010/main" val="3731767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897" y="620688"/>
            <a:ext cx="6157918" cy="369332"/>
          </a:xfrm>
          <a:prstGeom prst="rect">
            <a:avLst/>
          </a:prstGeom>
        </p:spPr>
        <p:txBody>
          <a:bodyPr wrap="square">
            <a:spAutoFit/>
          </a:bodyPr>
          <a:lstStyle/>
          <a:p>
            <a:r>
              <a:rPr lang="hr-HR" b="1" i="1" dirty="0"/>
              <a:t>Sesleria tenuifolia </a:t>
            </a:r>
            <a:r>
              <a:rPr lang="hr-HR" b="1" dirty="0"/>
              <a:t>Schrad. ssp. </a:t>
            </a:r>
            <a:r>
              <a:rPr lang="hr-HR" b="1" i="1" dirty="0"/>
              <a:t>kalnikensis</a:t>
            </a:r>
            <a:r>
              <a:rPr lang="hr-HR" b="1" dirty="0"/>
              <a:t> (Jav.) Deyl</a:t>
            </a:r>
            <a:endParaRPr lang="en-US" b="1" i="1" dirty="0"/>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64088" y="2235255"/>
            <a:ext cx="3096344" cy="284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22450" y="1124744"/>
            <a:ext cx="4483829"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5E4DF371-9FE9-4000-86D8-8DEE086166D6}"/>
              </a:ext>
            </a:extLst>
          </p:cNvPr>
          <p:cNvGrpSpPr>
            <a:grpSpLocks/>
          </p:cNvGrpSpPr>
          <p:nvPr/>
        </p:nvGrpSpPr>
        <p:grpSpPr bwMode="auto">
          <a:xfrm>
            <a:off x="179388" y="274638"/>
            <a:ext cx="8713787" cy="276224"/>
            <a:chOff x="113" y="173"/>
            <a:chExt cx="5489" cy="174"/>
          </a:xfrm>
        </p:grpSpPr>
        <p:sp>
          <p:nvSpPr>
            <p:cNvPr id="6" name="Line 4">
              <a:extLst>
                <a:ext uri="{FF2B5EF4-FFF2-40B4-BE49-F238E27FC236}">
                  <a16:creationId xmlns:a16="http://schemas.microsoft.com/office/drawing/2014/main" id="{D7F5DF3D-375D-415F-AF9A-379100FB6D21}"/>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7" name="Text Box 5">
              <a:extLst>
                <a:ext uri="{FF2B5EF4-FFF2-40B4-BE49-F238E27FC236}">
                  <a16:creationId xmlns:a16="http://schemas.microsoft.com/office/drawing/2014/main" id="{1F67D691-C103-4BC7-8478-54832B80E75E}"/>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59D6-74AA-4903-BD83-FDAF433378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1D6D83-E3BF-4F35-888B-A49B70DB6E44}"/>
              </a:ext>
            </a:extLst>
          </p:cNvPr>
          <p:cNvSpPr>
            <a:spLocks noGrp="1"/>
          </p:cNvSpPr>
          <p:nvPr>
            <p:ph idx="1"/>
          </p:nvPr>
        </p:nvSpPr>
        <p:spPr/>
        <p:txBody>
          <a:bodyPr/>
          <a:lstStyle/>
          <a:p>
            <a:r>
              <a:rPr lang="hr-HR" dirty="0"/>
              <a:t>Kalnička šašina je primjer endemične svojte čiji se areal nalazi u SZ Hrvatskoj</a:t>
            </a:r>
            <a:endParaRPr lang="en-GB" dirty="0"/>
          </a:p>
          <a:p>
            <a:r>
              <a:rPr lang="en-GB" dirty="0"/>
              <a:t>o</a:t>
            </a:r>
            <a:r>
              <a:rPr lang="hr-HR" dirty="0"/>
              <a:t>va podvrsta raste na izloženim i osunčanim stijenama na planinama SZ Hrvatske</a:t>
            </a:r>
          </a:p>
          <a:p>
            <a:pPr marL="0" indent="0">
              <a:buNone/>
            </a:pPr>
            <a:endParaRPr lang="en-GB" dirty="0"/>
          </a:p>
        </p:txBody>
      </p:sp>
    </p:spTree>
    <p:extLst>
      <p:ext uri="{BB962C8B-B14F-4D97-AF65-F5344CB8AC3E}">
        <p14:creationId xmlns:p14="http://schemas.microsoft.com/office/powerpoint/2010/main" val="275009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764704"/>
            <a:ext cx="2554289" cy="369332"/>
          </a:xfrm>
          <a:prstGeom prst="rect">
            <a:avLst/>
          </a:prstGeom>
        </p:spPr>
        <p:txBody>
          <a:bodyPr wrap="none">
            <a:spAutoFit/>
          </a:bodyPr>
          <a:lstStyle/>
          <a:p>
            <a:r>
              <a:rPr lang="hr-HR" b="1" i="1" dirty="0"/>
              <a:t>Sesleria sadleriana </a:t>
            </a:r>
            <a:r>
              <a:rPr lang="hr-HR" b="1" dirty="0"/>
              <a:t>Janka</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463" y="1912218"/>
            <a:ext cx="324802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484784"/>
            <a:ext cx="5400000" cy="40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4EF5509C-7A60-4A89-BABB-682D4A48B40A}"/>
              </a:ext>
            </a:extLst>
          </p:cNvPr>
          <p:cNvGrpSpPr>
            <a:grpSpLocks/>
          </p:cNvGrpSpPr>
          <p:nvPr/>
        </p:nvGrpSpPr>
        <p:grpSpPr bwMode="auto">
          <a:xfrm>
            <a:off x="179388" y="274638"/>
            <a:ext cx="8713787" cy="276224"/>
            <a:chOff x="113" y="173"/>
            <a:chExt cx="5489" cy="174"/>
          </a:xfrm>
        </p:grpSpPr>
        <p:sp>
          <p:nvSpPr>
            <p:cNvPr id="6" name="Line 4">
              <a:extLst>
                <a:ext uri="{FF2B5EF4-FFF2-40B4-BE49-F238E27FC236}">
                  <a16:creationId xmlns:a16="http://schemas.microsoft.com/office/drawing/2014/main" id="{12F0D516-0EE7-4E75-AECE-0ED059F69E17}"/>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7" name="Text Box 5">
              <a:extLst>
                <a:ext uri="{FF2B5EF4-FFF2-40B4-BE49-F238E27FC236}">
                  <a16:creationId xmlns:a16="http://schemas.microsoft.com/office/drawing/2014/main" id="{F7C4B36A-E9D7-4BCE-9F49-FCB985ADFCA8}"/>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800096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sp>
        <p:nvSpPr>
          <p:cNvPr id="3" name="Content Placeholder 2"/>
          <p:cNvSpPr>
            <a:spLocks noGrp="1"/>
          </p:cNvSpPr>
          <p:nvPr>
            <p:ph idx="1"/>
          </p:nvPr>
        </p:nvSpPr>
        <p:spPr/>
        <p:txBody>
          <a:bodyPr/>
          <a:lstStyle/>
          <a:p>
            <a:endParaRPr lang="hr-HR"/>
          </a:p>
        </p:txBody>
      </p:sp>
      <p:pic>
        <p:nvPicPr>
          <p:cNvPr id="9218" name="Picture 2" descr="Slikovni rezultat za cyperaceae vs. poace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50" y="597522"/>
            <a:ext cx="8347300" cy="626047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67289A5-9CB6-4550-8B78-19C072A6CD8B}"/>
              </a:ext>
            </a:extLst>
          </p:cNvPr>
          <p:cNvGrpSpPr>
            <a:grpSpLocks/>
          </p:cNvGrpSpPr>
          <p:nvPr/>
        </p:nvGrpSpPr>
        <p:grpSpPr bwMode="auto">
          <a:xfrm>
            <a:off x="179388" y="274638"/>
            <a:ext cx="8713787" cy="276224"/>
            <a:chOff x="113" y="173"/>
            <a:chExt cx="5489" cy="174"/>
          </a:xfrm>
        </p:grpSpPr>
        <p:sp>
          <p:nvSpPr>
            <p:cNvPr id="6" name="Line 4">
              <a:extLst>
                <a:ext uri="{FF2B5EF4-FFF2-40B4-BE49-F238E27FC236}">
                  <a16:creationId xmlns:a16="http://schemas.microsoft.com/office/drawing/2014/main" id="{697B6FA3-8E33-441E-A51A-EAC338E931AD}"/>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7" name="Text Box 5">
              <a:extLst>
                <a:ext uri="{FF2B5EF4-FFF2-40B4-BE49-F238E27FC236}">
                  <a16:creationId xmlns:a16="http://schemas.microsoft.com/office/drawing/2014/main" id="{50F6A229-37B5-4BDD-A710-C78F306EAB67}"/>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292028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59D6-74AA-4903-BD83-FDAF433378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1D6D83-E3BF-4F35-888B-A49B70DB6E44}"/>
              </a:ext>
            </a:extLst>
          </p:cNvPr>
          <p:cNvSpPr>
            <a:spLocks noGrp="1"/>
          </p:cNvSpPr>
          <p:nvPr>
            <p:ph idx="1"/>
          </p:nvPr>
        </p:nvSpPr>
        <p:spPr/>
        <p:txBody>
          <a:bodyPr/>
          <a:lstStyle/>
          <a:p>
            <a:r>
              <a:rPr lang="en-GB" dirty="0"/>
              <a:t>v</a:t>
            </a:r>
            <a:r>
              <a:rPr lang="hr-HR" dirty="0"/>
              <a:t>rlo sličan, ali uži areal u SZ Hrvatskoj ima i endemična vrsta </a:t>
            </a:r>
            <a:r>
              <a:rPr lang="hr-HR" i="1" dirty="0"/>
              <a:t>Sesleria sadleriana</a:t>
            </a:r>
            <a:endParaRPr lang="hr-HR" dirty="0"/>
          </a:p>
          <a:p>
            <a:pPr marL="0" indent="0">
              <a:buNone/>
            </a:pPr>
            <a:endParaRPr lang="en-GB" dirty="0"/>
          </a:p>
        </p:txBody>
      </p:sp>
    </p:spTree>
    <p:extLst>
      <p:ext uri="{BB962C8B-B14F-4D97-AF65-F5344CB8AC3E}">
        <p14:creationId xmlns:p14="http://schemas.microsoft.com/office/powerpoint/2010/main" val="2736637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388" y="572756"/>
            <a:ext cx="6500858" cy="369332"/>
          </a:xfrm>
          <a:prstGeom prst="rect">
            <a:avLst/>
          </a:prstGeom>
        </p:spPr>
        <p:txBody>
          <a:bodyPr wrap="square">
            <a:spAutoFit/>
          </a:bodyPr>
          <a:lstStyle/>
          <a:p>
            <a:r>
              <a:rPr lang="hr-HR" b="1" i="1" dirty="0"/>
              <a:t>Puccinellia teyberi </a:t>
            </a:r>
            <a:r>
              <a:rPr lang="hr-HR" b="1" dirty="0"/>
              <a:t>Hayek</a:t>
            </a:r>
            <a:endParaRPr lang="en-US" b="1" i="1"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512" y="1181593"/>
            <a:ext cx="4416724" cy="296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58534" y="1181593"/>
            <a:ext cx="2188727" cy="296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4324020"/>
            <a:ext cx="5184576" cy="241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852897" y="4310937"/>
            <a:ext cx="2958860" cy="192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020272" y="1166246"/>
            <a:ext cx="1966822" cy="240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04928" y="6300028"/>
            <a:ext cx="2551852" cy="369332"/>
          </a:xfrm>
          <a:prstGeom prst="rect">
            <a:avLst/>
          </a:prstGeom>
          <a:noFill/>
        </p:spPr>
        <p:txBody>
          <a:bodyPr wrap="none" rtlCol="0">
            <a:spAutoFit/>
          </a:bodyPr>
          <a:lstStyle/>
          <a:p>
            <a:r>
              <a:rPr lang="hr-HR" dirty="0"/>
              <a:t>hrid Kamik, otočić Jabuka</a:t>
            </a:r>
          </a:p>
        </p:txBody>
      </p:sp>
      <p:grpSp>
        <p:nvGrpSpPr>
          <p:cNvPr id="9" name="Group 8">
            <a:extLst>
              <a:ext uri="{FF2B5EF4-FFF2-40B4-BE49-F238E27FC236}">
                <a16:creationId xmlns:a16="http://schemas.microsoft.com/office/drawing/2014/main" id="{4A3D72E8-9518-4EB3-8A42-CAEB28C3903E}"/>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9874E3EE-11F3-4810-8315-E3700C3121A9}"/>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1" name="Text Box 5">
              <a:extLst>
                <a:ext uri="{FF2B5EF4-FFF2-40B4-BE49-F238E27FC236}">
                  <a16:creationId xmlns:a16="http://schemas.microsoft.com/office/drawing/2014/main" id="{9F4425A1-81B5-463B-BA39-1AFF9EF62406}"/>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59D6-74AA-4903-BD83-FDAF433378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1D6D83-E3BF-4F35-888B-A49B70DB6E44}"/>
              </a:ext>
            </a:extLst>
          </p:cNvPr>
          <p:cNvSpPr>
            <a:spLocks noGrp="1"/>
          </p:cNvSpPr>
          <p:nvPr>
            <p:ph idx="1"/>
          </p:nvPr>
        </p:nvSpPr>
        <p:spPr/>
        <p:txBody>
          <a:bodyPr/>
          <a:lstStyle/>
          <a:p>
            <a:r>
              <a:rPr lang="hr-HR" i="1" dirty="0"/>
              <a:t>Puccinelia tayberi </a:t>
            </a:r>
            <a:r>
              <a:rPr lang="hr-HR" dirty="0"/>
              <a:t>je stenoendemična vrsta vrlo malog areala, poznata samo iz Viške otočne skupine, točnije s otoka Jabuka i hridi Kamik</a:t>
            </a:r>
            <a:endParaRPr lang="en-GB" dirty="0"/>
          </a:p>
          <a:p>
            <a:r>
              <a:rPr lang="en-GB" dirty="0"/>
              <a:t>n</a:t>
            </a:r>
            <a:r>
              <a:rPr lang="hr-HR" dirty="0"/>
              <a:t>edavno je objavljena detaljna taksonomska studija o ovom endemu (Bogdanović i sur., 2012)</a:t>
            </a:r>
            <a:endParaRPr lang="hr-HR" i="1" dirty="0"/>
          </a:p>
          <a:p>
            <a:pPr marL="0" indent="0">
              <a:buNone/>
            </a:pPr>
            <a:endParaRPr lang="en-GB" dirty="0"/>
          </a:p>
        </p:txBody>
      </p:sp>
    </p:spTree>
    <p:extLst>
      <p:ext uri="{BB962C8B-B14F-4D97-AF65-F5344CB8AC3E}">
        <p14:creationId xmlns:p14="http://schemas.microsoft.com/office/powerpoint/2010/main" val="345110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388" y="622906"/>
            <a:ext cx="3948389" cy="1754326"/>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sr-Latn-ME" b="1" dirty="0"/>
              <a:t>Crvena knjiga vaskularne flore Hrvatske</a:t>
            </a:r>
          </a:p>
          <a:p>
            <a:pPr>
              <a:buFontTx/>
              <a:buChar char="-"/>
            </a:pPr>
            <a:r>
              <a:rPr lang="sr-Latn-ME" dirty="0"/>
              <a:t> 18  kritično ugroženih (CR)</a:t>
            </a:r>
          </a:p>
          <a:p>
            <a:pPr>
              <a:buFontTx/>
              <a:buChar char="-"/>
            </a:pPr>
            <a:r>
              <a:rPr lang="sr-Latn-ME" dirty="0"/>
              <a:t> 1 regionalno izumrla (RE)</a:t>
            </a:r>
          </a:p>
          <a:p>
            <a:pPr>
              <a:buFontTx/>
              <a:buChar char="-"/>
            </a:pPr>
            <a:r>
              <a:rPr lang="sr-Latn-ME" dirty="0"/>
              <a:t> 2 ugrožene (EN)</a:t>
            </a:r>
          </a:p>
          <a:p>
            <a:pPr>
              <a:buFontTx/>
              <a:buChar char="-"/>
            </a:pPr>
            <a:r>
              <a:rPr lang="sr-Latn-ME" dirty="0"/>
              <a:t> 10 osjetljivih (VU)</a:t>
            </a:r>
          </a:p>
          <a:p>
            <a:pPr>
              <a:buFontTx/>
              <a:buChar char="-"/>
            </a:pPr>
            <a:r>
              <a:rPr lang="sr-Latn-ME" dirty="0"/>
              <a:t> 23  gotovo ugrožene (NT)</a:t>
            </a:r>
            <a:endParaRPr lang="en-US" dirty="0"/>
          </a:p>
        </p:txBody>
      </p:sp>
      <p:pic>
        <p:nvPicPr>
          <p:cNvPr id="7" name="Picture 14" descr="UICN Med, Medoffice, Red List, Catego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670" y="622906"/>
            <a:ext cx="3045619" cy="2260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4711" y="2460380"/>
            <a:ext cx="5976664" cy="4247317"/>
          </a:xfrm>
          <a:prstGeom prst="rect">
            <a:avLst/>
          </a:prstGeom>
        </p:spPr>
        <p:txBody>
          <a:bodyPr wrap="square">
            <a:spAutoFit/>
          </a:bodyPr>
          <a:lstStyle/>
          <a:p>
            <a:r>
              <a:rPr lang="hr-HR" sz="1500" i="1" dirty="0"/>
              <a:t>Aeluropus littoralis </a:t>
            </a:r>
            <a:r>
              <a:rPr lang="hr-HR" sz="1500" dirty="0"/>
              <a:t>(Gouan) Parl.</a:t>
            </a:r>
          </a:p>
          <a:p>
            <a:r>
              <a:rPr lang="hr-HR" sz="1500" i="1" dirty="0"/>
              <a:t>Agropyron cristatum </a:t>
            </a:r>
            <a:r>
              <a:rPr lang="hr-HR" sz="1500" dirty="0"/>
              <a:t>(L.) Gaertn. ssp. </a:t>
            </a:r>
            <a:r>
              <a:rPr lang="hr-HR" sz="1500" i="1" dirty="0"/>
              <a:t>pectinatum</a:t>
            </a:r>
            <a:r>
              <a:rPr lang="hr-HR" sz="1500" dirty="0"/>
              <a:t> (M. Bieb.) Tzvelev</a:t>
            </a:r>
          </a:p>
          <a:p>
            <a:r>
              <a:rPr lang="hr-HR" sz="1500" i="1" dirty="0"/>
              <a:t>Alopecurus bulbosus </a:t>
            </a:r>
            <a:r>
              <a:rPr lang="hr-HR" sz="1500" dirty="0"/>
              <a:t>Gouan</a:t>
            </a:r>
          </a:p>
          <a:p>
            <a:r>
              <a:rPr lang="hr-HR" sz="1500" i="1" dirty="0"/>
              <a:t>Beckmannia eruciformis</a:t>
            </a:r>
            <a:r>
              <a:rPr lang="hr-HR" sz="1500" dirty="0"/>
              <a:t> (L.) Host</a:t>
            </a:r>
          </a:p>
          <a:p>
            <a:r>
              <a:rPr lang="hr-HR" sz="1500" i="1" dirty="0"/>
              <a:t>Catabrosa aquatica </a:t>
            </a:r>
            <a:r>
              <a:rPr lang="hr-HR" sz="1500" dirty="0"/>
              <a:t>(L.) P. Beauv.</a:t>
            </a:r>
          </a:p>
          <a:p>
            <a:r>
              <a:rPr lang="hr-HR" sz="1500" i="1" dirty="0"/>
              <a:t>Corynephorus canesc</a:t>
            </a:r>
            <a:r>
              <a:rPr lang="hr-HR" sz="1500" dirty="0"/>
              <a:t>ens (L.) P. Beauv.</a:t>
            </a:r>
          </a:p>
          <a:p>
            <a:r>
              <a:rPr lang="hr-HR" sz="1500" i="1" dirty="0"/>
              <a:t>Corynephorus divaricatus </a:t>
            </a:r>
            <a:r>
              <a:rPr lang="hr-HR" sz="1500" dirty="0"/>
              <a:t>(Pourr.) Breistr.</a:t>
            </a:r>
          </a:p>
          <a:p>
            <a:r>
              <a:rPr lang="hr-HR" sz="1500" i="1" dirty="0"/>
              <a:t>Cutandia maritima </a:t>
            </a:r>
            <a:r>
              <a:rPr lang="hr-HR" sz="1500" dirty="0"/>
              <a:t>(L.) Barbey</a:t>
            </a:r>
          </a:p>
          <a:p>
            <a:r>
              <a:rPr lang="hr-HR" sz="1500" i="1" dirty="0"/>
              <a:t>Elymus farctus </a:t>
            </a:r>
            <a:r>
              <a:rPr lang="hr-HR" sz="1500" dirty="0"/>
              <a:t>(Viv.) Runemark ex Melderis</a:t>
            </a:r>
          </a:p>
          <a:p>
            <a:r>
              <a:rPr lang="hr-HR" sz="1500" i="1" dirty="0"/>
              <a:t>Festuca vaginata Waldst. et Kit. ex Willd.</a:t>
            </a:r>
          </a:p>
          <a:p>
            <a:r>
              <a:rPr lang="hr-HR" sz="1500" i="1" dirty="0"/>
              <a:t>Imperata cylindrica </a:t>
            </a:r>
            <a:r>
              <a:rPr lang="hr-HR" sz="1500" dirty="0"/>
              <a:t>(L.) Raeusch.</a:t>
            </a:r>
          </a:p>
          <a:p>
            <a:r>
              <a:rPr lang="hr-HR" sz="1500" i="1" dirty="0"/>
              <a:t>Koeleria glauca</a:t>
            </a:r>
            <a:r>
              <a:rPr lang="hr-HR" sz="1500" dirty="0"/>
              <a:t> (Schrad.) DC.</a:t>
            </a:r>
          </a:p>
          <a:p>
            <a:r>
              <a:rPr lang="hr-HR" sz="1500" i="1" dirty="0"/>
              <a:t>Pholiurus pannonicus </a:t>
            </a:r>
            <a:r>
              <a:rPr lang="hr-HR" sz="1500" dirty="0"/>
              <a:t>(Host) Trin.</a:t>
            </a:r>
          </a:p>
          <a:p>
            <a:r>
              <a:rPr lang="hr-HR" sz="1500" i="1" dirty="0"/>
              <a:t>Puccinellia distans </a:t>
            </a:r>
            <a:r>
              <a:rPr lang="hr-HR" sz="1500" dirty="0"/>
              <a:t>(L.) Parl. ssp. </a:t>
            </a:r>
            <a:r>
              <a:rPr lang="hr-HR" sz="1500" i="1" dirty="0"/>
              <a:t>distans</a:t>
            </a:r>
          </a:p>
          <a:p>
            <a:r>
              <a:rPr lang="hr-HR" sz="1500" i="1" dirty="0"/>
              <a:t>Puccinellia distans </a:t>
            </a:r>
            <a:r>
              <a:rPr lang="hr-HR" sz="1500" dirty="0"/>
              <a:t>(L.) Parl. ssp. </a:t>
            </a:r>
            <a:r>
              <a:rPr lang="hr-HR" sz="1500" i="1" dirty="0"/>
              <a:t>limosa</a:t>
            </a:r>
            <a:r>
              <a:rPr lang="hr-HR" sz="1500" dirty="0"/>
              <a:t> (Schur) Jáv.</a:t>
            </a:r>
          </a:p>
          <a:p>
            <a:r>
              <a:rPr lang="hr-HR" sz="1500" i="1" dirty="0"/>
              <a:t>Saccharum ravennae </a:t>
            </a:r>
            <a:r>
              <a:rPr lang="hr-HR" sz="1500" dirty="0"/>
              <a:t>(L.) Murray</a:t>
            </a:r>
          </a:p>
          <a:p>
            <a:r>
              <a:rPr lang="hr-HR" sz="1500" i="1" dirty="0"/>
              <a:t>Sporobolus pungens </a:t>
            </a:r>
            <a:r>
              <a:rPr lang="hr-HR" sz="1500" dirty="0"/>
              <a:t>(Schreb.) Kunth</a:t>
            </a:r>
          </a:p>
          <a:p>
            <a:r>
              <a:rPr lang="hr-HR" sz="1500" i="1" dirty="0"/>
              <a:t>Ventenata dubia </a:t>
            </a:r>
            <a:r>
              <a:rPr lang="hr-HR" sz="1500" dirty="0"/>
              <a:t>(Leers) Coss.</a:t>
            </a:r>
          </a:p>
        </p:txBody>
      </p:sp>
      <p:grpSp>
        <p:nvGrpSpPr>
          <p:cNvPr id="5" name="Group 4">
            <a:extLst>
              <a:ext uri="{FF2B5EF4-FFF2-40B4-BE49-F238E27FC236}">
                <a16:creationId xmlns:a16="http://schemas.microsoft.com/office/drawing/2014/main" id="{5FF50FFF-24CE-428E-A1E3-2105BBCDBAA0}"/>
              </a:ext>
            </a:extLst>
          </p:cNvPr>
          <p:cNvGrpSpPr>
            <a:grpSpLocks/>
          </p:cNvGrpSpPr>
          <p:nvPr/>
        </p:nvGrpSpPr>
        <p:grpSpPr bwMode="auto">
          <a:xfrm>
            <a:off x="179388" y="274638"/>
            <a:ext cx="8713787" cy="276224"/>
            <a:chOff x="113" y="173"/>
            <a:chExt cx="5489" cy="174"/>
          </a:xfrm>
        </p:grpSpPr>
        <p:sp>
          <p:nvSpPr>
            <p:cNvPr id="6" name="Line 4">
              <a:extLst>
                <a:ext uri="{FF2B5EF4-FFF2-40B4-BE49-F238E27FC236}">
                  <a16:creationId xmlns:a16="http://schemas.microsoft.com/office/drawing/2014/main" id="{C780CAF9-9F0D-48F0-BF28-913C57314B9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E9E59020-0834-45E9-A853-F8D9A08D39F9}"/>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59D6-74AA-4903-BD83-FDAF433378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1D6D83-E3BF-4F35-888B-A49B70DB6E44}"/>
              </a:ext>
            </a:extLst>
          </p:cNvPr>
          <p:cNvSpPr>
            <a:spLocks noGrp="1"/>
          </p:cNvSpPr>
          <p:nvPr>
            <p:ph idx="1"/>
          </p:nvPr>
        </p:nvSpPr>
        <p:spPr/>
        <p:txBody>
          <a:bodyPr/>
          <a:lstStyle/>
          <a:p>
            <a:r>
              <a:rPr lang="en-GB" dirty="0"/>
              <a:t>u</a:t>
            </a:r>
            <a:r>
              <a:rPr lang="hr-HR" dirty="0"/>
              <a:t> porodici trava u Hrvatskoj ima čak 18 kritično ugroženih svojti, jedna regionalno izumrla, dvije ugrožene, deset osjetljivih te 23 gotovo ugrožene svojte</a:t>
            </a:r>
            <a:endParaRPr lang="en-GB" dirty="0"/>
          </a:p>
          <a:p>
            <a:r>
              <a:rPr lang="en-GB" dirty="0"/>
              <a:t>n</a:t>
            </a:r>
            <a:r>
              <a:rPr lang="hr-HR" dirty="0"/>
              <a:t>a slajdu je popis kritično ugroženih vrsta</a:t>
            </a:r>
          </a:p>
          <a:p>
            <a:pPr marL="0" indent="0">
              <a:buNone/>
            </a:pPr>
            <a:endParaRPr lang="en-GB" dirty="0"/>
          </a:p>
        </p:txBody>
      </p:sp>
    </p:spTree>
    <p:extLst>
      <p:ext uri="{BB962C8B-B14F-4D97-AF65-F5344CB8AC3E}">
        <p14:creationId xmlns:p14="http://schemas.microsoft.com/office/powerpoint/2010/main" val="2262167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679391"/>
            <a:ext cx="6373942" cy="369332"/>
          </a:xfrm>
          <a:prstGeom prst="rect">
            <a:avLst/>
          </a:prstGeom>
        </p:spPr>
        <p:txBody>
          <a:bodyPr wrap="square">
            <a:spAutoFit/>
          </a:bodyPr>
          <a:lstStyle/>
          <a:p>
            <a:r>
              <a:rPr lang="hr-HR" b="1" i="1" dirty="0"/>
              <a:t>Ammophila arenaria </a:t>
            </a:r>
            <a:r>
              <a:rPr lang="hr-HR" b="1" dirty="0"/>
              <a:t>(L.) Link ssp. </a:t>
            </a:r>
            <a:r>
              <a:rPr lang="hr-HR" b="1" i="1" dirty="0"/>
              <a:t>arundinacea</a:t>
            </a:r>
            <a:r>
              <a:rPr lang="hr-HR" b="1" dirty="0"/>
              <a:t> H.Lindb.</a:t>
            </a:r>
            <a:r>
              <a:rPr lang="sr-Latn-ME" b="1" dirty="0"/>
              <a:t> </a:t>
            </a:r>
            <a:r>
              <a:rPr lang="sr-Latn-ME" b="1" dirty="0">
                <a:solidFill>
                  <a:srgbClr val="FF0000"/>
                </a:solidFill>
              </a:rPr>
              <a:t>(RE)</a:t>
            </a:r>
            <a:endParaRPr lang="en-US" dirty="0"/>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64119" y="1177252"/>
            <a:ext cx="4170680" cy="199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http://s3.amazonaws.com/flora_photos/pictures/32104/ampliada.JPG?12863049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119" y="3429000"/>
            <a:ext cx="4178579" cy="313393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dryades.units.it/dryades/plants/foto/TS1357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06" y="1843370"/>
            <a:ext cx="4387506" cy="313393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7FA0498-D6C3-40FC-B487-06AAE54E5A9E}"/>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1CAF9752-BEF0-4538-B3C9-BE6A09625771}"/>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8261FC83-D33F-4B6D-9734-3F8A32BED8E3}"/>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1D6D83-E3BF-4F35-888B-A49B70DB6E44}"/>
              </a:ext>
            </a:extLst>
          </p:cNvPr>
          <p:cNvSpPr>
            <a:spLocks noGrp="1"/>
          </p:cNvSpPr>
          <p:nvPr>
            <p:ph idx="1"/>
          </p:nvPr>
        </p:nvSpPr>
        <p:spPr>
          <a:xfrm>
            <a:off x="539552" y="332656"/>
            <a:ext cx="8229600" cy="5217443"/>
          </a:xfrm>
        </p:spPr>
        <p:txBody>
          <a:bodyPr>
            <a:noAutofit/>
          </a:bodyPr>
          <a:lstStyle/>
          <a:p>
            <a:r>
              <a:rPr lang="hr-HR" sz="3000" i="1" dirty="0"/>
              <a:t>Ammophila arenaria </a:t>
            </a:r>
            <a:r>
              <a:rPr lang="hr-HR" sz="3000" dirty="0"/>
              <a:t>ssp. </a:t>
            </a:r>
            <a:r>
              <a:rPr lang="hr-HR" sz="3000" i="1" dirty="0"/>
              <a:t>arundinacea </a:t>
            </a:r>
            <a:r>
              <a:rPr lang="hr-HR" sz="3000" dirty="0"/>
              <a:t>je primjer regionalno izumrle vrste trava u Hrvatskoj</a:t>
            </a:r>
            <a:endParaRPr lang="en-GB" sz="3000" dirty="0"/>
          </a:p>
          <a:p>
            <a:r>
              <a:rPr lang="en-GB" sz="3000" dirty="0"/>
              <a:t>r</a:t>
            </a:r>
            <a:r>
              <a:rPr lang="hr-HR" sz="3000" dirty="0"/>
              <a:t>adi se o vrsti koja raste na primorskim pješčanim plažama</a:t>
            </a:r>
            <a:endParaRPr lang="en-GB" sz="3000" dirty="0"/>
          </a:p>
          <a:p>
            <a:r>
              <a:rPr lang="en-GB" sz="3000" dirty="0"/>
              <a:t>o</a:t>
            </a:r>
            <a:r>
              <a:rPr lang="hr-HR" sz="3000" dirty="0"/>
              <a:t>balni pjesci su u Hrvatskoj vrlo rijetki, jer je većina obale kamenita, postoje s većim površinama samo na otocima Rabu, Susku, Mljetu, Korčuli, poluotoku Pelješcu i oko grada Nina, a kako se radi o staništu zanimljivom za turističke svrhe, ono je izrazito ugroženo, kao i sva flora koja raste na njemu</a:t>
            </a:r>
            <a:endParaRPr lang="en-GB" sz="3000" dirty="0"/>
          </a:p>
          <a:p>
            <a:r>
              <a:rPr lang="en-GB" sz="3000" dirty="0"/>
              <a:t>p</a:t>
            </a:r>
            <a:r>
              <a:rPr lang="hr-HR" sz="3000" dirty="0"/>
              <a:t>oznati su povijesni nalazi ove vrste s otoka Raba i kraj grada Nina u Dalmaciji</a:t>
            </a:r>
          </a:p>
          <a:p>
            <a:pPr marL="0" indent="0">
              <a:buNone/>
            </a:pPr>
            <a:endParaRPr lang="en-GB" sz="3000" dirty="0"/>
          </a:p>
        </p:txBody>
      </p:sp>
    </p:spTree>
    <p:extLst>
      <p:ext uri="{BB962C8B-B14F-4D97-AF65-F5344CB8AC3E}">
        <p14:creationId xmlns:p14="http://schemas.microsoft.com/office/powerpoint/2010/main" val="84944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692696"/>
            <a:ext cx="6334026" cy="611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4947551A-B1D8-4ECC-8A0D-5B9D07A8537E}"/>
              </a:ext>
            </a:extLst>
          </p:cNvPr>
          <p:cNvGrpSpPr>
            <a:grpSpLocks/>
          </p:cNvGrpSpPr>
          <p:nvPr/>
        </p:nvGrpSpPr>
        <p:grpSpPr bwMode="auto">
          <a:xfrm>
            <a:off x="179388" y="274638"/>
            <a:ext cx="8713787" cy="276224"/>
            <a:chOff x="113" y="173"/>
            <a:chExt cx="5489" cy="174"/>
          </a:xfrm>
        </p:grpSpPr>
        <p:sp>
          <p:nvSpPr>
            <p:cNvPr id="4" name="Line 4">
              <a:extLst>
                <a:ext uri="{FF2B5EF4-FFF2-40B4-BE49-F238E27FC236}">
                  <a16:creationId xmlns:a16="http://schemas.microsoft.com/office/drawing/2014/main" id="{6293CC4C-E049-49E7-9FAC-B4AECE54C611}"/>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5" name="Text Box 5">
              <a:extLst>
                <a:ext uri="{FF2B5EF4-FFF2-40B4-BE49-F238E27FC236}">
                  <a16:creationId xmlns:a16="http://schemas.microsoft.com/office/drawing/2014/main" id="{6FFFC15F-2E48-4D43-A575-23C5B4370470}"/>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2014857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59D6-74AA-4903-BD83-FDAF433378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1D6D83-E3BF-4F35-888B-A49B70DB6E44}"/>
              </a:ext>
            </a:extLst>
          </p:cNvPr>
          <p:cNvSpPr>
            <a:spLocks noGrp="1"/>
          </p:cNvSpPr>
          <p:nvPr>
            <p:ph idx="1"/>
          </p:nvPr>
        </p:nvSpPr>
        <p:spPr/>
        <p:txBody>
          <a:bodyPr/>
          <a:lstStyle/>
          <a:p>
            <a:r>
              <a:rPr lang="en-GB" dirty="0"/>
              <a:t>u</a:t>
            </a:r>
            <a:r>
              <a:rPr lang="hr-HR" dirty="0"/>
              <a:t> Crvenoj knjizi vaskularne flore Hrvatske prikazan je jedini herbarijski primjerak ove vrste, sabran u uvali Crnika na otoku Rabu 1935. godine (prof. Stjepan Horvatić)</a:t>
            </a:r>
          </a:p>
          <a:p>
            <a:pPr marL="0" indent="0">
              <a:buNone/>
            </a:pPr>
            <a:endParaRPr lang="en-GB" dirty="0"/>
          </a:p>
        </p:txBody>
      </p:sp>
    </p:spTree>
    <p:extLst>
      <p:ext uri="{BB962C8B-B14F-4D97-AF65-F5344CB8AC3E}">
        <p14:creationId xmlns:p14="http://schemas.microsoft.com/office/powerpoint/2010/main" val="1540142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endParaRPr lang="hr-HR" altLang="sr-Latn-RS"/>
          </a:p>
        </p:txBody>
      </p:sp>
      <p:sp>
        <p:nvSpPr>
          <p:cNvPr id="157699" name="Content Placeholder 2"/>
          <p:cNvSpPr>
            <a:spLocks noGrp="1"/>
          </p:cNvSpPr>
          <p:nvPr>
            <p:ph idx="1"/>
          </p:nvPr>
        </p:nvSpPr>
        <p:spPr/>
        <p:txBody>
          <a:bodyPr/>
          <a:lstStyle/>
          <a:p>
            <a:endParaRPr lang="hr-HR" altLang="sr-Latn-RS"/>
          </a:p>
        </p:txBody>
      </p:sp>
      <p:pic>
        <p:nvPicPr>
          <p:cNvPr id="157700" name="Picture 2" descr="F:\NIN_predavanje\Horvatc_tabl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95" y="692695"/>
            <a:ext cx="3971768" cy="616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89" y="692869"/>
            <a:ext cx="4025359" cy="616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11560" y="2996952"/>
            <a:ext cx="3240087" cy="179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r-HR"/>
          </a:p>
        </p:txBody>
      </p:sp>
      <p:grpSp>
        <p:nvGrpSpPr>
          <p:cNvPr id="7" name="Group 6">
            <a:extLst>
              <a:ext uri="{FF2B5EF4-FFF2-40B4-BE49-F238E27FC236}">
                <a16:creationId xmlns:a16="http://schemas.microsoft.com/office/drawing/2014/main" id="{70BC29A7-32C6-4C20-8B2F-A836E27E2505}"/>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D77BA814-A02D-4788-9371-BEC7B67A8575}"/>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9" name="Text Box 5">
              <a:extLst>
                <a:ext uri="{FF2B5EF4-FFF2-40B4-BE49-F238E27FC236}">
                  <a16:creationId xmlns:a16="http://schemas.microsoft.com/office/drawing/2014/main" id="{E36CB919-B977-4FA0-B148-5E1EAAA652B2}"/>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925828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3214-072C-45A3-ABB6-7145E28E632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7B7211E-4FFF-4CC8-B45E-D12861B23611}"/>
              </a:ext>
            </a:extLst>
          </p:cNvPr>
          <p:cNvSpPr>
            <a:spLocks noGrp="1"/>
          </p:cNvSpPr>
          <p:nvPr>
            <p:ph idx="1"/>
          </p:nvPr>
        </p:nvSpPr>
        <p:spPr/>
        <p:txBody>
          <a:bodyPr>
            <a:normAutofit lnSpcReduction="10000"/>
          </a:bodyPr>
          <a:lstStyle/>
          <a:p>
            <a:r>
              <a:rPr lang="en-GB" dirty="0"/>
              <a:t>p</a:t>
            </a:r>
            <a:r>
              <a:rPr lang="hr-HR" dirty="0"/>
              <a:t>rilikom determinacije trava važno je razlikovati njoj morfološki slične porodice čiji predstavnici često rastu s travama</a:t>
            </a:r>
            <a:endParaRPr lang="en-GB" dirty="0"/>
          </a:p>
          <a:p>
            <a:r>
              <a:rPr lang="en-GB" dirty="0"/>
              <a:t>u</a:t>
            </a:r>
            <a:r>
              <a:rPr lang="hr-HR" dirty="0"/>
              <a:t> presjeku stabljike šaševa (Cyperaceae) vidimo da imaju trokustati poprečni presjek, dok je kod sitova  (Juncaceae) i trava presjek okrugao ili ovalan</a:t>
            </a:r>
            <a:endParaRPr lang="en-GB" dirty="0"/>
          </a:p>
          <a:p>
            <a:r>
              <a:rPr lang="en-GB" dirty="0"/>
              <a:t>u</a:t>
            </a:r>
            <a:r>
              <a:rPr lang="hr-HR" dirty="0"/>
              <a:t>nutrašnjost stabljike trava je prazna, dok je kod većine sitova ispunjena</a:t>
            </a:r>
          </a:p>
          <a:p>
            <a:pPr marL="0" indent="0">
              <a:buNone/>
            </a:pPr>
            <a:endParaRPr lang="en-GB" dirty="0"/>
          </a:p>
        </p:txBody>
      </p:sp>
    </p:spTree>
    <p:extLst>
      <p:ext uri="{BB962C8B-B14F-4D97-AF65-F5344CB8AC3E}">
        <p14:creationId xmlns:p14="http://schemas.microsoft.com/office/powerpoint/2010/main" val="3392305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59D6-74AA-4903-BD83-FDAF433378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1D6D83-E3BF-4F35-888B-A49B70DB6E44}"/>
              </a:ext>
            </a:extLst>
          </p:cNvPr>
          <p:cNvSpPr>
            <a:spLocks noGrp="1"/>
          </p:cNvSpPr>
          <p:nvPr>
            <p:ph idx="1"/>
          </p:nvPr>
        </p:nvSpPr>
        <p:spPr/>
        <p:txBody>
          <a:bodyPr/>
          <a:lstStyle/>
          <a:p>
            <a:r>
              <a:rPr lang="en-GB" dirty="0"/>
              <a:t>č</a:t>
            </a:r>
            <a:r>
              <a:rPr lang="hr-HR" dirty="0"/>
              <a:t>etiri godine kasnije prof. Stjepan Horvatić u </a:t>
            </a:r>
            <a:r>
              <a:rPr lang="hr-HR" i="1" dirty="0"/>
              <a:t>Pregledu vegetacije otoka Raba </a:t>
            </a:r>
            <a:r>
              <a:rPr lang="hr-HR" dirty="0"/>
              <a:t>(1939.) donosi vegetacijske snimke pješčarske biljne zajednice s ovom vrstom, gdje možemo vidjeti da je vrsta prisutna u četiri snimke sa srednjom pokrovnošću</a:t>
            </a:r>
          </a:p>
          <a:p>
            <a:pPr marL="0" indent="0">
              <a:buNone/>
            </a:pPr>
            <a:endParaRPr lang="en-GB" dirty="0"/>
          </a:p>
        </p:txBody>
      </p:sp>
    </p:spTree>
    <p:extLst>
      <p:ext uri="{BB962C8B-B14F-4D97-AF65-F5344CB8AC3E}">
        <p14:creationId xmlns:p14="http://schemas.microsoft.com/office/powerpoint/2010/main" val="460644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endParaRPr lang="hr-HR" altLang="sr-Latn-RS"/>
          </a:p>
        </p:txBody>
      </p:sp>
      <p:sp>
        <p:nvSpPr>
          <p:cNvPr id="161795" name="Content Placeholder 2"/>
          <p:cNvSpPr>
            <a:spLocks noGrp="1"/>
          </p:cNvSpPr>
          <p:nvPr>
            <p:ph idx="1"/>
          </p:nvPr>
        </p:nvSpPr>
        <p:spPr/>
        <p:txBody>
          <a:bodyPr/>
          <a:lstStyle/>
          <a:p>
            <a:endParaRPr lang="hr-HR" altLang="sr-Latn-RS"/>
          </a:p>
        </p:txBody>
      </p:sp>
      <p:pic>
        <p:nvPicPr>
          <p:cNvPr id="161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42" y="696328"/>
            <a:ext cx="8388424" cy="552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1797" name="TextBox 1"/>
          <p:cNvSpPr txBox="1">
            <a:spLocks noChangeArrowheads="1"/>
          </p:cNvSpPr>
          <p:nvPr/>
        </p:nvSpPr>
        <p:spPr bwMode="auto">
          <a:xfrm>
            <a:off x="457200" y="6288001"/>
            <a:ext cx="3613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dirty="0"/>
              <a:t>Lopar (sjeveroistočni dio otoka Raba)</a:t>
            </a:r>
          </a:p>
        </p:txBody>
      </p:sp>
      <p:sp>
        <p:nvSpPr>
          <p:cNvPr id="2" name="Right Arrow 1"/>
          <p:cNvSpPr/>
          <p:nvPr/>
        </p:nvSpPr>
        <p:spPr>
          <a:xfrm rot="13040361">
            <a:off x="5044193" y="5476258"/>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7" name="Group 6">
            <a:extLst>
              <a:ext uri="{FF2B5EF4-FFF2-40B4-BE49-F238E27FC236}">
                <a16:creationId xmlns:a16="http://schemas.microsoft.com/office/drawing/2014/main" id="{90B802F5-10F9-4A89-AD1B-70A46DFB90EA}"/>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9FF7B038-117F-4D6D-BA8A-BCE8DDF4797D}"/>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9" name="Text Box 5">
              <a:extLst>
                <a:ext uri="{FF2B5EF4-FFF2-40B4-BE49-F238E27FC236}">
                  <a16:creationId xmlns:a16="http://schemas.microsoft.com/office/drawing/2014/main" id="{2CFD5A91-8150-421B-81E7-AA01E180FBE6}"/>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652105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F684-ABEB-4D6C-8574-0973B3BE265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8EFA390-3359-47D9-AA8F-52796853BFA5}"/>
              </a:ext>
            </a:extLst>
          </p:cNvPr>
          <p:cNvSpPr>
            <a:spLocks noGrp="1"/>
          </p:cNvSpPr>
          <p:nvPr>
            <p:ph idx="1"/>
          </p:nvPr>
        </p:nvSpPr>
        <p:spPr/>
        <p:txBody>
          <a:bodyPr/>
          <a:lstStyle/>
          <a:p>
            <a:r>
              <a:rPr lang="en-GB" dirty="0"/>
              <a:t>n</a:t>
            </a:r>
            <a:r>
              <a:rPr lang="hr-HR" dirty="0"/>
              <a:t>a satelitskoj snimci je vidljiv položaj velike pješčane plaže u uvali Crnika kraj mjesta Lopar na SI otoka Raba</a:t>
            </a:r>
            <a:endParaRPr lang="en-GB" dirty="0"/>
          </a:p>
          <a:p>
            <a:r>
              <a:rPr lang="en-GB" dirty="0"/>
              <a:t>č</a:t>
            </a:r>
            <a:r>
              <a:rPr lang="hr-HR" dirty="0"/>
              <a:t>itav SI dio Raba je zaštićen kao poseban geomorfološki spomenik prirode, upravo zbog pješčanih plaža i strmaca - unikatnih staništa na našoj obali</a:t>
            </a:r>
          </a:p>
          <a:p>
            <a:pPr marL="0" indent="0">
              <a:buNone/>
            </a:pPr>
            <a:endParaRPr lang="en-GB" dirty="0"/>
          </a:p>
        </p:txBody>
      </p:sp>
    </p:spTree>
    <p:extLst>
      <p:ext uri="{BB962C8B-B14F-4D97-AF65-F5344CB8AC3E}">
        <p14:creationId xmlns:p14="http://schemas.microsoft.com/office/powerpoint/2010/main" val="925780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pPr eaLnBrk="1" hangingPunct="1"/>
            <a:endParaRPr lang="hr-HR" altLang="sr-Latn-RS"/>
          </a:p>
        </p:txBody>
      </p:sp>
      <p:sp>
        <p:nvSpPr>
          <p:cNvPr id="163843" name="Content Placeholder 2"/>
          <p:cNvSpPr>
            <a:spLocks noGrp="1"/>
          </p:cNvSpPr>
          <p:nvPr>
            <p:ph idx="1"/>
          </p:nvPr>
        </p:nvSpPr>
        <p:spPr/>
        <p:txBody>
          <a:bodyPr/>
          <a:lstStyle/>
          <a:p>
            <a:pPr eaLnBrk="1" hangingPunct="1"/>
            <a:endParaRPr lang="hr-HR" altLang="sr-Latn-RS"/>
          </a:p>
        </p:txBody>
      </p:sp>
      <p:sp>
        <p:nvSpPr>
          <p:cNvPr id="163844" name="Picture 2"/>
          <p:cNvSpPr>
            <a:spLocks noChangeAspect="1" noChangeArrowheads="1"/>
          </p:cNvSpPr>
          <p:nvPr/>
        </p:nvSpPr>
        <p:spPr bwMode="auto">
          <a:xfrm>
            <a:off x="0" y="0"/>
            <a:ext cx="9180513" cy="688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hr-HR" altLang="sr-Latn-RS" sz="1800"/>
          </a:p>
        </p:txBody>
      </p:sp>
      <p:pic>
        <p:nvPicPr>
          <p:cNvPr id="163845" name="Picture 5" descr="C:\Users\Herbar\Pictures\Rab_Lopar\DSC_07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046" y="690812"/>
            <a:ext cx="8699500" cy="57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TextBox 1"/>
          <p:cNvSpPr txBox="1">
            <a:spLocks noChangeArrowheads="1"/>
          </p:cNvSpPr>
          <p:nvPr/>
        </p:nvSpPr>
        <p:spPr bwMode="auto">
          <a:xfrm>
            <a:off x="250825" y="6477000"/>
            <a:ext cx="3971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a:t>draga Crnika (Loparska dolina, otok Rab)</a:t>
            </a:r>
          </a:p>
        </p:txBody>
      </p:sp>
      <p:grpSp>
        <p:nvGrpSpPr>
          <p:cNvPr id="7" name="Group 6">
            <a:extLst>
              <a:ext uri="{FF2B5EF4-FFF2-40B4-BE49-F238E27FC236}">
                <a16:creationId xmlns:a16="http://schemas.microsoft.com/office/drawing/2014/main" id="{6FCB654C-6F2A-428C-8D5F-DCC8F442406B}"/>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012A6518-02F6-4D29-A92D-3486C788233F}"/>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9" name="Text Box 5">
              <a:extLst>
                <a:ext uri="{FF2B5EF4-FFF2-40B4-BE49-F238E27FC236}">
                  <a16:creationId xmlns:a16="http://schemas.microsoft.com/office/drawing/2014/main" id="{5228C5C3-CA8E-4537-9321-C251DC405284}"/>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673126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B0E8-2960-4490-A1B5-226ADEBDBF6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B45D77-BCC1-4391-973A-041A42B757B2}"/>
              </a:ext>
            </a:extLst>
          </p:cNvPr>
          <p:cNvSpPr>
            <a:spLocks noGrp="1"/>
          </p:cNvSpPr>
          <p:nvPr>
            <p:ph idx="1"/>
          </p:nvPr>
        </p:nvSpPr>
        <p:spPr/>
        <p:txBody>
          <a:bodyPr/>
          <a:lstStyle/>
          <a:p>
            <a:r>
              <a:rPr lang="en-GB" dirty="0"/>
              <a:t>o</a:t>
            </a:r>
            <a:r>
              <a:rPr lang="hr-HR" dirty="0"/>
              <a:t>vako izgleda spomenuto stanište slikano prije nekoliko godina – pijesci su umireni, na području plaže su zasađene topole za potrebe hlada u kampu</a:t>
            </a:r>
          </a:p>
          <a:p>
            <a:pPr marL="0" indent="0">
              <a:buNone/>
            </a:pPr>
            <a:endParaRPr lang="en-GB" dirty="0"/>
          </a:p>
        </p:txBody>
      </p:sp>
    </p:spTree>
    <p:extLst>
      <p:ext uri="{BB962C8B-B14F-4D97-AF65-F5344CB8AC3E}">
        <p14:creationId xmlns:p14="http://schemas.microsoft.com/office/powerpoint/2010/main" val="753691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pPr eaLnBrk="1" hangingPunct="1"/>
            <a:endParaRPr lang="hr-HR" altLang="sr-Latn-RS"/>
          </a:p>
        </p:txBody>
      </p:sp>
      <p:sp>
        <p:nvSpPr>
          <p:cNvPr id="164867" name="Content Placeholder 2"/>
          <p:cNvSpPr>
            <a:spLocks noGrp="1"/>
          </p:cNvSpPr>
          <p:nvPr>
            <p:ph idx="1"/>
          </p:nvPr>
        </p:nvSpPr>
        <p:spPr/>
        <p:txBody>
          <a:bodyPr/>
          <a:lstStyle/>
          <a:p>
            <a:pPr eaLnBrk="1" hangingPunct="1"/>
            <a:endParaRPr lang="hr-HR" altLang="sr-Latn-RS"/>
          </a:p>
        </p:txBody>
      </p:sp>
      <p:pic>
        <p:nvPicPr>
          <p:cNvPr id="164868" name="Picture 2" descr="C:\Users\Herbar\Pictures\Rab_Lopar\DSC_07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647" y="698174"/>
            <a:ext cx="8698706" cy="578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Box 4"/>
          <p:cNvSpPr txBox="1">
            <a:spLocks noChangeArrowheads="1"/>
          </p:cNvSpPr>
          <p:nvPr/>
        </p:nvSpPr>
        <p:spPr bwMode="auto">
          <a:xfrm>
            <a:off x="250825" y="6477000"/>
            <a:ext cx="3971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dirty="0"/>
              <a:t>draga Crnika (Loparska dolina, otok Rab)</a:t>
            </a:r>
          </a:p>
        </p:txBody>
      </p:sp>
      <p:grpSp>
        <p:nvGrpSpPr>
          <p:cNvPr id="6" name="Group 5">
            <a:extLst>
              <a:ext uri="{FF2B5EF4-FFF2-40B4-BE49-F238E27FC236}">
                <a16:creationId xmlns:a16="http://schemas.microsoft.com/office/drawing/2014/main" id="{CC81811B-A0D5-4E2D-8603-FF76C7F98A69}"/>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34997E1F-500B-4594-8F77-13829FA491FC}"/>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02CE1010-F3C0-4066-959C-D2674337AD05}"/>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2686572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9FE91-8C45-4CEF-9246-9CED49045FB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4008FB8-2766-4C33-A079-B4DFB4164B60}"/>
              </a:ext>
            </a:extLst>
          </p:cNvPr>
          <p:cNvSpPr>
            <a:spLocks noGrp="1"/>
          </p:cNvSpPr>
          <p:nvPr>
            <p:ph idx="1"/>
          </p:nvPr>
        </p:nvSpPr>
        <p:spPr/>
        <p:txBody>
          <a:bodyPr/>
          <a:lstStyle/>
          <a:p>
            <a:r>
              <a:rPr lang="en-GB" dirty="0"/>
              <a:t>a</a:t>
            </a:r>
            <a:r>
              <a:rPr lang="hr-HR" dirty="0"/>
              <a:t> ovako izgleda područje primarnih dina – bez pješčarske vegetacije</a:t>
            </a:r>
          </a:p>
          <a:p>
            <a:pPr marL="0" indent="0">
              <a:buNone/>
            </a:pPr>
            <a:endParaRPr lang="en-GB" dirty="0"/>
          </a:p>
        </p:txBody>
      </p:sp>
    </p:spTree>
    <p:extLst>
      <p:ext uri="{BB962C8B-B14F-4D97-AF65-F5344CB8AC3E}">
        <p14:creationId xmlns:p14="http://schemas.microsoft.com/office/powerpoint/2010/main" val="4259115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pPr eaLnBrk="1" hangingPunct="1"/>
            <a:endParaRPr lang="hr-HR" altLang="sr-Latn-RS"/>
          </a:p>
        </p:txBody>
      </p:sp>
      <p:sp>
        <p:nvSpPr>
          <p:cNvPr id="165891" name="Content Placeholder 2"/>
          <p:cNvSpPr>
            <a:spLocks noGrp="1"/>
          </p:cNvSpPr>
          <p:nvPr>
            <p:ph idx="1"/>
          </p:nvPr>
        </p:nvSpPr>
        <p:spPr/>
        <p:txBody>
          <a:bodyPr/>
          <a:lstStyle/>
          <a:p>
            <a:pPr eaLnBrk="1" hangingPunct="1"/>
            <a:endParaRPr lang="hr-HR" altLang="sr-Latn-RS"/>
          </a:p>
        </p:txBody>
      </p:sp>
      <p:pic>
        <p:nvPicPr>
          <p:cNvPr id="165892" name="Picture 2" descr="C:\Users\Herbar\Pictures\Rab_Lopar\DSC_07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731837"/>
            <a:ext cx="8642350" cy="574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474F82AF-18F1-4D4E-BB20-E8F777066531}"/>
              </a:ext>
            </a:extLst>
          </p:cNvPr>
          <p:cNvGrpSpPr>
            <a:grpSpLocks/>
          </p:cNvGrpSpPr>
          <p:nvPr/>
        </p:nvGrpSpPr>
        <p:grpSpPr bwMode="auto">
          <a:xfrm>
            <a:off x="179388" y="274638"/>
            <a:ext cx="8713787" cy="276224"/>
            <a:chOff x="113" y="173"/>
            <a:chExt cx="5489" cy="174"/>
          </a:xfrm>
        </p:grpSpPr>
        <p:sp>
          <p:nvSpPr>
            <p:cNvPr id="6" name="Line 4">
              <a:extLst>
                <a:ext uri="{FF2B5EF4-FFF2-40B4-BE49-F238E27FC236}">
                  <a16:creationId xmlns:a16="http://schemas.microsoft.com/office/drawing/2014/main" id="{2652735C-D6EC-4425-B2E1-7C4C80A070FD}"/>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7" name="Text Box 5">
              <a:extLst>
                <a:ext uri="{FF2B5EF4-FFF2-40B4-BE49-F238E27FC236}">
                  <a16:creationId xmlns:a16="http://schemas.microsoft.com/office/drawing/2014/main" id="{40081662-912E-4EE8-8EE1-8EB27B07122F}"/>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3546814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0C7D-64AA-40E1-B29B-8B87178CC45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E1892DA-21A0-401F-94A9-061A8A80CD43}"/>
              </a:ext>
            </a:extLst>
          </p:cNvPr>
          <p:cNvSpPr>
            <a:spLocks noGrp="1"/>
          </p:cNvSpPr>
          <p:nvPr>
            <p:ph idx="1"/>
          </p:nvPr>
        </p:nvSpPr>
        <p:spPr>
          <a:xfrm>
            <a:off x="471340" y="274638"/>
            <a:ext cx="8229600" cy="4929411"/>
          </a:xfrm>
        </p:spPr>
        <p:txBody>
          <a:bodyPr>
            <a:noAutofit/>
          </a:bodyPr>
          <a:lstStyle/>
          <a:p>
            <a:r>
              <a:rPr lang="en-GB" dirty="0"/>
              <a:t>u</a:t>
            </a:r>
            <a:r>
              <a:rPr lang="hr-HR" dirty="0"/>
              <a:t>mirivanju pjesaka je pridonijela i izgradnja zida i ceste</a:t>
            </a:r>
            <a:endParaRPr lang="en-GB" dirty="0"/>
          </a:p>
          <a:p>
            <a:r>
              <a:rPr lang="en-GB" dirty="0"/>
              <a:t>u</a:t>
            </a:r>
            <a:r>
              <a:rPr lang="hr-HR" dirty="0"/>
              <a:t> prirodnim uvjetima djelovanjem valova i vjetra pijesak bi se periodički premještao bliže i dalje od obalne crte, postojale bi primarne dine (bliže moru) i sekundarne dine (dalje od mora) na kojima bi rasle tipične pješčarske vrste</a:t>
            </a:r>
            <a:endParaRPr lang="en-GB" dirty="0"/>
          </a:p>
          <a:p>
            <a:r>
              <a:rPr lang="en-GB" dirty="0"/>
              <a:t>o</a:t>
            </a:r>
            <a:r>
              <a:rPr lang="hr-HR" dirty="0"/>
              <a:t>vo je primjer konflikta u upravljanju rijetkim staništima – vrlo ih je malo uz istočnu obalu Jadrana (iznimka je nekoliko kilometara duga Ulcinjska plaža u Crnoj Gori), pa je istovremeno zanimljiva za turizam i za zaštitu prirode. </a:t>
            </a:r>
          </a:p>
          <a:p>
            <a:pPr marL="0" indent="0">
              <a:buNone/>
            </a:pPr>
            <a:endParaRPr lang="en-GB" dirty="0"/>
          </a:p>
        </p:txBody>
      </p:sp>
    </p:spTree>
    <p:extLst>
      <p:ext uri="{BB962C8B-B14F-4D97-AF65-F5344CB8AC3E}">
        <p14:creationId xmlns:p14="http://schemas.microsoft.com/office/powerpoint/2010/main" val="629859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05" y="686474"/>
            <a:ext cx="8541465" cy="226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6675" name="Rectangle 3"/>
          <p:cNvSpPr>
            <a:spLocks noChangeArrowheads="1"/>
          </p:cNvSpPr>
          <p:nvPr/>
        </p:nvSpPr>
        <p:spPr bwMode="auto">
          <a:xfrm>
            <a:off x="611560" y="2997653"/>
            <a:ext cx="568875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hr-HR" altLang="sr-Latn-RS" sz="1800" b="1" dirty="0"/>
              <a:t>Alschinger A. (1832): </a:t>
            </a:r>
            <a:r>
              <a:rPr lang="hr-HR" altLang="sr-Latn-RS" sz="1800" dirty="0"/>
              <a:t>Flora Jadrensis. Typ. Battara, Zadar (Jaderae), 1-248.</a:t>
            </a:r>
          </a:p>
        </p:txBody>
      </p:sp>
      <p:pic>
        <p:nvPicPr>
          <p:cNvPr id="1566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3016249"/>
            <a:ext cx="2246867" cy="3721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7" name="Picture 5" descr="F:\NIN_predavanje\fotke\Ammophyla\Ammophila_arenaria_ssp_arundinacea_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652" y="3731068"/>
            <a:ext cx="3958229" cy="296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00F99F3F-AE08-40A0-95EA-AA74AC6B251D}"/>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55B6BFFD-E257-4E82-8F1C-A8415AA10BA1}"/>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7874A53A-660C-4A8B-A94C-2B07D43C68CA}"/>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3336411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0938" y="642938"/>
            <a:ext cx="6470650"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413" y="3768725"/>
            <a:ext cx="6470650" cy="23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1" name="Text Box 7"/>
          <p:cNvSpPr txBox="1">
            <a:spLocks noChangeArrowheads="1"/>
          </p:cNvSpPr>
          <p:nvPr/>
        </p:nvSpPr>
        <p:spPr bwMode="auto">
          <a:xfrm>
            <a:off x="163513" y="669925"/>
            <a:ext cx="1837234"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b="1" dirty="0"/>
              <a:t>Najveće porodice</a:t>
            </a:r>
          </a:p>
          <a:p>
            <a:r>
              <a:rPr lang="hr-HR" altLang="sr-Latn-RS" b="1" dirty="0"/>
              <a:t>hrvatske flore</a:t>
            </a:r>
          </a:p>
          <a:p>
            <a:endParaRPr lang="hr-HR" altLang="sr-Latn-RS" b="1" dirty="0"/>
          </a:p>
          <a:p>
            <a:pPr>
              <a:spcBef>
                <a:spcPct val="0"/>
              </a:spcBef>
            </a:pPr>
            <a:endParaRPr lang="hr-HR" altLang="sr-Latn-RS" sz="1400" b="1" dirty="0">
              <a:solidFill>
                <a:srgbClr val="FF0000"/>
              </a:solidFill>
            </a:endParaRPr>
          </a:p>
          <a:p>
            <a:endParaRPr lang="hr-HR" altLang="sr-Latn-RS" b="1" dirty="0"/>
          </a:p>
        </p:txBody>
      </p:sp>
      <p:sp>
        <p:nvSpPr>
          <p:cNvPr id="11" name="Rectangle 10"/>
          <p:cNvSpPr/>
          <p:nvPr/>
        </p:nvSpPr>
        <p:spPr>
          <a:xfrm>
            <a:off x="2464328" y="4264306"/>
            <a:ext cx="6407150"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12" name="Rectangle 11"/>
          <p:cNvSpPr/>
          <p:nvPr/>
        </p:nvSpPr>
        <p:spPr>
          <a:xfrm>
            <a:off x="2485330" y="1143000"/>
            <a:ext cx="6407150"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grpSp>
        <p:nvGrpSpPr>
          <p:cNvPr id="10" name="Group 9">
            <a:extLst>
              <a:ext uri="{FF2B5EF4-FFF2-40B4-BE49-F238E27FC236}">
                <a16:creationId xmlns:a16="http://schemas.microsoft.com/office/drawing/2014/main" id="{2546CF24-11E4-474E-94BA-E996DA4251BA}"/>
              </a:ext>
            </a:extLst>
          </p:cNvPr>
          <p:cNvGrpSpPr>
            <a:grpSpLocks/>
          </p:cNvGrpSpPr>
          <p:nvPr/>
        </p:nvGrpSpPr>
        <p:grpSpPr bwMode="auto">
          <a:xfrm>
            <a:off x="179388" y="274638"/>
            <a:ext cx="8713787" cy="276224"/>
            <a:chOff x="113" y="173"/>
            <a:chExt cx="5489" cy="174"/>
          </a:xfrm>
        </p:grpSpPr>
        <p:sp>
          <p:nvSpPr>
            <p:cNvPr id="13" name="Line 4">
              <a:extLst>
                <a:ext uri="{FF2B5EF4-FFF2-40B4-BE49-F238E27FC236}">
                  <a16:creationId xmlns:a16="http://schemas.microsoft.com/office/drawing/2014/main" id="{F8D7DC0F-A006-4EB8-8B92-94A241372BB0}"/>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4" name="Text Box 5">
              <a:extLst>
                <a:ext uri="{FF2B5EF4-FFF2-40B4-BE49-F238E27FC236}">
                  <a16:creationId xmlns:a16="http://schemas.microsoft.com/office/drawing/2014/main" id="{36ECD89B-6961-4BDD-A6D8-9659FFAF5DE2}"/>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2662124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6904E-436E-411E-8F87-FFED0959A13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86FEEA7-236D-4905-9BB0-F2824E3F6A59}"/>
              </a:ext>
            </a:extLst>
          </p:cNvPr>
          <p:cNvSpPr>
            <a:spLocks noGrp="1"/>
          </p:cNvSpPr>
          <p:nvPr>
            <p:ph idx="1"/>
          </p:nvPr>
        </p:nvSpPr>
        <p:spPr/>
        <p:txBody>
          <a:bodyPr/>
          <a:lstStyle/>
          <a:p>
            <a:r>
              <a:rPr lang="en-GB" dirty="0"/>
              <a:t>o</a:t>
            </a:r>
            <a:r>
              <a:rPr lang="hr-HR" dirty="0"/>
              <a:t>sim nalaza na Rabu, postoji i pisani povijesni nalaz iz okolice Nina iz 1832. godine (</a:t>
            </a:r>
            <a:r>
              <a:rPr lang="hr-HR" i="1" dirty="0"/>
              <a:t>Flora Jadrensis</a:t>
            </a:r>
            <a:r>
              <a:rPr lang="hr-HR" dirty="0"/>
              <a:t> = Flora Zadra)</a:t>
            </a:r>
          </a:p>
          <a:p>
            <a:r>
              <a:rPr lang="en-GB" dirty="0"/>
              <a:t>o</a:t>
            </a:r>
            <a:r>
              <a:rPr lang="hr-HR" dirty="0"/>
              <a:t>pis nalazišta: </a:t>
            </a:r>
            <a:r>
              <a:rPr lang="hr-HR" i="1" dirty="0"/>
              <a:t>In arena mobili ad mare Aenonae</a:t>
            </a:r>
            <a:r>
              <a:rPr lang="hr-HR" dirty="0"/>
              <a:t> = na pokretnim pijescima uz more kraj Nina</a:t>
            </a:r>
            <a:endParaRPr lang="en-GB" dirty="0"/>
          </a:p>
        </p:txBody>
      </p:sp>
    </p:spTree>
    <p:extLst>
      <p:ext uri="{BB962C8B-B14F-4D97-AF65-F5344CB8AC3E}">
        <p14:creationId xmlns:p14="http://schemas.microsoft.com/office/powerpoint/2010/main" val="3710144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endParaRPr lang="hr-HR" altLang="sr-Latn-RS"/>
          </a:p>
        </p:txBody>
      </p:sp>
      <p:sp>
        <p:nvSpPr>
          <p:cNvPr id="159747" name="Content Placeholder 2"/>
          <p:cNvSpPr>
            <a:spLocks noGrp="1"/>
          </p:cNvSpPr>
          <p:nvPr>
            <p:ph idx="1"/>
          </p:nvPr>
        </p:nvSpPr>
        <p:spPr/>
        <p:txBody>
          <a:bodyPr/>
          <a:lstStyle/>
          <a:p>
            <a:endParaRPr lang="hr-HR" altLang="sr-Latn-RS"/>
          </a:p>
        </p:txBody>
      </p:sp>
      <p:sp>
        <p:nvSpPr>
          <p:cNvPr id="5" name="TextBox 4"/>
          <p:cNvSpPr txBox="1">
            <a:spLocks noChangeArrowheads="1"/>
          </p:cNvSpPr>
          <p:nvPr/>
        </p:nvSpPr>
        <p:spPr bwMode="auto">
          <a:xfrm>
            <a:off x="250825" y="6309320"/>
            <a:ext cx="2084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dirty="0"/>
              <a:t>Nin (Kraljičina plaža)</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7" y="102080"/>
            <a:ext cx="4788024" cy="677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9EC57468-6E71-4BF8-9843-54C3167025C5}"/>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AB880BDA-4A5E-4D91-BE04-07E00A60B06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9" name="Text Box 5">
              <a:extLst>
                <a:ext uri="{FF2B5EF4-FFF2-40B4-BE49-F238E27FC236}">
                  <a16:creationId xmlns:a16="http://schemas.microsoft.com/office/drawing/2014/main" id="{154ADCC1-2BCE-4B20-B99B-9E3D4759791A}"/>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pic>
        <p:nvPicPr>
          <p:cNvPr id="10" name="Picture 2">
            <a:extLst>
              <a:ext uri="{FF2B5EF4-FFF2-40B4-BE49-F238E27FC236}">
                <a16:creationId xmlns:a16="http://schemas.microsoft.com/office/drawing/2014/main" id="{4277CAFA-F6DC-4022-B862-2C85509E22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119"/>
          <a:stretch/>
        </p:blipFill>
        <p:spPr bwMode="auto">
          <a:xfrm>
            <a:off x="162843" y="1053604"/>
            <a:ext cx="4487492" cy="516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76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n</a:t>
            </a:r>
            <a:r>
              <a:rPr lang="hr-HR" dirty="0"/>
              <a:t>o prije nekoliko godina ponovno su detaljno istražena poznata povijesna nalazišta</a:t>
            </a:r>
            <a:endParaRPr lang="en-GB" dirty="0"/>
          </a:p>
          <a:p>
            <a:r>
              <a:rPr lang="en-GB" dirty="0"/>
              <a:t>n</a:t>
            </a:r>
            <a:r>
              <a:rPr lang="hr-HR" dirty="0"/>
              <a:t>a Rabu vrsta nije potvrđena, no na pijescima u okolici Nina mala populacija vrste je pronađena nakon 180 godina (Bogdanović i sur., 2018)</a:t>
            </a:r>
            <a:endParaRPr lang="en-GB" dirty="0"/>
          </a:p>
          <a:p>
            <a:r>
              <a:rPr lang="en-GB" dirty="0"/>
              <a:t>s</a:t>
            </a:r>
            <a:r>
              <a:rPr lang="hr-HR" dirty="0"/>
              <a:t> time vrsta prestaje biti regionalno izumrla i postaje kritično ugrožena</a:t>
            </a:r>
          </a:p>
          <a:p>
            <a:pPr marL="0" indent="0">
              <a:buNone/>
            </a:pPr>
            <a:endParaRPr lang="en-GB" dirty="0"/>
          </a:p>
        </p:txBody>
      </p:sp>
    </p:spTree>
    <p:extLst>
      <p:ext uri="{BB962C8B-B14F-4D97-AF65-F5344CB8AC3E}">
        <p14:creationId xmlns:p14="http://schemas.microsoft.com/office/powerpoint/2010/main" val="3628230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43" y="765544"/>
            <a:ext cx="4773294" cy="369332"/>
          </a:xfrm>
          <a:prstGeom prst="rect">
            <a:avLst/>
          </a:prstGeom>
        </p:spPr>
        <p:txBody>
          <a:bodyPr wrap="none">
            <a:spAutoFit/>
          </a:bodyPr>
          <a:lstStyle/>
          <a:p>
            <a:r>
              <a:rPr lang="hr-HR" b="1" i="1" dirty="0"/>
              <a:t>Elymus farctus </a:t>
            </a:r>
            <a:r>
              <a:rPr lang="hr-HR" b="1" dirty="0"/>
              <a:t>(Viv.) Runemark ex Melderis </a:t>
            </a:r>
            <a:r>
              <a:rPr lang="sr-Latn-ME" b="1" dirty="0">
                <a:solidFill>
                  <a:srgbClr val="FF0000"/>
                </a:solidFill>
              </a:rPr>
              <a:t>(CR)</a:t>
            </a:r>
            <a:endParaRPr lang="en-US" b="1" dirty="0">
              <a:solidFill>
                <a:srgbClr val="FF0000"/>
              </a:solidFill>
            </a:endParaRPr>
          </a:p>
        </p:txBody>
      </p:sp>
      <p:pic>
        <p:nvPicPr>
          <p:cNvPr id="9218" name="Picture 2" descr="http://www.florasilvestre.es/mediterranea/Gramineae/Elymus_farctus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6424" y="1415658"/>
            <a:ext cx="2668702" cy="510747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apatita.com/herbario/Gramineae/large/Elymus_farctus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15513" y="3549287"/>
            <a:ext cx="4537314" cy="297384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907473" y="919850"/>
            <a:ext cx="2385405" cy="236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0B403248-E5E9-4C18-A35D-CD77241EC7B4}"/>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46B04E07-4F1E-413E-9412-7608BA56A15D}"/>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54857B38-2D73-4B16-8DC9-E621DF5025F3}"/>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4236483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j</a:t>
            </a:r>
            <a:r>
              <a:rPr lang="hr-HR" dirty="0"/>
              <a:t>oš jedna rijetka kritično ugrožena vrsta s primorskih pjesaka je </a:t>
            </a:r>
            <a:r>
              <a:rPr lang="hr-HR" i="1" dirty="0"/>
              <a:t>Elymus farctus</a:t>
            </a:r>
            <a:endParaRPr lang="en-GB" i="1" dirty="0"/>
          </a:p>
          <a:p>
            <a:r>
              <a:rPr lang="en-GB" dirty="0" err="1"/>
              <a:t>i</a:t>
            </a:r>
            <a:r>
              <a:rPr lang="hr-HR" dirty="0"/>
              <a:t>ako na karti vidimo dosta nalazišta, većina njih je vrlo stara i danas vrsta tamo više ne raste</a:t>
            </a:r>
          </a:p>
          <a:p>
            <a:pPr marL="0" indent="0">
              <a:buNone/>
            </a:pPr>
            <a:endParaRPr lang="en-GB" dirty="0"/>
          </a:p>
        </p:txBody>
      </p:sp>
    </p:spTree>
    <p:extLst>
      <p:ext uri="{BB962C8B-B14F-4D97-AF65-F5344CB8AC3E}">
        <p14:creationId xmlns:p14="http://schemas.microsoft.com/office/powerpoint/2010/main" val="3217593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698428"/>
            <a:ext cx="4752528" cy="369332"/>
          </a:xfrm>
          <a:prstGeom prst="rect">
            <a:avLst/>
          </a:prstGeom>
        </p:spPr>
        <p:txBody>
          <a:bodyPr wrap="square">
            <a:spAutoFit/>
          </a:bodyPr>
          <a:lstStyle/>
          <a:p>
            <a:r>
              <a:rPr lang="hr-HR" b="1" i="1" dirty="0"/>
              <a:t>Imperata cylindrica </a:t>
            </a:r>
            <a:r>
              <a:rPr lang="hr-HR" b="1" dirty="0"/>
              <a:t>(L.) Raeusch. </a:t>
            </a:r>
            <a:r>
              <a:rPr lang="sr-Latn-ME" b="1" dirty="0">
                <a:solidFill>
                  <a:srgbClr val="FF0000"/>
                </a:solidFill>
              </a:rPr>
              <a:t>(CR)</a:t>
            </a:r>
            <a:endParaRPr lang="en-US" b="1" dirty="0">
              <a:solidFill>
                <a:srgbClr val="FF0000"/>
              </a:solidFill>
            </a:endParaRPr>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0602" y="1084683"/>
            <a:ext cx="3419567" cy="555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067944" y="3450961"/>
            <a:ext cx="4357333" cy="316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463831" y="727711"/>
            <a:ext cx="2907180" cy="256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640C8313-C1E6-436B-B698-B0FE5D994DD2}"/>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7CDEE0CF-59C2-4FE8-903D-A43F0FAFB1B2}"/>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CFC1E5FF-2BF6-4D3D-A4DA-016123715A09}"/>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3983628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p</a:t>
            </a:r>
            <a:r>
              <a:rPr lang="hr-HR" dirty="0"/>
              <a:t>rimorska pješčarska staništa također zauzima kritično ugrožena vrsta </a:t>
            </a:r>
            <a:r>
              <a:rPr lang="hr-HR" i="1" dirty="0"/>
              <a:t>Imperata cylindrica</a:t>
            </a:r>
            <a:endParaRPr lang="en-GB" i="1" dirty="0"/>
          </a:p>
          <a:p>
            <a:r>
              <a:rPr lang="en-GB" dirty="0"/>
              <a:t>s</a:t>
            </a:r>
            <a:r>
              <a:rPr lang="hr-HR" dirty="0"/>
              <a:t>lično kao i </a:t>
            </a:r>
            <a:r>
              <a:rPr lang="hr-HR" i="1" dirty="0"/>
              <a:t>Elymus farctus</a:t>
            </a:r>
            <a:r>
              <a:rPr lang="hr-HR" dirty="0"/>
              <a:t> većina povijesnih nalazišta vidljivih na karti danas više ne postoje</a:t>
            </a:r>
          </a:p>
          <a:p>
            <a:pPr marL="0" indent="0">
              <a:buNone/>
            </a:pPr>
            <a:endParaRPr lang="en-GB" dirty="0"/>
          </a:p>
        </p:txBody>
      </p:sp>
    </p:spTree>
    <p:extLst>
      <p:ext uri="{BB962C8B-B14F-4D97-AF65-F5344CB8AC3E}">
        <p14:creationId xmlns:p14="http://schemas.microsoft.com/office/powerpoint/2010/main" val="120584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312" y="577044"/>
            <a:ext cx="4752528" cy="369332"/>
          </a:xfrm>
          <a:prstGeom prst="rect">
            <a:avLst/>
          </a:prstGeom>
        </p:spPr>
        <p:txBody>
          <a:bodyPr wrap="square">
            <a:spAutoFit/>
          </a:bodyPr>
          <a:lstStyle/>
          <a:p>
            <a:r>
              <a:rPr lang="hr-HR" b="1" i="1" dirty="0"/>
              <a:t>Sporobolus pungens </a:t>
            </a:r>
            <a:r>
              <a:rPr lang="hr-HR" b="1" dirty="0"/>
              <a:t>(Schreb.) Kunth </a:t>
            </a:r>
            <a:r>
              <a:rPr lang="sr-Latn-ME" b="1" dirty="0">
                <a:solidFill>
                  <a:srgbClr val="FF0000"/>
                </a:solidFill>
              </a:rPr>
              <a:t>(CR)</a:t>
            </a:r>
            <a:endParaRPr lang="en-US" b="1" dirty="0">
              <a:solidFill>
                <a:srgbClr val="FF0000"/>
              </a:solidFill>
            </a:endParaRPr>
          </a:p>
        </p:txBody>
      </p:sp>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665106" y="881885"/>
            <a:ext cx="3165063" cy="231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65107" y="3336049"/>
            <a:ext cx="3165063"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04055" y="1051897"/>
            <a:ext cx="2337521" cy="3046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824623" y="1722886"/>
            <a:ext cx="2469417"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8538" y="5789884"/>
            <a:ext cx="8568952" cy="523220"/>
          </a:xfrm>
          <a:prstGeom prst="rect">
            <a:avLst/>
          </a:prstGeom>
        </p:spPr>
        <p:txBody>
          <a:bodyPr wrap="square">
            <a:spAutoFit/>
          </a:bodyPr>
          <a:lstStyle/>
          <a:p>
            <a:r>
              <a:rPr lang="hr-HR" sz="1400" b="1" dirty="0"/>
              <a:t>Alegro A. L., Biljaković M., Bogdanović S., Boršić I. (2004): </a:t>
            </a:r>
            <a:r>
              <a:rPr lang="hr-HR" sz="1400" dirty="0"/>
              <a:t>Psammo-halophytic vegetation on the largest sand area on the Croatian coast (Island of Mljet, southern Adriatic). Biologia (Bratisl.) 59(4): 435-445.</a:t>
            </a:r>
          </a:p>
        </p:txBody>
      </p:sp>
      <p:pic>
        <p:nvPicPr>
          <p:cNvPr id="1024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208" y="4057693"/>
            <a:ext cx="3877624" cy="173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161" y="6287634"/>
            <a:ext cx="7048159" cy="54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a:extLst>
              <a:ext uri="{FF2B5EF4-FFF2-40B4-BE49-F238E27FC236}">
                <a16:creationId xmlns:a16="http://schemas.microsoft.com/office/drawing/2014/main" id="{D35EA953-0EDF-496A-B2A4-03EBA052087F}"/>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566A351C-3D1C-43FC-A7D2-9C908D8937A3}"/>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F86D60DC-EFEF-49CE-848F-E09DD8F30BAA}"/>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898878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normAutofit lnSpcReduction="10000"/>
          </a:bodyPr>
          <a:lstStyle/>
          <a:p>
            <a:r>
              <a:rPr lang="hr-HR" i="1" dirty="0"/>
              <a:t>Sporobolus pungens </a:t>
            </a:r>
            <a:r>
              <a:rPr lang="hr-HR" dirty="0"/>
              <a:t>je također kritično ugrožena vrsta sa istog staništa kao i prethodna vrsta</a:t>
            </a:r>
            <a:endParaRPr lang="en-GB" dirty="0"/>
          </a:p>
          <a:p>
            <a:r>
              <a:rPr lang="en-GB" dirty="0"/>
              <a:t>n</a:t>
            </a:r>
            <a:r>
              <a:rPr lang="hr-HR" dirty="0"/>
              <a:t>ajveća recentna populacija vrste u Hrvatskoj je u uvali Blace na otoku Mljetu</a:t>
            </a:r>
            <a:endParaRPr lang="en-GB" dirty="0"/>
          </a:p>
          <a:p>
            <a:r>
              <a:rPr lang="en-GB" dirty="0"/>
              <a:t>o</a:t>
            </a:r>
            <a:r>
              <a:rPr lang="hr-HR" dirty="0"/>
              <a:t>stala povijesna i poneka recentna nalazišta vezana su uz srednjo- i južnodalmatinske otoke i poluotok Pelješac</a:t>
            </a:r>
            <a:endParaRPr lang="en-GB" dirty="0"/>
          </a:p>
          <a:p>
            <a:r>
              <a:rPr lang="en-GB" dirty="0"/>
              <a:t>b</a:t>
            </a:r>
            <a:r>
              <a:rPr lang="hr-HR" dirty="0"/>
              <a:t>iljka je niskog rasta</a:t>
            </a:r>
            <a:endParaRPr lang="hr-HR" i="1" dirty="0"/>
          </a:p>
          <a:p>
            <a:pPr marL="0" indent="0">
              <a:buNone/>
            </a:pPr>
            <a:endParaRPr lang="en-GB" dirty="0"/>
          </a:p>
        </p:txBody>
      </p:sp>
    </p:spTree>
    <p:extLst>
      <p:ext uri="{BB962C8B-B14F-4D97-AF65-F5344CB8AC3E}">
        <p14:creationId xmlns:p14="http://schemas.microsoft.com/office/powerpoint/2010/main" val="20286393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737630"/>
            <a:ext cx="4752528" cy="369332"/>
          </a:xfrm>
          <a:prstGeom prst="rect">
            <a:avLst/>
          </a:prstGeom>
        </p:spPr>
        <p:txBody>
          <a:bodyPr wrap="square">
            <a:spAutoFit/>
          </a:bodyPr>
          <a:lstStyle/>
          <a:p>
            <a:r>
              <a:rPr lang="hr-HR" b="1" i="1" dirty="0"/>
              <a:t>Cutandia maritima </a:t>
            </a:r>
            <a:r>
              <a:rPr lang="hr-HR" b="1" dirty="0"/>
              <a:t>(L.) Barbey </a:t>
            </a:r>
            <a:r>
              <a:rPr lang="sr-Latn-ME" b="1" dirty="0">
                <a:solidFill>
                  <a:srgbClr val="FF0000"/>
                </a:solidFill>
              </a:rPr>
              <a:t>(CR)</a:t>
            </a:r>
            <a:endParaRPr lang="en-US" b="1" dirty="0">
              <a:solidFill>
                <a:srgbClr val="FF0000"/>
              </a:solidFill>
            </a:endParaRP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64088" y="783637"/>
            <a:ext cx="340662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http://www.apatita.com/herbario/Gramineae/large/Cutandia_maritima_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64088" y="3743049"/>
            <a:ext cx="3406628" cy="265797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florealpes.com/photos/cutandiamaritima_4.jpg?13032016085926&amp;PHPSESSID=c63f5a10f493a95cc3dcd710a088a34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335" y="1916832"/>
            <a:ext cx="4860540" cy="324036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0E3FD3B-0721-4BFF-A086-F7B4682F621F}"/>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0B4F0AEA-3EDC-4A82-8B72-DFC32A14FA0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B887817C-2EC3-4738-93AA-C4EFADA9B279}"/>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46762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88E-4CB7-4080-B25C-633473E9637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8D6B260-80FC-4A9C-A475-6AB0C53AD987}"/>
              </a:ext>
            </a:extLst>
          </p:cNvPr>
          <p:cNvSpPr>
            <a:spLocks noGrp="1"/>
          </p:cNvSpPr>
          <p:nvPr>
            <p:ph idx="1"/>
          </p:nvPr>
        </p:nvSpPr>
        <p:spPr/>
        <p:txBody>
          <a:bodyPr/>
          <a:lstStyle/>
          <a:p>
            <a:r>
              <a:rPr lang="en-GB" altLang="sr-Latn-RS" dirty="0"/>
              <a:t>p</a:t>
            </a:r>
            <a:r>
              <a:rPr lang="sr-Latn-RS" altLang="sr-Latn-RS" dirty="0"/>
              <a:t>orodica </a:t>
            </a:r>
            <a:r>
              <a:rPr lang="sr-Latn-RS" altLang="sr-Latn-RS" i="1" dirty="0"/>
              <a:t>Poaceae</a:t>
            </a:r>
            <a:r>
              <a:rPr lang="sr-Latn-RS" altLang="sr-Latn-RS" dirty="0"/>
              <a:t> treća je najbrojnija porodica u hrvatskoj flori</a:t>
            </a:r>
            <a:endParaRPr lang="en-GB" altLang="sr-Latn-RS" dirty="0"/>
          </a:p>
          <a:p>
            <a:r>
              <a:rPr lang="en-GB" altLang="sr-Latn-RS" dirty="0"/>
              <a:t>b</a:t>
            </a:r>
            <a:r>
              <a:rPr lang="sr-Latn-RS" altLang="sr-Latn-RS" dirty="0"/>
              <a:t>roj se svojti naravno mijenja kroz vrijeme, prvenstveno pronalskom novih svojti (autohtonih ili alohtonih, često i invazivnih), taksnomksim promjenama (razdvajanjem vrste na više podvrsta i sl.) i dr. </a:t>
            </a:r>
          </a:p>
          <a:p>
            <a:pPr marL="0" indent="0">
              <a:buNone/>
            </a:pPr>
            <a:endParaRPr lang="en-GB" dirty="0"/>
          </a:p>
        </p:txBody>
      </p:sp>
    </p:spTree>
    <p:extLst>
      <p:ext uri="{BB962C8B-B14F-4D97-AF65-F5344CB8AC3E}">
        <p14:creationId xmlns:p14="http://schemas.microsoft.com/office/powerpoint/2010/main" val="2121708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j</a:t>
            </a:r>
            <a:r>
              <a:rPr lang="hr-HR" dirty="0"/>
              <a:t>oš jedna mala pješčarka sa statusom kritično ugrožene vrste je </a:t>
            </a:r>
            <a:r>
              <a:rPr lang="hr-HR" i="1" dirty="0"/>
              <a:t>Cutandia maritima</a:t>
            </a:r>
            <a:endParaRPr lang="en-GB" i="1" dirty="0"/>
          </a:p>
          <a:p>
            <a:r>
              <a:rPr lang="en-GB" dirty="0"/>
              <a:t>n</a:t>
            </a:r>
            <a:r>
              <a:rPr lang="hr-HR" dirty="0"/>
              <a:t>alazišta su joj na srednjodalmatinskim otocima</a:t>
            </a:r>
          </a:p>
          <a:p>
            <a:pPr marL="0" indent="0">
              <a:buNone/>
            </a:pPr>
            <a:endParaRPr lang="en-GB" dirty="0"/>
          </a:p>
        </p:txBody>
      </p:sp>
    </p:spTree>
    <p:extLst>
      <p:ext uri="{BB962C8B-B14F-4D97-AF65-F5344CB8AC3E}">
        <p14:creationId xmlns:p14="http://schemas.microsoft.com/office/powerpoint/2010/main" val="3775091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633" y="548680"/>
            <a:ext cx="4752528" cy="369332"/>
          </a:xfrm>
          <a:prstGeom prst="rect">
            <a:avLst/>
          </a:prstGeom>
        </p:spPr>
        <p:txBody>
          <a:bodyPr wrap="square">
            <a:spAutoFit/>
          </a:bodyPr>
          <a:lstStyle/>
          <a:p>
            <a:r>
              <a:rPr lang="hr-HR" b="1" i="1" dirty="0"/>
              <a:t>Corynephorus canescens </a:t>
            </a:r>
            <a:r>
              <a:rPr lang="hr-HR" b="1" dirty="0"/>
              <a:t>(L.) P.Beauv. </a:t>
            </a:r>
            <a:r>
              <a:rPr lang="sr-Latn-ME" b="1" dirty="0">
                <a:solidFill>
                  <a:srgbClr val="FF0000"/>
                </a:solidFill>
              </a:rPr>
              <a:t>(CR)</a:t>
            </a:r>
            <a:endParaRPr lang="en-US" b="1" dirty="0">
              <a:solidFill>
                <a:srgbClr val="FF0000"/>
              </a:solidFill>
            </a:endParaRPr>
          </a:p>
        </p:txBody>
      </p:sp>
      <p:pic>
        <p:nvPicPr>
          <p:cNvPr id="13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1047" y="1059901"/>
            <a:ext cx="2882660"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04901" y="1069112"/>
            <a:ext cx="3763777"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169007" y="1051844"/>
            <a:ext cx="1783946"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6D672BA9-B50B-4A78-9545-DCE52F566187}"/>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A057BC00-D6D8-4953-A1E7-7A5EB4878631}"/>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281D3DF2-A7AB-49B8-98F4-52EDD02AC9EE}"/>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4579335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a:xfrm>
            <a:off x="457200" y="980728"/>
            <a:ext cx="8229600" cy="5145435"/>
          </a:xfrm>
        </p:spPr>
        <p:txBody>
          <a:bodyPr>
            <a:normAutofit lnSpcReduction="10000"/>
          </a:bodyPr>
          <a:lstStyle/>
          <a:p>
            <a:r>
              <a:rPr lang="en-GB" dirty="0"/>
              <a:t>d</a:t>
            </a:r>
            <a:r>
              <a:rPr lang="hr-HR" dirty="0"/>
              <a:t>osad smo vidjeli da je veliki broj vrsta trava s nekom ugrozom vezan uz primorske obalne pijeske</a:t>
            </a:r>
            <a:endParaRPr lang="en-GB" dirty="0"/>
          </a:p>
          <a:p>
            <a:r>
              <a:rPr lang="en-GB" dirty="0"/>
              <a:t>s</a:t>
            </a:r>
            <a:r>
              <a:rPr lang="hr-HR" dirty="0"/>
              <a:t>lična je situacija i s kontinentalnim pijescima, koji su u Hrvatskoj još rijeđa staništa i vezana uz šire područje rijeke Drave (Podravski pijesci), u sklopu kojih najveće površine prekrivaju Đurđevački pijesci</a:t>
            </a:r>
            <a:endParaRPr lang="en-GB" dirty="0"/>
          </a:p>
          <a:p>
            <a:r>
              <a:rPr lang="en-GB" dirty="0"/>
              <a:t>n</a:t>
            </a:r>
            <a:r>
              <a:rPr lang="hr-HR" dirty="0"/>
              <a:t>a njima raste kritično ugrožena vrsta </a:t>
            </a:r>
            <a:r>
              <a:rPr lang="hr-HR" i="1" dirty="0"/>
              <a:t>Corynephorus canescens</a:t>
            </a:r>
            <a:endParaRPr lang="hr-HR" dirty="0"/>
          </a:p>
          <a:p>
            <a:pPr marL="0" indent="0">
              <a:buNone/>
            </a:pPr>
            <a:endParaRPr lang="en-GB" dirty="0"/>
          </a:p>
        </p:txBody>
      </p:sp>
    </p:spTree>
    <p:extLst>
      <p:ext uri="{BB962C8B-B14F-4D97-AF65-F5344CB8AC3E}">
        <p14:creationId xmlns:p14="http://schemas.microsoft.com/office/powerpoint/2010/main" val="28361681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803679"/>
            <a:ext cx="4546950" cy="369332"/>
          </a:xfrm>
          <a:prstGeom prst="rect">
            <a:avLst/>
          </a:prstGeom>
        </p:spPr>
        <p:txBody>
          <a:bodyPr wrap="none">
            <a:spAutoFit/>
          </a:bodyPr>
          <a:lstStyle/>
          <a:p>
            <a:r>
              <a:rPr lang="hr-HR" b="1" i="1" dirty="0"/>
              <a:t>Festuca vaginata </a:t>
            </a:r>
            <a:r>
              <a:rPr lang="hr-HR" b="1" dirty="0"/>
              <a:t>Waldst. et Kit. ex Willd. </a:t>
            </a:r>
            <a:r>
              <a:rPr lang="sr-Latn-ME" b="1" dirty="0">
                <a:solidFill>
                  <a:srgbClr val="FF0000"/>
                </a:solidFill>
              </a:rPr>
              <a:t>(CR)</a:t>
            </a:r>
            <a:endParaRPr lang="en-US" b="1" dirty="0">
              <a:solidFill>
                <a:srgbClr val="FF0000"/>
              </a:solidFill>
            </a:endParaRPr>
          </a:p>
        </p:txBody>
      </p:sp>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1520" y="1340768"/>
            <a:ext cx="3807117"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http://www.botanickafotogalerie.cz/highslide/images/large/167/Festuca_vaginata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139952" y="1137678"/>
            <a:ext cx="2057451" cy="2117249"/>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139952" y="3284984"/>
            <a:ext cx="450070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336400" y="1067943"/>
            <a:ext cx="2304256" cy="208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a:extLst>
              <a:ext uri="{FF2B5EF4-FFF2-40B4-BE49-F238E27FC236}">
                <a16:creationId xmlns:a16="http://schemas.microsoft.com/office/drawing/2014/main" id="{B5CD89C6-7FA3-45D6-ACBA-CF2E1E4CB105}"/>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FA544F8D-D7C9-49AD-A61B-0948DBDF817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83CBC100-2AAB-4A14-A152-546089AA6869}"/>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874235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n</a:t>
            </a:r>
            <a:r>
              <a:rPr lang="hr-HR" dirty="0"/>
              <a:t>a istom staništu raste i kritično ugrožena vrsta vlasulje </a:t>
            </a:r>
            <a:r>
              <a:rPr lang="hr-HR" i="1" dirty="0"/>
              <a:t>Festuca vaginata</a:t>
            </a:r>
            <a:endParaRPr lang="hr-HR" dirty="0"/>
          </a:p>
          <a:p>
            <a:pPr marL="0" indent="0">
              <a:buNone/>
            </a:pPr>
            <a:endParaRPr lang="en-GB" dirty="0"/>
          </a:p>
        </p:txBody>
      </p:sp>
    </p:spTree>
    <p:extLst>
      <p:ext uri="{BB962C8B-B14F-4D97-AF65-F5344CB8AC3E}">
        <p14:creationId xmlns:p14="http://schemas.microsoft.com/office/powerpoint/2010/main" val="3630081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096964"/>
            <a:ext cx="8608463" cy="572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388" y="639247"/>
            <a:ext cx="2691442" cy="369332"/>
          </a:xfrm>
          <a:prstGeom prst="rect">
            <a:avLst/>
          </a:prstGeom>
          <a:noFill/>
        </p:spPr>
        <p:txBody>
          <a:bodyPr wrap="none" rtlCol="0">
            <a:spAutoFit/>
          </a:bodyPr>
          <a:lstStyle/>
          <a:p>
            <a:r>
              <a:rPr lang="hr-HR" b="1" dirty="0"/>
              <a:t>Rezervat Đurđevački peski</a:t>
            </a:r>
          </a:p>
        </p:txBody>
      </p:sp>
      <p:grpSp>
        <p:nvGrpSpPr>
          <p:cNvPr id="7" name="Group 6">
            <a:extLst>
              <a:ext uri="{FF2B5EF4-FFF2-40B4-BE49-F238E27FC236}">
                <a16:creationId xmlns:a16="http://schemas.microsoft.com/office/drawing/2014/main" id="{C13E2559-097B-43E0-A31F-6090BCEDD3CF}"/>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C6142EAB-45F8-4D2A-8C54-5621E3BD1D6D}"/>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9" name="Text Box 5">
              <a:extLst>
                <a:ext uri="{FF2B5EF4-FFF2-40B4-BE49-F238E27FC236}">
                  <a16:creationId xmlns:a16="http://schemas.microsoft.com/office/drawing/2014/main" id="{AB6E2C46-DF9B-456F-B5E2-08CEAC732B99}"/>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0282039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a:xfrm>
            <a:off x="457200" y="476672"/>
            <a:ext cx="8229600" cy="6120680"/>
          </a:xfrm>
        </p:spPr>
        <p:txBody>
          <a:bodyPr>
            <a:noAutofit/>
          </a:bodyPr>
          <a:lstStyle/>
          <a:p>
            <a:r>
              <a:rPr lang="en-GB" dirty="0"/>
              <a:t>n</a:t>
            </a:r>
            <a:r>
              <a:rPr lang="hr-HR" dirty="0"/>
              <a:t>ajveći problem u zaštiti Botaničkog rezervata Đurđevački pijesci i njegove unikatne flore je proces sukcesije, koji ovdje nije prirodan, nego antropogeno utjecan</a:t>
            </a:r>
            <a:endParaRPr lang="en-GB" dirty="0"/>
          </a:p>
          <a:p>
            <a:r>
              <a:rPr lang="en-GB" dirty="0"/>
              <a:t>u</a:t>
            </a:r>
            <a:r>
              <a:rPr lang="hr-HR" dirty="0"/>
              <a:t> prirodnim uvjetima pijesci su pokretan supstrat, a biljke pješčarke su dobro prilagođene na te nestabilne uvjete</a:t>
            </a:r>
            <a:endParaRPr lang="en-GB" dirty="0"/>
          </a:p>
          <a:p>
            <a:r>
              <a:rPr lang="en-GB" dirty="0"/>
              <a:t>s</a:t>
            </a:r>
            <a:r>
              <a:rPr lang="hr-HR" dirty="0"/>
              <a:t>adnjom drvenastih i grmolikih vrsta ljudi su krajem 19. i u prvoj polovici 20. st. umirivali pijeske, a time i započeli subspontano usijavanje bagrema, borova, </a:t>
            </a:r>
            <a:r>
              <a:rPr lang="hr-HR" i="1" dirty="0"/>
              <a:t>Rubusa </a:t>
            </a:r>
            <a:r>
              <a:rPr lang="hr-HR" dirty="0"/>
              <a:t> i </a:t>
            </a:r>
            <a:r>
              <a:rPr lang="hr-HR" i="1" dirty="0"/>
              <a:t>Cytisus scoparius </a:t>
            </a:r>
            <a:r>
              <a:rPr lang="hr-HR" dirty="0"/>
              <a:t>među pješčarske vrste</a:t>
            </a:r>
          </a:p>
          <a:p>
            <a:pPr marL="0" indent="0">
              <a:buNone/>
            </a:pPr>
            <a:endParaRPr lang="en-GB" dirty="0"/>
          </a:p>
        </p:txBody>
      </p:sp>
    </p:spTree>
    <p:extLst>
      <p:ext uri="{BB962C8B-B14F-4D97-AF65-F5344CB8AC3E}">
        <p14:creationId xmlns:p14="http://schemas.microsoft.com/office/powerpoint/2010/main" val="32758868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1124744"/>
            <a:ext cx="3788794" cy="369332"/>
          </a:xfrm>
          <a:prstGeom prst="rect">
            <a:avLst/>
          </a:prstGeom>
        </p:spPr>
        <p:txBody>
          <a:bodyPr wrap="none">
            <a:spAutoFit/>
          </a:bodyPr>
          <a:lstStyle/>
          <a:p>
            <a:r>
              <a:rPr lang="hr-HR" b="1" i="1" dirty="0"/>
              <a:t>Beckmannia eruciformis </a:t>
            </a:r>
            <a:r>
              <a:rPr lang="hr-HR" b="1" dirty="0"/>
              <a:t>(L.) Host</a:t>
            </a:r>
            <a:r>
              <a:rPr lang="sr-Latn-ME" b="1" dirty="0"/>
              <a:t> </a:t>
            </a:r>
            <a:r>
              <a:rPr lang="sr-Latn-ME" b="1" dirty="0">
                <a:solidFill>
                  <a:srgbClr val="FF0000"/>
                </a:solidFill>
              </a:rPr>
              <a:t>(CR)</a:t>
            </a:r>
            <a:endParaRPr lang="en-US" b="1" dirty="0">
              <a:solidFill>
                <a:srgbClr val="FF0000"/>
              </a:solidFill>
            </a:endParaRPr>
          </a:p>
        </p:txBody>
      </p:sp>
      <p:pic>
        <p:nvPicPr>
          <p:cNvPr id="7170" name="Picture 2" descr="C:\Users\Herbar\Pictures\Beckmania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1" y="1700808"/>
            <a:ext cx="2958861" cy="295886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67675" y="1700808"/>
            <a:ext cx="3176563" cy="2958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luirig.altervista.org/cpm/albums/bot-units03/beckmannia-eruciformis730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886" y="1700808"/>
            <a:ext cx="2228850" cy="297180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ABB4A-571D-4C60-803F-D23098E577BA}"/>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38C352EE-709D-4A0D-BF1D-3ED48751A160}"/>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9" name="Text Box 5">
              <a:extLst>
                <a:ext uri="{FF2B5EF4-FFF2-40B4-BE49-F238E27FC236}">
                  <a16:creationId xmlns:a16="http://schemas.microsoft.com/office/drawing/2014/main" id="{51ECACFA-383C-4AA8-8781-9256B44054BA}"/>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386634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normAutofit lnSpcReduction="10000"/>
          </a:bodyPr>
          <a:lstStyle/>
          <a:p>
            <a:r>
              <a:rPr lang="hr-HR" i="1" dirty="0"/>
              <a:t>Beckmania erucifiormis </a:t>
            </a:r>
            <a:r>
              <a:rPr lang="hr-HR" dirty="0"/>
              <a:t>je primjer kritično ugrožene vrste koja raste na periodički plavljenim travnjacima</a:t>
            </a:r>
            <a:endParaRPr lang="en-GB" dirty="0"/>
          </a:p>
          <a:p>
            <a:r>
              <a:rPr lang="en-GB" dirty="0"/>
              <a:t>k</a:t>
            </a:r>
            <a:r>
              <a:rPr lang="hr-HR" dirty="0"/>
              <a:t>od nas je vrsta poznata sa svega jednog lokaliteta u kanjonu rijeke Krke</a:t>
            </a:r>
            <a:endParaRPr lang="en-GB" dirty="0"/>
          </a:p>
          <a:p>
            <a:r>
              <a:rPr lang="en-GB" dirty="0"/>
              <a:t>p</a:t>
            </a:r>
            <a:r>
              <a:rPr lang="hr-HR" dirty="0"/>
              <a:t>rvi put je tamo pronađena početkom 1990.-ih</a:t>
            </a:r>
            <a:endParaRPr lang="en-GB" dirty="0"/>
          </a:p>
          <a:p>
            <a:r>
              <a:rPr lang="en-GB" dirty="0"/>
              <a:t>v</a:t>
            </a:r>
            <a:r>
              <a:rPr lang="hr-HR" dirty="0"/>
              <a:t>rsta ima vrlo prepoznatljiv oblik klasova i visoki habitus (do 1,5 m)</a:t>
            </a:r>
          </a:p>
        </p:txBody>
      </p:sp>
    </p:spTree>
    <p:extLst>
      <p:ext uri="{BB962C8B-B14F-4D97-AF65-F5344CB8AC3E}">
        <p14:creationId xmlns:p14="http://schemas.microsoft.com/office/powerpoint/2010/main" val="2654506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597931"/>
            <a:ext cx="2781531" cy="369332"/>
          </a:xfrm>
          <a:prstGeom prst="rect">
            <a:avLst/>
          </a:prstGeom>
        </p:spPr>
        <p:txBody>
          <a:bodyPr wrap="none">
            <a:spAutoFit/>
          </a:bodyPr>
          <a:lstStyle/>
          <a:p>
            <a:r>
              <a:rPr lang="hr-HR" b="1" i="1" dirty="0"/>
              <a:t>Alopecurus rendlei </a:t>
            </a:r>
            <a:r>
              <a:rPr lang="hr-HR" b="1" dirty="0"/>
              <a:t>Eig </a:t>
            </a:r>
            <a:r>
              <a:rPr lang="sr-Latn-ME" b="1" dirty="0">
                <a:solidFill>
                  <a:srgbClr val="FF0000"/>
                </a:solidFill>
              </a:rPr>
              <a:t>(VU)</a:t>
            </a:r>
            <a:endParaRPr lang="en-US" b="1" dirty="0">
              <a:solidFill>
                <a:srgbClr val="FF0000"/>
              </a:solidFill>
            </a:endParaRPr>
          </a:p>
        </p:txBody>
      </p:sp>
      <p:pic>
        <p:nvPicPr>
          <p:cNvPr id="153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7808" y="1023051"/>
            <a:ext cx="2829465" cy="2932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80453" y="1023051"/>
            <a:ext cx="2744626" cy="2932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99965" y="3694514"/>
            <a:ext cx="2320507" cy="3010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39640" y="4005064"/>
            <a:ext cx="3674854" cy="270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427957" y="782597"/>
            <a:ext cx="2320507" cy="2691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1620CABB-8387-440C-8ADF-9AF3E0132889}"/>
              </a:ext>
            </a:extLst>
          </p:cNvPr>
          <p:cNvGrpSpPr>
            <a:grpSpLocks/>
          </p:cNvGrpSpPr>
          <p:nvPr/>
        </p:nvGrpSpPr>
        <p:grpSpPr bwMode="auto">
          <a:xfrm>
            <a:off x="179388" y="274638"/>
            <a:ext cx="8713787" cy="276224"/>
            <a:chOff x="113" y="173"/>
            <a:chExt cx="5489" cy="174"/>
          </a:xfrm>
        </p:grpSpPr>
        <p:sp>
          <p:nvSpPr>
            <p:cNvPr id="12" name="Line 4">
              <a:extLst>
                <a:ext uri="{FF2B5EF4-FFF2-40B4-BE49-F238E27FC236}">
                  <a16:creationId xmlns:a16="http://schemas.microsoft.com/office/drawing/2014/main" id="{93BBB3D5-0DC9-4D9A-BE52-D28CAA59D13C}"/>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3" name="Text Box 5">
              <a:extLst>
                <a:ext uri="{FF2B5EF4-FFF2-40B4-BE49-F238E27FC236}">
                  <a16:creationId xmlns:a16="http://schemas.microsoft.com/office/drawing/2014/main" id="{0BE418A1-D251-43F4-9133-6023D96EF76E}"/>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461144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4334237"/>
            <a:ext cx="94964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Slikovni rezultat za poa praten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4353819"/>
            <a:ext cx="101886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likovni rezultat za bromus erectu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891"/>
          <a:stretch/>
        </p:blipFill>
        <p:spPr bwMode="auto">
          <a:xfrm>
            <a:off x="2915816" y="4353819"/>
            <a:ext cx="130289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4358578"/>
            <a:ext cx="1165803"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descr="Slikovni rezultat za koeleria pyramida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7375" y="4367320"/>
            <a:ext cx="1064516"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7312" y="659250"/>
            <a:ext cx="6036195" cy="36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1"/>
          <p:cNvSpPr txBox="1">
            <a:spLocks noChangeArrowheads="1"/>
          </p:cNvSpPr>
          <p:nvPr/>
        </p:nvSpPr>
        <p:spPr bwMode="auto">
          <a:xfrm>
            <a:off x="1982637" y="6129882"/>
            <a:ext cx="6557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200" i="1" dirty="0"/>
              <a:t>Festuca</a:t>
            </a:r>
            <a:endParaRPr lang="hr-HR" altLang="sr-Latn-RS" sz="1200" dirty="0"/>
          </a:p>
        </p:txBody>
      </p:sp>
      <p:sp>
        <p:nvSpPr>
          <p:cNvPr id="9" name="TextBox 1"/>
          <p:cNvSpPr txBox="1">
            <a:spLocks noChangeArrowheads="1"/>
          </p:cNvSpPr>
          <p:nvPr/>
        </p:nvSpPr>
        <p:spPr bwMode="auto">
          <a:xfrm>
            <a:off x="3247994" y="6129881"/>
            <a:ext cx="659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200" i="1" dirty="0"/>
              <a:t>Bromus</a:t>
            </a:r>
            <a:endParaRPr lang="hr-HR" altLang="sr-Latn-RS" sz="1200" dirty="0"/>
          </a:p>
        </p:txBody>
      </p:sp>
      <p:sp>
        <p:nvSpPr>
          <p:cNvPr id="10" name="TextBox 1"/>
          <p:cNvSpPr txBox="1">
            <a:spLocks noChangeArrowheads="1"/>
          </p:cNvSpPr>
          <p:nvPr/>
        </p:nvSpPr>
        <p:spPr bwMode="auto">
          <a:xfrm>
            <a:off x="4537531" y="6129880"/>
            <a:ext cx="4188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200" i="1" dirty="0"/>
              <a:t>Poa</a:t>
            </a:r>
            <a:endParaRPr lang="hr-HR" altLang="sr-Latn-RS" sz="1200" dirty="0"/>
          </a:p>
        </p:txBody>
      </p:sp>
      <p:sp>
        <p:nvSpPr>
          <p:cNvPr id="11" name="TextBox 1"/>
          <p:cNvSpPr txBox="1">
            <a:spLocks noChangeArrowheads="1"/>
          </p:cNvSpPr>
          <p:nvPr/>
        </p:nvSpPr>
        <p:spPr bwMode="auto">
          <a:xfrm>
            <a:off x="5763126" y="6153819"/>
            <a:ext cx="6623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200" i="1" dirty="0"/>
              <a:t>Sesleria</a:t>
            </a:r>
            <a:endParaRPr lang="hr-HR" altLang="sr-Latn-RS" sz="1200" dirty="0"/>
          </a:p>
        </p:txBody>
      </p:sp>
      <p:sp>
        <p:nvSpPr>
          <p:cNvPr id="12" name="TextBox 1"/>
          <p:cNvSpPr txBox="1">
            <a:spLocks noChangeArrowheads="1"/>
          </p:cNvSpPr>
          <p:nvPr/>
        </p:nvSpPr>
        <p:spPr bwMode="auto">
          <a:xfrm>
            <a:off x="7011754" y="6138901"/>
            <a:ext cx="6898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200" i="1" dirty="0"/>
              <a:t>Koeleria</a:t>
            </a:r>
            <a:endParaRPr lang="hr-HR" altLang="sr-Latn-RS" sz="1200" dirty="0"/>
          </a:p>
        </p:txBody>
      </p:sp>
      <p:grpSp>
        <p:nvGrpSpPr>
          <p:cNvPr id="16" name="Group 15">
            <a:extLst>
              <a:ext uri="{FF2B5EF4-FFF2-40B4-BE49-F238E27FC236}">
                <a16:creationId xmlns:a16="http://schemas.microsoft.com/office/drawing/2014/main" id="{206AE94C-4BAB-4159-80D5-E37E1C710A20}"/>
              </a:ext>
            </a:extLst>
          </p:cNvPr>
          <p:cNvGrpSpPr>
            <a:grpSpLocks/>
          </p:cNvGrpSpPr>
          <p:nvPr/>
        </p:nvGrpSpPr>
        <p:grpSpPr bwMode="auto">
          <a:xfrm>
            <a:off x="179388" y="274638"/>
            <a:ext cx="8713787" cy="276224"/>
            <a:chOff x="113" y="173"/>
            <a:chExt cx="5489" cy="174"/>
          </a:xfrm>
        </p:grpSpPr>
        <p:sp>
          <p:nvSpPr>
            <p:cNvPr id="17" name="Line 4">
              <a:extLst>
                <a:ext uri="{FF2B5EF4-FFF2-40B4-BE49-F238E27FC236}">
                  <a16:creationId xmlns:a16="http://schemas.microsoft.com/office/drawing/2014/main" id="{478CA902-5CCB-4183-93FD-41FFAE422E02}"/>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8" name="Text Box 5">
              <a:extLst>
                <a:ext uri="{FF2B5EF4-FFF2-40B4-BE49-F238E27FC236}">
                  <a16:creationId xmlns:a16="http://schemas.microsoft.com/office/drawing/2014/main" id="{EF443AFC-047A-4BDB-9D09-E82C09820045}"/>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644004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s</a:t>
            </a:r>
            <a:r>
              <a:rPr lang="hr-HR" dirty="0"/>
              <a:t>lična staništa (vlažne travnjake) naseljava i osjetljiva vrsta trave </a:t>
            </a:r>
            <a:r>
              <a:rPr lang="hr-HR" i="1" dirty="0"/>
              <a:t>Alopecurus rendlei</a:t>
            </a:r>
            <a:r>
              <a:rPr lang="hr-HR" dirty="0"/>
              <a:t> </a:t>
            </a:r>
            <a:endParaRPr lang="en-GB" dirty="0"/>
          </a:p>
          <a:p>
            <a:r>
              <a:rPr lang="en-GB" dirty="0"/>
              <a:t>s</a:t>
            </a:r>
            <a:r>
              <a:rPr lang="hr-HR" dirty="0"/>
              <a:t>tari naziv vrste je </a:t>
            </a:r>
            <a:r>
              <a:rPr lang="hr-HR" i="1" dirty="0"/>
              <a:t>A. utriculatus </a:t>
            </a:r>
            <a:r>
              <a:rPr lang="hr-HR" dirty="0"/>
              <a:t>, koji lijepo opisuje napuhani rukavac lista po kojem se ova vrsta lako prepoznaje</a:t>
            </a:r>
          </a:p>
          <a:p>
            <a:pPr marL="0" indent="0">
              <a:buNone/>
            </a:pPr>
            <a:endParaRPr lang="en-GB" dirty="0"/>
          </a:p>
        </p:txBody>
      </p:sp>
    </p:spTree>
    <p:extLst>
      <p:ext uri="{BB962C8B-B14F-4D97-AF65-F5344CB8AC3E}">
        <p14:creationId xmlns:p14="http://schemas.microsoft.com/office/powerpoint/2010/main" val="2824269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583510030"/>
              </p:ext>
            </p:extLst>
          </p:nvPr>
        </p:nvGraphicFramePr>
        <p:xfrm>
          <a:off x="464592" y="1412776"/>
          <a:ext cx="5865813" cy="5130800"/>
        </p:xfrm>
        <a:graphic>
          <a:graphicData uri="http://schemas.openxmlformats.org/presentationml/2006/ole">
            <mc:AlternateContent xmlns:mc="http://schemas.openxmlformats.org/markup-compatibility/2006">
              <mc:Choice xmlns:v="urn:schemas-microsoft-com:vml" Requires="v">
                <p:oleObj spid="_x0000_s1124" name="Chart" r:id="rId4" imgW="8201045" imgH="7172472" progId="Excel.Chart.8">
                  <p:embed/>
                </p:oleObj>
              </mc:Choice>
              <mc:Fallback>
                <p:oleObj name="Chart" r:id="rId4" imgW="8201045" imgH="7172472" progId="Excel.Chart.8">
                  <p:embed/>
                  <p:pic>
                    <p:nvPicPr>
                      <p:cNvPr id="0" name="Object 1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92" y="1412776"/>
                        <a:ext cx="5865813"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Group 291"/>
          <p:cNvGraphicFramePr>
            <a:graphicFrameLocks noGrp="1"/>
          </p:cNvGraphicFramePr>
          <p:nvPr>
            <p:extLst>
              <p:ext uri="{D42A27DB-BD31-4B8C-83A1-F6EECF244321}">
                <p14:modId xmlns:p14="http://schemas.microsoft.com/office/powerpoint/2010/main" val="1043251186"/>
              </p:ext>
            </p:extLst>
          </p:nvPr>
        </p:nvGraphicFramePr>
        <p:xfrm>
          <a:off x="6444208" y="1988840"/>
          <a:ext cx="2235200" cy="2810510"/>
        </p:xfrm>
        <a:graphic>
          <a:graphicData uri="http://schemas.openxmlformats.org/drawingml/2006/table">
            <a:tbl>
              <a:tblPr/>
              <a:tblGrid>
                <a:gridCol w="1625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1" i="0" u="none" strike="noStrike" cap="none" normalizeH="0" baseline="0" dirty="0">
                          <a:ln>
                            <a:noFill/>
                          </a:ln>
                          <a:solidFill>
                            <a:srgbClr val="000000"/>
                          </a:solidFill>
                          <a:effectLst/>
                          <a:latin typeface="Arial" pitchFamily="34" charset="0"/>
                          <a:cs typeface="Arial" pitchFamily="34" charset="0"/>
                        </a:rPr>
                        <a:t>Family</a:t>
                      </a:r>
                      <a:endParaRPr kumimoji="0" lang="hr-HR" altLang="sr-Latn-RS" sz="1800" b="0" i="0" u="none" strike="noStrike" cap="none" normalizeH="0" baseline="0" dirty="0">
                        <a:ln>
                          <a:noFill/>
                        </a:ln>
                        <a:solidFill>
                          <a:schemeClr val="tx1"/>
                        </a:solidFill>
                        <a:effectLst/>
                        <a:latin typeface="Arial" pitchFamily="34" charset="0"/>
                      </a:endParaRPr>
                    </a:p>
                  </a:txBody>
                  <a:tcPr horzOverflow="overflow">
                    <a:lnL cap="flat">
                      <a:noFill/>
                    </a:lnL>
                    <a:lnR>
                      <a:noFill/>
                    </a:lnR>
                    <a:lnT cap="fla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hr-HR" altLang="sr-Latn-RS" sz="1800" b="0" i="0" u="none" strike="noStrike" cap="none" normalizeH="0" baseline="0" dirty="0">
                        <a:ln>
                          <a:noFill/>
                        </a:ln>
                        <a:solidFill>
                          <a:schemeClr val="tx1"/>
                        </a:solidFill>
                        <a:effectLst/>
                        <a:latin typeface="Arial" pitchFamily="34" charset="0"/>
                      </a:endParaRPr>
                    </a:p>
                  </a:txBody>
                  <a:tcPr anchor="b" horzOverflow="overflow">
                    <a:lnL>
                      <a:noFill/>
                    </a:lnL>
                    <a:lnR cap="flat">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dirty="0">
                          <a:ln>
                            <a:noFill/>
                          </a:ln>
                          <a:solidFill>
                            <a:srgbClr val="000000"/>
                          </a:solidFill>
                          <a:effectLst/>
                          <a:latin typeface="Arial" pitchFamily="34" charset="0"/>
                          <a:cs typeface="Arial" pitchFamily="34" charset="0"/>
                        </a:rPr>
                        <a:t>Poaceae</a:t>
                      </a:r>
                      <a:endParaRPr kumimoji="0" lang="hr-HR" altLang="sr-Latn-RS" sz="1800" b="0" i="0" u="none" strike="noStrike" cap="none" normalizeH="0" baseline="0" dirty="0">
                        <a:ln>
                          <a:noFill/>
                        </a:ln>
                        <a:solidFill>
                          <a:schemeClr val="tx1"/>
                        </a:solidFill>
                        <a:effectLst/>
                        <a:latin typeface="Arial" pitchFamily="34" charset="0"/>
                      </a:endParaRPr>
                    </a:p>
                  </a:txBody>
                  <a:tcPr horzOverflow="overflow">
                    <a:lnL cap="flat">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dirty="0">
                          <a:ln>
                            <a:noFill/>
                          </a:ln>
                          <a:solidFill>
                            <a:schemeClr val="tx1"/>
                          </a:solidFill>
                          <a:effectLst/>
                          <a:latin typeface="Arial" pitchFamily="34" charset="0"/>
                          <a:cs typeface="Arial" pitchFamily="34" charset="0"/>
                        </a:rPr>
                        <a:t>109</a:t>
                      </a:r>
                      <a:endParaRPr kumimoji="0" lang="hr-HR" altLang="sr-Latn-RS" sz="1800" b="0" i="0" u="none" strike="noStrike" cap="none" normalizeH="0" baseline="0" dirty="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Fabaceae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77</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Asteraceae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76</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Rosaceae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67</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Lamiaceae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66</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Ranunculaceae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51</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6"/>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Brassicaceae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46</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7"/>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Apiaceae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43</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8"/>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rgbClr val="000000"/>
                          </a:solidFill>
                          <a:effectLst/>
                          <a:latin typeface="Arial" pitchFamily="34" charset="0"/>
                          <a:cs typeface="Arial" pitchFamily="34" charset="0"/>
                        </a:rPr>
                        <a:t>Liliaceae</a:t>
                      </a:r>
                      <a:endParaRPr kumimoji="0" lang="hr-HR" altLang="sr-Latn-RS" sz="1800" b="0"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a:ln>
                            <a:noFill/>
                          </a:ln>
                          <a:solidFill>
                            <a:schemeClr val="tx1"/>
                          </a:solidFill>
                          <a:effectLst/>
                          <a:latin typeface="Arial" pitchFamily="34" charset="0"/>
                          <a:cs typeface="Arial" pitchFamily="34" charset="0"/>
                        </a:rPr>
                        <a:t>38</a:t>
                      </a:r>
                      <a:endParaRPr kumimoji="0" lang="hr-HR" altLang="sr-Latn-RS" sz="1800" b="0" i="0" u="none" strike="noStrike" cap="none" normalizeH="0" baseline="0">
                        <a:ln>
                          <a:noFill/>
                        </a:ln>
                        <a:solidFill>
                          <a:schemeClr val="tx1"/>
                        </a:solidFill>
                        <a:effectLst/>
                        <a:latin typeface="Arial" pitchFamily="34" charset="0"/>
                      </a:endParaRPr>
                    </a:p>
                  </a:txBody>
                  <a:tcPr anchor="b"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9"/>
                  </a:ext>
                </a:extLst>
              </a:tr>
              <a:tr h="2444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hr-HR" altLang="sr-Latn-RS" sz="1000" b="0" i="0" u="none" strike="noStrike" cap="none" normalizeH="0" baseline="0" dirty="0">
                          <a:ln>
                            <a:noFill/>
                          </a:ln>
                          <a:solidFill>
                            <a:srgbClr val="000000"/>
                          </a:solidFill>
                          <a:effectLst/>
                          <a:latin typeface="Arial" pitchFamily="34" charset="0"/>
                          <a:cs typeface="Arial" pitchFamily="34" charset="0"/>
                        </a:rPr>
                        <a:t>Scrophulariaceae</a:t>
                      </a:r>
                      <a:endParaRPr kumimoji="0" lang="hr-HR" altLang="sr-Latn-RS" sz="1800" b="0" i="0" u="none" strike="noStrike" cap="none" normalizeH="0" baseline="0" dirty="0">
                        <a:ln>
                          <a:noFill/>
                        </a:ln>
                        <a:solidFill>
                          <a:schemeClr val="tx1"/>
                        </a:solidFill>
                        <a:effectLst/>
                        <a:latin typeface="Arial" pitchFamily="34" charset="0"/>
                      </a:endParaRPr>
                    </a:p>
                  </a:txBody>
                  <a:tcPr horzOverflow="overflow">
                    <a:lnL cap="flat">
                      <a:noFill/>
                    </a:lnL>
                    <a:lnR>
                      <a:noFill/>
                    </a:lnR>
                    <a:lnT>
                      <a:noFill/>
                    </a:lnT>
                    <a:lnB cap="flat">
                      <a:noFill/>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hr-HR" altLang="sr-Latn-RS" sz="1000" b="0" i="0" u="none" strike="noStrike" cap="none" normalizeH="0" baseline="0" dirty="0">
                          <a:ln>
                            <a:noFill/>
                          </a:ln>
                          <a:solidFill>
                            <a:schemeClr val="tx1"/>
                          </a:solidFill>
                          <a:effectLst/>
                          <a:latin typeface="Arial" pitchFamily="34" charset="0"/>
                          <a:cs typeface="Arial" pitchFamily="34" charset="0"/>
                        </a:rPr>
                        <a:t>27</a:t>
                      </a:r>
                      <a:endParaRPr kumimoji="0" lang="hr-HR" altLang="sr-Latn-RS" sz="1800" b="0" i="0" u="none" strike="noStrike" cap="none" normalizeH="0" baseline="0" dirty="0">
                        <a:ln>
                          <a:noFill/>
                        </a:ln>
                        <a:solidFill>
                          <a:schemeClr val="tx1"/>
                        </a:solidFill>
                        <a:effectLst/>
                        <a:latin typeface="Arial" pitchFamily="34" charset="0"/>
                      </a:endParaRPr>
                    </a:p>
                  </a:txBody>
                  <a:tcPr anchor="b" horzOverflow="overflow">
                    <a:lnL>
                      <a:noFill/>
                    </a:lnL>
                    <a:lnR cap="flat">
                      <a:noFill/>
                    </a:lnR>
                    <a:lnT>
                      <a:noFill/>
                    </a:lnT>
                    <a:lnB cap="flat">
                      <a:noFill/>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4" name="Rectangle 3"/>
          <p:cNvSpPr/>
          <p:nvPr/>
        </p:nvSpPr>
        <p:spPr>
          <a:xfrm>
            <a:off x="179388" y="647981"/>
            <a:ext cx="8715191" cy="584775"/>
          </a:xfrm>
          <a:prstGeom prst="rect">
            <a:avLst/>
          </a:prstGeom>
        </p:spPr>
        <p:txBody>
          <a:bodyPr wrap="square">
            <a:spAutoFit/>
          </a:bodyPr>
          <a:lstStyle/>
          <a:p>
            <a:r>
              <a:rPr lang="sr-Latn-ME" b="1" dirty="0"/>
              <a:t>Korisno bilje</a:t>
            </a:r>
          </a:p>
          <a:p>
            <a:r>
              <a:rPr lang="sr-Latn-ME" sz="1400" dirty="0"/>
              <a:t>(</a:t>
            </a:r>
            <a:r>
              <a:rPr lang="sr-Latn-ME" sz="1400" i="1" dirty="0"/>
              <a:t>Avena</a:t>
            </a:r>
            <a:r>
              <a:rPr lang="sr-Latn-ME" sz="1400" dirty="0"/>
              <a:t> - zob, </a:t>
            </a:r>
            <a:r>
              <a:rPr lang="sr-Latn-ME" sz="1400" i="1" dirty="0"/>
              <a:t>Hordeum </a:t>
            </a:r>
            <a:r>
              <a:rPr lang="sr-Latn-ME" sz="1400" dirty="0"/>
              <a:t>– ječam, </a:t>
            </a:r>
            <a:r>
              <a:rPr lang="sr-Latn-ME" sz="1400" i="1" dirty="0"/>
              <a:t>Panicum</a:t>
            </a:r>
            <a:r>
              <a:rPr lang="sr-Latn-ME" sz="1400" dirty="0"/>
              <a:t> - proso, </a:t>
            </a:r>
            <a:r>
              <a:rPr lang="sr-Latn-ME" sz="1400" i="1" dirty="0"/>
              <a:t>Secale</a:t>
            </a:r>
            <a:r>
              <a:rPr lang="sr-Latn-ME" sz="1400" dirty="0"/>
              <a:t> – raž, </a:t>
            </a:r>
            <a:r>
              <a:rPr lang="sr-Latn-ME" sz="1400" i="1" dirty="0"/>
              <a:t>Sorghum</a:t>
            </a:r>
            <a:r>
              <a:rPr lang="sr-Latn-ME" sz="1400" dirty="0"/>
              <a:t> - sirak, </a:t>
            </a:r>
            <a:r>
              <a:rPr lang="sr-Latn-ME" sz="1400" i="1" dirty="0"/>
              <a:t>Triticum</a:t>
            </a:r>
            <a:r>
              <a:rPr lang="sr-Latn-ME" sz="1400" dirty="0"/>
              <a:t> – pšenica, </a:t>
            </a:r>
            <a:r>
              <a:rPr lang="sr-Latn-ME" sz="1400" i="1" dirty="0"/>
              <a:t>Zea</a:t>
            </a:r>
            <a:r>
              <a:rPr lang="sr-Latn-ME" sz="1400" dirty="0"/>
              <a:t> – kukuruz) </a:t>
            </a:r>
            <a:endParaRPr lang="en-US" sz="1400" dirty="0"/>
          </a:p>
        </p:txBody>
      </p:sp>
      <p:sp>
        <p:nvSpPr>
          <p:cNvPr id="5" name="Rectangle 4"/>
          <p:cNvSpPr/>
          <p:nvPr/>
        </p:nvSpPr>
        <p:spPr>
          <a:xfrm>
            <a:off x="6444208" y="2348880"/>
            <a:ext cx="2232248" cy="216024"/>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ln>
                <a:solidFill>
                  <a:srgbClr val="FF0000"/>
                </a:solidFill>
              </a:ln>
              <a:noFill/>
            </a:endParaRPr>
          </a:p>
        </p:txBody>
      </p:sp>
      <p:grpSp>
        <p:nvGrpSpPr>
          <p:cNvPr id="6" name="Group 5">
            <a:extLst>
              <a:ext uri="{FF2B5EF4-FFF2-40B4-BE49-F238E27FC236}">
                <a16:creationId xmlns:a16="http://schemas.microsoft.com/office/drawing/2014/main" id="{64FCC9DF-3613-4A06-882A-60EE073F0B7C}"/>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68569F09-5D27-492B-A57B-FA29C434146F}"/>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29E782FB-3DB4-4C5B-8062-B37F0561BB2D}"/>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2228340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t</a:t>
            </a:r>
            <a:r>
              <a:rPr lang="hr-HR" dirty="0"/>
              <a:t>rave su ekonomski najkorisnija porodica biljaka u Hrvatskoj (i u svijetu), jer sadrže žitarice (zob, ječam, pšenicu, proso, raž, sirak, kukuruz,...)</a:t>
            </a:r>
          </a:p>
          <a:p>
            <a:pPr marL="0" indent="0">
              <a:buNone/>
            </a:pPr>
            <a:endParaRPr lang="en-GB" dirty="0"/>
          </a:p>
        </p:txBody>
      </p:sp>
    </p:spTree>
    <p:extLst>
      <p:ext uri="{BB962C8B-B14F-4D97-AF65-F5344CB8AC3E}">
        <p14:creationId xmlns:p14="http://schemas.microsoft.com/office/powerpoint/2010/main" val="3627841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692696"/>
            <a:ext cx="1300612" cy="369332"/>
          </a:xfrm>
          <a:prstGeom prst="rect">
            <a:avLst/>
          </a:prstGeom>
        </p:spPr>
        <p:txBody>
          <a:bodyPr wrap="none">
            <a:spAutoFit/>
          </a:bodyPr>
          <a:lstStyle/>
          <a:p>
            <a:r>
              <a:rPr lang="hr-HR" b="1" i="1" dirty="0"/>
              <a:t>Zea mays </a:t>
            </a:r>
            <a:r>
              <a:rPr lang="hr-HR" b="1" dirty="0"/>
              <a:t>L.</a:t>
            </a:r>
            <a:endParaRPr lang="en-US" b="1" dirty="0">
              <a:solidFill>
                <a:srgbClr val="FF0000"/>
              </a:solidFill>
            </a:endParaRPr>
          </a:p>
        </p:txBody>
      </p:sp>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6453" y="1196752"/>
            <a:ext cx="3121074" cy="527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508104" y="692696"/>
            <a:ext cx="1418978" cy="369332"/>
          </a:xfrm>
          <a:prstGeom prst="rect">
            <a:avLst/>
          </a:prstGeom>
        </p:spPr>
        <p:txBody>
          <a:bodyPr wrap="none">
            <a:spAutoFit/>
          </a:bodyPr>
          <a:lstStyle/>
          <a:p>
            <a:r>
              <a:rPr lang="hr-HR" b="1" i="1" dirty="0"/>
              <a:t>Triticum </a:t>
            </a:r>
            <a:r>
              <a:rPr lang="hr-HR" b="1" dirty="0"/>
              <a:t>spp.</a:t>
            </a:r>
            <a:endParaRPr lang="en-US" b="1" i="1" dirty="0">
              <a:solidFill>
                <a:srgbClr val="FF0000"/>
              </a:solidFill>
            </a:endParaRPr>
          </a:p>
        </p:txBody>
      </p:sp>
      <p:pic>
        <p:nvPicPr>
          <p:cNvPr id="1638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860032" y="1188118"/>
            <a:ext cx="3095060" cy="528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CB01E2FA-A2F8-490E-875E-156A38C847C3}"/>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5734D264-B8DB-4C66-B2B0-9C5CBE0F997F}"/>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9" name="Text Box 5">
              <a:extLst>
                <a:ext uri="{FF2B5EF4-FFF2-40B4-BE49-F238E27FC236}">
                  <a16:creationId xmlns:a16="http://schemas.microsoft.com/office/drawing/2014/main" id="{ED1DC5EC-BAFA-4CC6-9504-D3BFF29EF2B2}"/>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k</a:t>
            </a:r>
            <a:r>
              <a:rPr lang="hr-HR" dirty="0"/>
              <a:t>ukuruz i pšenice su primjeri korisnih vrsta trave koje su dugogodišnjim kultiviranjem promijenile morfološka svojstva u odnosu na svoje izvorne vrste</a:t>
            </a:r>
          </a:p>
          <a:p>
            <a:pPr marL="0" indent="0">
              <a:buNone/>
            </a:pPr>
            <a:endParaRPr lang="en-GB" dirty="0"/>
          </a:p>
        </p:txBody>
      </p:sp>
    </p:spTree>
    <p:extLst>
      <p:ext uri="{BB962C8B-B14F-4D97-AF65-F5344CB8AC3E}">
        <p14:creationId xmlns:p14="http://schemas.microsoft.com/office/powerpoint/2010/main" val="19714975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76" y="1177111"/>
            <a:ext cx="4976972" cy="5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7772" y="1342663"/>
            <a:ext cx="4016716" cy="1815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9512" y="1844824"/>
            <a:ext cx="4248472" cy="216024"/>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ln>
                <a:solidFill>
                  <a:srgbClr val="FF0000"/>
                </a:solidFill>
              </a:ln>
              <a:noFill/>
            </a:endParaRPr>
          </a:p>
        </p:txBody>
      </p:sp>
      <p:sp>
        <p:nvSpPr>
          <p:cNvPr id="6" name="Rectangle 5"/>
          <p:cNvSpPr/>
          <p:nvPr/>
        </p:nvSpPr>
        <p:spPr>
          <a:xfrm>
            <a:off x="179512" y="539388"/>
            <a:ext cx="1602875" cy="369332"/>
          </a:xfrm>
          <a:prstGeom prst="rect">
            <a:avLst/>
          </a:prstGeom>
        </p:spPr>
        <p:txBody>
          <a:bodyPr wrap="none">
            <a:spAutoFit/>
          </a:bodyPr>
          <a:lstStyle/>
          <a:p>
            <a:r>
              <a:rPr lang="hr-HR" b="1" dirty="0"/>
              <a:t>Invazivne vrste</a:t>
            </a:r>
            <a:endParaRPr lang="en-US" dirty="0"/>
          </a:p>
        </p:txBody>
      </p:sp>
      <p:sp>
        <p:nvSpPr>
          <p:cNvPr id="3" name="Rectangle 2"/>
          <p:cNvSpPr/>
          <p:nvPr/>
        </p:nvSpPr>
        <p:spPr>
          <a:xfrm>
            <a:off x="5007072" y="3341310"/>
            <a:ext cx="4029424" cy="1815882"/>
          </a:xfrm>
          <a:prstGeom prst="rect">
            <a:avLst/>
          </a:prstGeom>
        </p:spPr>
        <p:txBody>
          <a:bodyPr wrap="square">
            <a:spAutoFit/>
          </a:bodyPr>
          <a:lstStyle/>
          <a:p>
            <a:r>
              <a:rPr lang="hr-HR" sz="1600" i="1" dirty="0"/>
              <a:t>Cenchrus longisp</a:t>
            </a:r>
            <a:r>
              <a:rPr lang="hr-HR" sz="1600" dirty="0"/>
              <a:t>inus (Hack.) Fernald</a:t>
            </a:r>
          </a:p>
          <a:p>
            <a:r>
              <a:rPr lang="hr-HR" sz="1600" i="1" dirty="0"/>
              <a:t>Eleusine indica </a:t>
            </a:r>
            <a:r>
              <a:rPr lang="hr-HR" sz="1600" dirty="0"/>
              <a:t>(L.) Gaertn.</a:t>
            </a:r>
          </a:p>
          <a:p>
            <a:r>
              <a:rPr lang="hr-HR" sz="1600" i="1" dirty="0"/>
              <a:t>Panicum capillare </a:t>
            </a:r>
            <a:r>
              <a:rPr lang="hr-HR" sz="1600" dirty="0"/>
              <a:t>L.</a:t>
            </a:r>
          </a:p>
          <a:p>
            <a:r>
              <a:rPr lang="hr-HR" sz="1600" i="1" dirty="0"/>
              <a:t>Panicum dichotomiflorum </a:t>
            </a:r>
            <a:r>
              <a:rPr lang="hr-HR" sz="1600" dirty="0"/>
              <a:t>Michx.</a:t>
            </a:r>
          </a:p>
          <a:p>
            <a:r>
              <a:rPr lang="hr-HR" sz="1600" i="1" dirty="0"/>
              <a:t>Paspalum dilatatum </a:t>
            </a:r>
            <a:r>
              <a:rPr lang="hr-HR" sz="1600" dirty="0"/>
              <a:t>Poir.</a:t>
            </a:r>
          </a:p>
          <a:p>
            <a:r>
              <a:rPr lang="hr-HR" sz="1600" i="1" dirty="0"/>
              <a:t>Paspalum pas</a:t>
            </a:r>
            <a:r>
              <a:rPr lang="hr-HR" sz="1600" dirty="0"/>
              <a:t>palodes (Michx.) Scribn.</a:t>
            </a:r>
          </a:p>
          <a:p>
            <a:r>
              <a:rPr lang="hr-HR" sz="1600" i="1" dirty="0"/>
              <a:t>Sorghum halepense </a:t>
            </a:r>
            <a:r>
              <a:rPr lang="hr-HR" sz="1600" dirty="0"/>
              <a:t>(L.) Pers.</a:t>
            </a:r>
          </a:p>
        </p:txBody>
      </p:sp>
      <p:grpSp>
        <p:nvGrpSpPr>
          <p:cNvPr id="10" name="Group 9">
            <a:extLst>
              <a:ext uri="{FF2B5EF4-FFF2-40B4-BE49-F238E27FC236}">
                <a16:creationId xmlns:a16="http://schemas.microsoft.com/office/drawing/2014/main" id="{81939CD5-2546-432F-8174-32C91421B7F2}"/>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6D1647D1-AA78-46C4-A52E-59FC0FAA43A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D9BAD100-E784-4D9A-8EA2-21183A2D37D1}"/>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27225038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u</a:t>
            </a:r>
            <a:r>
              <a:rPr lang="hr-HR" dirty="0"/>
              <a:t> Hrvatskoj je evidentirano sedam invazivnih vrsta trava</a:t>
            </a:r>
          </a:p>
          <a:p>
            <a:pPr marL="0" indent="0">
              <a:buNone/>
            </a:pPr>
            <a:endParaRPr lang="en-GB" dirty="0"/>
          </a:p>
        </p:txBody>
      </p:sp>
    </p:spTree>
    <p:extLst>
      <p:ext uri="{BB962C8B-B14F-4D97-AF65-F5344CB8AC3E}">
        <p14:creationId xmlns:p14="http://schemas.microsoft.com/office/powerpoint/2010/main" val="36462543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123" y="644187"/>
            <a:ext cx="3685432" cy="369332"/>
          </a:xfrm>
          <a:prstGeom prst="rect">
            <a:avLst/>
          </a:prstGeom>
        </p:spPr>
        <p:txBody>
          <a:bodyPr wrap="none">
            <a:spAutoFit/>
          </a:bodyPr>
          <a:lstStyle/>
          <a:p>
            <a:r>
              <a:rPr lang="hr-HR" b="1" i="1" dirty="0"/>
              <a:t>Cenchrus longispinus </a:t>
            </a:r>
            <a:r>
              <a:rPr lang="hr-HR" b="1" dirty="0"/>
              <a:t>(Hack.) Fernald</a:t>
            </a:r>
            <a:endParaRPr lang="en-US" b="1" dirty="0"/>
          </a:p>
        </p:txBody>
      </p:sp>
      <p:pic>
        <p:nvPicPr>
          <p:cNvPr id="174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3368" y="1124744"/>
            <a:ext cx="2768133" cy="3219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descr="http://newfs.s3.amazonaws.com/taxon-images-1000s1000/Poaceae/cenchrus-longispinus-si-jsach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5899" y="1173001"/>
            <a:ext cx="3978693" cy="5304927"/>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minnesotawildflowers.info/udata/r9ndp23q/grass/cenchrus-longispinus-sandbur_0808_1652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65864" y="4432639"/>
            <a:ext cx="3039463" cy="2044476"/>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062501" y="809552"/>
            <a:ext cx="2859067" cy="1716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F7FA8C82-D117-4B9C-A370-C943ECF1EF87}"/>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C5E3F70A-E22B-473E-9046-6AC14C336902}"/>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9" name="Text Box 5">
              <a:extLst>
                <a:ext uri="{FF2B5EF4-FFF2-40B4-BE49-F238E27FC236}">
                  <a16:creationId xmlns:a16="http://schemas.microsoft.com/office/drawing/2014/main" id="{060A4AF2-EEFE-4EA7-A402-54570807D7C4}"/>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hr-HR" i="1" dirty="0"/>
              <a:t>Cenchrus longispinus </a:t>
            </a:r>
            <a:r>
              <a:rPr lang="hr-HR" dirty="0"/>
              <a:t> se širi kao invazivna vrsta na pjescima na otoku Rabu</a:t>
            </a:r>
            <a:endParaRPr lang="en-GB" dirty="0"/>
          </a:p>
          <a:p>
            <a:r>
              <a:rPr lang="en-GB" dirty="0"/>
              <a:t>e</a:t>
            </a:r>
            <a:r>
              <a:rPr lang="hr-HR" dirty="0"/>
              <a:t>pitet vrste opisuje morfologiju i način rasprostranjivanja vrste (epizoohorija)</a:t>
            </a:r>
            <a:endParaRPr lang="hr-HR" i="1" dirty="0"/>
          </a:p>
          <a:p>
            <a:pPr marL="0" indent="0">
              <a:buNone/>
            </a:pPr>
            <a:endParaRPr lang="en-GB" dirty="0"/>
          </a:p>
        </p:txBody>
      </p:sp>
    </p:spTree>
    <p:extLst>
      <p:ext uri="{BB962C8B-B14F-4D97-AF65-F5344CB8AC3E}">
        <p14:creationId xmlns:p14="http://schemas.microsoft.com/office/powerpoint/2010/main" val="41484781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83404"/>
            <a:ext cx="2596352" cy="369332"/>
          </a:xfrm>
          <a:prstGeom prst="rect">
            <a:avLst/>
          </a:prstGeom>
        </p:spPr>
        <p:txBody>
          <a:bodyPr wrap="none">
            <a:spAutoFit/>
          </a:bodyPr>
          <a:lstStyle/>
          <a:p>
            <a:r>
              <a:rPr lang="hr-HR" b="1" i="1" dirty="0"/>
              <a:t>Paspalum dilatatum </a:t>
            </a:r>
            <a:r>
              <a:rPr lang="hr-HR" b="1" dirty="0"/>
              <a:t>Poir.</a:t>
            </a:r>
            <a:endParaRPr lang="en-US" b="1" dirty="0"/>
          </a:p>
        </p:txBody>
      </p:sp>
      <p:pic>
        <p:nvPicPr>
          <p:cNvPr id="184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22750" y="4365104"/>
            <a:ext cx="2497122" cy="229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788913" y="683404"/>
            <a:ext cx="3784819" cy="369332"/>
          </a:xfrm>
          <a:prstGeom prst="rect">
            <a:avLst/>
          </a:prstGeom>
        </p:spPr>
        <p:txBody>
          <a:bodyPr wrap="none">
            <a:spAutoFit/>
          </a:bodyPr>
          <a:lstStyle/>
          <a:p>
            <a:r>
              <a:rPr lang="hr-HR" b="1" i="1" dirty="0"/>
              <a:t>Paspalum paspalodes </a:t>
            </a:r>
            <a:r>
              <a:rPr lang="hr-HR" b="1" dirty="0"/>
              <a:t>(Michx.) Scribn.</a:t>
            </a:r>
            <a:endParaRPr lang="en-US" b="1" dirty="0"/>
          </a:p>
        </p:txBody>
      </p:sp>
      <p:pic>
        <p:nvPicPr>
          <p:cNvPr id="1843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47275" y="4365103"/>
            <a:ext cx="2537093" cy="229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28B00192-23A9-4988-9520-C7A693DDB0B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5536" y="1082114"/>
            <a:ext cx="3458711" cy="364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411E195B-4ED0-475C-AA48-17B8D1D6B2B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788913" y="1082114"/>
            <a:ext cx="3743527" cy="364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a:extLst>
              <a:ext uri="{FF2B5EF4-FFF2-40B4-BE49-F238E27FC236}">
                <a16:creationId xmlns:a16="http://schemas.microsoft.com/office/drawing/2014/main" id="{E41ECDEB-57CA-4C1A-AB20-870442C40EF6}"/>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EA5910BB-2548-45C3-9E55-A7B50FC1B913}"/>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428F3ED1-C206-476E-8B55-42FD29E939F4}"/>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89EA-4DCE-4FCB-B9E2-7EF0C87180C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3702C3-75FA-4CED-A8F0-96F4B309EE96}"/>
              </a:ext>
            </a:extLst>
          </p:cNvPr>
          <p:cNvSpPr>
            <a:spLocks noGrp="1"/>
          </p:cNvSpPr>
          <p:nvPr>
            <p:ph idx="1"/>
          </p:nvPr>
        </p:nvSpPr>
        <p:spPr/>
        <p:txBody>
          <a:bodyPr/>
          <a:lstStyle/>
          <a:p>
            <a:r>
              <a:rPr lang="en-GB" altLang="sr-Latn-RS" dirty="0"/>
              <a:t>č</a:t>
            </a:r>
            <a:r>
              <a:rPr lang="hr-HR" altLang="sr-Latn-RS" dirty="0"/>
              <a:t>etiri najbrojnija roda među travama u Hrvatskoj su </a:t>
            </a:r>
            <a:r>
              <a:rPr lang="hr-HR" altLang="sr-Latn-RS" i="1" dirty="0"/>
              <a:t>Festuca, Bromus, Poa </a:t>
            </a:r>
            <a:r>
              <a:rPr lang="hr-HR" altLang="sr-Latn-RS" dirty="0"/>
              <a:t>i </a:t>
            </a:r>
            <a:r>
              <a:rPr lang="hr-HR" altLang="sr-Latn-RS" i="1" dirty="0"/>
              <a:t>Sesleria</a:t>
            </a:r>
            <a:endParaRPr lang="hr-HR" altLang="sr-Latn-RS" dirty="0"/>
          </a:p>
          <a:p>
            <a:pPr marL="0" indent="0">
              <a:buNone/>
            </a:pPr>
            <a:endParaRPr lang="en-GB" dirty="0"/>
          </a:p>
        </p:txBody>
      </p:sp>
    </p:spTree>
    <p:extLst>
      <p:ext uri="{BB962C8B-B14F-4D97-AF65-F5344CB8AC3E}">
        <p14:creationId xmlns:p14="http://schemas.microsoft.com/office/powerpoint/2010/main" val="271527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a:xfrm>
            <a:off x="457200" y="188640"/>
            <a:ext cx="8229600" cy="6552728"/>
          </a:xfrm>
        </p:spPr>
        <p:txBody>
          <a:bodyPr>
            <a:noAutofit/>
          </a:bodyPr>
          <a:lstStyle/>
          <a:p>
            <a:r>
              <a:rPr lang="hr-HR" sz="2900" dirty="0"/>
              <a:t>Ove dvije vrste iz roda </a:t>
            </a:r>
            <a:r>
              <a:rPr lang="hr-HR" sz="2900" i="1" dirty="0"/>
              <a:t>Paspalum </a:t>
            </a:r>
            <a:r>
              <a:rPr lang="hr-HR" sz="2900" dirty="0"/>
              <a:t>invazivne su na vlažnim staništima</a:t>
            </a:r>
            <a:endParaRPr lang="en-GB" sz="2900" dirty="0"/>
          </a:p>
          <a:p>
            <a:r>
              <a:rPr lang="en-GB" sz="2900" dirty="0"/>
              <a:t>n</a:t>
            </a:r>
            <a:r>
              <a:rPr lang="hr-HR" sz="2900" dirty="0"/>
              <a:t>ajčešće obrastaju obale vodotokova ili malih stajaćica, te posebno ugroženo stanište „povremene mediteranske lokve (</a:t>
            </a:r>
            <a:r>
              <a:rPr lang="hr-HR" sz="2900" i="1" dirty="0"/>
              <a:t>temporary Mediterranean ponds</a:t>
            </a:r>
            <a:r>
              <a:rPr lang="hr-HR" sz="2900" dirty="0"/>
              <a:t>)”</a:t>
            </a:r>
            <a:endParaRPr lang="en-GB" sz="2900" dirty="0"/>
          </a:p>
          <a:p>
            <a:r>
              <a:rPr lang="en-GB" sz="2900" dirty="0"/>
              <a:t>r</a:t>
            </a:r>
            <a:r>
              <a:rPr lang="hr-HR" sz="2900" dirty="0"/>
              <a:t>adi se o antropogeno održavanim lokvama koje su se stoljećima koristile za napajanje stoke u Sredozemlju, a koje danas duž čitavog Mediterama rapidno nestaju, zbog napuštanja stočarstva</a:t>
            </a:r>
            <a:endParaRPr lang="en-GB" sz="2900" dirty="0"/>
          </a:p>
          <a:p>
            <a:r>
              <a:rPr lang="en-GB" sz="2900" dirty="0"/>
              <a:t>m</a:t>
            </a:r>
            <a:r>
              <a:rPr lang="hr-HR" sz="2900" dirty="0"/>
              <a:t>uljevite, povremeno plavljene obale takvih lokvi stanište su vrlo specijaliziranih i rijetkih biljnih vrsta, koje ove dvije invazivne trave izravno ugrožavaju</a:t>
            </a:r>
          </a:p>
        </p:txBody>
      </p:sp>
    </p:spTree>
    <p:extLst>
      <p:ext uri="{BB962C8B-B14F-4D97-AF65-F5344CB8AC3E}">
        <p14:creationId xmlns:p14="http://schemas.microsoft.com/office/powerpoint/2010/main" val="17569101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3800" y="4926080"/>
            <a:ext cx="1836400" cy="276999"/>
          </a:xfrm>
          <a:prstGeom prst="rect">
            <a:avLst/>
          </a:prstGeom>
        </p:spPr>
        <p:txBody>
          <a:bodyPr wrap="none">
            <a:spAutoFit/>
          </a:bodyPr>
          <a:lstStyle/>
          <a:p>
            <a:r>
              <a:rPr lang="hr-HR" sz="1200" i="1" dirty="0"/>
              <a:t>Eleusine indica </a:t>
            </a:r>
            <a:r>
              <a:rPr lang="hr-HR" sz="1200" dirty="0"/>
              <a:t>(L.) Gaertn.</a:t>
            </a:r>
          </a:p>
        </p:txBody>
      </p:sp>
      <p:sp>
        <p:nvSpPr>
          <p:cNvPr id="4" name="Rectangle 3"/>
          <p:cNvSpPr/>
          <p:nvPr/>
        </p:nvSpPr>
        <p:spPr>
          <a:xfrm>
            <a:off x="777498" y="4906495"/>
            <a:ext cx="1977529" cy="276999"/>
          </a:xfrm>
          <a:prstGeom prst="rect">
            <a:avLst/>
          </a:prstGeom>
        </p:spPr>
        <p:txBody>
          <a:bodyPr wrap="none">
            <a:spAutoFit/>
          </a:bodyPr>
          <a:lstStyle/>
          <a:p>
            <a:r>
              <a:rPr lang="hr-HR" sz="1200" i="1" dirty="0"/>
              <a:t>Sorghum halepense </a:t>
            </a:r>
            <a:r>
              <a:rPr lang="hr-HR" sz="1200" dirty="0"/>
              <a:t>(L.) Pers.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00" y="1980411"/>
            <a:ext cx="2520000" cy="2849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263" y="1412776"/>
            <a:ext cx="2520000" cy="3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1484784"/>
            <a:ext cx="2520000" cy="3341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32530" y="4906494"/>
            <a:ext cx="1423275" cy="276999"/>
          </a:xfrm>
          <a:prstGeom prst="rect">
            <a:avLst/>
          </a:prstGeom>
        </p:spPr>
        <p:txBody>
          <a:bodyPr wrap="none">
            <a:spAutoFit/>
          </a:bodyPr>
          <a:lstStyle/>
          <a:p>
            <a:r>
              <a:rPr lang="hr-HR" sz="1200" i="1" dirty="0"/>
              <a:t>Panicum capillare </a:t>
            </a:r>
            <a:r>
              <a:rPr lang="hr-HR" sz="1200" dirty="0"/>
              <a:t>L.</a:t>
            </a:r>
          </a:p>
        </p:txBody>
      </p:sp>
      <p:grpSp>
        <p:nvGrpSpPr>
          <p:cNvPr id="8" name="Group 7">
            <a:extLst>
              <a:ext uri="{FF2B5EF4-FFF2-40B4-BE49-F238E27FC236}">
                <a16:creationId xmlns:a16="http://schemas.microsoft.com/office/drawing/2014/main" id="{35150F3A-A32F-404A-9036-190540F10E72}"/>
              </a:ext>
            </a:extLst>
          </p:cNvPr>
          <p:cNvGrpSpPr>
            <a:grpSpLocks/>
          </p:cNvGrpSpPr>
          <p:nvPr/>
        </p:nvGrpSpPr>
        <p:grpSpPr bwMode="auto">
          <a:xfrm>
            <a:off x="179388" y="274638"/>
            <a:ext cx="8713787" cy="276224"/>
            <a:chOff x="113" y="173"/>
            <a:chExt cx="5489" cy="174"/>
          </a:xfrm>
        </p:grpSpPr>
        <p:sp>
          <p:nvSpPr>
            <p:cNvPr id="9" name="Line 4">
              <a:extLst>
                <a:ext uri="{FF2B5EF4-FFF2-40B4-BE49-F238E27FC236}">
                  <a16:creationId xmlns:a16="http://schemas.microsoft.com/office/drawing/2014/main" id="{9E7E5271-AB31-4F55-8D12-F3330CEECC2F}"/>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0" name="Text Box 5">
              <a:extLst>
                <a:ext uri="{FF2B5EF4-FFF2-40B4-BE49-F238E27FC236}">
                  <a16:creationId xmlns:a16="http://schemas.microsoft.com/office/drawing/2014/main" id="{E9D26D25-2360-4D0F-B410-F76D18949288}"/>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15844323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o</a:t>
            </a:r>
            <a:r>
              <a:rPr lang="hr-HR" dirty="0"/>
              <a:t>ve tri invazivne trave naseljavaju ruderalana staništa (engl. </a:t>
            </a:r>
            <a:r>
              <a:rPr lang="hr-HR" i="1" dirty="0"/>
              <a:t>ruderal, disturbed habitats</a:t>
            </a:r>
            <a:r>
              <a:rPr lang="hr-HR" dirty="0"/>
              <a:t>), a česti su i korov u usjevima</a:t>
            </a:r>
          </a:p>
          <a:p>
            <a:pPr marL="0" indent="0">
              <a:buNone/>
            </a:pPr>
            <a:endParaRPr lang="en-GB" dirty="0"/>
          </a:p>
        </p:txBody>
      </p:sp>
    </p:spTree>
    <p:extLst>
      <p:ext uri="{BB962C8B-B14F-4D97-AF65-F5344CB8AC3E}">
        <p14:creationId xmlns:p14="http://schemas.microsoft.com/office/powerpoint/2010/main" val="35262690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3528" y="1657105"/>
            <a:ext cx="5583385" cy="400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3528" y="1124744"/>
            <a:ext cx="4146328" cy="369332"/>
          </a:xfrm>
          <a:prstGeom prst="rect">
            <a:avLst/>
          </a:prstGeom>
        </p:spPr>
        <p:txBody>
          <a:bodyPr wrap="none">
            <a:spAutoFit/>
          </a:bodyPr>
          <a:lstStyle/>
          <a:p>
            <a:r>
              <a:rPr lang="fr-FR" b="1" i="1" dirty="0"/>
              <a:t>Phragmites australis </a:t>
            </a:r>
            <a:r>
              <a:rPr lang="fr-FR" b="1" dirty="0"/>
              <a:t>(</a:t>
            </a:r>
            <a:r>
              <a:rPr lang="fr-FR" b="1" dirty="0" err="1"/>
              <a:t>Cav</a:t>
            </a:r>
            <a:r>
              <a:rPr lang="fr-FR" b="1" dirty="0"/>
              <a:t>.) Trin. ex </a:t>
            </a:r>
            <a:r>
              <a:rPr lang="fr-FR" b="1" dirty="0" err="1"/>
              <a:t>Steud</a:t>
            </a:r>
            <a:r>
              <a:rPr lang="fr-FR" b="1" dirty="0"/>
              <a:t>.</a:t>
            </a:r>
            <a:endParaRPr lang="hr-HR" b="1" dirty="0"/>
          </a:p>
        </p:txBody>
      </p:sp>
      <p:pic>
        <p:nvPicPr>
          <p:cNvPr id="23556" name="Picture 4" descr="http://botanicavirtual.udl.es/fulla/ima/phragmites_australis_ligula_jac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868690"/>
            <a:ext cx="2959734" cy="324474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upload.wikimedia.org/wikipedia/commons/a/aa/Riet_ligula_Phragmites_austral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1413" y="4221088"/>
            <a:ext cx="2950481" cy="230425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23E3228-0D37-4259-8203-3A5754403E91}"/>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32522720-D464-4ADB-9925-08C497B18073}"/>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8" name="Text Box 5">
              <a:extLst>
                <a:ext uri="{FF2B5EF4-FFF2-40B4-BE49-F238E27FC236}">
                  <a16:creationId xmlns:a16="http://schemas.microsoft.com/office/drawing/2014/main" id="{54E81757-38F7-4438-AA29-D9CF88350D7A}"/>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34507643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a:xfrm>
            <a:off x="429559" y="846138"/>
            <a:ext cx="8229600" cy="4525963"/>
          </a:xfrm>
        </p:spPr>
        <p:txBody>
          <a:bodyPr>
            <a:noAutofit/>
          </a:bodyPr>
          <a:lstStyle/>
          <a:p>
            <a:r>
              <a:rPr lang="en-GB" dirty="0"/>
              <a:t>z</a:t>
            </a:r>
            <a:r>
              <a:rPr lang="hr-HR" dirty="0"/>
              <a:t>a kraj nekoliko zanimljivosti iz flore trava Hrvatske</a:t>
            </a:r>
            <a:endParaRPr lang="en-GB" dirty="0"/>
          </a:p>
          <a:p>
            <a:r>
              <a:rPr lang="en-GB" dirty="0"/>
              <a:t>t</a:t>
            </a:r>
            <a:r>
              <a:rPr lang="hr-HR" dirty="0"/>
              <a:t>rska je svima poznata trava, zbog svoje visine, biomase i gustih, monodominantnih sastojina koje tvori (trščaci)</a:t>
            </a:r>
            <a:endParaRPr lang="en-GB" dirty="0"/>
          </a:p>
          <a:p>
            <a:r>
              <a:rPr lang="en-GB" dirty="0"/>
              <a:t>r</a:t>
            </a:r>
            <a:r>
              <a:rPr lang="hr-HR" dirty="0"/>
              <a:t>aste uz vodena tijela i čini iznimno važna gnjezdilišta za ptice močvarice</a:t>
            </a:r>
            <a:endParaRPr lang="en-GB" dirty="0"/>
          </a:p>
          <a:p>
            <a:r>
              <a:rPr lang="en-GB" dirty="0"/>
              <a:t>o</a:t>
            </a:r>
            <a:r>
              <a:rPr lang="hr-HR" dirty="0"/>
              <a:t>d sličnih vrsta razlikovat ćemo ju po reduciranoj liguli (ogrljku, jezičcu) na čijem su mjestu guste bijele dlake</a:t>
            </a:r>
          </a:p>
          <a:p>
            <a:pPr marL="0" indent="0">
              <a:buNone/>
            </a:pPr>
            <a:endParaRPr lang="en-GB" dirty="0"/>
          </a:p>
        </p:txBody>
      </p:sp>
    </p:spTree>
    <p:extLst>
      <p:ext uri="{BB962C8B-B14F-4D97-AF65-F5344CB8AC3E}">
        <p14:creationId xmlns:p14="http://schemas.microsoft.com/office/powerpoint/2010/main" val="40867341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885" y="736446"/>
            <a:ext cx="6013377" cy="369332"/>
          </a:xfrm>
          <a:prstGeom prst="rect">
            <a:avLst/>
          </a:prstGeom>
        </p:spPr>
        <p:txBody>
          <a:bodyPr wrap="none">
            <a:spAutoFit/>
          </a:bodyPr>
          <a:lstStyle/>
          <a:p>
            <a:r>
              <a:rPr lang="hr-HR" b="1" i="1" dirty="0"/>
              <a:t>Arundo donax </a:t>
            </a:r>
            <a:r>
              <a:rPr lang="hr-HR" b="1" dirty="0"/>
              <a:t>L.</a:t>
            </a:r>
            <a:r>
              <a:rPr lang="en-GB" b="1" dirty="0"/>
              <a:t>, </a:t>
            </a:r>
            <a:r>
              <a:rPr lang="hr-HR" b="1" i="1" dirty="0"/>
              <a:t>Arundo micrantha </a:t>
            </a:r>
            <a:r>
              <a:rPr lang="hr-HR" b="1" dirty="0"/>
              <a:t>Lam.</a:t>
            </a:r>
            <a:r>
              <a:rPr lang="en-GB" b="1" dirty="0"/>
              <a:t>, </a:t>
            </a:r>
            <a:r>
              <a:rPr lang="hr-HR" b="1" i="1" dirty="0"/>
              <a:t>Arundo plinii </a:t>
            </a:r>
            <a:r>
              <a:rPr lang="hr-HR" b="1" dirty="0"/>
              <a:t>Turra</a:t>
            </a:r>
          </a:p>
        </p:txBody>
      </p:sp>
      <p:pic>
        <p:nvPicPr>
          <p:cNvPr id="194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7038" y="1182722"/>
            <a:ext cx="3971408" cy="445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75443" y="1182722"/>
            <a:ext cx="3829551" cy="445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descr="http://www.plantasyhongos.es/herbarium/a/Arundo_donax_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0573" y="1180371"/>
            <a:ext cx="2464186" cy="18481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51520" y="6165304"/>
            <a:ext cx="8784976" cy="523220"/>
          </a:xfrm>
          <a:prstGeom prst="rect">
            <a:avLst/>
          </a:prstGeom>
        </p:spPr>
        <p:txBody>
          <a:bodyPr wrap="square">
            <a:spAutoFit/>
          </a:bodyPr>
          <a:lstStyle/>
          <a:p>
            <a:r>
              <a:rPr lang="hr-HR" sz="1400" b="1" dirty="0"/>
              <a:t>Jasprica N., Bogdanović S., Dolina K., Ruščić M., Pandža M., Kovačić S. (2014): </a:t>
            </a:r>
            <a:r>
              <a:rPr lang="hr-HR" sz="1400" dirty="0"/>
              <a:t>Syntaxonomy of Arundo stands along the eastern Adriatic coast (DOI: 10.1080/11263504.2014.990942). Pl. Biosystems 1-17.</a:t>
            </a:r>
          </a:p>
        </p:txBody>
      </p:sp>
      <p:sp>
        <p:nvSpPr>
          <p:cNvPr id="11" name="Rectangle 10"/>
          <p:cNvSpPr/>
          <p:nvPr/>
        </p:nvSpPr>
        <p:spPr>
          <a:xfrm>
            <a:off x="251520" y="5642084"/>
            <a:ext cx="8712968" cy="523220"/>
          </a:xfrm>
          <a:prstGeom prst="rect">
            <a:avLst/>
          </a:prstGeom>
        </p:spPr>
        <p:txBody>
          <a:bodyPr wrap="square">
            <a:spAutoFit/>
          </a:bodyPr>
          <a:lstStyle/>
          <a:p>
            <a:r>
              <a:rPr lang="hr-HR" sz="1400" b="1" dirty="0"/>
              <a:t>Hardion L., Verlaque R., Baumel A., Juin M., Vila B. (2012): </a:t>
            </a:r>
            <a:r>
              <a:rPr lang="hr-HR" sz="1400" dirty="0"/>
              <a:t>Revised systematics of Mediterranean Arundo (Poaceae) based on AFLP fingerprints and morphology. Taxon 61(6): 1217-1226.</a:t>
            </a:r>
          </a:p>
        </p:txBody>
      </p:sp>
      <p:grpSp>
        <p:nvGrpSpPr>
          <p:cNvPr id="12" name="Group 11">
            <a:extLst>
              <a:ext uri="{FF2B5EF4-FFF2-40B4-BE49-F238E27FC236}">
                <a16:creationId xmlns:a16="http://schemas.microsoft.com/office/drawing/2014/main" id="{C8406E53-C1C9-4F54-A73E-A186FA597583}"/>
              </a:ext>
            </a:extLst>
          </p:cNvPr>
          <p:cNvGrpSpPr>
            <a:grpSpLocks/>
          </p:cNvGrpSpPr>
          <p:nvPr/>
        </p:nvGrpSpPr>
        <p:grpSpPr bwMode="auto">
          <a:xfrm>
            <a:off x="179388" y="274638"/>
            <a:ext cx="8713787" cy="276224"/>
            <a:chOff x="113" y="173"/>
            <a:chExt cx="5489" cy="174"/>
          </a:xfrm>
        </p:grpSpPr>
        <p:sp>
          <p:nvSpPr>
            <p:cNvPr id="13" name="Line 4">
              <a:extLst>
                <a:ext uri="{FF2B5EF4-FFF2-40B4-BE49-F238E27FC236}">
                  <a16:creationId xmlns:a16="http://schemas.microsoft.com/office/drawing/2014/main" id="{7C7DB467-B89D-493F-94E6-CFCC235D0E44}"/>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4" name="Text Box 5">
              <a:extLst>
                <a:ext uri="{FF2B5EF4-FFF2-40B4-BE49-F238E27FC236}">
                  <a16:creationId xmlns:a16="http://schemas.microsoft.com/office/drawing/2014/main" id="{8C05F5D4-6AD2-4F5E-8CA1-088481D2AF50}"/>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6948908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a:xfrm>
            <a:off x="457200" y="548680"/>
            <a:ext cx="8229600" cy="5976664"/>
          </a:xfrm>
        </p:spPr>
        <p:txBody>
          <a:bodyPr>
            <a:normAutofit lnSpcReduction="10000"/>
          </a:bodyPr>
          <a:lstStyle/>
          <a:p>
            <a:r>
              <a:rPr lang="en-GB" dirty="0"/>
              <a:t>z</a:t>
            </a:r>
            <a:r>
              <a:rPr lang="hr-HR" dirty="0"/>
              <a:t>a razliku od trske koja raste po cijeloj Hrvatskoj, vrste sličnog roda trst (</a:t>
            </a:r>
            <a:r>
              <a:rPr lang="hr-HR" i="1" dirty="0"/>
              <a:t>Arundo</a:t>
            </a:r>
            <a:r>
              <a:rPr lang="hr-HR" dirty="0"/>
              <a:t>) dolaze samo u mediteranskom području</a:t>
            </a:r>
            <a:endParaRPr lang="en-GB" dirty="0"/>
          </a:p>
          <a:p>
            <a:r>
              <a:rPr lang="en-GB" dirty="0"/>
              <a:t>o</a:t>
            </a:r>
            <a:r>
              <a:rPr lang="hr-HR" dirty="0"/>
              <a:t>d trstike ćemo ih najlakše razlikovati po izostanku ligule i dlačica u području ligul</a:t>
            </a:r>
            <a:r>
              <a:rPr lang="en-GB" dirty="0"/>
              <a:t>e</a:t>
            </a:r>
          </a:p>
          <a:p>
            <a:r>
              <a:rPr lang="en-GB" dirty="0"/>
              <a:t>t</a:t>
            </a:r>
            <a:r>
              <a:rPr lang="hr-HR" dirty="0"/>
              <a:t>akođer, većina vrsta naraste i dvostruko više od trske, čak do 5 m</a:t>
            </a:r>
            <a:endParaRPr lang="en-GB" dirty="0"/>
          </a:p>
          <a:p>
            <a:r>
              <a:rPr lang="en-GB" dirty="0"/>
              <a:t>z</a:t>
            </a:r>
            <a:r>
              <a:rPr lang="hr-HR" dirty="0"/>
              <a:t>bog toga su u Mediteranu sađene kao vjetrobrani na rubovima polja, vrtova, vinograda i naselja</a:t>
            </a:r>
            <a:endParaRPr lang="en-GB" dirty="0"/>
          </a:p>
          <a:p>
            <a:r>
              <a:rPr lang="en-GB" dirty="0"/>
              <a:t>n</a:t>
            </a:r>
            <a:r>
              <a:rPr lang="hr-HR" dirty="0"/>
              <a:t>ajčešća je vrsta </a:t>
            </a:r>
            <a:r>
              <a:rPr lang="hr-HR" i="1" dirty="0"/>
              <a:t>Arundo donax</a:t>
            </a:r>
            <a:r>
              <a:rPr lang="hr-HR" dirty="0"/>
              <a:t>, a nedavno je učinjena i revizija roda (Hardion i sur., 2012)</a:t>
            </a:r>
          </a:p>
          <a:p>
            <a:endParaRPr lang="en-GB" dirty="0"/>
          </a:p>
        </p:txBody>
      </p:sp>
    </p:spTree>
    <p:extLst>
      <p:ext uri="{BB962C8B-B14F-4D97-AF65-F5344CB8AC3E}">
        <p14:creationId xmlns:p14="http://schemas.microsoft.com/office/powerpoint/2010/main" val="1349844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755412"/>
            <a:ext cx="2649764" cy="369332"/>
          </a:xfrm>
          <a:prstGeom prst="rect">
            <a:avLst/>
          </a:prstGeom>
        </p:spPr>
        <p:txBody>
          <a:bodyPr wrap="none">
            <a:spAutoFit/>
          </a:bodyPr>
          <a:lstStyle/>
          <a:p>
            <a:r>
              <a:rPr lang="hr-HR" b="1" i="1" dirty="0"/>
              <a:t>Crypsis aculeata </a:t>
            </a:r>
            <a:r>
              <a:rPr lang="hr-HR" b="1" dirty="0"/>
              <a:t>(L.) Aiton</a:t>
            </a:r>
          </a:p>
        </p:txBody>
      </p:sp>
      <p:pic>
        <p:nvPicPr>
          <p:cNvPr id="204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07710" y="1169430"/>
            <a:ext cx="3284794" cy="218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0870" y="1169430"/>
            <a:ext cx="2737726" cy="218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012160" y="4149079"/>
            <a:ext cx="2526387" cy="2214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1520" y="3532366"/>
            <a:ext cx="2964145" cy="369332"/>
          </a:xfrm>
          <a:prstGeom prst="rect">
            <a:avLst/>
          </a:prstGeom>
        </p:spPr>
        <p:txBody>
          <a:bodyPr wrap="none">
            <a:spAutoFit/>
          </a:bodyPr>
          <a:lstStyle/>
          <a:p>
            <a:r>
              <a:rPr lang="hr-HR" b="1" i="1" dirty="0"/>
              <a:t>Crypsis schoenoides </a:t>
            </a:r>
            <a:r>
              <a:rPr lang="hr-HR" b="1" dirty="0"/>
              <a:t>(L.) Lam.</a:t>
            </a:r>
          </a:p>
        </p:txBody>
      </p:sp>
      <p:pic>
        <p:nvPicPr>
          <p:cNvPr id="2048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457467" y="1169430"/>
            <a:ext cx="2511707" cy="218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7" name="Picture 7" descr="http://flora.provincia.modena.it/anteprima_nuovo-allegato_267_1000.aspx"/>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7824" y="4149080"/>
            <a:ext cx="2952328" cy="221424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newfs.s3.amazonaws.com/taxon-images-1000s1000/Poaceae/crypsis-schoenoides-ss-kmors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25521" y="4149080"/>
            <a:ext cx="2090295" cy="219243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6F478B3-F3CE-471F-9EAD-2515816DF733}"/>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BA9831E0-CD3B-4858-B2B2-0B555FC314D9}"/>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C3B715EB-84BA-4526-9799-DD80CAECCDF1}"/>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3173798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8B6-66C7-4DEA-99C3-D8A212D9BE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p:txBody>
          <a:bodyPr/>
          <a:lstStyle/>
          <a:p>
            <a:r>
              <a:rPr lang="en-GB" dirty="0"/>
              <a:t>v</a:t>
            </a:r>
            <a:r>
              <a:rPr lang="hr-HR" dirty="0"/>
              <a:t>rste roda </a:t>
            </a:r>
            <a:r>
              <a:rPr lang="hr-HR" i="1" dirty="0"/>
              <a:t>Crypsis </a:t>
            </a:r>
            <a:r>
              <a:rPr lang="hr-HR" dirty="0"/>
              <a:t>naseljavaju ranije opisano stanište povremenih mediteranskih lokv</a:t>
            </a:r>
            <a:endParaRPr lang="en-GB" dirty="0"/>
          </a:p>
          <a:p>
            <a:r>
              <a:rPr lang="en-GB" dirty="0" err="1"/>
              <a:t>i</a:t>
            </a:r>
            <a:r>
              <a:rPr lang="hr-HR" dirty="0"/>
              <a:t>maju puzajući habitus, te kao većina vrsta tog staništa cvatu i stvaraju plod/sjeme ljeti kada lokve (dijelom) presuše</a:t>
            </a:r>
          </a:p>
          <a:p>
            <a:pPr marL="0" indent="0">
              <a:buNone/>
            </a:pPr>
            <a:endParaRPr lang="en-GB" dirty="0"/>
          </a:p>
        </p:txBody>
      </p:sp>
    </p:spTree>
    <p:extLst>
      <p:ext uri="{BB962C8B-B14F-4D97-AF65-F5344CB8AC3E}">
        <p14:creationId xmlns:p14="http://schemas.microsoft.com/office/powerpoint/2010/main" val="15861352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614" y="831824"/>
            <a:ext cx="1727139" cy="369332"/>
          </a:xfrm>
          <a:prstGeom prst="rect">
            <a:avLst/>
          </a:prstGeom>
        </p:spPr>
        <p:txBody>
          <a:bodyPr wrap="none">
            <a:spAutoFit/>
          </a:bodyPr>
          <a:lstStyle/>
          <a:p>
            <a:r>
              <a:rPr lang="hr-HR" b="1" i="1" dirty="0"/>
              <a:t>Nardus stricta </a:t>
            </a:r>
            <a:r>
              <a:rPr lang="hr-HR" b="1" dirty="0"/>
              <a:t>L.</a:t>
            </a:r>
          </a:p>
        </p:txBody>
      </p:sp>
      <p:pic>
        <p:nvPicPr>
          <p:cNvPr id="21506" name="Picture 2" descr="https://upload.wikimedia.org/wikipedia/commons/4/48/Nardus_stricta_Atlas_Alpenflo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946" y="1277662"/>
            <a:ext cx="4202550" cy="546331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www.british-wild-flowers.co.uk/00%20Phil%20Smith/Nardus-stric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69354"/>
            <a:ext cx="3785466" cy="28391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www.uni-graz.at/walter.obermayer/plants-of-styria/images/nardus-stricta-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277662"/>
            <a:ext cx="1680186"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336640" y="1484784"/>
            <a:ext cx="2020826" cy="186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a:extLst>
              <a:ext uri="{FF2B5EF4-FFF2-40B4-BE49-F238E27FC236}">
                <a16:creationId xmlns:a16="http://schemas.microsoft.com/office/drawing/2014/main" id="{D2A824EA-E314-4B78-BDD9-6FCD8C99E304}"/>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CEA279DB-3ABC-4E47-82B9-540B5242FFF8}"/>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2" name="Text Box 5">
              <a:extLst>
                <a:ext uri="{FF2B5EF4-FFF2-40B4-BE49-F238E27FC236}">
                  <a16:creationId xmlns:a16="http://schemas.microsoft.com/office/drawing/2014/main" id="{17B987E7-3BCB-4843-B8F0-B34AF5527343}"/>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298554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79388" y="581229"/>
            <a:ext cx="906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Festuca</a:t>
            </a:r>
            <a:endParaRPr lang="hr-HR" altLang="sr-Latn-RS" sz="1400" b="1" i="1" dirty="0">
              <a:solidFill>
                <a:srgbClr val="FF0000"/>
              </a:solidFill>
            </a:endParaRPr>
          </a:p>
        </p:txBody>
      </p:sp>
      <p:sp>
        <p:nvSpPr>
          <p:cNvPr id="5" name="Rectangle 4"/>
          <p:cNvSpPr/>
          <p:nvPr/>
        </p:nvSpPr>
        <p:spPr>
          <a:xfrm>
            <a:off x="1115616" y="634678"/>
            <a:ext cx="3995936" cy="6247864"/>
          </a:xfrm>
          <a:prstGeom prst="rect">
            <a:avLst/>
          </a:prstGeom>
        </p:spPr>
        <p:txBody>
          <a:bodyPr wrap="square">
            <a:spAutoFit/>
          </a:bodyPr>
          <a:lstStyle/>
          <a:p>
            <a:r>
              <a:rPr lang="hr-HR" sz="1000" dirty="0"/>
              <a:t>Festuca alpina Suter</a:t>
            </a:r>
          </a:p>
          <a:p>
            <a:r>
              <a:rPr lang="hr-HR" sz="1000" dirty="0"/>
              <a:t>Festuca altissima All.</a:t>
            </a:r>
          </a:p>
          <a:p>
            <a:r>
              <a:rPr lang="hr-HR" sz="1000" dirty="0"/>
              <a:t>Festuca amethystina L.</a:t>
            </a:r>
          </a:p>
          <a:p>
            <a:r>
              <a:rPr lang="hr-HR" sz="1000" dirty="0"/>
              <a:t>Festuca arundinacea Schreb.</a:t>
            </a:r>
          </a:p>
          <a:p>
            <a:r>
              <a:rPr lang="hr-HR" sz="1000" dirty="0"/>
              <a:t>Festuca arundinacea Schreb. ssp. arundinacea</a:t>
            </a:r>
          </a:p>
          <a:p>
            <a:r>
              <a:rPr lang="hr-HR" sz="1000" dirty="0"/>
              <a:t>Festuca arundinacea Schreb. ssp. fennas (Lag.) Arcang.</a:t>
            </a:r>
          </a:p>
          <a:p>
            <a:r>
              <a:rPr lang="hr-HR" sz="1000" dirty="0"/>
              <a:t>Festuca bosniaca Kumm. et Sendtn.</a:t>
            </a:r>
          </a:p>
          <a:p>
            <a:r>
              <a:rPr lang="hr-HR" sz="1000" dirty="0"/>
              <a:t>Festuca circummediterranea Patzke</a:t>
            </a:r>
          </a:p>
          <a:p>
            <a:r>
              <a:rPr lang="hr-HR" sz="1000" dirty="0"/>
              <a:t>Festuca dalmatica (Hack.) K. Richt.</a:t>
            </a:r>
          </a:p>
          <a:p>
            <a:r>
              <a:rPr lang="hr-HR" sz="1000" dirty="0"/>
              <a:t>Festuca drymeja Mert. Koch</a:t>
            </a:r>
          </a:p>
          <a:p>
            <a:r>
              <a:rPr lang="hr-HR" sz="1000" dirty="0"/>
              <a:t>Festuca gigantea (L.) Vill.</a:t>
            </a:r>
          </a:p>
          <a:p>
            <a:r>
              <a:rPr lang="hr-HR" sz="1000" dirty="0"/>
              <a:t>Festuca halleri All.</a:t>
            </a:r>
          </a:p>
          <a:p>
            <a:r>
              <a:rPr lang="hr-HR" sz="1000" dirty="0"/>
              <a:t>Festuca hercegovinica Markgr.-Dann.</a:t>
            </a:r>
          </a:p>
          <a:p>
            <a:r>
              <a:rPr lang="hr-HR" sz="1000" dirty="0"/>
              <a:t>Festuca heterophylla Lam.</a:t>
            </a:r>
          </a:p>
          <a:p>
            <a:r>
              <a:rPr lang="hr-HR" sz="1000" dirty="0"/>
              <a:t>Festuca illyrica Markgr.-Dann.</a:t>
            </a:r>
          </a:p>
          <a:p>
            <a:r>
              <a:rPr lang="hr-HR" sz="1000" dirty="0"/>
              <a:t>Festuca lapidosa (Degen) Markgr.-Dann.</a:t>
            </a:r>
          </a:p>
          <a:p>
            <a:r>
              <a:rPr lang="hr-HR" sz="1000" dirty="0"/>
              <a:t>Festuca nigrescens Lam.</a:t>
            </a:r>
          </a:p>
          <a:p>
            <a:r>
              <a:rPr lang="hr-HR" sz="1000" dirty="0"/>
              <a:t>Festuca nitida Kit.</a:t>
            </a:r>
          </a:p>
          <a:p>
            <a:r>
              <a:rPr lang="hr-HR" sz="1000" dirty="0"/>
              <a:t>Festuca ovina L.</a:t>
            </a:r>
          </a:p>
          <a:p>
            <a:r>
              <a:rPr lang="hr-HR" sz="1000" dirty="0"/>
              <a:t>Festuca panciciana (Hack.) K. Richt.</a:t>
            </a:r>
          </a:p>
          <a:p>
            <a:r>
              <a:rPr lang="hr-HR" sz="1000" dirty="0"/>
              <a:t>Festuca paniculata (L.) Schinz et Thell.</a:t>
            </a:r>
          </a:p>
          <a:p>
            <a:r>
              <a:rPr lang="hr-HR" sz="1000" dirty="0"/>
              <a:t>Festuca pratensis Huds.</a:t>
            </a:r>
          </a:p>
          <a:p>
            <a:r>
              <a:rPr lang="hr-HR" sz="1000" dirty="0"/>
              <a:t>Festuca pseudovina Hack. ex Wiesb.</a:t>
            </a:r>
          </a:p>
          <a:p>
            <a:r>
              <a:rPr lang="hr-HR" sz="1000" dirty="0"/>
              <a:t>Festuca pulchella Schrad.</a:t>
            </a:r>
          </a:p>
          <a:p>
            <a:r>
              <a:rPr lang="hr-HR" sz="1000" dirty="0"/>
              <a:t>Festuca quadriflora Honck.</a:t>
            </a:r>
          </a:p>
          <a:p>
            <a:r>
              <a:rPr lang="hr-HR" sz="1000" dirty="0"/>
              <a:t>Festuca rubra L.</a:t>
            </a:r>
          </a:p>
          <a:p>
            <a:r>
              <a:rPr lang="hr-HR" sz="1000" dirty="0"/>
              <a:t>Festuca rupicola Heuff.</a:t>
            </a:r>
          </a:p>
          <a:p>
            <a:r>
              <a:rPr lang="hr-HR" sz="1000" dirty="0"/>
              <a:t>Festuca rupicola Heuff. ssp. rupicola</a:t>
            </a:r>
          </a:p>
          <a:p>
            <a:r>
              <a:rPr lang="hr-HR" sz="1000" dirty="0"/>
              <a:t>Festuca spectabilis Jan</a:t>
            </a:r>
          </a:p>
          <a:p>
            <a:r>
              <a:rPr lang="hr-HR" sz="1000" dirty="0"/>
              <a:t>Festuca spectabilis Jan ssp. affinis (Boiss. et Heldr. ex Hack.) Hack.</a:t>
            </a:r>
          </a:p>
          <a:p>
            <a:r>
              <a:rPr lang="hr-HR" sz="1000" dirty="0"/>
              <a:t>Festuca stenantha (Hack.) K. Richt.</a:t>
            </a:r>
          </a:p>
          <a:p>
            <a:r>
              <a:rPr lang="hr-HR" sz="1000" dirty="0"/>
              <a:t>Festuca stricta Host</a:t>
            </a:r>
          </a:p>
          <a:p>
            <a:r>
              <a:rPr lang="hr-HR" sz="1000" dirty="0"/>
              <a:t>Festuca tenuifolia Sibth.</a:t>
            </a:r>
          </a:p>
          <a:p>
            <a:r>
              <a:rPr lang="hr-HR" sz="1000" dirty="0"/>
              <a:t>Festuca trachyphylla (Hack.) Krajina</a:t>
            </a:r>
          </a:p>
          <a:p>
            <a:r>
              <a:rPr lang="hr-HR" sz="1000" dirty="0"/>
              <a:t>Festuca trichophylla (Ducros ex Gaudin) K. Richt.</a:t>
            </a:r>
          </a:p>
          <a:p>
            <a:r>
              <a:rPr lang="hr-HR" sz="1000" dirty="0"/>
              <a:t>Festuca vaginata Waldst. et Kit. ex Willd.</a:t>
            </a:r>
          </a:p>
          <a:p>
            <a:r>
              <a:rPr lang="hr-HR" sz="1000" dirty="0"/>
              <a:t>Festuca valesiaca Schleich. ex Gaudin</a:t>
            </a:r>
          </a:p>
          <a:p>
            <a:r>
              <a:rPr lang="hr-HR" sz="1000" dirty="0"/>
              <a:t>Festuca varia Haenke</a:t>
            </a:r>
          </a:p>
          <a:p>
            <a:r>
              <a:rPr lang="hr-HR" sz="1000" dirty="0"/>
              <a:t>Festuca violacea Schleich. ex Gaudin</a:t>
            </a:r>
          </a:p>
          <a:p>
            <a:r>
              <a:rPr lang="hr-HR" sz="1000" dirty="0"/>
              <a:t>Festuca xanthina Roem. et Schult.</a:t>
            </a:r>
          </a:p>
        </p:txBody>
      </p:sp>
      <p:sp>
        <p:nvSpPr>
          <p:cNvPr id="6" name="Rectangle 5"/>
          <p:cNvSpPr/>
          <p:nvPr/>
        </p:nvSpPr>
        <p:spPr>
          <a:xfrm>
            <a:off x="4358882" y="626006"/>
            <a:ext cx="4572000" cy="4093428"/>
          </a:xfrm>
          <a:prstGeom prst="rect">
            <a:avLst/>
          </a:prstGeom>
        </p:spPr>
        <p:txBody>
          <a:bodyPr>
            <a:spAutoFit/>
          </a:bodyPr>
          <a:lstStyle/>
          <a:p>
            <a:r>
              <a:rPr lang="hr-HR" sz="1000" dirty="0"/>
              <a:t>Bromus arvensis L.</a:t>
            </a:r>
          </a:p>
          <a:p>
            <a:r>
              <a:rPr lang="hr-HR" sz="1000" dirty="0"/>
              <a:t>Bromus benekenii (Lange) Trimen</a:t>
            </a:r>
          </a:p>
          <a:p>
            <a:r>
              <a:rPr lang="hr-HR" sz="1000" dirty="0"/>
              <a:t>Bromus catharticus Vahl</a:t>
            </a:r>
          </a:p>
          <a:p>
            <a:r>
              <a:rPr lang="hr-HR" sz="1000" dirty="0"/>
              <a:t>Bromus commutatus Schrad.</a:t>
            </a:r>
          </a:p>
          <a:p>
            <a:r>
              <a:rPr lang="hr-HR" sz="1000" dirty="0"/>
              <a:t>Bromus diandrus Roth</a:t>
            </a:r>
          </a:p>
          <a:p>
            <a:r>
              <a:rPr lang="hr-HR" sz="1000" dirty="0"/>
              <a:t>Bromus erectus Huds.</a:t>
            </a:r>
          </a:p>
          <a:p>
            <a:r>
              <a:rPr lang="hr-HR" sz="1000" dirty="0"/>
              <a:t>Bromus erectus Huds. ssp. condensatus (Hack.) Asch. et Graebn.</a:t>
            </a:r>
          </a:p>
          <a:p>
            <a:r>
              <a:rPr lang="hr-HR" sz="1000" dirty="0"/>
              <a:t>Bromus erectus Huds. ssp. erectus</a:t>
            </a:r>
          </a:p>
          <a:p>
            <a:r>
              <a:rPr lang="hr-HR" sz="1000" dirty="0"/>
              <a:t>Bromus erectus Huds. ssp. transilvanicus (Steud.) Asch.et Graebn.</a:t>
            </a:r>
          </a:p>
          <a:p>
            <a:r>
              <a:rPr lang="hr-HR" sz="1000" dirty="0"/>
              <a:t>Bromus hordeaceus L.</a:t>
            </a:r>
          </a:p>
          <a:p>
            <a:r>
              <a:rPr lang="hr-HR" sz="1000" dirty="0"/>
              <a:t>Bromus hordeaceus L. ssp. hordeaceus</a:t>
            </a:r>
          </a:p>
          <a:p>
            <a:r>
              <a:rPr lang="hr-HR" sz="1000" dirty="0"/>
              <a:t>Bromus hordeaceus L. ssp. molliformis (Lloyd) Maire et Weiller</a:t>
            </a:r>
          </a:p>
          <a:p>
            <a:r>
              <a:rPr lang="hr-HR" sz="1000" dirty="0"/>
              <a:t>Bromus inermis Leyss.</a:t>
            </a:r>
          </a:p>
          <a:p>
            <a:r>
              <a:rPr lang="hr-HR" sz="1000" dirty="0"/>
              <a:t>Bromus intermedius Guss.</a:t>
            </a:r>
          </a:p>
          <a:p>
            <a:r>
              <a:rPr lang="hr-HR" sz="1000" dirty="0"/>
              <a:t>Bromus japonicus Thunb.</a:t>
            </a:r>
          </a:p>
          <a:p>
            <a:r>
              <a:rPr lang="hr-HR" sz="1000" dirty="0"/>
              <a:t>Bromus lanceolatus Roth</a:t>
            </a:r>
          </a:p>
          <a:p>
            <a:r>
              <a:rPr lang="hr-HR" sz="1000" dirty="0"/>
              <a:t>Bromus madritensis L.</a:t>
            </a:r>
          </a:p>
          <a:p>
            <a:r>
              <a:rPr lang="hr-HR" sz="1000" dirty="0"/>
              <a:t>Bromus pannonicus Kumm. et Sendtn.</a:t>
            </a:r>
          </a:p>
          <a:p>
            <a:r>
              <a:rPr lang="hr-HR" sz="1000" dirty="0"/>
              <a:t>Bromus racemosus L.</a:t>
            </a:r>
          </a:p>
          <a:p>
            <a:r>
              <a:rPr lang="hr-HR" sz="1000" dirty="0"/>
              <a:t>Bromus ramosus Huds.</a:t>
            </a:r>
          </a:p>
          <a:p>
            <a:r>
              <a:rPr lang="hr-HR" sz="1000" dirty="0"/>
              <a:t>Bromus rigidus Roth</a:t>
            </a:r>
          </a:p>
          <a:p>
            <a:r>
              <a:rPr lang="hr-HR" sz="1000" dirty="0"/>
              <a:t>Bromus scoparius L.</a:t>
            </a:r>
          </a:p>
          <a:p>
            <a:r>
              <a:rPr lang="hr-HR" sz="1000" dirty="0"/>
              <a:t>Bromus secalinus L.</a:t>
            </a:r>
          </a:p>
          <a:p>
            <a:r>
              <a:rPr lang="hr-HR" sz="1000" dirty="0"/>
              <a:t>Bromus squarrosus L.</a:t>
            </a:r>
          </a:p>
          <a:p>
            <a:r>
              <a:rPr lang="hr-HR" sz="1000" dirty="0"/>
              <a:t>Bromus sterilis L.</a:t>
            </a:r>
          </a:p>
          <a:p>
            <a:r>
              <a:rPr lang="hr-HR" sz="1000" dirty="0"/>
              <a:t>Bromus tectorum L.</a:t>
            </a:r>
          </a:p>
        </p:txBody>
      </p:sp>
      <p:sp>
        <p:nvSpPr>
          <p:cNvPr id="7" name="Text Box 7"/>
          <p:cNvSpPr txBox="1">
            <a:spLocks noChangeArrowheads="1"/>
          </p:cNvSpPr>
          <p:nvPr/>
        </p:nvSpPr>
        <p:spPr bwMode="auto">
          <a:xfrm>
            <a:off x="3464696" y="589110"/>
            <a:ext cx="9172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Bromus</a:t>
            </a:r>
            <a:endParaRPr lang="hr-HR" altLang="sr-Latn-RS" sz="1400" b="1" i="1" dirty="0">
              <a:solidFill>
                <a:srgbClr val="FF0000"/>
              </a:solidFill>
            </a:endParaRPr>
          </a:p>
        </p:txBody>
      </p:sp>
      <p:sp>
        <p:nvSpPr>
          <p:cNvPr id="8" name="Rectangle 7"/>
          <p:cNvSpPr/>
          <p:nvPr/>
        </p:nvSpPr>
        <p:spPr>
          <a:xfrm>
            <a:off x="6606299" y="3140968"/>
            <a:ext cx="4572000" cy="3631763"/>
          </a:xfrm>
          <a:prstGeom prst="rect">
            <a:avLst/>
          </a:prstGeom>
        </p:spPr>
        <p:txBody>
          <a:bodyPr>
            <a:spAutoFit/>
          </a:bodyPr>
          <a:lstStyle/>
          <a:p>
            <a:r>
              <a:rPr lang="hr-HR" sz="1000" dirty="0"/>
              <a:t>Poa alpina L.</a:t>
            </a:r>
          </a:p>
          <a:p>
            <a:r>
              <a:rPr lang="hr-HR" sz="1000" dirty="0"/>
              <a:t>Poa angustifolia L.</a:t>
            </a:r>
          </a:p>
          <a:p>
            <a:r>
              <a:rPr lang="hr-HR" sz="1000" dirty="0"/>
              <a:t>Poa annua L.</a:t>
            </a:r>
          </a:p>
          <a:p>
            <a:r>
              <a:rPr lang="hr-HR" sz="1000" dirty="0"/>
              <a:t>Poa badensis Haenke ex Willd.</a:t>
            </a:r>
          </a:p>
          <a:p>
            <a:r>
              <a:rPr lang="hr-HR" sz="1000" dirty="0"/>
              <a:t>Poa bulbosa L.</a:t>
            </a:r>
          </a:p>
          <a:p>
            <a:r>
              <a:rPr lang="hr-HR" sz="1000" dirty="0"/>
              <a:t>Poa cenisia All.</a:t>
            </a:r>
          </a:p>
          <a:p>
            <a:r>
              <a:rPr lang="hr-HR" sz="1000" dirty="0"/>
              <a:t>Poa chaixii Vill.</a:t>
            </a:r>
          </a:p>
          <a:p>
            <a:r>
              <a:rPr lang="hr-HR" sz="1000" dirty="0"/>
              <a:t>Poa compressa L.</a:t>
            </a:r>
          </a:p>
          <a:p>
            <a:r>
              <a:rPr lang="hr-HR" sz="1000" dirty="0"/>
              <a:t>Poa glauca Vahl</a:t>
            </a:r>
          </a:p>
          <a:p>
            <a:r>
              <a:rPr lang="hr-HR" sz="1000" dirty="0"/>
              <a:t>Poa hybrida Gaudin</a:t>
            </a:r>
          </a:p>
          <a:p>
            <a:r>
              <a:rPr lang="hr-HR" sz="1000" dirty="0"/>
              <a:t>Poa infirma Kunth</a:t>
            </a:r>
          </a:p>
          <a:p>
            <a:r>
              <a:rPr lang="hr-HR" sz="1000" dirty="0"/>
              <a:t>Poa jubata A. Kern.</a:t>
            </a:r>
          </a:p>
          <a:p>
            <a:r>
              <a:rPr lang="hr-HR" sz="1000" dirty="0"/>
              <a:t>Poa media Schur</a:t>
            </a:r>
          </a:p>
          <a:p>
            <a:r>
              <a:rPr lang="hr-HR" sz="1000" dirty="0"/>
              <a:t>Poa minor Gaudin</a:t>
            </a:r>
          </a:p>
          <a:p>
            <a:r>
              <a:rPr lang="hr-HR" sz="1000" dirty="0"/>
              <a:t>Poa nemoralis L.</a:t>
            </a:r>
          </a:p>
          <a:p>
            <a:r>
              <a:rPr lang="hr-HR" sz="1000" dirty="0"/>
              <a:t>Poa palustris L.</a:t>
            </a:r>
          </a:p>
          <a:p>
            <a:r>
              <a:rPr lang="hr-HR" sz="1000" dirty="0"/>
              <a:t>Poa perconcinna J. R. Edm.</a:t>
            </a:r>
          </a:p>
          <a:p>
            <a:r>
              <a:rPr lang="hr-HR" sz="1000" dirty="0"/>
              <a:t>Poa pratensis L.</a:t>
            </a:r>
          </a:p>
          <a:p>
            <a:r>
              <a:rPr lang="hr-HR" sz="1000" dirty="0"/>
              <a:t>Poa pumila Host</a:t>
            </a:r>
          </a:p>
          <a:p>
            <a:r>
              <a:rPr lang="hr-HR" sz="1000" dirty="0"/>
              <a:t>Poa remota Forselles</a:t>
            </a:r>
          </a:p>
          <a:p>
            <a:r>
              <a:rPr lang="hr-HR" sz="1000" dirty="0"/>
              <a:t>Poa trivialis L.</a:t>
            </a:r>
          </a:p>
          <a:p>
            <a:r>
              <a:rPr lang="hr-HR" sz="1000" dirty="0"/>
              <a:t>Poa trivialis L. ssp. sylvicola (Guss.) H. Lindb.</a:t>
            </a:r>
          </a:p>
          <a:p>
            <a:r>
              <a:rPr lang="hr-HR" sz="1000" dirty="0"/>
              <a:t>Poa trivialis L. ssp. trivialis</a:t>
            </a:r>
          </a:p>
        </p:txBody>
      </p:sp>
      <p:sp>
        <p:nvSpPr>
          <p:cNvPr id="9" name="Text Box 7"/>
          <p:cNvSpPr txBox="1">
            <a:spLocks noChangeArrowheads="1"/>
          </p:cNvSpPr>
          <p:nvPr/>
        </p:nvSpPr>
        <p:spPr bwMode="auto">
          <a:xfrm>
            <a:off x="6606299" y="2796531"/>
            <a:ext cx="5480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r-HR" altLang="sr-Latn-RS" sz="1800" b="1" i="1" dirty="0"/>
              <a:t>Poa</a:t>
            </a:r>
            <a:endParaRPr lang="hr-HR" altLang="sr-Latn-RS" sz="1400" b="1" i="1" dirty="0">
              <a:solidFill>
                <a:srgbClr val="FF0000"/>
              </a:solidFill>
            </a:endParaRPr>
          </a:p>
        </p:txBody>
      </p:sp>
      <p:grpSp>
        <p:nvGrpSpPr>
          <p:cNvPr id="13" name="Group 12">
            <a:extLst>
              <a:ext uri="{FF2B5EF4-FFF2-40B4-BE49-F238E27FC236}">
                <a16:creationId xmlns:a16="http://schemas.microsoft.com/office/drawing/2014/main" id="{DCADAA8D-C360-4687-B26A-8C7AC43B4F13}"/>
              </a:ext>
            </a:extLst>
          </p:cNvPr>
          <p:cNvGrpSpPr>
            <a:grpSpLocks/>
          </p:cNvGrpSpPr>
          <p:nvPr/>
        </p:nvGrpSpPr>
        <p:grpSpPr bwMode="auto">
          <a:xfrm>
            <a:off x="179388" y="274638"/>
            <a:ext cx="8713787" cy="276224"/>
            <a:chOff x="113" y="173"/>
            <a:chExt cx="5489" cy="174"/>
          </a:xfrm>
        </p:grpSpPr>
        <p:sp>
          <p:nvSpPr>
            <p:cNvPr id="14" name="Line 4">
              <a:extLst>
                <a:ext uri="{FF2B5EF4-FFF2-40B4-BE49-F238E27FC236}">
                  <a16:creationId xmlns:a16="http://schemas.microsoft.com/office/drawing/2014/main" id="{E79F8FCE-6277-4B71-BDD5-E0482CBDC8DE}"/>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15" name="Text Box 5">
              <a:extLst>
                <a:ext uri="{FF2B5EF4-FFF2-40B4-BE49-F238E27FC236}">
                  <a16:creationId xmlns:a16="http://schemas.microsoft.com/office/drawing/2014/main" id="{1709A221-7884-43BC-AC37-43C9E227517F}"/>
                </a:ext>
              </a:extLst>
            </p:cNvPr>
            <p:cNvSpPr txBox="1">
              <a:spLocks noChangeArrowheads="1"/>
            </p:cNvSpPr>
            <p:nvPr/>
          </p:nvSpPr>
          <p:spPr bwMode="auto">
            <a:xfrm>
              <a:off x="113" y="173"/>
              <a:ext cx="10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Poaceae</a:t>
              </a:r>
              <a:endParaRPr lang="hr-HR" sz="1200" dirty="0">
                <a:solidFill>
                  <a:srgbClr val="00B050"/>
                </a:solidFill>
              </a:endParaRPr>
            </a:p>
          </p:txBody>
        </p:sp>
      </p:grpSp>
    </p:spTree>
    <p:extLst>
      <p:ext uri="{BB962C8B-B14F-4D97-AF65-F5344CB8AC3E}">
        <p14:creationId xmlns:p14="http://schemas.microsoft.com/office/powerpoint/2010/main" val="38051724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07DBB-AE06-4B1B-9018-A3D49E7AD0AD}"/>
              </a:ext>
            </a:extLst>
          </p:cNvPr>
          <p:cNvSpPr>
            <a:spLocks noGrp="1"/>
          </p:cNvSpPr>
          <p:nvPr>
            <p:ph idx="1"/>
          </p:nvPr>
        </p:nvSpPr>
        <p:spPr>
          <a:xfrm>
            <a:off x="457200" y="296652"/>
            <a:ext cx="8229600" cy="6264696"/>
          </a:xfrm>
        </p:spPr>
        <p:txBody>
          <a:bodyPr>
            <a:noAutofit/>
          </a:bodyPr>
          <a:lstStyle/>
          <a:p>
            <a:r>
              <a:rPr lang="en-GB" sz="2800" dirty="0"/>
              <a:t>t</a:t>
            </a:r>
            <a:r>
              <a:rPr lang="hr-HR" sz="2800" dirty="0"/>
              <a:t>rava tvrdača naseljava potpuno drugačiji tip staništa</a:t>
            </a:r>
            <a:r>
              <a:rPr lang="en-GB" sz="2800" dirty="0"/>
              <a:t>. R</a:t>
            </a:r>
            <a:r>
              <a:rPr lang="hr-HR" sz="2800" dirty="0"/>
              <a:t>adi se o vrsti specifičnih planinskih travnjaka koji imaju niski pH</a:t>
            </a:r>
            <a:r>
              <a:rPr lang="en-GB" sz="2800" dirty="0"/>
              <a:t>. T</a:t>
            </a:r>
            <a:r>
              <a:rPr lang="hr-HR" sz="2800" dirty="0"/>
              <a:t>o su travnjaci koji se razvijaju na tlu iznad silikatne podloge (kod nas rijetko) ili (češće) na dubljim vapnenačkim tlima koja su zbog puno oborine isprana pa time postaju više kisela</a:t>
            </a:r>
            <a:endParaRPr lang="en-GB" sz="2800" dirty="0"/>
          </a:p>
          <a:p>
            <a:r>
              <a:rPr lang="en-GB" sz="2800" dirty="0"/>
              <a:t>t</a:t>
            </a:r>
            <a:r>
              <a:rPr lang="hr-HR" sz="2800" dirty="0"/>
              <a:t>rava tvrdača stoga čini specifične acidofilne travnjaka u našim Dinaridima (Gorski Kotar, Velebit i drugdje)</a:t>
            </a:r>
            <a:endParaRPr lang="en-GB" sz="2800" dirty="0"/>
          </a:p>
          <a:p>
            <a:r>
              <a:rPr lang="en-GB" sz="2800" dirty="0"/>
              <a:t>p</a:t>
            </a:r>
            <a:r>
              <a:rPr lang="hr-HR" sz="2800" dirty="0"/>
              <a:t>repoznaje se lako po vrlo gustom okomitom rastu bazalnih dijelova biljke koji se u nadzemnom dijelu odmiču pod određenim kutem</a:t>
            </a:r>
            <a:endParaRPr lang="en-GB" sz="2800" dirty="0"/>
          </a:p>
          <a:p>
            <a:r>
              <a:rPr lang="en-GB" sz="2800" dirty="0"/>
              <a:t>c</a:t>
            </a:r>
            <a:r>
              <a:rPr lang="hr-HR" sz="2800" dirty="0"/>
              <a:t>vat je također specifičan, jednostrano je orijentiran</a:t>
            </a:r>
          </a:p>
        </p:txBody>
      </p:sp>
    </p:spTree>
    <p:extLst>
      <p:ext uri="{BB962C8B-B14F-4D97-AF65-F5344CB8AC3E}">
        <p14:creationId xmlns:p14="http://schemas.microsoft.com/office/powerpoint/2010/main" val="2384854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3245</TotalTime>
  <Words>5508</Words>
  <Application>Microsoft Office PowerPoint</Application>
  <PresentationFormat>On-screen Show (4:3)</PresentationFormat>
  <Paragraphs>454</Paragraphs>
  <Slides>90</Slides>
  <Notes>45</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4" baseType="lpstr">
      <vt:lpstr>Arial</vt:lpstr>
      <vt:lpstr>Calibri</vt:lpstr>
      <vt:lpstr>Office Theme</vt:lpstr>
      <vt:lpstr>Chart</vt:lpstr>
      <vt:lpstr>Flora Hrvatske</vt:lpstr>
      <vt:lpstr>Trave (Poaceae) u flori Hrvatske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Biology</dc:creator>
  <cp:lastModifiedBy>38591</cp:lastModifiedBy>
  <cp:revision>210</cp:revision>
  <cp:lastPrinted>2024-12-30T15:35:31Z</cp:lastPrinted>
  <dcterms:created xsi:type="dcterms:W3CDTF">2014-03-19T08:18:49Z</dcterms:created>
  <dcterms:modified xsi:type="dcterms:W3CDTF">2025-01-03T15:29:18Z</dcterms:modified>
</cp:coreProperties>
</file>