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72" r:id="rId2"/>
    <p:sldId id="497" r:id="rId3"/>
    <p:sldId id="446" r:id="rId4"/>
    <p:sldId id="498" r:id="rId5"/>
    <p:sldId id="448" r:id="rId6"/>
    <p:sldId id="499" r:id="rId7"/>
    <p:sldId id="478" r:id="rId8"/>
    <p:sldId id="500" r:id="rId9"/>
    <p:sldId id="461" r:id="rId10"/>
    <p:sldId id="501" r:id="rId11"/>
    <p:sldId id="479" r:id="rId12"/>
    <p:sldId id="502" r:id="rId13"/>
    <p:sldId id="481" r:id="rId14"/>
    <p:sldId id="503" r:id="rId15"/>
    <p:sldId id="482" r:id="rId16"/>
    <p:sldId id="504" r:id="rId17"/>
    <p:sldId id="483" r:id="rId18"/>
    <p:sldId id="505" r:id="rId19"/>
    <p:sldId id="484" r:id="rId20"/>
    <p:sldId id="506" r:id="rId21"/>
    <p:sldId id="485" r:id="rId22"/>
    <p:sldId id="507" r:id="rId23"/>
    <p:sldId id="486" r:id="rId24"/>
    <p:sldId id="508" r:id="rId25"/>
    <p:sldId id="487" r:id="rId26"/>
    <p:sldId id="509" r:id="rId27"/>
    <p:sldId id="488" r:id="rId28"/>
    <p:sldId id="510" r:id="rId29"/>
    <p:sldId id="489" r:id="rId30"/>
    <p:sldId id="511" r:id="rId31"/>
    <p:sldId id="490" r:id="rId32"/>
    <p:sldId id="512" r:id="rId33"/>
    <p:sldId id="491" r:id="rId34"/>
    <p:sldId id="513" r:id="rId35"/>
    <p:sldId id="463" r:id="rId36"/>
    <p:sldId id="514" r:id="rId37"/>
    <p:sldId id="492" r:id="rId38"/>
    <p:sldId id="515" r:id="rId39"/>
    <p:sldId id="493" r:id="rId40"/>
    <p:sldId id="516" r:id="rId41"/>
    <p:sldId id="494" r:id="rId42"/>
    <p:sldId id="517" r:id="rId43"/>
    <p:sldId id="495" r:id="rId44"/>
    <p:sldId id="518" r:id="rId45"/>
    <p:sldId id="496" r:id="rId46"/>
    <p:sldId id="519" r:id="rId47"/>
    <p:sldId id="476" r:id="rId48"/>
    <p:sldId id="520" r:id="rId49"/>
  </p:sldIdLst>
  <p:sldSz cx="9144000" cy="6858000" type="screen4x3"/>
  <p:notesSz cx="9144000" cy="6858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86074" autoAdjust="0"/>
  </p:normalViewPr>
  <p:slideViewPr>
    <p:cSldViewPr>
      <p:cViewPr varScale="1">
        <p:scale>
          <a:sx n="98" d="100"/>
          <a:sy n="98" d="100"/>
        </p:scale>
        <p:origin x="2370" y="72"/>
      </p:cViewPr>
      <p:guideLst>
        <p:guide orient="horz" pos="2160"/>
        <p:guide pos="2880"/>
      </p:guideLst>
    </p:cSldViewPr>
  </p:slideViewPr>
  <p:outlineViewPr>
    <p:cViewPr>
      <p:scale>
        <a:sx n="33" d="100"/>
        <a:sy n="33" d="100"/>
      </p:scale>
      <p:origin x="0" y="-82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AA0D551-AF7F-49E3-B93C-C393806887F0}" type="datetimeFigureOut">
              <a:rPr lang="hr-HR" smtClean="0"/>
              <a:t>3.1.2025.</a:t>
            </a:fld>
            <a:endParaRPr lang="hr-HR"/>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5CE535-DD98-41A7-9FA7-7A0CCF772BC3}" type="slidenum">
              <a:rPr lang="hr-HR" smtClean="0"/>
              <a:t>‹#›</a:t>
            </a:fld>
            <a:endParaRPr lang="hr-HR"/>
          </a:p>
        </p:txBody>
      </p:sp>
    </p:spTree>
    <p:extLst>
      <p:ext uri="{BB962C8B-B14F-4D97-AF65-F5344CB8AC3E}">
        <p14:creationId xmlns:p14="http://schemas.microsoft.com/office/powerpoint/2010/main" val="3700900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20CAD19-DFC6-41F4-905F-F6141FA3A6BA}" type="slidenum">
              <a:rPr lang="hr-HR" altLang="sr-Latn-RS"/>
              <a:pPr>
                <a:spcBef>
                  <a:spcPct val="0"/>
                </a:spcBef>
              </a:pPr>
              <a:t>3</a:t>
            </a:fld>
            <a:endParaRPr lang="hr-HR" altLang="sr-Latn-R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hr-HR" altLang="sr-Latn-RS" dirty="0"/>
              <a:t>Na grafu udjela uzroka ugroženosti vaskularne flore Hrvatske ustanovljenom prema IUCN metodologiji vidljivo je da je glavni uzrok ugroženosti gubitak staništa. Ova vježba će se baviti ugroženom florom i njihovim staništima. Bez razumijevanja ekologije staništa, nije moguće ni pravilno štititi vrste koje na njoj rastu. Stoga je i EU sustav zaštite prirode NATURA2000 baziran više na zaštiti staništa, nego samih biljnih vrsta. Ako proučite ciljeve očuvanja NATURA 2000 područja ekološke mreže, vidjet će te da u njima ima svega nekoliko biljnih vrsta.  Iskustva su pokazala da je puno efikasnije štititi čitavo stanište, jer se time automatski štite i biljne vrste na njemu. </a:t>
            </a:r>
            <a:endParaRPr lang="en-US" altLang="sr-Latn-R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Obje ugrožene vodene vrste iz roda žabnjaka rastu u stajaćim vodama i </a:t>
            </a:r>
            <a:r>
              <a:rPr lang="hr-HR" i="0" dirty="0" err="1"/>
              <a:t>helofiti</a:t>
            </a:r>
            <a:r>
              <a:rPr lang="hr-HR" i="0" dirty="0"/>
              <a:t> su (dijelom su u vodi, dijelom izvan vode). Izvan vode su dijelovi listova, cvjetovi i plodovi.</a:t>
            </a:r>
          </a:p>
          <a:p>
            <a:r>
              <a:rPr lang="hr-HR" i="1" dirty="0"/>
              <a:t>R. </a:t>
            </a:r>
            <a:r>
              <a:rPr lang="hr-HR" i="1" dirty="0" err="1"/>
              <a:t>lingua</a:t>
            </a:r>
            <a:r>
              <a:rPr lang="hr-HR" i="1" dirty="0"/>
              <a:t> </a:t>
            </a:r>
            <a:r>
              <a:rPr lang="hr-HR" i="0" dirty="0"/>
              <a:t>ima duge </a:t>
            </a:r>
            <a:r>
              <a:rPr lang="hr-HR" i="0" dirty="0" err="1"/>
              <a:t>linealne</a:t>
            </a:r>
            <a:r>
              <a:rPr lang="hr-HR" i="0" dirty="0"/>
              <a:t> listove, a čitava biljka može narasti i do metar i pol u visinu.</a:t>
            </a:r>
          </a:p>
          <a:p>
            <a:r>
              <a:rPr lang="hr-HR" i="1" dirty="0"/>
              <a:t>R. </a:t>
            </a:r>
            <a:r>
              <a:rPr lang="hr-HR" i="1" dirty="0" err="1"/>
              <a:t>ophioglossifolius</a:t>
            </a:r>
            <a:r>
              <a:rPr lang="hr-HR" i="0" dirty="0"/>
              <a:t> ima listove koje podsjećaju na listove </a:t>
            </a:r>
            <a:r>
              <a:rPr lang="hr-HR" i="0" dirty="0" err="1"/>
              <a:t>jednolista</a:t>
            </a:r>
            <a:r>
              <a:rPr lang="hr-HR" i="0" dirty="0"/>
              <a:t> </a:t>
            </a:r>
            <a:r>
              <a:rPr lang="hr-HR" i="1" dirty="0"/>
              <a:t>(</a:t>
            </a:r>
            <a:r>
              <a:rPr lang="hr-HR" i="1" dirty="0" err="1"/>
              <a:t>Ophioglossum</a:t>
            </a:r>
            <a:r>
              <a:rPr lang="hr-HR" i="1" dirty="0"/>
              <a:t> </a:t>
            </a:r>
            <a:r>
              <a:rPr lang="hr-HR" i="1" dirty="0" err="1"/>
              <a:t>vulgatum</a:t>
            </a:r>
            <a:r>
              <a:rPr lang="hr-HR" i="0" dirty="0"/>
              <a:t>). </a:t>
            </a:r>
          </a:p>
          <a:p>
            <a:r>
              <a:rPr lang="hr-HR" i="0" dirty="0"/>
              <a:t>U vodama raste i čitav niz </a:t>
            </a:r>
            <a:r>
              <a:rPr lang="hr-HR" i="0" dirty="0" err="1"/>
              <a:t>submerznih</a:t>
            </a:r>
            <a:r>
              <a:rPr lang="hr-HR" i="0" dirty="0"/>
              <a:t> (podvodnih) vrsta žabnjaka, a njihova karakteristika je da imaju uglavnom bijele cvjetove!</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23</a:t>
            </a:fld>
            <a:endParaRPr lang="hr-HR"/>
          </a:p>
        </p:txBody>
      </p:sp>
    </p:spTree>
    <p:extLst>
      <p:ext uri="{BB962C8B-B14F-4D97-AF65-F5344CB8AC3E}">
        <p14:creationId xmlns:p14="http://schemas.microsoft.com/office/powerpoint/2010/main" val="310136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Ove tri vrste rastu na vlažnim staništima uz vodu, ne nužno u samoj vodi i sve narastu i do dva metra u vis. </a:t>
            </a:r>
          </a:p>
          <a:p>
            <a:r>
              <a:rPr lang="hr-HR" i="1" dirty="0" err="1"/>
              <a:t>Dorycnium</a:t>
            </a:r>
            <a:r>
              <a:rPr lang="hr-HR" i="1" dirty="0"/>
              <a:t> </a:t>
            </a:r>
            <a:r>
              <a:rPr lang="hr-HR" i="1" dirty="0" err="1"/>
              <a:t>hirsutum</a:t>
            </a:r>
            <a:r>
              <a:rPr lang="hr-HR" i="1" dirty="0"/>
              <a:t> </a:t>
            </a:r>
            <a:r>
              <a:rPr lang="hr-HR" i="0" dirty="0"/>
              <a:t>i </a:t>
            </a:r>
            <a:r>
              <a:rPr lang="hr-HR" i="1" dirty="0" err="1"/>
              <a:t>Ligularia</a:t>
            </a:r>
            <a:r>
              <a:rPr lang="hr-HR" i="1" dirty="0"/>
              <a:t> </a:t>
            </a:r>
            <a:r>
              <a:rPr lang="hr-HR" i="1" dirty="0" err="1"/>
              <a:t>sibirica</a:t>
            </a:r>
            <a:r>
              <a:rPr lang="hr-HR" i="1" dirty="0"/>
              <a:t> </a:t>
            </a:r>
            <a:r>
              <a:rPr lang="hr-HR" i="0" dirty="0"/>
              <a:t> poznajete iz prethodnih vježbi (</a:t>
            </a:r>
            <a:r>
              <a:rPr lang="hr-HR" i="1" dirty="0" err="1"/>
              <a:t>Fabaceae</a:t>
            </a:r>
            <a:r>
              <a:rPr lang="hr-HR" i="1" dirty="0"/>
              <a:t> </a:t>
            </a:r>
            <a:r>
              <a:rPr lang="hr-HR" i="0" dirty="0"/>
              <a:t>i </a:t>
            </a:r>
            <a:r>
              <a:rPr lang="hr-HR" i="1" dirty="0" err="1"/>
              <a:t>Compositae</a:t>
            </a:r>
            <a:r>
              <a:rPr lang="hr-HR" i="0" dirty="0"/>
              <a:t>).</a:t>
            </a:r>
          </a:p>
          <a:p>
            <a:r>
              <a:rPr lang="hr-HR" i="1" dirty="0" err="1"/>
              <a:t>Kitaibela</a:t>
            </a:r>
            <a:r>
              <a:rPr lang="hr-HR" i="1" dirty="0"/>
              <a:t> </a:t>
            </a:r>
            <a:r>
              <a:rPr lang="hr-HR" i="1" dirty="0" err="1"/>
              <a:t>vitifolia</a:t>
            </a:r>
            <a:r>
              <a:rPr lang="hr-HR" i="1" dirty="0"/>
              <a:t> </a:t>
            </a:r>
            <a:r>
              <a:rPr lang="hr-HR" i="0" dirty="0"/>
              <a:t>je iz porodice </a:t>
            </a:r>
            <a:r>
              <a:rPr lang="hr-HR" i="0" dirty="0" err="1"/>
              <a:t>sljezovki</a:t>
            </a:r>
            <a:r>
              <a:rPr lang="hr-HR" i="0" dirty="0"/>
              <a:t>, endemična je balkanska vrsta, dobila je ime po slavnom mađarskom botaničaru Paulu </a:t>
            </a:r>
            <a:r>
              <a:rPr lang="hr-HR" i="0" dirty="0" err="1"/>
              <a:t>Kitaibelu</a:t>
            </a:r>
            <a:r>
              <a:rPr lang="hr-HR" i="0" dirty="0"/>
              <a:t>. </a:t>
            </a:r>
          </a:p>
          <a:p>
            <a:r>
              <a:rPr lang="hr-HR" i="0" dirty="0"/>
              <a:t>Vrsta ima svega nekoliko poznatih nalazišta u istočnoj Hrvatskoj, od čega svega dva recentna.</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25</a:t>
            </a:fld>
            <a:endParaRPr lang="hr-HR"/>
          </a:p>
        </p:txBody>
      </p:sp>
    </p:spTree>
    <p:extLst>
      <p:ext uri="{BB962C8B-B14F-4D97-AF65-F5344CB8AC3E}">
        <p14:creationId xmlns:p14="http://schemas.microsoft.com/office/powerpoint/2010/main" val="139519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Ove dvije vrste iz porodice </a:t>
            </a:r>
            <a:r>
              <a:rPr lang="hr-HR" i="1" dirty="0" err="1"/>
              <a:t>Asclepiadaceae</a:t>
            </a:r>
            <a:r>
              <a:rPr lang="hr-HR" i="0" dirty="0"/>
              <a:t> također rastu uz vodu, na vlažnom tlu uz rijeke, jezera, jarke, kanale, ali isključivo u mediteranskoj klimi. </a:t>
            </a:r>
          </a:p>
          <a:p>
            <a:r>
              <a:rPr lang="hr-HR" i="0" dirty="0"/>
              <a:t>Obje vrste su penjačice, penju se uglavnom po trsci ili drvenastim vrstama uz vodu.</a:t>
            </a:r>
          </a:p>
          <a:p>
            <a:r>
              <a:rPr lang="hr-HR" i="0" dirty="0"/>
              <a:t>Imaju karakteristične cvjetove i duguljaste plodove. </a:t>
            </a:r>
          </a:p>
        </p:txBody>
      </p:sp>
      <p:sp>
        <p:nvSpPr>
          <p:cNvPr id="4" name="Slide Number Placeholder 3"/>
          <p:cNvSpPr>
            <a:spLocks noGrp="1"/>
          </p:cNvSpPr>
          <p:nvPr>
            <p:ph type="sldNum" sz="quarter" idx="5"/>
          </p:nvPr>
        </p:nvSpPr>
        <p:spPr/>
        <p:txBody>
          <a:bodyPr/>
          <a:lstStyle/>
          <a:p>
            <a:fld id="{ED5CE535-DD98-41A7-9FA7-7A0CCF772BC3}" type="slidenum">
              <a:rPr lang="hr-HR" smtClean="0"/>
              <a:t>27</a:t>
            </a:fld>
            <a:endParaRPr lang="hr-HR"/>
          </a:p>
        </p:txBody>
      </p:sp>
    </p:spTree>
    <p:extLst>
      <p:ext uri="{BB962C8B-B14F-4D97-AF65-F5344CB8AC3E}">
        <p14:creationId xmlns:p14="http://schemas.microsoft.com/office/powerpoint/2010/main" val="187251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Ove dvije vrste vodenih </a:t>
            </a:r>
            <a:r>
              <a:rPr lang="hr-HR" i="0" dirty="0" err="1"/>
              <a:t>papratnjača</a:t>
            </a:r>
            <a:r>
              <a:rPr lang="hr-HR" i="0" dirty="0"/>
              <a:t> naučile ste na prvoj vježbi.</a:t>
            </a:r>
          </a:p>
          <a:p>
            <a:r>
              <a:rPr lang="hr-HR" i="1" dirty="0" err="1"/>
              <a:t>Pilularia</a:t>
            </a:r>
            <a:r>
              <a:rPr lang="hr-HR" i="1" dirty="0"/>
              <a:t> minuta </a:t>
            </a:r>
            <a:r>
              <a:rPr lang="hr-HR" i="0" dirty="0"/>
              <a:t>raste na povremenim mediteranskim lokvama (</a:t>
            </a:r>
            <a:r>
              <a:rPr lang="hr-HR" i="1" dirty="0" err="1"/>
              <a:t>temporary</a:t>
            </a:r>
            <a:r>
              <a:rPr lang="hr-HR" i="1" dirty="0"/>
              <a:t> </a:t>
            </a:r>
            <a:r>
              <a:rPr lang="hr-HR" i="1" dirty="0" err="1"/>
              <a:t>Mediterranean</a:t>
            </a:r>
            <a:r>
              <a:rPr lang="hr-HR" i="1" dirty="0"/>
              <a:t> </a:t>
            </a:r>
            <a:r>
              <a:rPr lang="hr-HR" i="1" dirty="0" err="1"/>
              <a:t>ponds</a:t>
            </a:r>
            <a:r>
              <a:rPr lang="hr-HR" i="0" dirty="0"/>
              <a:t>), staništu o kojem već znate da je ugroženo zbog smanjenog tradicionalnog stočarstva u Sredozemlju.</a:t>
            </a:r>
          </a:p>
          <a:p>
            <a:r>
              <a:rPr lang="hr-HR" i="0" dirty="0"/>
              <a:t>Kod nas je poznata jedino s otoka Raba i Cresa.</a:t>
            </a:r>
          </a:p>
          <a:p>
            <a:r>
              <a:rPr lang="hr-HR" i="1" dirty="0" err="1"/>
              <a:t>Marsilea</a:t>
            </a:r>
            <a:r>
              <a:rPr lang="hr-HR" i="1" dirty="0"/>
              <a:t> </a:t>
            </a:r>
            <a:r>
              <a:rPr lang="hr-HR" i="1" dirty="0" err="1"/>
              <a:t>quadrifolia</a:t>
            </a:r>
            <a:r>
              <a:rPr lang="hr-HR" i="1" dirty="0"/>
              <a:t> </a:t>
            </a:r>
            <a:r>
              <a:rPr lang="hr-HR" i="0" dirty="0"/>
              <a:t>raste u plitkim stajaćicama i periodički plavljenim travnjacima u kontinentalnoj Hrvatskoj.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29</a:t>
            </a:fld>
            <a:endParaRPr lang="hr-HR"/>
          </a:p>
        </p:txBody>
      </p:sp>
    </p:spTree>
    <p:extLst>
      <p:ext uri="{BB962C8B-B14F-4D97-AF65-F5344CB8AC3E}">
        <p14:creationId xmlns:p14="http://schemas.microsoft.com/office/powerpoint/2010/main" val="400972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Ove dvije vrste su primjeri ukorijenjenih </a:t>
            </a:r>
            <a:r>
              <a:rPr lang="hr-HR" i="0" dirty="0" err="1"/>
              <a:t>submerznih</a:t>
            </a:r>
            <a:r>
              <a:rPr lang="hr-HR" i="0" dirty="0"/>
              <a:t> vodenih vrsta, koje u doba cvatnje izviru iznad razine vode.</a:t>
            </a:r>
          </a:p>
          <a:p>
            <a:r>
              <a:rPr lang="hr-HR" i="1" dirty="0" err="1"/>
              <a:t>Hippuris</a:t>
            </a:r>
            <a:r>
              <a:rPr lang="hr-HR" i="1" dirty="0"/>
              <a:t> </a:t>
            </a:r>
            <a:r>
              <a:rPr lang="hr-HR" i="1" dirty="0" err="1"/>
              <a:t>vulgaris</a:t>
            </a:r>
            <a:r>
              <a:rPr lang="hr-HR" i="1" dirty="0"/>
              <a:t> </a:t>
            </a:r>
            <a:r>
              <a:rPr lang="hr-HR" i="0" dirty="0"/>
              <a:t>ima dvojake listove – podvodni su uži i duži, a nadvodni kraći, deblji i krući.</a:t>
            </a:r>
          </a:p>
          <a:p>
            <a:r>
              <a:rPr lang="hr-HR" i="0" dirty="0"/>
              <a:t>Rozete </a:t>
            </a:r>
            <a:r>
              <a:rPr lang="hr-HR" i="1" dirty="0" err="1"/>
              <a:t>Hottonia</a:t>
            </a:r>
            <a:r>
              <a:rPr lang="hr-HR" i="1" dirty="0"/>
              <a:t> </a:t>
            </a:r>
            <a:r>
              <a:rPr lang="hr-HR" i="1" dirty="0" err="1"/>
              <a:t>palustris</a:t>
            </a:r>
            <a:r>
              <a:rPr lang="hr-HR" i="0" dirty="0"/>
              <a:t> mogu preživjeti na vlažnom mulju, ako dođe do naglog isušivanja staništa.</a:t>
            </a:r>
          </a:p>
          <a:p>
            <a:r>
              <a:rPr lang="hr-HR" i="0" dirty="0"/>
              <a:t>U pravilu veliki broj vodenih vrsta ima prilagodbe na život u potpunosti u vodi, djelomično u vodi te izvan vode, a vrlo često su morfološki oblici listova u ta tri slučaja vrlo različiti, pa o tome treba voditi računa kod njihove determinacije. Varijabilnost u građi je također vidljiva i kod iste vrste koja raste u stajaćoj i tekućoj vodi, te u vodama različite brzine.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31</a:t>
            </a:fld>
            <a:endParaRPr lang="hr-HR"/>
          </a:p>
        </p:txBody>
      </p:sp>
    </p:spTree>
    <p:extLst>
      <p:ext uri="{BB962C8B-B14F-4D97-AF65-F5344CB8AC3E}">
        <p14:creationId xmlns:p14="http://schemas.microsoft.com/office/powerpoint/2010/main" val="318471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Hrvatskoj su zabilježene tri vrste </a:t>
            </a:r>
            <a:r>
              <a:rPr lang="hr-HR" dirty="0" err="1"/>
              <a:t>rosika</a:t>
            </a:r>
            <a:r>
              <a:rPr lang="hr-HR" dirty="0"/>
              <a:t>, od kojih su dvije regionalno izumrle. </a:t>
            </a:r>
          </a:p>
          <a:p>
            <a:r>
              <a:rPr lang="hr-HR" dirty="0"/>
              <a:t>Dvojbeno je da li je </a:t>
            </a:r>
            <a:r>
              <a:rPr lang="hr-HR" i="1" dirty="0" err="1"/>
              <a:t>Drosera</a:t>
            </a:r>
            <a:r>
              <a:rPr lang="hr-HR" i="1" dirty="0"/>
              <a:t> </a:t>
            </a:r>
            <a:r>
              <a:rPr lang="hr-HR" i="1" dirty="0" err="1"/>
              <a:t>anglica</a:t>
            </a:r>
            <a:r>
              <a:rPr lang="hr-HR" i="0" dirty="0"/>
              <a:t> uopće ikada živjela u Hrvatskoj, jer su jedini dokaz herbarijski primjerci na kojima je naznačena Dalmacija, što je malo vjerojatno, jer u Dalmaciji ne postoje niti su postojali </a:t>
            </a:r>
            <a:r>
              <a:rPr lang="hr-HR" i="0" dirty="0" err="1"/>
              <a:t>cretovi</a:t>
            </a:r>
            <a:r>
              <a:rPr lang="hr-HR" i="0" dirty="0"/>
              <a:t>. Vrsta </a:t>
            </a:r>
            <a:r>
              <a:rPr lang="hr-HR" i="1" dirty="0" err="1"/>
              <a:t>Drosera</a:t>
            </a:r>
            <a:r>
              <a:rPr lang="hr-HR" i="1" dirty="0"/>
              <a:t> </a:t>
            </a:r>
            <a:r>
              <a:rPr lang="hr-HR" i="1" dirty="0" err="1"/>
              <a:t>intermedia</a:t>
            </a:r>
            <a:r>
              <a:rPr lang="hr-HR" i="1" dirty="0"/>
              <a:t> </a:t>
            </a:r>
            <a:r>
              <a:rPr lang="hr-HR" i="0" dirty="0"/>
              <a:t>je zabilježena samo jednom u Hrvatskom Zagorju sredinom 19. stoljeća.</a:t>
            </a:r>
          </a:p>
          <a:p>
            <a:r>
              <a:rPr lang="hr-HR" i="0" dirty="0"/>
              <a:t>Jedina koja i danas obitava u Hrvatskoj je </a:t>
            </a:r>
            <a:r>
              <a:rPr lang="hr-HR" i="1" dirty="0" err="1"/>
              <a:t>Drosera</a:t>
            </a:r>
            <a:r>
              <a:rPr lang="hr-HR" i="1" dirty="0"/>
              <a:t> </a:t>
            </a:r>
            <a:r>
              <a:rPr lang="hr-HR" i="1" dirty="0" err="1"/>
              <a:t>rotundifolia</a:t>
            </a:r>
            <a:r>
              <a:rPr lang="hr-HR" i="0" dirty="0"/>
              <a:t>, za koju poznajemo svega 3-4 recentna nalazišta. Najveće populacije ima na </a:t>
            </a:r>
            <a:r>
              <a:rPr lang="hr-HR" i="0" dirty="0" err="1"/>
              <a:t>cretu</a:t>
            </a:r>
            <a:r>
              <a:rPr lang="hr-HR" i="0" dirty="0"/>
              <a:t> Đon </a:t>
            </a:r>
            <a:r>
              <a:rPr lang="hr-HR" i="0" dirty="0" err="1"/>
              <a:t>Močvar</a:t>
            </a:r>
            <a:r>
              <a:rPr lang="hr-HR" i="0" dirty="0"/>
              <a:t> kod </a:t>
            </a:r>
            <a:r>
              <a:rPr lang="hr-HR" i="0" dirty="0" err="1"/>
              <a:t>Blatuše</a:t>
            </a:r>
            <a:r>
              <a:rPr lang="hr-HR" i="0" dirty="0"/>
              <a:t>.</a:t>
            </a:r>
            <a:endParaRPr lang="hr-HR" dirty="0"/>
          </a:p>
        </p:txBody>
      </p:sp>
      <p:sp>
        <p:nvSpPr>
          <p:cNvPr id="4" name="Slide Number Placeholder 3"/>
          <p:cNvSpPr>
            <a:spLocks noGrp="1"/>
          </p:cNvSpPr>
          <p:nvPr>
            <p:ph type="sldNum" sz="quarter" idx="5"/>
          </p:nvPr>
        </p:nvSpPr>
        <p:spPr/>
        <p:txBody>
          <a:bodyPr/>
          <a:lstStyle/>
          <a:p>
            <a:fld id="{ED5CE535-DD98-41A7-9FA7-7A0CCF772BC3}" type="slidenum">
              <a:rPr lang="hr-HR" smtClean="0"/>
              <a:t>35</a:t>
            </a:fld>
            <a:endParaRPr lang="hr-HR"/>
          </a:p>
        </p:txBody>
      </p:sp>
    </p:spTree>
    <p:extLst>
      <p:ext uri="{BB962C8B-B14F-4D97-AF65-F5344CB8AC3E}">
        <p14:creationId xmlns:p14="http://schemas.microsoft.com/office/powerpoint/2010/main" val="363902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Hrvatskoj su zabilježene četiri vrste </a:t>
            </a:r>
            <a:r>
              <a:rPr lang="hr-HR" dirty="0" err="1"/>
              <a:t>suhoperki</a:t>
            </a:r>
            <a:r>
              <a:rPr lang="hr-HR" dirty="0"/>
              <a:t>. Rod </a:t>
            </a:r>
            <a:r>
              <a:rPr lang="hr-HR" i="1" dirty="0" err="1"/>
              <a:t>Eriophorum</a:t>
            </a:r>
            <a:r>
              <a:rPr lang="hr-HR" i="1" dirty="0"/>
              <a:t> </a:t>
            </a:r>
            <a:r>
              <a:rPr lang="hr-HR" i="0" dirty="0"/>
              <a:t>se u engleskom zove </a:t>
            </a:r>
            <a:r>
              <a:rPr lang="hr-HR" i="1" dirty="0" err="1"/>
              <a:t>cotton-grass</a:t>
            </a:r>
            <a:r>
              <a:rPr lang="hr-HR" i="0" dirty="0"/>
              <a:t>, jer klasovi podsjećaju na pamuk.</a:t>
            </a:r>
          </a:p>
          <a:p>
            <a:r>
              <a:rPr lang="hr-HR" i="0" dirty="0"/>
              <a:t>Ovo su tipične </a:t>
            </a:r>
            <a:r>
              <a:rPr lang="hr-HR" i="0" dirty="0" err="1"/>
              <a:t>cretne</a:t>
            </a:r>
            <a:r>
              <a:rPr lang="hr-HR" i="0" dirty="0"/>
              <a:t> vrste, koje su ugrožene isušivanjem i zarastanjem </a:t>
            </a:r>
            <a:r>
              <a:rPr lang="hr-HR" i="0" dirty="0" err="1"/>
              <a:t>cretova</a:t>
            </a:r>
            <a:r>
              <a:rPr lang="hr-HR" i="0" dirty="0"/>
              <a:t>, te globalnim zagrijavanjem koje smanjuje količinu oborine, ključnu za održavanje </a:t>
            </a:r>
            <a:r>
              <a:rPr lang="hr-HR" i="0" dirty="0" err="1"/>
              <a:t>creta</a:t>
            </a:r>
            <a:r>
              <a:rPr lang="hr-HR" i="0" dirty="0"/>
              <a:t>.</a:t>
            </a:r>
          </a:p>
          <a:p>
            <a:r>
              <a:rPr lang="hr-HR" i="1" dirty="0" err="1"/>
              <a:t>Eriophoorum</a:t>
            </a:r>
            <a:r>
              <a:rPr lang="hr-HR" i="1" dirty="0"/>
              <a:t> </a:t>
            </a:r>
            <a:r>
              <a:rPr lang="hr-HR" i="1" dirty="0" err="1"/>
              <a:t>gracile</a:t>
            </a:r>
            <a:r>
              <a:rPr lang="hr-HR" i="1" dirty="0"/>
              <a:t> </a:t>
            </a:r>
            <a:r>
              <a:rPr lang="hr-HR" i="0" dirty="0"/>
              <a:t>je otkriven 1978. (Ilijanić, 1978) na </a:t>
            </a:r>
            <a:r>
              <a:rPr lang="hr-HR" i="0" dirty="0" err="1"/>
              <a:t>cretu</a:t>
            </a:r>
            <a:r>
              <a:rPr lang="hr-HR" i="0" dirty="0"/>
              <a:t> Tršće u Gorskom Kotaru, a od 1997. vrsta više nije pronađena na staništu.</a:t>
            </a:r>
          </a:p>
          <a:p>
            <a:r>
              <a:rPr lang="hr-HR" i="1" dirty="0" err="1"/>
              <a:t>Eriophorum</a:t>
            </a:r>
            <a:r>
              <a:rPr lang="hr-HR" i="1" dirty="0"/>
              <a:t> </a:t>
            </a:r>
            <a:r>
              <a:rPr lang="hr-HR" i="1" dirty="0" err="1"/>
              <a:t>vaginatum</a:t>
            </a:r>
            <a:r>
              <a:rPr lang="hr-HR" i="1" dirty="0"/>
              <a:t> </a:t>
            </a:r>
            <a:r>
              <a:rPr lang="hr-HR" i="0" dirty="0"/>
              <a:t>je poznat samo s </a:t>
            </a:r>
            <a:r>
              <a:rPr lang="hr-HR" i="0" dirty="0" err="1"/>
              <a:t>creta</a:t>
            </a:r>
            <a:r>
              <a:rPr lang="hr-HR" i="0" dirty="0"/>
              <a:t> </a:t>
            </a:r>
            <a:r>
              <a:rPr lang="hr-HR" i="0" dirty="0" err="1"/>
              <a:t>Trstenik</a:t>
            </a:r>
            <a:r>
              <a:rPr lang="hr-HR" i="0" dirty="0"/>
              <a:t> u Gorskom Kotaru.</a:t>
            </a:r>
          </a:p>
          <a:p>
            <a:r>
              <a:rPr lang="hr-HR" i="0" dirty="0"/>
              <a:t>Vrste </a:t>
            </a:r>
            <a:r>
              <a:rPr lang="hr-HR" i="1" dirty="0"/>
              <a:t>E. </a:t>
            </a:r>
            <a:r>
              <a:rPr lang="hr-HR" i="1" dirty="0" err="1"/>
              <a:t>latifolium</a:t>
            </a:r>
            <a:r>
              <a:rPr lang="hr-HR" i="1" dirty="0"/>
              <a:t> </a:t>
            </a:r>
            <a:r>
              <a:rPr lang="hr-HR" i="0" dirty="0"/>
              <a:t>i </a:t>
            </a:r>
            <a:r>
              <a:rPr lang="hr-HR" i="1" dirty="0"/>
              <a:t>E. </a:t>
            </a:r>
            <a:r>
              <a:rPr lang="hr-HR" i="1" dirty="0" err="1"/>
              <a:t>angustifolium</a:t>
            </a:r>
            <a:r>
              <a:rPr lang="hr-HR" i="1" dirty="0"/>
              <a:t> </a:t>
            </a:r>
            <a:r>
              <a:rPr lang="hr-HR" i="0" dirty="0"/>
              <a:t>poznate su sa nekoliko acidofilnih i </a:t>
            </a:r>
            <a:r>
              <a:rPr lang="hr-HR" i="0" dirty="0" err="1"/>
              <a:t>bazofilnih</a:t>
            </a:r>
            <a:r>
              <a:rPr lang="hr-HR" i="0" dirty="0"/>
              <a:t> </a:t>
            </a:r>
            <a:r>
              <a:rPr lang="hr-HR" i="0" dirty="0" err="1"/>
              <a:t>cretova</a:t>
            </a:r>
            <a:r>
              <a:rPr lang="hr-HR" i="0" dirty="0"/>
              <a:t> u Hrvatskoj, a najveće populacije su im na </a:t>
            </a:r>
            <a:r>
              <a:rPr lang="hr-HR" i="0" dirty="0" err="1"/>
              <a:t>cretu</a:t>
            </a:r>
            <a:r>
              <a:rPr lang="hr-HR" i="0" dirty="0"/>
              <a:t> Đon </a:t>
            </a:r>
            <a:r>
              <a:rPr lang="hr-HR" i="0" dirty="0" err="1"/>
              <a:t>Močvar</a:t>
            </a:r>
            <a:r>
              <a:rPr lang="hr-HR" i="0" dirty="0"/>
              <a:t> kraj </a:t>
            </a:r>
            <a:r>
              <a:rPr lang="hr-HR" i="0" dirty="0" err="1"/>
              <a:t>Blatuše</a:t>
            </a:r>
            <a:r>
              <a:rPr lang="hr-HR" i="0" dirty="0"/>
              <a:t>.</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37</a:t>
            </a:fld>
            <a:endParaRPr lang="hr-HR"/>
          </a:p>
        </p:txBody>
      </p:sp>
    </p:spTree>
    <p:extLst>
      <p:ext uri="{BB962C8B-B14F-4D97-AF65-F5344CB8AC3E}">
        <p14:creationId xmlns:p14="http://schemas.microsoft.com/office/powerpoint/2010/main" val="36300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Ove dvije </a:t>
            </a:r>
            <a:r>
              <a:rPr lang="hr-HR" i="0" dirty="0" err="1"/>
              <a:t>cretne</a:t>
            </a:r>
            <a:r>
              <a:rPr lang="hr-HR" i="0" dirty="0"/>
              <a:t> vrste paprati su vam već poznate iz prve vježbe. </a:t>
            </a:r>
          </a:p>
          <a:p>
            <a:r>
              <a:rPr lang="hr-HR" i="1" dirty="0" err="1"/>
              <a:t>Lycopodiella</a:t>
            </a:r>
            <a:r>
              <a:rPr lang="hr-HR" i="1" dirty="0"/>
              <a:t> </a:t>
            </a:r>
            <a:r>
              <a:rPr lang="hr-HR" i="1" dirty="0" err="1"/>
              <a:t>inundata</a:t>
            </a:r>
            <a:r>
              <a:rPr lang="hr-HR" i="1" dirty="0"/>
              <a:t> </a:t>
            </a:r>
            <a:r>
              <a:rPr lang="hr-HR" i="0" dirty="0"/>
              <a:t>je osim nalaza na Plitvičkim jezerima devedesetih godina 20.st.  (koji kasnije nije potvrđen!), bilježena u Hrvatskoj samo u 19. st. i početkom 20. st. Vrsta je sigurno regionalno izumrla, jer se danas ne pojavljuje niti na jednom poznatom acidofilnom </a:t>
            </a:r>
            <a:r>
              <a:rPr lang="hr-HR" i="0" dirty="0" err="1"/>
              <a:t>cretu</a:t>
            </a:r>
            <a:r>
              <a:rPr lang="hr-HR" i="0" dirty="0"/>
              <a:t>.</a:t>
            </a:r>
          </a:p>
          <a:p>
            <a:r>
              <a:rPr lang="hr-HR" i="1" dirty="0" err="1"/>
              <a:t>Osmunda</a:t>
            </a:r>
            <a:r>
              <a:rPr lang="hr-HR" i="1" dirty="0"/>
              <a:t> </a:t>
            </a:r>
            <a:r>
              <a:rPr lang="hr-HR" i="1" dirty="0" err="1"/>
              <a:t>regalis</a:t>
            </a:r>
            <a:r>
              <a:rPr lang="hr-HR" i="0" dirty="0"/>
              <a:t> je gigantska paprat s razdijeljenim dijelom lista koji </a:t>
            </a:r>
            <a:r>
              <a:rPr lang="hr-HR" i="0" dirty="0" err="1"/>
              <a:t>fotosintetizira</a:t>
            </a:r>
            <a:r>
              <a:rPr lang="hr-HR" i="0" dirty="0"/>
              <a:t> i vršnim dijelom lista koji stvara sporangije. Kod nas je recentno poznata sa </a:t>
            </a:r>
            <a:r>
              <a:rPr lang="hr-HR" i="0" dirty="0" err="1"/>
              <a:t>cretova</a:t>
            </a:r>
            <a:r>
              <a:rPr lang="hr-HR" i="0" dirty="0"/>
              <a:t> u okolici Gline i sa </a:t>
            </a:r>
            <a:r>
              <a:rPr lang="hr-HR" i="0" dirty="0" err="1"/>
              <a:t>creta</a:t>
            </a:r>
            <a:r>
              <a:rPr lang="hr-HR" i="0" dirty="0"/>
              <a:t> Banski Moravci. Na većini povijesnih lokaliteta je izumrla.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39</a:t>
            </a:fld>
            <a:endParaRPr lang="hr-HR"/>
          </a:p>
        </p:txBody>
      </p:sp>
    </p:spTree>
    <p:extLst>
      <p:ext uri="{BB962C8B-B14F-4D97-AF65-F5344CB8AC3E}">
        <p14:creationId xmlns:p14="http://schemas.microsoft.com/office/powerpoint/2010/main" val="417468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err="1"/>
              <a:t>Cretna</a:t>
            </a:r>
            <a:r>
              <a:rPr lang="hr-HR" i="0" dirty="0"/>
              <a:t> breza kod nas raste samo na dva nalazišta – veća populacija na </a:t>
            </a:r>
            <a:r>
              <a:rPr lang="hr-HR" i="0" dirty="0" err="1"/>
              <a:t>cretu</a:t>
            </a:r>
            <a:r>
              <a:rPr lang="hr-HR" i="0" dirty="0"/>
              <a:t> Đon </a:t>
            </a:r>
            <a:r>
              <a:rPr lang="hr-HR" i="0" dirty="0" err="1"/>
              <a:t>Močvar</a:t>
            </a:r>
            <a:r>
              <a:rPr lang="hr-HR" i="0" dirty="0"/>
              <a:t> i svega nekoliko stabala na lokalitetu </a:t>
            </a:r>
            <a:r>
              <a:rPr lang="hr-HR" i="0" dirty="0" err="1"/>
              <a:t>Ludvić</a:t>
            </a:r>
            <a:r>
              <a:rPr lang="hr-HR" i="0" dirty="0"/>
              <a:t> potok kod Samobora. </a:t>
            </a:r>
          </a:p>
          <a:p>
            <a:r>
              <a:rPr lang="hr-HR" i="0" dirty="0"/>
              <a:t>Od obične breze (</a:t>
            </a:r>
            <a:r>
              <a:rPr lang="hr-HR" i="1" dirty="0"/>
              <a:t>B. </a:t>
            </a:r>
            <a:r>
              <a:rPr lang="hr-HR" i="1" dirty="0" err="1"/>
              <a:t>pendula</a:t>
            </a:r>
            <a:r>
              <a:rPr lang="hr-HR" i="0" dirty="0"/>
              <a:t>) se razlikuje prvenstveno po dlakavim listovima. Areal vrste je sjevernjački, kod nas je na južnom rubu rasprostranjenosti.</a:t>
            </a:r>
          </a:p>
          <a:p>
            <a:r>
              <a:rPr lang="hr-HR" i="1" dirty="0"/>
              <a:t>Calla </a:t>
            </a:r>
            <a:r>
              <a:rPr lang="hr-HR" i="1" dirty="0" err="1"/>
              <a:t>palustris</a:t>
            </a:r>
            <a:r>
              <a:rPr lang="hr-HR" i="0" dirty="0"/>
              <a:t> je rijetka </a:t>
            </a:r>
            <a:r>
              <a:rPr lang="hr-HR" i="0" dirty="0" err="1"/>
              <a:t>cretna</a:t>
            </a:r>
            <a:r>
              <a:rPr lang="hr-HR" i="0" dirty="0"/>
              <a:t> vrsta u Hrvatskoj, poznata samo sa </a:t>
            </a:r>
            <a:r>
              <a:rPr lang="hr-HR" i="0" dirty="0" err="1"/>
              <a:t>sfagnumskog</a:t>
            </a:r>
            <a:r>
              <a:rPr lang="hr-HR" i="0" dirty="0"/>
              <a:t> </a:t>
            </a:r>
            <a:r>
              <a:rPr lang="hr-HR" i="0" dirty="0" err="1"/>
              <a:t>creta</a:t>
            </a:r>
            <a:r>
              <a:rPr lang="hr-HR" i="0" dirty="0"/>
              <a:t> u </a:t>
            </a:r>
            <a:r>
              <a:rPr lang="hr-HR" i="0" dirty="0" err="1"/>
              <a:t>Sungerskom</a:t>
            </a:r>
            <a:r>
              <a:rPr lang="hr-HR" i="0" dirty="0"/>
              <a:t> lugu (Gorski Kotar), gdje već duže vrijeme nije zamijećeno da cvate.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41</a:t>
            </a:fld>
            <a:endParaRPr lang="hr-HR"/>
          </a:p>
        </p:txBody>
      </p:sp>
    </p:spTree>
    <p:extLst>
      <p:ext uri="{BB962C8B-B14F-4D97-AF65-F5344CB8AC3E}">
        <p14:creationId xmlns:p14="http://schemas.microsoft.com/office/powerpoint/2010/main" val="2626432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1" dirty="0" err="1"/>
              <a:t>Rhynchospora</a:t>
            </a:r>
            <a:r>
              <a:rPr lang="hr-HR" i="1" dirty="0"/>
              <a:t> </a:t>
            </a:r>
            <a:r>
              <a:rPr lang="hr-HR" i="1" dirty="0" err="1"/>
              <a:t>alba</a:t>
            </a:r>
            <a:r>
              <a:rPr lang="hr-HR" i="1" dirty="0"/>
              <a:t> </a:t>
            </a:r>
            <a:r>
              <a:rPr lang="hr-HR" i="0" dirty="0"/>
              <a:t>i </a:t>
            </a:r>
            <a:r>
              <a:rPr lang="hr-HR" i="1" dirty="0" err="1"/>
              <a:t>Carex</a:t>
            </a:r>
            <a:r>
              <a:rPr lang="hr-HR" i="1" dirty="0"/>
              <a:t> </a:t>
            </a:r>
            <a:r>
              <a:rPr lang="hr-HR" i="1" dirty="0" err="1"/>
              <a:t>echinata</a:t>
            </a:r>
            <a:r>
              <a:rPr lang="hr-HR" i="1" dirty="0"/>
              <a:t> </a:t>
            </a:r>
            <a:r>
              <a:rPr lang="hr-HR" i="0" dirty="0"/>
              <a:t>su tipične </a:t>
            </a:r>
            <a:r>
              <a:rPr lang="hr-HR" i="0" dirty="0" err="1"/>
              <a:t>cretne</a:t>
            </a:r>
            <a:r>
              <a:rPr lang="hr-HR" i="0" dirty="0"/>
              <a:t> vrste, kod nas s najvećim populacijama na Đon Močvaru i poznate sa još svega nekoliko </a:t>
            </a:r>
            <a:r>
              <a:rPr lang="hr-HR" i="0" dirty="0" err="1"/>
              <a:t>cretnih</a:t>
            </a:r>
            <a:r>
              <a:rPr lang="hr-HR" i="0" dirty="0"/>
              <a:t> lokaliteta</a:t>
            </a:r>
            <a:r>
              <a:rPr lang="hr-HR" i="1" dirty="0"/>
              <a:t>.</a:t>
            </a:r>
          </a:p>
          <a:p>
            <a:r>
              <a:rPr lang="hr-HR" i="1" dirty="0" err="1"/>
              <a:t>Menyanthes</a:t>
            </a:r>
            <a:r>
              <a:rPr lang="hr-HR" i="1" dirty="0"/>
              <a:t> </a:t>
            </a:r>
            <a:r>
              <a:rPr lang="hr-HR" i="1" dirty="0" err="1"/>
              <a:t>trifoliata</a:t>
            </a:r>
            <a:r>
              <a:rPr lang="hr-HR" i="1" dirty="0"/>
              <a:t> </a:t>
            </a:r>
            <a:r>
              <a:rPr lang="hr-HR" i="0" dirty="0"/>
              <a:t>također raste na acidofilnim </a:t>
            </a:r>
            <a:r>
              <a:rPr lang="hr-HR" i="0" dirty="0" err="1"/>
              <a:t>cretovima</a:t>
            </a:r>
            <a:r>
              <a:rPr lang="hr-HR" i="0" dirty="0"/>
              <a:t>, ali na nešto vlažnijim </a:t>
            </a:r>
            <a:r>
              <a:rPr lang="hr-HR" i="0" dirty="0" err="1"/>
              <a:t>mikrostaništima</a:t>
            </a:r>
            <a:r>
              <a:rPr lang="hr-HR" i="0" dirty="0"/>
              <a:t> s plitkom otvorenom vodom.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43</a:t>
            </a:fld>
            <a:endParaRPr lang="hr-HR"/>
          </a:p>
        </p:txBody>
      </p:sp>
    </p:spTree>
    <p:extLst>
      <p:ext uri="{BB962C8B-B14F-4D97-AF65-F5344CB8AC3E}">
        <p14:creationId xmlns:p14="http://schemas.microsoft.com/office/powerpoint/2010/main" val="161239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EC8B943-3114-46DA-B7AC-4080ADCE94A8}" type="slidenum">
              <a:rPr lang="hr-HR" altLang="sr-Latn-RS"/>
              <a:pPr>
                <a:spcBef>
                  <a:spcPct val="0"/>
                </a:spcBef>
              </a:pPr>
              <a:t>5</a:t>
            </a:fld>
            <a:endParaRPr lang="hr-HR" altLang="sr-Latn-R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hr-HR" altLang="sr-Latn-RS" dirty="0"/>
              <a:t>Ako raščlanimo gubitak staništa na više potkategorija, vidi se da je trećina ugrožene flore Hrvatske ugrožena zbog utjecaja na vodene i vlažne ekosustave (melioracija, isušivanje), zatim zbog poljoprivrede, te infrastrukture, izgradnje i turizma. </a:t>
            </a:r>
            <a:endParaRPr lang="en-US" altLang="sr-Latn-R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Dosada ste vidjeli primjere ugrožene flore acidofilnih </a:t>
            </a:r>
            <a:r>
              <a:rPr lang="hr-HR" i="0" dirty="0" err="1"/>
              <a:t>sfagnumskih</a:t>
            </a:r>
            <a:r>
              <a:rPr lang="hr-HR" i="0" dirty="0"/>
              <a:t> </a:t>
            </a:r>
            <a:r>
              <a:rPr lang="hr-HR" i="0" dirty="0" err="1"/>
              <a:t>cretova</a:t>
            </a:r>
            <a:r>
              <a:rPr lang="hr-HR" i="0" dirty="0"/>
              <a:t>, a ove dvije vrste su karakteristične za </a:t>
            </a:r>
            <a:r>
              <a:rPr lang="hr-HR" i="0" dirty="0" err="1"/>
              <a:t>bazofilne</a:t>
            </a:r>
            <a:r>
              <a:rPr lang="hr-HR" i="0" dirty="0"/>
              <a:t> </a:t>
            </a:r>
            <a:r>
              <a:rPr lang="hr-HR" i="0" dirty="0" err="1"/>
              <a:t>cretove</a:t>
            </a:r>
            <a:r>
              <a:rPr lang="hr-HR" i="0" dirty="0"/>
              <a:t>.</a:t>
            </a:r>
          </a:p>
          <a:p>
            <a:r>
              <a:rPr lang="hr-HR" i="1" dirty="0" err="1"/>
              <a:t>Pinguicula</a:t>
            </a:r>
            <a:r>
              <a:rPr lang="hr-HR" i="1" dirty="0"/>
              <a:t> </a:t>
            </a:r>
            <a:r>
              <a:rPr lang="hr-HR" i="1" dirty="0" err="1"/>
              <a:t>vulgaris</a:t>
            </a:r>
            <a:r>
              <a:rPr lang="hr-HR" i="1" dirty="0"/>
              <a:t> </a:t>
            </a:r>
            <a:r>
              <a:rPr lang="hr-HR" i="0" dirty="0"/>
              <a:t> je </a:t>
            </a:r>
            <a:r>
              <a:rPr lang="hr-HR" i="0" dirty="0" err="1"/>
              <a:t>mesojedna</a:t>
            </a:r>
            <a:r>
              <a:rPr lang="hr-HR" i="0" dirty="0"/>
              <a:t> (</a:t>
            </a:r>
            <a:r>
              <a:rPr lang="hr-HR" i="0" dirty="0" err="1"/>
              <a:t>insektivorna</a:t>
            </a:r>
            <a:r>
              <a:rPr lang="hr-HR" i="0" dirty="0"/>
              <a:t>) vrsta. Ovaj oblik dodatne prehrane je konkurentan s obzirom na hranjivima siromašno tlo </a:t>
            </a:r>
            <a:r>
              <a:rPr lang="hr-HR" i="0" dirty="0" err="1"/>
              <a:t>cretova</a:t>
            </a:r>
            <a:r>
              <a:rPr lang="hr-HR" i="0" dirty="0"/>
              <a:t>.</a:t>
            </a:r>
          </a:p>
          <a:p>
            <a:r>
              <a:rPr lang="hr-HR" i="1" dirty="0" err="1"/>
              <a:t>Tofieldia</a:t>
            </a:r>
            <a:r>
              <a:rPr lang="hr-HR" i="1" dirty="0"/>
              <a:t> </a:t>
            </a:r>
            <a:r>
              <a:rPr lang="hr-HR" i="1" dirty="0" err="1"/>
              <a:t>calyculata</a:t>
            </a:r>
            <a:r>
              <a:rPr lang="hr-HR" i="0" dirty="0"/>
              <a:t> je poznata s više lokaliteta u Hrvatskoj (Žumberak, Plitvice). </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45</a:t>
            </a:fld>
            <a:endParaRPr lang="hr-HR"/>
          </a:p>
        </p:txBody>
      </p:sp>
    </p:spTree>
    <p:extLst>
      <p:ext uri="{BB962C8B-B14F-4D97-AF65-F5344CB8AC3E}">
        <p14:creationId xmlns:p14="http://schemas.microsoft.com/office/powerpoint/2010/main" val="655223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 nizu </a:t>
            </a:r>
            <a:r>
              <a:rPr lang="hr-HR" dirty="0" err="1"/>
              <a:t>fotogafija</a:t>
            </a:r>
            <a:r>
              <a:rPr lang="hr-HR" dirty="0"/>
              <a:t> prikazani su pokušaji očuvanja </a:t>
            </a:r>
            <a:r>
              <a:rPr lang="hr-HR" dirty="0" err="1"/>
              <a:t>cretnih</a:t>
            </a:r>
            <a:r>
              <a:rPr lang="hr-HR" dirty="0"/>
              <a:t> površina na primjeru </a:t>
            </a:r>
            <a:r>
              <a:rPr lang="hr-HR" dirty="0" err="1"/>
              <a:t>creta</a:t>
            </a:r>
            <a:r>
              <a:rPr lang="hr-HR" dirty="0"/>
              <a:t> Đon </a:t>
            </a:r>
            <a:r>
              <a:rPr lang="hr-HR" dirty="0" err="1"/>
              <a:t>Močvar</a:t>
            </a:r>
            <a:r>
              <a:rPr lang="hr-HR" dirty="0"/>
              <a:t>. Budući da su </a:t>
            </a:r>
            <a:r>
              <a:rPr lang="hr-HR" dirty="0" err="1"/>
              <a:t>cretovi</a:t>
            </a:r>
            <a:r>
              <a:rPr lang="hr-HR" dirty="0"/>
              <a:t> borealna reliktna staništa, kojima prijeti izumiranje, potrebne su aktivne mjere zaštite. Najveći problem je što se te površine više ne kose niti napasaju, kao što je to bio slučaj stotinama godina, te dolazi do ubrzanog </a:t>
            </a:r>
            <a:r>
              <a:rPr lang="hr-HR" dirty="0" err="1"/>
              <a:t>zaraštavanja</a:t>
            </a:r>
            <a:r>
              <a:rPr lang="hr-HR" dirty="0"/>
              <a:t> staništa. Proces ubrzava i globalno zagrijavanje, tj. duži periode suše, koji smanjuju razinu podzemnih voda i time omogućavaju ulazak drvenastih vrsta suših staništa u </a:t>
            </a:r>
            <a:r>
              <a:rPr lang="hr-HR" dirty="0" err="1"/>
              <a:t>cret</a:t>
            </a:r>
            <a:r>
              <a:rPr lang="hr-HR" dirty="0"/>
              <a:t>.</a:t>
            </a:r>
          </a:p>
        </p:txBody>
      </p:sp>
      <p:sp>
        <p:nvSpPr>
          <p:cNvPr id="4" name="Slide Number Placeholder 3"/>
          <p:cNvSpPr>
            <a:spLocks noGrp="1"/>
          </p:cNvSpPr>
          <p:nvPr>
            <p:ph type="sldNum" sz="quarter" idx="5"/>
          </p:nvPr>
        </p:nvSpPr>
        <p:spPr/>
        <p:txBody>
          <a:bodyPr/>
          <a:lstStyle/>
          <a:p>
            <a:fld id="{ED5CE535-DD98-41A7-9FA7-7A0CCF772BC3}" type="slidenum">
              <a:rPr lang="hr-HR" smtClean="0"/>
              <a:t>47</a:t>
            </a:fld>
            <a:endParaRPr lang="hr-HR"/>
          </a:p>
        </p:txBody>
      </p:sp>
    </p:spTree>
    <p:extLst>
      <p:ext uri="{BB962C8B-B14F-4D97-AF65-F5344CB8AC3E}">
        <p14:creationId xmlns:p14="http://schemas.microsoft.com/office/powerpoint/2010/main" val="142281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Poznata su samo tri nalazišta iz literature iz sredine 19. stoljeća, koja kasnije nikada nisu potvrđena, pa se smatra </a:t>
            </a:r>
            <a:r>
              <a:rPr lang="hr-HR" b="1" dirty="0"/>
              <a:t>regionalno izumrlom</a:t>
            </a:r>
            <a:r>
              <a:rPr lang="hr-HR" b="0" dirty="0"/>
              <a:t>.</a:t>
            </a:r>
            <a:endParaRPr lang="hr-HR" dirty="0"/>
          </a:p>
          <a:p>
            <a:r>
              <a:rPr lang="hr-HR" dirty="0"/>
              <a:t>Ovaj herbarijski primjerak iz Lonjskog polja jedini je opipljivi dokaz da je vrsta postojala u hrvatskoj flori. </a:t>
            </a:r>
          </a:p>
          <a:p>
            <a:r>
              <a:rPr lang="hr-HR" dirty="0"/>
              <a:t>Vrsta je stajaćih voda (močvara, </a:t>
            </a:r>
            <a:r>
              <a:rPr lang="hr-HR" dirty="0" err="1"/>
              <a:t>tršćaka</a:t>
            </a:r>
            <a:r>
              <a:rPr lang="hr-HR" dirty="0"/>
              <a:t>). </a:t>
            </a:r>
          </a:p>
        </p:txBody>
      </p:sp>
      <p:sp>
        <p:nvSpPr>
          <p:cNvPr id="4" name="Slide Number Placeholder 3"/>
          <p:cNvSpPr>
            <a:spLocks noGrp="1"/>
          </p:cNvSpPr>
          <p:nvPr>
            <p:ph type="sldNum" sz="quarter" idx="5"/>
          </p:nvPr>
        </p:nvSpPr>
        <p:spPr/>
        <p:txBody>
          <a:bodyPr/>
          <a:lstStyle/>
          <a:p>
            <a:fld id="{ED5CE535-DD98-41A7-9FA7-7A0CCF772BC3}" type="slidenum">
              <a:rPr lang="hr-HR" smtClean="0"/>
              <a:t>9</a:t>
            </a:fld>
            <a:endParaRPr lang="hr-HR"/>
          </a:p>
        </p:txBody>
      </p:sp>
    </p:spTree>
    <p:extLst>
      <p:ext uri="{BB962C8B-B14F-4D97-AF65-F5344CB8AC3E}">
        <p14:creationId xmlns:p14="http://schemas.microsoft.com/office/powerpoint/2010/main" val="409175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Vrsta je također poznata samo iz starih literaturnih zapisa iz sredine 19. stoljeća – dva nalaza u Slavoniji i jedan na otoku Hvaru.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Vrsta nakon toga nikada nije potvrđena, a ne postoji ni jedan herbarijski list u hrvatskim zbirkama, pa se smatra </a:t>
            </a:r>
            <a:r>
              <a:rPr lang="hr-HR" b="1" dirty="0"/>
              <a:t>regionalno izumrlom</a:t>
            </a:r>
            <a:r>
              <a:rPr lang="hr-HR" dirty="0"/>
              <a:t>. </a:t>
            </a:r>
          </a:p>
          <a:p>
            <a:r>
              <a:rPr lang="hr-HR" dirty="0"/>
              <a:t>Raste na vlažnim staništima koja ljeti isušuju (obale rijeka, jezera, povremeni kanali, ribnjaci) – ovaj tip staništa se u fitocenologiji naziva sveza </a:t>
            </a:r>
            <a:r>
              <a:rPr lang="hr-HR" i="1" dirty="0" err="1"/>
              <a:t>Nanocyperion</a:t>
            </a:r>
            <a:r>
              <a:rPr lang="hr-HR" i="0" dirty="0"/>
              <a:t> (vegetacija niskih </a:t>
            </a:r>
            <a:r>
              <a:rPr lang="hr-HR" i="0" dirty="0" err="1"/>
              <a:t>šiljeva</a:t>
            </a:r>
            <a:r>
              <a:rPr lang="hr-HR" i="0" dirty="0"/>
              <a:t>), koja je upravo dobila ime po nekoliko niskih vrsta </a:t>
            </a:r>
            <a:r>
              <a:rPr lang="hr-HR" i="0" dirty="0" err="1"/>
              <a:t>oštrika</a:t>
            </a:r>
            <a:r>
              <a:rPr lang="hr-HR" i="0" dirty="0"/>
              <a:t> (</a:t>
            </a:r>
            <a:r>
              <a:rPr lang="hr-HR" i="1" dirty="0" err="1"/>
              <a:t>Cyperus</a:t>
            </a:r>
            <a:r>
              <a:rPr lang="hr-HR" i="0" dirty="0"/>
              <a:t>) koji naseljavaju ova specifična staništa.</a:t>
            </a:r>
            <a:endParaRPr lang="hr-HR" dirty="0"/>
          </a:p>
        </p:txBody>
      </p:sp>
      <p:sp>
        <p:nvSpPr>
          <p:cNvPr id="4" name="Slide Number Placeholder 3"/>
          <p:cNvSpPr>
            <a:spLocks noGrp="1"/>
          </p:cNvSpPr>
          <p:nvPr>
            <p:ph type="sldNum" sz="quarter" idx="5"/>
          </p:nvPr>
        </p:nvSpPr>
        <p:spPr/>
        <p:txBody>
          <a:bodyPr/>
          <a:lstStyle/>
          <a:p>
            <a:fld id="{ED5CE535-DD98-41A7-9FA7-7A0CCF772BC3}" type="slidenum">
              <a:rPr lang="hr-HR" smtClean="0"/>
              <a:t>11</a:t>
            </a:fld>
            <a:endParaRPr lang="hr-HR"/>
          </a:p>
        </p:txBody>
      </p:sp>
    </p:spTree>
    <p:extLst>
      <p:ext uri="{BB962C8B-B14F-4D97-AF65-F5344CB8AC3E}">
        <p14:creationId xmlns:p14="http://schemas.microsoft.com/office/powerpoint/2010/main" val="143196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Vrsta je poznata s više nalazišta, uglavnom u primorskoj Hrvatskoj, od čega je desetak recentnih. </a:t>
            </a:r>
          </a:p>
          <a:p>
            <a:r>
              <a:rPr lang="hr-HR" dirty="0"/>
              <a:t>Raste u plitkim stajaćim vodama, te u vegetaciji </a:t>
            </a:r>
            <a:r>
              <a:rPr lang="hr-HR" i="1" dirty="0" err="1"/>
              <a:t>Nanocyperion</a:t>
            </a:r>
            <a:r>
              <a:rPr lang="hr-HR" i="0" dirty="0"/>
              <a:t>. </a:t>
            </a:r>
          </a:p>
          <a:p>
            <a:r>
              <a:rPr lang="hr-HR" i="0" dirty="0"/>
              <a:t>Na slajdu je herbarijski primjerak s otoka Krka iz 1882. godine. </a:t>
            </a:r>
            <a:endParaRPr lang="hr-HR" dirty="0"/>
          </a:p>
        </p:txBody>
      </p:sp>
      <p:sp>
        <p:nvSpPr>
          <p:cNvPr id="4" name="Slide Number Placeholder 3"/>
          <p:cNvSpPr>
            <a:spLocks noGrp="1"/>
          </p:cNvSpPr>
          <p:nvPr>
            <p:ph type="sldNum" sz="quarter" idx="5"/>
          </p:nvPr>
        </p:nvSpPr>
        <p:spPr/>
        <p:txBody>
          <a:bodyPr/>
          <a:lstStyle/>
          <a:p>
            <a:fld id="{ED5CE535-DD98-41A7-9FA7-7A0CCF772BC3}" type="slidenum">
              <a:rPr lang="hr-HR" smtClean="0"/>
              <a:t>13</a:t>
            </a:fld>
            <a:endParaRPr lang="hr-HR"/>
          </a:p>
        </p:txBody>
      </p:sp>
    </p:spTree>
    <p:extLst>
      <p:ext uri="{BB962C8B-B14F-4D97-AF65-F5344CB8AC3E}">
        <p14:creationId xmlns:p14="http://schemas.microsoft.com/office/powerpoint/2010/main" val="85986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Ova kritično ugrožena vodena vrsta najčešće raste na vlažnim, močvarnim i plavljenim staništima, dio godine može biti i izvan vode ukorijenjena u vlažnu zemlju. </a:t>
            </a:r>
          </a:p>
          <a:p>
            <a:r>
              <a:rPr lang="hr-HR" dirty="0"/>
              <a:t>Karakteristični listovi sa peteljkom koja izlazi iz središta lista (rijetka pojava!) mogu zato ili plutati na površini vode ili biti uspravni u zraku. </a:t>
            </a:r>
          </a:p>
          <a:p>
            <a:r>
              <a:rPr lang="hr-HR" dirty="0"/>
              <a:t>Većina nalaza je iz primorske Hrvatske. </a:t>
            </a:r>
          </a:p>
        </p:txBody>
      </p:sp>
      <p:sp>
        <p:nvSpPr>
          <p:cNvPr id="4" name="Slide Number Placeholder 3"/>
          <p:cNvSpPr>
            <a:spLocks noGrp="1"/>
          </p:cNvSpPr>
          <p:nvPr>
            <p:ph type="sldNum" sz="quarter" idx="5"/>
          </p:nvPr>
        </p:nvSpPr>
        <p:spPr/>
        <p:txBody>
          <a:bodyPr/>
          <a:lstStyle/>
          <a:p>
            <a:fld id="{ED5CE535-DD98-41A7-9FA7-7A0CCF772BC3}" type="slidenum">
              <a:rPr lang="hr-HR" smtClean="0"/>
              <a:t>15</a:t>
            </a:fld>
            <a:endParaRPr lang="hr-HR"/>
          </a:p>
        </p:txBody>
      </p:sp>
    </p:spTree>
    <p:extLst>
      <p:ext uri="{BB962C8B-B14F-4D97-AF65-F5344CB8AC3E}">
        <p14:creationId xmlns:p14="http://schemas.microsoft.com/office/powerpoint/2010/main" val="297961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Kritično ugrožena vrsta koja raste u barama i kanalima koji često ljeti presušuju. </a:t>
            </a:r>
          </a:p>
          <a:p>
            <a:r>
              <a:rPr lang="hr-HR" dirty="0"/>
              <a:t>Kao i </a:t>
            </a:r>
            <a:r>
              <a:rPr lang="hr-HR" i="1" dirty="0" err="1"/>
              <a:t>Hidrocotyle</a:t>
            </a:r>
            <a:r>
              <a:rPr lang="hr-HR" i="0" dirty="0"/>
              <a:t>, može živjeti u vodi i izvan vode na vlažnom mulju.</a:t>
            </a:r>
          </a:p>
          <a:p>
            <a:r>
              <a:rPr lang="hr-HR" dirty="0"/>
              <a:t>Vrsta ima svega nekoliko recentnih nalaza u porječju Drave i Dunava. </a:t>
            </a:r>
          </a:p>
        </p:txBody>
      </p:sp>
      <p:sp>
        <p:nvSpPr>
          <p:cNvPr id="4" name="Slide Number Placeholder 3"/>
          <p:cNvSpPr>
            <a:spLocks noGrp="1"/>
          </p:cNvSpPr>
          <p:nvPr>
            <p:ph type="sldNum" sz="quarter" idx="5"/>
          </p:nvPr>
        </p:nvSpPr>
        <p:spPr/>
        <p:txBody>
          <a:bodyPr/>
          <a:lstStyle/>
          <a:p>
            <a:fld id="{ED5CE535-DD98-41A7-9FA7-7A0CCF772BC3}" type="slidenum">
              <a:rPr lang="hr-HR" smtClean="0"/>
              <a:t>17</a:t>
            </a:fld>
            <a:endParaRPr lang="hr-HR"/>
          </a:p>
        </p:txBody>
      </p:sp>
    </p:spTree>
    <p:extLst>
      <p:ext uri="{BB962C8B-B14F-4D97-AF65-F5344CB8AC3E}">
        <p14:creationId xmlns:p14="http://schemas.microsoft.com/office/powerpoint/2010/main" val="358774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Obje vrste su slobodno plutajuće (</a:t>
            </a:r>
            <a:r>
              <a:rPr lang="hr-HR" dirty="0" err="1"/>
              <a:t>flotantne</a:t>
            </a:r>
            <a:r>
              <a:rPr lang="hr-HR" dirty="0"/>
              <a:t>) vrste voda stajaćica i indikatori </a:t>
            </a:r>
            <a:r>
              <a:rPr lang="hr-HR" dirty="0" err="1"/>
              <a:t>eutrofnih</a:t>
            </a:r>
            <a:r>
              <a:rPr lang="hr-HR" dirty="0"/>
              <a:t> (hranjivima bogatih) voda.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i="1" dirty="0" err="1"/>
              <a:t>Lemna</a:t>
            </a:r>
            <a:r>
              <a:rPr lang="hr-HR" i="1" dirty="0"/>
              <a:t> </a:t>
            </a:r>
            <a:r>
              <a:rPr lang="hr-HR" i="1" dirty="0" err="1"/>
              <a:t>gibba</a:t>
            </a:r>
            <a:r>
              <a:rPr lang="hr-HR" i="1" dirty="0"/>
              <a:t> </a:t>
            </a:r>
            <a:r>
              <a:rPr lang="hr-HR" i="0" dirty="0"/>
              <a:t>se razlikuje od ostalih vodenih leća po trbušastim listovima s donje strane (hrv. grbasta vodena leća!).</a:t>
            </a:r>
            <a:endParaRPr lang="hr-H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i="1" dirty="0" err="1"/>
              <a:t>Wolffia</a:t>
            </a:r>
            <a:r>
              <a:rPr lang="hr-HR" i="1" dirty="0"/>
              <a:t> </a:t>
            </a:r>
            <a:r>
              <a:rPr lang="hr-HR" i="1" dirty="0" err="1"/>
              <a:t>arrhiza</a:t>
            </a:r>
            <a:r>
              <a:rPr lang="hr-HR" i="1" dirty="0"/>
              <a:t> </a:t>
            </a:r>
            <a:r>
              <a:rPr lang="hr-HR" i="0" dirty="0"/>
              <a:t> je najmanja poznata vaskularna biljna vrsta na svijetu. </a:t>
            </a:r>
            <a:endParaRPr lang="hr-HR" dirty="0"/>
          </a:p>
          <a:p>
            <a:r>
              <a:rPr lang="hr-HR" dirty="0"/>
              <a:t>U Hrvatskoj postoji šest vrsta iz porodice vodenih leća (</a:t>
            </a:r>
            <a:r>
              <a:rPr lang="hr-HR" i="1" dirty="0" err="1"/>
              <a:t>Lemnaceae</a:t>
            </a:r>
            <a:r>
              <a:rPr lang="hr-HR" i="0" dirty="0"/>
              <a:t>): četiri vrste iz roda </a:t>
            </a:r>
            <a:r>
              <a:rPr lang="hr-HR" i="1" dirty="0" err="1"/>
              <a:t>Lemna</a:t>
            </a:r>
            <a:r>
              <a:rPr lang="hr-HR" i="1" dirty="0"/>
              <a:t> </a:t>
            </a:r>
            <a:r>
              <a:rPr lang="hr-HR" i="0" dirty="0"/>
              <a:t>(</a:t>
            </a:r>
            <a:r>
              <a:rPr lang="hr-HR" i="1" dirty="0"/>
              <a:t>L. </a:t>
            </a:r>
            <a:r>
              <a:rPr lang="hr-HR" i="1" dirty="0" err="1"/>
              <a:t>gibba</a:t>
            </a:r>
            <a:r>
              <a:rPr lang="hr-HR" i="0" dirty="0"/>
              <a:t>, </a:t>
            </a:r>
            <a:r>
              <a:rPr lang="hr-HR" i="1" dirty="0"/>
              <a:t>L. </a:t>
            </a:r>
            <a:r>
              <a:rPr lang="hr-HR" i="0" dirty="0" err="1"/>
              <a:t>minor</a:t>
            </a:r>
            <a:r>
              <a:rPr lang="hr-HR" i="0" dirty="0"/>
              <a:t>, </a:t>
            </a:r>
            <a:r>
              <a:rPr lang="hr-HR" i="1" dirty="0"/>
              <a:t>L. minuta</a:t>
            </a:r>
            <a:r>
              <a:rPr lang="hr-HR" i="0" dirty="0"/>
              <a:t>, </a:t>
            </a:r>
            <a:r>
              <a:rPr lang="hr-HR" i="1" dirty="0"/>
              <a:t>L. </a:t>
            </a:r>
            <a:r>
              <a:rPr lang="hr-HR" i="1" dirty="0" err="1"/>
              <a:t>trisulca</a:t>
            </a:r>
            <a:r>
              <a:rPr lang="hr-HR" i="0" dirty="0"/>
              <a:t>), te </a:t>
            </a:r>
            <a:r>
              <a:rPr lang="hr-HR" i="1" dirty="0" err="1"/>
              <a:t>Spirodela</a:t>
            </a:r>
            <a:r>
              <a:rPr lang="hr-HR" i="1" dirty="0"/>
              <a:t> </a:t>
            </a:r>
            <a:r>
              <a:rPr lang="hr-HR" i="1" dirty="0" err="1"/>
              <a:t>polyrhiza</a:t>
            </a:r>
            <a:r>
              <a:rPr lang="hr-HR" i="1" dirty="0"/>
              <a:t> </a:t>
            </a:r>
            <a:r>
              <a:rPr lang="hr-HR" i="0" dirty="0"/>
              <a:t>i </a:t>
            </a:r>
            <a:r>
              <a:rPr lang="hr-HR" i="1" dirty="0" err="1"/>
              <a:t>Wolffia</a:t>
            </a:r>
            <a:r>
              <a:rPr lang="hr-HR" i="1" dirty="0"/>
              <a:t> </a:t>
            </a:r>
            <a:r>
              <a:rPr lang="hr-HR" i="1" dirty="0" err="1"/>
              <a:t>arrhiza</a:t>
            </a:r>
            <a:r>
              <a:rPr lang="hr-HR" i="1" dirty="0"/>
              <a:t>.</a:t>
            </a:r>
          </a:p>
          <a:p>
            <a:r>
              <a:rPr lang="hr-HR" i="1" dirty="0" err="1"/>
              <a:t>Lemna</a:t>
            </a:r>
            <a:r>
              <a:rPr lang="hr-HR" i="1" dirty="0"/>
              <a:t> minuta</a:t>
            </a:r>
            <a:r>
              <a:rPr lang="hr-HR" i="0" dirty="0"/>
              <a:t> je </a:t>
            </a:r>
            <a:r>
              <a:rPr lang="hr-HR" i="0" dirty="0" err="1"/>
              <a:t>alohtona</a:t>
            </a:r>
            <a:r>
              <a:rPr lang="hr-HR" i="0" dirty="0"/>
              <a:t>, potencijalno invazivna vrsta, nedavno otkrivena u Hrvatskoj.</a:t>
            </a:r>
            <a:endParaRPr lang="hr-HR" i="1" dirty="0"/>
          </a:p>
        </p:txBody>
      </p:sp>
      <p:sp>
        <p:nvSpPr>
          <p:cNvPr id="4" name="Slide Number Placeholder 3"/>
          <p:cNvSpPr>
            <a:spLocks noGrp="1"/>
          </p:cNvSpPr>
          <p:nvPr>
            <p:ph type="sldNum" sz="quarter" idx="5"/>
          </p:nvPr>
        </p:nvSpPr>
        <p:spPr/>
        <p:txBody>
          <a:bodyPr/>
          <a:lstStyle/>
          <a:p>
            <a:fld id="{ED5CE535-DD98-41A7-9FA7-7A0CCF772BC3}" type="slidenum">
              <a:rPr lang="hr-HR" smtClean="0"/>
              <a:t>19</a:t>
            </a:fld>
            <a:endParaRPr lang="hr-HR"/>
          </a:p>
        </p:txBody>
      </p:sp>
    </p:spTree>
    <p:extLst>
      <p:ext uri="{BB962C8B-B14F-4D97-AF65-F5344CB8AC3E}">
        <p14:creationId xmlns:p14="http://schemas.microsoft.com/office/powerpoint/2010/main" val="1277485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i="0" dirty="0"/>
              <a:t>Vrsta stajaćih voda (močvara). Kod nas je poznata jedino iz porječja rijeke Drave, a manjim dijelom i Save.</a:t>
            </a:r>
          </a:p>
          <a:p>
            <a:r>
              <a:rPr lang="hr-HR" i="0" dirty="0"/>
              <a:t>Hrvatsko ime </a:t>
            </a:r>
            <a:r>
              <a:rPr lang="hr-HR" i="1" dirty="0" err="1"/>
              <a:t>rezac</a:t>
            </a:r>
            <a:r>
              <a:rPr lang="hr-HR" i="1" dirty="0"/>
              <a:t> </a:t>
            </a:r>
            <a:r>
              <a:rPr lang="hr-HR" i="0" dirty="0"/>
              <a:t> opisuje grubo </a:t>
            </a:r>
            <a:r>
              <a:rPr lang="hr-HR" i="0" dirty="0" err="1"/>
              <a:t>pilaste</a:t>
            </a:r>
            <a:r>
              <a:rPr lang="hr-HR" i="0" dirty="0"/>
              <a:t> rubove listova ove vrste, na koje se lako može porezati. Slične rubove listova ima i močvarna vrsta </a:t>
            </a:r>
            <a:r>
              <a:rPr lang="hr-HR" i="1" dirty="0" err="1"/>
              <a:t>Cladium</a:t>
            </a:r>
            <a:r>
              <a:rPr lang="hr-HR" i="1" dirty="0"/>
              <a:t> </a:t>
            </a:r>
            <a:r>
              <a:rPr lang="hr-HR" i="1" dirty="0" err="1"/>
              <a:t>mariscus</a:t>
            </a:r>
            <a:r>
              <a:rPr lang="hr-HR" i="0" dirty="0"/>
              <a:t>, koja raste u </a:t>
            </a:r>
            <a:r>
              <a:rPr lang="hr-HR" i="0" dirty="0" err="1"/>
              <a:t>tršćacima</a:t>
            </a:r>
            <a:r>
              <a:rPr lang="hr-HR" i="0" dirty="0"/>
              <a:t>.</a:t>
            </a:r>
          </a:p>
          <a:p>
            <a:endParaRPr lang="hr-HR" i="0" dirty="0"/>
          </a:p>
          <a:p>
            <a:endParaRPr lang="hr-HR" i="0" dirty="0"/>
          </a:p>
        </p:txBody>
      </p:sp>
      <p:sp>
        <p:nvSpPr>
          <p:cNvPr id="4" name="Slide Number Placeholder 3"/>
          <p:cNvSpPr>
            <a:spLocks noGrp="1"/>
          </p:cNvSpPr>
          <p:nvPr>
            <p:ph type="sldNum" sz="quarter" idx="5"/>
          </p:nvPr>
        </p:nvSpPr>
        <p:spPr/>
        <p:txBody>
          <a:bodyPr/>
          <a:lstStyle/>
          <a:p>
            <a:fld id="{ED5CE535-DD98-41A7-9FA7-7A0CCF772BC3}" type="slidenum">
              <a:rPr lang="hr-HR" smtClean="0"/>
              <a:t>21</a:t>
            </a:fld>
            <a:endParaRPr lang="hr-HR"/>
          </a:p>
        </p:txBody>
      </p:sp>
    </p:spTree>
    <p:extLst>
      <p:ext uri="{BB962C8B-B14F-4D97-AF65-F5344CB8AC3E}">
        <p14:creationId xmlns:p14="http://schemas.microsoft.com/office/powerpoint/2010/main" val="2763895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35842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2919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59470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180550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752FA-274A-436E-88D4-02500DF4FB80}" type="datetimeFigureOut">
              <a:rPr lang="hr-HR" smtClean="0"/>
              <a:pPr/>
              <a:t>3.1.2025.</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80897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34198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5C9752FA-274A-436E-88D4-02500DF4FB80}" type="datetimeFigureOut">
              <a:rPr lang="hr-HR" smtClean="0"/>
              <a:pPr/>
              <a:t>3.1.2025.</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344715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5C9752FA-274A-436E-88D4-02500DF4FB80}" type="datetimeFigureOut">
              <a:rPr lang="hr-HR" smtClean="0"/>
              <a:pPr/>
              <a:t>3.1.2025.</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42217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52FA-274A-436E-88D4-02500DF4FB80}" type="datetimeFigureOut">
              <a:rPr lang="hr-HR" smtClean="0"/>
              <a:pPr/>
              <a:t>3.1.2025.</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85267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26796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9752FA-274A-436E-88D4-02500DF4FB80}" type="datetimeFigureOut">
              <a:rPr lang="hr-HR" smtClean="0"/>
              <a:pPr/>
              <a:t>3.1.2025.</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38C3A7DA-01CF-4D75-8E08-12291C695115}" type="slidenum">
              <a:rPr lang="hr-HR" smtClean="0"/>
              <a:pPr/>
              <a:t>‹#›</a:t>
            </a:fld>
            <a:endParaRPr lang="hr-HR"/>
          </a:p>
        </p:txBody>
      </p:sp>
    </p:spTree>
    <p:extLst>
      <p:ext uri="{BB962C8B-B14F-4D97-AF65-F5344CB8AC3E}">
        <p14:creationId xmlns:p14="http://schemas.microsoft.com/office/powerpoint/2010/main" val="680140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752FA-274A-436E-88D4-02500DF4FB80}" type="datetimeFigureOut">
              <a:rPr lang="hr-HR" smtClean="0"/>
              <a:pPr/>
              <a:t>3.1.2025.</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3A7DA-01CF-4D75-8E08-12291C695115}" type="slidenum">
              <a:rPr lang="hr-HR" smtClean="0"/>
              <a:pPr/>
              <a:t>‹#›</a:t>
            </a:fld>
            <a:endParaRPr lang="hr-HR"/>
          </a:p>
        </p:txBody>
      </p:sp>
    </p:spTree>
    <p:extLst>
      <p:ext uri="{BB962C8B-B14F-4D97-AF65-F5344CB8AC3E}">
        <p14:creationId xmlns:p14="http://schemas.microsoft.com/office/powerpoint/2010/main" val="209179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So7GlvLLhAhWPLFAKHWM8DMQQjRx6BAgBEAU&amp;url=https://commons.wikimedia.org/wiki/File:Ligularia_sibirica_capitules.JPG&amp;psig=AOvVaw264_XPNiYF6MC06ocgmUpj&amp;ust=1554330925120489" TargetMode="External"/><Relationship Id="rId3" Type="http://schemas.openxmlformats.org/officeDocument/2006/relationships/hyperlink" Target="https://www.google.com/url?sa=i&amp;url=https%3A%2F%2Fwww.flickr.com%2Fphotos%2Fvalter%2F3522673427&amp;psig=AOvVaw0l-e6arqJbwuuZxaOTfm7Z&amp;ust=1588935523844000&amp;source=images&amp;cd=vfe&amp;ved=0CAIQjRxqFwoTCPjm-aHMoekCFQAAAAAdAAAAABAD" TargetMode="External"/><Relationship Id="rId7"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svg"/><Relationship Id="rId9"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eg"/><Relationship Id="rId9" Type="http://schemas.openxmlformats.org/officeDocument/2006/relationships/image" Target="../media/image8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36787"/>
            <a:ext cx="7772400" cy="1470025"/>
          </a:xfrm>
        </p:spPr>
        <p:txBody>
          <a:bodyPr>
            <a:normAutofit/>
          </a:bodyPr>
          <a:lstStyle/>
          <a:p>
            <a:r>
              <a:rPr lang="hr-HR" b="1" dirty="0"/>
              <a:t>Flora Hrvatske</a:t>
            </a:r>
            <a:br>
              <a:rPr lang="hr-HR" b="1" dirty="0"/>
            </a:br>
            <a:endParaRPr lang="hr-HR" sz="1700" b="1" dirty="0"/>
          </a:p>
        </p:txBody>
      </p:sp>
      <p:sp>
        <p:nvSpPr>
          <p:cNvPr id="5" name="Subtitle 4">
            <a:extLst>
              <a:ext uri="{FF2B5EF4-FFF2-40B4-BE49-F238E27FC236}">
                <a16:creationId xmlns:a16="http://schemas.microsoft.com/office/drawing/2014/main" id="{1956D762-9C55-4D4F-8CE8-B3944D6AF19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1808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dirty="0"/>
              <a:t>p</a:t>
            </a:r>
            <a:r>
              <a:rPr lang="hr-HR" dirty="0"/>
              <a:t>oznata su samo tri nalazišta iz literature iz sredine 19. stoljeća, koja kasnije nikada nisu potvrđena, pa se smatra </a:t>
            </a:r>
            <a:r>
              <a:rPr lang="hr-HR" b="1" dirty="0"/>
              <a:t>regionalno izumrlom</a:t>
            </a:r>
            <a:endParaRPr lang="hr-HR" dirty="0"/>
          </a:p>
          <a:p>
            <a:r>
              <a:rPr lang="en-GB" dirty="0"/>
              <a:t>o</a:t>
            </a:r>
            <a:r>
              <a:rPr lang="hr-HR" dirty="0"/>
              <a:t>vaj herbarijski primjerak iz Lonjskog polja jedini je opipljivi dokaz da je vrsta postojala u hrvatskoj flori</a:t>
            </a:r>
          </a:p>
          <a:p>
            <a:r>
              <a:rPr lang="en-GB" dirty="0"/>
              <a:t>v</a:t>
            </a:r>
            <a:r>
              <a:rPr lang="hr-HR" dirty="0"/>
              <a:t>rsta je stajaćih voda (močvara, tršćaka) </a:t>
            </a:r>
          </a:p>
          <a:p>
            <a:pPr marL="0" indent="0">
              <a:buNone/>
            </a:pPr>
            <a:endParaRPr lang="en-GB" dirty="0"/>
          </a:p>
        </p:txBody>
      </p:sp>
    </p:spTree>
    <p:extLst>
      <p:ext uri="{BB962C8B-B14F-4D97-AF65-F5344CB8AC3E}">
        <p14:creationId xmlns:p14="http://schemas.microsoft.com/office/powerpoint/2010/main" val="348015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304648-E663-4B22-B300-F0DD97D0C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25" y="1288897"/>
            <a:ext cx="4857142" cy="5040000"/>
          </a:xfrm>
          <a:prstGeom prst="rect">
            <a:avLst/>
          </a:prstGeom>
        </p:spPr>
      </p:pic>
      <p:sp>
        <p:nvSpPr>
          <p:cNvPr id="6" name="Rectangle 5">
            <a:extLst>
              <a:ext uri="{FF2B5EF4-FFF2-40B4-BE49-F238E27FC236}">
                <a16:creationId xmlns:a16="http://schemas.microsoft.com/office/drawing/2014/main" id="{61B106A0-7259-45C8-B5F6-A15C3FD08CA5}"/>
              </a:ext>
            </a:extLst>
          </p:cNvPr>
          <p:cNvSpPr/>
          <p:nvPr/>
        </p:nvSpPr>
        <p:spPr>
          <a:xfrm>
            <a:off x="301241" y="580598"/>
            <a:ext cx="3960440" cy="369332"/>
          </a:xfrm>
          <a:prstGeom prst="rect">
            <a:avLst/>
          </a:prstGeom>
        </p:spPr>
        <p:txBody>
          <a:bodyPr wrap="square">
            <a:spAutoFit/>
          </a:bodyPr>
          <a:lstStyle/>
          <a:p>
            <a:r>
              <a:rPr lang="hr-HR" i="1" dirty="0" err="1"/>
              <a:t>Cyperus</a:t>
            </a:r>
            <a:r>
              <a:rPr lang="hr-HR" i="1" dirty="0"/>
              <a:t> </a:t>
            </a:r>
            <a:r>
              <a:rPr lang="hr-HR" i="1" dirty="0" err="1"/>
              <a:t>glaber</a:t>
            </a:r>
            <a:r>
              <a:rPr lang="hr-HR" i="1" dirty="0"/>
              <a:t> </a:t>
            </a:r>
            <a:r>
              <a:rPr lang="hr-HR" dirty="0"/>
              <a:t>L.</a:t>
            </a:r>
            <a:r>
              <a:rPr lang="hr-HR" i="1" dirty="0"/>
              <a:t> </a:t>
            </a:r>
            <a:r>
              <a:rPr lang="hr-HR" b="1" dirty="0">
                <a:solidFill>
                  <a:srgbClr val="FF0000"/>
                </a:solidFill>
              </a:rPr>
              <a:t>(RE)</a:t>
            </a:r>
          </a:p>
        </p:txBody>
      </p:sp>
      <p:pic>
        <p:nvPicPr>
          <p:cNvPr id="8" name="Picture 7">
            <a:extLst>
              <a:ext uri="{FF2B5EF4-FFF2-40B4-BE49-F238E27FC236}">
                <a16:creationId xmlns:a16="http://schemas.microsoft.com/office/drawing/2014/main" id="{98B5F9DA-0545-4108-B446-9948AEF43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594" y="1288897"/>
            <a:ext cx="3574981" cy="5040000"/>
          </a:xfrm>
          <a:prstGeom prst="rect">
            <a:avLst/>
          </a:prstGeom>
        </p:spPr>
      </p:pic>
      <p:grpSp>
        <p:nvGrpSpPr>
          <p:cNvPr id="7" name="Group 6">
            <a:extLst>
              <a:ext uri="{FF2B5EF4-FFF2-40B4-BE49-F238E27FC236}">
                <a16:creationId xmlns:a16="http://schemas.microsoft.com/office/drawing/2014/main" id="{EA7B0197-C1F2-4DA1-851B-0E2CDEDFD41F}"/>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3CBA9368-98A5-4F86-8DCF-50A227A86EE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0953AD2F-7F20-4E51-9C22-D190358F7BD7}"/>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97277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66928" y="503237"/>
            <a:ext cx="8229600" cy="5851525"/>
          </a:xfrm>
        </p:spPr>
        <p:txBody>
          <a:bodyPr>
            <a:normAutofit/>
          </a:bodyPr>
          <a:lstStyle/>
          <a:p>
            <a:r>
              <a:rPr lang="en-GB" sz="3000" dirty="0"/>
              <a:t>v</a:t>
            </a:r>
            <a:r>
              <a:rPr lang="hr-HR" sz="3000" dirty="0"/>
              <a:t>rsta je također poznata samo iz starih literaturnih zapisa iz sredine 19. stoljeća – dva nalaza u Slavoniji i jedan na otoku Hvaru</a:t>
            </a:r>
            <a:endParaRPr lang="en-GB" sz="3000" dirty="0"/>
          </a:p>
          <a:p>
            <a:r>
              <a:rPr lang="en-GB" sz="3000" dirty="0"/>
              <a:t>v</a:t>
            </a:r>
            <a:r>
              <a:rPr lang="hr-HR" sz="3000" dirty="0"/>
              <a:t>rsta nakon toga nikada nije potvrđena, a ne postoji ni jedan herbarijski list u hrvatskim zbirkama, pa se smatra </a:t>
            </a:r>
            <a:r>
              <a:rPr lang="hr-HR" sz="3000" b="1" dirty="0"/>
              <a:t>regionalno izumrlom</a:t>
            </a:r>
            <a:r>
              <a:rPr lang="hr-HR" sz="3000" dirty="0"/>
              <a:t> </a:t>
            </a:r>
          </a:p>
          <a:p>
            <a:r>
              <a:rPr lang="en-GB" sz="3000" dirty="0"/>
              <a:t>r</a:t>
            </a:r>
            <a:r>
              <a:rPr lang="hr-HR" sz="3000" dirty="0"/>
              <a:t>aste na vlažnim staništima koja ljeti isušuju (obale rijeka, jezera, povremeni kanali, ribnjaci) – ovaj tip staništa se u fitocenologiji naziva sveza </a:t>
            </a:r>
            <a:r>
              <a:rPr lang="hr-HR" sz="3000" i="1" dirty="0"/>
              <a:t>Nanocyperion</a:t>
            </a:r>
            <a:r>
              <a:rPr lang="hr-HR" sz="3000" dirty="0"/>
              <a:t> (vegetacija niskih šiljeva), koja je upravo dobila ime po nekoliko niskih vrsta oštrika (</a:t>
            </a:r>
            <a:r>
              <a:rPr lang="hr-HR" sz="3000" i="1" dirty="0"/>
              <a:t>Cyperus</a:t>
            </a:r>
            <a:r>
              <a:rPr lang="hr-HR" sz="3000" dirty="0"/>
              <a:t>) koji naseljavaju ova specifična staništa</a:t>
            </a:r>
          </a:p>
          <a:p>
            <a:pPr marL="0" indent="0">
              <a:buNone/>
            </a:pPr>
            <a:endParaRPr lang="en-GB" sz="3000" dirty="0"/>
          </a:p>
        </p:txBody>
      </p:sp>
    </p:spTree>
    <p:extLst>
      <p:ext uri="{BB962C8B-B14F-4D97-AF65-F5344CB8AC3E}">
        <p14:creationId xmlns:p14="http://schemas.microsoft.com/office/powerpoint/2010/main" val="169083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23528" y="620688"/>
            <a:ext cx="3960440" cy="369332"/>
          </a:xfrm>
          <a:prstGeom prst="rect">
            <a:avLst/>
          </a:prstGeom>
        </p:spPr>
        <p:txBody>
          <a:bodyPr wrap="square">
            <a:spAutoFit/>
          </a:bodyPr>
          <a:lstStyle/>
          <a:p>
            <a:r>
              <a:rPr lang="hr-HR" i="1" dirty="0" err="1"/>
              <a:t>Baldellia</a:t>
            </a:r>
            <a:r>
              <a:rPr lang="hr-HR" i="1" dirty="0"/>
              <a:t> </a:t>
            </a:r>
            <a:r>
              <a:rPr lang="hr-HR" i="1" dirty="0" err="1"/>
              <a:t>ranunculoides</a:t>
            </a:r>
            <a:r>
              <a:rPr lang="hr-HR" i="1" dirty="0"/>
              <a:t> </a:t>
            </a:r>
            <a:r>
              <a:rPr lang="hr-HR" dirty="0"/>
              <a:t>(L.) </a:t>
            </a:r>
            <a:r>
              <a:rPr lang="hr-HR" dirty="0" err="1"/>
              <a:t>Parl</a:t>
            </a:r>
            <a:r>
              <a:rPr lang="hr-HR" dirty="0"/>
              <a:t>. </a:t>
            </a:r>
            <a:r>
              <a:rPr lang="hr-HR" b="1" dirty="0">
                <a:solidFill>
                  <a:srgbClr val="FF0000"/>
                </a:solidFill>
              </a:rPr>
              <a:t>(CR)</a:t>
            </a:r>
          </a:p>
        </p:txBody>
      </p:sp>
      <p:pic>
        <p:nvPicPr>
          <p:cNvPr id="3" name="Picture 2">
            <a:extLst>
              <a:ext uri="{FF2B5EF4-FFF2-40B4-BE49-F238E27FC236}">
                <a16:creationId xmlns:a16="http://schemas.microsoft.com/office/drawing/2014/main" id="{76521BED-7876-4DAE-B96F-84291E226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23" y="1204219"/>
            <a:ext cx="3714145" cy="5321125"/>
          </a:xfrm>
          <a:prstGeom prst="rect">
            <a:avLst/>
          </a:prstGeom>
        </p:spPr>
      </p:pic>
      <p:pic>
        <p:nvPicPr>
          <p:cNvPr id="7" name="Picture 6">
            <a:extLst>
              <a:ext uri="{FF2B5EF4-FFF2-40B4-BE49-F238E27FC236}">
                <a16:creationId xmlns:a16="http://schemas.microsoft.com/office/drawing/2014/main" id="{D61265D7-C06F-493E-B004-117E2D7EE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204544"/>
            <a:ext cx="3591864" cy="5320800"/>
          </a:xfrm>
          <a:prstGeom prst="rect">
            <a:avLst/>
          </a:prstGeom>
        </p:spPr>
      </p:pic>
      <p:grpSp>
        <p:nvGrpSpPr>
          <p:cNvPr id="8" name="Group 7">
            <a:extLst>
              <a:ext uri="{FF2B5EF4-FFF2-40B4-BE49-F238E27FC236}">
                <a16:creationId xmlns:a16="http://schemas.microsoft.com/office/drawing/2014/main" id="{3EE331E8-6DB4-4A75-A823-1B60BB693580}"/>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82B8297B-3C46-434A-A308-99437128574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8E68ABAF-1C3B-4A3D-880F-7116166E747F}"/>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83326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dirty="0"/>
              <a:t>v</a:t>
            </a:r>
            <a:r>
              <a:rPr lang="hr-HR" dirty="0"/>
              <a:t>rsta je poznata s više nalazišta, uglavnom u primorskoj Hrvatskoj, od čega je desetak recentnih</a:t>
            </a:r>
          </a:p>
          <a:p>
            <a:r>
              <a:rPr lang="en-GB" dirty="0"/>
              <a:t>r</a:t>
            </a:r>
            <a:r>
              <a:rPr lang="hr-HR" dirty="0"/>
              <a:t>aste u plitkim stajaćim vodama, te u vegetaciji </a:t>
            </a:r>
            <a:r>
              <a:rPr lang="hr-HR" i="1" dirty="0"/>
              <a:t>Nanocyperion</a:t>
            </a:r>
            <a:r>
              <a:rPr lang="hr-HR" dirty="0"/>
              <a:t> </a:t>
            </a:r>
          </a:p>
          <a:p>
            <a:r>
              <a:rPr lang="en-GB" dirty="0"/>
              <a:t>n</a:t>
            </a:r>
            <a:r>
              <a:rPr lang="hr-HR" dirty="0"/>
              <a:t>a slajdu je herbarijski primjerak s otoka Krka iz 1882. godine</a:t>
            </a:r>
          </a:p>
          <a:p>
            <a:pPr marL="0" indent="0">
              <a:buNone/>
            </a:pPr>
            <a:endParaRPr lang="en-GB" dirty="0"/>
          </a:p>
        </p:txBody>
      </p:sp>
    </p:spTree>
    <p:extLst>
      <p:ext uri="{BB962C8B-B14F-4D97-AF65-F5344CB8AC3E}">
        <p14:creationId xmlns:p14="http://schemas.microsoft.com/office/powerpoint/2010/main" val="381490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243846" y="670527"/>
            <a:ext cx="3960440" cy="369332"/>
          </a:xfrm>
          <a:prstGeom prst="rect">
            <a:avLst/>
          </a:prstGeom>
        </p:spPr>
        <p:txBody>
          <a:bodyPr wrap="square">
            <a:spAutoFit/>
          </a:bodyPr>
          <a:lstStyle/>
          <a:p>
            <a:r>
              <a:rPr lang="hr-HR" i="1" dirty="0" err="1"/>
              <a:t>Hydrocotyle</a:t>
            </a:r>
            <a:r>
              <a:rPr lang="hr-HR" i="1" dirty="0"/>
              <a:t> </a:t>
            </a:r>
            <a:r>
              <a:rPr lang="hr-HR" i="1" dirty="0" err="1"/>
              <a:t>vulgaris</a:t>
            </a:r>
            <a:r>
              <a:rPr lang="hr-HR" i="1" dirty="0"/>
              <a:t> </a:t>
            </a:r>
            <a:r>
              <a:rPr lang="hr-HR" dirty="0"/>
              <a:t>L. </a:t>
            </a:r>
            <a:r>
              <a:rPr lang="hr-HR" b="1" dirty="0">
                <a:solidFill>
                  <a:srgbClr val="FF0000"/>
                </a:solidFill>
              </a:rPr>
              <a:t>(CR)</a:t>
            </a:r>
          </a:p>
        </p:txBody>
      </p:sp>
      <p:pic>
        <p:nvPicPr>
          <p:cNvPr id="4" name="Picture 3">
            <a:extLst>
              <a:ext uri="{FF2B5EF4-FFF2-40B4-BE49-F238E27FC236}">
                <a16:creationId xmlns:a16="http://schemas.microsoft.com/office/drawing/2014/main" id="{746580C3-F7FD-4AAF-9368-96984C17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7" y="1196752"/>
            <a:ext cx="3456384" cy="2692209"/>
          </a:xfrm>
          <a:prstGeom prst="rect">
            <a:avLst/>
          </a:prstGeom>
        </p:spPr>
      </p:pic>
      <p:pic>
        <p:nvPicPr>
          <p:cNvPr id="8" name="Picture 7">
            <a:extLst>
              <a:ext uri="{FF2B5EF4-FFF2-40B4-BE49-F238E27FC236}">
                <a16:creationId xmlns:a16="http://schemas.microsoft.com/office/drawing/2014/main" id="{BB3D5919-E701-4368-AA86-19FD8383CC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642" y="836712"/>
            <a:ext cx="3623959" cy="5904336"/>
          </a:xfrm>
          <a:prstGeom prst="rect">
            <a:avLst/>
          </a:prstGeom>
        </p:spPr>
      </p:pic>
      <p:pic>
        <p:nvPicPr>
          <p:cNvPr id="11" name="Picture 10">
            <a:extLst>
              <a:ext uri="{FF2B5EF4-FFF2-40B4-BE49-F238E27FC236}">
                <a16:creationId xmlns:a16="http://schemas.microsoft.com/office/drawing/2014/main" id="{7CD004FA-721C-4EDB-AE8B-235503A39F5E}"/>
              </a:ext>
            </a:extLst>
          </p:cNvPr>
          <p:cNvPicPr>
            <a:picLocks noChangeAspect="1"/>
          </p:cNvPicPr>
          <p:nvPr/>
        </p:nvPicPr>
        <p:blipFill rotWithShape="1">
          <a:blip r:embed="rId5">
            <a:extLst>
              <a:ext uri="{28A0092B-C50C-407E-A947-70E740481C1C}">
                <a14:useLocalDpi xmlns:a14="http://schemas.microsoft.com/office/drawing/2010/main" val="0"/>
              </a:ext>
            </a:extLst>
          </a:blip>
          <a:srcRect r="3711"/>
          <a:stretch/>
        </p:blipFill>
        <p:spPr>
          <a:xfrm>
            <a:off x="631399" y="4039225"/>
            <a:ext cx="3468727" cy="2701823"/>
          </a:xfrm>
          <a:prstGeom prst="rect">
            <a:avLst/>
          </a:prstGeom>
        </p:spPr>
      </p:pic>
      <p:grpSp>
        <p:nvGrpSpPr>
          <p:cNvPr id="7" name="Group 6">
            <a:extLst>
              <a:ext uri="{FF2B5EF4-FFF2-40B4-BE49-F238E27FC236}">
                <a16:creationId xmlns:a16="http://schemas.microsoft.com/office/drawing/2014/main" id="{60A86A8A-EA40-4FCF-ADF3-E1511AFCF5E3}"/>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5F1E699B-94D5-4EC9-849E-BD7396AD52A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2" name="Text Box 5">
              <a:extLst>
                <a:ext uri="{FF2B5EF4-FFF2-40B4-BE49-F238E27FC236}">
                  <a16:creationId xmlns:a16="http://schemas.microsoft.com/office/drawing/2014/main" id="{B3502177-E4BE-42CC-86A9-A9EB407CD4C5}"/>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131367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1166018"/>
            <a:ext cx="8229600" cy="4525963"/>
          </a:xfrm>
        </p:spPr>
        <p:txBody>
          <a:bodyPr>
            <a:normAutofit lnSpcReduction="10000"/>
          </a:bodyPr>
          <a:lstStyle/>
          <a:p>
            <a:r>
              <a:rPr lang="en-GB" dirty="0"/>
              <a:t>o</a:t>
            </a:r>
            <a:r>
              <a:rPr lang="hr-HR" dirty="0"/>
              <a:t>va kritično ugrožena vodena vrsta najčešće raste na vlažnim, močvarnim i plavljenim staništima, dio godine može biti i izvan vode ukorijenjena u vlažnu zemlju </a:t>
            </a:r>
          </a:p>
          <a:p>
            <a:r>
              <a:rPr lang="en-GB" dirty="0"/>
              <a:t>k</a:t>
            </a:r>
            <a:r>
              <a:rPr lang="hr-HR" dirty="0"/>
              <a:t>arakteristični listovi sa peteljkom koja izlazi iz središta lista (rijetka pojava!) mogu zato ili plutati na površini vode ili biti uspravni u zraku. </a:t>
            </a:r>
          </a:p>
          <a:p>
            <a:r>
              <a:rPr lang="en-GB" dirty="0"/>
              <a:t>v</a:t>
            </a:r>
            <a:r>
              <a:rPr lang="hr-HR" dirty="0"/>
              <a:t>ećina nalaza je iz primorske Hrvatske</a:t>
            </a:r>
          </a:p>
          <a:p>
            <a:pPr marL="0" indent="0">
              <a:buNone/>
            </a:pPr>
            <a:endParaRPr lang="en-GB" dirty="0"/>
          </a:p>
        </p:txBody>
      </p:sp>
    </p:spTree>
    <p:extLst>
      <p:ext uri="{BB962C8B-B14F-4D97-AF65-F5344CB8AC3E}">
        <p14:creationId xmlns:p14="http://schemas.microsoft.com/office/powerpoint/2010/main" val="3145797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251520" y="687828"/>
            <a:ext cx="3960440" cy="369332"/>
          </a:xfrm>
          <a:prstGeom prst="rect">
            <a:avLst/>
          </a:prstGeom>
        </p:spPr>
        <p:txBody>
          <a:bodyPr wrap="square">
            <a:spAutoFit/>
          </a:bodyPr>
          <a:lstStyle/>
          <a:p>
            <a:r>
              <a:rPr lang="hr-HR" i="1" dirty="0" err="1"/>
              <a:t>Limosella</a:t>
            </a:r>
            <a:r>
              <a:rPr lang="hr-HR" i="1" dirty="0"/>
              <a:t> </a:t>
            </a:r>
            <a:r>
              <a:rPr lang="hr-HR" i="1" dirty="0" err="1"/>
              <a:t>aquatica</a:t>
            </a:r>
            <a:r>
              <a:rPr lang="hr-HR" i="1" dirty="0"/>
              <a:t> </a:t>
            </a:r>
            <a:r>
              <a:rPr lang="hr-HR" dirty="0"/>
              <a:t>L. </a:t>
            </a:r>
            <a:r>
              <a:rPr lang="hr-HR" b="1" dirty="0">
                <a:solidFill>
                  <a:srgbClr val="FF0000"/>
                </a:solidFill>
              </a:rPr>
              <a:t>(CR)</a:t>
            </a:r>
          </a:p>
        </p:txBody>
      </p:sp>
      <p:pic>
        <p:nvPicPr>
          <p:cNvPr id="5" name="Picture 4">
            <a:extLst>
              <a:ext uri="{FF2B5EF4-FFF2-40B4-BE49-F238E27FC236}">
                <a16:creationId xmlns:a16="http://schemas.microsoft.com/office/drawing/2014/main" id="{31F6FC5E-8C20-4176-9F61-F20E5BD3BB52}"/>
              </a:ext>
            </a:extLst>
          </p:cNvPr>
          <p:cNvPicPr>
            <a:picLocks noChangeAspect="1"/>
          </p:cNvPicPr>
          <p:nvPr/>
        </p:nvPicPr>
        <p:blipFill rotWithShape="1">
          <a:blip r:embed="rId3">
            <a:extLst>
              <a:ext uri="{28A0092B-C50C-407E-A947-70E740481C1C}">
                <a14:useLocalDpi xmlns:a14="http://schemas.microsoft.com/office/drawing/2010/main" val="0"/>
              </a:ext>
            </a:extLst>
          </a:blip>
          <a:srcRect b="8420"/>
          <a:stretch/>
        </p:blipFill>
        <p:spPr>
          <a:xfrm>
            <a:off x="692207" y="1143339"/>
            <a:ext cx="3668946" cy="2520000"/>
          </a:xfrm>
          <a:prstGeom prst="rect">
            <a:avLst/>
          </a:prstGeom>
        </p:spPr>
      </p:pic>
      <p:pic>
        <p:nvPicPr>
          <p:cNvPr id="10" name="Picture 9">
            <a:extLst>
              <a:ext uri="{FF2B5EF4-FFF2-40B4-BE49-F238E27FC236}">
                <a16:creationId xmlns:a16="http://schemas.microsoft.com/office/drawing/2014/main" id="{AA61869D-70C9-44DA-A4FC-BCFC2FF0B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550" y="1126498"/>
            <a:ext cx="3470882" cy="5229200"/>
          </a:xfrm>
          <a:prstGeom prst="rect">
            <a:avLst/>
          </a:prstGeom>
        </p:spPr>
      </p:pic>
      <p:pic>
        <p:nvPicPr>
          <p:cNvPr id="13" name="Picture 12">
            <a:extLst>
              <a:ext uri="{FF2B5EF4-FFF2-40B4-BE49-F238E27FC236}">
                <a16:creationId xmlns:a16="http://schemas.microsoft.com/office/drawing/2014/main" id="{976528A4-CFF8-405C-80CA-ECCACE9766CE}"/>
              </a:ext>
            </a:extLst>
          </p:cNvPr>
          <p:cNvPicPr>
            <a:picLocks noChangeAspect="1"/>
          </p:cNvPicPr>
          <p:nvPr/>
        </p:nvPicPr>
        <p:blipFill rotWithShape="1">
          <a:blip r:embed="rId5">
            <a:extLst>
              <a:ext uri="{28A0092B-C50C-407E-A947-70E740481C1C}">
                <a14:useLocalDpi xmlns:a14="http://schemas.microsoft.com/office/drawing/2010/main" val="0"/>
              </a:ext>
            </a:extLst>
          </a:blip>
          <a:srcRect r="3166"/>
          <a:stretch/>
        </p:blipFill>
        <p:spPr>
          <a:xfrm>
            <a:off x="700846" y="3835698"/>
            <a:ext cx="3660307" cy="2520000"/>
          </a:xfrm>
          <a:prstGeom prst="rect">
            <a:avLst/>
          </a:prstGeom>
        </p:spPr>
      </p:pic>
      <p:grpSp>
        <p:nvGrpSpPr>
          <p:cNvPr id="7" name="Group 6">
            <a:extLst>
              <a:ext uri="{FF2B5EF4-FFF2-40B4-BE49-F238E27FC236}">
                <a16:creationId xmlns:a16="http://schemas.microsoft.com/office/drawing/2014/main" id="{BD142DF4-0BCD-4160-B420-E74E483CD646}"/>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7F9A9A4C-37E4-4C97-B205-053D678F288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83ACB434-5D02-42DC-8820-9877C60B8666}"/>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196252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dirty="0"/>
              <a:t>k</a:t>
            </a:r>
            <a:r>
              <a:rPr lang="hr-HR" dirty="0"/>
              <a:t>ritično ugrožena vrsta koja raste u barama i kanalima koji često ljeti presušuju </a:t>
            </a:r>
          </a:p>
          <a:p>
            <a:r>
              <a:rPr lang="en-GB" dirty="0"/>
              <a:t>k</a:t>
            </a:r>
            <a:r>
              <a:rPr lang="hr-HR" dirty="0"/>
              <a:t>ao i </a:t>
            </a:r>
            <a:r>
              <a:rPr lang="hr-HR" i="1" dirty="0"/>
              <a:t>Hidrocotyle</a:t>
            </a:r>
            <a:r>
              <a:rPr lang="hr-HR" dirty="0"/>
              <a:t>, može živjeti u vodi i izvan vode na vlažnom mulju</a:t>
            </a:r>
          </a:p>
          <a:p>
            <a:r>
              <a:rPr lang="en-GB" dirty="0"/>
              <a:t>v</a:t>
            </a:r>
            <a:r>
              <a:rPr lang="hr-HR" dirty="0"/>
              <a:t>rsta ima svega nekoliko recentnih nalaza u porječju Drave i Dunava </a:t>
            </a:r>
          </a:p>
          <a:p>
            <a:pPr marL="0" indent="0">
              <a:buNone/>
            </a:pPr>
            <a:endParaRPr lang="en-GB" dirty="0"/>
          </a:p>
        </p:txBody>
      </p:sp>
    </p:spTree>
    <p:extLst>
      <p:ext uri="{BB962C8B-B14F-4D97-AF65-F5344CB8AC3E}">
        <p14:creationId xmlns:p14="http://schemas.microsoft.com/office/powerpoint/2010/main" val="300530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23528" y="726018"/>
            <a:ext cx="3960440" cy="369332"/>
          </a:xfrm>
          <a:prstGeom prst="rect">
            <a:avLst/>
          </a:prstGeom>
        </p:spPr>
        <p:txBody>
          <a:bodyPr wrap="square">
            <a:spAutoFit/>
          </a:bodyPr>
          <a:lstStyle/>
          <a:p>
            <a:r>
              <a:rPr lang="hr-HR" i="1" dirty="0" err="1"/>
              <a:t>Lemna</a:t>
            </a:r>
            <a:r>
              <a:rPr lang="hr-HR" i="1" dirty="0"/>
              <a:t> </a:t>
            </a:r>
            <a:r>
              <a:rPr lang="hr-HR" i="1" dirty="0" err="1"/>
              <a:t>gibba</a:t>
            </a:r>
            <a:r>
              <a:rPr lang="hr-HR" i="1" dirty="0"/>
              <a:t> </a:t>
            </a:r>
            <a:r>
              <a:rPr lang="hr-HR" dirty="0"/>
              <a:t>L. </a:t>
            </a:r>
            <a:r>
              <a:rPr lang="hr-HR" b="1" dirty="0">
                <a:solidFill>
                  <a:srgbClr val="FF0000"/>
                </a:solidFill>
              </a:rPr>
              <a:t>(EN)</a:t>
            </a:r>
          </a:p>
        </p:txBody>
      </p:sp>
      <p:sp>
        <p:nvSpPr>
          <p:cNvPr id="7" name="Rectangle 6">
            <a:extLst>
              <a:ext uri="{FF2B5EF4-FFF2-40B4-BE49-F238E27FC236}">
                <a16:creationId xmlns:a16="http://schemas.microsoft.com/office/drawing/2014/main" id="{F2681534-3764-47CE-BDF4-028679C2671E}"/>
              </a:ext>
            </a:extLst>
          </p:cNvPr>
          <p:cNvSpPr/>
          <p:nvPr/>
        </p:nvSpPr>
        <p:spPr>
          <a:xfrm>
            <a:off x="323528" y="3795177"/>
            <a:ext cx="3960440" cy="369332"/>
          </a:xfrm>
          <a:prstGeom prst="rect">
            <a:avLst/>
          </a:prstGeom>
        </p:spPr>
        <p:txBody>
          <a:bodyPr wrap="square">
            <a:spAutoFit/>
          </a:bodyPr>
          <a:lstStyle/>
          <a:p>
            <a:r>
              <a:rPr lang="hr-HR" i="1" dirty="0" err="1"/>
              <a:t>Wolffia</a:t>
            </a:r>
            <a:r>
              <a:rPr lang="hr-HR" i="1" dirty="0"/>
              <a:t> </a:t>
            </a:r>
            <a:r>
              <a:rPr lang="hr-HR" i="1" dirty="0" err="1"/>
              <a:t>arrhiza</a:t>
            </a:r>
            <a:r>
              <a:rPr lang="hr-HR" i="1" dirty="0"/>
              <a:t> </a:t>
            </a:r>
            <a:r>
              <a:rPr lang="hr-HR" dirty="0"/>
              <a:t>(L.) </a:t>
            </a:r>
            <a:r>
              <a:rPr lang="hr-HR" dirty="0" err="1"/>
              <a:t>Wimm</a:t>
            </a:r>
            <a:r>
              <a:rPr lang="hr-HR" dirty="0"/>
              <a:t>. </a:t>
            </a:r>
            <a:r>
              <a:rPr lang="hr-HR" b="1" dirty="0">
                <a:solidFill>
                  <a:srgbClr val="FF0000"/>
                </a:solidFill>
              </a:rPr>
              <a:t>(VU)</a:t>
            </a:r>
          </a:p>
        </p:txBody>
      </p:sp>
      <p:pic>
        <p:nvPicPr>
          <p:cNvPr id="3" name="Picture 2">
            <a:extLst>
              <a:ext uri="{FF2B5EF4-FFF2-40B4-BE49-F238E27FC236}">
                <a16:creationId xmlns:a16="http://schemas.microsoft.com/office/drawing/2014/main" id="{CEF52F24-67EB-41A4-99F4-3E2FCD293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258" y="1136726"/>
            <a:ext cx="1728192" cy="2607999"/>
          </a:xfrm>
          <a:prstGeom prst="rect">
            <a:avLst/>
          </a:prstGeom>
        </p:spPr>
      </p:pic>
      <p:pic>
        <p:nvPicPr>
          <p:cNvPr id="8" name="Picture 7">
            <a:extLst>
              <a:ext uri="{FF2B5EF4-FFF2-40B4-BE49-F238E27FC236}">
                <a16:creationId xmlns:a16="http://schemas.microsoft.com/office/drawing/2014/main" id="{05075B9A-1A0E-4569-91D5-DBA8EA3FA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5" y="1195337"/>
            <a:ext cx="3419872" cy="2585132"/>
          </a:xfrm>
          <a:prstGeom prst="rect">
            <a:avLst/>
          </a:prstGeom>
        </p:spPr>
      </p:pic>
      <p:pic>
        <p:nvPicPr>
          <p:cNvPr id="12" name="Picture 11">
            <a:extLst>
              <a:ext uri="{FF2B5EF4-FFF2-40B4-BE49-F238E27FC236}">
                <a16:creationId xmlns:a16="http://schemas.microsoft.com/office/drawing/2014/main" id="{3ABC9D4E-19B6-4F5B-ABBA-5AA5E1A57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3291" y="1520029"/>
            <a:ext cx="2777181" cy="1841392"/>
          </a:xfrm>
          <a:prstGeom prst="rect">
            <a:avLst/>
          </a:prstGeom>
        </p:spPr>
      </p:pic>
      <p:pic>
        <p:nvPicPr>
          <p:cNvPr id="15" name="Picture 14">
            <a:extLst>
              <a:ext uri="{FF2B5EF4-FFF2-40B4-BE49-F238E27FC236}">
                <a16:creationId xmlns:a16="http://schemas.microsoft.com/office/drawing/2014/main" id="{853B5DA2-E886-4259-98D4-0BECA690E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665" y="4214961"/>
            <a:ext cx="3402752" cy="2552064"/>
          </a:xfrm>
          <a:prstGeom prst="rect">
            <a:avLst/>
          </a:prstGeom>
        </p:spPr>
      </p:pic>
      <p:pic>
        <p:nvPicPr>
          <p:cNvPr id="17" name="Picture 16">
            <a:extLst>
              <a:ext uri="{FF2B5EF4-FFF2-40B4-BE49-F238E27FC236}">
                <a16:creationId xmlns:a16="http://schemas.microsoft.com/office/drawing/2014/main" id="{C5910207-8399-4362-A8DA-D87B4C88C69C}"/>
              </a:ext>
            </a:extLst>
          </p:cNvPr>
          <p:cNvPicPr>
            <a:picLocks noChangeAspect="1"/>
          </p:cNvPicPr>
          <p:nvPr/>
        </p:nvPicPr>
        <p:blipFill rotWithShape="1">
          <a:blip r:embed="rId7">
            <a:extLst>
              <a:ext uri="{28A0092B-C50C-407E-A947-70E740481C1C}">
                <a14:useLocalDpi xmlns:a14="http://schemas.microsoft.com/office/drawing/2010/main" val="0"/>
              </a:ext>
            </a:extLst>
          </a:blip>
          <a:srcRect l="8907" r="8413"/>
          <a:stretch/>
        </p:blipFill>
        <p:spPr>
          <a:xfrm>
            <a:off x="3977470" y="4206974"/>
            <a:ext cx="3071813" cy="2568037"/>
          </a:xfrm>
          <a:prstGeom prst="rect">
            <a:avLst/>
          </a:prstGeom>
        </p:spPr>
      </p:pic>
      <p:pic>
        <p:nvPicPr>
          <p:cNvPr id="20" name="Picture 19">
            <a:extLst>
              <a:ext uri="{FF2B5EF4-FFF2-40B4-BE49-F238E27FC236}">
                <a16:creationId xmlns:a16="http://schemas.microsoft.com/office/drawing/2014/main" id="{CE0FC098-DB14-456D-9ABD-D0E0B8693119}"/>
              </a:ext>
            </a:extLst>
          </p:cNvPr>
          <p:cNvPicPr>
            <a:picLocks noChangeAspect="1"/>
          </p:cNvPicPr>
          <p:nvPr/>
        </p:nvPicPr>
        <p:blipFill rotWithShape="1">
          <a:blip r:embed="rId8">
            <a:extLst>
              <a:ext uri="{28A0092B-C50C-407E-A947-70E740481C1C}">
                <a14:useLocalDpi xmlns:a14="http://schemas.microsoft.com/office/drawing/2010/main" val="0"/>
              </a:ext>
            </a:extLst>
          </a:blip>
          <a:srcRect l="48308" r="7880" b="11148"/>
          <a:stretch/>
        </p:blipFill>
        <p:spPr>
          <a:xfrm>
            <a:off x="7114917" y="4188894"/>
            <a:ext cx="1898080" cy="2568037"/>
          </a:xfrm>
          <a:prstGeom prst="rect">
            <a:avLst/>
          </a:prstGeom>
        </p:spPr>
      </p:pic>
      <p:grpSp>
        <p:nvGrpSpPr>
          <p:cNvPr id="11" name="Group 10">
            <a:extLst>
              <a:ext uri="{FF2B5EF4-FFF2-40B4-BE49-F238E27FC236}">
                <a16:creationId xmlns:a16="http://schemas.microsoft.com/office/drawing/2014/main" id="{5A138357-0550-480D-9594-A2C29F0DDE94}"/>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2630E42C-5A70-4244-8AF2-88E636F3013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4" name="Text Box 5">
              <a:extLst>
                <a:ext uri="{FF2B5EF4-FFF2-40B4-BE49-F238E27FC236}">
                  <a16:creationId xmlns:a16="http://schemas.microsoft.com/office/drawing/2014/main" id="{7C1864F7-45D1-4804-B9FF-43EDDA6D6DA7}"/>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39032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8DBFC-C03C-405E-9993-36EFF484B2E3}"/>
              </a:ext>
            </a:extLst>
          </p:cNvPr>
          <p:cNvSpPr>
            <a:spLocks noGrp="1"/>
          </p:cNvSpPr>
          <p:nvPr>
            <p:ph type="title"/>
          </p:nvPr>
        </p:nvSpPr>
        <p:spPr>
          <a:xfrm>
            <a:off x="486266" y="2857500"/>
            <a:ext cx="8229600" cy="1143000"/>
          </a:xfrm>
        </p:spPr>
        <p:txBody>
          <a:bodyPr>
            <a:normAutofit fontScale="90000"/>
          </a:bodyPr>
          <a:lstStyle/>
          <a:p>
            <a:r>
              <a:rPr lang="hr-HR" b="1" dirty="0"/>
              <a:t>Ugrožene vrste u flori Hrvatske</a:t>
            </a:r>
            <a:br>
              <a:rPr lang="hr-HR" b="1" dirty="0"/>
            </a:br>
            <a:r>
              <a:rPr lang="hr-HR" b="1" dirty="0"/>
              <a:t>(vodena staništa i cretovi)</a:t>
            </a:r>
            <a:br>
              <a:rPr lang="hr-HR" b="1" dirty="0"/>
            </a:br>
            <a:endParaRPr lang="en-GB" b="1" dirty="0"/>
          </a:p>
        </p:txBody>
      </p:sp>
    </p:spTree>
    <p:extLst>
      <p:ext uri="{BB962C8B-B14F-4D97-AF65-F5344CB8AC3E}">
        <p14:creationId xmlns:p14="http://schemas.microsoft.com/office/powerpoint/2010/main" val="280523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274638"/>
            <a:ext cx="8229600" cy="6394722"/>
          </a:xfrm>
        </p:spPr>
        <p:txBody>
          <a:bodyPr>
            <a:normAutofit fontScale="92500" lnSpcReduction="10000"/>
          </a:bodyPr>
          <a:lstStyle/>
          <a:p>
            <a:r>
              <a:rPr lang="en-GB" dirty="0"/>
              <a:t>u</a:t>
            </a:r>
            <a:r>
              <a:rPr lang="hr-HR" dirty="0"/>
              <a:t> Hrvatskoj postoji šest vrsta iz porodice vodenih leća (</a:t>
            </a:r>
            <a:r>
              <a:rPr lang="hr-HR" i="1" dirty="0"/>
              <a:t>Lemnaceae</a:t>
            </a:r>
            <a:r>
              <a:rPr lang="hr-HR" dirty="0"/>
              <a:t>): četiri vrste iz roda </a:t>
            </a:r>
            <a:r>
              <a:rPr lang="hr-HR" i="1" dirty="0"/>
              <a:t>Lemna </a:t>
            </a:r>
            <a:r>
              <a:rPr lang="hr-HR" dirty="0"/>
              <a:t>(</a:t>
            </a:r>
            <a:r>
              <a:rPr lang="hr-HR" i="1" dirty="0"/>
              <a:t>L. gibba</a:t>
            </a:r>
            <a:r>
              <a:rPr lang="hr-HR" dirty="0"/>
              <a:t>, </a:t>
            </a:r>
            <a:r>
              <a:rPr lang="hr-HR" i="1" dirty="0"/>
              <a:t>L. </a:t>
            </a:r>
            <a:r>
              <a:rPr lang="hr-HR" dirty="0"/>
              <a:t>minor, </a:t>
            </a:r>
            <a:r>
              <a:rPr lang="hr-HR" i="1" dirty="0"/>
              <a:t>L. minuta</a:t>
            </a:r>
            <a:r>
              <a:rPr lang="hr-HR" dirty="0"/>
              <a:t>, </a:t>
            </a:r>
            <a:r>
              <a:rPr lang="hr-HR" i="1" dirty="0"/>
              <a:t>L. trisulca</a:t>
            </a:r>
            <a:r>
              <a:rPr lang="hr-HR" dirty="0"/>
              <a:t>), te </a:t>
            </a:r>
            <a:r>
              <a:rPr lang="hr-HR" i="1" dirty="0"/>
              <a:t>Spirodela polyrhiza </a:t>
            </a:r>
            <a:r>
              <a:rPr lang="hr-HR" dirty="0"/>
              <a:t>i </a:t>
            </a:r>
            <a:r>
              <a:rPr lang="hr-HR" i="1" dirty="0"/>
              <a:t>Wolffia arrhiza.</a:t>
            </a:r>
            <a:endParaRPr lang="en-GB" dirty="0"/>
          </a:p>
          <a:p>
            <a:r>
              <a:rPr lang="en-GB" dirty="0" err="1"/>
              <a:t>navedene</a:t>
            </a:r>
            <a:r>
              <a:rPr lang="en-GB" dirty="0"/>
              <a:t> </a:t>
            </a:r>
            <a:r>
              <a:rPr lang="hr-HR" dirty="0"/>
              <a:t>vrste su slobodno plutajuće (flotantne) vrste voda stajaćica i indikatori eutrofnih (hranjivima bogatih) voda</a:t>
            </a:r>
            <a:endParaRPr lang="en-GB" dirty="0"/>
          </a:p>
          <a:p>
            <a:r>
              <a:rPr lang="hr-HR" i="1" dirty="0"/>
              <a:t>Lemna gibba </a:t>
            </a:r>
            <a:r>
              <a:rPr lang="hr-HR" dirty="0"/>
              <a:t>se razlikuje od ostalih vodenih leća po trbušastim listovima s donje strane (hrv. grbasta vodena leća!)</a:t>
            </a:r>
            <a:endParaRPr lang="en-GB" i="1" dirty="0"/>
          </a:p>
          <a:p>
            <a:r>
              <a:rPr lang="hr-HR" i="1" dirty="0"/>
              <a:t>Wolffia arrhiza </a:t>
            </a:r>
            <a:r>
              <a:rPr lang="hr-HR" dirty="0"/>
              <a:t> je najmanja poznata vaskularna biljna vrsta na svijetu </a:t>
            </a:r>
          </a:p>
          <a:p>
            <a:r>
              <a:rPr lang="hr-HR" i="1" dirty="0"/>
              <a:t>Lemna minuta</a:t>
            </a:r>
            <a:r>
              <a:rPr lang="hr-HR" dirty="0"/>
              <a:t> je alohtona, potencijalno invazivna vrsta, nedavno otkrivena u Hrvatskoj</a:t>
            </a:r>
            <a:endParaRPr lang="hr-HR" i="1" dirty="0"/>
          </a:p>
          <a:p>
            <a:pPr marL="0" indent="0">
              <a:buNone/>
            </a:pPr>
            <a:endParaRPr lang="en-GB" dirty="0"/>
          </a:p>
        </p:txBody>
      </p:sp>
    </p:spTree>
    <p:extLst>
      <p:ext uri="{BB962C8B-B14F-4D97-AF65-F5344CB8AC3E}">
        <p14:creationId xmlns:p14="http://schemas.microsoft.com/office/powerpoint/2010/main" val="153265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251520" y="660606"/>
            <a:ext cx="3960440" cy="369332"/>
          </a:xfrm>
          <a:prstGeom prst="rect">
            <a:avLst/>
          </a:prstGeom>
        </p:spPr>
        <p:txBody>
          <a:bodyPr wrap="square">
            <a:spAutoFit/>
          </a:bodyPr>
          <a:lstStyle/>
          <a:p>
            <a:r>
              <a:rPr lang="hr-HR" i="1" dirty="0" err="1"/>
              <a:t>Stratiotes</a:t>
            </a:r>
            <a:r>
              <a:rPr lang="hr-HR" i="1" dirty="0"/>
              <a:t> </a:t>
            </a:r>
            <a:r>
              <a:rPr lang="hr-HR" i="1" dirty="0" err="1"/>
              <a:t>aloides</a:t>
            </a:r>
            <a:r>
              <a:rPr lang="hr-HR" i="1" dirty="0"/>
              <a:t> </a:t>
            </a:r>
            <a:r>
              <a:rPr lang="hr-HR" dirty="0"/>
              <a:t>L. </a:t>
            </a:r>
            <a:r>
              <a:rPr lang="hr-HR" b="1" dirty="0">
                <a:solidFill>
                  <a:srgbClr val="FF0000"/>
                </a:solidFill>
              </a:rPr>
              <a:t>(EN)</a:t>
            </a:r>
          </a:p>
        </p:txBody>
      </p:sp>
      <p:pic>
        <p:nvPicPr>
          <p:cNvPr id="4" name="Picture 3">
            <a:extLst>
              <a:ext uri="{FF2B5EF4-FFF2-40B4-BE49-F238E27FC236}">
                <a16:creationId xmlns:a16="http://schemas.microsoft.com/office/drawing/2014/main" id="{859C8D18-B86E-4B20-A30C-24C86FAE2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277" y="1164600"/>
            <a:ext cx="3657600" cy="5608320"/>
          </a:xfrm>
          <a:prstGeom prst="rect">
            <a:avLst/>
          </a:prstGeom>
        </p:spPr>
      </p:pic>
      <p:pic>
        <p:nvPicPr>
          <p:cNvPr id="10" name="Picture 9">
            <a:extLst>
              <a:ext uri="{FF2B5EF4-FFF2-40B4-BE49-F238E27FC236}">
                <a16:creationId xmlns:a16="http://schemas.microsoft.com/office/drawing/2014/main" id="{D27E257D-72E1-436D-ACFB-FC1E9DAB6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04" y="1268760"/>
            <a:ext cx="3600000" cy="2700000"/>
          </a:xfrm>
          <a:prstGeom prst="rect">
            <a:avLst/>
          </a:prstGeom>
        </p:spPr>
      </p:pic>
      <p:pic>
        <p:nvPicPr>
          <p:cNvPr id="13" name="Picture 12">
            <a:extLst>
              <a:ext uri="{FF2B5EF4-FFF2-40B4-BE49-F238E27FC236}">
                <a16:creationId xmlns:a16="http://schemas.microsoft.com/office/drawing/2014/main" id="{0BEBFE6A-B4E7-4F4F-BBAC-9F5D63FA9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123" y="4077072"/>
            <a:ext cx="3600000" cy="2700000"/>
          </a:xfrm>
          <a:prstGeom prst="rect">
            <a:avLst/>
          </a:prstGeom>
        </p:spPr>
      </p:pic>
      <p:grpSp>
        <p:nvGrpSpPr>
          <p:cNvPr id="7" name="Group 6">
            <a:extLst>
              <a:ext uri="{FF2B5EF4-FFF2-40B4-BE49-F238E27FC236}">
                <a16:creationId xmlns:a16="http://schemas.microsoft.com/office/drawing/2014/main" id="{4BAFEAF5-4682-41B0-A2C0-A4932E02908E}"/>
              </a:ext>
            </a:extLst>
          </p:cNvPr>
          <p:cNvGrpSpPr>
            <a:grpSpLocks/>
          </p:cNvGrpSpPr>
          <p:nvPr/>
        </p:nvGrpSpPr>
        <p:grpSpPr bwMode="auto">
          <a:xfrm>
            <a:off x="179388" y="274638"/>
            <a:ext cx="8713787" cy="276224"/>
            <a:chOff x="113" y="173"/>
            <a:chExt cx="5489" cy="174"/>
          </a:xfrm>
        </p:grpSpPr>
        <p:sp>
          <p:nvSpPr>
            <p:cNvPr id="8" name="Line 4">
              <a:extLst>
                <a:ext uri="{FF2B5EF4-FFF2-40B4-BE49-F238E27FC236}">
                  <a16:creationId xmlns:a16="http://schemas.microsoft.com/office/drawing/2014/main" id="{BACB960C-7C74-4F9A-95F4-DC09D658DD8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FB77EE79-08EB-4D82-AAAC-79418E1FAD2B}"/>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2301544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dirty="0"/>
              <a:t>v</a:t>
            </a:r>
            <a:r>
              <a:rPr lang="hr-HR" dirty="0"/>
              <a:t>rsta stajaćih voda (močvara). Kod nas je poznata jedino iz porječja rijeke Drave, a manjim dijelom i Save.</a:t>
            </a:r>
          </a:p>
          <a:p>
            <a:r>
              <a:rPr lang="en-GB" dirty="0"/>
              <a:t>h</a:t>
            </a:r>
            <a:r>
              <a:rPr lang="hr-HR" dirty="0"/>
              <a:t>rvatsko ime </a:t>
            </a:r>
            <a:r>
              <a:rPr lang="hr-HR" i="1" dirty="0"/>
              <a:t>rezac </a:t>
            </a:r>
            <a:r>
              <a:rPr lang="hr-HR" dirty="0"/>
              <a:t> opisuje grubo pilaste rubove listova ove vrste, na koje se lako može porezati. Slične rubove listova ima i močvarna vrsta </a:t>
            </a:r>
            <a:r>
              <a:rPr lang="hr-HR" i="1" dirty="0"/>
              <a:t>Cladium mariscus</a:t>
            </a:r>
            <a:r>
              <a:rPr lang="hr-HR" dirty="0"/>
              <a:t>, koja raste u tršćacima.</a:t>
            </a:r>
          </a:p>
          <a:p>
            <a:endParaRPr lang="hr-HR" dirty="0"/>
          </a:p>
          <a:p>
            <a:pPr marL="0" indent="0">
              <a:buNone/>
            </a:pPr>
            <a:endParaRPr lang="en-GB" dirty="0"/>
          </a:p>
        </p:txBody>
      </p:sp>
    </p:spTree>
    <p:extLst>
      <p:ext uri="{BB962C8B-B14F-4D97-AF65-F5344CB8AC3E}">
        <p14:creationId xmlns:p14="http://schemas.microsoft.com/office/powerpoint/2010/main" val="1426482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37872" y="584130"/>
            <a:ext cx="3960440" cy="369332"/>
          </a:xfrm>
          <a:prstGeom prst="rect">
            <a:avLst/>
          </a:prstGeom>
        </p:spPr>
        <p:txBody>
          <a:bodyPr wrap="square">
            <a:spAutoFit/>
          </a:bodyPr>
          <a:lstStyle/>
          <a:p>
            <a:r>
              <a:rPr lang="hr-HR" i="1" dirty="0" err="1"/>
              <a:t>Ranunculus</a:t>
            </a:r>
            <a:r>
              <a:rPr lang="hr-HR" i="1" dirty="0"/>
              <a:t> </a:t>
            </a:r>
            <a:r>
              <a:rPr lang="hr-HR" i="1" dirty="0" err="1"/>
              <a:t>lingua</a:t>
            </a:r>
            <a:r>
              <a:rPr lang="hr-HR" i="1" dirty="0"/>
              <a:t> </a:t>
            </a:r>
            <a:r>
              <a:rPr lang="hr-HR" dirty="0"/>
              <a:t>L. </a:t>
            </a:r>
            <a:r>
              <a:rPr lang="hr-HR" b="1" dirty="0">
                <a:solidFill>
                  <a:srgbClr val="FF0000"/>
                </a:solidFill>
              </a:rPr>
              <a:t>(EN)</a:t>
            </a:r>
          </a:p>
        </p:txBody>
      </p:sp>
      <p:sp>
        <p:nvSpPr>
          <p:cNvPr id="7" name="Rectangle 6">
            <a:extLst>
              <a:ext uri="{FF2B5EF4-FFF2-40B4-BE49-F238E27FC236}">
                <a16:creationId xmlns:a16="http://schemas.microsoft.com/office/drawing/2014/main" id="{F2681534-3764-47CE-BDF4-028679C2671E}"/>
              </a:ext>
            </a:extLst>
          </p:cNvPr>
          <p:cNvSpPr/>
          <p:nvPr/>
        </p:nvSpPr>
        <p:spPr>
          <a:xfrm>
            <a:off x="337872" y="3710822"/>
            <a:ext cx="3960440" cy="369332"/>
          </a:xfrm>
          <a:prstGeom prst="rect">
            <a:avLst/>
          </a:prstGeom>
        </p:spPr>
        <p:txBody>
          <a:bodyPr wrap="square">
            <a:spAutoFit/>
          </a:bodyPr>
          <a:lstStyle/>
          <a:p>
            <a:r>
              <a:rPr lang="hr-HR" i="1" dirty="0" err="1"/>
              <a:t>Ranunculus</a:t>
            </a:r>
            <a:r>
              <a:rPr lang="hr-HR" i="1" dirty="0"/>
              <a:t> </a:t>
            </a:r>
            <a:r>
              <a:rPr lang="hr-HR" i="1" dirty="0" err="1"/>
              <a:t>ophioglossifolius</a:t>
            </a:r>
            <a:r>
              <a:rPr lang="hr-HR" i="1" dirty="0"/>
              <a:t> </a:t>
            </a:r>
            <a:r>
              <a:rPr lang="hr-HR" dirty="0" err="1"/>
              <a:t>Vill</a:t>
            </a:r>
            <a:r>
              <a:rPr lang="hr-HR" dirty="0"/>
              <a:t>.</a:t>
            </a:r>
            <a:r>
              <a:rPr lang="hr-HR" i="1" dirty="0"/>
              <a:t> </a:t>
            </a:r>
            <a:r>
              <a:rPr lang="hr-HR" b="1" dirty="0">
                <a:solidFill>
                  <a:srgbClr val="FF0000"/>
                </a:solidFill>
              </a:rPr>
              <a:t>(EN)</a:t>
            </a:r>
          </a:p>
        </p:txBody>
      </p:sp>
      <p:pic>
        <p:nvPicPr>
          <p:cNvPr id="4" name="Picture 3">
            <a:extLst>
              <a:ext uri="{FF2B5EF4-FFF2-40B4-BE49-F238E27FC236}">
                <a16:creationId xmlns:a16="http://schemas.microsoft.com/office/drawing/2014/main" id="{66736491-E233-4F04-9478-66C4D11B5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224" y="1010822"/>
            <a:ext cx="1546539" cy="2700000"/>
          </a:xfrm>
          <a:prstGeom prst="rect">
            <a:avLst/>
          </a:prstGeom>
        </p:spPr>
      </p:pic>
      <p:pic>
        <p:nvPicPr>
          <p:cNvPr id="10" name="Picture 9">
            <a:extLst>
              <a:ext uri="{FF2B5EF4-FFF2-40B4-BE49-F238E27FC236}">
                <a16:creationId xmlns:a16="http://schemas.microsoft.com/office/drawing/2014/main" id="{5A5A9FB5-F894-4F4D-AF86-8F301735C7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317" y="1010822"/>
            <a:ext cx="2025000" cy="2700000"/>
          </a:xfrm>
          <a:prstGeom prst="rect">
            <a:avLst/>
          </a:prstGeom>
        </p:spPr>
      </p:pic>
      <p:pic>
        <p:nvPicPr>
          <p:cNvPr id="13" name="Picture 12">
            <a:extLst>
              <a:ext uri="{FF2B5EF4-FFF2-40B4-BE49-F238E27FC236}">
                <a16:creationId xmlns:a16="http://schemas.microsoft.com/office/drawing/2014/main" id="{DA58E723-4DA0-4E58-AA10-525B54BF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128" y="1010822"/>
            <a:ext cx="2025000" cy="2700000"/>
          </a:xfrm>
          <a:prstGeom prst="rect">
            <a:avLst/>
          </a:prstGeom>
        </p:spPr>
      </p:pic>
      <p:pic>
        <p:nvPicPr>
          <p:cNvPr id="16" name="Picture 15">
            <a:extLst>
              <a:ext uri="{FF2B5EF4-FFF2-40B4-BE49-F238E27FC236}">
                <a16:creationId xmlns:a16="http://schemas.microsoft.com/office/drawing/2014/main" id="{B7FD0CE1-6C55-4B87-8550-AB004BC1EC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10"/>
          <a:stretch/>
        </p:blipFill>
        <p:spPr>
          <a:xfrm>
            <a:off x="6775446" y="4077072"/>
            <a:ext cx="2016224" cy="2700000"/>
          </a:xfrm>
          <a:prstGeom prst="rect">
            <a:avLst/>
          </a:prstGeom>
        </p:spPr>
      </p:pic>
      <p:pic>
        <p:nvPicPr>
          <p:cNvPr id="22" name="Picture 21">
            <a:extLst>
              <a:ext uri="{FF2B5EF4-FFF2-40B4-BE49-F238E27FC236}">
                <a16:creationId xmlns:a16="http://schemas.microsoft.com/office/drawing/2014/main" id="{2769E2BC-01E1-4CAD-BA5E-0DFA9075F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317" y="4077072"/>
            <a:ext cx="3777049" cy="2700000"/>
          </a:xfrm>
          <a:prstGeom prst="rect">
            <a:avLst/>
          </a:prstGeom>
        </p:spPr>
      </p:pic>
      <p:grpSp>
        <p:nvGrpSpPr>
          <p:cNvPr id="11" name="Group 10">
            <a:extLst>
              <a:ext uri="{FF2B5EF4-FFF2-40B4-BE49-F238E27FC236}">
                <a16:creationId xmlns:a16="http://schemas.microsoft.com/office/drawing/2014/main" id="{0FB91A11-31F0-4900-8F3C-18DE746E90C7}"/>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52320258-0A5C-41F1-9B9C-AA852D7787A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4" name="Text Box 5">
              <a:extLst>
                <a:ext uri="{FF2B5EF4-FFF2-40B4-BE49-F238E27FC236}">
                  <a16:creationId xmlns:a16="http://schemas.microsoft.com/office/drawing/2014/main" id="{F95C4480-3294-4C5D-B1C3-D8D69718F28F}"/>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92820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299209"/>
            <a:ext cx="8229600" cy="6552728"/>
          </a:xfrm>
        </p:spPr>
        <p:txBody>
          <a:bodyPr>
            <a:noAutofit/>
          </a:bodyPr>
          <a:lstStyle/>
          <a:p>
            <a:r>
              <a:rPr lang="en-GB" dirty="0"/>
              <a:t>o</a:t>
            </a:r>
            <a:r>
              <a:rPr lang="hr-HR" dirty="0"/>
              <a:t>bje ugrožene vodene vrste iz roda žabnjaka rastu u stajaćim vodama i helofiti su (dijelom su u vodi, dijelom izvan vode). Izvan vode su dijelovi listova, cvjetovi i plodovi.</a:t>
            </a:r>
          </a:p>
          <a:p>
            <a:r>
              <a:rPr lang="hr-HR" i="1" dirty="0"/>
              <a:t>R. lingua </a:t>
            </a:r>
            <a:r>
              <a:rPr lang="hr-HR" dirty="0"/>
              <a:t>ima duge linealne listove, a čitava biljka može narasti i do metar i pol u visinu</a:t>
            </a:r>
          </a:p>
          <a:p>
            <a:r>
              <a:rPr lang="hr-HR" i="1" dirty="0"/>
              <a:t>R. ophioglossifolius</a:t>
            </a:r>
            <a:r>
              <a:rPr lang="hr-HR" dirty="0"/>
              <a:t> ima listove koje podsjećaju na listove jednolista </a:t>
            </a:r>
            <a:r>
              <a:rPr lang="hr-HR" i="1" dirty="0"/>
              <a:t>(Ophioglossum vulgatum</a:t>
            </a:r>
            <a:r>
              <a:rPr lang="hr-HR" dirty="0"/>
              <a:t>) </a:t>
            </a:r>
          </a:p>
          <a:p>
            <a:r>
              <a:rPr lang="en-GB" dirty="0"/>
              <a:t>u</a:t>
            </a:r>
            <a:r>
              <a:rPr lang="hr-HR" dirty="0"/>
              <a:t> vodama raste i čitav niz submerznih (podvodnih) vrsta žabnjaka, a njihova karakteristika je da imaju uglavnom bijele cvjetove</a:t>
            </a:r>
            <a:endParaRPr lang="hr-HR" i="1" dirty="0"/>
          </a:p>
          <a:p>
            <a:pPr marL="0" indent="0">
              <a:buNone/>
            </a:pPr>
            <a:endParaRPr lang="en-GB" dirty="0"/>
          </a:p>
        </p:txBody>
      </p:sp>
    </p:spTree>
    <p:extLst>
      <p:ext uri="{BB962C8B-B14F-4D97-AF65-F5344CB8AC3E}">
        <p14:creationId xmlns:p14="http://schemas.microsoft.com/office/powerpoint/2010/main" val="214634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494155" y="6464963"/>
            <a:ext cx="2914162" cy="369332"/>
          </a:xfrm>
          <a:prstGeom prst="rect">
            <a:avLst/>
          </a:prstGeom>
        </p:spPr>
        <p:txBody>
          <a:bodyPr wrap="square">
            <a:spAutoFit/>
          </a:bodyPr>
          <a:lstStyle/>
          <a:p>
            <a:r>
              <a:rPr lang="hr-HR" i="1" dirty="0" err="1"/>
              <a:t>Kitaibela</a:t>
            </a:r>
            <a:r>
              <a:rPr lang="hr-HR" i="1" dirty="0"/>
              <a:t> </a:t>
            </a:r>
            <a:r>
              <a:rPr lang="hr-HR" i="1" dirty="0" err="1"/>
              <a:t>vitifolia</a:t>
            </a:r>
            <a:r>
              <a:rPr lang="hr-HR" i="1" dirty="0"/>
              <a:t> </a:t>
            </a:r>
            <a:r>
              <a:rPr lang="hr-HR" i="1" dirty="0" err="1"/>
              <a:t>Willd</a:t>
            </a:r>
            <a:r>
              <a:rPr lang="hr-HR" i="1" dirty="0"/>
              <a:t>.</a:t>
            </a:r>
            <a:r>
              <a:rPr lang="hr-HR" b="1" dirty="0">
                <a:solidFill>
                  <a:srgbClr val="FF0000"/>
                </a:solidFill>
              </a:rPr>
              <a:t>(CR)</a:t>
            </a:r>
          </a:p>
        </p:txBody>
      </p:sp>
      <p:sp>
        <p:nvSpPr>
          <p:cNvPr id="7" name="Rectangle 6">
            <a:extLst>
              <a:ext uri="{FF2B5EF4-FFF2-40B4-BE49-F238E27FC236}">
                <a16:creationId xmlns:a16="http://schemas.microsoft.com/office/drawing/2014/main" id="{F2681534-3764-47CE-BDF4-028679C2671E}"/>
              </a:ext>
            </a:extLst>
          </p:cNvPr>
          <p:cNvSpPr/>
          <p:nvPr/>
        </p:nvSpPr>
        <p:spPr>
          <a:xfrm>
            <a:off x="197098" y="6464963"/>
            <a:ext cx="3096344" cy="369332"/>
          </a:xfrm>
          <a:prstGeom prst="rect">
            <a:avLst/>
          </a:prstGeom>
        </p:spPr>
        <p:txBody>
          <a:bodyPr wrap="square">
            <a:spAutoFit/>
          </a:bodyPr>
          <a:lstStyle/>
          <a:p>
            <a:pPr>
              <a:spcBef>
                <a:spcPct val="0"/>
              </a:spcBef>
            </a:pPr>
            <a:r>
              <a:rPr lang="en-US" altLang="sr-Latn-RS" i="1" dirty="0" err="1"/>
              <a:t>Dorycnium</a:t>
            </a:r>
            <a:r>
              <a:rPr lang="en-US" altLang="sr-Latn-RS" i="1" dirty="0"/>
              <a:t> rectum </a:t>
            </a:r>
            <a:r>
              <a:rPr lang="en-US" altLang="sr-Latn-RS" dirty="0"/>
              <a:t>(L.) Ser.</a:t>
            </a:r>
            <a:r>
              <a:rPr lang="sr-Latn-ME" altLang="sr-Latn-RS" dirty="0"/>
              <a:t> </a:t>
            </a:r>
            <a:r>
              <a:rPr lang="sr-Latn-ME" altLang="sr-Latn-RS" b="1" dirty="0">
                <a:solidFill>
                  <a:srgbClr val="FF0000"/>
                </a:solidFill>
              </a:rPr>
              <a:t>(CR)</a:t>
            </a:r>
            <a:endParaRPr lang="en-US" altLang="sr-Latn-RS" b="1" dirty="0">
              <a:solidFill>
                <a:srgbClr val="FF0000"/>
              </a:solidFill>
            </a:endParaRPr>
          </a:p>
        </p:txBody>
      </p:sp>
      <p:sp>
        <p:nvSpPr>
          <p:cNvPr id="11" name="Rectangle 10">
            <a:extLst>
              <a:ext uri="{FF2B5EF4-FFF2-40B4-BE49-F238E27FC236}">
                <a16:creationId xmlns:a16="http://schemas.microsoft.com/office/drawing/2014/main" id="{D16AEDEF-4C6C-4AE5-964D-CC614CD679A5}"/>
              </a:ext>
            </a:extLst>
          </p:cNvPr>
          <p:cNvSpPr/>
          <p:nvPr/>
        </p:nvSpPr>
        <p:spPr>
          <a:xfrm>
            <a:off x="6182377" y="6464963"/>
            <a:ext cx="3021666" cy="369332"/>
          </a:xfrm>
          <a:prstGeom prst="rect">
            <a:avLst/>
          </a:prstGeom>
        </p:spPr>
        <p:txBody>
          <a:bodyPr wrap="square">
            <a:spAutoFit/>
          </a:bodyPr>
          <a:lstStyle/>
          <a:p>
            <a:r>
              <a:rPr lang="hr-HR" i="1" dirty="0" err="1"/>
              <a:t>Ligularia</a:t>
            </a:r>
            <a:r>
              <a:rPr lang="hr-HR" i="1" dirty="0"/>
              <a:t> </a:t>
            </a:r>
            <a:r>
              <a:rPr lang="hr-HR" i="1" dirty="0" err="1"/>
              <a:t>sibirica</a:t>
            </a:r>
            <a:r>
              <a:rPr lang="hr-HR" i="1" dirty="0"/>
              <a:t> </a:t>
            </a:r>
            <a:r>
              <a:rPr lang="hr-HR" dirty="0"/>
              <a:t>(L.) </a:t>
            </a:r>
            <a:r>
              <a:rPr lang="hr-HR" dirty="0" err="1"/>
              <a:t>Cass</a:t>
            </a:r>
            <a:r>
              <a:rPr lang="hr-HR" dirty="0"/>
              <a:t>. </a:t>
            </a:r>
            <a:r>
              <a:rPr lang="hr-HR" b="1" dirty="0">
                <a:solidFill>
                  <a:srgbClr val="FF0000"/>
                </a:solidFill>
              </a:rPr>
              <a:t>(EN)</a:t>
            </a:r>
          </a:p>
        </p:txBody>
      </p:sp>
      <p:pic>
        <p:nvPicPr>
          <p:cNvPr id="4098" name="Picture 2" descr="Arbusto // Shrub (Dorycnium rectum) | Location: Europe &gt; Por… | Flickr">
            <a:hlinkClick r:id="rId3"/>
            <a:extLst>
              <a:ext uri="{FF2B5EF4-FFF2-40B4-BE49-F238E27FC236}">
                <a16:creationId xmlns:a16="http://schemas.microsoft.com/office/drawing/2014/main" id="{2947856A-7C5A-4D53-8022-935255E016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9" t="3386" r="21643" b="124"/>
          <a:stretch/>
        </p:blipFill>
        <p:spPr bwMode="auto">
          <a:xfrm>
            <a:off x="460036" y="2636912"/>
            <a:ext cx="2887827" cy="38280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05AD689-FD66-4058-94F5-C8E846D3B5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147"/>
          <a:stretch/>
        </p:blipFill>
        <p:spPr bwMode="auto">
          <a:xfrm>
            <a:off x="478267" y="764704"/>
            <a:ext cx="2808312" cy="177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3A68ED0-1E97-421C-A5CD-73DAD3681CBD}"/>
              </a:ext>
            </a:extLst>
          </p:cNvPr>
          <p:cNvPicPr>
            <a:picLocks noChangeAspect="1"/>
          </p:cNvPicPr>
          <p:nvPr/>
        </p:nvPicPr>
        <p:blipFill rotWithShape="1">
          <a:blip r:embed="rId6">
            <a:extLst>
              <a:ext uri="{28A0092B-C50C-407E-A947-70E740481C1C}">
                <a14:useLocalDpi xmlns:a14="http://schemas.microsoft.com/office/drawing/2010/main" val="0"/>
              </a:ext>
            </a:extLst>
          </a:blip>
          <a:srcRect l="13225"/>
          <a:stretch/>
        </p:blipFill>
        <p:spPr>
          <a:xfrm>
            <a:off x="3655178" y="2636912"/>
            <a:ext cx="2500997" cy="3840411"/>
          </a:xfrm>
          <a:prstGeom prst="rect">
            <a:avLst/>
          </a:prstGeom>
        </p:spPr>
      </p:pic>
      <p:pic>
        <p:nvPicPr>
          <p:cNvPr id="8" name="Picture 7">
            <a:extLst>
              <a:ext uri="{FF2B5EF4-FFF2-40B4-BE49-F238E27FC236}">
                <a16:creationId xmlns:a16="http://schemas.microsoft.com/office/drawing/2014/main" id="{5BEF450A-8D8C-451A-9C54-6002185271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5178" y="764704"/>
            <a:ext cx="2481425" cy="1839710"/>
          </a:xfrm>
          <a:prstGeom prst="rect">
            <a:avLst/>
          </a:prstGeom>
        </p:spPr>
      </p:pic>
      <p:pic>
        <p:nvPicPr>
          <p:cNvPr id="17" name="Picture 6" descr="Slikovni rezultat za ligularia sibirica">
            <a:hlinkClick r:id="rId8"/>
            <a:extLst>
              <a:ext uri="{FF2B5EF4-FFF2-40B4-BE49-F238E27FC236}">
                <a16:creationId xmlns:a16="http://schemas.microsoft.com/office/drawing/2014/main" id="{5BCF3463-35A3-4D2B-98EC-2B0F418D845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5839"/>
          <a:stretch/>
        </p:blipFill>
        <p:spPr bwMode="auto">
          <a:xfrm>
            <a:off x="6350528" y="764704"/>
            <a:ext cx="244494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86EA91E-4019-40CA-8114-8C74BF24D6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0528" y="3222378"/>
            <a:ext cx="2444944" cy="3259925"/>
          </a:xfrm>
          <a:prstGeom prst="rect">
            <a:avLst/>
          </a:prstGeom>
        </p:spPr>
      </p:pic>
      <p:grpSp>
        <p:nvGrpSpPr>
          <p:cNvPr id="13" name="Group 12">
            <a:extLst>
              <a:ext uri="{FF2B5EF4-FFF2-40B4-BE49-F238E27FC236}">
                <a16:creationId xmlns:a16="http://schemas.microsoft.com/office/drawing/2014/main" id="{BEF51B6F-5B4E-4E40-8179-DF9A34C00B43}"/>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20FF7569-40F6-4747-9E3B-61E7457235DD}"/>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6" name="Text Box 5">
              <a:extLst>
                <a:ext uri="{FF2B5EF4-FFF2-40B4-BE49-F238E27FC236}">
                  <a16:creationId xmlns:a16="http://schemas.microsoft.com/office/drawing/2014/main" id="{769008FB-F214-4D33-83B0-388D639E6E27}"/>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674765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332656"/>
            <a:ext cx="8229600" cy="6336704"/>
          </a:xfrm>
        </p:spPr>
        <p:txBody>
          <a:bodyPr>
            <a:noAutofit/>
          </a:bodyPr>
          <a:lstStyle/>
          <a:p>
            <a:r>
              <a:rPr lang="en-GB" dirty="0"/>
              <a:t>o</a:t>
            </a:r>
            <a:r>
              <a:rPr lang="hr-HR" dirty="0"/>
              <a:t>ve tri vrste rastu na vlažnim staništima uz vodu, ne nužno u samoj vodi i sve narastu i do dva metra </a:t>
            </a:r>
            <a:r>
              <a:rPr lang="en-GB" dirty="0" err="1"/>
              <a:t>visine</a:t>
            </a:r>
            <a:r>
              <a:rPr lang="hr-HR" dirty="0"/>
              <a:t> </a:t>
            </a:r>
          </a:p>
          <a:p>
            <a:r>
              <a:rPr lang="hr-HR" i="1" dirty="0"/>
              <a:t>Dorycnium hirsutum </a:t>
            </a:r>
            <a:r>
              <a:rPr lang="hr-HR" dirty="0"/>
              <a:t>i </a:t>
            </a:r>
            <a:r>
              <a:rPr lang="hr-HR" i="1" dirty="0"/>
              <a:t>Ligularia sibirica </a:t>
            </a:r>
            <a:r>
              <a:rPr lang="hr-HR" dirty="0"/>
              <a:t> poznajete iz prethodnih vježbi (</a:t>
            </a:r>
            <a:r>
              <a:rPr lang="hr-HR" i="1" dirty="0"/>
              <a:t>Fabaceae </a:t>
            </a:r>
            <a:r>
              <a:rPr lang="hr-HR" dirty="0"/>
              <a:t>i </a:t>
            </a:r>
            <a:r>
              <a:rPr lang="hr-HR" i="1" dirty="0"/>
              <a:t>Compositae</a:t>
            </a:r>
            <a:r>
              <a:rPr lang="hr-HR" dirty="0"/>
              <a:t>)</a:t>
            </a:r>
          </a:p>
          <a:p>
            <a:r>
              <a:rPr lang="hr-HR" i="1" dirty="0"/>
              <a:t>Kitaibela vitifolia </a:t>
            </a:r>
            <a:r>
              <a:rPr lang="hr-HR" dirty="0"/>
              <a:t>je iz porodice sljezovki, endemična je balkanska vrsta, dobila je ime po slavnom mađarskom botaničaru Paulu Kitaibelu</a:t>
            </a:r>
            <a:r>
              <a:rPr lang="en-GB" dirty="0"/>
              <a:t>. V</a:t>
            </a:r>
            <a:r>
              <a:rPr lang="hr-HR" dirty="0"/>
              <a:t>rsta ima svega nekoliko poznatih nalazišta u istočnoj Hrvatskoj, od čega svega dva recentna.</a:t>
            </a:r>
            <a:endParaRPr lang="hr-HR" i="1" dirty="0"/>
          </a:p>
          <a:p>
            <a:pPr marL="0" indent="0">
              <a:buNone/>
            </a:pPr>
            <a:endParaRPr lang="en-GB" dirty="0"/>
          </a:p>
        </p:txBody>
      </p:sp>
    </p:spTree>
    <p:extLst>
      <p:ext uri="{BB962C8B-B14F-4D97-AF65-F5344CB8AC3E}">
        <p14:creationId xmlns:p14="http://schemas.microsoft.com/office/powerpoint/2010/main" val="3667260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26626" y="575104"/>
            <a:ext cx="3960440" cy="369332"/>
          </a:xfrm>
          <a:prstGeom prst="rect">
            <a:avLst/>
          </a:prstGeom>
        </p:spPr>
        <p:txBody>
          <a:bodyPr wrap="square">
            <a:spAutoFit/>
          </a:bodyPr>
          <a:lstStyle/>
          <a:p>
            <a:r>
              <a:rPr lang="hr-HR" i="1" dirty="0" err="1"/>
              <a:t>Cynanchum</a:t>
            </a:r>
            <a:r>
              <a:rPr lang="hr-HR" i="1" dirty="0"/>
              <a:t> </a:t>
            </a:r>
            <a:r>
              <a:rPr lang="hr-HR" i="1" dirty="0" err="1"/>
              <a:t>acutum</a:t>
            </a:r>
            <a:r>
              <a:rPr lang="hr-HR" i="1" dirty="0"/>
              <a:t> </a:t>
            </a:r>
            <a:r>
              <a:rPr lang="hr-HR" dirty="0"/>
              <a:t>L. </a:t>
            </a:r>
            <a:r>
              <a:rPr lang="hr-HR" b="1" dirty="0">
                <a:solidFill>
                  <a:srgbClr val="FF0000"/>
                </a:solidFill>
              </a:rPr>
              <a:t>(CR)</a:t>
            </a:r>
          </a:p>
        </p:txBody>
      </p:sp>
      <p:sp>
        <p:nvSpPr>
          <p:cNvPr id="7" name="Rectangle 6">
            <a:extLst>
              <a:ext uri="{FF2B5EF4-FFF2-40B4-BE49-F238E27FC236}">
                <a16:creationId xmlns:a16="http://schemas.microsoft.com/office/drawing/2014/main" id="{F2681534-3764-47CE-BDF4-028679C2671E}"/>
              </a:ext>
            </a:extLst>
          </p:cNvPr>
          <p:cNvSpPr/>
          <p:nvPr/>
        </p:nvSpPr>
        <p:spPr>
          <a:xfrm>
            <a:off x="323528" y="3284984"/>
            <a:ext cx="3960440" cy="369332"/>
          </a:xfrm>
          <a:prstGeom prst="rect">
            <a:avLst/>
          </a:prstGeom>
        </p:spPr>
        <p:txBody>
          <a:bodyPr wrap="square">
            <a:spAutoFit/>
          </a:bodyPr>
          <a:lstStyle/>
          <a:p>
            <a:r>
              <a:rPr lang="hr-HR" i="1" dirty="0" err="1"/>
              <a:t>Periploca</a:t>
            </a:r>
            <a:r>
              <a:rPr lang="hr-HR" i="1" dirty="0"/>
              <a:t> </a:t>
            </a:r>
            <a:r>
              <a:rPr lang="hr-HR" i="1" dirty="0" err="1"/>
              <a:t>graeca</a:t>
            </a:r>
            <a:r>
              <a:rPr lang="hr-HR" i="1" dirty="0"/>
              <a:t> </a:t>
            </a:r>
            <a:r>
              <a:rPr lang="hr-HR" dirty="0"/>
              <a:t>L. </a:t>
            </a:r>
            <a:r>
              <a:rPr lang="hr-HR" b="1" dirty="0">
                <a:solidFill>
                  <a:srgbClr val="FF0000"/>
                </a:solidFill>
              </a:rPr>
              <a:t>(EN)</a:t>
            </a:r>
          </a:p>
        </p:txBody>
      </p:sp>
      <p:pic>
        <p:nvPicPr>
          <p:cNvPr id="3" name="Picture 2">
            <a:extLst>
              <a:ext uri="{FF2B5EF4-FFF2-40B4-BE49-F238E27FC236}">
                <a16:creationId xmlns:a16="http://schemas.microsoft.com/office/drawing/2014/main" id="{A2B6866E-415C-48A4-95D6-D42835154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896" y="3654316"/>
            <a:ext cx="4313530" cy="3083500"/>
          </a:xfrm>
          <a:prstGeom prst="rect">
            <a:avLst/>
          </a:prstGeom>
        </p:spPr>
      </p:pic>
      <p:pic>
        <p:nvPicPr>
          <p:cNvPr id="8" name="Picture 7">
            <a:extLst>
              <a:ext uri="{FF2B5EF4-FFF2-40B4-BE49-F238E27FC236}">
                <a16:creationId xmlns:a16="http://schemas.microsoft.com/office/drawing/2014/main" id="{9DC399CA-27DA-442F-9006-6D7EF2D17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968" y="3658950"/>
            <a:ext cx="2268000" cy="3082418"/>
          </a:xfrm>
          <a:prstGeom prst="rect">
            <a:avLst/>
          </a:prstGeom>
        </p:spPr>
      </p:pic>
      <p:pic>
        <p:nvPicPr>
          <p:cNvPr id="12" name="Picture 11">
            <a:extLst>
              <a:ext uri="{FF2B5EF4-FFF2-40B4-BE49-F238E27FC236}">
                <a16:creationId xmlns:a16="http://schemas.microsoft.com/office/drawing/2014/main" id="{263E9A37-7BB9-4FA2-BAF9-240DA096E9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271"/>
          <a:stretch/>
        </p:blipFill>
        <p:spPr>
          <a:xfrm>
            <a:off x="3471341" y="908720"/>
            <a:ext cx="1689110" cy="2376264"/>
          </a:xfrm>
          <a:prstGeom prst="rect">
            <a:avLst/>
          </a:prstGeom>
        </p:spPr>
      </p:pic>
      <p:pic>
        <p:nvPicPr>
          <p:cNvPr id="15" name="Picture 14">
            <a:extLst>
              <a:ext uri="{FF2B5EF4-FFF2-40B4-BE49-F238E27FC236}">
                <a16:creationId xmlns:a16="http://schemas.microsoft.com/office/drawing/2014/main" id="{A5C8B2CC-B58B-4F99-8051-7558ACEA93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0101"/>
          <a:stretch/>
        </p:blipFill>
        <p:spPr>
          <a:xfrm>
            <a:off x="395536" y="1110073"/>
            <a:ext cx="2731436" cy="2174911"/>
          </a:xfrm>
          <a:prstGeom prst="rect">
            <a:avLst/>
          </a:prstGeom>
        </p:spPr>
      </p:pic>
      <p:pic>
        <p:nvPicPr>
          <p:cNvPr id="18" name="Picture 17">
            <a:extLst>
              <a:ext uri="{FF2B5EF4-FFF2-40B4-BE49-F238E27FC236}">
                <a16:creationId xmlns:a16="http://schemas.microsoft.com/office/drawing/2014/main" id="{9F9EE838-1C9F-4DAE-BFAF-EAD686575AAC}"/>
              </a:ext>
            </a:extLst>
          </p:cNvPr>
          <p:cNvPicPr>
            <a:picLocks noChangeAspect="1"/>
          </p:cNvPicPr>
          <p:nvPr/>
        </p:nvPicPr>
        <p:blipFill rotWithShape="1">
          <a:blip r:embed="rId7">
            <a:extLst>
              <a:ext uri="{28A0092B-C50C-407E-A947-70E740481C1C}">
                <a14:useLocalDpi xmlns:a14="http://schemas.microsoft.com/office/drawing/2010/main" val="0"/>
              </a:ext>
            </a:extLst>
          </a:blip>
          <a:srcRect b="10636"/>
          <a:stretch/>
        </p:blipFill>
        <p:spPr>
          <a:xfrm>
            <a:off x="5440963" y="908720"/>
            <a:ext cx="3223373" cy="2370286"/>
          </a:xfrm>
          <a:prstGeom prst="rect">
            <a:avLst/>
          </a:prstGeom>
        </p:spPr>
      </p:pic>
      <p:grpSp>
        <p:nvGrpSpPr>
          <p:cNvPr id="10" name="Group 9">
            <a:extLst>
              <a:ext uri="{FF2B5EF4-FFF2-40B4-BE49-F238E27FC236}">
                <a16:creationId xmlns:a16="http://schemas.microsoft.com/office/drawing/2014/main" id="{233688EA-6049-4EC3-8C6A-6F63F4254F9A}"/>
              </a:ext>
            </a:extLst>
          </p:cNvPr>
          <p:cNvGrpSpPr>
            <a:grpSpLocks/>
          </p:cNvGrpSpPr>
          <p:nvPr/>
        </p:nvGrpSpPr>
        <p:grpSpPr bwMode="auto">
          <a:xfrm>
            <a:off x="179388" y="274638"/>
            <a:ext cx="8713787" cy="276224"/>
            <a:chOff x="113" y="173"/>
            <a:chExt cx="5489" cy="174"/>
          </a:xfrm>
        </p:grpSpPr>
        <p:sp>
          <p:nvSpPr>
            <p:cNvPr id="11" name="Line 4">
              <a:extLst>
                <a:ext uri="{FF2B5EF4-FFF2-40B4-BE49-F238E27FC236}">
                  <a16:creationId xmlns:a16="http://schemas.microsoft.com/office/drawing/2014/main" id="{A948EF89-A86A-4A48-A747-D2BC33730B9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3" name="Text Box 5">
              <a:extLst>
                <a:ext uri="{FF2B5EF4-FFF2-40B4-BE49-F238E27FC236}">
                  <a16:creationId xmlns:a16="http://schemas.microsoft.com/office/drawing/2014/main" id="{1A51E3A0-6FC2-4C70-A294-5A49F64F3531}"/>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81271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dirty="0"/>
              <a:t>o</a:t>
            </a:r>
            <a:r>
              <a:rPr lang="hr-HR" dirty="0"/>
              <a:t>ve dvije vrste iz porodice </a:t>
            </a:r>
            <a:r>
              <a:rPr lang="hr-HR" i="1" dirty="0"/>
              <a:t>Asclepiadaceae</a:t>
            </a:r>
            <a:r>
              <a:rPr lang="hr-HR" dirty="0"/>
              <a:t> također rastu uz vodu, na vlažnom tlu uz rijeke, jezera, jarke, kanale, ali isključivo u mediteranskoj klimi </a:t>
            </a:r>
          </a:p>
          <a:p>
            <a:r>
              <a:rPr lang="en-GB" dirty="0"/>
              <a:t>o</a:t>
            </a:r>
            <a:r>
              <a:rPr lang="hr-HR" dirty="0"/>
              <a:t>bje vrste su penjačice, penju se uglavnom po trsci ili drvenastim vrstama uz vodu</a:t>
            </a:r>
          </a:p>
          <a:p>
            <a:r>
              <a:rPr lang="en-GB" dirty="0"/>
              <a:t>i</a:t>
            </a:r>
            <a:r>
              <a:rPr lang="hr-HR" dirty="0"/>
              <a:t>maju karakteristične </a:t>
            </a:r>
            <a:r>
              <a:rPr lang="en-GB" dirty="0" err="1"/>
              <a:t>zvjezdaste</a:t>
            </a:r>
            <a:r>
              <a:rPr lang="en-GB" dirty="0"/>
              <a:t> </a:t>
            </a:r>
            <a:r>
              <a:rPr lang="hr-HR" dirty="0"/>
              <a:t>cvjetove i duguljaste plodove </a:t>
            </a:r>
          </a:p>
          <a:p>
            <a:pPr marL="0" indent="0">
              <a:buNone/>
            </a:pPr>
            <a:endParaRPr lang="en-GB" dirty="0"/>
          </a:p>
        </p:txBody>
      </p:sp>
    </p:spTree>
    <p:extLst>
      <p:ext uri="{BB962C8B-B14F-4D97-AF65-F5344CB8AC3E}">
        <p14:creationId xmlns:p14="http://schemas.microsoft.com/office/powerpoint/2010/main" val="2890687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95536" y="614074"/>
            <a:ext cx="3960440" cy="369332"/>
          </a:xfrm>
          <a:prstGeom prst="rect">
            <a:avLst/>
          </a:prstGeom>
        </p:spPr>
        <p:txBody>
          <a:bodyPr wrap="square">
            <a:spAutoFit/>
          </a:bodyPr>
          <a:lstStyle/>
          <a:p>
            <a:r>
              <a:rPr lang="hr-HR" i="1" dirty="0" err="1"/>
              <a:t>Pilularia</a:t>
            </a:r>
            <a:r>
              <a:rPr lang="hr-HR" i="1" dirty="0"/>
              <a:t> minuta </a:t>
            </a:r>
            <a:r>
              <a:rPr lang="hr-HR" dirty="0" err="1"/>
              <a:t>Durieu</a:t>
            </a:r>
            <a:r>
              <a:rPr lang="hr-HR" i="1" dirty="0"/>
              <a:t> </a:t>
            </a:r>
            <a:r>
              <a:rPr lang="hr-HR" b="1" dirty="0">
                <a:solidFill>
                  <a:srgbClr val="FF0000"/>
                </a:solidFill>
              </a:rPr>
              <a:t>(CR)</a:t>
            </a:r>
          </a:p>
        </p:txBody>
      </p:sp>
      <p:sp>
        <p:nvSpPr>
          <p:cNvPr id="7" name="Rectangle 6">
            <a:extLst>
              <a:ext uri="{FF2B5EF4-FFF2-40B4-BE49-F238E27FC236}">
                <a16:creationId xmlns:a16="http://schemas.microsoft.com/office/drawing/2014/main" id="{F2681534-3764-47CE-BDF4-028679C2671E}"/>
              </a:ext>
            </a:extLst>
          </p:cNvPr>
          <p:cNvSpPr/>
          <p:nvPr/>
        </p:nvSpPr>
        <p:spPr>
          <a:xfrm>
            <a:off x="395536" y="3491716"/>
            <a:ext cx="3960440" cy="369332"/>
          </a:xfrm>
          <a:prstGeom prst="rect">
            <a:avLst/>
          </a:prstGeom>
        </p:spPr>
        <p:txBody>
          <a:bodyPr wrap="square">
            <a:spAutoFit/>
          </a:bodyPr>
          <a:lstStyle/>
          <a:p>
            <a:r>
              <a:rPr lang="hr-HR" i="1" dirty="0" err="1"/>
              <a:t>Marsilea</a:t>
            </a:r>
            <a:r>
              <a:rPr lang="hr-HR" i="1" dirty="0"/>
              <a:t> </a:t>
            </a:r>
            <a:r>
              <a:rPr lang="hr-HR" i="1" dirty="0" err="1"/>
              <a:t>quadrifolia</a:t>
            </a:r>
            <a:r>
              <a:rPr lang="hr-HR" i="1" dirty="0"/>
              <a:t> </a:t>
            </a:r>
            <a:r>
              <a:rPr lang="hr-HR" dirty="0"/>
              <a:t>L.</a:t>
            </a:r>
            <a:r>
              <a:rPr lang="hr-HR" i="1" dirty="0"/>
              <a:t> </a:t>
            </a:r>
            <a:r>
              <a:rPr lang="hr-HR" b="1" dirty="0">
                <a:solidFill>
                  <a:srgbClr val="FF0000"/>
                </a:solidFill>
              </a:rPr>
              <a:t>(EN)</a:t>
            </a:r>
          </a:p>
        </p:txBody>
      </p:sp>
      <p:pic>
        <p:nvPicPr>
          <p:cNvPr id="4" name="Picture 3">
            <a:extLst>
              <a:ext uri="{FF2B5EF4-FFF2-40B4-BE49-F238E27FC236}">
                <a16:creationId xmlns:a16="http://schemas.microsoft.com/office/drawing/2014/main" id="{3B07BE2A-5962-40CB-903C-64A096315483}"/>
              </a:ext>
            </a:extLst>
          </p:cNvPr>
          <p:cNvPicPr>
            <a:picLocks noChangeAspect="1"/>
          </p:cNvPicPr>
          <p:nvPr/>
        </p:nvPicPr>
        <p:blipFill rotWithShape="1">
          <a:blip r:embed="rId3">
            <a:extLst>
              <a:ext uri="{28A0092B-C50C-407E-A947-70E740481C1C}">
                <a14:useLocalDpi xmlns:a14="http://schemas.microsoft.com/office/drawing/2010/main" val="0"/>
              </a:ext>
            </a:extLst>
          </a:blip>
          <a:srcRect t="2235" b="14564"/>
          <a:stretch/>
        </p:blipFill>
        <p:spPr>
          <a:xfrm>
            <a:off x="465008" y="1035463"/>
            <a:ext cx="2193708" cy="2433600"/>
          </a:xfrm>
          <a:prstGeom prst="rect">
            <a:avLst/>
          </a:prstGeom>
        </p:spPr>
      </p:pic>
      <p:pic>
        <p:nvPicPr>
          <p:cNvPr id="10" name="Picture 9">
            <a:extLst>
              <a:ext uri="{FF2B5EF4-FFF2-40B4-BE49-F238E27FC236}">
                <a16:creationId xmlns:a16="http://schemas.microsoft.com/office/drawing/2014/main" id="{ADA4F57A-26D6-4E21-9F21-0D53A64C439B}"/>
              </a:ext>
            </a:extLst>
          </p:cNvPr>
          <p:cNvPicPr>
            <a:picLocks noChangeAspect="1"/>
          </p:cNvPicPr>
          <p:nvPr/>
        </p:nvPicPr>
        <p:blipFill rotWithShape="1">
          <a:blip r:embed="rId4">
            <a:extLst>
              <a:ext uri="{28A0092B-C50C-407E-A947-70E740481C1C}">
                <a14:useLocalDpi xmlns:a14="http://schemas.microsoft.com/office/drawing/2010/main" val="0"/>
              </a:ext>
            </a:extLst>
          </a:blip>
          <a:srcRect l="7273" r="29091" b="19821"/>
          <a:stretch/>
        </p:blipFill>
        <p:spPr>
          <a:xfrm>
            <a:off x="2751262" y="1043023"/>
            <a:ext cx="2520280" cy="2432570"/>
          </a:xfrm>
          <a:prstGeom prst="rect">
            <a:avLst/>
          </a:prstGeom>
        </p:spPr>
      </p:pic>
      <p:pic>
        <p:nvPicPr>
          <p:cNvPr id="13" name="Picture 12">
            <a:extLst>
              <a:ext uri="{FF2B5EF4-FFF2-40B4-BE49-F238E27FC236}">
                <a16:creationId xmlns:a16="http://schemas.microsoft.com/office/drawing/2014/main" id="{427F95D9-D43F-47FF-8478-1E10FBE27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732818"/>
            <a:ext cx="3588020" cy="5936542"/>
          </a:xfrm>
          <a:prstGeom prst="rect">
            <a:avLst/>
          </a:prstGeom>
        </p:spPr>
      </p:pic>
      <p:pic>
        <p:nvPicPr>
          <p:cNvPr id="16" name="Picture 15">
            <a:extLst>
              <a:ext uri="{FF2B5EF4-FFF2-40B4-BE49-F238E27FC236}">
                <a16:creationId xmlns:a16="http://schemas.microsoft.com/office/drawing/2014/main" id="{18C83992-DA23-448D-9588-282F707B1110}"/>
              </a:ext>
            </a:extLst>
          </p:cNvPr>
          <p:cNvPicPr>
            <a:picLocks noChangeAspect="1"/>
          </p:cNvPicPr>
          <p:nvPr/>
        </p:nvPicPr>
        <p:blipFill rotWithShape="1">
          <a:blip r:embed="rId6">
            <a:extLst>
              <a:ext uri="{28A0092B-C50C-407E-A947-70E740481C1C}">
                <a14:useLocalDpi xmlns:a14="http://schemas.microsoft.com/office/drawing/2010/main" val="0"/>
              </a:ext>
            </a:extLst>
          </a:blip>
          <a:srcRect r="11295" b="9655"/>
          <a:stretch/>
        </p:blipFill>
        <p:spPr>
          <a:xfrm>
            <a:off x="465008" y="3936878"/>
            <a:ext cx="4827072" cy="2740368"/>
          </a:xfrm>
          <a:prstGeom prst="rect">
            <a:avLst/>
          </a:prstGeom>
        </p:spPr>
      </p:pic>
      <p:grpSp>
        <p:nvGrpSpPr>
          <p:cNvPr id="11" name="Group 10">
            <a:extLst>
              <a:ext uri="{FF2B5EF4-FFF2-40B4-BE49-F238E27FC236}">
                <a16:creationId xmlns:a16="http://schemas.microsoft.com/office/drawing/2014/main" id="{9B886C2C-D211-4CBB-9418-AF7172FB4E17}"/>
              </a:ext>
            </a:extLst>
          </p:cNvPr>
          <p:cNvGrpSpPr>
            <a:grpSpLocks/>
          </p:cNvGrpSpPr>
          <p:nvPr/>
        </p:nvGrpSpPr>
        <p:grpSpPr bwMode="auto">
          <a:xfrm>
            <a:off x="179388" y="274638"/>
            <a:ext cx="8713787" cy="276224"/>
            <a:chOff x="113" y="173"/>
            <a:chExt cx="5489" cy="174"/>
          </a:xfrm>
        </p:grpSpPr>
        <p:sp>
          <p:nvSpPr>
            <p:cNvPr id="12" name="Line 4">
              <a:extLst>
                <a:ext uri="{FF2B5EF4-FFF2-40B4-BE49-F238E27FC236}">
                  <a16:creationId xmlns:a16="http://schemas.microsoft.com/office/drawing/2014/main" id="{C3DBF03D-E541-4EEE-BC7A-F1D9FD5A64B1}"/>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4" name="Text Box 5">
              <a:extLst>
                <a:ext uri="{FF2B5EF4-FFF2-40B4-BE49-F238E27FC236}">
                  <a16:creationId xmlns:a16="http://schemas.microsoft.com/office/drawing/2014/main" id="{3F33D2C2-8F6D-470B-94E4-4CCC8A8941D6}"/>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53736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7" name="Object 6"/>
          <p:cNvGraphicFramePr>
            <a:graphicFrameLocks noChangeAspect="1"/>
          </p:cNvGraphicFramePr>
          <p:nvPr>
            <p:extLst>
              <p:ext uri="{D42A27DB-BD31-4B8C-83A1-F6EECF244321}">
                <p14:modId xmlns:p14="http://schemas.microsoft.com/office/powerpoint/2010/main" val="3348905627"/>
              </p:ext>
            </p:extLst>
          </p:nvPr>
        </p:nvGraphicFramePr>
        <p:xfrm>
          <a:off x="467544" y="1412776"/>
          <a:ext cx="8252553" cy="4392488"/>
        </p:xfrm>
        <a:graphic>
          <a:graphicData uri="http://schemas.openxmlformats.org/presentationml/2006/ole">
            <mc:AlternateContent xmlns:mc="http://schemas.openxmlformats.org/markup-compatibility/2006">
              <mc:Choice xmlns:v="urn:schemas-microsoft-com:vml" Requires="v">
                <p:oleObj spid="_x0000_s3150" name="Chart" r:id="rId4" imgW="5905741" imgH="3143585" progId="Excel.Chart.8">
                  <p:embed/>
                </p:oleObj>
              </mc:Choice>
              <mc:Fallback>
                <p:oleObj name="Chart" r:id="rId4" imgW="5905741" imgH="3143585"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412776"/>
                        <a:ext cx="8252553" cy="4392488"/>
                      </a:xfrm>
                      <a:prstGeom prst="rect">
                        <a:avLst/>
                      </a:prstGeom>
                      <a:noFill/>
                      <a:ln>
                        <a:noFill/>
                      </a:ln>
                      <a:effectLst/>
                      <a:extLst/>
                    </p:spPr>
                  </p:pic>
                </p:oleObj>
              </mc:Fallback>
            </mc:AlternateContent>
          </a:graphicData>
        </a:graphic>
      </p:graphicFrame>
      <p:grpSp>
        <p:nvGrpSpPr>
          <p:cNvPr id="3" name="Group 2">
            <a:extLst>
              <a:ext uri="{FF2B5EF4-FFF2-40B4-BE49-F238E27FC236}">
                <a16:creationId xmlns:a16="http://schemas.microsoft.com/office/drawing/2014/main" id="{5F816914-8690-4948-AABE-A1F462045CD6}"/>
              </a:ext>
            </a:extLst>
          </p:cNvPr>
          <p:cNvGrpSpPr>
            <a:grpSpLocks/>
          </p:cNvGrpSpPr>
          <p:nvPr/>
        </p:nvGrpSpPr>
        <p:grpSpPr bwMode="auto">
          <a:xfrm>
            <a:off x="179388" y="274638"/>
            <a:ext cx="8713787" cy="276224"/>
            <a:chOff x="113" y="173"/>
            <a:chExt cx="5489" cy="174"/>
          </a:xfrm>
        </p:grpSpPr>
        <p:sp>
          <p:nvSpPr>
            <p:cNvPr id="4" name="Line 4">
              <a:extLst>
                <a:ext uri="{FF2B5EF4-FFF2-40B4-BE49-F238E27FC236}">
                  <a16:creationId xmlns:a16="http://schemas.microsoft.com/office/drawing/2014/main" id="{D24EED13-79A4-4A73-97A2-BE21A42F7E14}"/>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5" name="Text Box 5">
              <a:extLst>
                <a:ext uri="{FF2B5EF4-FFF2-40B4-BE49-F238E27FC236}">
                  <a16:creationId xmlns:a16="http://schemas.microsoft.com/office/drawing/2014/main" id="{CECA8684-D2F0-47AA-89C3-29FECC19CC84}"/>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4229133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692696"/>
            <a:ext cx="8229600" cy="5649491"/>
          </a:xfrm>
        </p:spPr>
        <p:txBody>
          <a:bodyPr>
            <a:noAutofit/>
          </a:bodyPr>
          <a:lstStyle/>
          <a:p>
            <a:r>
              <a:rPr lang="en-GB" dirty="0"/>
              <a:t>o</a:t>
            </a:r>
            <a:r>
              <a:rPr lang="hr-HR" dirty="0"/>
              <a:t>ve dvije vrste vodenih papratnjača naučil</a:t>
            </a:r>
            <a:r>
              <a:rPr lang="en-GB" dirty="0" err="1"/>
              <a:t>i</a:t>
            </a:r>
            <a:r>
              <a:rPr lang="hr-HR" dirty="0"/>
              <a:t> ste </a:t>
            </a:r>
            <a:r>
              <a:rPr lang="en-GB" dirty="0"/>
              <a:t>u </a:t>
            </a:r>
            <a:r>
              <a:rPr lang="en-GB" dirty="0" err="1"/>
              <a:t>ranijoj</a:t>
            </a:r>
            <a:r>
              <a:rPr lang="en-GB" dirty="0"/>
              <a:t> </a:t>
            </a:r>
            <a:r>
              <a:rPr lang="hr-HR" dirty="0"/>
              <a:t>vježbi</a:t>
            </a:r>
          </a:p>
          <a:p>
            <a:r>
              <a:rPr lang="hr-HR" i="1" dirty="0"/>
              <a:t>Pilularia minuta </a:t>
            </a:r>
            <a:r>
              <a:rPr lang="hr-HR" dirty="0"/>
              <a:t>raste na povremenim mediteranskim lokvama (</a:t>
            </a:r>
            <a:r>
              <a:rPr lang="hr-HR" i="1" dirty="0"/>
              <a:t>temporary Mediterranean ponds</a:t>
            </a:r>
            <a:r>
              <a:rPr lang="hr-HR" dirty="0"/>
              <a:t>), staništu o kojem već znate da je ugroženo zbog smanjenog tradicionalnog stočarstva u Sredozemlju</a:t>
            </a:r>
            <a:r>
              <a:rPr lang="en-GB" dirty="0"/>
              <a:t>. </a:t>
            </a:r>
            <a:r>
              <a:rPr lang="hr-HR" dirty="0"/>
              <a:t>Kod nas je poznata jedino s otoka Raba i Cresa.</a:t>
            </a:r>
          </a:p>
          <a:p>
            <a:r>
              <a:rPr lang="hr-HR" i="1" dirty="0"/>
              <a:t>Marsilea quadrifolia </a:t>
            </a:r>
            <a:r>
              <a:rPr lang="hr-HR" dirty="0"/>
              <a:t>raste u plitkim stajaćicama i periodički plavljenim travnjacima u kontinentalnoj Hrvatskoj</a:t>
            </a:r>
            <a:endParaRPr lang="hr-HR" i="1" dirty="0"/>
          </a:p>
          <a:p>
            <a:pPr marL="0" indent="0">
              <a:buNone/>
            </a:pPr>
            <a:endParaRPr lang="en-GB" dirty="0"/>
          </a:p>
        </p:txBody>
      </p:sp>
    </p:spTree>
    <p:extLst>
      <p:ext uri="{BB962C8B-B14F-4D97-AF65-F5344CB8AC3E}">
        <p14:creationId xmlns:p14="http://schemas.microsoft.com/office/powerpoint/2010/main" val="3904451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106A0-7259-45C8-B5F6-A15C3FD08CA5}"/>
              </a:ext>
            </a:extLst>
          </p:cNvPr>
          <p:cNvSpPr/>
          <p:nvPr/>
        </p:nvSpPr>
        <p:spPr>
          <a:xfrm>
            <a:off x="342448" y="627752"/>
            <a:ext cx="3960440" cy="369332"/>
          </a:xfrm>
          <a:prstGeom prst="rect">
            <a:avLst/>
          </a:prstGeom>
        </p:spPr>
        <p:txBody>
          <a:bodyPr wrap="square">
            <a:spAutoFit/>
          </a:bodyPr>
          <a:lstStyle/>
          <a:p>
            <a:r>
              <a:rPr lang="hr-HR" i="1" dirty="0" err="1"/>
              <a:t>Hippuris</a:t>
            </a:r>
            <a:r>
              <a:rPr lang="hr-HR" i="1" dirty="0"/>
              <a:t> </a:t>
            </a:r>
            <a:r>
              <a:rPr lang="hr-HR" i="1" dirty="0" err="1"/>
              <a:t>vulgaris</a:t>
            </a:r>
            <a:r>
              <a:rPr lang="hr-HR" i="1" dirty="0"/>
              <a:t> </a:t>
            </a:r>
            <a:r>
              <a:rPr lang="hr-HR" dirty="0"/>
              <a:t>L. </a:t>
            </a:r>
            <a:r>
              <a:rPr lang="hr-HR" b="1" dirty="0">
                <a:solidFill>
                  <a:srgbClr val="FF0000"/>
                </a:solidFill>
              </a:rPr>
              <a:t>(CR)</a:t>
            </a:r>
          </a:p>
        </p:txBody>
      </p:sp>
      <p:sp>
        <p:nvSpPr>
          <p:cNvPr id="7" name="Rectangle 6">
            <a:extLst>
              <a:ext uri="{FF2B5EF4-FFF2-40B4-BE49-F238E27FC236}">
                <a16:creationId xmlns:a16="http://schemas.microsoft.com/office/drawing/2014/main" id="{F2681534-3764-47CE-BDF4-028679C2671E}"/>
              </a:ext>
            </a:extLst>
          </p:cNvPr>
          <p:cNvSpPr/>
          <p:nvPr/>
        </p:nvSpPr>
        <p:spPr>
          <a:xfrm>
            <a:off x="342448" y="3655229"/>
            <a:ext cx="3960440" cy="369332"/>
          </a:xfrm>
          <a:prstGeom prst="rect">
            <a:avLst/>
          </a:prstGeom>
        </p:spPr>
        <p:txBody>
          <a:bodyPr wrap="square">
            <a:spAutoFit/>
          </a:bodyPr>
          <a:lstStyle/>
          <a:p>
            <a:r>
              <a:rPr lang="hr-HR" i="1" dirty="0" err="1"/>
              <a:t>Hottonia</a:t>
            </a:r>
            <a:r>
              <a:rPr lang="hr-HR" i="1" dirty="0"/>
              <a:t> </a:t>
            </a:r>
            <a:r>
              <a:rPr lang="hr-HR" i="1" dirty="0" err="1"/>
              <a:t>palustris</a:t>
            </a:r>
            <a:r>
              <a:rPr lang="hr-HR" i="1" dirty="0"/>
              <a:t> </a:t>
            </a:r>
            <a:r>
              <a:rPr lang="hr-HR" dirty="0"/>
              <a:t>L. </a:t>
            </a:r>
            <a:r>
              <a:rPr lang="hr-HR" b="1" dirty="0">
                <a:solidFill>
                  <a:srgbClr val="FF0000"/>
                </a:solidFill>
              </a:rPr>
              <a:t>(EN)</a:t>
            </a:r>
          </a:p>
        </p:txBody>
      </p:sp>
      <p:pic>
        <p:nvPicPr>
          <p:cNvPr id="3" name="Picture 2">
            <a:extLst>
              <a:ext uri="{FF2B5EF4-FFF2-40B4-BE49-F238E27FC236}">
                <a16:creationId xmlns:a16="http://schemas.microsoft.com/office/drawing/2014/main" id="{033AA0EB-6E65-4D7A-A2A7-CC19BC996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82"/>
          <a:stretch/>
        </p:blipFill>
        <p:spPr>
          <a:xfrm>
            <a:off x="4299673" y="3368137"/>
            <a:ext cx="2037643" cy="3240000"/>
          </a:xfrm>
          <a:prstGeom prst="rect">
            <a:avLst/>
          </a:prstGeom>
        </p:spPr>
      </p:pic>
      <p:pic>
        <p:nvPicPr>
          <p:cNvPr id="12" name="Picture 11">
            <a:extLst>
              <a:ext uri="{FF2B5EF4-FFF2-40B4-BE49-F238E27FC236}">
                <a16:creationId xmlns:a16="http://schemas.microsoft.com/office/drawing/2014/main" id="{3F7A1463-650D-4C15-8807-613AB13B2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3429000"/>
            <a:ext cx="2430000" cy="3240000"/>
          </a:xfrm>
          <a:prstGeom prst="rect">
            <a:avLst/>
          </a:prstGeom>
        </p:spPr>
      </p:pic>
      <p:pic>
        <p:nvPicPr>
          <p:cNvPr id="15" name="Picture 14">
            <a:extLst>
              <a:ext uri="{FF2B5EF4-FFF2-40B4-BE49-F238E27FC236}">
                <a16:creationId xmlns:a16="http://schemas.microsoft.com/office/drawing/2014/main" id="{52D0CC63-F578-49B0-853D-BE19396F95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618" y="4054577"/>
            <a:ext cx="3718552" cy="2389467"/>
          </a:xfrm>
          <a:prstGeom prst="rect">
            <a:avLst/>
          </a:prstGeom>
        </p:spPr>
      </p:pic>
      <p:pic>
        <p:nvPicPr>
          <p:cNvPr id="18" name="Picture 17">
            <a:extLst>
              <a:ext uri="{FF2B5EF4-FFF2-40B4-BE49-F238E27FC236}">
                <a16:creationId xmlns:a16="http://schemas.microsoft.com/office/drawing/2014/main" id="{CEDC1DD0-8963-4439-A8EF-ACA709406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18" y="1027101"/>
            <a:ext cx="2602743" cy="2602743"/>
          </a:xfrm>
          <a:prstGeom prst="rect">
            <a:avLst/>
          </a:prstGeom>
        </p:spPr>
      </p:pic>
      <p:pic>
        <p:nvPicPr>
          <p:cNvPr id="20" name="Picture 19">
            <a:extLst>
              <a:ext uri="{FF2B5EF4-FFF2-40B4-BE49-F238E27FC236}">
                <a16:creationId xmlns:a16="http://schemas.microsoft.com/office/drawing/2014/main" id="{82221AFB-1864-4318-AA50-A2B055155C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8847" y="1027100"/>
            <a:ext cx="1488699" cy="2602743"/>
          </a:xfrm>
          <a:prstGeom prst="rect">
            <a:avLst/>
          </a:prstGeom>
        </p:spPr>
      </p:pic>
      <p:pic>
        <p:nvPicPr>
          <p:cNvPr id="22" name="Picture 21">
            <a:extLst>
              <a:ext uri="{FF2B5EF4-FFF2-40B4-BE49-F238E27FC236}">
                <a16:creationId xmlns:a16="http://schemas.microsoft.com/office/drawing/2014/main" id="{40751A05-77CA-4F89-B8D6-ADE6FEE269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032" y="774454"/>
            <a:ext cx="2300434" cy="2602800"/>
          </a:xfrm>
          <a:prstGeom prst="rect">
            <a:avLst/>
          </a:prstGeom>
        </p:spPr>
      </p:pic>
      <p:pic>
        <p:nvPicPr>
          <p:cNvPr id="24" name="Picture 23">
            <a:extLst>
              <a:ext uri="{FF2B5EF4-FFF2-40B4-BE49-F238E27FC236}">
                <a16:creationId xmlns:a16="http://schemas.microsoft.com/office/drawing/2014/main" id="{2E0157B9-5695-4CAB-A618-027594E7FD5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141" r="-791"/>
          <a:stretch/>
        </p:blipFill>
        <p:spPr>
          <a:xfrm>
            <a:off x="7236296" y="757992"/>
            <a:ext cx="1652476" cy="2602800"/>
          </a:xfrm>
          <a:prstGeom prst="rect">
            <a:avLst/>
          </a:prstGeom>
        </p:spPr>
      </p:pic>
      <p:grpSp>
        <p:nvGrpSpPr>
          <p:cNvPr id="13" name="Group 12">
            <a:extLst>
              <a:ext uri="{FF2B5EF4-FFF2-40B4-BE49-F238E27FC236}">
                <a16:creationId xmlns:a16="http://schemas.microsoft.com/office/drawing/2014/main" id="{287CE801-7B4A-4295-B0DF-C8D6A7178E1C}"/>
              </a:ext>
            </a:extLst>
          </p:cNvPr>
          <p:cNvGrpSpPr>
            <a:grpSpLocks/>
          </p:cNvGrpSpPr>
          <p:nvPr/>
        </p:nvGrpSpPr>
        <p:grpSpPr bwMode="auto">
          <a:xfrm>
            <a:off x="179388" y="274638"/>
            <a:ext cx="8713787" cy="276224"/>
            <a:chOff x="113" y="173"/>
            <a:chExt cx="5489" cy="174"/>
          </a:xfrm>
        </p:grpSpPr>
        <p:sp>
          <p:nvSpPr>
            <p:cNvPr id="14" name="Line 4">
              <a:extLst>
                <a:ext uri="{FF2B5EF4-FFF2-40B4-BE49-F238E27FC236}">
                  <a16:creationId xmlns:a16="http://schemas.microsoft.com/office/drawing/2014/main" id="{36CC71A1-7A89-4884-ACCC-8611E95A141E}"/>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6" name="Text Box 5">
              <a:extLst>
                <a:ext uri="{FF2B5EF4-FFF2-40B4-BE49-F238E27FC236}">
                  <a16:creationId xmlns:a16="http://schemas.microsoft.com/office/drawing/2014/main" id="{A0D16913-1A52-411D-A923-8E3AF8F7957F}"/>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4106248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260648"/>
            <a:ext cx="8229600" cy="6009531"/>
          </a:xfrm>
        </p:spPr>
        <p:txBody>
          <a:bodyPr>
            <a:noAutofit/>
          </a:bodyPr>
          <a:lstStyle/>
          <a:p>
            <a:r>
              <a:rPr lang="en-GB" sz="2800" dirty="0"/>
              <a:t>o</a:t>
            </a:r>
            <a:r>
              <a:rPr lang="hr-HR" sz="2800" dirty="0"/>
              <a:t>ve dvije vrste su primjeri ukorijenjenih submerznih vodenih vrsta, koje u doba cvatnje izviru iznad razine vode</a:t>
            </a:r>
          </a:p>
          <a:p>
            <a:r>
              <a:rPr lang="hr-HR" sz="2800" i="1" dirty="0"/>
              <a:t>Hippuris vulgaris </a:t>
            </a:r>
            <a:r>
              <a:rPr lang="hr-HR" sz="2800" dirty="0"/>
              <a:t>ima dvojake listove – podvodni su uži i duži, a nadvodni kraći, deblji i krući</a:t>
            </a:r>
          </a:p>
          <a:p>
            <a:r>
              <a:rPr lang="en-GB" sz="2800" dirty="0"/>
              <a:t>r</a:t>
            </a:r>
            <a:r>
              <a:rPr lang="hr-HR" sz="2800" dirty="0"/>
              <a:t>ozete </a:t>
            </a:r>
            <a:r>
              <a:rPr lang="hr-HR" sz="2800" i="1" dirty="0"/>
              <a:t>Hottonia palustris</a:t>
            </a:r>
            <a:r>
              <a:rPr lang="hr-HR" sz="2800" dirty="0"/>
              <a:t> mogu preživjeti na vlažnom mulju, ako dođe do naglog isušivanja staništa</a:t>
            </a:r>
          </a:p>
          <a:p>
            <a:r>
              <a:rPr lang="en-GB" sz="2800" dirty="0"/>
              <a:t>u</a:t>
            </a:r>
            <a:r>
              <a:rPr lang="hr-HR" sz="2800" dirty="0"/>
              <a:t> pravilu veliki broj vodenih vrsta ima prilagodbe na život u potpunosti u vodi, djelomično u vodi te izvan vode, a vrlo često su morfološki oblici listova u ta tri slučaja vrlo različiti, pa o tome treba voditi računa kod njihove determinacije. Varijabilnost u građi je također vidljiva i kod iste vrste koja raste u stajaćoj i tekućoj vodi, te u vodama različite brzine. </a:t>
            </a:r>
            <a:endParaRPr lang="hr-HR" sz="2800" i="1" dirty="0"/>
          </a:p>
          <a:p>
            <a:pPr marL="0" indent="0">
              <a:buNone/>
            </a:pPr>
            <a:endParaRPr lang="en-GB" sz="2800" dirty="0"/>
          </a:p>
        </p:txBody>
      </p:sp>
    </p:spTree>
    <p:extLst>
      <p:ext uri="{BB962C8B-B14F-4D97-AF65-F5344CB8AC3E}">
        <p14:creationId xmlns:p14="http://schemas.microsoft.com/office/powerpoint/2010/main" val="3765459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08C4-FAF7-4C6C-B960-46E4AD8DF288}"/>
              </a:ext>
            </a:extLst>
          </p:cNvPr>
          <p:cNvSpPr>
            <a:spLocks noGrp="1"/>
          </p:cNvSpPr>
          <p:nvPr>
            <p:ph type="title"/>
          </p:nvPr>
        </p:nvSpPr>
        <p:spPr/>
        <p:txBody>
          <a:bodyPr/>
          <a:lstStyle/>
          <a:p>
            <a:r>
              <a:rPr lang="hr-HR" dirty="0"/>
              <a:t>CRETOVI</a:t>
            </a:r>
          </a:p>
        </p:txBody>
      </p:sp>
      <p:sp>
        <p:nvSpPr>
          <p:cNvPr id="3" name="Content Placeholder 2">
            <a:extLst>
              <a:ext uri="{FF2B5EF4-FFF2-40B4-BE49-F238E27FC236}">
                <a16:creationId xmlns:a16="http://schemas.microsoft.com/office/drawing/2014/main" id="{13ECDEF9-46E0-40FE-80EA-72801CB86A2B}"/>
              </a:ext>
            </a:extLst>
          </p:cNvPr>
          <p:cNvSpPr>
            <a:spLocks noGrp="1"/>
          </p:cNvSpPr>
          <p:nvPr>
            <p:ph idx="1"/>
          </p:nvPr>
        </p:nvSpPr>
        <p:spPr>
          <a:xfrm>
            <a:off x="457200" y="1268759"/>
            <a:ext cx="8229600" cy="2110607"/>
          </a:xfrm>
        </p:spPr>
        <p:txBody>
          <a:bodyPr>
            <a:normAutofit lnSpcReduction="10000"/>
          </a:bodyPr>
          <a:lstStyle/>
          <a:p>
            <a:r>
              <a:rPr lang="hr-HR" sz="2000" dirty="0"/>
              <a:t>vlažna, hranjivima siromašna staništa</a:t>
            </a:r>
          </a:p>
          <a:p>
            <a:r>
              <a:rPr lang="hr-HR" sz="2000" dirty="0"/>
              <a:t>acidofilni (niski pH) (engl. </a:t>
            </a:r>
            <a:r>
              <a:rPr lang="hr-HR" sz="2000" i="1" dirty="0" err="1"/>
              <a:t>bogs</a:t>
            </a:r>
            <a:r>
              <a:rPr lang="hr-HR" sz="2000" dirty="0"/>
              <a:t>, </a:t>
            </a:r>
            <a:r>
              <a:rPr lang="hr-HR" sz="2000" i="1" dirty="0" err="1"/>
              <a:t>peatbogs</a:t>
            </a:r>
            <a:r>
              <a:rPr lang="hr-HR" sz="2000" dirty="0"/>
              <a:t>)</a:t>
            </a:r>
          </a:p>
          <a:p>
            <a:r>
              <a:rPr lang="hr-HR" sz="2000" dirty="0" err="1"/>
              <a:t>bazofilni</a:t>
            </a:r>
            <a:r>
              <a:rPr lang="hr-HR" sz="2000" dirty="0"/>
              <a:t> (alkalni pH) (engl. </a:t>
            </a:r>
            <a:r>
              <a:rPr lang="hr-HR" sz="2000" i="1" dirty="0" err="1"/>
              <a:t>fens</a:t>
            </a:r>
            <a:r>
              <a:rPr lang="hr-HR" sz="2000" dirty="0"/>
              <a:t>)</a:t>
            </a:r>
          </a:p>
          <a:p>
            <a:r>
              <a:rPr lang="hr-HR" sz="2000" dirty="0"/>
              <a:t>karakteristična borealna staništa, koja zahtijevaju visoku zračnu vlagu (kod nas su to reliktna staništa iz </a:t>
            </a:r>
            <a:r>
              <a:rPr lang="hr-HR" sz="2000" dirty="0" err="1"/>
              <a:t>postglacijala</a:t>
            </a:r>
            <a:r>
              <a:rPr lang="hr-HR" sz="2000" dirty="0"/>
              <a:t>)</a:t>
            </a:r>
          </a:p>
          <a:p>
            <a:r>
              <a:rPr lang="hr-HR" sz="2000" dirty="0"/>
              <a:t>većina </a:t>
            </a:r>
            <a:r>
              <a:rPr lang="hr-HR" sz="2000" dirty="0" err="1"/>
              <a:t>cretnih</a:t>
            </a:r>
            <a:r>
              <a:rPr lang="hr-HR" sz="2000" dirty="0"/>
              <a:t> vrsta kod nas su na južnoj granici svog areala</a:t>
            </a:r>
          </a:p>
          <a:p>
            <a:endParaRPr lang="hr-HR" dirty="0"/>
          </a:p>
        </p:txBody>
      </p:sp>
      <p:sp>
        <p:nvSpPr>
          <p:cNvPr id="6" name="Rectangle 5">
            <a:extLst>
              <a:ext uri="{FF2B5EF4-FFF2-40B4-BE49-F238E27FC236}">
                <a16:creationId xmlns:a16="http://schemas.microsoft.com/office/drawing/2014/main" id="{6629E6DC-D8FF-4CFD-884E-FC7957C0DF2E}"/>
              </a:ext>
            </a:extLst>
          </p:cNvPr>
          <p:cNvSpPr/>
          <p:nvPr/>
        </p:nvSpPr>
        <p:spPr>
          <a:xfrm>
            <a:off x="395536" y="6028546"/>
            <a:ext cx="4258816" cy="784830"/>
          </a:xfrm>
          <a:prstGeom prst="rect">
            <a:avLst/>
          </a:prstGeom>
        </p:spPr>
        <p:txBody>
          <a:bodyPr wrap="square">
            <a:spAutoFit/>
          </a:bodyPr>
          <a:lstStyle/>
          <a:p>
            <a:r>
              <a:rPr lang="hr-HR" sz="1500" dirty="0"/>
              <a:t>Acidofilni </a:t>
            </a:r>
            <a:r>
              <a:rPr lang="hr-HR" sz="1500" dirty="0" err="1"/>
              <a:t>sfagnumski</a:t>
            </a:r>
            <a:r>
              <a:rPr lang="hr-HR" sz="1500" dirty="0"/>
              <a:t> </a:t>
            </a:r>
            <a:r>
              <a:rPr lang="hr-HR" sz="1500" dirty="0" err="1"/>
              <a:t>cret</a:t>
            </a:r>
            <a:r>
              <a:rPr lang="hr-HR" sz="1500" dirty="0"/>
              <a:t> Đon </a:t>
            </a:r>
            <a:r>
              <a:rPr lang="hr-HR" sz="1500" dirty="0" err="1"/>
              <a:t>Močvar</a:t>
            </a:r>
            <a:r>
              <a:rPr lang="hr-HR" sz="1500" dirty="0"/>
              <a:t> kraj sela </a:t>
            </a:r>
            <a:r>
              <a:rPr lang="hr-HR" sz="1500" dirty="0" err="1"/>
              <a:t>Blatuša</a:t>
            </a:r>
            <a:r>
              <a:rPr lang="hr-HR" sz="1500" dirty="0"/>
              <a:t> (Banija) – centar raznolikosti mahova </a:t>
            </a:r>
            <a:r>
              <a:rPr lang="hr-HR" sz="1500" dirty="0" err="1"/>
              <a:t>tresetara</a:t>
            </a:r>
            <a:r>
              <a:rPr lang="hr-HR" sz="1500" dirty="0"/>
              <a:t> (rod </a:t>
            </a:r>
            <a:r>
              <a:rPr lang="hr-HR" sz="1500" i="1" dirty="0" err="1"/>
              <a:t>Sphagnum</a:t>
            </a:r>
            <a:r>
              <a:rPr lang="hr-HR" sz="1500" dirty="0"/>
              <a:t>) u Hrvatskoj</a:t>
            </a:r>
          </a:p>
        </p:txBody>
      </p:sp>
      <p:sp>
        <p:nvSpPr>
          <p:cNvPr id="7" name="Rectangle 6">
            <a:extLst>
              <a:ext uri="{FF2B5EF4-FFF2-40B4-BE49-F238E27FC236}">
                <a16:creationId xmlns:a16="http://schemas.microsoft.com/office/drawing/2014/main" id="{43AE6DEE-F371-4F60-AC3A-C99DFB78E554}"/>
              </a:ext>
            </a:extLst>
          </p:cNvPr>
          <p:cNvSpPr/>
          <p:nvPr/>
        </p:nvSpPr>
        <p:spPr>
          <a:xfrm>
            <a:off x="4885184" y="6187370"/>
            <a:ext cx="4427984" cy="553998"/>
          </a:xfrm>
          <a:prstGeom prst="rect">
            <a:avLst/>
          </a:prstGeom>
        </p:spPr>
        <p:txBody>
          <a:bodyPr wrap="square">
            <a:spAutoFit/>
          </a:bodyPr>
          <a:lstStyle/>
          <a:p>
            <a:r>
              <a:rPr lang="hr-HR" sz="1500" dirty="0" err="1"/>
              <a:t>Bazofilni</a:t>
            </a:r>
            <a:r>
              <a:rPr lang="hr-HR" sz="1500" dirty="0"/>
              <a:t> </a:t>
            </a:r>
            <a:r>
              <a:rPr lang="hr-HR" sz="1500" dirty="0" err="1"/>
              <a:t>cret</a:t>
            </a:r>
            <a:r>
              <a:rPr lang="hr-HR" sz="1500" dirty="0"/>
              <a:t> Jarak u Parku prirode Žumberak-Samoborsko gorje</a:t>
            </a:r>
          </a:p>
        </p:txBody>
      </p:sp>
      <p:pic>
        <p:nvPicPr>
          <p:cNvPr id="9" name="Picture 8">
            <a:extLst>
              <a:ext uri="{FF2B5EF4-FFF2-40B4-BE49-F238E27FC236}">
                <a16:creationId xmlns:a16="http://schemas.microsoft.com/office/drawing/2014/main" id="{AAB71017-BE95-4C01-8AC2-20F322358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733926"/>
            <a:ext cx="4197152" cy="2359370"/>
          </a:xfrm>
          <a:prstGeom prst="rect">
            <a:avLst/>
          </a:prstGeom>
        </p:spPr>
      </p:pic>
      <p:pic>
        <p:nvPicPr>
          <p:cNvPr id="11" name="Picture 10">
            <a:extLst>
              <a:ext uri="{FF2B5EF4-FFF2-40B4-BE49-F238E27FC236}">
                <a16:creationId xmlns:a16="http://schemas.microsoft.com/office/drawing/2014/main" id="{B0C5D2C0-203D-4301-B266-52257D103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473441"/>
            <a:ext cx="3936941" cy="2619855"/>
          </a:xfrm>
          <a:prstGeom prst="rect">
            <a:avLst/>
          </a:prstGeom>
        </p:spPr>
      </p:pic>
      <p:grpSp>
        <p:nvGrpSpPr>
          <p:cNvPr id="8" name="Group 7">
            <a:extLst>
              <a:ext uri="{FF2B5EF4-FFF2-40B4-BE49-F238E27FC236}">
                <a16:creationId xmlns:a16="http://schemas.microsoft.com/office/drawing/2014/main" id="{FE5A4024-896E-4140-A67A-08744CF34B80}"/>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E51DCB2B-5D31-4373-8035-9AB0CD749D2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2" name="Text Box 5">
              <a:extLst>
                <a:ext uri="{FF2B5EF4-FFF2-40B4-BE49-F238E27FC236}">
                  <a16:creationId xmlns:a16="http://schemas.microsoft.com/office/drawing/2014/main" id="{7211F827-05C1-4909-A3B4-121371C09B69}"/>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122239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hr-HR" dirty="0"/>
              <a:t>vlažna, hranjivima siromašna staništa</a:t>
            </a:r>
          </a:p>
          <a:p>
            <a:r>
              <a:rPr lang="hr-HR" dirty="0"/>
              <a:t>acidofilni (niski pH) (engl. </a:t>
            </a:r>
            <a:r>
              <a:rPr lang="hr-HR" i="1" dirty="0"/>
              <a:t>bogs</a:t>
            </a:r>
            <a:r>
              <a:rPr lang="hr-HR" dirty="0"/>
              <a:t>, </a:t>
            </a:r>
            <a:r>
              <a:rPr lang="hr-HR" i="1" dirty="0"/>
              <a:t>peatbogs</a:t>
            </a:r>
            <a:r>
              <a:rPr lang="hr-HR" dirty="0"/>
              <a:t>)</a:t>
            </a:r>
          </a:p>
          <a:p>
            <a:r>
              <a:rPr lang="hr-HR" dirty="0"/>
              <a:t>bazofilni (alkalni pH) (engl. </a:t>
            </a:r>
            <a:r>
              <a:rPr lang="hr-HR" i="1" dirty="0"/>
              <a:t>fens</a:t>
            </a:r>
            <a:r>
              <a:rPr lang="hr-HR" dirty="0"/>
              <a:t>)</a:t>
            </a:r>
          </a:p>
          <a:p>
            <a:r>
              <a:rPr lang="hr-HR" dirty="0"/>
              <a:t>karakteristična borealna staništa, koja zahtijevaju visoku zračnu vlagu (kod nas su to reliktna staništa iz postglacijala)</a:t>
            </a:r>
          </a:p>
          <a:p>
            <a:r>
              <a:rPr lang="hr-HR" dirty="0"/>
              <a:t>većina cretnih vrsta kod nas su na južnoj granici svog areala</a:t>
            </a:r>
          </a:p>
          <a:p>
            <a:pPr marL="0" indent="0">
              <a:buNone/>
            </a:pPr>
            <a:endParaRPr lang="en-GB" dirty="0"/>
          </a:p>
        </p:txBody>
      </p:sp>
    </p:spTree>
    <p:extLst>
      <p:ext uri="{BB962C8B-B14F-4D97-AF65-F5344CB8AC3E}">
        <p14:creationId xmlns:p14="http://schemas.microsoft.com/office/powerpoint/2010/main" val="3887029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066010"/>
            <a:ext cx="432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3147" y="696678"/>
            <a:ext cx="2677464" cy="369332"/>
          </a:xfrm>
          <a:prstGeom prst="rect">
            <a:avLst/>
          </a:prstGeom>
        </p:spPr>
        <p:txBody>
          <a:bodyPr wrap="none">
            <a:spAutoFit/>
          </a:bodyPr>
          <a:lstStyle/>
          <a:p>
            <a:r>
              <a:rPr lang="hr-HR" i="1" dirty="0"/>
              <a:t>Drosera anglica </a:t>
            </a:r>
            <a:r>
              <a:rPr lang="hr-HR" dirty="0"/>
              <a:t>Huds. </a:t>
            </a:r>
            <a:r>
              <a:rPr lang="hr-HR" b="1" dirty="0">
                <a:solidFill>
                  <a:srgbClr val="FF0000"/>
                </a:solidFill>
              </a:rPr>
              <a:t>(RE)</a:t>
            </a: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3581" y="1076689"/>
            <a:ext cx="288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935852" y="722313"/>
            <a:ext cx="3075457" cy="369332"/>
          </a:xfrm>
          <a:prstGeom prst="rect">
            <a:avLst/>
          </a:prstGeom>
        </p:spPr>
        <p:txBody>
          <a:bodyPr wrap="none">
            <a:spAutoFit/>
          </a:bodyPr>
          <a:lstStyle/>
          <a:p>
            <a:r>
              <a:rPr lang="hr-HR" i="1" dirty="0"/>
              <a:t>Drosera intermedia </a:t>
            </a:r>
            <a:r>
              <a:rPr lang="hr-HR" dirty="0"/>
              <a:t>Hayne </a:t>
            </a:r>
            <a:r>
              <a:rPr lang="hr-HR" b="1" dirty="0">
                <a:solidFill>
                  <a:srgbClr val="FF0000"/>
                </a:solidFill>
              </a:rPr>
              <a:t>(RE)</a:t>
            </a:r>
          </a:p>
        </p:txBody>
      </p:sp>
      <p:sp>
        <p:nvSpPr>
          <p:cNvPr id="4" name="Rectangle 3"/>
          <p:cNvSpPr/>
          <p:nvPr/>
        </p:nvSpPr>
        <p:spPr>
          <a:xfrm>
            <a:off x="251520" y="4052840"/>
            <a:ext cx="2725811" cy="369332"/>
          </a:xfrm>
          <a:prstGeom prst="rect">
            <a:avLst/>
          </a:prstGeom>
        </p:spPr>
        <p:txBody>
          <a:bodyPr wrap="none">
            <a:spAutoFit/>
          </a:bodyPr>
          <a:lstStyle/>
          <a:p>
            <a:r>
              <a:rPr lang="hr-HR" i="1" dirty="0"/>
              <a:t>Drosera rotundifolia </a:t>
            </a:r>
            <a:r>
              <a:rPr lang="hr-HR" dirty="0"/>
              <a:t>L. </a:t>
            </a:r>
            <a:r>
              <a:rPr lang="hr-HR" b="1" dirty="0">
                <a:solidFill>
                  <a:srgbClr val="FF0000"/>
                </a:solidFill>
              </a:rPr>
              <a:t>(CR)</a:t>
            </a:r>
            <a:endParaRPr lang="hr-HR" dirty="0">
              <a:solidFill>
                <a:srgbClr val="FF0000"/>
              </a:solidFill>
            </a:endParaRPr>
          </a:p>
        </p:txBody>
      </p:sp>
      <p:pic>
        <p:nvPicPr>
          <p:cNvPr id="92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790"/>
          <a:stretch/>
        </p:blipFill>
        <p:spPr bwMode="auto">
          <a:xfrm>
            <a:off x="3144689" y="4115720"/>
            <a:ext cx="4739359" cy="259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90B83901-D994-4214-B986-2C8172641978}"/>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BA0F793E-FDBF-4769-9117-75D5F3064BA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06280057-1B75-48DA-9053-9DA0C519697E}"/>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219385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8133" y="503237"/>
            <a:ext cx="8229600" cy="5851525"/>
          </a:xfrm>
        </p:spPr>
        <p:txBody>
          <a:bodyPr>
            <a:normAutofit fontScale="92500" lnSpcReduction="10000"/>
          </a:bodyPr>
          <a:lstStyle/>
          <a:p>
            <a:r>
              <a:rPr lang="en-GB" dirty="0"/>
              <a:t>u</a:t>
            </a:r>
            <a:r>
              <a:rPr lang="hr-HR" dirty="0"/>
              <a:t> Hrvatskoj su zabilježene tri vrste rosika, od kojih su dvije regionalno izumrle </a:t>
            </a:r>
          </a:p>
          <a:p>
            <a:r>
              <a:rPr lang="en-GB" dirty="0"/>
              <a:t>d</a:t>
            </a:r>
            <a:r>
              <a:rPr lang="hr-HR" dirty="0"/>
              <a:t>vojbeno je da li je </a:t>
            </a:r>
            <a:r>
              <a:rPr lang="hr-HR" i="1" dirty="0"/>
              <a:t>Drosera anglica</a:t>
            </a:r>
            <a:r>
              <a:rPr lang="hr-HR" dirty="0"/>
              <a:t> uopće ikada živjela u Hrvatskoj, jer su jedini dokaz herbarijski primjerci na kojima je naznačena Dalmacija, što je malo vjerojatno, jer u Dalmaciji ne postoje niti su postojali cretovi. Vrsta </a:t>
            </a:r>
            <a:r>
              <a:rPr lang="hr-HR" i="1" dirty="0"/>
              <a:t>Drosera intermedia </a:t>
            </a:r>
            <a:r>
              <a:rPr lang="hr-HR" dirty="0"/>
              <a:t>je zabilježena samo jednom u Hrvatskom Zagorju sredinom 19. stoljeća.</a:t>
            </a:r>
          </a:p>
          <a:p>
            <a:r>
              <a:rPr lang="en-GB" dirty="0"/>
              <a:t>j</a:t>
            </a:r>
            <a:r>
              <a:rPr lang="hr-HR" dirty="0"/>
              <a:t>edina koja i danas obitava u Hrvatskoj je </a:t>
            </a:r>
            <a:r>
              <a:rPr lang="hr-HR" i="1" dirty="0"/>
              <a:t>Drosera rotundifolia</a:t>
            </a:r>
            <a:r>
              <a:rPr lang="hr-HR" dirty="0"/>
              <a:t>, za koju poznajemo svega 3-4 recentna nalazišta. Najveće populacije ima na cretu Đon Močvar kod Blatuše.</a:t>
            </a:r>
          </a:p>
          <a:p>
            <a:pPr marL="0" indent="0">
              <a:buNone/>
            </a:pPr>
            <a:endParaRPr lang="en-GB" dirty="0"/>
          </a:p>
        </p:txBody>
      </p:sp>
    </p:spTree>
    <p:extLst>
      <p:ext uri="{BB962C8B-B14F-4D97-AF65-F5344CB8AC3E}">
        <p14:creationId xmlns:p14="http://schemas.microsoft.com/office/powerpoint/2010/main" val="2747788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695" y="521852"/>
            <a:ext cx="2895088" cy="369332"/>
          </a:xfrm>
          <a:prstGeom prst="rect">
            <a:avLst/>
          </a:prstGeom>
        </p:spPr>
        <p:txBody>
          <a:bodyPr wrap="none">
            <a:spAutoFit/>
          </a:bodyPr>
          <a:lstStyle/>
          <a:p>
            <a:r>
              <a:rPr lang="hr-HR" i="1" dirty="0"/>
              <a:t>Eriophorum gracile </a:t>
            </a:r>
            <a:r>
              <a:rPr lang="hr-HR" dirty="0"/>
              <a:t>Roth</a:t>
            </a:r>
            <a:r>
              <a:rPr lang="hr-HR" i="1" dirty="0"/>
              <a:t> </a:t>
            </a:r>
            <a:r>
              <a:rPr lang="hr-HR" b="1" dirty="0">
                <a:solidFill>
                  <a:srgbClr val="FF0000"/>
                </a:solidFill>
              </a:rPr>
              <a:t>(RE)</a:t>
            </a:r>
          </a:p>
        </p:txBody>
      </p:sp>
      <p:sp>
        <p:nvSpPr>
          <p:cNvPr id="3" name="Rectangle 2"/>
          <p:cNvSpPr/>
          <p:nvPr/>
        </p:nvSpPr>
        <p:spPr>
          <a:xfrm>
            <a:off x="4788024" y="521852"/>
            <a:ext cx="3760068" cy="369332"/>
          </a:xfrm>
          <a:prstGeom prst="rect">
            <a:avLst/>
          </a:prstGeom>
        </p:spPr>
        <p:txBody>
          <a:bodyPr wrap="none">
            <a:spAutoFit/>
          </a:bodyPr>
          <a:lstStyle/>
          <a:p>
            <a:r>
              <a:rPr lang="hr-HR" i="1" dirty="0" err="1"/>
              <a:t>Eriophorum</a:t>
            </a:r>
            <a:r>
              <a:rPr lang="hr-HR" i="1" dirty="0"/>
              <a:t> </a:t>
            </a:r>
            <a:r>
              <a:rPr lang="hr-HR" i="1" dirty="0" err="1"/>
              <a:t>angustifolium</a:t>
            </a:r>
            <a:r>
              <a:rPr lang="hr-HR" i="1" dirty="0"/>
              <a:t> </a:t>
            </a:r>
            <a:r>
              <a:rPr lang="hr-HR" i="1" dirty="0" err="1"/>
              <a:t>Honck</a:t>
            </a:r>
            <a:r>
              <a:rPr lang="hr-HR" i="1" dirty="0"/>
              <a:t>. </a:t>
            </a:r>
            <a:r>
              <a:rPr lang="hr-HR" b="1" dirty="0">
                <a:solidFill>
                  <a:srgbClr val="FF0000"/>
                </a:solidFill>
              </a:rPr>
              <a:t>(CR)</a:t>
            </a:r>
          </a:p>
        </p:txBody>
      </p:sp>
      <p:sp>
        <p:nvSpPr>
          <p:cNvPr id="4" name="Rectangle 3"/>
          <p:cNvSpPr/>
          <p:nvPr/>
        </p:nvSpPr>
        <p:spPr>
          <a:xfrm>
            <a:off x="214510" y="3573016"/>
            <a:ext cx="2999219" cy="369332"/>
          </a:xfrm>
          <a:prstGeom prst="rect">
            <a:avLst/>
          </a:prstGeom>
        </p:spPr>
        <p:txBody>
          <a:bodyPr wrap="none">
            <a:spAutoFit/>
          </a:bodyPr>
          <a:lstStyle/>
          <a:p>
            <a:r>
              <a:rPr lang="hr-HR" i="1" dirty="0" err="1"/>
              <a:t>Eriophorum</a:t>
            </a:r>
            <a:r>
              <a:rPr lang="hr-HR" i="1" dirty="0"/>
              <a:t> </a:t>
            </a:r>
            <a:r>
              <a:rPr lang="hr-HR" i="1" dirty="0" err="1"/>
              <a:t>vaginatum</a:t>
            </a:r>
            <a:r>
              <a:rPr lang="hr-HR" i="1" dirty="0"/>
              <a:t> </a:t>
            </a:r>
            <a:r>
              <a:rPr lang="hr-HR" dirty="0"/>
              <a:t>L. </a:t>
            </a:r>
            <a:r>
              <a:rPr lang="hr-HR" b="1" dirty="0">
                <a:solidFill>
                  <a:srgbClr val="FF0000"/>
                </a:solidFill>
              </a:rPr>
              <a:t>(CR)</a:t>
            </a:r>
            <a:endParaRPr lang="hr-HR" dirty="0">
              <a:solidFill>
                <a:srgbClr val="FF0000"/>
              </a:solidFill>
            </a:endParaRPr>
          </a:p>
        </p:txBody>
      </p:sp>
      <p:sp>
        <p:nvSpPr>
          <p:cNvPr id="9" name="Rectangle 8">
            <a:extLst>
              <a:ext uri="{FF2B5EF4-FFF2-40B4-BE49-F238E27FC236}">
                <a16:creationId xmlns:a16="http://schemas.microsoft.com/office/drawing/2014/main" id="{F551BE20-8920-4683-8B45-8B87D62B1F6D}"/>
              </a:ext>
            </a:extLst>
          </p:cNvPr>
          <p:cNvSpPr/>
          <p:nvPr/>
        </p:nvSpPr>
        <p:spPr>
          <a:xfrm>
            <a:off x="4897468" y="3573016"/>
            <a:ext cx="3353867" cy="369332"/>
          </a:xfrm>
          <a:prstGeom prst="rect">
            <a:avLst/>
          </a:prstGeom>
        </p:spPr>
        <p:txBody>
          <a:bodyPr wrap="none">
            <a:spAutoFit/>
          </a:bodyPr>
          <a:lstStyle/>
          <a:p>
            <a:r>
              <a:rPr lang="hr-HR" i="1" dirty="0" err="1"/>
              <a:t>Eriophorum</a:t>
            </a:r>
            <a:r>
              <a:rPr lang="hr-HR" i="1" dirty="0"/>
              <a:t> </a:t>
            </a:r>
            <a:r>
              <a:rPr lang="hr-HR" i="1" dirty="0" err="1"/>
              <a:t>latifolium</a:t>
            </a:r>
            <a:r>
              <a:rPr lang="hr-HR" i="1" dirty="0"/>
              <a:t> </a:t>
            </a:r>
            <a:r>
              <a:rPr lang="hr-HR" dirty="0" err="1"/>
              <a:t>Hoppe</a:t>
            </a:r>
            <a:r>
              <a:rPr lang="hr-HR" i="1" dirty="0"/>
              <a:t> </a:t>
            </a:r>
            <a:r>
              <a:rPr lang="hr-HR" b="1" dirty="0">
                <a:solidFill>
                  <a:srgbClr val="FF0000"/>
                </a:solidFill>
              </a:rPr>
              <a:t>(EN)</a:t>
            </a:r>
            <a:endParaRPr lang="hr-HR" dirty="0">
              <a:solidFill>
                <a:srgbClr val="FF0000"/>
              </a:solidFill>
            </a:endParaRPr>
          </a:p>
        </p:txBody>
      </p:sp>
      <p:pic>
        <p:nvPicPr>
          <p:cNvPr id="6" name="Picture 5">
            <a:extLst>
              <a:ext uri="{FF2B5EF4-FFF2-40B4-BE49-F238E27FC236}">
                <a16:creationId xmlns:a16="http://schemas.microsoft.com/office/drawing/2014/main" id="{61B7D0C8-784A-416A-B14E-388F7F0238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00"/>
          <a:stretch/>
        </p:blipFill>
        <p:spPr>
          <a:xfrm>
            <a:off x="280450" y="872582"/>
            <a:ext cx="2131838" cy="2734420"/>
          </a:xfrm>
          <a:prstGeom prst="rect">
            <a:avLst/>
          </a:prstGeom>
        </p:spPr>
      </p:pic>
      <p:pic>
        <p:nvPicPr>
          <p:cNvPr id="10" name="Picture 9">
            <a:extLst>
              <a:ext uri="{FF2B5EF4-FFF2-40B4-BE49-F238E27FC236}">
                <a16:creationId xmlns:a16="http://schemas.microsoft.com/office/drawing/2014/main" id="{168E274C-FBB1-47FE-A220-CE5FCF7C1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800"/>
          <a:stretch/>
        </p:blipFill>
        <p:spPr>
          <a:xfrm>
            <a:off x="323528" y="4022312"/>
            <a:ext cx="2119860" cy="2719056"/>
          </a:xfrm>
          <a:prstGeom prst="rect">
            <a:avLst/>
          </a:prstGeom>
        </p:spPr>
      </p:pic>
      <p:pic>
        <p:nvPicPr>
          <p:cNvPr id="12" name="Picture 11">
            <a:extLst>
              <a:ext uri="{FF2B5EF4-FFF2-40B4-BE49-F238E27FC236}">
                <a16:creationId xmlns:a16="http://schemas.microsoft.com/office/drawing/2014/main" id="{C3E6F506-A863-478A-8EBA-5FB8648E2E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48" y="872582"/>
            <a:ext cx="2050815" cy="2734420"/>
          </a:xfrm>
          <a:prstGeom prst="rect">
            <a:avLst/>
          </a:prstGeom>
        </p:spPr>
      </p:pic>
      <p:pic>
        <p:nvPicPr>
          <p:cNvPr id="14" name="Picture 13">
            <a:extLst>
              <a:ext uri="{FF2B5EF4-FFF2-40B4-BE49-F238E27FC236}">
                <a16:creationId xmlns:a16="http://schemas.microsoft.com/office/drawing/2014/main" id="{887BC7E6-DEA4-428C-81ED-0CAB1551F9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132" y="3989666"/>
            <a:ext cx="2039292" cy="2719056"/>
          </a:xfrm>
          <a:prstGeom prst="rect">
            <a:avLst/>
          </a:prstGeom>
        </p:spPr>
      </p:pic>
      <p:pic>
        <p:nvPicPr>
          <p:cNvPr id="16" name="Picture 15">
            <a:extLst>
              <a:ext uri="{FF2B5EF4-FFF2-40B4-BE49-F238E27FC236}">
                <a16:creationId xmlns:a16="http://schemas.microsoft.com/office/drawing/2014/main" id="{AF279083-069A-4A5F-836A-A85FBADE79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0302" y="4293096"/>
            <a:ext cx="3353866" cy="2240278"/>
          </a:xfrm>
          <a:prstGeom prst="rect">
            <a:avLst/>
          </a:prstGeom>
        </p:spPr>
      </p:pic>
      <p:pic>
        <p:nvPicPr>
          <p:cNvPr id="18" name="Picture 17">
            <a:extLst>
              <a:ext uri="{FF2B5EF4-FFF2-40B4-BE49-F238E27FC236}">
                <a16:creationId xmlns:a16="http://schemas.microsoft.com/office/drawing/2014/main" id="{3A589C69-E42A-47FA-9D11-E14258EFCFEB}"/>
              </a:ext>
            </a:extLst>
          </p:cNvPr>
          <p:cNvPicPr>
            <a:picLocks noChangeAspect="1"/>
          </p:cNvPicPr>
          <p:nvPr/>
        </p:nvPicPr>
        <p:blipFill rotWithShape="1">
          <a:blip r:embed="rId8">
            <a:extLst>
              <a:ext uri="{28A0092B-C50C-407E-A947-70E740481C1C}">
                <a14:useLocalDpi xmlns:a14="http://schemas.microsoft.com/office/drawing/2010/main" val="0"/>
              </a:ext>
            </a:extLst>
          </a:blip>
          <a:srcRect b="5790"/>
          <a:stretch/>
        </p:blipFill>
        <p:spPr>
          <a:xfrm>
            <a:off x="2728968" y="1244720"/>
            <a:ext cx="3355200" cy="2111403"/>
          </a:xfrm>
          <a:prstGeom prst="rect">
            <a:avLst/>
          </a:prstGeom>
        </p:spPr>
      </p:pic>
      <p:sp>
        <p:nvSpPr>
          <p:cNvPr id="20" name="Arrow: Right 19">
            <a:extLst>
              <a:ext uri="{FF2B5EF4-FFF2-40B4-BE49-F238E27FC236}">
                <a16:creationId xmlns:a16="http://schemas.microsoft.com/office/drawing/2014/main" id="{A641511B-2009-46A9-9F57-C3EB2E4C7A3F}"/>
              </a:ext>
            </a:extLst>
          </p:cNvPr>
          <p:cNvSpPr/>
          <p:nvPr/>
        </p:nvSpPr>
        <p:spPr>
          <a:xfrm>
            <a:off x="2183134" y="1436628"/>
            <a:ext cx="510299" cy="2787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24" name="Arrow: Right 23">
            <a:extLst>
              <a:ext uri="{FF2B5EF4-FFF2-40B4-BE49-F238E27FC236}">
                <a16:creationId xmlns:a16="http://schemas.microsoft.com/office/drawing/2014/main" id="{8B2CB6DE-4938-4C18-9D24-3D718B31D049}"/>
              </a:ext>
            </a:extLst>
          </p:cNvPr>
          <p:cNvSpPr/>
          <p:nvPr/>
        </p:nvSpPr>
        <p:spPr>
          <a:xfrm>
            <a:off x="2183134" y="4326240"/>
            <a:ext cx="510299" cy="2787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grpSp>
        <p:nvGrpSpPr>
          <p:cNvPr id="15" name="Group 14">
            <a:extLst>
              <a:ext uri="{FF2B5EF4-FFF2-40B4-BE49-F238E27FC236}">
                <a16:creationId xmlns:a16="http://schemas.microsoft.com/office/drawing/2014/main" id="{28E3CCBA-C613-4755-BC00-3D8D1FE3938E}"/>
              </a:ext>
            </a:extLst>
          </p:cNvPr>
          <p:cNvGrpSpPr>
            <a:grpSpLocks/>
          </p:cNvGrpSpPr>
          <p:nvPr/>
        </p:nvGrpSpPr>
        <p:grpSpPr bwMode="auto">
          <a:xfrm>
            <a:off x="179388" y="274638"/>
            <a:ext cx="8713787" cy="276224"/>
            <a:chOff x="113" y="173"/>
            <a:chExt cx="5489" cy="174"/>
          </a:xfrm>
        </p:grpSpPr>
        <p:sp>
          <p:nvSpPr>
            <p:cNvPr id="17" name="Line 4">
              <a:extLst>
                <a:ext uri="{FF2B5EF4-FFF2-40B4-BE49-F238E27FC236}">
                  <a16:creationId xmlns:a16="http://schemas.microsoft.com/office/drawing/2014/main" id="{CD8CA20D-E36D-4F5F-AF83-4253B5086BE5}"/>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9" name="Text Box 5">
              <a:extLst>
                <a:ext uri="{FF2B5EF4-FFF2-40B4-BE49-F238E27FC236}">
                  <a16:creationId xmlns:a16="http://schemas.microsoft.com/office/drawing/2014/main" id="{593DE71C-F5D4-41E8-9BF3-AD96F61BD6F4}"/>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206439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188640"/>
            <a:ext cx="8229600" cy="6480720"/>
          </a:xfrm>
        </p:spPr>
        <p:txBody>
          <a:bodyPr>
            <a:normAutofit fontScale="92500" lnSpcReduction="10000"/>
          </a:bodyPr>
          <a:lstStyle/>
          <a:p>
            <a:r>
              <a:rPr lang="en-GB" dirty="0"/>
              <a:t>u</a:t>
            </a:r>
            <a:r>
              <a:rPr lang="hr-HR" dirty="0"/>
              <a:t> Hrvatskoj su zabilježene četiri vrste suhoperki. Rod </a:t>
            </a:r>
            <a:r>
              <a:rPr lang="hr-HR" i="1" dirty="0"/>
              <a:t>Eriophorum </a:t>
            </a:r>
            <a:r>
              <a:rPr lang="hr-HR" dirty="0"/>
              <a:t>se u engleskom zove </a:t>
            </a:r>
            <a:r>
              <a:rPr lang="hr-HR" i="1" dirty="0"/>
              <a:t>cotton-grass</a:t>
            </a:r>
            <a:r>
              <a:rPr lang="hr-HR" dirty="0"/>
              <a:t>, jer klasovi podsjećaju na pamuk.</a:t>
            </a:r>
          </a:p>
          <a:p>
            <a:r>
              <a:rPr lang="en-GB" dirty="0"/>
              <a:t>o</a:t>
            </a:r>
            <a:r>
              <a:rPr lang="hr-HR" dirty="0"/>
              <a:t>vo su tipične cretne vrste, koje su ugrožene isušivanjem i zarastanjem cretova, te globalnim zagrijavanjem koje smanjuje količinu oborine, ključnu za održavanje creta</a:t>
            </a:r>
          </a:p>
          <a:p>
            <a:r>
              <a:rPr lang="hr-HR" i="1" dirty="0"/>
              <a:t>Eriophoorum gracile </a:t>
            </a:r>
            <a:r>
              <a:rPr lang="hr-HR" dirty="0"/>
              <a:t>je otkriven 1978. na cretu Tršće u Gorskom Kotaru, a od 1997. vrsta više nije pronađena na staništu</a:t>
            </a:r>
          </a:p>
          <a:p>
            <a:r>
              <a:rPr lang="hr-HR" i="1" dirty="0"/>
              <a:t>Eriophorum vaginatum </a:t>
            </a:r>
            <a:r>
              <a:rPr lang="hr-HR" dirty="0"/>
              <a:t>je poznat samo s creta Trstenik u Gorskom Kotaru</a:t>
            </a:r>
          </a:p>
          <a:p>
            <a:r>
              <a:rPr lang="en-GB" dirty="0"/>
              <a:t>v</a:t>
            </a:r>
            <a:r>
              <a:rPr lang="hr-HR" dirty="0"/>
              <a:t>rste </a:t>
            </a:r>
            <a:r>
              <a:rPr lang="hr-HR" i="1" dirty="0"/>
              <a:t>E. latifolium </a:t>
            </a:r>
            <a:r>
              <a:rPr lang="hr-HR" dirty="0"/>
              <a:t>i </a:t>
            </a:r>
            <a:r>
              <a:rPr lang="hr-HR" i="1" dirty="0"/>
              <a:t>E. angustifolium </a:t>
            </a:r>
            <a:r>
              <a:rPr lang="hr-HR" dirty="0"/>
              <a:t>poznate su sa nekoliko cretova u Hrvatskoj</a:t>
            </a:r>
            <a:endParaRPr lang="hr-HR" i="1" dirty="0"/>
          </a:p>
          <a:p>
            <a:pPr marL="0" indent="0">
              <a:buNone/>
            </a:pPr>
            <a:endParaRPr lang="en-GB" dirty="0"/>
          </a:p>
        </p:txBody>
      </p:sp>
    </p:spTree>
    <p:extLst>
      <p:ext uri="{BB962C8B-B14F-4D97-AF65-F5344CB8AC3E}">
        <p14:creationId xmlns:p14="http://schemas.microsoft.com/office/powerpoint/2010/main" val="3929612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313" y="533708"/>
            <a:ext cx="3637855" cy="369332"/>
          </a:xfrm>
          <a:prstGeom prst="rect">
            <a:avLst/>
          </a:prstGeom>
        </p:spPr>
        <p:txBody>
          <a:bodyPr wrap="none">
            <a:spAutoFit/>
          </a:bodyPr>
          <a:lstStyle/>
          <a:p>
            <a:r>
              <a:rPr lang="hr-HR" i="1" dirty="0" err="1"/>
              <a:t>Lycopodiella</a:t>
            </a:r>
            <a:r>
              <a:rPr lang="hr-HR" i="1" dirty="0"/>
              <a:t> </a:t>
            </a:r>
            <a:r>
              <a:rPr lang="hr-HR" i="1" dirty="0" err="1"/>
              <a:t>inundata</a:t>
            </a:r>
            <a:r>
              <a:rPr lang="hr-HR" i="1" dirty="0"/>
              <a:t> </a:t>
            </a:r>
            <a:r>
              <a:rPr lang="hr-HR" dirty="0"/>
              <a:t>(L.) </a:t>
            </a:r>
            <a:r>
              <a:rPr lang="hr-HR" dirty="0" err="1"/>
              <a:t>Holub</a:t>
            </a:r>
            <a:r>
              <a:rPr lang="hr-HR" dirty="0"/>
              <a:t> </a:t>
            </a:r>
            <a:r>
              <a:rPr lang="hr-HR" b="1" dirty="0">
                <a:solidFill>
                  <a:srgbClr val="FF0000"/>
                </a:solidFill>
              </a:rPr>
              <a:t>(CR)</a:t>
            </a:r>
          </a:p>
        </p:txBody>
      </p:sp>
      <p:sp>
        <p:nvSpPr>
          <p:cNvPr id="4" name="Rectangle 3"/>
          <p:cNvSpPr/>
          <p:nvPr/>
        </p:nvSpPr>
        <p:spPr>
          <a:xfrm>
            <a:off x="188307" y="3654156"/>
            <a:ext cx="2414444" cy="369332"/>
          </a:xfrm>
          <a:prstGeom prst="rect">
            <a:avLst/>
          </a:prstGeom>
        </p:spPr>
        <p:txBody>
          <a:bodyPr wrap="none">
            <a:spAutoFit/>
          </a:bodyPr>
          <a:lstStyle/>
          <a:p>
            <a:r>
              <a:rPr lang="hr-HR" i="1" dirty="0" err="1"/>
              <a:t>Osmunda</a:t>
            </a:r>
            <a:r>
              <a:rPr lang="hr-HR" i="1" dirty="0"/>
              <a:t> </a:t>
            </a:r>
            <a:r>
              <a:rPr lang="hr-HR" i="1" dirty="0" err="1"/>
              <a:t>regalis</a:t>
            </a:r>
            <a:r>
              <a:rPr lang="hr-HR" i="1" dirty="0"/>
              <a:t> </a:t>
            </a:r>
            <a:r>
              <a:rPr lang="hr-HR" dirty="0"/>
              <a:t>L. </a:t>
            </a:r>
            <a:r>
              <a:rPr lang="hr-HR" b="1" dirty="0">
                <a:solidFill>
                  <a:srgbClr val="FF0000"/>
                </a:solidFill>
              </a:rPr>
              <a:t>(CR)</a:t>
            </a:r>
            <a:endParaRPr lang="hr-HR" dirty="0">
              <a:solidFill>
                <a:srgbClr val="FF0000"/>
              </a:solidFill>
            </a:endParaRPr>
          </a:p>
        </p:txBody>
      </p:sp>
      <p:pic>
        <p:nvPicPr>
          <p:cNvPr id="7" name="Picture 6">
            <a:extLst>
              <a:ext uri="{FF2B5EF4-FFF2-40B4-BE49-F238E27FC236}">
                <a16:creationId xmlns:a16="http://schemas.microsoft.com/office/drawing/2014/main" id="{A63D8D3A-E667-4E5E-A884-C6DFFEB803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595"/>
          <a:stretch/>
        </p:blipFill>
        <p:spPr>
          <a:xfrm>
            <a:off x="323528" y="895786"/>
            <a:ext cx="3569640" cy="2677230"/>
          </a:xfrm>
          <a:prstGeom prst="rect">
            <a:avLst/>
          </a:prstGeom>
        </p:spPr>
      </p:pic>
      <p:pic>
        <p:nvPicPr>
          <p:cNvPr id="13" name="Picture 12">
            <a:extLst>
              <a:ext uri="{FF2B5EF4-FFF2-40B4-BE49-F238E27FC236}">
                <a16:creationId xmlns:a16="http://schemas.microsoft.com/office/drawing/2014/main" id="{B7D70AEC-5CA9-44A1-A01C-18C4B58881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0101" y="867436"/>
            <a:ext cx="3569640" cy="2677230"/>
          </a:xfrm>
          <a:prstGeom prst="rect">
            <a:avLst/>
          </a:prstGeom>
        </p:spPr>
      </p:pic>
      <p:pic>
        <p:nvPicPr>
          <p:cNvPr id="22" name="Picture 21">
            <a:extLst>
              <a:ext uri="{FF2B5EF4-FFF2-40B4-BE49-F238E27FC236}">
                <a16:creationId xmlns:a16="http://schemas.microsoft.com/office/drawing/2014/main" id="{90C66560-E406-47BA-A6F2-0C6DCFD4A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035031"/>
            <a:ext cx="3569640" cy="2695822"/>
          </a:xfrm>
          <a:prstGeom prst="rect">
            <a:avLst/>
          </a:prstGeom>
        </p:spPr>
      </p:pic>
      <p:pic>
        <p:nvPicPr>
          <p:cNvPr id="25" name="Picture 24">
            <a:extLst>
              <a:ext uri="{FF2B5EF4-FFF2-40B4-BE49-F238E27FC236}">
                <a16:creationId xmlns:a16="http://schemas.microsoft.com/office/drawing/2014/main" id="{0C907859-556A-487E-8BDC-1F78FC0C31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7944" y="4035030"/>
            <a:ext cx="3567922" cy="2677229"/>
          </a:xfrm>
          <a:prstGeom prst="rect">
            <a:avLst/>
          </a:prstGeom>
        </p:spPr>
      </p:pic>
      <p:grpSp>
        <p:nvGrpSpPr>
          <p:cNvPr id="9" name="Group 8">
            <a:extLst>
              <a:ext uri="{FF2B5EF4-FFF2-40B4-BE49-F238E27FC236}">
                <a16:creationId xmlns:a16="http://schemas.microsoft.com/office/drawing/2014/main" id="{5B95788C-1BD8-4AE9-80C9-011B94D44A93}"/>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DCCE965C-99E2-4E3C-99EC-3479266D6616}"/>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1" name="Text Box 5">
              <a:extLst>
                <a:ext uri="{FF2B5EF4-FFF2-40B4-BE49-F238E27FC236}">
                  <a16:creationId xmlns:a16="http://schemas.microsoft.com/office/drawing/2014/main" id="{38B2CA8F-17D1-49F0-B8D6-A405FC58C52A}"/>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74398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2A7E92-13E1-4D94-A2CE-D89122247089}"/>
              </a:ext>
            </a:extLst>
          </p:cNvPr>
          <p:cNvSpPr>
            <a:spLocks noGrp="1"/>
          </p:cNvSpPr>
          <p:nvPr>
            <p:ph idx="1"/>
          </p:nvPr>
        </p:nvSpPr>
        <p:spPr>
          <a:xfrm>
            <a:off x="457200" y="31915"/>
            <a:ext cx="8229600" cy="5851525"/>
          </a:xfrm>
        </p:spPr>
        <p:txBody>
          <a:bodyPr>
            <a:noAutofit/>
          </a:bodyPr>
          <a:lstStyle/>
          <a:p>
            <a:r>
              <a:rPr lang="en-GB" altLang="sr-Latn-RS" sz="2800" dirty="0"/>
              <a:t>n</a:t>
            </a:r>
            <a:r>
              <a:rPr lang="hr-HR" altLang="sr-Latn-RS" sz="2800" dirty="0"/>
              <a:t>a grafu udjela uzroka ugroženosti vaskularne flore Hrvatske ustanovljenom prema IUCN metodologiji vidljivo je da je glavni uzrok ugroženosti gubitak staništa</a:t>
            </a:r>
            <a:endParaRPr lang="en-GB" altLang="sr-Latn-RS" sz="2800" dirty="0"/>
          </a:p>
          <a:p>
            <a:r>
              <a:rPr lang="en-GB" altLang="sr-Latn-RS" sz="2800" dirty="0"/>
              <a:t>o</a:t>
            </a:r>
            <a:r>
              <a:rPr lang="hr-HR" altLang="sr-Latn-RS" sz="2800" dirty="0"/>
              <a:t>va vježba će se baviti ugroženom florom i njihovim staništima. Bez razumijevanja ekologije staništa, nije moguće ni pravilno štititi vrste koje na njoj rastu. Stoga je i EU sustav zaštite prirode NATURA2000 baziran više na zaštiti staništa, nego samih biljnih vrsta</a:t>
            </a:r>
            <a:r>
              <a:rPr lang="en-GB" altLang="sr-Latn-RS" sz="2800" dirty="0"/>
              <a:t>.</a:t>
            </a:r>
          </a:p>
          <a:p>
            <a:r>
              <a:rPr lang="en-GB" altLang="sr-Latn-RS" sz="2800" dirty="0"/>
              <a:t>a</a:t>
            </a:r>
            <a:r>
              <a:rPr lang="hr-HR" altLang="sr-Latn-RS" sz="2800" dirty="0"/>
              <a:t>ko proučite ciljeve očuvanja NATURA 2000 područja ekološke mreže, vidjet će te da u njima ima svega nekoliko biljnih vrsta.  Iskustva su pokazala da je puno efikasnije štititi čitavo stanište, jer se time automatski štite i biljne vrste na njemu. </a:t>
            </a:r>
            <a:endParaRPr lang="en-US" altLang="sr-Latn-RS" sz="2800" dirty="0"/>
          </a:p>
          <a:p>
            <a:pPr marL="0" indent="0">
              <a:buNone/>
            </a:pPr>
            <a:endParaRPr lang="en-GB" sz="2800" dirty="0"/>
          </a:p>
        </p:txBody>
      </p:sp>
    </p:spTree>
    <p:extLst>
      <p:ext uri="{BB962C8B-B14F-4D97-AF65-F5344CB8AC3E}">
        <p14:creationId xmlns:p14="http://schemas.microsoft.com/office/powerpoint/2010/main" val="3924709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476672"/>
            <a:ext cx="8229600" cy="6192688"/>
          </a:xfrm>
        </p:spPr>
        <p:txBody>
          <a:bodyPr>
            <a:normAutofit fontScale="92500" lnSpcReduction="10000"/>
          </a:bodyPr>
          <a:lstStyle/>
          <a:p>
            <a:r>
              <a:rPr lang="en-GB" dirty="0"/>
              <a:t>o</a:t>
            </a:r>
            <a:r>
              <a:rPr lang="hr-HR" dirty="0"/>
              <a:t>ve dvije cretne vrste paprati su vam već poznate iz prve vježbe</a:t>
            </a:r>
          </a:p>
          <a:p>
            <a:r>
              <a:rPr lang="hr-HR" i="1" dirty="0"/>
              <a:t>Lycopodiella inundata </a:t>
            </a:r>
            <a:r>
              <a:rPr lang="hr-HR" dirty="0"/>
              <a:t>je osim nalaza na Plitvičkim jezerima devedesetih godina 20.st.  (koji kasnije nije potvrđen!), bilježena u Hrvatskoj samo u 19. st. i početkom 20. st. Vrsta je sigurno regionalno izumrla, jer se danas ne pojavljuje niti na jednom poznatom acidofilnom cretu.</a:t>
            </a:r>
          </a:p>
          <a:p>
            <a:r>
              <a:rPr lang="hr-HR" i="1" dirty="0"/>
              <a:t>Osmunda regalis</a:t>
            </a:r>
            <a:r>
              <a:rPr lang="hr-HR" dirty="0"/>
              <a:t> je gigantska paprat s razdijeljenim dijelom lista koji fotosintetizira i vršnim dijelom lista koji stvara sporangije. Kod nas je recentno poznata sa cretova u okolici Gline i sa creta Banski Moravci. Na većini povijesnih lokaliteta je izumrla. </a:t>
            </a:r>
            <a:endParaRPr lang="hr-HR" i="1" dirty="0"/>
          </a:p>
        </p:txBody>
      </p:sp>
    </p:spTree>
    <p:extLst>
      <p:ext uri="{BB962C8B-B14F-4D97-AF65-F5344CB8AC3E}">
        <p14:creationId xmlns:p14="http://schemas.microsoft.com/office/powerpoint/2010/main" val="979551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906" y="677379"/>
            <a:ext cx="2796471" cy="369332"/>
          </a:xfrm>
          <a:prstGeom prst="rect">
            <a:avLst/>
          </a:prstGeom>
        </p:spPr>
        <p:txBody>
          <a:bodyPr wrap="none">
            <a:spAutoFit/>
          </a:bodyPr>
          <a:lstStyle/>
          <a:p>
            <a:r>
              <a:rPr lang="hr-HR" i="1" dirty="0"/>
              <a:t>Betula </a:t>
            </a:r>
            <a:r>
              <a:rPr lang="hr-HR" i="1" dirty="0" err="1"/>
              <a:t>pubescens</a:t>
            </a:r>
            <a:r>
              <a:rPr lang="hr-HR" i="1" dirty="0"/>
              <a:t> </a:t>
            </a:r>
            <a:r>
              <a:rPr lang="hr-HR" dirty="0" err="1"/>
              <a:t>Ehrh</a:t>
            </a:r>
            <a:r>
              <a:rPr lang="hr-HR" i="1" dirty="0"/>
              <a:t>. </a:t>
            </a:r>
            <a:r>
              <a:rPr lang="hr-HR" b="1" dirty="0">
                <a:solidFill>
                  <a:srgbClr val="FF0000"/>
                </a:solidFill>
              </a:rPr>
              <a:t>(CR)</a:t>
            </a:r>
          </a:p>
        </p:txBody>
      </p:sp>
      <p:sp>
        <p:nvSpPr>
          <p:cNvPr id="4" name="Rectangle 3"/>
          <p:cNvSpPr/>
          <p:nvPr/>
        </p:nvSpPr>
        <p:spPr>
          <a:xfrm>
            <a:off x="214510" y="3573016"/>
            <a:ext cx="2152192" cy="369332"/>
          </a:xfrm>
          <a:prstGeom prst="rect">
            <a:avLst/>
          </a:prstGeom>
        </p:spPr>
        <p:txBody>
          <a:bodyPr wrap="none">
            <a:spAutoFit/>
          </a:bodyPr>
          <a:lstStyle/>
          <a:p>
            <a:r>
              <a:rPr lang="hr-HR" i="1" dirty="0"/>
              <a:t>Calla </a:t>
            </a:r>
            <a:r>
              <a:rPr lang="hr-HR" i="1" dirty="0" err="1"/>
              <a:t>palustris</a:t>
            </a:r>
            <a:r>
              <a:rPr lang="hr-HR" i="1" dirty="0"/>
              <a:t> </a:t>
            </a:r>
            <a:r>
              <a:rPr lang="hr-HR" dirty="0"/>
              <a:t>L. </a:t>
            </a:r>
            <a:r>
              <a:rPr lang="hr-HR" b="1" dirty="0">
                <a:solidFill>
                  <a:srgbClr val="FF0000"/>
                </a:solidFill>
              </a:rPr>
              <a:t>(CR)</a:t>
            </a:r>
            <a:endParaRPr lang="hr-HR" dirty="0">
              <a:solidFill>
                <a:srgbClr val="FF0000"/>
              </a:solidFill>
            </a:endParaRPr>
          </a:p>
        </p:txBody>
      </p:sp>
      <p:pic>
        <p:nvPicPr>
          <p:cNvPr id="3" name="Graphic 2">
            <a:extLst>
              <a:ext uri="{FF2B5EF4-FFF2-40B4-BE49-F238E27FC236}">
                <a16:creationId xmlns:a16="http://schemas.microsoft.com/office/drawing/2014/main" id="{6056E7DB-892E-4BE6-9390-14CB003E6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5976" y="1052736"/>
            <a:ext cx="4698576" cy="2088000"/>
          </a:xfrm>
          <a:prstGeom prst="rect">
            <a:avLst/>
          </a:prstGeom>
        </p:spPr>
      </p:pic>
      <p:pic>
        <p:nvPicPr>
          <p:cNvPr id="6" name="Picture 5">
            <a:extLst>
              <a:ext uri="{FF2B5EF4-FFF2-40B4-BE49-F238E27FC236}">
                <a16:creationId xmlns:a16="http://schemas.microsoft.com/office/drawing/2014/main" id="{46D7FD3B-D665-4932-B3EA-518EFD650D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1052968"/>
            <a:ext cx="2784000" cy="2088000"/>
          </a:xfrm>
          <a:prstGeom prst="rect">
            <a:avLst/>
          </a:prstGeom>
        </p:spPr>
      </p:pic>
      <p:pic>
        <p:nvPicPr>
          <p:cNvPr id="12" name="Picture 11">
            <a:extLst>
              <a:ext uri="{FF2B5EF4-FFF2-40B4-BE49-F238E27FC236}">
                <a16:creationId xmlns:a16="http://schemas.microsoft.com/office/drawing/2014/main" id="{D2464D43-C177-49DA-8D9B-E4F76C2D7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078069"/>
            <a:ext cx="1393089" cy="2088000"/>
          </a:xfrm>
          <a:prstGeom prst="rect">
            <a:avLst/>
          </a:prstGeom>
        </p:spPr>
      </p:pic>
      <p:pic>
        <p:nvPicPr>
          <p:cNvPr id="15" name="Picture 14">
            <a:extLst>
              <a:ext uri="{FF2B5EF4-FFF2-40B4-BE49-F238E27FC236}">
                <a16:creationId xmlns:a16="http://schemas.microsoft.com/office/drawing/2014/main" id="{B1427225-71E3-482C-B829-30B8E0362E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601"/>
          <a:stretch/>
        </p:blipFill>
        <p:spPr>
          <a:xfrm>
            <a:off x="2786895" y="4077352"/>
            <a:ext cx="2721209" cy="2520000"/>
          </a:xfrm>
          <a:prstGeom prst="rect">
            <a:avLst/>
          </a:prstGeom>
        </p:spPr>
      </p:pic>
      <p:pic>
        <p:nvPicPr>
          <p:cNvPr id="17" name="Picture 16">
            <a:extLst>
              <a:ext uri="{FF2B5EF4-FFF2-40B4-BE49-F238E27FC236}">
                <a16:creationId xmlns:a16="http://schemas.microsoft.com/office/drawing/2014/main" id="{FC0905B3-5147-4683-89C0-09C973E2575F}"/>
              </a:ext>
            </a:extLst>
          </p:cNvPr>
          <p:cNvPicPr>
            <a:picLocks noChangeAspect="1"/>
          </p:cNvPicPr>
          <p:nvPr/>
        </p:nvPicPr>
        <p:blipFill rotWithShape="1">
          <a:blip r:embed="rId8">
            <a:extLst>
              <a:ext uri="{28A0092B-C50C-407E-A947-70E740481C1C}">
                <a14:useLocalDpi xmlns:a14="http://schemas.microsoft.com/office/drawing/2010/main" val="0"/>
              </a:ext>
            </a:extLst>
          </a:blip>
          <a:srcRect l="16076"/>
          <a:stretch/>
        </p:blipFill>
        <p:spPr>
          <a:xfrm>
            <a:off x="107504" y="4077352"/>
            <a:ext cx="2631405" cy="2520000"/>
          </a:xfrm>
          <a:prstGeom prst="rect">
            <a:avLst/>
          </a:prstGeom>
        </p:spPr>
      </p:pic>
      <p:pic>
        <p:nvPicPr>
          <p:cNvPr id="19" name="Picture 18">
            <a:extLst>
              <a:ext uri="{FF2B5EF4-FFF2-40B4-BE49-F238E27FC236}">
                <a16:creationId xmlns:a16="http://schemas.microsoft.com/office/drawing/2014/main" id="{25D5660C-E04D-4778-8CD2-828D3384BF23}"/>
              </a:ext>
            </a:extLst>
          </p:cNvPr>
          <p:cNvPicPr>
            <a:picLocks noChangeAspect="1"/>
          </p:cNvPicPr>
          <p:nvPr/>
        </p:nvPicPr>
        <p:blipFill rotWithShape="1">
          <a:blip r:embed="rId9">
            <a:extLst>
              <a:ext uri="{28A0092B-C50C-407E-A947-70E740481C1C}">
                <a14:useLocalDpi xmlns:a14="http://schemas.microsoft.com/office/drawing/2010/main" val="0"/>
              </a:ext>
            </a:extLst>
          </a:blip>
          <a:srcRect l="7926"/>
          <a:stretch/>
        </p:blipFill>
        <p:spPr>
          <a:xfrm>
            <a:off x="5556090" y="4065834"/>
            <a:ext cx="3480406" cy="2520000"/>
          </a:xfrm>
          <a:prstGeom prst="rect">
            <a:avLst/>
          </a:prstGeom>
        </p:spPr>
      </p:pic>
      <p:grpSp>
        <p:nvGrpSpPr>
          <p:cNvPr id="11" name="Group 10">
            <a:extLst>
              <a:ext uri="{FF2B5EF4-FFF2-40B4-BE49-F238E27FC236}">
                <a16:creationId xmlns:a16="http://schemas.microsoft.com/office/drawing/2014/main" id="{78E4A4CA-859D-44C1-A67B-C8D9DF4C0F44}"/>
              </a:ext>
            </a:extLst>
          </p:cNvPr>
          <p:cNvGrpSpPr>
            <a:grpSpLocks/>
          </p:cNvGrpSpPr>
          <p:nvPr/>
        </p:nvGrpSpPr>
        <p:grpSpPr bwMode="auto">
          <a:xfrm>
            <a:off x="179388" y="274638"/>
            <a:ext cx="8713787" cy="276224"/>
            <a:chOff x="113" y="173"/>
            <a:chExt cx="5489" cy="174"/>
          </a:xfrm>
        </p:grpSpPr>
        <p:sp>
          <p:nvSpPr>
            <p:cNvPr id="13" name="Line 4">
              <a:extLst>
                <a:ext uri="{FF2B5EF4-FFF2-40B4-BE49-F238E27FC236}">
                  <a16:creationId xmlns:a16="http://schemas.microsoft.com/office/drawing/2014/main" id="{DEFA6C4D-3A23-4B38-8713-8FE3881F3AA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4" name="Text Box 5">
              <a:extLst>
                <a:ext uri="{FF2B5EF4-FFF2-40B4-BE49-F238E27FC236}">
                  <a16:creationId xmlns:a16="http://schemas.microsoft.com/office/drawing/2014/main" id="{0DE63BF6-92DF-4A75-9593-D59F3B97E619}"/>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2000063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395536" y="260648"/>
            <a:ext cx="8229600" cy="4525963"/>
          </a:xfrm>
        </p:spPr>
        <p:txBody>
          <a:bodyPr>
            <a:noAutofit/>
          </a:bodyPr>
          <a:lstStyle/>
          <a:p>
            <a:r>
              <a:rPr lang="en-GB" dirty="0"/>
              <a:t>c</a:t>
            </a:r>
            <a:r>
              <a:rPr lang="hr-HR" dirty="0"/>
              <a:t>retna breza kod nas raste samo na dva nalazišta – veća populacija na cretu Đon Močvar i svega nekoliko stabala na lokalitetu Ludvić potok kod Samobora</a:t>
            </a:r>
          </a:p>
          <a:p>
            <a:r>
              <a:rPr lang="en-GB" dirty="0"/>
              <a:t>o</a:t>
            </a:r>
            <a:r>
              <a:rPr lang="hr-HR" dirty="0"/>
              <a:t>d obične breze (</a:t>
            </a:r>
            <a:r>
              <a:rPr lang="hr-HR" i="1" dirty="0"/>
              <a:t>B. pendula</a:t>
            </a:r>
            <a:r>
              <a:rPr lang="hr-HR" dirty="0"/>
              <a:t>) se razlikuje prvenstveno po dlakavim listovima. Areal vrste je sjevernjački, kod nas je na južnom rubu rasprostranjenosti</a:t>
            </a:r>
            <a:r>
              <a:rPr lang="en-GB" dirty="0"/>
              <a:t>.</a:t>
            </a:r>
            <a:endParaRPr lang="hr-HR" dirty="0"/>
          </a:p>
          <a:p>
            <a:r>
              <a:rPr lang="hr-HR" i="1" dirty="0"/>
              <a:t>Calla palustris</a:t>
            </a:r>
            <a:r>
              <a:rPr lang="hr-HR" dirty="0"/>
              <a:t> je rijetka cretna vrsta u Hrvatskoj, poznata samo sa sfagnumskog creta u Sungerskom lugu (Gorski Kotar), gdje već duže vrijeme nije zamijećeno da cvate </a:t>
            </a:r>
            <a:endParaRPr lang="hr-HR" i="1" dirty="0"/>
          </a:p>
          <a:p>
            <a:pPr marL="0" indent="0">
              <a:buNone/>
            </a:pPr>
            <a:endParaRPr lang="en-GB" dirty="0"/>
          </a:p>
        </p:txBody>
      </p:sp>
    </p:spTree>
    <p:extLst>
      <p:ext uri="{BB962C8B-B14F-4D97-AF65-F5344CB8AC3E}">
        <p14:creationId xmlns:p14="http://schemas.microsoft.com/office/powerpoint/2010/main" val="26417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485" y="722313"/>
            <a:ext cx="3219792" cy="369332"/>
          </a:xfrm>
          <a:prstGeom prst="rect">
            <a:avLst/>
          </a:prstGeom>
        </p:spPr>
        <p:txBody>
          <a:bodyPr wrap="none">
            <a:spAutoFit/>
          </a:bodyPr>
          <a:lstStyle/>
          <a:p>
            <a:r>
              <a:rPr lang="hr-HR" i="1" dirty="0"/>
              <a:t>Rhynchospora alba </a:t>
            </a:r>
            <a:r>
              <a:rPr lang="hr-HR" dirty="0"/>
              <a:t>(L.) Vahl </a:t>
            </a:r>
            <a:r>
              <a:rPr lang="hr-HR" b="1" dirty="0">
                <a:solidFill>
                  <a:srgbClr val="FF0000"/>
                </a:solidFill>
              </a:rPr>
              <a:t>(CR)</a:t>
            </a:r>
          </a:p>
        </p:txBody>
      </p:sp>
      <p:sp>
        <p:nvSpPr>
          <p:cNvPr id="3" name="Rectangle 2"/>
          <p:cNvSpPr/>
          <p:nvPr/>
        </p:nvSpPr>
        <p:spPr>
          <a:xfrm>
            <a:off x="4932040" y="713322"/>
            <a:ext cx="2767809" cy="369332"/>
          </a:xfrm>
          <a:prstGeom prst="rect">
            <a:avLst/>
          </a:prstGeom>
        </p:spPr>
        <p:txBody>
          <a:bodyPr wrap="none">
            <a:spAutoFit/>
          </a:bodyPr>
          <a:lstStyle/>
          <a:p>
            <a:r>
              <a:rPr lang="hr-HR" i="1" dirty="0"/>
              <a:t>Carex echinata </a:t>
            </a:r>
            <a:r>
              <a:rPr lang="hr-HR" dirty="0"/>
              <a:t>Murray</a:t>
            </a:r>
            <a:r>
              <a:rPr lang="hr-HR" i="1" dirty="0"/>
              <a:t> </a:t>
            </a:r>
            <a:r>
              <a:rPr lang="hr-HR" b="1" dirty="0">
                <a:solidFill>
                  <a:srgbClr val="FF0000"/>
                </a:solidFill>
              </a:rPr>
              <a:t>(EN)</a:t>
            </a:r>
            <a:endParaRPr lang="hr-HR" dirty="0"/>
          </a:p>
        </p:txBody>
      </p:sp>
      <p:sp>
        <p:nvSpPr>
          <p:cNvPr id="4" name="Rectangle 3"/>
          <p:cNvSpPr/>
          <p:nvPr/>
        </p:nvSpPr>
        <p:spPr>
          <a:xfrm>
            <a:off x="251520" y="4052840"/>
            <a:ext cx="2874954" cy="369332"/>
          </a:xfrm>
          <a:prstGeom prst="rect">
            <a:avLst/>
          </a:prstGeom>
        </p:spPr>
        <p:txBody>
          <a:bodyPr wrap="none">
            <a:spAutoFit/>
          </a:bodyPr>
          <a:lstStyle/>
          <a:p>
            <a:r>
              <a:rPr lang="hr-HR" i="1" dirty="0" err="1"/>
              <a:t>Menyanthes</a:t>
            </a:r>
            <a:r>
              <a:rPr lang="hr-HR" i="1" dirty="0"/>
              <a:t> </a:t>
            </a:r>
            <a:r>
              <a:rPr lang="hr-HR" i="1" dirty="0" err="1"/>
              <a:t>trifoliata</a:t>
            </a:r>
            <a:r>
              <a:rPr lang="hr-HR" i="1" dirty="0"/>
              <a:t> </a:t>
            </a:r>
            <a:r>
              <a:rPr lang="hr-HR" dirty="0"/>
              <a:t>L.</a:t>
            </a:r>
            <a:r>
              <a:rPr lang="hr-HR" i="1" dirty="0"/>
              <a:t> </a:t>
            </a:r>
            <a:r>
              <a:rPr lang="hr-HR" b="1" dirty="0">
                <a:solidFill>
                  <a:srgbClr val="FF0000"/>
                </a:solidFill>
              </a:rPr>
              <a:t>(EN)</a:t>
            </a:r>
            <a:endParaRPr lang="hr-HR" dirty="0">
              <a:solidFill>
                <a:srgbClr val="FF0000"/>
              </a:solidFill>
            </a:endParaRPr>
          </a:p>
        </p:txBody>
      </p:sp>
      <p:pic>
        <p:nvPicPr>
          <p:cNvPr id="6" name="Picture 5">
            <a:extLst>
              <a:ext uri="{FF2B5EF4-FFF2-40B4-BE49-F238E27FC236}">
                <a16:creationId xmlns:a16="http://schemas.microsoft.com/office/drawing/2014/main" id="{0E2601AC-894C-461C-8B44-D8223EA49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1082654"/>
            <a:ext cx="2365898" cy="2810053"/>
          </a:xfrm>
          <a:prstGeom prst="rect">
            <a:avLst/>
          </a:prstGeom>
        </p:spPr>
      </p:pic>
      <p:pic>
        <p:nvPicPr>
          <p:cNvPr id="13" name="Picture 12">
            <a:extLst>
              <a:ext uri="{FF2B5EF4-FFF2-40B4-BE49-F238E27FC236}">
                <a16:creationId xmlns:a16="http://schemas.microsoft.com/office/drawing/2014/main" id="{9F42DBB7-C48D-4647-BE02-92C934221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268665"/>
            <a:ext cx="2144667" cy="1608500"/>
          </a:xfrm>
          <a:prstGeom prst="rect">
            <a:avLst/>
          </a:prstGeom>
        </p:spPr>
      </p:pic>
      <p:pic>
        <p:nvPicPr>
          <p:cNvPr id="11" name="Picture 10">
            <a:extLst>
              <a:ext uri="{FF2B5EF4-FFF2-40B4-BE49-F238E27FC236}">
                <a16:creationId xmlns:a16="http://schemas.microsoft.com/office/drawing/2014/main" id="{EF942CE9-12A2-45B2-ACDE-D9AADA41FF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656" y="1082654"/>
            <a:ext cx="2144667" cy="3233166"/>
          </a:xfrm>
          <a:prstGeom prst="rect">
            <a:avLst/>
          </a:prstGeom>
        </p:spPr>
      </p:pic>
      <p:pic>
        <p:nvPicPr>
          <p:cNvPr id="14" name="Picture 13">
            <a:extLst>
              <a:ext uri="{FF2B5EF4-FFF2-40B4-BE49-F238E27FC236}">
                <a16:creationId xmlns:a16="http://schemas.microsoft.com/office/drawing/2014/main" id="{6C56C876-7E6E-47F2-8A70-4571D495F2ED}"/>
              </a:ext>
            </a:extLst>
          </p:cNvPr>
          <p:cNvPicPr>
            <a:picLocks noChangeAspect="1"/>
          </p:cNvPicPr>
          <p:nvPr/>
        </p:nvPicPr>
        <p:blipFill rotWithShape="1">
          <a:blip r:embed="rId6">
            <a:extLst>
              <a:ext uri="{28A0092B-C50C-407E-A947-70E740481C1C}">
                <a14:useLocalDpi xmlns:a14="http://schemas.microsoft.com/office/drawing/2010/main" val="0"/>
              </a:ext>
            </a:extLst>
          </a:blip>
          <a:srcRect b="17280"/>
          <a:stretch/>
        </p:blipFill>
        <p:spPr>
          <a:xfrm>
            <a:off x="6914738" y="2075852"/>
            <a:ext cx="2144666" cy="1521113"/>
          </a:xfrm>
          <a:prstGeom prst="rect">
            <a:avLst/>
          </a:prstGeom>
        </p:spPr>
      </p:pic>
      <p:pic>
        <p:nvPicPr>
          <p:cNvPr id="16" name="Picture 15">
            <a:extLst>
              <a:ext uri="{FF2B5EF4-FFF2-40B4-BE49-F238E27FC236}">
                <a16:creationId xmlns:a16="http://schemas.microsoft.com/office/drawing/2014/main" id="{A024E52C-1596-4C81-9437-27ED3B9E14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1182" y="4448795"/>
            <a:ext cx="1421636" cy="2342433"/>
          </a:xfrm>
          <a:prstGeom prst="rect">
            <a:avLst/>
          </a:prstGeom>
        </p:spPr>
      </p:pic>
      <p:pic>
        <p:nvPicPr>
          <p:cNvPr id="18" name="Picture 17">
            <a:extLst>
              <a:ext uri="{FF2B5EF4-FFF2-40B4-BE49-F238E27FC236}">
                <a16:creationId xmlns:a16="http://schemas.microsoft.com/office/drawing/2014/main" id="{C3A55E95-2BF5-4247-9917-09ABD95CC6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718" y="4461619"/>
            <a:ext cx="2215994" cy="2294657"/>
          </a:xfrm>
          <a:prstGeom prst="rect">
            <a:avLst/>
          </a:prstGeom>
        </p:spPr>
      </p:pic>
      <p:pic>
        <p:nvPicPr>
          <p:cNvPr id="20" name="Picture 19">
            <a:extLst>
              <a:ext uri="{FF2B5EF4-FFF2-40B4-BE49-F238E27FC236}">
                <a16:creationId xmlns:a16="http://schemas.microsoft.com/office/drawing/2014/main" id="{9B547C7D-BB5A-4BD0-9AAE-0E4BDCD492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5536" y="4490759"/>
            <a:ext cx="3019341" cy="2259474"/>
          </a:xfrm>
          <a:prstGeom prst="rect">
            <a:avLst/>
          </a:prstGeom>
        </p:spPr>
      </p:pic>
      <p:grpSp>
        <p:nvGrpSpPr>
          <p:cNvPr id="15" name="Group 14">
            <a:extLst>
              <a:ext uri="{FF2B5EF4-FFF2-40B4-BE49-F238E27FC236}">
                <a16:creationId xmlns:a16="http://schemas.microsoft.com/office/drawing/2014/main" id="{5536E0C1-4222-4091-A1FF-34156A911C4A}"/>
              </a:ext>
            </a:extLst>
          </p:cNvPr>
          <p:cNvGrpSpPr>
            <a:grpSpLocks/>
          </p:cNvGrpSpPr>
          <p:nvPr/>
        </p:nvGrpSpPr>
        <p:grpSpPr bwMode="auto">
          <a:xfrm>
            <a:off x="179388" y="274638"/>
            <a:ext cx="8713787" cy="276224"/>
            <a:chOff x="113" y="173"/>
            <a:chExt cx="5489" cy="174"/>
          </a:xfrm>
        </p:grpSpPr>
        <p:sp>
          <p:nvSpPr>
            <p:cNvPr id="17" name="Line 4">
              <a:extLst>
                <a:ext uri="{FF2B5EF4-FFF2-40B4-BE49-F238E27FC236}">
                  <a16:creationId xmlns:a16="http://schemas.microsoft.com/office/drawing/2014/main" id="{BCCEF0DC-48E0-4DB2-A199-0FD2F2E1E8AA}"/>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9" name="Text Box 5">
              <a:extLst>
                <a:ext uri="{FF2B5EF4-FFF2-40B4-BE49-F238E27FC236}">
                  <a16:creationId xmlns:a16="http://schemas.microsoft.com/office/drawing/2014/main" id="{F849D633-8ACD-4214-A40D-03830912486D}"/>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2631407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hr-HR" i="1" dirty="0"/>
              <a:t>Rhynchospora alba </a:t>
            </a:r>
            <a:r>
              <a:rPr lang="hr-HR" dirty="0"/>
              <a:t>i </a:t>
            </a:r>
            <a:r>
              <a:rPr lang="hr-HR" i="1" dirty="0"/>
              <a:t>Carex echinata </a:t>
            </a:r>
            <a:r>
              <a:rPr lang="hr-HR" dirty="0"/>
              <a:t>su tipične </a:t>
            </a:r>
            <a:r>
              <a:rPr lang="en-GB" dirty="0" err="1"/>
              <a:t>acidofilne</a:t>
            </a:r>
            <a:r>
              <a:rPr lang="en-GB" dirty="0"/>
              <a:t> </a:t>
            </a:r>
            <a:r>
              <a:rPr lang="hr-HR" dirty="0"/>
              <a:t>cretne vrste, kod nas s najvećim populacijama na Đon Močvaru i poznate sa još svega nekoliko cretnih lokaliteta</a:t>
            </a:r>
            <a:endParaRPr lang="hr-HR" i="1" dirty="0"/>
          </a:p>
          <a:p>
            <a:r>
              <a:rPr lang="hr-HR" i="1" dirty="0"/>
              <a:t>Menyanthes trifoliata </a:t>
            </a:r>
            <a:r>
              <a:rPr lang="hr-HR" dirty="0"/>
              <a:t>također raste na acidofilnim cretovima, ali na nešto vlažnijim mikrostaništima s plitkom otvorenom vodom </a:t>
            </a:r>
            <a:endParaRPr lang="hr-HR" i="1" dirty="0"/>
          </a:p>
          <a:p>
            <a:pPr marL="0" indent="0">
              <a:buNone/>
            </a:pPr>
            <a:endParaRPr lang="en-GB" dirty="0"/>
          </a:p>
        </p:txBody>
      </p:sp>
    </p:spTree>
    <p:extLst>
      <p:ext uri="{BB962C8B-B14F-4D97-AF65-F5344CB8AC3E}">
        <p14:creationId xmlns:p14="http://schemas.microsoft.com/office/powerpoint/2010/main" val="848801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92696"/>
            <a:ext cx="2593980" cy="369332"/>
          </a:xfrm>
          <a:prstGeom prst="rect">
            <a:avLst/>
          </a:prstGeom>
        </p:spPr>
        <p:txBody>
          <a:bodyPr wrap="none">
            <a:spAutoFit/>
          </a:bodyPr>
          <a:lstStyle/>
          <a:p>
            <a:r>
              <a:rPr lang="hr-HR" i="1" dirty="0" err="1"/>
              <a:t>Pinguicula</a:t>
            </a:r>
            <a:r>
              <a:rPr lang="hr-HR" i="1" dirty="0"/>
              <a:t> </a:t>
            </a:r>
            <a:r>
              <a:rPr lang="hr-HR" i="1" dirty="0" err="1"/>
              <a:t>vulgaris</a:t>
            </a:r>
            <a:r>
              <a:rPr lang="hr-HR" dirty="0"/>
              <a:t> L. </a:t>
            </a:r>
            <a:r>
              <a:rPr lang="hr-HR" b="1" dirty="0">
                <a:solidFill>
                  <a:srgbClr val="FF0000"/>
                </a:solidFill>
              </a:rPr>
              <a:t>(CR)</a:t>
            </a:r>
          </a:p>
        </p:txBody>
      </p:sp>
      <p:sp>
        <p:nvSpPr>
          <p:cNvPr id="4" name="Rectangle 3"/>
          <p:cNvSpPr/>
          <p:nvPr/>
        </p:nvSpPr>
        <p:spPr>
          <a:xfrm>
            <a:off x="4251514" y="3030342"/>
            <a:ext cx="3663632" cy="369332"/>
          </a:xfrm>
          <a:prstGeom prst="rect">
            <a:avLst/>
          </a:prstGeom>
        </p:spPr>
        <p:txBody>
          <a:bodyPr wrap="none">
            <a:spAutoFit/>
          </a:bodyPr>
          <a:lstStyle/>
          <a:p>
            <a:r>
              <a:rPr lang="hr-HR" i="1" dirty="0" err="1"/>
              <a:t>Tofieldia</a:t>
            </a:r>
            <a:r>
              <a:rPr lang="hr-HR" i="1" dirty="0"/>
              <a:t> </a:t>
            </a:r>
            <a:r>
              <a:rPr lang="hr-HR" i="1" dirty="0" err="1"/>
              <a:t>calyculata</a:t>
            </a:r>
            <a:r>
              <a:rPr lang="hr-HR" i="1" dirty="0"/>
              <a:t> </a:t>
            </a:r>
            <a:r>
              <a:rPr lang="hr-HR" dirty="0"/>
              <a:t>(L.) </a:t>
            </a:r>
            <a:r>
              <a:rPr lang="hr-HR" dirty="0" err="1"/>
              <a:t>Wahlenb</a:t>
            </a:r>
            <a:r>
              <a:rPr lang="hr-HR" dirty="0"/>
              <a:t>.</a:t>
            </a:r>
            <a:r>
              <a:rPr lang="hr-HR" b="1" dirty="0">
                <a:solidFill>
                  <a:srgbClr val="FF0000"/>
                </a:solidFill>
              </a:rPr>
              <a:t>(CR)</a:t>
            </a:r>
            <a:endParaRPr lang="hr-HR" dirty="0">
              <a:solidFill>
                <a:srgbClr val="FF0000"/>
              </a:solidFill>
            </a:endParaRPr>
          </a:p>
        </p:txBody>
      </p:sp>
      <p:pic>
        <p:nvPicPr>
          <p:cNvPr id="7" name="Picture 6">
            <a:extLst>
              <a:ext uri="{FF2B5EF4-FFF2-40B4-BE49-F238E27FC236}">
                <a16:creationId xmlns:a16="http://schemas.microsoft.com/office/drawing/2014/main" id="{E6F62B2C-9935-4534-A818-28D4E716C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747" y="3399674"/>
            <a:ext cx="4647743" cy="3322411"/>
          </a:xfrm>
          <a:prstGeom prst="rect">
            <a:avLst/>
          </a:prstGeom>
        </p:spPr>
      </p:pic>
      <p:pic>
        <p:nvPicPr>
          <p:cNvPr id="11" name="Picture 10">
            <a:extLst>
              <a:ext uri="{FF2B5EF4-FFF2-40B4-BE49-F238E27FC236}">
                <a16:creationId xmlns:a16="http://schemas.microsoft.com/office/drawing/2014/main" id="{78D6BE72-5BAD-45B8-8096-E12BAA3E9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10" y="1201398"/>
            <a:ext cx="3888012" cy="4455204"/>
          </a:xfrm>
          <a:prstGeom prst="rect">
            <a:avLst/>
          </a:prstGeom>
        </p:spPr>
      </p:pic>
      <p:grpSp>
        <p:nvGrpSpPr>
          <p:cNvPr id="9" name="Group 8">
            <a:extLst>
              <a:ext uri="{FF2B5EF4-FFF2-40B4-BE49-F238E27FC236}">
                <a16:creationId xmlns:a16="http://schemas.microsoft.com/office/drawing/2014/main" id="{95F98289-285E-4613-95C5-2D0DAB5FFCDF}"/>
              </a:ext>
            </a:extLst>
          </p:cNvPr>
          <p:cNvGrpSpPr>
            <a:grpSpLocks/>
          </p:cNvGrpSpPr>
          <p:nvPr/>
        </p:nvGrpSpPr>
        <p:grpSpPr bwMode="auto">
          <a:xfrm>
            <a:off x="179388" y="274638"/>
            <a:ext cx="8713787" cy="276224"/>
            <a:chOff x="113" y="173"/>
            <a:chExt cx="5489" cy="174"/>
          </a:xfrm>
        </p:grpSpPr>
        <p:sp>
          <p:nvSpPr>
            <p:cNvPr id="10" name="Line 4">
              <a:extLst>
                <a:ext uri="{FF2B5EF4-FFF2-40B4-BE49-F238E27FC236}">
                  <a16:creationId xmlns:a16="http://schemas.microsoft.com/office/drawing/2014/main" id="{1C08224F-270F-42AF-8EB6-7FDEE32AAC6B}"/>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2" name="Text Box 5">
              <a:extLst>
                <a:ext uri="{FF2B5EF4-FFF2-40B4-BE49-F238E27FC236}">
                  <a16:creationId xmlns:a16="http://schemas.microsoft.com/office/drawing/2014/main" id="{8EC37DAA-D51E-4487-BA73-58923A597C3B}"/>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294525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normAutofit lnSpcReduction="10000"/>
          </a:bodyPr>
          <a:lstStyle/>
          <a:p>
            <a:r>
              <a:rPr lang="en-GB" dirty="0"/>
              <a:t>d</a:t>
            </a:r>
            <a:r>
              <a:rPr lang="hr-HR" dirty="0"/>
              <a:t>osada ste vidjeli primjere ugrožene flore acidofilnih sfagnumskih cretova, a ove dvije vrste su karakteristične za bazofilne cretove</a:t>
            </a:r>
          </a:p>
          <a:p>
            <a:r>
              <a:rPr lang="hr-HR" i="1" dirty="0"/>
              <a:t>Pinguicula vulgaris </a:t>
            </a:r>
            <a:r>
              <a:rPr lang="hr-HR" dirty="0"/>
              <a:t> je mesojedna (insektivorna) vrsta. Ovaj oblik dodatne prehrane je konkurentan s obzirom na hranjivima siromašno tlo cretova.</a:t>
            </a:r>
          </a:p>
          <a:p>
            <a:r>
              <a:rPr lang="hr-HR" i="1" dirty="0"/>
              <a:t>Tofieldia calyculata</a:t>
            </a:r>
            <a:r>
              <a:rPr lang="hr-HR" dirty="0"/>
              <a:t> je poznata s više lokaliteta u Hrvatskoj (Žumberak, Plitvice) </a:t>
            </a:r>
            <a:endParaRPr lang="hr-HR" i="1" dirty="0"/>
          </a:p>
          <a:p>
            <a:pPr marL="0" indent="0">
              <a:buNone/>
            </a:pPr>
            <a:endParaRPr lang="en-GB" dirty="0"/>
          </a:p>
        </p:txBody>
      </p:sp>
    </p:spTree>
    <p:extLst>
      <p:ext uri="{BB962C8B-B14F-4D97-AF65-F5344CB8AC3E}">
        <p14:creationId xmlns:p14="http://schemas.microsoft.com/office/powerpoint/2010/main" val="1091164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71" y="836712"/>
            <a:ext cx="4244218"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833116"/>
            <a:ext cx="4104456" cy="608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34946" y="549275"/>
            <a:ext cx="5258171" cy="369332"/>
          </a:xfrm>
          <a:prstGeom prst="rect">
            <a:avLst/>
          </a:prstGeom>
        </p:spPr>
        <p:txBody>
          <a:bodyPr wrap="none">
            <a:spAutoFit/>
          </a:bodyPr>
          <a:lstStyle/>
          <a:p>
            <a:r>
              <a:rPr lang="hr-HR" dirty="0"/>
              <a:t>Posebni rezervat Đon Močvar (Blatuša) – sječa i košnja</a:t>
            </a:r>
          </a:p>
        </p:txBody>
      </p:sp>
      <p:grpSp>
        <p:nvGrpSpPr>
          <p:cNvPr id="5" name="Group 4">
            <a:extLst>
              <a:ext uri="{FF2B5EF4-FFF2-40B4-BE49-F238E27FC236}">
                <a16:creationId xmlns:a16="http://schemas.microsoft.com/office/drawing/2014/main" id="{9E76A5C7-B1EF-4DA6-9331-C77C23083355}"/>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84BC34FF-64C9-4FA3-82DE-677F2E1C387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7" name="Text Box 5">
              <a:extLst>
                <a:ext uri="{FF2B5EF4-FFF2-40B4-BE49-F238E27FC236}">
                  <a16:creationId xmlns:a16="http://schemas.microsoft.com/office/drawing/2014/main" id="{042F062E-44FB-4C33-8294-5BDCA3807EB5}"/>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101716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a:xfrm>
            <a:off x="457200" y="188640"/>
            <a:ext cx="8229600" cy="4813995"/>
          </a:xfrm>
        </p:spPr>
        <p:txBody>
          <a:bodyPr>
            <a:noAutofit/>
          </a:bodyPr>
          <a:lstStyle/>
          <a:p>
            <a:r>
              <a:rPr lang="en-GB" dirty="0"/>
              <a:t>n</a:t>
            </a:r>
            <a:r>
              <a:rPr lang="hr-HR" dirty="0"/>
              <a:t>a nizu fotogafija prikazani su pokušaji očuvanja cretnih površina na primjeru creta Đon Močvar</a:t>
            </a:r>
            <a:endParaRPr lang="en-GB" dirty="0"/>
          </a:p>
          <a:p>
            <a:r>
              <a:rPr lang="en-GB" dirty="0"/>
              <a:t>b</a:t>
            </a:r>
            <a:r>
              <a:rPr lang="hr-HR" dirty="0"/>
              <a:t>udući da su cretovi borealna reliktna staništa, kojima prijeti izumiranje, potrebne su aktivne mjere zaštite. Najveći problem je što se te površine više ne kose niti napasaju, kao što je to bio slučaj stotinama godina, te dolazi do ubrzanog zaraštavanja staništa</a:t>
            </a:r>
            <a:endParaRPr lang="en-GB" dirty="0"/>
          </a:p>
          <a:p>
            <a:r>
              <a:rPr lang="en-GB" dirty="0"/>
              <a:t>p</a:t>
            </a:r>
            <a:r>
              <a:rPr lang="hr-HR" dirty="0"/>
              <a:t>roces ubrzava i globalno zagrijavanje, tj. duži periode suše, koji smanjuju razinu podzemnih voda i time omogućavaju ulazak drvenastih vrsta suših staništa u cret</a:t>
            </a:r>
          </a:p>
          <a:p>
            <a:pPr marL="0" indent="0">
              <a:buNone/>
            </a:pPr>
            <a:endParaRPr lang="en-GB" dirty="0"/>
          </a:p>
        </p:txBody>
      </p:sp>
    </p:spTree>
    <p:extLst>
      <p:ext uri="{BB962C8B-B14F-4D97-AF65-F5344CB8AC3E}">
        <p14:creationId xmlns:p14="http://schemas.microsoft.com/office/powerpoint/2010/main" val="115281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33EA617-DA05-42DC-BD1B-66FFF80AC34F}" type="slidenum">
              <a:rPr lang="hr-HR" altLang="sr-Latn-RS" sz="1400"/>
              <a:pPr>
                <a:spcBef>
                  <a:spcPct val="0"/>
                </a:spcBef>
                <a:buFontTx/>
                <a:buNone/>
              </a:pPr>
              <a:t>5</a:t>
            </a:fld>
            <a:endParaRPr lang="hr-HR" altLang="sr-Latn-RS" sz="1400"/>
          </a:p>
        </p:txBody>
      </p:sp>
      <p:pic>
        <p:nvPicPr>
          <p:cNvPr id="410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r="38551"/>
          <a:stretch/>
        </p:blipFill>
        <p:spPr bwMode="auto">
          <a:xfrm>
            <a:off x="467544" y="152319"/>
            <a:ext cx="7671177" cy="3636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66880" t="17250" b="17838"/>
          <a:stretch/>
        </p:blipFill>
        <p:spPr bwMode="auto">
          <a:xfrm>
            <a:off x="2555776" y="3429000"/>
            <a:ext cx="5005957" cy="296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4E80317D-31C9-40AC-B7E5-E3C9AF50749F}"/>
              </a:ext>
            </a:extLst>
          </p:cNvPr>
          <p:cNvGrpSpPr>
            <a:grpSpLocks/>
          </p:cNvGrpSpPr>
          <p:nvPr/>
        </p:nvGrpSpPr>
        <p:grpSpPr bwMode="auto">
          <a:xfrm>
            <a:off x="179388" y="274638"/>
            <a:ext cx="8713787" cy="276224"/>
            <a:chOff x="113" y="173"/>
            <a:chExt cx="5489" cy="174"/>
          </a:xfrm>
        </p:grpSpPr>
        <p:sp>
          <p:nvSpPr>
            <p:cNvPr id="6" name="Line 4">
              <a:extLst>
                <a:ext uri="{FF2B5EF4-FFF2-40B4-BE49-F238E27FC236}">
                  <a16:creationId xmlns:a16="http://schemas.microsoft.com/office/drawing/2014/main" id="{99433936-319F-47FE-93F9-3F25D294F3BF}"/>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7" name="Text Box 5">
              <a:extLst>
                <a:ext uri="{FF2B5EF4-FFF2-40B4-BE49-F238E27FC236}">
                  <a16:creationId xmlns:a16="http://schemas.microsoft.com/office/drawing/2014/main" id="{E15F9FA6-A773-4E13-8E43-98CCD12272C2}"/>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54214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CD9D-2369-4145-B396-92437BB8EEF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42D1639-A6C7-4966-AA2B-62F26C0D5883}"/>
              </a:ext>
            </a:extLst>
          </p:cNvPr>
          <p:cNvSpPr>
            <a:spLocks noGrp="1"/>
          </p:cNvSpPr>
          <p:nvPr>
            <p:ph idx="1"/>
          </p:nvPr>
        </p:nvSpPr>
        <p:spPr/>
        <p:txBody>
          <a:bodyPr/>
          <a:lstStyle/>
          <a:p>
            <a:r>
              <a:rPr lang="en-GB" altLang="sr-Latn-RS" dirty="0"/>
              <a:t>a</a:t>
            </a:r>
            <a:r>
              <a:rPr lang="hr-HR" altLang="sr-Latn-RS" dirty="0"/>
              <a:t>ko raščlanimo gubitak staništa na više potkategorija, vidi se da je trećina ugrožene flore Hrvatske ugrožena zbog utjecaja na vodene i vlažne ekosustave (melioracija, isušivanje), zatim zbog poljoprivrede, te infrastrukture, izgradnje i turizma</a:t>
            </a:r>
            <a:endParaRPr lang="en-US" altLang="sr-Latn-RS" dirty="0"/>
          </a:p>
          <a:p>
            <a:pPr marL="0" indent="0">
              <a:buNone/>
            </a:pPr>
            <a:endParaRPr lang="en-GB" dirty="0"/>
          </a:p>
        </p:txBody>
      </p:sp>
    </p:spTree>
    <p:extLst>
      <p:ext uri="{BB962C8B-B14F-4D97-AF65-F5344CB8AC3E}">
        <p14:creationId xmlns:p14="http://schemas.microsoft.com/office/powerpoint/2010/main" val="211666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08C4-FAF7-4C6C-B960-46E4AD8DF288}"/>
              </a:ext>
            </a:extLst>
          </p:cNvPr>
          <p:cNvSpPr>
            <a:spLocks noGrp="1"/>
          </p:cNvSpPr>
          <p:nvPr>
            <p:ph type="title"/>
          </p:nvPr>
        </p:nvSpPr>
        <p:spPr>
          <a:xfrm>
            <a:off x="457200" y="415015"/>
            <a:ext cx="8229600" cy="1143000"/>
          </a:xfrm>
        </p:spPr>
        <p:txBody>
          <a:bodyPr/>
          <a:lstStyle/>
          <a:p>
            <a:r>
              <a:rPr lang="hr-HR" dirty="0"/>
              <a:t>VODENA STANIŠTA</a:t>
            </a:r>
          </a:p>
        </p:txBody>
      </p:sp>
      <p:sp>
        <p:nvSpPr>
          <p:cNvPr id="3" name="Content Placeholder 2">
            <a:extLst>
              <a:ext uri="{FF2B5EF4-FFF2-40B4-BE49-F238E27FC236}">
                <a16:creationId xmlns:a16="http://schemas.microsoft.com/office/drawing/2014/main" id="{13ECDEF9-46E0-40FE-80EA-72801CB86A2B}"/>
              </a:ext>
            </a:extLst>
          </p:cNvPr>
          <p:cNvSpPr>
            <a:spLocks noGrp="1"/>
          </p:cNvSpPr>
          <p:nvPr>
            <p:ph idx="1"/>
          </p:nvPr>
        </p:nvSpPr>
        <p:spPr>
          <a:xfrm>
            <a:off x="457200" y="1600201"/>
            <a:ext cx="8229600" cy="1468759"/>
          </a:xfrm>
        </p:spPr>
        <p:txBody>
          <a:bodyPr/>
          <a:lstStyle/>
          <a:p>
            <a:r>
              <a:rPr lang="hr-HR" sz="2000" dirty="0"/>
              <a:t>vode stajaćice (jezera, umjetne akumulacije, ribnjaci, močvare)</a:t>
            </a:r>
          </a:p>
          <a:p>
            <a:r>
              <a:rPr lang="hr-HR" sz="2000" dirty="0"/>
              <a:t>vode tekućice (rijeke, potoci)</a:t>
            </a:r>
          </a:p>
          <a:p>
            <a:r>
              <a:rPr lang="hr-HR" sz="2000" dirty="0"/>
              <a:t>povremene mediteranske lokve</a:t>
            </a:r>
          </a:p>
          <a:p>
            <a:endParaRPr lang="hr-HR" dirty="0"/>
          </a:p>
        </p:txBody>
      </p:sp>
      <p:pic>
        <p:nvPicPr>
          <p:cNvPr id="4" name="Picture 3">
            <a:extLst>
              <a:ext uri="{FF2B5EF4-FFF2-40B4-BE49-F238E27FC236}">
                <a16:creationId xmlns:a16="http://schemas.microsoft.com/office/drawing/2014/main" id="{DAB7107B-881B-4723-9998-B7B7E8224D63}"/>
              </a:ext>
            </a:extLst>
          </p:cNvPr>
          <p:cNvPicPr>
            <a:picLocks noChangeAspect="1"/>
          </p:cNvPicPr>
          <p:nvPr/>
        </p:nvPicPr>
        <p:blipFill rotWithShape="1">
          <a:blip r:embed="rId2"/>
          <a:srcRect b="9394"/>
          <a:stretch/>
        </p:blipFill>
        <p:spPr>
          <a:xfrm>
            <a:off x="467544" y="3487796"/>
            <a:ext cx="3995212" cy="2412000"/>
          </a:xfrm>
          <a:prstGeom prst="rect">
            <a:avLst/>
          </a:prstGeom>
        </p:spPr>
      </p:pic>
      <p:pic>
        <p:nvPicPr>
          <p:cNvPr id="5" name="Picture 4">
            <a:extLst>
              <a:ext uri="{FF2B5EF4-FFF2-40B4-BE49-F238E27FC236}">
                <a16:creationId xmlns:a16="http://schemas.microsoft.com/office/drawing/2014/main" id="{E1D1B24C-BF90-4B67-9C65-407E03A6EB0C}"/>
              </a:ext>
            </a:extLst>
          </p:cNvPr>
          <p:cNvPicPr>
            <a:picLocks noChangeAspect="1"/>
          </p:cNvPicPr>
          <p:nvPr/>
        </p:nvPicPr>
        <p:blipFill rotWithShape="1">
          <a:blip r:embed="rId3"/>
          <a:srcRect b="7434"/>
          <a:stretch/>
        </p:blipFill>
        <p:spPr>
          <a:xfrm>
            <a:off x="4836081" y="3487796"/>
            <a:ext cx="3912383" cy="2412000"/>
          </a:xfrm>
          <a:prstGeom prst="rect">
            <a:avLst/>
          </a:prstGeom>
        </p:spPr>
      </p:pic>
      <p:sp>
        <p:nvSpPr>
          <p:cNvPr id="6" name="Rectangle 5">
            <a:extLst>
              <a:ext uri="{FF2B5EF4-FFF2-40B4-BE49-F238E27FC236}">
                <a16:creationId xmlns:a16="http://schemas.microsoft.com/office/drawing/2014/main" id="{6629E6DC-D8FF-4CFD-884E-FC7957C0DF2E}"/>
              </a:ext>
            </a:extLst>
          </p:cNvPr>
          <p:cNvSpPr/>
          <p:nvPr/>
        </p:nvSpPr>
        <p:spPr>
          <a:xfrm>
            <a:off x="395536" y="5949300"/>
            <a:ext cx="4258816" cy="553998"/>
          </a:xfrm>
          <a:prstGeom prst="rect">
            <a:avLst/>
          </a:prstGeom>
        </p:spPr>
        <p:txBody>
          <a:bodyPr wrap="square">
            <a:spAutoFit/>
          </a:bodyPr>
          <a:lstStyle/>
          <a:p>
            <a:r>
              <a:rPr lang="hr-HR" sz="1500" dirty="0" err="1"/>
              <a:t>oligotrofno</a:t>
            </a:r>
            <a:r>
              <a:rPr lang="hr-HR" sz="1500" dirty="0"/>
              <a:t> Vransko jezero na Cresu – centar raznolikosti alga </a:t>
            </a:r>
            <a:r>
              <a:rPr lang="hr-HR" sz="1500" dirty="0" err="1"/>
              <a:t>parožina</a:t>
            </a:r>
            <a:r>
              <a:rPr lang="hr-HR" sz="1500" dirty="0"/>
              <a:t> (</a:t>
            </a:r>
            <a:r>
              <a:rPr lang="hr-HR" sz="1500" i="1" dirty="0" err="1"/>
              <a:t>Characeae</a:t>
            </a:r>
            <a:r>
              <a:rPr lang="hr-HR" sz="1500" dirty="0"/>
              <a:t>) u Hrvatskoj</a:t>
            </a:r>
          </a:p>
        </p:txBody>
      </p:sp>
      <p:sp>
        <p:nvSpPr>
          <p:cNvPr id="7" name="Rectangle 6">
            <a:extLst>
              <a:ext uri="{FF2B5EF4-FFF2-40B4-BE49-F238E27FC236}">
                <a16:creationId xmlns:a16="http://schemas.microsoft.com/office/drawing/2014/main" id="{43AE6DEE-F371-4F60-AC3A-C99DFB78E554}"/>
              </a:ext>
            </a:extLst>
          </p:cNvPr>
          <p:cNvSpPr/>
          <p:nvPr/>
        </p:nvSpPr>
        <p:spPr>
          <a:xfrm>
            <a:off x="4716016" y="5949300"/>
            <a:ext cx="4427984" cy="553998"/>
          </a:xfrm>
          <a:prstGeom prst="rect">
            <a:avLst/>
          </a:prstGeom>
        </p:spPr>
        <p:txBody>
          <a:bodyPr wrap="square">
            <a:spAutoFit/>
          </a:bodyPr>
          <a:lstStyle/>
          <a:p>
            <a:r>
              <a:rPr lang="hr-HR" sz="1500" dirty="0"/>
              <a:t>rijeka Kupa s velikom raznolikošću vodenih </a:t>
            </a:r>
            <a:r>
              <a:rPr lang="hr-HR" sz="1500" dirty="0" err="1"/>
              <a:t>makrofita</a:t>
            </a:r>
            <a:r>
              <a:rPr lang="hr-HR" sz="1500" dirty="0"/>
              <a:t> i mahovina</a:t>
            </a:r>
          </a:p>
        </p:txBody>
      </p:sp>
      <p:grpSp>
        <p:nvGrpSpPr>
          <p:cNvPr id="8" name="Group 7">
            <a:extLst>
              <a:ext uri="{FF2B5EF4-FFF2-40B4-BE49-F238E27FC236}">
                <a16:creationId xmlns:a16="http://schemas.microsoft.com/office/drawing/2014/main" id="{BAADF6BC-4265-4C2F-8BA7-FD0BA355D59C}"/>
              </a:ext>
            </a:extLst>
          </p:cNvPr>
          <p:cNvGrpSpPr>
            <a:grpSpLocks/>
          </p:cNvGrpSpPr>
          <p:nvPr/>
        </p:nvGrpSpPr>
        <p:grpSpPr bwMode="auto">
          <a:xfrm>
            <a:off x="179388" y="274638"/>
            <a:ext cx="8713787" cy="276224"/>
            <a:chOff x="113" y="173"/>
            <a:chExt cx="5489" cy="174"/>
          </a:xfrm>
        </p:grpSpPr>
        <p:sp>
          <p:nvSpPr>
            <p:cNvPr id="9" name="Line 4">
              <a:extLst>
                <a:ext uri="{FF2B5EF4-FFF2-40B4-BE49-F238E27FC236}">
                  <a16:creationId xmlns:a16="http://schemas.microsoft.com/office/drawing/2014/main" id="{F81FBA0B-B7D9-427F-99AE-1B5EFE585B02}"/>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10" name="Text Box 5">
              <a:extLst>
                <a:ext uri="{FF2B5EF4-FFF2-40B4-BE49-F238E27FC236}">
                  <a16:creationId xmlns:a16="http://schemas.microsoft.com/office/drawing/2014/main" id="{A145EC4A-9718-4B30-AC44-5FF1D4F22CED}"/>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125733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5A30-E58B-47F3-B995-7EC4B56727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54FB294-B182-4C5A-9AB4-27C4D742D42E}"/>
              </a:ext>
            </a:extLst>
          </p:cNvPr>
          <p:cNvSpPr>
            <a:spLocks noGrp="1"/>
          </p:cNvSpPr>
          <p:nvPr>
            <p:ph idx="1"/>
          </p:nvPr>
        </p:nvSpPr>
        <p:spPr/>
        <p:txBody>
          <a:bodyPr/>
          <a:lstStyle/>
          <a:p>
            <a:r>
              <a:rPr lang="hr-HR" dirty="0"/>
              <a:t>vode stajaćice (jezera, umjetne akumulacije, ribnjaci, močvare)</a:t>
            </a:r>
          </a:p>
          <a:p>
            <a:r>
              <a:rPr lang="hr-HR" dirty="0"/>
              <a:t>vode tekućice (rijeke, potoci)</a:t>
            </a:r>
          </a:p>
          <a:p>
            <a:r>
              <a:rPr lang="hr-HR" dirty="0"/>
              <a:t>povremene mediteranske lokve</a:t>
            </a:r>
          </a:p>
          <a:p>
            <a:pPr marL="0" indent="0">
              <a:buNone/>
            </a:pPr>
            <a:endParaRPr lang="en-GB" dirty="0"/>
          </a:p>
        </p:txBody>
      </p:sp>
    </p:spTree>
    <p:extLst>
      <p:ext uri="{BB962C8B-B14F-4D97-AF65-F5344CB8AC3E}">
        <p14:creationId xmlns:p14="http://schemas.microsoft.com/office/powerpoint/2010/main" val="247182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665" y="908727"/>
            <a:ext cx="3960440" cy="369332"/>
          </a:xfrm>
          <a:prstGeom prst="rect">
            <a:avLst/>
          </a:prstGeom>
        </p:spPr>
        <p:txBody>
          <a:bodyPr wrap="square">
            <a:spAutoFit/>
          </a:bodyPr>
          <a:lstStyle/>
          <a:p>
            <a:r>
              <a:rPr lang="hr-HR" i="1" dirty="0"/>
              <a:t>Caldesia parnassifolia </a:t>
            </a:r>
            <a:r>
              <a:rPr lang="hr-HR" dirty="0"/>
              <a:t>(L.) Parl. </a:t>
            </a:r>
            <a:r>
              <a:rPr lang="hr-HR" b="1" dirty="0">
                <a:solidFill>
                  <a:srgbClr val="FF0000"/>
                </a:solidFill>
              </a:rPr>
              <a:t>(RE)</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383" y="650718"/>
            <a:ext cx="4038056" cy="603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006842"/>
            <a:ext cx="4104456"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a:extLst>
              <a:ext uri="{FF2B5EF4-FFF2-40B4-BE49-F238E27FC236}">
                <a16:creationId xmlns:a16="http://schemas.microsoft.com/office/drawing/2014/main" id="{2673F7C8-679C-460F-911E-5C257325CD21}"/>
              </a:ext>
            </a:extLst>
          </p:cNvPr>
          <p:cNvGrpSpPr>
            <a:grpSpLocks/>
          </p:cNvGrpSpPr>
          <p:nvPr/>
        </p:nvGrpSpPr>
        <p:grpSpPr bwMode="auto">
          <a:xfrm>
            <a:off x="179388" y="274638"/>
            <a:ext cx="8713787" cy="276224"/>
            <a:chOff x="113" y="173"/>
            <a:chExt cx="5489" cy="174"/>
          </a:xfrm>
        </p:grpSpPr>
        <p:sp>
          <p:nvSpPr>
            <p:cNvPr id="7" name="Line 4">
              <a:extLst>
                <a:ext uri="{FF2B5EF4-FFF2-40B4-BE49-F238E27FC236}">
                  <a16:creationId xmlns:a16="http://schemas.microsoft.com/office/drawing/2014/main" id="{58D8A4AA-B99E-424A-A3F5-163A9B3C7D48}"/>
                </a:ext>
              </a:extLst>
            </p:cNvPr>
            <p:cNvSpPr>
              <a:spLocks noChangeShapeType="1"/>
            </p:cNvSpPr>
            <p:nvPr/>
          </p:nvSpPr>
          <p:spPr bwMode="auto">
            <a:xfrm>
              <a:off x="158" y="346"/>
              <a:ext cx="5444"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r-HR" dirty="0"/>
            </a:p>
          </p:txBody>
        </p:sp>
        <p:sp>
          <p:nvSpPr>
            <p:cNvPr id="8" name="Text Box 5">
              <a:extLst>
                <a:ext uri="{FF2B5EF4-FFF2-40B4-BE49-F238E27FC236}">
                  <a16:creationId xmlns:a16="http://schemas.microsoft.com/office/drawing/2014/main" id="{74D404E3-FD23-4352-8230-E7CDEB092F86}"/>
                </a:ext>
              </a:extLst>
            </p:cNvPr>
            <p:cNvSpPr txBox="1">
              <a:spLocks noChangeArrowheads="1"/>
            </p:cNvSpPr>
            <p:nvPr/>
          </p:nvSpPr>
          <p:spPr bwMode="auto">
            <a:xfrm>
              <a:off x="113" y="173"/>
              <a:ext cx="13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r-HR" altLang="sr-Latn-RS" sz="1200" b="1" dirty="0">
                  <a:solidFill>
                    <a:srgbClr val="00B050"/>
                  </a:solidFill>
                </a:rPr>
                <a:t>Flora Hrvatske: </a:t>
              </a:r>
              <a:r>
                <a:rPr lang="en-GB" sz="1200" dirty="0" err="1">
                  <a:solidFill>
                    <a:srgbClr val="00B050"/>
                  </a:solidFill>
                </a:rPr>
                <a:t>Ugrožene</a:t>
              </a:r>
              <a:r>
                <a:rPr lang="en-GB" sz="1200" dirty="0">
                  <a:solidFill>
                    <a:srgbClr val="00B050"/>
                  </a:solidFill>
                </a:rPr>
                <a:t> </a:t>
              </a:r>
              <a:r>
                <a:rPr lang="en-GB" sz="1200" dirty="0" err="1">
                  <a:solidFill>
                    <a:srgbClr val="00B050"/>
                  </a:solidFill>
                </a:rPr>
                <a:t>vrste</a:t>
              </a:r>
              <a:r>
                <a:rPr lang="en-GB" sz="1200" dirty="0">
                  <a:solidFill>
                    <a:srgbClr val="00B050"/>
                  </a:solidFill>
                </a:rPr>
                <a:t> I</a:t>
              </a:r>
              <a:endParaRPr lang="hr-HR" sz="1200" dirty="0">
                <a:solidFill>
                  <a:srgbClr val="00B050"/>
                </a:solidFill>
              </a:endParaRPr>
            </a:p>
          </p:txBody>
        </p:sp>
      </p:grpSp>
    </p:spTree>
    <p:extLst>
      <p:ext uri="{BB962C8B-B14F-4D97-AF65-F5344CB8AC3E}">
        <p14:creationId xmlns:p14="http://schemas.microsoft.com/office/powerpoint/2010/main" val="322052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3961</TotalTime>
  <Words>3890</Words>
  <Application>Microsoft Office PowerPoint</Application>
  <PresentationFormat>On-screen Show (4:3)</PresentationFormat>
  <Paragraphs>233</Paragraphs>
  <Slides>48</Slides>
  <Notes>21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2" baseType="lpstr">
      <vt:lpstr>Arial</vt:lpstr>
      <vt:lpstr>Calibri</vt:lpstr>
      <vt:lpstr>Office Theme</vt:lpstr>
      <vt:lpstr>Chart</vt:lpstr>
      <vt:lpstr>Flora Hrvatske </vt:lpstr>
      <vt:lpstr>Ugrožene vrste u flori Hrvatske (vodena staništa i cretovi) </vt:lpstr>
      <vt:lpstr>PowerPoint Presentation</vt:lpstr>
      <vt:lpstr>PowerPoint Presentation</vt:lpstr>
      <vt:lpstr>PowerPoint Presentation</vt:lpstr>
      <vt:lpstr>PowerPoint Presentation</vt:lpstr>
      <vt:lpstr>VODENA STANIŠTA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CRETOVI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Biology</dc:creator>
  <cp:lastModifiedBy>38591</cp:lastModifiedBy>
  <cp:revision>285</cp:revision>
  <dcterms:created xsi:type="dcterms:W3CDTF">2014-03-19T08:18:49Z</dcterms:created>
  <dcterms:modified xsi:type="dcterms:W3CDTF">2025-01-03T17:24:23Z</dcterms:modified>
</cp:coreProperties>
</file>