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72" r:id="rId2"/>
    <p:sldId id="522" r:id="rId3"/>
    <p:sldId id="478" r:id="rId4"/>
    <p:sldId id="523" r:id="rId5"/>
    <p:sldId id="462" r:id="rId6"/>
    <p:sldId id="524" r:id="rId7"/>
    <p:sldId id="330" r:id="rId8"/>
    <p:sldId id="525" r:id="rId9"/>
    <p:sldId id="500" r:id="rId10"/>
    <p:sldId id="526" r:id="rId11"/>
    <p:sldId id="501" r:id="rId12"/>
    <p:sldId id="527" r:id="rId13"/>
    <p:sldId id="502" r:id="rId14"/>
    <p:sldId id="528" r:id="rId15"/>
    <p:sldId id="503" r:id="rId16"/>
    <p:sldId id="529" r:id="rId17"/>
    <p:sldId id="504" r:id="rId18"/>
    <p:sldId id="530" r:id="rId19"/>
    <p:sldId id="505" r:id="rId20"/>
    <p:sldId id="531" r:id="rId21"/>
    <p:sldId id="506" r:id="rId22"/>
    <p:sldId id="532" r:id="rId23"/>
    <p:sldId id="507" r:id="rId24"/>
    <p:sldId id="533" r:id="rId25"/>
    <p:sldId id="517" r:id="rId26"/>
    <p:sldId id="534" r:id="rId27"/>
    <p:sldId id="498" r:id="rId28"/>
    <p:sldId id="535" r:id="rId29"/>
    <p:sldId id="453" r:id="rId30"/>
    <p:sldId id="536" r:id="rId31"/>
    <p:sldId id="508" r:id="rId32"/>
    <p:sldId id="537" r:id="rId33"/>
    <p:sldId id="509" r:id="rId34"/>
    <p:sldId id="538" r:id="rId35"/>
    <p:sldId id="512" r:id="rId36"/>
    <p:sldId id="539" r:id="rId37"/>
    <p:sldId id="516" r:id="rId38"/>
    <p:sldId id="540" r:id="rId39"/>
    <p:sldId id="510" r:id="rId40"/>
    <p:sldId id="541" r:id="rId41"/>
    <p:sldId id="511" r:id="rId42"/>
    <p:sldId id="542" r:id="rId43"/>
    <p:sldId id="513" r:id="rId44"/>
    <p:sldId id="543" r:id="rId45"/>
    <p:sldId id="499" r:id="rId46"/>
    <p:sldId id="544" r:id="rId47"/>
    <p:sldId id="519" r:id="rId48"/>
    <p:sldId id="545" r:id="rId49"/>
    <p:sldId id="415" r:id="rId50"/>
    <p:sldId id="546" r:id="rId51"/>
    <p:sldId id="514" r:id="rId52"/>
    <p:sldId id="547" r:id="rId53"/>
    <p:sldId id="515" r:id="rId54"/>
    <p:sldId id="548" r:id="rId55"/>
    <p:sldId id="423" r:id="rId56"/>
    <p:sldId id="549" r:id="rId57"/>
    <p:sldId id="518" r:id="rId58"/>
    <p:sldId id="550" r:id="rId59"/>
    <p:sldId id="520" r:id="rId60"/>
    <p:sldId id="551" r:id="rId61"/>
    <p:sldId id="521" r:id="rId62"/>
    <p:sldId id="552" r:id="rId6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1" autoAdjust="0"/>
    <p:restoredTop sz="80889" autoAdjust="0"/>
  </p:normalViewPr>
  <p:slideViewPr>
    <p:cSldViewPr snapToGrid="0">
      <p:cViewPr varScale="1">
        <p:scale>
          <a:sx n="93" d="100"/>
          <a:sy n="93" d="100"/>
        </p:scale>
        <p:origin x="26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874D9-765A-49BB-AF79-CEAA596473A2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2577-10C2-481F-BCB7-57E6E5D86DE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338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3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Vrsta iz porodice klinčića (</a:t>
            </a:r>
            <a:r>
              <a:rPr lang="hr-HR" altLang="sr-Latn-RS" i="1" dirty="0" err="1"/>
              <a:t>Caryophyllaceae</a:t>
            </a:r>
            <a:r>
              <a:rPr lang="hr-HR" altLang="sr-Latn-RS" i="0" dirty="0"/>
              <a:t>) karakterističnih </a:t>
            </a:r>
            <a:r>
              <a:rPr lang="hr-HR" altLang="sr-Latn-RS" i="0" dirty="0" err="1"/>
              <a:t>okriljeno</a:t>
            </a:r>
            <a:r>
              <a:rPr lang="hr-HR" altLang="sr-Latn-RS" i="0" dirty="0"/>
              <a:t>-rebrastih čaški.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Raste kao korov na žitnim poljima, uglavnom mediteranske Hrvatske.</a:t>
            </a:r>
          </a:p>
          <a:p>
            <a:pPr eaLnBrk="1" hangingPunct="1">
              <a:spcBef>
                <a:spcPct val="0"/>
              </a:spcBef>
            </a:pPr>
            <a:endParaRPr lang="hr-HR" altLang="sr-Latn-RS" i="0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8010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Ljetni gorocvijet iz porodice žabnjaka (</a:t>
            </a:r>
            <a:r>
              <a:rPr lang="hr-HR" altLang="sr-Latn-RS" i="1" dirty="0" err="1"/>
              <a:t>Ranunculaceae</a:t>
            </a:r>
            <a:r>
              <a:rPr lang="hr-HR" altLang="sr-Latn-RS" i="0" dirty="0"/>
              <a:t>) ugrožena je vrsta hrvatske flore.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Raste na oranicama i u žitnim poljima, te uz rubove polja, putova i sl., i cvate ljeti.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Vrlo slična i također ugrožena vrsta mu je i jesenski gorocvijet (</a:t>
            </a:r>
            <a:r>
              <a:rPr lang="hr-HR" altLang="sr-Latn-RS" i="1" dirty="0" err="1"/>
              <a:t>Adonis</a:t>
            </a:r>
            <a:r>
              <a:rPr lang="hr-HR" altLang="sr-Latn-RS" i="1" dirty="0"/>
              <a:t> </a:t>
            </a:r>
            <a:r>
              <a:rPr lang="hr-HR" altLang="sr-Latn-RS" i="1" dirty="0" err="1"/>
              <a:t>annua</a:t>
            </a:r>
            <a:r>
              <a:rPr lang="hr-HR" altLang="sr-Latn-RS" i="1" dirty="0"/>
              <a:t> </a:t>
            </a:r>
            <a:r>
              <a:rPr lang="hr-HR" altLang="sr-Latn-RS" i="0" dirty="0"/>
              <a:t>L. </a:t>
            </a:r>
            <a:r>
              <a:rPr lang="hr-HR" altLang="sr-Latn-RS" i="0" dirty="0" err="1"/>
              <a:t>emend</a:t>
            </a:r>
            <a:r>
              <a:rPr lang="hr-HR" altLang="sr-Latn-RS" i="0" dirty="0"/>
              <a:t>. </a:t>
            </a:r>
            <a:r>
              <a:rPr lang="hr-HR" altLang="sr-Latn-RS" i="0" dirty="0" err="1"/>
              <a:t>Huds</a:t>
            </a:r>
            <a:r>
              <a:rPr lang="hr-HR" altLang="sr-Latn-RS" i="0" dirty="0"/>
              <a:t>.) koji cvate u jesen.</a:t>
            </a:r>
          </a:p>
          <a:p>
            <a:pPr eaLnBrk="1" hangingPunct="1">
              <a:spcBef>
                <a:spcPct val="0"/>
              </a:spcBef>
            </a:pPr>
            <a:endParaRPr lang="hr-HR" altLang="sr-Latn-RS" i="0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33049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Vrsta pripada porodici sljezova (</a:t>
            </a:r>
            <a:r>
              <a:rPr lang="hr-HR" altLang="sr-Latn-RS" i="1" dirty="0" err="1"/>
              <a:t>Malvaceae</a:t>
            </a:r>
            <a:r>
              <a:rPr lang="hr-HR" altLang="sr-Latn-RS" i="0" dirty="0"/>
              <a:t>), raste na ruderalnim staništima, no najviše u vrtovima, vinogradima i voćnjacima.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Karakteristična je vrsta korovnih </a:t>
            </a:r>
            <a:r>
              <a:rPr lang="hr-HR" altLang="sr-Latn-RS" i="0" dirty="0" err="1"/>
              <a:t>submediteranskih</a:t>
            </a:r>
            <a:r>
              <a:rPr lang="hr-HR" altLang="sr-Latn-RS" i="0" dirty="0"/>
              <a:t> </a:t>
            </a:r>
            <a:r>
              <a:rPr lang="hr-HR" altLang="sr-Latn-RS" i="0" dirty="0" err="1"/>
              <a:t>okopavina</a:t>
            </a:r>
            <a:r>
              <a:rPr lang="hr-HR" altLang="sr-Latn-RS" i="0" dirty="0"/>
              <a:t> (kultura koje se uzgajaju okopavanjem), no pojavljuje se i u dijelovima kontinenta s ljetnom sušom.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23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206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Mandragora je izuzetno rijetka vrsta hrvatske flore, poznata jedino iz brdskog područja Konavala kod Dubrovnika.</a:t>
            </a:r>
          </a:p>
          <a:p>
            <a:r>
              <a:rPr lang="hr-HR" dirty="0"/>
              <a:t>Raste na ruderalnim staništima,  oko staja, uz </a:t>
            </a:r>
            <a:r>
              <a:rPr lang="hr-HR" dirty="0" err="1"/>
              <a:t>okopavine</a:t>
            </a:r>
            <a:r>
              <a:rPr lang="hr-HR" dirty="0"/>
              <a:t>, na kamenitim i osunčanim mjestima.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329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934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Ovu ste vrstu </a:t>
            </a:r>
            <a:r>
              <a:rPr lang="hr-HR" dirty="0" err="1"/>
              <a:t>papratnjača</a:t>
            </a:r>
            <a:r>
              <a:rPr lang="hr-HR" dirty="0"/>
              <a:t> iz skupine </a:t>
            </a:r>
            <a:r>
              <a:rPr lang="hr-HR" dirty="0" err="1"/>
              <a:t>jednolista</a:t>
            </a:r>
            <a:r>
              <a:rPr lang="hr-HR" dirty="0"/>
              <a:t> upoznali na prvoj vježbi iz Flore Hrvatske.</a:t>
            </a:r>
          </a:p>
          <a:p>
            <a:r>
              <a:rPr lang="hr-HR" dirty="0"/>
              <a:t>Iako se smatrala regionalno izumrlom (nalazište na Medvednici je uništeno), vrsta je pronađena u Gorskom Kotaru prije desetak godina.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6860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Tisa je osjetljiva (VU) i relativno rijetka reliktna drvenasta vrsta u flori Hrvatske (iako je u urbanoj hortikulturi jedna od češćih grmolikih vrsta).</a:t>
            </a:r>
          </a:p>
          <a:p>
            <a:r>
              <a:rPr lang="hr-HR" dirty="0"/>
              <a:t>Nigdje ne tvori šumske sastojine, nego dolazi kao pojedinačno stablo ili više njih u zonama mješovitih bukovo-jelovih šuma.</a:t>
            </a:r>
          </a:p>
          <a:p>
            <a:r>
              <a:rPr lang="hr-HR" dirty="0"/>
              <a:t>U Hrvatskoj je nalazimo na Medvednici, u Gorskom Kotaru i drugdje.</a:t>
            </a:r>
          </a:p>
          <a:p>
            <a:r>
              <a:rPr lang="hr-HR" dirty="0"/>
              <a:t>Njezina rijetkost je posljedica sječe i iskorištavanja drva, koje je u prošlosti bilo vrlo cijenjeno, pa postoji teorija da je rijetkost ove vrste u Europi posljedica izrade lukova i strijela u srednjem vijeku.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7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Božikovina kod nas raste (isto kao i tisa) uglavnom kao grm, iako ima potencijal izrasti i u visoko stablo.</a:t>
            </a:r>
          </a:p>
          <a:p>
            <a:r>
              <a:rPr lang="hr-HR" dirty="0"/>
              <a:t>Raste u raznim bukovim šumama, ali rijetko u gušćim sastojinama, češće kao pojedinačni primjerci.</a:t>
            </a:r>
          </a:p>
          <a:p>
            <a:r>
              <a:rPr lang="hr-HR" dirty="0"/>
              <a:t>Ugrožena je nezakonitom berbom grana i plodova za dekorativne svrhe.</a:t>
            </a:r>
          </a:p>
          <a:p>
            <a:r>
              <a:rPr lang="hr-HR" dirty="0"/>
              <a:t>Vrsta ima </a:t>
            </a:r>
            <a:r>
              <a:rPr lang="hr-HR" dirty="0" err="1"/>
              <a:t>heterofiliju</a:t>
            </a:r>
            <a:r>
              <a:rPr lang="hr-HR" dirty="0"/>
              <a:t> – dvojaki oblik listova (bodljikavi na nižim granama i bez bodlji na višim granama) kao prilagodba ne </a:t>
            </a:r>
            <a:r>
              <a:rPr lang="hr-HR" dirty="0" err="1"/>
              <a:t>herbivore</a:t>
            </a:r>
            <a:r>
              <a:rPr lang="hr-HR" dirty="0"/>
              <a:t>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2624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Gospina papučica je za mnoge najatraktivnija vrsta orhideje u Hrvatskoj.</a:t>
            </a:r>
          </a:p>
          <a:p>
            <a:r>
              <a:rPr lang="hr-HR" dirty="0"/>
              <a:t>Raste na rubovima pretplaninskih i planinskih šuma i šikara.</a:t>
            </a:r>
          </a:p>
          <a:p>
            <a:r>
              <a:rPr lang="hr-HR" dirty="0"/>
              <a:t>U Hrvatskoj je vrlo rijetka (Gorski Kotar, Plitvička jezera, Velebit), sa svega nekoliko recentno potvrđenih nalazišta.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2759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baseline="0" dirty="0"/>
              <a:t>Velika šumarica rijetka je i kritično ugrožena vrsta hrvatske flore. </a:t>
            </a:r>
          </a:p>
          <a:p>
            <a:r>
              <a:rPr lang="hr-HR" i="0" baseline="0" dirty="0"/>
              <a:t>Raste u </a:t>
            </a:r>
            <a:r>
              <a:rPr lang="hr-HR" i="0" baseline="0" dirty="0" err="1"/>
              <a:t>termofilnim</a:t>
            </a:r>
            <a:r>
              <a:rPr lang="hr-HR" i="0" baseline="0" dirty="0"/>
              <a:t> šikarama i prorijeđenim šumama, te na njihovim rubovima, a ugrožena je njihovom sječom.</a:t>
            </a:r>
          </a:p>
          <a:p>
            <a:r>
              <a:rPr lang="hr-HR" i="0" baseline="0" dirty="0"/>
              <a:t>Vrsta je poznata iz brdskog područja sjeverozapadne Hrvatske.</a:t>
            </a:r>
          </a:p>
          <a:p>
            <a:endParaRPr lang="hr-HR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953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3020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Hrvatska perunika je endemična i osjetljiva vrsta hrvatske flore, koja raste u sjeverozapadnoj Hrvatskoj.</a:t>
            </a:r>
          </a:p>
          <a:p>
            <a:r>
              <a:rPr lang="hr-HR" dirty="0"/>
              <a:t>Otkrio ju je i opisao prof. Ivo Horvat i njegova supruga Marija </a:t>
            </a:r>
            <a:r>
              <a:rPr lang="hr-HR" dirty="0" err="1"/>
              <a:t>Dvoržak</a:t>
            </a:r>
            <a:r>
              <a:rPr lang="hr-HR" dirty="0"/>
              <a:t> Horvat (na slajdu je njen originalni crtež).</a:t>
            </a:r>
          </a:p>
          <a:p>
            <a:r>
              <a:rPr lang="hr-HR" dirty="0"/>
              <a:t>Vrsta raste na rubovima </a:t>
            </a:r>
            <a:r>
              <a:rPr lang="hr-HR" dirty="0" err="1"/>
              <a:t>termofilnih</a:t>
            </a:r>
            <a:r>
              <a:rPr lang="hr-HR" dirty="0"/>
              <a:t> šuma i šikara.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4814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Ove dvije vrste naprstaka (</a:t>
            </a:r>
            <a:r>
              <a:rPr lang="hr-HR" i="1" dirty="0" err="1"/>
              <a:t>Scrophulariaceae</a:t>
            </a:r>
            <a:r>
              <a:rPr lang="hr-HR" i="0" dirty="0"/>
              <a:t>) rastu na rubovima šuma i šikara, te na šumskim </a:t>
            </a:r>
            <a:r>
              <a:rPr lang="hr-HR" i="0" dirty="0" err="1"/>
              <a:t>sječinama</a:t>
            </a:r>
            <a:r>
              <a:rPr lang="hr-HR" i="0" dirty="0"/>
              <a:t>.</a:t>
            </a:r>
          </a:p>
          <a:p>
            <a:r>
              <a:rPr lang="hr-HR" i="0" dirty="0"/>
              <a:t>Vrlo su vizualno atraktivne vrste (relativno visok rast, gusti cvat i zanimljivi oblik i boje cvjetova) pa su ugrožene nezakonitim sakupljanjem.</a:t>
            </a:r>
          </a:p>
          <a:p>
            <a:endParaRPr lang="hr-H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1802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Ove dvije osjetljive vrste orhideja rastu na rubovima šuma ili u šikarama.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3177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8219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aseline="0" dirty="0"/>
              <a:t>Vrsta raste na vlažnim travnjacima u riječnim nizinama sjeverozapadne i istočne Hrvatske.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6931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dirty="0"/>
              <a:t>Beckmania erucifiormis</a:t>
            </a:r>
            <a:r>
              <a:rPr lang="hr-HR" i="1" baseline="0" dirty="0"/>
              <a:t> </a:t>
            </a:r>
            <a:r>
              <a:rPr lang="hr-HR" i="0" baseline="0" dirty="0"/>
              <a:t>je p</a:t>
            </a:r>
            <a:r>
              <a:rPr lang="hr-HR" dirty="0"/>
              <a:t>rimjer kritično ugrožene vrste koja raste na periodički plavljenim travnjacima.</a:t>
            </a:r>
            <a:r>
              <a:rPr lang="hr-HR" baseline="0" dirty="0"/>
              <a:t> </a:t>
            </a:r>
          </a:p>
          <a:p>
            <a:r>
              <a:rPr lang="hr-HR" baseline="0" dirty="0"/>
              <a:t>Vrstu ste već upoznali u vježbi o porodici trava u hrvatskoj flori.</a:t>
            </a:r>
          </a:p>
          <a:p>
            <a:r>
              <a:rPr lang="hr-HR" baseline="0" dirty="0"/>
              <a:t>Kod nas je vrsta poznata sa svega jednog lokaliteta u kanjonu rijeke Krke. </a:t>
            </a:r>
          </a:p>
          <a:p>
            <a:r>
              <a:rPr lang="hr-HR" baseline="0" dirty="0"/>
              <a:t>Prvi put je tamo pronađena početkom 1990.-ih.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345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Sibirska perunika jako je rijetka vrsta naše flore, koja raste na vlažnim i močvarnim nizinskim livadama.</a:t>
            </a:r>
          </a:p>
          <a:p>
            <a:r>
              <a:rPr lang="hr-HR" dirty="0"/>
              <a:t>Ugrožena je nestankom staništa, zbog </a:t>
            </a:r>
            <a:r>
              <a:rPr lang="hr-HR" dirty="0" err="1"/>
              <a:t>hidromelioracijskih</a:t>
            </a:r>
            <a:r>
              <a:rPr lang="hr-HR" dirty="0"/>
              <a:t> radova koji snižavaju razinu podzemnih voda, preoravanja i prirodnom sukcesijom.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4871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Ova vrsta djeteline raste na vlažnim travnjacima uz rijeke i jezera u mediteranskom području.</a:t>
            </a:r>
          </a:p>
          <a:p>
            <a:r>
              <a:rPr lang="hr-HR" dirty="0"/>
              <a:t>Ugrožena je odvodnjavanjem, isušivanjem te napuštanjem tradicionalne poljoprivrede.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6207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Osjetljiva vrsta </a:t>
            </a:r>
            <a:r>
              <a:rPr lang="hr-HR" i="1" dirty="0"/>
              <a:t>Arnica montana</a:t>
            </a:r>
            <a:r>
              <a:rPr lang="hr-HR" i="0" dirty="0"/>
              <a:t> raste na rijetkim planinskim acidofilnim travnjacima. </a:t>
            </a:r>
          </a:p>
          <a:p>
            <a:r>
              <a:rPr lang="hr-HR" i="0" dirty="0"/>
              <a:t>Vrstu se već upoznali na vježbi o porodici glavočika u hrvatskoj flori. </a:t>
            </a:r>
          </a:p>
          <a:p>
            <a:r>
              <a:rPr lang="hr-HR" i="0" dirty="0"/>
              <a:t>Izravno je ugrožena branjem</a:t>
            </a:r>
            <a:r>
              <a:rPr lang="hr-HR" i="0" baseline="0" dirty="0"/>
              <a:t> zbog ljekovitih svojstava i sukcijom.</a:t>
            </a:r>
          </a:p>
          <a:p>
            <a:r>
              <a:rPr lang="hr-HR" i="0" baseline="0" dirty="0"/>
              <a:t>Acidofilni travnjaci koji se razvijaju na kiselim tlima iznad silikata ili dubokim ispranim tlima iznad karbonata su rijetki kod nas (uglavnom u Gorskom Kotaru i dijelom na Velebitu).</a:t>
            </a:r>
          </a:p>
          <a:p>
            <a:endParaRPr lang="hr-HR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2994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baseline="0" dirty="0"/>
              <a:t>Ove tri vrste ljiljana rastu na našim gorskim i planinskim travnjacima te su ugroženi vegetacijskom sukcesijom i nezakonitim sabiranjem.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57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3599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Lanova vilina kosa je parazitska vrsta koja je nestala iz hrvatske flore prestankom tradicionalnog uzgoja lana u kulturi. Zadnji sigurni nalazi u Hrvatskoj su navedeni na slajdu.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4160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Većina orhideja u Hrvatskoj raste na otvorenim staništima – travnjacima. </a:t>
            </a:r>
          </a:p>
          <a:p>
            <a:r>
              <a:rPr lang="hr-HR" i="0" dirty="0"/>
              <a:t>Najveći centar raznolikosti su naša obala i otoci, gdje ima i endemičnih vrsta.</a:t>
            </a:r>
          </a:p>
          <a:p>
            <a:r>
              <a:rPr lang="hr-HR" i="0" dirty="0"/>
              <a:t>Ove dvije osjetljive vrste kokica ugrožene su </a:t>
            </a:r>
            <a:r>
              <a:rPr lang="hr-HR" i="0" dirty="0" err="1"/>
              <a:t>zaraštavanjem</a:t>
            </a:r>
            <a:r>
              <a:rPr lang="hr-HR" i="0" dirty="0"/>
              <a:t> travnjaka.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59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1635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Kokice sa prethodnog slajda i majmunov </a:t>
            </a:r>
            <a:r>
              <a:rPr lang="hr-HR" i="0" dirty="0" err="1"/>
              <a:t>kačun</a:t>
            </a:r>
            <a:r>
              <a:rPr lang="hr-HR" i="0" dirty="0"/>
              <a:t> s ovog slajda privlače oprašivače strategijom oponašanja (medna usna jarkih boja, često oblika sličnom oprašivaču – </a:t>
            </a:r>
            <a:r>
              <a:rPr lang="hr-HR" i="0" dirty="0" err="1"/>
              <a:t>pseudokopulacija</a:t>
            </a:r>
            <a:r>
              <a:rPr lang="hr-HR" i="0" dirty="0"/>
              <a:t>).</a:t>
            </a:r>
          </a:p>
          <a:p>
            <a:r>
              <a:rPr lang="hr-HR" i="0" dirty="0"/>
              <a:t>Za razliku od njih rod kokica (</a:t>
            </a:r>
            <a:r>
              <a:rPr lang="hr-HR" i="1" dirty="0" err="1"/>
              <a:t>Serapias</a:t>
            </a:r>
            <a:r>
              <a:rPr lang="hr-HR" i="0" dirty="0"/>
              <a:t>) ima drugačiju taktiku – unutrašnjost cvjeta nešto je toplija od okoline pa mami kukce kao sklonište tijekom noći i kiše.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2577-10C2-481F-BCB7-57E6E5D86DEB}" type="slidenum">
              <a:rPr lang="hr-HR" smtClean="0"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896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1" dirty="0" err="1"/>
              <a:t>Lathyrus</a:t>
            </a:r>
            <a:r>
              <a:rPr lang="hr-HR" altLang="sr-Latn-RS" i="1" dirty="0"/>
              <a:t> </a:t>
            </a:r>
            <a:r>
              <a:rPr lang="hr-HR" altLang="sr-Latn-RS" i="1" dirty="0" err="1"/>
              <a:t>ochrus</a:t>
            </a:r>
            <a:r>
              <a:rPr lang="hr-HR" altLang="sr-Latn-RS" i="1" dirty="0"/>
              <a:t> </a:t>
            </a:r>
            <a:r>
              <a:rPr lang="hr-HR" altLang="sr-Latn-RS" dirty="0"/>
              <a:t>je kritično ugrožena vrsta iz Mediterana, s kojom ste se već susreli na vježbi o lepirnjačama u hrvatskoj flori.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dirty="0"/>
              <a:t>Primjer je ugrožene vrste korova, koje su nekad bile nepoželjne i široko rasprostranjene, a danas su ugrožene zbog promjene tradicionalne načina upotrebe zemljišta.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7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Vrsta žitnih polja i neobrađenih sušnih staništa u mediteranskom području, ugrožena smanjivanjem površina polja i vrtova te uništavanjem korova i ruderalne vegetacije.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27648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Ove dvije kritično ugrožene vrste kokotića iz porodice žabnjaka (</a:t>
            </a:r>
            <a:r>
              <a:rPr lang="hr-HR" altLang="sr-Latn-RS" i="0" dirty="0" err="1"/>
              <a:t>Ranunculaceae</a:t>
            </a:r>
            <a:r>
              <a:rPr lang="hr-HR" altLang="sr-Latn-RS" i="0" dirty="0"/>
              <a:t>) ugrožene su napuštanjem tradicionalne poljoprivrede.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Tipične su mediteranske vrste, iako ima nešto nalaza i u kontinentalnoj Hrvatskoj. </a:t>
            </a:r>
          </a:p>
          <a:p>
            <a:pPr eaLnBrk="1" hangingPunct="1">
              <a:spcBef>
                <a:spcPct val="0"/>
              </a:spcBef>
            </a:pPr>
            <a:endParaRPr lang="hr-HR" altLang="sr-Latn-RS" i="0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27093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Vrsta žitnih polja, ugrožena herbicidima.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Vrlo rijetka vrsta hrvatske flore sa svega nekoliko lokaliteta u istočnoj Hrvatskoj i u Primorju.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6064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1" dirty="0" err="1"/>
              <a:t>Delphinium</a:t>
            </a:r>
            <a:r>
              <a:rPr lang="hr-HR" altLang="sr-Latn-RS" i="1" dirty="0"/>
              <a:t> </a:t>
            </a:r>
            <a:r>
              <a:rPr lang="hr-HR" altLang="sr-Latn-RS" i="0" dirty="0"/>
              <a:t> iz porodice žabnjaka (</a:t>
            </a:r>
            <a:r>
              <a:rPr lang="hr-HR" altLang="sr-Latn-RS" i="0" dirty="0" err="1"/>
              <a:t>Ranunculaceae</a:t>
            </a:r>
            <a:r>
              <a:rPr lang="hr-HR" altLang="sr-Latn-RS" i="0" dirty="0"/>
              <a:t>) je morfološki vrlo sličan prethodnom rodu </a:t>
            </a:r>
            <a:r>
              <a:rPr lang="hr-HR" altLang="sr-Latn-RS" i="1" dirty="0" err="1"/>
              <a:t>Consolida</a:t>
            </a:r>
            <a:r>
              <a:rPr lang="hr-HR" altLang="sr-Latn-RS" i="0" dirty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Ova je vrsta jako rijetka u našem primorju na ruderalnim staništima kao što su vinogradi, maslinici i strništa.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Ugrožena je napuštanjem uzgoja žitarica u mediteranskom području. </a:t>
            </a:r>
            <a:endParaRPr lang="hr-HR" altLang="sr-Latn-RS" i="1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7381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4BF9DFE-C29E-4DC5-8E17-9B338C34D8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466F5094-BE4E-4404-8D25-EA8176E17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Ova mala korovna vrsta maka također je ugrožena smanjivanjem površina žitnih polja. 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Većina nalaza je uzduž jadranske obale.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i="0" dirty="0"/>
              <a:t>Vrsta se prepoznaje po zavinutim bodljama na plodu (tobolcu).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91075E8-C8B6-4BB8-AFF6-5CE765B35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234EE-6219-49BA-A1F5-0F562C7209D5}" type="slidenum">
              <a:rPr lang="hr-HR" altLang="sr-Latn-RS"/>
              <a:pPr eaLnBrk="1" hangingPunct="1"/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4176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530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333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7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34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57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979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291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10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616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40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29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EF1AE-DED3-46D0-804C-16406612874A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B0C4-3687-4E2A-962C-8ED4D3CA7B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26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inpn.mnhn.fr%2Fespece%2Fcd_nom%2F103777%3Flg%3Den&amp;psig=AOvVaw2qg6d5QkN7GCZk3SnQTOdX&amp;ust=1590498906843000&amp;source=images&amp;cd=vfe&amp;ved=0CAIQjRxqFwoTCICf16uMz-kCFQAAAAAdAAAAABAD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Iu6WFwbLhAhUIKFAKHWHID-0QjRx6BAgBEAU&amp;url=https://www.luminescents.net/shop/herbal/traditional-herbs/western-herbal/products-beginning-with-a/arnica-root-cut-arnica-montana/&amp;psig=AOvVaw3XAoOA89xCtlSiEL7W3UjX&amp;ust=155433224193192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hyperlink" Target="https://www.google.com/url?sa=i&amp;rct=j&amp;q=&amp;esrc=s&amp;source=images&amp;cd=&amp;cad=rja&amp;uact=8&amp;ved=2ahUKEwj-0rK5wbLhAhWJZVAKHRVvCUcQjRx6BAgBEAU&amp;url=https://joybileefarm.com/arnica-montana-for-bruises-sprains-and-wounds/&amp;psig=AOvVaw3XAoOA89xCtlSiEL7W3UjX&amp;ust=1554332241931922" TargetMode="Externa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9709"/>
            <a:ext cx="7772400" cy="1470025"/>
          </a:xfrm>
        </p:spPr>
        <p:txBody>
          <a:bodyPr>
            <a:normAutofit/>
          </a:bodyPr>
          <a:lstStyle/>
          <a:p>
            <a:r>
              <a:rPr lang="hr-HR" b="1" dirty="0"/>
              <a:t>Flora Hrvatske</a:t>
            </a:r>
            <a:endParaRPr lang="hr-HR" sz="1700" b="1" dirty="0"/>
          </a:p>
        </p:txBody>
      </p:sp>
    </p:spTree>
    <p:extLst>
      <p:ext uri="{BB962C8B-B14F-4D97-AF65-F5344CB8AC3E}">
        <p14:creationId xmlns:p14="http://schemas.microsoft.com/office/powerpoint/2010/main" val="121808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sr-Latn-RS" sz="3200" dirty="0"/>
              <a:t>v</a:t>
            </a:r>
            <a:r>
              <a:rPr lang="hr-HR" altLang="sr-Latn-RS" sz="3200" dirty="0"/>
              <a:t>rsta žitnih polja i neobrađenih sušnih staništa u mediteranskom području, ugrožena smanjivanjem površina polja i vrtova te uništavanjem korova i ruderalne vegetacije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4423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35" y="631035"/>
            <a:ext cx="3168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Consolida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ajacis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(L.) </a:t>
            </a:r>
            <a:r>
              <a:rPr lang="sr-Latn-ME" altLang="sr-Latn-RS" sz="1800" b="1" dirty="0" err="1"/>
              <a:t>Schur</a:t>
            </a:r>
            <a:r>
              <a:rPr lang="sr-Latn-ME" altLang="sr-Latn-RS" sz="1800" b="1" dirty="0"/>
              <a:t>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14B313D-BDE3-4137-8651-E844A711F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373" y="676214"/>
            <a:ext cx="4069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Consolida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brevicornis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(Vis.) </a:t>
            </a:r>
            <a:r>
              <a:rPr lang="sr-Latn-ME" altLang="sr-Latn-RS" sz="1800" b="1" dirty="0" err="1"/>
              <a:t>Soó</a:t>
            </a:r>
            <a:r>
              <a:rPr lang="sr-Latn-ME" altLang="sr-Latn-RS" sz="1800" b="1" dirty="0"/>
              <a:t>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F6F89-F6F4-4B32-91B7-AD3EC920C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048" y="1037254"/>
            <a:ext cx="3930002" cy="578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28A5A-3616-4D7F-A9C2-1D380B1EC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4" y="1000367"/>
            <a:ext cx="3168967" cy="58268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9CBD4E-ED4E-406A-9F62-3AFAA6EB263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80AD489F-48DF-488D-9AE5-010C2D8A7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C817A9ED-0743-4D2B-8BBA-3266EF0EB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21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o</a:t>
            </a:r>
            <a:r>
              <a:rPr lang="hr-HR" altLang="sr-Latn-RS" sz="3200" dirty="0"/>
              <a:t>ve dvije kritično ugrožene vrste kokotića iz porodice žabnjaka (Ranunculaceae) ugrožene su napuštanjem tradicionalne poljoprivrede </a:t>
            </a:r>
            <a:endParaRPr lang="en-GB" altLang="sr-Latn-RS" sz="3200" dirty="0"/>
          </a:p>
          <a:p>
            <a:pPr marL="0" indent="0">
              <a:spcBef>
                <a:spcPct val="0"/>
              </a:spcBef>
              <a:buNone/>
            </a:pPr>
            <a:endParaRPr lang="hr-HR" altLang="sr-Latn-RS" sz="3200" dirty="0"/>
          </a:p>
          <a:p>
            <a:pPr>
              <a:spcBef>
                <a:spcPct val="0"/>
              </a:spcBef>
            </a:pPr>
            <a:r>
              <a:rPr lang="en-GB" altLang="sr-Latn-RS" sz="3200" dirty="0"/>
              <a:t>t</a:t>
            </a:r>
            <a:r>
              <a:rPr lang="hr-HR" altLang="sr-Latn-RS" sz="3200" dirty="0"/>
              <a:t>ipične su mediteranske vrste, iako ima nešto nalaza i u kontinentalnoj Hrvatskoj 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02159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39" y="984875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Consolida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orientalis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(</a:t>
            </a:r>
            <a:r>
              <a:rPr lang="sr-Latn-ME" altLang="sr-Latn-RS" sz="1800" b="1" dirty="0" err="1"/>
              <a:t>Gay</a:t>
            </a:r>
            <a:r>
              <a:rPr lang="sr-Latn-ME" altLang="sr-Latn-RS" sz="1800" b="1" dirty="0"/>
              <a:t>) </a:t>
            </a:r>
            <a:r>
              <a:rPr lang="sr-Latn-ME" altLang="sr-Latn-RS" sz="1800" b="1" dirty="0" err="1"/>
              <a:t>Schrödinger</a:t>
            </a:r>
            <a:r>
              <a:rPr lang="sr-Latn-ME" altLang="sr-Latn-RS" sz="1800" b="1" dirty="0"/>
              <a:t>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0B2D3-EC79-49FD-BD3C-49D698CA0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9" y="1497639"/>
            <a:ext cx="3340814" cy="4101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AEBA4-AF35-46AD-9BFF-772BDB51B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36" y="1497639"/>
            <a:ext cx="5285743" cy="41017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8C044F-0205-41F2-B706-1BC4C940B1C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B1C21EDB-AD1E-4803-9AF5-5291FDCFC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5B7CA0D8-32F5-414A-B070-EC9014A6E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56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rsta žitnih polja, ugrožena herbicidima</a:t>
            </a:r>
            <a:endParaRPr lang="en-GB" altLang="sr-Latn-RS" sz="3200" dirty="0"/>
          </a:p>
          <a:p>
            <a:pPr marL="0" indent="0">
              <a:spcBef>
                <a:spcPct val="0"/>
              </a:spcBef>
              <a:buNone/>
            </a:pPr>
            <a:endParaRPr lang="hr-HR" altLang="sr-Latn-RS" sz="3200" dirty="0"/>
          </a:p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rlo rijetka vrsta hrvatske flore sa svega nekoliko lokaliteta u istočnoj Hrvatskoj i u Primorju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01473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87" y="604731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Delphinium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halteratum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 err="1"/>
              <a:t>Sm</a:t>
            </a:r>
            <a:r>
              <a:rPr lang="sr-Latn-ME" altLang="sr-Latn-RS" sz="1800" b="1" dirty="0"/>
              <a:t>.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7FED6-C650-49AE-8EDF-DBDBCF0A6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2" y="1179632"/>
            <a:ext cx="7835715" cy="56013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AB3FA0-EACE-4A9A-808F-E45352229B3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B0FC8438-13EC-41DA-A703-6C69A4423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F9D678A-7FC9-4D18-B7A6-158665966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879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hr-HR" altLang="sr-Latn-RS" sz="3200" i="1" dirty="0"/>
              <a:t>Delphinium </a:t>
            </a:r>
            <a:r>
              <a:rPr lang="hr-HR" altLang="sr-Latn-RS" sz="3200" dirty="0"/>
              <a:t> iz porodice žabnjaka (Ranunculaceae) je morfološki vrlo sličan prethodnom rodu </a:t>
            </a:r>
            <a:r>
              <a:rPr lang="hr-HR" altLang="sr-Latn-RS" sz="3200" i="1" dirty="0"/>
              <a:t>Consolida</a:t>
            </a:r>
            <a:endParaRPr lang="hr-HR" altLang="sr-Latn-RS" sz="3200" dirty="0"/>
          </a:p>
          <a:p>
            <a:pPr>
              <a:spcBef>
                <a:spcPct val="0"/>
              </a:spcBef>
            </a:pPr>
            <a:r>
              <a:rPr lang="en-GB" altLang="sr-Latn-RS" sz="3200" dirty="0"/>
              <a:t>o</a:t>
            </a:r>
            <a:r>
              <a:rPr lang="hr-HR" altLang="sr-Latn-RS" sz="3200" dirty="0"/>
              <a:t>va je vrsta jako rijetka u našem primorju na ruderalnim staništima kao što su vinogradi, maslinici i strništa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u</a:t>
            </a:r>
            <a:r>
              <a:rPr lang="hr-HR" altLang="sr-Latn-RS" sz="3200" dirty="0"/>
              <a:t>grožena je napuštanjem uzgoja žitarica u mediteranskom području </a:t>
            </a:r>
            <a:endParaRPr lang="hr-HR" altLang="sr-Latn-RS" sz="3200" i="1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5050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64" y="652868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Papaver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hybridum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L.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40905-2933-4BA9-B2A5-FB39A388A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6" y="3587775"/>
            <a:ext cx="3221218" cy="2432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B52EDD-EABD-42D8-B01E-DFA5C1D6B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/>
          <a:stretch/>
        </p:blipFill>
        <p:spPr>
          <a:xfrm>
            <a:off x="3788228" y="1194677"/>
            <a:ext cx="4997766" cy="4825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45117-6E06-4A1F-93B8-76C8590439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"/>
          <a:stretch/>
        </p:blipFill>
        <p:spPr>
          <a:xfrm>
            <a:off x="358006" y="1194677"/>
            <a:ext cx="3221218" cy="23408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F1D0B3-1F4A-48EA-A9A6-82B2410EE60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BCB0E270-50B2-4380-ABF6-B97BCA01C7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40BB8207-C19B-420A-86C6-B94A4A9B0E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564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o</a:t>
            </a:r>
            <a:r>
              <a:rPr lang="hr-HR" altLang="sr-Latn-RS" sz="3200" dirty="0"/>
              <a:t>va mala korovna vrsta maka također je ugrožena smanjivanjem površina žitnih polja 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ećina nalaza je uzduž jadranske obale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rsta se prepoznaje po zavinutim bodljama na plodu (tobolcu)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1438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65" y="789666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Vaccaria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hispanica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(</a:t>
            </a:r>
            <a:r>
              <a:rPr lang="sr-Latn-ME" altLang="sr-Latn-RS" sz="1800" b="1" dirty="0" err="1"/>
              <a:t>Mill</a:t>
            </a:r>
            <a:r>
              <a:rPr lang="sr-Latn-ME" altLang="sr-Latn-RS" sz="1800" b="1" dirty="0"/>
              <a:t>.) </a:t>
            </a:r>
            <a:r>
              <a:rPr lang="sr-Latn-ME" altLang="sr-Latn-RS" sz="1800" b="1" dirty="0" err="1"/>
              <a:t>Rauschert</a:t>
            </a:r>
            <a:r>
              <a:rPr lang="sr-Latn-ME" altLang="sr-Latn-RS" sz="1800" b="1" dirty="0"/>
              <a:t>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08BF9-17DB-43FF-86D2-EA28C3391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497738"/>
            <a:ext cx="5528396" cy="3683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22256-3218-43D1-94CD-AD00D6518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65" y="1497737"/>
            <a:ext cx="2855990" cy="3684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7ACB43-3907-45AF-8A02-8730F8D88CD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0847F014-F3F6-4590-A6D6-7B37CA400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68BFCA09-3400-49EB-958E-C84052D1A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04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1215-88B2-4BEE-A501-C0A6F78B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6" y="276621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800" b="1" dirty="0"/>
              <a:t>Ugrožene vrste u flori Hrvatske</a:t>
            </a:r>
            <a:br>
              <a:rPr lang="en-GB" sz="4800" b="1" dirty="0"/>
            </a:br>
            <a:r>
              <a:rPr lang="hr-HR" sz="4800" b="1" dirty="0"/>
              <a:t>(obradive površine</a:t>
            </a:r>
            <a:r>
              <a:rPr lang="en-GB" sz="4800" b="1" dirty="0"/>
              <a:t>,</a:t>
            </a:r>
            <a:r>
              <a:rPr lang="hr-HR" sz="4800" b="1" dirty="0"/>
              <a:t> šume i šumski rubovi, travnjaci)</a:t>
            </a:r>
            <a:br>
              <a:rPr lang="hr-HR" sz="4800" b="1" dirty="0"/>
            </a:b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96912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rsta iz porodice klinčića (</a:t>
            </a:r>
            <a:r>
              <a:rPr lang="hr-HR" altLang="sr-Latn-RS" sz="3200" i="1" dirty="0"/>
              <a:t>Caryophyllaceae</a:t>
            </a:r>
            <a:r>
              <a:rPr lang="hr-HR" altLang="sr-Latn-RS" sz="3200" dirty="0"/>
              <a:t>) karakterističnih okriljeno-rebrastih čaški 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r</a:t>
            </a:r>
            <a:r>
              <a:rPr lang="hr-HR" altLang="sr-Latn-RS" sz="3200" dirty="0"/>
              <a:t>aste kao korov na žitnim poljima, uglavnom mediteranske Hrvatske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07342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87" y="581663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/>
              <a:t>Adonis </a:t>
            </a:r>
            <a:r>
              <a:rPr lang="sr-Latn-ME" altLang="sr-Latn-RS" sz="1800" b="1" i="1" dirty="0" err="1"/>
              <a:t>aestivalis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L.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(EN)</a:t>
            </a:r>
            <a:endParaRPr lang="en-US" altLang="sr-Latn-R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C0A69-1F09-4C67-B29D-AE64E3CD1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r="14429" b="29143"/>
          <a:stretch/>
        </p:blipFill>
        <p:spPr>
          <a:xfrm>
            <a:off x="415126" y="1074690"/>
            <a:ext cx="3960932" cy="3044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48CEC-6368-4ADF-A90B-929CB0519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4" y="583645"/>
            <a:ext cx="4044179" cy="6221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721BA-DB0C-4A1C-A749-785404C9C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6" y="4162708"/>
            <a:ext cx="3960932" cy="26439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FF3177-AA9C-4754-890C-56BEA16DDCE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819537C4-2629-4ABC-AEDB-FAC02C675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A69696E7-1ABC-40B4-B6C8-83B8FF4DC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87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l</a:t>
            </a:r>
            <a:r>
              <a:rPr lang="hr-HR" altLang="sr-Latn-RS" sz="3200" dirty="0"/>
              <a:t>jetni gorocvijet iz porodice žabnjaka (</a:t>
            </a:r>
            <a:r>
              <a:rPr lang="hr-HR" altLang="sr-Latn-RS" sz="3200" i="1" dirty="0"/>
              <a:t>Ranunculaceae</a:t>
            </a:r>
            <a:r>
              <a:rPr lang="hr-HR" altLang="sr-Latn-RS" sz="3200" dirty="0"/>
              <a:t>) ugrožena je vrsta hrvatske flore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r</a:t>
            </a:r>
            <a:r>
              <a:rPr lang="hr-HR" altLang="sr-Latn-RS" sz="3200" dirty="0"/>
              <a:t>aste na oranicama i u žitnim poljima, te uz rubove polja, putova i sl., i cvate ljeti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rlo slična i također ugrožena vrsta mu je i jesenski gorocvijet (</a:t>
            </a:r>
            <a:r>
              <a:rPr lang="hr-HR" altLang="sr-Latn-RS" sz="3200" i="1" dirty="0"/>
              <a:t>Adonis annua </a:t>
            </a:r>
            <a:r>
              <a:rPr lang="hr-HR" altLang="sr-Latn-RS" sz="3200" dirty="0"/>
              <a:t>L. emend. Huds.) koji cvate u jesen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73006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39" y="549979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Hibiscus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trionum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L.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(EN)</a:t>
            </a:r>
            <a:endParaRPr lang="en-US" altLang="sr-Latn-R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077DE-A644-4EBC-83B7-4275CD89E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3" y="945001"/>
            <a:ext cx="4357687" cy="2905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85752C-D73E-449D-8EAD-482258403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24" y="3901506"/>
            <a:ext cx="4357687" cy="2905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9E01F-966C-4518-83B7-08EE99021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80" y="891878"/>
            <a:ext cx="4308275" cy="59147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917CA3-87C6-4F85-BEBA-1252B1E214F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3D2107F2-F871-4CD4-86FD-B3266B9D6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0C9F6F0C-47C3-447B-AB7D-0962C4FCD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698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sr-Latn-RS" sz="3200" dirty="0"/>
              <a:t>v</a:t>
            </a:r>
            <a:r>
              <a:rPr lang="hr-HR" altLang="sr-Latn-RS" sz="3200" dirty="0"/>
              <a:t>rsta pripada porodici sljezova (</a:t>
            </a:r>
            <a:r>
              <a:rPr lang="hr-HR" altLang="sr-Latn-RS" sz="3200" i="1" dirty="0"/>
              <a:t>Malvaceae</a:t>
            </a:r>
            <a:r>
              <a:rPr lang="hr-HR" altLang="sr-Latn-RS" sz="3200" dirty="0"/>
              <a:t>), raste na ruderalnim staništima, no najviše u vrtovima, vinogradima i voćnjacima</a:t>
            </a:r>
          </a:p>
          <a:p>
            <a:pPr>
              <a:spcBef>
                <a:spcPct val="0"/>
              </a:spcBef>
            </a:pPr>
            <a:r>
              <a:rPr lang="hr-HR" altLang="sr-Latn-RS" sz="3200" dirty="0"/>
              <a:t>Karakteristična je vrsta korovnih submediteranskih okopavina (kultura koje se uzgajaju okopavanjem), no pojavljuje se i u dijelovima kontinenta s ljetnom sušom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08811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779A21-3295-43EB-A0B1-75111A085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45" y="615005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/>
              <a:t>Mandragora </a:t>
            </a:r>
            <a:r>
              <a:rPr lang="sr-Latn-ME" altLang="sr-Latn-RS" sz="1800" b="1" i="1" dirty="0" err="1"/>
              <a:t>officinarum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/>
              <a:t>L.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389B8-9224-4DA1-A872-D224D6E9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36" y="1248726"/>
            <a:ext cx="4043692" cy="5394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AAA61-7218-430D-87AB-F8615FAF3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214313" y="1248726"/>
            <a:ext cx="4380879" cy="53949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CDCB07-5341-45E1-9E99-07C5227BFA3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21E9AE94-D3DE-44FF-ACD7-D5918F951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C4844F42-D312-4ABE-B5E1-41AA40488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910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</a:t>
            </a:r>
            <a:r>
              <a:rPr lang="hr-HR" sz="3200" dirty="0"/>
              <a:t>andragora je izuzetno rijetka vrsta hrvatske flore, poznata jedino iz brdskog područja Konavala kod Dubrovnika</a:t>
            </a:r>
          </a:p>
          <a:p>
            <a:r>
              <a:rPr lang="en-GB" sz="3200" dirty="0"/>
              <a:t>r</a:t>
            </a:r>
            <a:r>
              <a:rPr lang="hr-HR" sz="3200" dirty="0"/>
              <a:t>aste na ruderalnim </a:t>
            </a:r>
            <a:r>
              <a:rPr lang="en-GB" sz="3200" dirty="0"/>
              <a:t>i </a:t>
            </a:r>
            <a:r>
              <a:rPr lang="en-GB" sz="3200" dirty="0" err="1"/>
              <a:t>dušikom</a:t>
            </a:r>
            <a:r>
              <a:rPr lang="en-GB" sz="3200" dirty="0"/>
              <a:t> </a:t>
            </a:r>
            <a:r>
              <a:rPr lang="en-GB" sz="3200" dirty="0" err="1"/>
              <a:t>bogatim</a:t>
            </a:r>
            <a:r>
              <a:rPr lang="en-GB" sz="3200" dirty="0"/>
              <a:t> </a:t>
            </a:r>
            <a:r>
              <a:rPr lang="hr-HR" sz="3200" dirty="0"/>
              <a:t>staništima,  oko staja, uz okopavine, na kamenitim i osunčanim mjestima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5163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ŠUME I ŠUMSKI RUBOVI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99959"/>
          </a:xfrm>
        </p:spPr>
        <p:txBody>
          <a:bodyPr>
            <a:normAutofit/>
          </a:bodyPr>
          <a:lstStyle/>
          <a:p>
            <a:r>
              <a:rPr lang="hr-HR" sz="2000" dirty="0"/>
              <a:t>Stabilni ekosustavi</a:t>
            </a:r>
          </a:p>
          <a:p>
            <a:r>
              <a:rPr lang="hr-HR" sz="2000" dirty="0"/>
              <a:t>Nezakonito sabiranje biljaka</a:t>
            </a:r>
          </a:p>
          <a:p>
            <a:r>
              <a:rPr lang="hr-HR" sz="2000" dirty="0"/>
              <a:t>Nekontrolirana sječa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E6DEE-F371-4F60-AC3A-C99DFB78E554}"/>
              </a:ext>
            </a:extLst>
          </p:cNvPr>
          <p:cNvSpPr/>
          <p:nvPr/>
        </p:nvSpPr>
        <p:spPr>
          <a:xfrm>
            <a:off x="2678211" y="6467382"/>
            <a:ext cx="44279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prašuma </a:t>
            </a:r>
            <a:r>
              <a:rPr lang="hr-HR" sz="1500" dirty="0" err="1"/>
              <a:t>Čorkova</a:t>
            </a:r>
            <a:r>
              <a:rPr lang="hr-HR" sz="1500" dirty="0"/>
              <a:t> uvala u NP Plitvička jezera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3771E-FF8E-4F5F-85DE-62E6A50EA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7" y="2906168"/>
            <a:ext cx="5347047" cy="35581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F9E835-7FFB-4876-9296-889754EE4D0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EEAB2E78-EF88-4C2B-A679-8E4D3B1C7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698021F1-7180-4020-A1F2-3C4A9F48D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56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tabilni ekosustavi</a:t>
            </a:r>
          </a:p>
          <a:p>
            <a:r>
              <a:rPr lang="en-GB" sz="3200" dirty="0"/>
              <a:t>n</a:t>
            </a:r>
            <a:r>
              <a:rPr lang="hr-HR" sz="3200" dirty="0"/>
              <a:t>ezakonito sabiranje biljaka</a:t>
            </a:r>
          </a:p>
          <a:p>
            <a:r>
              <a:rPr lang="en-GB" sz="3200" dirty="0"/>
              <a:t>n</a:t>
            </a:r>
            <a:r>
              <a:rPr lang="hr-HR" sz="3200" dirty="0"/>
              <a:t>ekontrolirana sječa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18736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/>
          <a:stretch/>
        </p:blipFill>
        <p:spPr bwMode="auto">
          <a:xfrm>
            <a:off x="5077907" y="1327880"/>
            <a:ext cx="2609835" cy="416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388" y="737907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Botrychium matricariifolium </a:t>
            </a:r>
            <a:r>
              <a:rPr lang="hr-HR" b="1" dirty="0"/>
              <a:t>(Retz.) A. Br. ex </a:t>
            </a:r>
            <a:r>
              <a:rPr lang="hr-HR" b="1" dirty="0" err="1"/>
              <a:t>Koch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t="7623" r="45000" b="10978"/>
          <a:stretch/>
        </p:blipFill>
        <p:spPr bwMode="auto">
          <a:xfrm>
            <a:off x="1456258" y="1327880"/>
            <a:ext cx="3166281" cy="418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456" y="6157174"/>
            <a:ext cx="87849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b="1" dirty="0"/>
              <a:t>Borovečki-Voska Lj., Čičmir R. Č., Šincek D. (2011): </a:t>
            </a:r>
            <a:r>
              <a:rPr lang="hr-HR" sz="1500" dirty="0"/>
              <a:t>A new finding of the species </a:t>
            </a:r>
            <a:r>
              <a:rPr lang="hr-HR" sz="1500" i="1" dirty="0"/>
              <a:t>Botrychium matricariifolium </a:t>
            </a:r>
            <a:r>
              <a:rPr lang="hr-HR" sz="1500" dirty="0"/>
              <a:t>(Retz.) A. Br. ex Koch (Ophioglossaceae) in Croatia. Natura Croatica 20(1): 229-232.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3456" y="5558911"/>
            <a:ext cx="8547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b="1" dirty="0"/>
              <a:t>Marković Lj. (1975): </a:t>
            </a:r>
            <a:r>
              <a:rPr lang="hr-HR" sz="1500" i="1" dirty="0"/>
              <a:t>Botrychium matricariifolium </a:t>
            </a:r>
            <a:r>
              <a:rPr lang="hr-HR" sz="1500" dirty="0"/>
              <a:t>(Retz.) A. Br. ex Koch u flori Hrvatske. Acta Botanica Croatica 34 157-158.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656A19-625A-4D97-9BC9-59E806DB848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7A8CF16D-8506-4FF8-B85F-0148C847A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7F4281D1-68EC-4A43-A4CB-5F85A5F07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3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OBRADIVE POVRŠINE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6873"/>
          </a:xfrm>
        </p:spPr>
        <p:txBody>
          <a:bodyPr>
            <a:normAutofit/>
          </a:bodyPr>
          <a:lstStyle/>
          <a:p>
            <a:r>
              <a:rPr lang="hr-HR" sz="2000" dirty="0"/>
              <a:t>Staništa rijetkih korova </a:t>
            </a:r>
          </a:p>
          <a:p>
            <a:r>
              <a:rPr lang="hr-HR" sz="2000" dirty="0"/>
              <a:t>Vrste ugrožene </a:t>
            </a:r>
            <a:r>
              <a:rPr lang="hr-HR" sz="2000" dirty="0" err="1"/>
              <a:t>pesticidma</a:t>
            </a:r>
            <a:r>
              <a:rPr lang="hr-HR" sz="2000" dirty="0"/>
              <a:t>, umjetnim gnojivima i intenzivnom poljoprivredom i monokulturama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9E6DC-D8FF-4CFD-884E-FC7957C0DF2E}"/>
              </a:ext>
            </a:extLst>
          </p:cNvPr>
          <p:cNvSpPr/>
          <p:nvPr/>
        </p:nvSpPr>
        <p:spPr>
          <a:xfrm>
            <a:off x="2108515" y="6366105"/>
            <a:ext cx="50115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danas rijetka korovna zajednica različka i maka </a:t>
            </a:r>
            <a:r>
              <a:rPr lang="hr-HR" sz="1500" dirty="0" err="1"/>
              <a:t>turčinjaka</a:t>
            </a:r>
            <a:endParaRPr lang="hr-HR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8D4FD-B693-4CFF-9244-D5C04F7B7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96" y="2925764"/>
            <a:ext cx="5011546" cy="33932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D990A-227E-4F13-8942-C1C3690E2D7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ACBB7516-95A4-4C50-B655-103884C63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A1CACF7-6FF8-4C25-B7DB-544F5093C8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33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vu ste vrstu papratnjača iz skupine jednolista upoznali na prvoj vježbi iz Flore Hrvatske</a:t>
            </a:r>
          </a:p>
          <a:p>
            <a:r>
              <a:rPr lang="en-GB" sz="3200" dirty="0"/>
              <a:t>i</a:t>
            </a:r>
            <a:r>
              <a:rPr lang="hr-HR" sz="3200" dirty="0"/>
              <a:t>ako se smatrala regionalno izumrlom (nalazište na Medvednici je uništeno), vrsta je pronađena u Gorskom Kotaru prije desetak godina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07324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602" y="64060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Taxus</a:t>
            </a:r>
            <a:r>
              <a:rPr lang="hr-HR" b="1" i="1" dirty="0"/>
              <a:t> </a:t>
            </a:r>
            <a:r>
              <a:rPr lang="hr-HR" b="1" i="1" dirty="0" err="1"/>
              <a:t>baccata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(VU) </a:t>
            </a:r>
            <a:r>
              <a:rPr lang="hr-HR" b="1" dirty="0"/>
              <a:t>- tisa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43203-A252-4DE5-8546-1FA4F76A9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69" y="627502"/>
            <a:ext cx="4182510" cy="623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EA6F1-DB54-4D52-99A2-25441D70B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09934"/>
            <a:ext cx="4016828" cy="2259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63A82-348B-4D0B-8720-96865D083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429000"/>
            <a:ext cx="4016828" cy="30126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755FE67-C12F-479E-9FEA-FE990A51A06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7F8F9945-521F-45B6-9622-4520739E7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AD1398C-1F16-43CB-A341-F71C3CA4D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43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546"/>
            <a:ext cx="7886700" cy="6127748"/>
          </a:xfrm>
        </p:spPr>
        <p:txBody>
          <a:bodyPr>
            <a:no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isa je osjetljiva (VU) i relativno rijetka reliktna drvenasta vrsta u flori Hrvatske (iako je u urbanoj hortikulturi jedna od češćih grmolikih vrsta)</a:t>
            </a:r>
          </a:p>
          <a:p>
            <a:r>
              <a:rPr lang="en-GB" sz="3200" dirty="0"/>
              <a:t>n</a:t>
            </a:r>
            <a:r>
              <a:rPr lang="hr-HR" sz="3200" dirty="0"/>
              <a:t>igdje ne tvori šumske sastojine, nego dolazi kao pojedinačno stablo ili više njih u zonama mješovitih bukovo-jelovih šuma</a:t>
            </a:r>
          </a:p>
          <a:p>
            <a:r>
              <a:rPr lang="en-GB" sz="3200" dirty="0"/>
              <a:t>u</a:t>
            </a:r>
            <a:r>
              <a:rPr lang="hr-HR" sz="3200" dirty="0"/>
              <a:t> Hrvatskoj je nalazimo na Medvednici, u Gorskom Kotaru i drugdje</a:t>
            </a:r>
          </a:p>
          <a:p>
            <a:r>
              <a:rPr lang="en-GB" sz="3200" dirty="0"/>
              <a:t>n</a:t>
            </a:r>
            <a:r>
              <a:rPr lang="hr-HR" sz="3200" dirty="0"/>
              <a:t>jezina rijetkost je posljedica sječe i iskorištavanja drva, koje je u prošlosti bilo vrlo cijenjeno, pa postoji teorija da je rijetkost ove vrste u Europi posljedica izrade lukova i strijela u srednjem vijeku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448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616755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Ilex</a:t>
            </a:r>
            <a:r>
              <a:rPr lang="hr-HR" b="1" i="1" dirty="0"/>
              <a:t> </a:t>
            </a:r>
            <a:r>
              <a:rPr lang="hr-HR" b="1" i="1" dirty="0" err="1"/>
              <a:t>aquifolium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437A6-8ACE-4062-AC63-DA9ED3E93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40" y="616755"/>
            <a:ext cx="3677974" cy="6175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4F130-24DC-485A-B4AC-F1EDDCE2C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" y="1017143"/>
            <a:ext cx="4683185" cy="3118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D1500-76A2-4C12-BEDD-65D6D6151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17" y="4136047"/>
            <a:ext cx="3279906" cy="27332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A713880-C066-4DB0-8448-D8DFCF51CE1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ACF95B57-4EE4-4591-8C4B-E404418E8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FDBEFCD-9CD9-4F77-9E79-D5D20BF47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337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1037"/>
            <a:ext cx="7886700" cy="5811837"/>
          </a:xfrm>
        </p:spPr>
        <p:txBody>
          <a:bodyPr>
            <a:normAutofit/>
          </a:bodyPr>
          <a:lstStyle/>
          <a:p>
            <a:r>
              <a:rPr lang="en-GB" sz="3200" dirty="0"/>
              <a:t>b</a:t>
            </a:r>
            <a:r>
              <a:rPr lang="hr-HR" sz="3200" dirty="0"/>
              <a:t>ožikovina kod nas raste (isto kao i tisa) uglavnom kao grm, iako ima potencijal izrasti i u visoko stablo</a:t>
            </a:r>
          </a:p>
          <a:p>
            <a:r>
              <a:rPr lang="en-GB" sz="3200" dirty="0"/>
              <a:t>r</a:t>
            </a:r>
            <a:r>
              <a:rPr lang="hr-HR" sz="3200" dirty="0"/>
              <a:t>aste u raznim bukovim šumama, ali rijetko u gušćim sastojinama, češće kao pojedinačni primjerci</a:t>
            </a:r>
          </a:p>
          <a:p>
            <a:r>
              <a:rPr lang="en-GB" sz="3200" dirty="0"/>
              <a:t>u</a:t>
            </a:r>
            <a:r>
              <a:rPr lang="hr-HR" sz="3200" dirty="0"/>
              <a:t>grožena je nezakonitom berbom grana i plodova za dekorativne svrhe</a:t>
            </a:r>
          </a:p>
          <a:p>
            <a:r>
              <a:rPr lang="en-GB" sz="3200" dirty="0"/>
              <a:t>v</a:t>
            </a:r>
            <a:r>
              <a:rPr lang="hr-HR" sz="3200" dirty="0"/>
              <a:t>rsta ima heterofiliju – dvojaki oblik listova (bodljikavi na nižim granama i bez bodlji na višim granama) kao prilagodba ne herbivore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81100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644852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Cypripedium</a:t>
            </a:r>
            <a:r>
              <a:rPr lang="hr-HR" b="1" i="1" dirty="0"/>
              <a:t> </a:t>
            </a:r>
            <a:r>
              <a:rPr lang="hr-HR" b="1" i="1" dirty="0" err="1"/>
              <a:t>calceolus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(EN)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FC82C-8D14-4C8C-B8E5-BCF189F5E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44" y="1109760"/>
            <a:ext cx="4001806" cy="5676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0DB2A-5B25-453F-8081-D0109A499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1" y="1109761"/>
            <a:ext cx="4257240" cy="56763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1D83BB-5716-4AAE-8F39-19D11B7D82F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935C1FDC-1F0B-4CE1-989E-2D5B10726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24518850-067B-4194-BE76-18F48CF3E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607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g</a:t>
            </a:r>
            <a:r>
              <a:rPr lang="hr-HR" sz="3200" dirty="0"/>
              <a:t>ospina papučica je za mnoge najatraktivnija vrsta orhideje u Hrvatskoj</a:t>
            </a:r>
          </a:p>
          <a:p>
            <a:r>
              <a:rPr lang="en-GB" sz="3200" dirty="0"/>
              <a:t>r</a:t>
            </a:r>
            <a:r>
              <a:rPr lang="hr-HR" sz="3200" dirty="0"/>
              <a:t>aste na rubovima pretplaninskih i planinskih šuma i šikara</a:t>
            </a:r>
          </a:p>
          <a:p>
            <a:r>
              <a:rPr lang="en-GB" sz="3200" dirty="0"/>
              <a:t>u</a:t>
            </a:r>
            <a:r>
              <a:rPr lang="hr-HR" sz="3200" dirty="0"/>
              <a:t> Hrvatskoj je vrlo rijetka (Gorski Kotar, Plitvička jezera, Velebit), sa svega nekoliko recentno potvrđenih nalazišta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8046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11FB4C-8E03-4B0B-BA10-312E329A5A22}"/>
              </a:ext>
            </a:extLst>
          </p:cNvPr>
          <p:cNvSpPr/>
          <p:nvPr/>
        </p:nvSpPr>
        <p:spPr>
          <a:xfrm>
            <a:off x="183424" y="657750"/>
            <a:ext cx="5129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Anemone</a:t>
            </a:r>
            <a:r>
              <a:rPr lang="hr-HR" b="1" i="1" dirty="0"/>
              <a:t> </a:t>
            </a:r>
            <a:r>
              <a:rPr lang="hr-HR" b="1" i="1" dirty="0" err="1"/>
              <a:t>sylvestris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A7DA0-726B-48D7-A6AD-44D527FCC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5195"/>
            <a:ext cx="4388576" cy="5851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9DA64A-A17A-4128-A674-DC6210A95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2" y="4142532"/>
            <a:ext cx="3994150" cy="2664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F5F98-9B1A-406D-B5A5-A25FC8EAC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2" y="1105823"/>
            <a:ext cx="3994150" cy="29956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14978F-2444-4E1F-9EAF-4A43B3C2907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3D31277C-E681-45E4-9543-D3793F1CB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07CE7FB7-23A7-49A5-9E63-79C74CC0A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159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elika šumarica rijetka je i kritično ugrožena vrsta hrvatske flore </a:t>
            </a:r>
          </a:p>
          <a:p>
            <a:r>
              <a:rPr lang="en-GB" sz="3200" dirty="0"/>
              <a:t>r</a:t>
            </a:r>
            <a:r>
              <a:rPr lang="hr-HR" sz="3200" dirty="0"/>
              <a:t>aste u termofilnim šikarama i prorijeđenim šumama, te na njihovim rubovima, a ugrožena je njihovom sječom</a:t>
            </a:r>
          </a:p>
          <a:p>
            <a:r>
              <a:rPr lang="en-GB" sz="3200" dirty="0"/>
              <a:t>v</a:t>
            </a:r>
            <a:r>
              <a:rPr lang="hr-HR" sz="3200" dirty="0"/>
              <a:t>rsta je poznata iz brdskog područja sjeverozapadne Hrvatske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70626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247" y="846968"/>
            <a:ext cx="601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Iris </a:t>
            </a:r>
            <a:r>
              <a:rPr lang="hr-HR" b="1" i="1" dirty="0" err="1"/>
              <a:t>croatica</a:t>
            </a:r>
            <a:r>
              <a:rPr lang="hr-HR" b="1" i="1" dirty="0"/>
              <a:t> </a:t>
            </a:r>
            <a:r>
              <a:rPr lang="hr-HR" b="1" dirty="0"/>
              <a:t>Horvat </a:t>
            </a:r>
            <a:r>
              <a:rPr lang="hr-HR" b="1" dirty="0" err="1"/>
              <a:t>et</a:t>
            </a:r>
            <a:r>
              <a:rPr lang="hr-HR" b="1" dirty="0"/>
              <a:t> M. D. Horvat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3120C-FD43-4B55-9906-89E550DC3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41" y="673433"/>
            <a:ext cx="4059852" cy="6087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D21A6-1CAD-4328-932D-93F2A39EB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5" y="1241636"/>
            <a:ext cx="2985816" cy="5519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9A26A-2B0B-4972-8F56-B93A59F8A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" y="4349392"/>
            <a:ext cx="4583696" cy="2533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DC3C2E-6CCD-4F76-9136-F7B7BC45D69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B358FDE3-CDE0-4D6E-B617-9D3F254AE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98DEA18E-6941-49F0-9390-6E03B2FD4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57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taništa rijetkih korova </a:t>
            </a:r>
          </a:p>
          <a:p>
            <a:r>
              <a:rPr lang="en-GB" sz="3200" dirty="0"/>
              <a:t>v</a:t>
            </a:r>
            <a:r>
              <a:rPr lang="hr-HR" sz="3200" dirty="0"/>
              <a:t>rste ugrožene pesticidma, umjetnim gnojivima i intenzivnom poljoprivredom i monokulturama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37971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</a:t>
            </a:r>
            <a:r>
              <a:rPr lang="hr-HR" sz="3200" dirty="0"/>
              <a:t>rvatska perunika je endemična i osjetljiva vrsta hrvatske flore, koja raste u sjeverozapadnoj Hrvatskoj</a:t>
            </a:r>
          </a:p>
          <a:p>
            <a:r>
              <a:rPr lang="en-GB" sz="3200" dirty="0"/>
              <a:t>o</a:t>
            </a:r>
            <a:r>
              <a:rPr lang="hr-HR" sz="3200" dirty="0"/>
              <a:t>tkrio ju je i opisao prof. Ivo Horvat i njegova supruga Marija Dvoržak Horvat (na slajdu je njen originalni crtež)</a:t>
            </a:r>
          </a:p>
          <a:p>
            <a:r>
              <a:rPr lang="en-GB" sz="3200" dirty="0"/>
              <a:t>v</a:t>
            </a:r>
            <a:r>
              <a:rPr lang="hr-HR" sz="3200" dirty="0"/>
              <a:t>rsta raste na rubovima termofilnih šuma i šikara</a:t>
            </a:r>
          </a:p>
          <a:p>
            <a:endParaRPr lang="hr-HR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04117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3487" y="936750"/>
            <a:ext cx="31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Digitalis </a:t>
            </a:r>
            <a:r>
              <a:rPr lang="hr-HR" b="1" i="1" dirty="0" err="1"/>
              <a:t>lanata</a:t>
            </a:r>
            <a:r>
              <a:rPr lang="hr-HR" b="1" dirty="0"/>
              <a:t> </a:t>
            </a:r>
            <a:r>
              <a:rPr lang="hr-HR" b="1" dirty="0" err="1"/>
              <a:t>Ehrh</a:t>
            </a:r>
            <a:r>
              <a:rPr lang="hr-HR" b="1" dirty="0"/>
              <a:t>. </a:t>
            </a:r>
            <a:r>
              <a:rPr lang="hr-HR" b="1" dirty="0">
                <a:solidFill>
                  <a:srgbClr val="FF0000"/>
                </a:solidFill>
              </a:rPr>
              <a:t>(CR)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2F525-5403-43CF-A2F5-EF191C77C981}"/>
              </a:ext>
            </a:extLst>
          </p:cNvPr>
          <p:cNvSpPr/>
          <p:nvPr/>
        </p:nvSpPr>
        <p:spPr>
          <a:xfrm>
            <a:off x="4853365" y="936750"/>
            <a:ext cx="31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Digitalis </a:t>
            </a:r>
            <a:r>
              <a:rPr lang="hr-HR" b="1" i="1" dirty="0" err="1"/>
              <a:t>ferruginea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0D33D-A61A-498C-A685-41D93439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90" b="12003"/>
          <a:stretch/>
        </p:blipFill>
        <p:spPr>
          <a:xfrm>
            <a:off x="4444926" y="1405409"/>
            <a:ext cx="4167312" cy="5025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70A49-6C19-4F6B-A4D3-C11FEDC30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9"/>
          <a:stretch/>
        </p:blipFill>
        <p:spPr>
          <a:xfrm>
            <a:off x="260459" y="1405409"/>
            <a:ext cx="3997005" cy="50256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5894EE-0F19-4D8F-8536-410B0D048B0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2BA7A001-787D-4176-B921-BB7B96C1B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2090B3CD-AF7E-4B93-8732-15F2BC398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125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ve dvije vrste naprstaka (</a:t>
            </a:r>
            <a:r>
              <a:rPr lang="hr-HR" sz="3200" i="1" dirty="0"/>
              <a:t>Scrophulariaceae</a:t>
            </a:r>
            <a:r>
              <a:rPr lang="hr-HR" sz="3200" dirty="0"/>
              <a:t>) rastu na rubovima šuma i šikara, te na šumskim sječinama</a:t>
            </a:r>
          </a:p>
          <a:p>
            <a:r>
              <a:rPr lang="en-GB" sz="3200" dirty="0"/>
              <a:t>v</a:t>
            </a:r>
            <a:r>
              <a:rPr lang="hr-HR" sz="3200" dirty="0"/>
              <a:t>rlo su vizualno atraktivne vrste (relativno visok rast, gusti cvat i zanimljivi oblik i boje cvjetova) pa su ugrožene nezakonitim sakupljanjem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85088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955" y="795703"/>
            <a:ext cx="31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Orchis</a:t>
            </a:r>
            <a:r>
              <a:rPr lang="hr-HR" b="1" i="1" dirty="0"/>
              <a:t> </a:t>
            </a:r>
            <a:r>
              <a:rPr lang="hr-HR" b="1" i="1" dirty="0" err="1"/>
              <a:t>purpurea</a:t>
            </a:r>
            <a:r>
              <a:rPr lang="hr-HR" b="1" i="1" dirty="0"/>
              <a:t> </a:t>
            </a:r>
            <a:r>
              <a:rPr lang="hr-HR" b="1" dirty="0" err="1"/>
              <a:t>Huds</a:t>
            </a:r>
            <a:r>
              <a:rPr lang="hr-HR" b="1" dirty="0"/>
              <a:t>.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2F525-5403-43CF-A2F5-EF191C77C981}"/>
              </a:ext>
            </a:extLst>
          </p:cNvPr>
          <p:cNvSpPr/>
          <p:nvPr/>
        </p:nvSpPr>
        <p:spPr>
          <a:xfrm>
            <a:off x="4869155" y="795703"/>
            <a:ext cx="3829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Platanthera</a:t>
            </a:r>
            <a:r>
              <a:rPr lang="hr-HR" b="1" i="1" dirty="0"/>
              <a:t> </a:t>
            </a:r>
            <a:r>
              <a:rPr lang="hr-HR" b="1" i="1" dirty="0" err="1"/>
              <a:t>bifolia</a:t>
            </a:r>
            <a:r>
              <a:rPr lang="hr-HR" b="1" i="1" dirty="0"/>
              <a:t> </a:t>
            </a:r>
            <a:r>
              <a:rPr lang="hr-HR" b="1" dirty="0"/>
              <a:t>(L.) </a:t>
            </a:r>
            <a:r>
              <a:rPr lang="hr-HR" b="1" dirty="0" err="1"/>
              <a:t>Rich</a:t>
            </a:r>
            <a:r>
              <a:rPr lang="hr-HR" b="1" dirty="0"/>
              <a:t>.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54683-5A37-4D96-A5FE-F985DD0EC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/>
        </p:blipFill>
        <p:spPr>
          <a:xfrm>
            <a:off x="314299" y="1180315"/>
            <a:ext cx="3829377" cy="545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785A5-DC94-463F-874B-71087DFB3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816" y="1180315"/>
            <a:ext cx="4091715" cy="54540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6188321-56AE-4BF8-BCD8-E141DF6D373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FE4EBC13-CA9F-4CFF-80BE-BB5D00B68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4CE4128-1F00-4031-8DFB-5E82B7376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389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ve dvije osjetljive vrste orhideja rastu na rubovima šuma ili u šikarama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18329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08C4-FAF7-4C6C-B960-46E4AD8D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TRAVNJACI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DEF9-46E0-40FE-80EA-72801CB86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18656"/>
          </a:xfrm>
        </p:spPr>
        <p:txBody>
          <a:bodyPr>
            <a:normAutofit/>
          </a:bodyPr>
          <a:lstStyle/>
          <a:p>
            <a:r>
              <a:rPr lang="hr-HR" sz="2000" dirty="0"/>
              <a:t>Travnjaci su u Hrvatskoj uglavnom </a:t>
            </a:r>
            <a:r>
              <a:rPr lang="hr-HR" sz="2000" dirty="0" err="1"/>
              <a:t>poluprirodna</a:t>
            </a:r>
            <a:r>
              <a:rPr lang="hr-HR" sz="2000" dirty="0"/>
              <a:t> staništa, održavana stoljećima ispašom i košnjom </a:t>
            </a:r>
          </a:p>
          <a:p>
            <a:r>
              <a:rPr lang="hr-HR" sz="2000" dirty="0" err="1"/>
              <a:t>Socio</a:t>
            </a:r>
            <a:r>
              <a:rPr lang="hr-HR" sz="2000" dirty="0"/>
              <a:t>-ekonomske promjene u 20.st. dovele su do depopulacija ljudi, opadanja stočarstva i tradicionalnog korištenja  ruralnog prostora</a:t>
            </a:r>
          </a:p>
          <a:p>
            <a:r>
              <a:rPr lang="hr-HR" sz="2000" dirty="0"/>
              <a:t>Posljedica je prirodni proces progresivne vegetacijske sukcesije (</a:t>
            </a:r>
            <a:r>
              <a:rPr lang="hr-HR" sz="2000" dirty="0" err="1"/>
              <a:t>zaraštavanja</a:t>
            </a:r>
            <a:r>
              <a:rPr lang="hr-HR" sz="2000" dirty="0"/>
              <a:t>) travnjaka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E6DEE-F371-4F60-AC3A-C99DFB78E554}"/>
              </a:ext>
            </a:extLst>
          </p:cNvPr>
          <p:cNvSpPr/>
          <p:nvPr/>
        </p:nvSpPr>
        <p:spPr>
          <a:xfrm>
            <a:off x="4572000" y="4245429"/>
            <a:ext cx="376307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500" dirty="0"/>
              <a:t>Tipičan prizor </a:t>
            </a:r>
            <a:r>
              <a:rPr lang="hr-HR" sz="1500" dirty="0" err="1"/>
              <a:t>zaraštavanja</a:t>
            </a:r>
            <a:r>
              <a:rPr lang="hr-HR" sz="1500" dirty="0"/>
              <a:t> </a:t>
            </a:r>
            <a:r>
              <a:rPr lang="hr-HR" sz="1500" dirty="0" err="1"/>
              <a:t>submediteranskih</a:t>
            </a:r>
            <a:r>
              <a:rPr lang="hr-HR" sz="1500" dirty="0"/>
              <a:t> travnjaka u </a:t>
            </a:r>
            <a:r>
              <a:rPr lang="hr-HR" sz="1500" dirty="0" err="1"/>
              <a:t>šmriku</a:t>
            </a:r>
            <a:r>
              <a:rPr lang="hr-HR" sz="1500" dirty="0"/>
              <a:t> (</a:t>
            </a:r>
            <a:r>
              <a:rPr lang="hr-HR" sz="1500" i="1" dirty="0" err="1"/>
              <a:t>Juniperus</a:t>
            </a:r>
            <a:r>
              <a:rPr lang="hr-HR" sz="1500" i="1" dirty="0"/>
              <a:t> </a:t>
            </a:r>
            <a:r>
              <a:rPr lang="hr-HR" sz="1500" i="1" dirty="0" err="1"/>
              <a:t>oxycedrus</a:t>
            </a:r>
            <a:r>
              <a:rPr lang="hr-HR" sz="1500" dirty="0"/>
              <a:t>). Velike otvorene površine u </a:t>
            </a:r>
            <a:r>
              <a:rPr lang="hr-HR" sz="1500" dirty="0" err="1"/>
              <a:t>submediteranu</a:t>
            </a:r>
            <a:r>
              <a:rPr lang="hr-HR" sz="1500" dirty="0"/>
              <a:t> održavane su stoljećima ispašom ovcama, kozama, govedima, konjima i magarcima, sječom za ogrjevno drvo te kontroliranim požarima.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380F41-4C93-4CB3-9EA8-775629673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1" y="3757839"/>
            <a:ext cx="3722914" cy="27921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C436F-78F0-4906-8669-134FCADBE93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BB447C5D-75CB-4126-A3D1-C84BDCA3E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9BF01D92-9FB0-4343-9881-AB68B5673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402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3288"/>
            <a:ext cx="78867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t</a:t>
            </a:r>
            <a:r>
              <a:rPr lang="hr-HR" sz="3200" dirty="0"/>
              <a:t>ravnjaci su u Hrvatskoj uglavnom poluprirodna staništa, održavana stoljećima ispašom i košnjom </a:t>
            </a:r>
          </a:p>
          <a:p>
            <a:r>
              <a:rPr lang="en-GB" sz="3200" dirty="0"/>
              <a:t>s</a:t>
            </a:r>
            <a:r>
              <a:rPr lang="hr-HR" sz="3200" dirty="0"/>
              <a:t>ocio-ekonomske promjene u 20.st. dovele su do depopulacija ljudi, opadanja stočarstva i tradicionalnog korištenja  ruralnog prostora</a:t>
            </a:r>
          </a:p>
          <a:p>
            <a:r>
              <a:rPr lang="en-GB" sz="3200" dirty="0"/>
              <a:t>p</a:t>
            </a:r>
            <a:r>
              <a:rPr lang="hr-HR" sz="3200" dirty="0"/>
              <a:t>osljedica je prirodni proces progresivne vegetacijske sukcesije (zaraštavanja) travnjaka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70218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1704" y="705118"/>
            <a:ext cx="2747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 err="1"/>
              <a:t>Fritillaria</a:t>
            </a:r>
            <a:r>
              <a:rPr lang="hr-HR" b="1" i="1" dirty="0"/>
              <a:t> </a:t>
            </a:r>
            <a:r>
              <a:rPr lang="hr-HR" b="1" i="1" dirty="0" err="1"/>
              <a:t>meleagris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ECB3C-B907-40F1-97F6-E43B6E879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2" y="1243270"/>
            <a:ext cx="3661955" cy="5492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1222D-77D4-4C44-BFB8-F8768223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93" y="692853"/>
            <a:ext cx="4304871" cy="61361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B5268C-E4DC-4BD2-A5E3-EEAFE4B8A59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4AF0C8AB-BD77-4B01-90CE-8593D36A3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E9717191-5D8E-4B5C-A2B7-3F39790EB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20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rsta raste na vlažnim travnjacima u riječnim nizinama sjeverozapadne i istočne Hrvatske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42441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257" y="838682"/>
            <a:ext cx="3788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Beckmannia eruciformis </a:t>
            </a:r>
            <a:r>
              <a:rPr lang="hr-HR" b="1" dirty="0"/>
              <a:t>(L.) Host</a:t>
            </a:r>
            <a:r>
              <a:rPr lang="sr-Latn-ME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(CR)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Herbar\Pictures\Beckmania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78" y="1331476"/>
            <a:ext cx="4595207" cy="45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luirig.altervista.org/cpm/albums/bot-units03/beckmannia-eruciformis73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2" y="1331476"/>
            <a:ext cx="3446405" cy="45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B1705A-CCC3-4B46-9F2A-8AA3473B3DC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22EE57C9-0F32-40EE-9FDF-D2E447259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CFCE150-BF0D-4D18-A5A5-7BAB23BCA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3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321" y="774445"/>
            <a:ext cx="292451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/>
              <a:t>Cuscuta epilinum </a:t>
            </a:r>
            <a:r>
              <a:rPr lang="hr-HR" b="1" dirty="0"/>
              <a:t>Weihe </a:t>
            </a:r>
            <a:r>
              <a:rPr lang="hr-HR" b="1" dirty="0">
                <a:solidFill>
                  <a:srgbClr val="FF0000"/>
                </a:solidFill>
              </a:rPr>
              <a:t>(RE)</a:t>
            </a:r>
          </a:p>
          <a:p>
            <a:endParaRPr lang="hr-HR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hr-HR" dirty="0"/>
              <a:t>Forenbacher (1908)</a:t>
            </a:r>
          </a:p>
          <a:p>
            <a:pPr marL="285750" indent="-285750">
              <a:buFontTx/>
              <a:buChar char="-"/>
            </a:pPr>
            <a:r>
              <a:rPr lang="hr-HR" dirty="0"/>
              <a:t>herbarij ZA (1957)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60" y="678094"/>
            <a:ext cx="3874740" cy="569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8573" r="52463" b="10896"/>
          <a:stretch/>
        </p:blipFill>
        <p:spPr bwMode="auto">
          <a:xfrm>
            <a:off x="894410" y="1988840"/>
            <a:ext cx="2237430" cy="470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F3F4BD-B9CA-471C-9210-BA47704FD605}"/>
              </a:ext>
            </a:extLst>
          </p:cNvPr>
          <p:cNvSpPr/>
          <p:nvPr/>
        </p:nvSpPr>
        <p:spPr>
          <a:xfrm>
            <a:off x="4532814" y="6376242"/>
            <a:ext cx="4311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err="1"/>
              <a:t>Linum</a:t>
            </a:r>
            <a:r>
              <a:rPr lang="hr-HR" i="1" dirty="0"/>
              <a:t> </a:t>
            </a:r>
            <a:r>
              <a:rPr lang="hr-HR" i="1" dirty="0" err="1"/>
              <a:t>usitatissimum</a:t>
            </a:r>
            <a:r>
              <a:rPr lang="hr-HR" i="1" dirty="0"/>
              <a:t> </a:t>
            </a:r>
            <a:r>
              <a:rPr lang="hr-HR" dirty="0"/>
              <a:t>L. (pravi lan - </a:t>
            </a:r>
            <a:r>
              <a:rPr lang="hr-HR" dirty="0" err="1"/>
              <a:t>domadar</a:t>
            </a:r>
            <a:r>
              <a:rPr lang="hr-HR" dirty="0"/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F9BB61-BEB4-4F73-AE08-4E5FCD94B5E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13842B8B-D191-49FD-B0C1-894BBEE54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C0E5822B-B25E-472A-9E45-D12E980F8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350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Autofit/>
          </a:bodyPr>
          <a:lstStyle/>
          <a:p>
            <a:r>
              <a:rPr lang="hr-HR" sz="3200" i="1" dirty="0"/>
              <a:t>Beckmania erucifiormis </a:t>
            </a:r>
            <a:r>
              <a:rPr lang="hr-HR" sz="3200" dirty="0"/>
              <a:t>je primjer kritično ugrožene vrste koja raste na periodički plavljenim travnjacima</a:t>
            </a:r>
          </a:p>
          <a:p>
            <a:r>
              <a:rPr lang="en-GB" sz="3200" dirty="0"/>
              <a:t>v</a:t>
            </a:r>
            <a:r>
              <a:rPr lang="hr-HR" sz="3200" dirty="0"/>
              <a:t>rstu ste već upoznali u vježbi o porodici trava u hrvatskoj flori</a:t>
            </a:r>
          </a:p>
          <a:p>
            <a:r>
              <a:rPr lang="en-GB" sz="3200" dirty="0"/>
              <a:t>k</a:t>
            </a:r>
            <a:r>
              <a:rPr lang="hr-HR" sz="3200" dirty="0"/>
              <a:t>od nas je vrsta poznata sa svega jednog lokaliteta u kanjonu rijeke Krke</a:t>
            </a:r>
            <a:r>
              <a:rPr lang="en-GB" sz="3200" dirty="0"/>
              <a:t> (</a:t>
            </a:r>
            <a:r>
              <a:rPr lang="en-GB" sz="3200" dirty="0" err="1"/>
              <a:t>kod</a:t>
            </a:r>
            <a:r>
              <a:rPr lang="en-GB" sz="3200" dirty="0"/>
              <a:t> </a:t>
            </a:r>
            <a:r>
              <a:rPr lang="en-GB" sz="3200" dirty="0" err="1"/>
              <a:t>utoka</a:t>
            </a:r>
            <a:r>
              <a:rPr lang="en-GB" sz="3200" dirty="0"/>
              <a:t> </a:t>
            </a:r>
            <a:r>
              <a:rPr lang="en-GB" sz="3200" dirty="0" err="1"/>
              <a:t>Čikole</a:t>
            </a:r>
            <a:r>
              <a:rPr lang="en-GB" sz="3200" dirty="0"/>
              <a:t>)</a:t>
            </a:r>
            <a:endParaRPr lang="hr-HR" sz="3200" dirty="0"/>
          </a:p>
          <a:p>
            <a:r>
              <a:rPr lang="en-GB" sz="3200" dirty="0"/>
              <a:t>p</a:t>
            </a:r>
            <a:r>
              <a:rPr lang="hr-HR" sz="3200" dirty="0"/>
              <a:t>rvi put je tamo pronađena početkom 1990.-ih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8513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930" y="794993"/>
            <a:ext cx="5129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Iris </a:t>
            </a:r>
            <a:r>
              <a:rPr lang="hr-HR" b="1" i="1" dirty="0" err="1"/>
              <a:t>sibirica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 err="1"/>
              <a:t>ssp</a:t>
            </a:r>
            <a:r>
              <a:rPr lang="hr-HR" b="1" dirty="0"/>
              <a:t>. </a:t>
            </a:r>
            <a:r>
              <a:rPr lang="hr-HR" b="1" i="1" dirty="0" err="1"/>
              <a:t>sibirica</a:t>
            </a:r>
            <a:r>
              <a:rPr lang="hr-HR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ris sibirica L., 1753 - Iris de Sibérie, Iris bleu des marais ...">
            <a:hlinkClick r:id="rId3"/>
            <a:extLst>
              <a:ext uri="{FF2B5EF4-FFF2-40B4-BE49-F238E27FC236}">
                <a16:creationId xmlns:a16="http://schemas.microsoft.com/office/drawing/2014/main" id="{995E7F9E-44E8-46B7-A16E-BFC2C5EF6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2"/>
          <a:stretch/>
        </p:blipFill>
        <p:spPr bwMode="auto">
          <a:xfrm>
            <a:off x="775569" y="1285425"/>
            <a:ext cx="7755356" cy="54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5731CE-B341-4429-92E3-EE342AF77F3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BB3A82B7-CAAB-4D24-8374-78D4B3AB4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20C9418D-6534-4180-9510-DFCBA6AEF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344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hr-HR" sz="3200" dirty="0"/>
              <a:t>ibirska perunika jako je rijetka vrsta naše flore, koja raste na vlažnim i močvarnim nizinskim livadama</a:t>
            </a:r>
          </a:p>
          <a:p>
            <a:r>
              <a:rPr lang="en-GB" sz="3200" dirty="0"/>
              <a:t>u</a:t>
            </a:r>
            <a:r>
              <a:rPr lang="hr-HR" sz="3200" dirty="0"/>
              <a:t>grožena je nestankom staništa, zbog hidromelioracijskih radova koji snižavaju razinu podzemnih voda, preoravanja i prirodnom sukcesijom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09434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463" y="692251"/>
            <a:ext cx="5129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Trifolium</a:t>
            </a:r>
            <a:r>
              <a:rPr lang="hr-HR" b="1" i="1" dirty="0"/>
              <a:t> </a:t>
            </a:r>
            <a:r>
              <a:rPr lang="hr-HR" b="1" i="1" dirty="0" err="1"/>
              <a:t>resupinatum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729FC-89E6-445E-AF75-FF4381029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" y="1134466"/>
            <a:ext cx="8587398" cy="57235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08C4C7F-D1F1-471A-A466-1B0B61CFACC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F2258BC2-1233-4357-93F1-426FC6D0F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4E81C9D6-AA16-433E-A0C6-AADDA1FFE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723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va vrsta djeteline raste na vlažnim travnjacima uz rijeke i jezera u mediteranskom području</a:t>
            </a:r>
          </a:p>
          <a:p>
            <a:r>
              <a:rPr lang="en-GB" sz="3200" dirty="0"/>
              <a:t>u</a:t>
            </a:r>
            <a:r>
              <a:rPr lang="hr-HR" sz="3200" dirty="0"/>
              <a:t>grožena je odvodnjavanjem, isušivanjem te napuštanjem tradicionalne poljoprivrede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14966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likovni rezultat za arnica montan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1" y="1354191"/>
            <a:ext cx="3993253" cy="55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likovni rezultat za arnica montan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4496"/>
            <a:ext cx="3782398" cy="504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11FB4C-8E03-4B0B-BA10-312E329A5A22}"/>
              </a:ext>
            </a:extLst>
          </p:cNvPr>
          <p:cNvSpPr/>
          <p:nvPr/>
        </p:nvSpPr>
        <p:spPr>
          <a:xfrm>
            <a:off x="262091" y="815541"/>
            <a:ext cx="5129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Arnica</a:t>
            </a:r>
            <a:r>
              <a:rPr lang="hr-HR" b="1" i="1" dirty="0"/>
              <a:t> </a:t>
            </a:r>
            <a:r>
              <a:rPr lang="hr-HR" b="1" i="1" dirty="0" err="1"/>
              <a:t>montana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528E8C-004C-422A-88C4-E8053DB29F9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F688CEE4-CBF2-4AE2-9174-69A92708E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E67C8710-4382-44D3-97D2-743ACB424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470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4351338"/>
          </a:xfrm>
        </p:spPr>
        <p:txBody>
          <a:bodyPr>
            <a:no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sjetljiva vrsta </a:t>
            </a:r>
            <a:r>
              <a:rPr lang="hr-HR" sz="3200" i="1" dirty="0"/>
              <a:t>Arnica montana</a:t>
            </a:r>
            <a:r>
              <a:rPr lang="hr-HR" sz="3200" dirty="0"/>
              <a:t> raste na rijetkim planinskim acidofilnim travnjacima </a:t>
            </a:r>
          </a:p>
          <a:p>
            <a:r>
              <a:rPr lang="en-GB" sz="3200" dirty="0"/>
              <a:t>v</a:t>
            </a:r>
            <a:r>
              <a:rPr lang="hr-HR" sz="3200" dirty="0"/>
              <a:t>rstu se već upoznali na vježbi o porodici glavočika u hrvatskoj flori </a:t>
            </a:r>
          </a:p>
          <a:p>
            <a:r>
              <a:rPr lang="en-GB" sz="3200" dirty="0"/>
              <a:t>i</a:t>
            </a:r>
            <a:r>
              <a:rPr lang="hr-HR" sz="3200" dirty="0"/>
              <a:t>zravno je ugrožena branjem zbog ljekovitih svojstava i sukc</a:t>
            </a:r>
            <a:r>
              <a:rPr lang="en-GB" sz="3200" dirty="0"/>
              <a:t>es</a:t>
            </a:r>
            <a:r>
              <a:rPr lang="hr-HR" sz="3200" dirty="0"/>
              <a:t>ijom</a:t>
            </a:r>
            <a:r>
              <a:rPr lang="en-GB" sz="3200" dirty="0"/>
              <a:t> </a:t>
            </a:r>
            <a:r>
              <a:rPr lang="en-GB" sz="3200" dirty="0" err="1"/>
              <a:t>travnjaka</a:t>
            </a:r>
            <a:endParaRPr lang="hr-HR" sz="3200" dirty="0"/>
          </a:p>
          <a:p>
            <a:r>
              <a:rPr lang="en-GB" sz="3200" dirty="0"/>
              <a:t>a</a:t>
            </a:r>
            <a:r>
              <a:rPr lang="hr-HR" sz="3200" dirty="0"/>
              <a:t>cidofilni travnjaci koji se razvijaju na kiselim tlima iznad silikata ili dubokim ispranim tlima iznad karbonata su rijetki kod nas (uglavnom u Gorskom Kotaru i dijelom na Velebitu)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977563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11FB4C-8E03-4B0B-BA10-312E329A5A22}"/>
              </a:ext>
            </a:extLst>
          </p:cNvPr>
          <p:cNvSpPr/>
          <p:nvPr/>
        </p:nvSpPr>
        <p:spPr>
          <a:xfrm>
            <a:off x="232752" y="648085"/>
            <a:ext cx="2673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1" dirty="0" err="1"/>
              <a:t>Lilium</a:t>
            </a:r>
            <a:r>
              <a:rPr lang="hr-HR" b="1" i="1" dirty="0"/>
              <a:t> </a:t>
            </a:r>
            <a:r>
              <a:rPr lang="hr-HR" b="1" i="1" dirty="0" err="1"/>
              <a:t>carniolicum</a:t>
            </a:r>
            <a:r>
              <a:rPr lang="hr-HR" b="1" i="1" dirty="0"/>
              <a:t> </a:t>
            </a:r>
            <a:r>
              <a:rPr lang="hr-HR" b="1" dirty="0" err="1"/>
              <a:t>Bernh</a:t>
            </a:r>
            <a:r>
              <a:rPr lang="hr-HR" b="1" dirty="0"/>
              <a:t>. </a:t>
            </a:r>
          </a:p>
          <a:p>
            <a:pPr algn="ctr"/>
            <a:r>
              <a:rPr lang="hr-HR" b="1" dirty="0"/>
              <a:t>ex </a:t>
            </a:r>
            <a:r>
              <a:rPr lang="hr-HR" b="1" dirty="0" err="1"/>
              <a:t>Koch</a:t>
            </a:r>
            <a:r>
              <a:rPr lang="hr-HR" b="1" dirty="0"/>
              <a:t> </a:t>
            </a:r>
            <a:r>
              <a:rPr lang="hr-HR" b="1" dirty="0" err="1"/>
              <a:t>ssp</a:t>
            </a:r>
            <a:r>
              <a:rPr lang="hr-HR" b="1" dirty="0"/>
              <a:t>. </a:t>
            </a:r>
            <a:r>
              <a:rPr lang="hr-HR" b="1" i="1" dirty="0" err="1"/>
              <a:t>bosniacum</a:t>
            </a:r>
            <a:r>
              <a:rPr lang="hr-HR" b="1" i="1" dirty="0"/>
              <a:t> </a:t>
            </a:r>
          </a:p>
          <a:p>
            <a:pPr algn="ctr"/>
            <a:r>
              <a:rPr lang="hr-HR" b="1" dirty="0"/>
              <a:t>(</a:t>
            </a:r>
            <a:r>
              <a:rPr lang="hr-HR" b="1" dirty="0" err="1"/>
              <a:t>Beck</a:t>
            </a:r>
            <a:r>
              <a:rPr lang="hr-HR" b="1" dirty="0"/>
              <a:t>) Asch.et </a:t>
            </a:r>
            <a:r>
              <a:rPr lang="hr-HR" b="1" dirty="0" err="1"/>
              <a:t>Graebn</a:t>
            </a:r>
            <a:r>
              <a:rPr lang="hr-HR" b="1" dirty="0"/>
              <a:t>.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2AD6E-FF4D-4CC9-A131-FD0EE45B78AC}"/>
              </a:ext>
            </a:extLst>
          </p:cNvPr>
          <p:cNvSpPr/>
          <p:nvPr/>
        </p:nvSpPr>
        <p:spPr>
          <a:xfrm>
            <a:off x="3107159" y="925084"/>
            <a:ext cx="2673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1" dirty="0" err="1"/>
              <a:t>Lilium</a:t>
            </a:r>
            <a:r>
              <a:rPr lang="hr-HR" b="1" i="1" dirty="0"/>
              <a:t> </a:t>
            </a:r>
            <a:r>
              <a:rPr lang="hr-HR" b="1" i="1" dirty="0" err="1"/>
              <a:t>carniolicum</a:t>
            </a:r>
            <a:r>
              <a:rPr lang="hr-HR" b="1" i="1" dirty="0"/>
              <a:t> </a:t>
            </a:r>
            <a:r>
              <a:rPr lang="hr-HR" b="1" dirty="0" err="1"/>
              <a:t>Bernh</a:t>
            </a:r>
            <a:r>
              <a:rPr lang="hr-HR" b="1" dirty="0"/>
              <a:t>. </a:t>
            </a:r>
          </a:p>
          <a:p>
            <a:pPr algn="ctr"/>
            <a:r>
              <a:rPr lang="hr-HR" b="1" dirty="0"/>
              <a:t>ex </a:t>
            </a:r>
            <a:r>
              <a:rPr lang="hr-HR" b="1" dirty="0" err="1"/>
              <a:t>Koch</a:t>
            </a:r>
            <a:r>
              <a:rPr lang="hr-HR" b="1" dirty="0"/>
              <a:t> </a:t>
            </a:r>
            <a:r>
              <a:rPr lang="hr-HR" b="1" dirty="0" err="1"/>
              <a:t>ssp</a:t>
            </a:r>
            <a:r>
              <a:rPr lang="hr-HR" b="1" dirty="0"/>
              <a:t>. </a:t>
            </a:r>
            <a:r>
              <a:rPr lang="hr-HR" b="1" i="1" dirty="0" err="1"/>
              <a:t>carniolicum</a:t>
            </a:r>
            <a:r>
              <a:rPr lang="hr-HR" b="1" dirty="0"/>
              <a:t>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3EBAE-A9E3-426E-A78A-5237DEB22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r="8827"/>
          <a:stretch/>
        </p:blipFill>
        <p:spPr>
          <a:xfrm>
            <a:off x="339448" y="1906424"/>
            <a:ext cx="2673906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84C943-EF6C-4913-801D-07538588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r="12569"/>
          <a:stretch/>
        </p:blipFill>
        <p:spPr>
          <a:xfrm>
            <a:off x="3207682" y="1884567"/>
            <a:ext cx="2573382" cy="4920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6DBB58-DDA4-4262-9DBA-009ED2E99E46}"/>
              </a:ext>
            </a:extLst>
          </p:cNvPr>
          <p:cNvSpPr/>
          <p:nvPr/>
        </p:nvSpPr>
        <p:spPr>
          <a:xfrm>
            <a:off x="5981566" y="1255985"/>
            <a:ext cx="2673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1" dirty="0" err="1"/>
              <a:t>Lilium</a:t>
            </a:r>
            <a:r>
              <a:rPr lang="hr-HR" b="1" i="1" dirty="0"/>
              <a:t> </a:t>
            </a:r>
            <a:r>
              <a:rPr lang="hr-HR" b="1" i="1" dirty="0" err="1"/>
              <a:t>bulbiferum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sr-Latn-ME" b="1" dirty="0">
                <a:solidFill>
                  <a:srgbClr val="FF0000"/>
                </a:solidFill>
              </a:rPr>
              <a:t>(VU)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1C047D-89C2-466E-B2C6-9768E93CCD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11544"/>
          <a:stretch/>
        </p:blipFill>
        <p:spPr>
          <a:xfrm>
            <a:off x="6055246" y="1884567"/>
            <a:ext cx="2673906" cy="48986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8948BD-E090-4768-9F0F-EC7CE2EF0EE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949DF205-1597-4384-BEE1-E285E34B5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E296150-1DCC-4C8B-BA0A-6C2669747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278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hr-HR" sz="3200" dirty="0"/>
              <a:t>ve tri vrste ljiljana rastu na našim gorskim i planinskim travnjacima te su ugroženi vegetacijskom sukcesijom i nezakonitim sabiranjem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640475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1665" y="853100"/>
            <a:ext cx="31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Ophrys</a:t>
            </a:r>
            <a:r>
              <a:rPr lang="hr-HR" b="1" i="1" dirty="0"/>
              <a:t> </a:t>
            </a:r>
            <a:r>
              <a:rPr lang="hr-HR" b="1" i="1" dirty="0" err="1"/>
              <a:t>bertolonii</a:t>
            </a:r>
            <a:r>
              <a:rPr lang="hr-HR" b="1" i="1" dirty="0"/>
              <a:t> </a:t>
            </a:r>
            <a:r>
              <a:rPr lang="hr-HR" b="1" dirty="0" err="1"/>
              <a:t>Moretti</a:t>
            </a:r>
            <a:r>
              <a:rPr lang="hr-HR" b="1" dirty="0"/>
              <a:t> 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2F525-5403-43CF-A2F5-EF191C77C981}"/>
              </a:ext>
            </a:extLst>
          </p:cNvPr>
          <p:cNvSpPr/>
          <p:nvPr/>
        </p:nvSpPr>
        <p:spPr>
          <a:xfrm>
            <a:off x="5220871" y="853100"/>
            <a:ext cx="3829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Ophrys</a:t>
            </a:r>
            <a:r>
              <a:rPr lang="hr-HR" b="1" i="1" dirty="0"/>
              <a:t> </a:t>
            </a:r>
            <a:r>
              <a:rPr lang="hr-HR" b="1" i="1" dirty="0" err="1"/>
              <a:t>insectifera</a:t>
            </a:r>
            <a:r>
              <a:rPr lang="hr-HR" b="1" i="1" dirty="0"/>
              <a:t> </a:t>
            </a:r>
            <a:r>
              <a:rPr lang="hr-HR" b="1" dirty="0"/>
              <a:t>L.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8B0CC-1EAA-4CAD-9460-FC42E97B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"/>
          <a:stretch/>
        </p:blipFill>
        <p:spPr>
          <a:xfrm>
            <a:off x="387138" y="1231443"/>
            <a:ext cx="3829376" cy="5585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F871E-88DE-427C-8132-24C626375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b="2836"/>
          <a:stretch/>
        </p:blipFill>
        <p:spPr>
          <a:xfrm>
            <a:off x="4849199" y="1231442"/>
            <a:ext cx="3829376" cy="5585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FC7848-13A4-4012-871D-73BB260A31F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4F7AC95B-131D-476B-A5BB-E3BB294D2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FA1DF6F8-1231-483B-80A7-6742C0E02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58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</a:t>
            </a:r>
            <a:r>
              <a:rPr lang="hr-HR" sz="3200" dirty="0"/>
              <a:t>anova vilina kosa je parazitska vrsta koja je nestala iz hrvatske flore prestankom tradicionalnog uzgoja lana u kulturi </a:t>
            </a: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06866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</a:t>
            </a:r>
            <a:r>
              <a:rPr lang="hr-HR" sz="3200" dirty="0"/>
              <a:t>ećina orhideja u Hrvatskoj raste na otvorenim staništima – travnjacima</a:t>
            </a:r>
          </a:p>
          <a:p>
            <a:r>
              <a:rPr lang="en-GB" sz="3200" dirty="0"/>
              <a:t>n</a:t>
            </a:r>
            <a:r>
              <a:rPr lang="hr-HR" sz="3200" dirty="0"/>
              <a:t>ajveći centar raznolikosti su naša obala i otoci, gdje ima i endemičnih vrsta</a:t>
            </a:r>
          </a:p>
          <a:p>
            <a:r>
              <a:rPr lang="en-GB" sz="3200" dirty="0"/>
              <a:t>o</a:t>
            </a:r>
            <a:r>
              <a:rPr lang="hr-HR" sz="3200" dirty="0"/>
              <a:t>ve dvije osjetljive vrste kokica ugrožene su zaraštavanjem travnjaka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195116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9889" y="848152"/>
            <a:ext cx="31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 err="1"/>
              <a:t>Orchis</a:t>
            </a:r>
            <a:r>
              <a:rPr lang="hr-HR" b="1" i="1" dirty="0"/>
              <a:t> </a:t>
            </a:r>
            <a:r>
              <a:rPr lang="hr-HR" b="1" i="1" dirty="0" err="1"/>
              <a:t>simia</a:t>
            </a:r>
            <a:r>
              <a:rPr lang="hr-HR" b="1" i="1" dirty="0"/>
              <a:t> </a:t>
            </a:r>
            <a:r>
              <a:rPr lang="hr-HR" b="1" dirty="0" err="1"/>
              <a:t>Lam</a:t>
            </a:r>
            <a:r>
              <a:rPr lang="hr-HR" b="1" dirty="0"/>
              <a:t>.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2F525-5403-43CF-A2F5-EF191C77C981}"/>
              </a:ext>
            </a:extLst>
          </p:cNvPr>
          <p:cNvSpPr/>
          <p:nvPr/>
        </p:nvSpPr>
        <p:spPr>
          <a:xfrm>
            <a:off x="4816869" y="848152"/>
            <a:ext cx="4154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/>
              <a:t>Serapias vomeracea </a:t>
            </a:r>
            <a:r>
              <a:rPr lang="pt-BR" b="1" dirty="0"/>
              <a:t>(Burm. f.) Briq.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(VU)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7C3C5-5277-4771-B4CD-D3997CC7C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69" y="1217484"/>
            <a:ext cx="3845923" cy="5560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DDD91-4C5B-4197-A2FA-3EFCB12B0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8" y="1217484"/>
            <a:ext cx="4372731" cy="55679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8AF372-0940-4604-BD78-3EC83FF5CB1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F51FA8B8-5E09-4E07-AF76-0A9A83421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F8CDD1BF-A910-43E0-994B-5217A381D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008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384"/>
            <a:ext cx="78867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k</a:t>
            </a:r>
            <a:r>
              <a:rPr lang="hr-HR" sz="3200" dirty="0"/>
              <a:t>okice sa prethodnog slajda i majmunov kačun s ovog slajda privlače oprašivače strategijom oponašanja (medna usna jarkih boja, često oblika sličnom oprašivaču – pseudokopulacija)</a:t>
            </a:r>
          </a:p>
          <a:p>
            <a:r>
              <a:rPr lang="en-GB" sz="3200" dirty="0"/>
              <a:t>z</a:t>
            </a:r>
            <a:r>
              <a:rPr lang="hr-HR" sz="3200" dirty="0"/>
              <a:t>a razliku od njih rod kokica (</a:t>
            </a:r>
            <a:r>
              <a:rPr lang="hr-HR" sz="3200" i="1" dirty="0"/>
              <a:t>Serapias</a:t>
            </a:r>
            <a:r>
              <a:rPr lang="hr-HR" sz="3200" dirty="0"/>
              <a:t>) ima drugačiju taktiku – unutrašnjost cvjeta nešto je toplija od okoline pa mami kukce kao sklonište tijekom noći i kiše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5267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447B645-2F1D-4667-914E-36D01A87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642938"/>
            <a:ext cx="493395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F9CC2E90-A783-4CC2-98D2-5A6E38F3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14" y="1271757"/>
            <a:ext cx="2329184" cy="300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A42ABC0A-5B73-4811-B2FD-5A89EE54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76725"/>
            <a:ext cx="2786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64293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/>
              <a:t>L</a:t>
            </a:r>
            <a:r>
              <a:rPr lang="en-US" altLang="sr-Latn-RS" sz="1800" b="1" i="1" dirty="0" err="1"/>
              <a:t>athyrus</a:t>
            </a:r>
            <a:r>
              <a:rPr lang="en-US" altLang="sr-Latn-RS" sz="1800" b="1" i="1" dirty="0"/>
              <a:t> </a:t>
            </a:r>
            <a:r>
              <a:rPr lang="en-US" altLang="sr-Latn-RS" sz="1800" b="1" i="1" dirty="0" err="1"/>
              <a:t>ochrus</a:t>
            </a:r>
            <a:r>
              <a:rPr lang="en-US" altLang="sr-Latn-RS" sz="1800" b="1" i="1" dirty="0"/>
              <a:t> </a:t>
            </a:r>
            <a:r>
              <a:rPr lang="en-US" altLang="sr-Latn-RS" sz="1800" b="1" dirty="0"/>
              <a:t>(L.) DC.</a:t>
            </a:r>
            <a:r>
              <a:rPr lang="sr-Latn-ME" altLang="sr-Latn-RS" sz="1800" b="1" dirty="0"/>
              <a:t>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BFC172-F57A-453A-8E2F-707BA884049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5208D12-BBA7-46C4-BF18-0A6EB7EC7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AF9AD31-5F25-40F8-97F6-E1A51EA9D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19C1-373A-4D34-8CC0-2D7C223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873A7-80AB-4B24-9562-7B201A27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hr-HR" altLang="sr-Latn-RS" sz="3200" i="1" dirty="0"/>
              <a:t>Lathyrus ochrus </a:t>
            </a:r>
            <a:r>
              <a:rPr lang="hr-HR" altLang="sr-Latn-RS" sz="3200" dirty="0"/>
              <a:t>je kritično ugrožena vrsta iz Mediterana, s kojom ste se već susreli na vježbi o lepirnjačama u hrvatskoj flori</a:t>
            </a:r>
          </a:p>
          <a:p>
            <a:pPr>
              <a:spcBef>
                <a:spcPct val="0"/>
              </a:spcBef>
            </a:pPr>
            <a:r>
              <a:rPr lang="en-GB" altLang="sr-Latn-RS" sz="3200" dirty="0"/>
              <a:t>p</a:t>
            </a:r>
            <a:r>
              <a:rPr lang="hr-HR" altLang="sr-Latn-RS" sz="3200" dirty="0"/>
              <a:t>rimjer je ugrožene vrste korova, koje su nekad bile nepoželjne i široko rasprostranjene, a danas su ugrožene zbog promjene tradicionalne načina upotrebe zemljišta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7350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">
            <a:extLst>
              <a:ext uri="{FF2B5EF4-FFF2-40B4-BE49-F238E27FC236}">
                <a16:creationId xmlns:a16="http://schemas.microsoft.com/office/drawing/2014/main" id="{2C4544A6-133C-41C2-9941-FBE173AF8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42" y="656102"/>
            <a:ext cx="5154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ME" altLang="sr-Latn-RS" sz="1800" b="1" i="1" dirty="0" err="1"/>
              <a:t>Bupleurum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i="1" dirty="0" err="1"/>
              <a:t>lancifolium</a:t>
            </a:r>
            <a:r>
              <a:rPr lang="sr-Latn-ME" altLang="sr-Latn-RS" sz="1800" b="1" i="1" dirty="0"/>
              <a:t> </a:t>
            </a:r>
            <a:r>
              <a:rPr lang="sr-Latn-ME" altLang="sr-Latn-RS" sz="1800" b="1" dirty="0" err="1"/>
              <a:t>Hornem</a:t>
            </a:r>
            <a:r>
              <a:rPr lang="sr-Latn-ME" altLang="sr-Latn-RS" sz="1800" b="1" dirty="0"/>
              <a:t>. </a:t>
            </a:r>
            <a:r>
              <a:rPr lang="sr-Latn-ME" altLang="sr-Latn-RS" sz="1800" b="1" dirty="0">
                <a:solidFill>
                  <a:srgbClr val="FF0000"/>
                </a:solidFill>
              </a:rPr>
              <a:t>(CR)</a:t>
            </a:r>
            <a:endParaRPr lang="en-US" altLang="sr-Latn-R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E410F-BD1F-427D-AD65-245E2CE3E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40" y="1520563"/>
            <a:ext cx="5753545" cy="422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E5544-9747-4018-96FB-112AC52CC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8" y="1520563"/>
            <a:ext cx="2278604" cy="42270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33F9F1-2BEE-4240-847E-7488EED2E62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676454D3-0647-4030-A1F4-9FD402070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4E348DA4-19B3-4C33-849A-BB6E140D5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3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Ugrožene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vrste</a:t>
              </a:r>
              <a:r>
                <a:rPr lang="en-GB" sz="1200" dirty="0">
                  <a:solidFill>
                    <a:srgbClr val="00B050"/>
                  </a:solidFill>
                </a:rPr>
                <a:t> II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884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1451</TotalTime>
  <Words>2991</Words>
  <Application>Microsoft Office PowerPoint</Application>
  <PresentationFormat>On-screen Show (4:3)</PresentationFormat>
  <Paragraphs>258</Paragraphs>
  <Slides>62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Flora Hrvatske</vt:lpstr>
      <vt:lpstr>Ugrožene vrste u flori Hrvatske (obradive površine, šume i šumski rubovi, travnjaci) </vt:lpstr>
      <vt:lpstr>OBRADIVE POVRŠINE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ŠUME I ŠUMSKI RUBOVI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TRAVNJACI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Recenzent</dc:creator>
  <cp:lastModifiedBy>38591</cp:lastModifiedBy>
  <cp:revision>116</cp:revision>
  <dcterms:created xsi:type="dcterms:W3CDTF">2020-05-07T14:40:41Z</dcterms:created>
  <dcterms:modified xsi:type="dcterms:W3CDTF">2025-01-03T17:34:57Z</dcterms:modified>
</cp:coreProperties>
</file>