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  <p:sldMasterId id="2147483733" r:id="rId2"/>
  </p:sldMasterIdLst>
  <p:notesMasterIdLst>
    <p:notesMasterId r:id="rId39"/>
  </p:notesMasterIdLst>
  <p:sldIdLst>
    <p:sldId id="256" r:id="rId3"/>
    <p:sldId id="257" r:id="rId4"/>
    <p:sldId id="299" r:id="rId5"/>
    <p:sldId id="308" r:id="rId6"/>
    <p:sldId id="300" r:id="rId7"/>
    <p:sldId id="309" r:id="rId8"/>
    <p:sldId id="301" r:id="rId9"/>
    <p:sldId id="302" r:id="rId10"/>
    <p:sldId id="310" r:id="rId11"/>
    <p:sldId id="276" r:id="rId12"/>
    <p:sldId id="278" r:id="rId13"/>
    <p:sldId id="307" r:id="rId14"/>
    <p:sldId id="303" r:id="rId15"/>
    <p:sldId id="282" r:id="rId16"/>
    <p:sldId id="284" r:id="rId17"/>
    <p:sldId id="285" r:id="rId18"/>
    <p:sldId id="290" r:id="rId19"/>
    <p:sldId id="291" r:id="rId20"/>
    <p:sldId id="288" r:id="rId21"/>
    <p:sldId id="311" r:id="rId22"/>
    <p:sldId id="312" r:id="rId23"/>
    <p:sldId id="313" r:id="rId24"/>
    <p:sldId id="314" r:id="rId25"/>
    <p:sldId id="315" r:id="rId26"/>
    <p:sldId id="316" r:id="rId27"/>
    <p:sldId id="318" r:id="rId28"/>
    <p:sldId id="319" r:id="rId29"/>
    <p:sldId id="320" r:id="rId30"/>
    <p:sldId id="321" r:id="rId31"/>
    <p:sldId id="323" r:id="rId32"/>
    <p:sldId id="324" r:id="rId33"/>
    <p:sldId id="325" r:id="rId34"/>
    <p:sldId id="327" r:id="rId35"/>
    <p:sldId id="328" r:id="rId36"/>
    <p:sldId id="329" r:id="rId37"/>
    <p:sldId id="330" r:id="rId3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586" autoAdjust="0"/>
  </p:normalViewPr>
  <p:slideViewPr>
    <p:cSldViewPr>
      <p:cViewPr varScale="1">
        <p:scale>
          <a:sx n="155" d="100"/>
          <a:sy n="155" d="100"/>
        </p:scale>
        <p:origin x="196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>
            <a:extLst>
              <a:ext uri="{FF2B5EF4-FFF2-40B4-BE49-F238E27FC236}">
                <a16:creationId xmlns:a16="http://schemas.microsoft.com/office/drawing/2014/main" id="{074E1C3A-B5A1-4F76-9F89-3ADDA47E9D3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98307" name="Rectangle 3">
            <a:extLst>
              <a:ext uri="{FF2B5EF4-FFF2-40B4-BE49-F238E27FC236}">
                <a16:creationId xmlns:a16="http://schemas.microsoft.com/office/drawing/2014/main" id="{446A0728-A634-4C07-AA37-46B2F6EBC78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B837EA51-A6BC-4900-8057-FB31C1FAF714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9" name="Rectangle 5">
            <a:extLst>
              <a:ext uri="{FF2B5EF4-FFF2-40B4-BE49-F238E27FC236}">
                <a16:creationId xmlns:a16="http://schemas.microsoft.com/office/drawing/2014/main" id="{BA7FD05C-E111-4AEC-9242-E09458C5363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noProof="0"/>
              <a:t>Click to edit Master text styles</a:t>
            </a:r>
          </a:p>
          <a:p>
            <a:pPr lvl="1"/>
            <a:r>
              <a:rPr lang="hr-HR" noProof="0"/>
              <a:t>Second level</a:t>
            </a:r>
          </a:p>
          <a:p>
            <a:pPr lvl="2"/>
            <a:r>
              <a:rPr lang="hr-HR" noProof="0"/>
              <a:t>Third level</a:t>
            </a:r>
          </a:p>
          <a:p>
            <a:pPr lvl="3"/>
            <a:r>
              <a:rPr lang="hr-HR" noProof="0"/>
              <a:t>Fourth level</a:t>
            </a:r>
          </a:p>
          <a:p>
            <a:pPr lvl="4"/>
            <a:r>
              <a:rPr lang="hr-HR" noProof="0"/>
              <a:t>Fifth level</a:t>
            </a:r>
          </a:p>
        </p:txBody>
      </p:sp>
      <p:sp>
        <p:nvSpPr>
          <p:cNvPr id="98310" name="Rectangle 6">
            <a:extLst>
              <a:ext uri="{FF2B5EF4-FFF2-40B4-BE49-F238E27FC236}">
                <a16:creationId xmlns:a16="http://schemas.microsoft.com/office/drawing/2014/main" id="{F08F580E-3EF5-4315-8EE0-99174764492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98311" name="Rectangle 7">
            <a:extLst>
              <a:ext uri="{FF2B5EF4-FFF2-40B4-BE49-F238E27FC236}">
                <a16:creationId xmlns:a16="http://schemas.microsoft.com/office/drawing/2014/main" id="{00701570-EA53-4903-B3DB-31C9EC57FC2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C8FAB880-A4B2-4BE6-82BD-B886EB87C381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DA0E13E3-C1DB-4A62-91C3-75DC7BCEE35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E8518DF-066D-45BD-A04A-4293DB1A3BD2}" type="slidenum">
              <a:rPr lang="hr-HR" altLang="en-US" smtClean="0"/>
              <a:pPr>
                <a:spcBef>
                  <a:spcPct val="0"/>
                </a:spcBef>
              </a:pPr>
              <a:t>1</a:t>
            </a:fld>
            <a:endParaRPr lang="hr-HR" altLang="en-US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522D878B-4E3E-4E7C-8C12-18ACA47567A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8A02F463-E3A1-4BF8-A8FF-D2BE50FB67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2810D28F-84D3-4893-A975-49A190C4B04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EE1B707-0ABA-4493-9EB9-A189739F977E}" type="slidenum">
              <a:rPr lang="hr-HR" altLang="en-US" smtClean="0"/>
              <a:pPr>
                <a:spcBef>
                  <a:spcPct val="0"/>
                </a:spcBef>
              </a:pPr>
              <a:t>2</a:t>
            </a:fld>
            <a:endParaRPr lang="hr-HR" altLang="en-US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6D947AC8-4231-4224-A036-D65DCD7BD11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30145457-A764-4C1B-8841-E2E7CB291B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B5C77ED0-787F-4931-8BE8-C8DA919CDC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3FF84B0-275E-4BEF-8A68-34F047C7D0E9}" type="slidenum">
              <a:rPr lang="hr-HR" altLang="en-US" smtClean="0"/>
              <a:pPr>
                <a:spcBef>
                  <a:spcPct val="0"/>
                </a:spcBef>
              </a:pPr>
              <a:t>3</a:t>
            </a:fld>
            <a:endParaRPr lang="hr-HR" altLang="en-US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02937361-A638-4624-A0CC-692714B0319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1963E1AD-6A19-4042-B6A1-FDBBE1F1B5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10840D58-87CE-42E0-8600-9285CD4079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DAF0244-D643-408E-AF7A-857A38A106DB}" type="slidenum">
              <a:rPr lang="hr-HR" altLang="en-US" smtClean="0"/>
              <a:pPr>
                <a:spcBef>
                  <a:spcPct val="0"/>
                </a:spcBef>
              </a:pPr>
              <a:t>5</a:t>
            </a:fld>
            <a:endParaRPr lang="hr-HR" altLang="en-US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A72E9981-C041-4186-9A30-0E0A3E8F05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7E76FA0A-862D-4E06-8877-4939C75028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518DC840-03E3-428E-B985-92266B032B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B617C25-6553-4214-8576-62014B9D069A}" type="slidenum">
              <a:rPr lang="hr-HR" altLang="en-US" smtClean="0"/>
              <a:pPr>
                <a:spcBef>
                  <a:spcPct val="0"/>
                </a:spcBef>
              </a:pPr>
              <a:t>7</a:t>
            </a:fld>
            <a:endParaRPr lang="hr-HR" altLang="en-US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C2605A1F-FB22-43A0-992D-15C54D9E75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5C2DD7CB-6B94-4CEB-9333-67175A6FBC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1900EB5B-8727-4C0D-AACF-DB97F55B1E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DB0790D-E58C-4BFA-A005-676295F518F5}" type="slidenum">
              <a:rPr lang="hr-HR" altLang="en-US" smtClean="0"/>
              <a:pPr>
                <a:spcBef>
                  <a:spcPct val="0"/>
                </a:spcBef>
              </a:pPr>
              <a:t>8</a:t>
            </a:fld>
            <a:endParaRPr lang="hr-HR" altLang="en-US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B3CBA57F-7E26-484A-A43E-BC3A84D508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A9414AC9-DB39-4B71-9BB0-C652F56038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AA298A7F-000B-4828-9BDF-934A474E05E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50DA4FD-ED69-4085-A093-D1C7CE48F469}" type="slidenum">
              <a:rPr lang="hr-HR" altLang="en-US" smtClean="0"/>
              <a:pPr>
                <a:spcBef>
                  <a:spcPct val="0"/>
                </a:spcBef>
              </a:pPr>
              <a:t>10</a:t>
            </a:fld>
            <a:endParaRPr lang="hr-HR" altLang="en-US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A86BCC98-1B9B-4BA2-A6D2-068E8DC5FF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712FC853-04BA-47C7-B563-F6EBD8B629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C53870A2-866A-4B76-A8C5-C4D6065050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B7BB333-5F36-44D0-90FB-C5BCFF050849}" type="slidenum">
              <a:rPr lang="hr-HR" altLang="en-US" smtClean="0"/>
              <a:pPr>
                <a:spcBef>
                  <a:spcPct val="0"/>
                </a:spcBef>
              </a:pPr>
              <a:t>11</a:t>
            </a:fld>
            <a:endParaRPr lang="hr-HR" altLang="en-US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EF48B2C8-8A05-4A9E-BD27-11CCB13871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7A41D958-EDA6-4F99-A3F6-6BB5B25204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30720515-5759-46A2-9F00-26D263C9CF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9F34A20-A221-4538-93AA-A7D03D32DC6A}" type="slidenum">
              <a:rPr lang="hr-HR" altLang="en-US" smtClean="0"/>
              <a:pPr>
                <a:spcBef>
                  <a:spcPct val="0"/>
                </a:spcBef>
              </a:pPr>
              <a:t>13</a:t>
            </a:fld>
            <a:endParaRPr lang="hr-HR" altLang="en-US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D124DCC0-2810-4A72-A9F9-50774F8A1A3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9A4AA8BE-37F0-494B-B424-8EEC39D464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22BF0BD7-9A68-4199-8CBC-AD8C03477B2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5824C2C-A973-434B-8EF7-F87C5E72D724}" type="slidenum">
              <a:rPr lang="hr-HR" altLang="en-US" smtClean="0"/>
              <a:pPr>
                <a:spcBef>
                  <a:spcPct val="0"/>
                </a:spcBef>
              </a:pPr>
              <a:t>14</a:t>
            </a:fld>
            <a:endParaRPr lang="hr-HR" altLang="en-US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12AF1974-632A-434F-BAC6-C87C9D8DEB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1B7D3C90-9405-41F0-97C2-B3B237A94E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A7852BBB-F9D3-430C-B75C-2B698C65B3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2DB3263-049B-4249-9B62-D601CA1DD4F2}" type="slidenum">
              <a:rPr lang="hr-HR" altLang="en-US" smtClean="0"/>
              <a:pPr>
                <a:spcBef>
                  <a:spcPct val="0"/>
                </a:spcBef>
              </a:pPr>
              <a:t>15</a:t>
            </a:fld>
            <a:endParaRPr lang="hr-HR" altLang="en-US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9A8823B5-413D-40EF-8421-2D2FF20B99B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ABC3C1A5-D0E9-4E79-82E7-DB2305D736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F8052104-0ED8-4B21-83FD-5AAC71F7EBB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8CF36E0-976A-4BC8-8D3F-C18A0A31F12E}" type="slidenum">
              <a:rPr lang="hr-HR" altLang="en-US" smtClean="0"/>
              <a:pPr>
                <a:spcBef>
                  <a:spcPct val="0"/>
                </a:spcBef>
              </a:pPr>
              <a:t>16</a:t>
            </a:fld>
            <a:endParaRPr lang="hr-HR" altLang="en-US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CFB8917E-E88C-4617-B929-4BB5FBA0339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1BE71D6E-2BF2-4900-9316-32DF1C435D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A9AF4D44-7DE4-4430-B58D-FA14A8F6FB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E195117-BF2F-40A1-BBBE-A9E2DD97E90D}" type="slidenum">
              <a:rPr lang="hr-HR" altLang="en-US" smtClean="0"/>
              <a:pPr>
                <a:spcBef>
                  <a:spcPct val="0"/>
                </a:spcBef>
              </a:pPr>
              <a:t>17</a:t>
            </a:fld>
            <a:endParaRPr lang="hr-HR" altLang="en-US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CDDBE50B-F630-450D-BACB-1ADD612781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455B9A96-2FE4-4912-8BAA-34A6F6B93F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7175D4FA-0350-4F31-837C-30AB444F1C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275BB56-2A27-4B99-8C7A-59944158E6A8}" type="slidenum">
              <a:rPr lang="hr-HR" altLang="en-US" smtClean="0"/>
              <a:pPr>
                <a:spcBef>
                  <a:spcPct val="0"/>
                </a:spcBef>
              </a:pPr>
              <a:t>18</a:t>
            </a:fld>
            <a:endParaRPr lang="hr-HR" altLang="en-US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C1B83B4A-1DCC-4586-AD10-FF0012509A9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1306474F-B945-417B-BDF5-C6148B1551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74BD41E4-E350-4084-84A9-5622054767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C78E7E1-9716-4ADB-98A6-110899C67881}" type="slidenum">
              <a:rPr lang="hr-HR" altLang="en-US" smtClean="0"/>
              <a:pPr>
                <a:spcBef>
                  <a:spcPct val="0"/>
                </a:spcBef>
              </a:pPr>
              <a:t>19</a:t>
            </a:fld>
            <a:endParaRPr lang="hr-HR" altLang="en-US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5A855F15-F530-432F-AB3D-47A5B64E34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FB01EF3E-C3FD-4BF6-B5AF-F9985B5BC0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D482F96E-CA67-499C-8580-5EF1E54AFFC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458200" cy="5943600"/>
            <a:chOff x="0" y="0"/>
            <a:chExt cx="5328" cy="3744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01B014B3-B468-4ACE-942D-9DA3C0626A2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/>
              <a:ahLst/>
              <a:cxnLst>
                <a:cxn ang="0">
                  <a:pos x="5154" y="1769"/>
                </a:cxn>
                <a:cxn ang="0">
                  <a:pos x="0" y="2304"/>
                </a:cxn>
                <a:cxn ang="0">
                  <a:pos x="0" y="1252"/>
                </a:cxn>
                <a:cxn ang="0">
                  <a:pos x="5155" y="0"/>
                </a:cxn>
                <a:cxn ang="0">
                  <a:pos x="5155" y="1416"/>
                </a:cxn>
                <a:cxn ang="0">
                  <a:pos x="5154" y="1769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2A595159-2C1B-404A-AD3A-486DFAFC2BE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>
                <a:gd name="T0" fmla="*/ 5311 w 5328"/>
                <a:gd name="T1" fmla="*/ 3209 h 3689"/>
                <a:gd name="T2" fmla="*/ 0 w 5328"/>
                <a:gd name="T3" fmla="*/ 3689 h 3689"/>
                <a:gd name="T4" fmla="*/ 0 w 5328"/>
                <a:gd name="T5" fmla="*/ 9 h 3689"/>
                <a:gd name="T6" fmla="*/ 5328 w 5328"/>
                <a:gd name="T7" fmla="*/ 0 h 3689"/>
                <a:gd name="T8" fmla="*/ 5311 w 5328"/>
                <a:gd name="T9" fmla="*/ 3209 h 36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96261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hr-HR"/>
              <a:t>Click to edit Master subtitle style</a:t>
            </a:r>
          </a:p>
        </p:txBody>
      </p:sp>
      <p:sp>
        <p:nvSpPr>
          <p:cNvPr id="96265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hr-HR"/>
              <a:t>Click to edit Master title style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0E35F73-5215-403F-85FC-5B32D61C016A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CA3C66-3A23-45EF-936A-095B312E15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1CC7FD-2F8E-4CC1-BC31-A08B21B2598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944FB2-23CA-4824-9C00-94E9D1422057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4268533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DE31851-8A35-4285-AC2A-DC7F90A0D0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8C74422-E92E-49D2-BD29-AD5352902AC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8F9AF7D-4B24-445E-A4BD-CA1D7CCC0DD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A9EDE4-5910-46B4-A9CC-C8F53CE55589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535079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AB776FCB-A1E7-4628-ADFD-456CE371DF9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A702EEC-1489-4BA4-8077-18358629A5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63DB770-1935-40A7-8ED2-CCBACDC64A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38A786-32D4-4F1D-8B6E-79D12A206A35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264766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B5BA1FB-827F-445F-9D4F-3200D5E5601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0748B21B-3F3C-4319-A32B-E9322BF353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7C4A7545-8F12-481F-BF3A-750F959685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B96885-A464-453B-A3B3-BCF0AB9A5327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4011131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16A65E94-8483-436A-A97F-1847432DDD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C0916FE6-9FE2-4325-A121-8585C079D20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68D72A74-EEE3-410E-9AF7-8772A2CABAF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48011A-A109-42DC-A836-83366DAE8E86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623719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403FC6C6-D3C0-4F8F-984A-F7586C88D28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1A82E3DF-CD95-4BF3-93C4-D1DB87EAA5E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C77ACD07-2F51-4E79-9747-1FA681B175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AF1ACD-8196-48D6-A883-087004EB635F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967033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F3E3C6C5-01F1-4748-A7D0-74A70DBAB0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C3806D33-ED3F-4844-AB62-08077F60F2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2CDE0273-FB47-4487-819E-2C6E32DF48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94DAEE-81A8-431E-BFA7-5434FE33F51E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081725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56D359CC-93C0-4926-832C-4CF7874FA25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14903CA6-2F88-4484-B07C-09B65B814D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D36225BE-B0BE-44F0-9EEF-04772AD214B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654875-6D0D-4D0F-A3E6-57AC9F48A984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077861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2ED12CAF-2483-4C35-B521-C2C9E6733D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B20B28F-41D3-4368-8624-4EF5949924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B33B7703-1487-43A8-BBC5-902FC18B3E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7BD4FB-7A15-430D-AEAB-ED440EDF6455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919447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551656C0-B0C6-48AE-8C9A-356FEB271CE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911D5F1-729F-4546-AB2B-61A2F98A90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63A7812-B746-4B8C-985D-705478AEF8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193892-E0CB-4B09-B742-609641A7DBB4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166369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AB8124F7-BC53-4BCD-AFC2-FD634057BE0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77F36842-9A53-45FE-BB29-E707E73497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97EFDF9-5B17-419B-AEAC-8F742CFD04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60ACB7-4478-4A23-9832-9AF177C26030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6192157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Naslov, tekst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9AF518D2-205C-420E-95B2-14F267F9739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3D38E969-F7DC-4E3A-B768-9DD30CF67C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51F9DE94-3A46-4AD6-8E13-00740530AD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CA994E-7B61-49BD-8C14-8E00446A9997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1691829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Naslov, tekst i isječak crtež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za ClipArt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B61EC0B-6BC5-4747-B959-122B5388485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26AA4DF5-5EC2-49A1-B52B-3E4BDD4B3CB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0CE8589-941D-42B7-8F65-D80A963027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B72A2A-1AD7-4B85-A883-FB003C1F4A05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2412226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Naslov i tekst iznad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57200" y="3924300"/>
            <a:ext cx="8229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453C6FB-0F72-4F64-86EC-8A863C55BB0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7E7C5644-A337-4286-BF27-B7ACB3D16F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02EECF25-307C-4054-80E9-2A0F00B853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5644A0-94BE-4F1B-9896-0F702C2B6C3E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1605565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Naslov, tekst i 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zervirano mjesto sadržaja 4"/>
          <p:cNvSpPr>
            <a:spLocks noGrp="1"/>
          </p:cNvSpPr>
          <p:nvPr>
            <p:ph sz="quarter" idx="3"/>
          </p:nvPr>
        </p:nvSpPr>
        <p:spPr>
          <a:xfrm>
            <a:off x="4648200" y="3924300"/>
            <a:ext cx="4038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57E00E9B-855E-4EC0-9406-0C67CF485F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B373D408-60AD-4E5D-A047-99E5F81BDA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532CA3C8-0385-4BFF-AF6E-735A6E768F7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345CC7-F18C-4E9F-9BCE-1DC851A4AD19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8368740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adržaja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21362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5DC84575-D639-4220-86E4-24E266996B1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E96864E5-DBB3-4868-ABA9-C74BFE71DE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457BB5B6-9DBC-4728-99BB-D78D5C286F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05769-83E2-498A-B3DD-6F5A441956F2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3849927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r-HR"/>
              <a:t>Uredite stil naslova matrice</a:t>
            </a:r>
            <a:endParaRPr lang="en-US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/>
              <a:t>Uredite stil podnaslova matrice</a:t>
            </a:r>
            <a:endParaRPr lang="en-US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3E2264CB-4BBD-4FFE-95F6-CF872408F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CDF489FF-4387-4EDA-BF74-847278898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22C45312-9267-45C8-89C0-44448F1CF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9FDB05-EFCB-4FD0-A614-83E453235F20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6615448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2CBE4042-7D8F-490E-AA2C-18325CAB2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F2A20EA5-1505-41B9-98C7-761119E9B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FF3380C8-5C28-4F92-9861-64285A563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4C5CEE-66D5-46E3-A652-A9FF86B97571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180046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r-HR"/>
              <a:t>Uredite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5D2DCDA5-82CD-4EC9-AD97-9EDA5CC28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3CED6FBA-0EE2-4FEB-A7F1-44912EE74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9DF582C6-FFDE-4229-A4F3-BA654DB13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A7844-7DC0-44CD-861C-8C978BF74209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5768208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zervirano mjesto datuma 3">
            <a:extLst>
              <a:ext uri="{FF2B5EF4-FFF2-40B4-BE49-F238E27FC236}">
                <a16:creationId xmlns:a16="http://schemas.microsoft.com/office/drawing/2014/main" id="{D61DEA9E-46CA-4824-AF03-4A159A440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zervirano mjesto podnožja 4">
            <a:extLst>
              <a:ext uri="{FF2B5EF4-FFF2-40B4-BE49-F238E27FC236}">
                <a16:creationId xmlns:a16="http://schemas.microsoft.com/office/drawing/2014/main" id="{EC02D7EC-E5A1-42C4-B0DC-520203DA3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zervirano mjesto broja slajda 5">
            <a:extLst>
              <a:ext uri="{FF2B5EF4-FFF2-40B4-BE49-F238E27FC236}">
                <a16:creationId xmlns:a16="http://schemas.microsoft.com/office/drawing/2014/main" id="{FCAE2707-BBBE-4AE2-9DDB-1F16435C3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5824E1-7726-4C10-8908-4652616460BA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884247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/>
              <a:t>Uredite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7" name="Rezervirano mjesto datuma 3">
            <a:extLst>
              <a:ext uri="{FF2B5EF4-FFF2-40B4-BE49-F238E27FC236}">
                <a16:creationId xmlns:a16="http://schemas.microsoft.com/office/drawing/2014/main" id="{BCCAFCA7-473E-472C-AB68-3781E5B04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" name="Rezervirano mjesto podnožja 4">
            <a:extLst>
              <a:ext uri="{FF2B5EF4-FFF2-40B4-BE49-F238E27FC236}">
                <a16:creationId xmlns:a16="http://schemas.microsoft.com/office/drawing/2014/main" id="{1556C723-AAE5-42ED-9093-98431A5F9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9" name="Rezervirano mjesto broja slajda 5">
            <a:extLst>
              <a:ext uri="{FF2B5EF4-FFF2-40B4-BE49-F238E27FC236}">
                <a16:creationId xmlns:a16="http://schemas.microsoft.com/office/drawing/2014/main" id="{044539D3-1C9B-447A-9CC1-A186F2D2B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A88C5B-9537-4834-98B5-0331A948E1DE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4690131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/>
          </a:p>
        </p:txBody>
      </p:sp>
      <p:sp>
        <p:nvSpPr>
          <p:cNvPr id="3" name="Rezervirano mjesto datuma 3">
            <a:extLst>
              <a:ext uri="{FF2B5EF4-FFF2-40B4-BE49-F238E27FC236}">
                <a16:creationId xmlns:a16="http://schemas.microsoft.com/office/drawing/2014/main" id="{375E4F1E-E092-4A08-9EB6-AC9279C6E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Rezervirano mjesto podnožja 4">
            <a:extLst>
              <a:ext uri="{FF2B5EF4-FFF2-40B4-BE49-F238E27FC236}">
                <a16:creationId xmlns:a16="http://schemas.microsoft.com/office/drawing/2014/main" id="{ECD27723-5DFC-4324-A91E-E5F966286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zervirano mjesto broja slajda 5">
            <a:extLst>
              <a:ext uri="{FF2B5EF4-FFF2-40B4-BE49-F238E27FC236}">
                <a16:creationId xmlns:a16="http://schemas.microsoft.com/office/drawing/2014/main" id="{33315270-BB23-4D0A-9701-3196A63F3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1A23C8-C173-480C-BFEB-DEFCDAB78A6E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5634513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3">
            <a:extLst>
              <a:ext uri="{FF2B5EF4-FFF2-40B4-BE49-F238E27FC236}">
                <a16:creationId xmlns:a16="http://schemas.microsoft.com/office/drawing/2014/main" id="{E1552DC4-02EA-44FD-87A1-637C8D9A4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3" name="Rezervirano mjesto podnožja 4">
            <a:extLst>
              <a:ext uri="{FF2B5EF4-FFF2-40B4-BE49-F238E27FC236}">
                <a16:creationId xmlns:a16="http://schemas.microsoft.com/office/drawing/2014/main" id="{47C97727-44FB-43BD-9425-F296BF8FD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Rezervirano mjesto broja slajda 5">
            <a:extLst>
              <a:ext uri="{FF2B5EF4-FFF2-40B4-BE49-F238E27FC236}">
                <a16:creationId xmlns:a16="http://schemas.microsoft.com/office/drawing/2014/main" id="{EF1C1C5F-4647-492C-A365-430E69B7A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D07D24-D9C2-4868-8381-E57178E2487E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2805624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Uredite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3">
            <a:extLst>
              <a:ext uri="{FF2B5EF4-FFF2-40B4-BE49-F238E27FC236}">
                <a16:creationId xmlns:a16="http://schemas.microsoft.com/office/drawing/2014/main" id="{729198E1-4830-4C4E-83DD-B2182186E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zervirano mjesto podnožja 4">
            <a:extLst>
              <a:ext uri="{FF2B5EF4-FFF2-40B4-BE49-F238E27FC236}">
                <a16:creationId xmlns:a16="http://schemas.microsoft.com/office/drawing/2014/main" id="{D3960685-7C76-4919-92B5-26B1D39D2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zervirano mjesto broja slajda 5">
            <a:extLst>
              <a:ext uri="{FF2B5EF4-FFF2-40B4-BE49-F238E27FC236}">
                <a16:creationId xmlns:a16="http://schemas.microsoft.com/office/drawing/2014/main" id="{4AE3C9AF-C0AA-4900-909C-6C950521C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E6BFD8-15E1-468C-9B2B-703D7F88EF29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4973552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Uredite stil naslova matrice</a:t>
            </a:r>
            <a:endParaRPr lang="en-US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3">
            <a:extLst>
              <a:ext uri="{FF2B5EF4-FFF2-40B4-BE49-F238E27FC236}">
                <a16:creationId xmlns:a16="http://schemas.microsoft.com/office/drawing/2014/main" id="{DCB461BB-F119-4283-A83B-80AC452FA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zervirano mjesto podnožja 4">
            <a:extLst>
              <a:ext uri="{FF2B5EF4-FFF2-40B4-BE49-F238E27FC236}">
                <a16:creationId xmlns:a16="http://schemas.microsoft.com/office/drawing/2014/main" id="{8662C2AC-5B3C-44F8-B1BF-8B20C3670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zervirano mjesto broja slajda 5">
            <a:extLst>
              <a:ext uri="{FF2B5EF4-FFF2-40B4-BE49-F238E27FC236}">
                <a16:creationId xmlns:a16="http://schemas.microsoft.com/office/drawing/2014/main" id="{F11C13C1-EA81-4A6C-92F2-AA7D872F3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2760B9-B59E-4F7D-AC82-5CAEC6F2DDC8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7978706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A712EE39-182B-4683-AC20-C8FDA3B19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12051489-67B4-4B23-813F-822792AE4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466F9BB7-AE59-47AD-93FD-DF6CEBA08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26AC34-90F9-4482-AE47-1FE0A647F7CA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37380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r-HR"/>
              <a:t>Uredite stil naslova matrice</a:t>
            </a:r>
            <a:endParaRPr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EFD4EC76-A1A6-4B29-9098-0E5A2978B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776901AB-A8D9-4D8B-9A8C-A3A8B419A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24B432BA-3AA2-4C0B-ACE3-E8DCDD440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58130D-EE56-4345-90B0-CB7131708D91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331145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1EFE677C-FF3A-4EA1-AE02-0D4987C78B4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7242175" cy="1981200"/>
            <a:chOff x="0" y="0"/>
            <a:chExt cx="4562" cy="1248"/>
          </a:xfrm>
        </p:grpSpPr>
        <p:sp>
          <p:nvSpPr>
            <p:cNvPr id="95235" name="Freeform 3">
              <a:extLst>
                <a:ext uri="{FF2B5EF4-FFF2-40B4-BE49-F238E27FC236}">
                  <a16:creationId xmlns:a16="http://schemas.microsoft.com/office/drawing/2014/main" id="{CA564C63-8849-41D1-8033-0359E170783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/>
              <a:ahLst/>
              <a:cxnLst>
                <a:cxn ang="0">
                  <a:pos x="4800" y="299"/>
                </a:cxn>
                <a:cxn ang="0">
                  <a:pos x="0" y="665"/>
                </a:cxn>
                <a:cxn ang="0">
                  <a:pos x="0" y="0"/>
                </a:cxn>
                <a:cxn ang="0">
                  <a:pos x="4806" y="1"/>
                </a:cxn>
                <a:cxn ang="0">
                  <a:pos x="4800" y="153"/>
                </a:cxn>
                <a:cxn ang="0">
                  <a:pos x="4800" y="299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1033" name="Freeform 4">
              <a:extLst>
                <a:ext uri="{FF2B5EF4-FFF2-40B4-BE49-F238E27FC236}">
                  <a16:creationId xmlns:a16="http://schemas.microsoft.com/office/drawing/2014/main" id="{B98B3D9A-0DAE-4B05-B1B3-81D4F567C44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>
                <a:gd name="T0" fmla="*/ 4560 w 4562"/>
                <a:gd name="T1" fmla="*/ 932 h 1199"/>
                <a:gd name="T2" fmla="*/ 0 w 4562"/>
                <a:gd name="T3" fmla="*/ 1199 h 1199"/>
                <a:gd name="T4" fmla="*/ 0 w 4562"/>
                <a:gd name="T5" fmla="*/ 0 h 1199"/>
                <a:gd name="T6" fmla="*/ 4562 w 4562"/>
                <a:gd name="T7" fmla="*/ 0 h 1199"/>
                <a:gd name="T8" fmla="*/ 4560 w 4562"/>
                <a:gd name="T9" fmla="*/ 932 h 1199"/>
                <a:gd name="T10" fmla="*/ 4560 w 4562"/>
                <a:gd name="T11" fmla="*/ 932 h 119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95237" name="Rectangle 5">
            <a:extLst>
              <a:ext uri="{FF2B5EF4-FFF2-40B4-BE49-F238E27FC236}">
                <a16:creationId xmlns:a16="http://schemas.microsoft.com/office/drawing/2014/main" id="{78F6586D-831F-4EA9-8B23-B2A7348C03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r-HR"/>
              <a:t>Click to edit Master title style</a:t>
            </a:r>
          </a:p>
        </p:txBody>
      </p:sp>
      <p:sp>
        <p:nvSpPr>
          <p:cNvPr id="95238" name="Rectangle 6">
            <a:extLst>
              <a:ext uri="{FF2B5EF4-FFF2-40B4-BE49-F238E27FC236}">
                <a16:creationId xmlns:a16="http://schemas.microsoft.com/office/drawing/2014/main" id="{BB2160FB-5203-4135-B5F4-663B794DF6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/>
              <a:t>Click to edit Master text styles</a:t>
            </a:r>
          </a:p>
          <a:p>
            <a:pPr lvl="1"/>
            <a:r>
              <a:rPr lang="hr-HR"/>
              <a:t>Second level</a:t>
            </a:r>
          </a:p>
          <a:p>
            <a:pPr lvl="2"/>
            <a:r>
              <a:rPr lang="hr-HR"/>
              <a:t>Third level</a:t>
            </a:r>
          </a:p>
          <a:p>
            <a:pPr lvl="3"/>
            <a:r>
              <a:rPr lang="hr-HR"/>
              <a:t>Fourth level</a:t>
            </a:r>
          </a:p>
          <a:p>
            <a:pPr lvl="4"/>
            <a:r>
              <a:rPr lang="hr-HR"/>
              <a:t>Fifth level</a:t>
            </a:r>
          </a:p>
        </p:txBody>
      </p:sp>
      <p:sp>
        <p:nvSpPr>
          <p:cNvPr id="95239" name="Rectangle 7">
            <a:extLst>
              <a:ext uri="{FF2B5EF4-FFF2-40B4-BE49-F238E27FC236}">
                <a16:creationId xmlns:a16="http://schemas.microsoft.com/office/drawing/2014/main" id="{DD60242B-0CD9-4271-A1ED-025B8CD3602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95240" name="Rectangle 8">
            <a:extLst>
              <a:ext uri="{FF2B5EF4-FFF2-40B4-BE49-F238E27FC236}">
                <a16:creationId xmlns:a16="http://schemas.microsoft.com/office/drawing/2014/main" id="{DE4AEED4-2DFD-4B3C-B3B8-CBBC4C23D2F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95241" name="Rectangle 9">
            <a:extLst>
              <a:ext uri="{FF2B5EF4-FFF2-40B4-BE49-F238E27FC236}">
                <a16:creationId xmlns:a16="http://schemas.microsoft.com/office/drawing/2014/main" id="{CE74D625-96B2-490C-BA0D-648ACC92ED4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0FB42D7-4849-4A8C-93CD-33649915A73B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68" r:id="rId1"/>
    <p:sldLayoutId id="2147483942" r:id="rId2"/>
    <p:sldLayoutId id="2147483943" r:id="rId3"/>
    <p:sldLayoutId id="2147483944" r:id="rId4"/>
    <p:sldLayoutId id="2147483945" r:id="rId5"/>
    <p:sldLayoutId id="2147483946" r:id="rId6"/>
    <p:sldLayoutId id="2147483947" r:id="rId7"/>
    <p:sldLayoutId id="2147483948" r:id="rId8"/>
    <p:sldLayoutId id="2147483949" r:id="rId9"/>
    <p:sldLayoutId id="2147483950" r:id="rId10"/>
    <p:sldLayoutId id="2147483951" r:id="rId11"/>
    <p:sldLayoutId id="2147483952" r:id="rId12"/>
    <p:sldLayoutId id="2147483953" r:id="rId13"/>
    <p:sldLayoutId id="2147483954" r:id="rId14"/>
    <p:sldLayoutId id="2147483955" r:id="rId15"/>
    <p:sldLayoutId id="2147483956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zervirano mjesto naslova 1">
            <a:extLst>
              <a:ext uri="{FF2B5EF4-FFF2-40B4-BE49-F238E27FC236}">
                <a16:creationId xmlns:a16="http://schemas.microsoft.com/office/drawing/2014/main" id="{7F14FFC0-7BA5-4BFD-B3B7-7952C1740B2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Uredite stil naslova matrice</a:t>
            </a:r>
            <a:endParaRPr lang="en-US" altLang="en-US"/>
          </a:p>
        </p:txBody>
      </p:sp>
      <p:sp>
        <p:nvSpPr>
          <p:cNvPr id="2051" name="Rezervirano mjesto teksta 2">
            <a:extLst>
              <a:ext uri="{FF2B5EF4-FFF2-40B4-BE49-F238E27FC236}">
                <a16:creationId xmlns:a16="http://schemas.microsoft.com/office/drawing/2014/main" id="{FD29523D-6242-4A5C-842C-F4B82A173BA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Uredite stilove teksta matrice</a:t>
            </a:r>
          </a:p>
          <a:p>
            <a:pPr lvl="1"/>
            <a:r>
              <a:rPr lang="hr-HR" altLang="en-US"/>
              <a:t>Druga razina</a:t>
            </a:r>
          </a:p>
          <a:p>
            <a:pPr lvl="2"/>
            <a:r>
              <a:rPr lang="hr-HR" altLang="en-US"/>
              <a:t>Treća razina</a:t>
            </a:r>
          </a:p>
          <a:p>
            <a:pPr lvl="3"/>
            <a:r>
              <a:rPr lang="hr-HR" altLang="en-US"/>
              <a:t>Četvrta razina</a:t>
            </a:r>
          </a:p>
          <a:p>
            <a:pPr lvl="4"/>
            <a:r>
              <a:rPr lang="hr-HR" altLang="en-US"/>
              <a:t>Peta razina</a:t>
            </a:r>
            <a:endParaRPr lang="en-US" altLang="en-US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3A2F5C1F-96EA-4DDF-9AFC-AB96E592D8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C15B9AC0-65E1-4D6D-80BC-D9061DD958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A256FCDF-F001-492E-95BF-A88220D498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D6A4BAB5-3027-4ABB-BCF9-6B610987A7C8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7" r:id="rId1"/>
    <p:sldLayoutId id="2147483958" r:id="rId2"/>
    <p:sldLayoutId id="2147483959" r:id="rId3"/>
    <p:sldLayoutId id="2147483960" r:id="rId4"/>
    <p:sldLayoutId id="2147483961" r:id="rId5"/>
    <p:sldLayoutId id="2147483962" r:id="rId6"/>
    <p:sldLayoutId id="2147483963" r:id="rId7"/>
    <p:sldLayoutId id="2147483964" r:id="rId8"/>
    <p:sldLayoutId id="2147483965" r:id="rId9"/>
    <p:sldLayoutId id="2147483966" r:id="rId10"/>
    <p:sldLayoutId id="214748396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157ABAA2-504A-4488-89F1-9150023C0BB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692275" y="2741613"/>
            <a:ext cx="5759450" cy="974725"/>
          </a:xfrm>
        </p:spPr>
        <p:txBody>
          <a:bodyPr/>
          <a:lstStyle/>
          <a:p>
            <a:pPr eaLnBrk="1" hangingPunct="1">
              <a:defRPr/>
            </a:pPr>
            <a:r>
              <a:rPr lang="hr-HR" sz="3600" b="1"/>
              <a:t>GORNJI PALEOZOIK</a:t>
            </a:r>
            <a:endParaRPr lang="en-US" sz="3600" b="1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1FEC1F8F-0C3E-4FA4-8E9A-D75E7E7AAE2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4605338"/>
            <a:ext cx="6400800" cy="695325"/>
          </a:xfrm>
        </p:spPr>
        <p:txBody>
          <a:bodyPr/>
          <a:lstStyle/>
          <a:p>
            <a:pPr eaLnBrk="1" hangingPunct="1">
              <a:defRPr/>
            </a:pPr>
            <a:endParaRPr lang="hr-H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8" name="Rectangle 8">
            <a:extLst>
              <a:ext uri="{FF2B5EF4-FFF2-40B4-BE49-F238E27FC236}">
                <a16:creationId xmlns:a16="http://schemas.microsoft.com/office/drawing/2014/main" id="{8371A404-988F-419B-8381-1C458434B1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26988"/>
            <a:ext cx="8229600" cy="130176"/>
          </a:xfrm>
        </p:spPr>
        <p:txBody>
          <a:bodyPr/>
          <a:lstStyle/>
          <a:p>
            <a:pPr eaLnBrk="1" hangingPunct="1">
              <a:defRPr/>
            </a:pPr>
            <a:endParaRPr lang="hr-HR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F7F1D769-FDD9-4879-ABDB-92E425DC2B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989138"/>
            <a:ext cx="8229600" cy="28797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99FF66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/>
              <a:t>Karbon – period izrazito bogatog i do tada još neviđenog </a:t>
            </a:r>
            <a:r>
              <a:rPr lang="hr-HR" altLang="sr-Latn-RS" sz="1600" dirty="0" err="1"/>
              <a:t>rasprostranjenja</a:t>
            </a:r>
            <a:r>
              <a:rPr lang="hr-HR" altLang="sr-Latn-RS" sz="1600" dirty="0"/>
              <a:t> vegetacije</a:t>
            </a:r>
          </a:p>
          <a:p>
            <a:pPr eaLnBrk="1" hangingPunct="1">
              <a:lnSpc>
                <a:spcPct val="80000"/>
              </a:lnSpc>
              <a:buClr>
                <a:srgbClr val="99FF66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/>
              <a:t>Perm – period najvećeg izumiranja živog svijeta u Zemljinoj </a:t>
            </a:r>
            <a:r>
              <a:rPr lang="hr-HR" altLang="sr-Latn-RS" sz="1600" dirty="0" err="1"/>
              <a:t>povjesti</a:t>
            </a:r>
            <a:endParaRPr lang="hr-HR" altLang="sr-Latn-RS" sz="1600" dirty="0"/>
          </a:p>
          <a:p>
            <a:pPr eaLnBrk="1" hangingPunct="1">
              <a:lnSpc>
                <a:spcPct val="80000"/>
              </a:lnSpc>
              <a:buClr>
                <a:srgbClr val="99FF66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/>
              <a:t>Karbon - 1822 - naziv po bogatim naslagama ugljena iz gornjeg karbona u Velikoj Britaniji</a:t>
            </a:r>
          </a:p>
          <a:p>
            <a:pPr eaLnBrk="1" hangingPunct="1">
              <a:lnSpc>
                <a:spcPct val="80000"/>
              </a:lnSpc>
              <a:buClr>
                <a:srgbClr val="99FF66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/>
              <a:t>u Americi dva zasebna sistema - </a:t>
            </a:r>
            <a:r>
              <a:rPr lang="hr-HR" altLang="sr-Latn-RS" sz="1600" dirty="0" err="1"/>
              <a:t>Mississippian</a:t>
            </a:r>
            <a:r>
              <a:rPr lang="hr-HR" altLang="sr-Latn-RS" sz="1600" dirty="0"/>
              <a:t> i </a:t>
            </a:r>
            <a:r>
              <a:rPr lang="hr-HR" altLang="sr-Latn-RS" sz="1600" dirty="0" err="1"/>
              <a:t>Pennsylvanian</a:t>
            </a:r>
            <a:r>
              <a:rPr lang="hr-HR" altLang="sr-Latn-RS" sz="1600" dirty="0"/>
              <a:t> </a:t>
            </a:r>
          </a:p>
          <a:p>
            <a:pPr eaLnBrk="1" hangingPunct="1">
              <a:lnSpc>
                <a:spcPct val="80000"/>
              </a:lnSpc>
              <a:buClr>
                <a:srgbClr val="99FF66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/>
              <a:t>u drugim </a:t>
            </a:r>
            <a:r>
              <a:rPr lang="hr-HR" altLang="sr-Latn-RS" sz="1600" dirty="0" err="1"/>
              <a:t>djelovima</a:t>
            </a:r>
            <a:r>
              <a:rPr lang="hr-HR" altLang="sr-Latn-RS" sz="1600" dirty="0"/>
              <a:t> Zemlje karbon se smatra jednim sistemom, iako najčešće postoji jasna razlika između sedimenata donjeg i gornjeg karbona </a:t>
            </a:r>
          </a:p>
          <a:p>
            <a:pPr eaLnBrk="1" hangingPunct="1">
              <a:lnSpc>
                <a:spcPct val="80000"/>
              </a:lnSpc>
              <a:buClr>
                <a:srgbClr val="99FF66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/>
              <a:t>u Njemačkoj postoji i stara rudarska podjela donjeg karbona - </a:t>
            </a:r>
            <a:r>
              <a:rPr lang="hr-HR" altLang="sr-Latn-RS" sz="1600" dirty="0" err="1"/>
              <a:t>Kohlenkalk</a:t>
            </a:r>
            <a:r>
              <a:rPr lang="hr-HR" altLang="sr-Latn-RS" sz="1600" dirty="0"/>
              <a:t> (vapnenci s </a:t>
            </a:r>
            <a:r>
              <a:rPr lang="hr-HR" altLang="sr-Latn-RS" sz="1600" dirty="0" err="1"/>
              <a:t>proslojcima</a:t>
            </a:r>
            <a:r>
              <a:rPr lang="hr-HR" altLang="sr-Latn-RS" sz="1600" dirty="0"/>
              <a:t> ugljena) i </a:t>
            </a:r>
            <a:r>
              <a:rPr lang="hr-HR" altLang="sr-Latn-RS" sz="1600" dirty="0" err="1"/>
              <a:t>Kulm</a:t>
            </a:r>
            <a:r>
              <a:rPr lang="hr-HR" altLang="sr-Latn-RS" sz="1600" dirty="0"/>
              <a:t> (</a:t>
            </a:r>
            <a:r>
              <a:rPr lang="hr-HR" altLang="sr-Latn-RS" sz="1600" dirty="0" err="1"/>
              <a:t>fliš</a:t>
            </a:r>
            <a:r>
              <a:rPr lang="hr-HR" altLang="sr-Latn-RS" sz="1600" dirty="0"/>
              <a:t>)</a:t>
            </a:r>
          </a:p>
          <a:p>
            <a:pPr eaLnBrk="1" hangingPunct="1">
              <a:lnSpc>
                <a:spcPct val="80000"/>
              </a:lnSpc>
              <a:buClr>
                <a:srgbClr val="99FF66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 err="1"/>
              <a:t>Roderick</a:t>
            </a:r>
            <a:r>
              <a:rPr lang="hr-HR" altLang="sr-Latn-RS" sz="1600" dirty="0"/>
              <a:t> </a:t>
            </a:r>
            <a:r>
              <a:rPr lang="hr-HR" altLang="sr-Latn-RS" sz="1600" dirty="0" err="1"/>
              <a:t>Murchison</a:t>
            </a:r>
            <a:r>
              <a:rPr lang="hr-HR" altLang="sr-Latn-RS" sz="1600" dirty="0"/>
              <a:t>, uz sudjelovanje pri formiranju </a:t>
            </a:r>
            <a:r>
              <a:rPr lang="hr-HR" altLang="sr-Latn-RS" sz="1600" dirty="0" err="1"/>
              <a:t>kambrijskog</a:t>
            </a:r>
            <a:r>
              <a:rPr lang="hr-HR" altLang="sr-Latn-RS" sz="1600" dirty="0"/>
              <a:t>, </a:t>
            </a:r>
            <a:r>
              <a:rPr lang="hr-HR" altLang="sr-Latn-RS" sz="1600" dirty="0" err="1"/>
              <a:t>silurskog</a:t>
            </a:r>
            <a:r>
              <a:rPr lang="hr-HR" altLang="sr-Latn-RS" sz="1600" dirty="0"/>
              <a:t> i </a:t>
            </a:r>
            <a:r>
              <a:rPr lang="hr-HR" altLang="sr-Latn-RS" sz="1600" dirty="0" err="1"/>
              <a:t>devonskog</a:t>
            </a:r>
            <a:r>
              <a:rPr lang="hr-HR" altLang="sr-Latn-RS" sz="1600" dirty="0"/>
              <a:t> sistema, definirao je 1841 i </a:t>
            </a:r>
            <a:r>
              <a:rPr lang="hr-HR" altLang="sr-Latn-RS" sz="1600" dirty="0" err="1"/>
              <a:t>permski</a:t>
            </a:r>
            <a:r>
              <a:rPr lang="hr-HR" altLang="sr-Latn-RS" sz="1600" dirty="0"/>
              <a:t> sistem – naziv po gradu Permu smještenom na zapadnim padinama Urala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0726" name="Group 70">
            <a:extLst>
              <a:ext uri="{FF2B5EF4-FFF2-40B4-BE49-F238E27FC236}">
                <a16:creationId xmlns:a16="http://schemas.microsoft.com/office/drawing/2014/main" id="{AA426108-0EEC-405A-80E2-1D61190A4E61}"/>
              </a:ext>
            </a:extLst>
          </p:cNvPr>
          <p:cNvGraphicFramePr>
            <a:graphicFrameLocks noGrp="1"/>
          </p:cNvGraphicFramePr>
          <p:nvPr/>
        </p:nvGraphicFramePr>
        <p:xfrm>
          <a:off x="1119188" y="1557338"/>
          <a:ext cx="6837362" cy="3621088"/>
        </p:xfrm>
        <a:graphic>
          <a:graphicData uri="http://schemas.openxmlformats.org/drawingml/2006/table">
            <a:tbl>
              <a:tblPr/>
              <a:tblGrid>
                <a:gridCol w="17097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97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8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097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28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PERIOD</a:t>
                      </a:r>
                      <a:endParaRPr kumimoji="0" lang="hr-H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EPOHA</a:t>
                      </a:r>
                      <a:endParaRPr kumimoji="0" lang="hr-H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DOBA</a:t>
                      </a:r>
                      <a:endParaRPr kumimoji="0" lang="hr-H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prije milijuna godina</a:t>
                      </a:r>
                      <a:endParaRPr kumimoji="0" lang="hr-H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5096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KARBON</a:t>
                      </a:r>
                      <a:endParaRPr kumimoji="0" lang="hr-H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Pensilvanijan</a:t>
                      </a:r>
                      <a:endParaRPr kumimoji="0" lang="hr-H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Gžel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Kasimov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Moskovij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Baškir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Serpukov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Vize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Turne</a:t>
                      </a:r>
                      <a:endParaRPr kumimoji="0" lang="hr-H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304 - 299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307 - 304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312 - 307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318 - 312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326 - 318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345 - 326</a:t>
                      </a:r>
                      <a:endParaRPr kumimoji="0" lang="hr-H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359 - 345</a:t>
                      </a:r>
                      <a:endParaRPr kumimoji="0" lang="hr-H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414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Misisipijan</a:t>
                      </a:r>
                      <a:endParaRPr kumimoji="0" lang="hr-H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Slika 1">
            <a:extLst>
              <a:ext uri="{FF2B5EF4-FFF2-40B4-BE49-F238E27FC236}">
                <a16:creationId xmlns:a16="http://schemas.microsoft.com/office/drawing/2014/main" id="{373FB413-C8CD-4CF8-90FE-07E03F36F6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09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66" name="Group 86">
            <a:extLst>
              <a:ext uri="{FF2B5EF4-FFF2-40B4-BE49-F238E27FC236}">
                <a16:creationId xmlns:a16="http://schemas.microsoft.com/office/drawing/2014/main" id="{38EF986E-2A8B-46B2-A547-1886BE16B17A}"/>
              </a:ext>
            </a:extLst>
          </p:cNvPr>
          <p:cNvGraphicFramePr>
            <a:graphicFrameLocks noGrp="1"/>
          </p:cNvGraphicFramePr>
          <p:nvPr/>
        </p:nvGraphicFramePr>
        <p:xfrm>
          <a:off x="684213" y="765175"/>
          <a:ext cx="7632700" cy="5327651"/>
        </p:xfrm>
        <a:graphic>
          <a:graphicData uri="http://schemas.openxmlformats.org/drawingml/2006/table">
            <a:tbl>
              <a:tblPr/>
              <a:tblGrid>
                <a:gridCol w="1908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8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38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224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76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PERIOD</a:t>
                      </a: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EPOHA</a:t>
                      </a: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DOBA</a:t>
                      </a: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prije milijuna godina</a:t>
                      </a: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96988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PERM</a:t>
                      </a:r>
                      <a:endParaRPr kumimoji="0" lang="hr-H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Loping</a:t>
                      </a:r>
                      <a:endParaRPr kumimoji="0" lang="hr-H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Čangsing</a:t>
                      </a:r>
                      <a:endParaRPr kumimoji="0" lang="hr-H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Vuhiaping</a:t>
                      </a:r>
                      <a:endParaRPr kumimoji="0" lang="hr-H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Kapitan</a:t>
                      </a:r>
                      <a:endParaRPr kumimoji="0" lang="hr-H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Vordij</a:t>
                      </a:r>
                      <a:endParaRPr kumimoji="0" lang="hr-H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Roudij</a:t>
                      </a:r>
                      <a:endParaRPr kumimoji="0" lang="hr-H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Kungur</a:t>
                      </a:r>
                      <a:endParaRPr kumimoji="0" lang="hr-H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Artinsk</a:t>
                      </a:r>
                      <a:endParaRPr kumimoji="0" lang="hr-H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Sakmar</a:t>
                      </a:r>
                      <a:endParaRPr kumimoji="0" lang="hr-H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Aselij</a:t>
                      </a:r>
                      <a:endParaRPr kumimoji="0" lang="hr-H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254 - 251</a:t>
                      </a:r>
                      <a:endParaRPr kumimoji="0" lang="hr-H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260 - 254</a:t>
                      </a:r>
                      <a:endParaRPr kumimoji="0" lang="hr-H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266 - 260</a:t>
                      </a:r>
                      <a:endParaRPr kumimoji="0" lang="hr-H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268 - 266</a:t>
                      </a:r>
                      <a:endParaRPr kumimoji="0" lang="hr-H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271 - 268</a:t>
                      </a:r>
                      <a:endParaRPr kumimoji="0" lang="hr-H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276 - 271</a:t>
                      </a:r>
                      <a:endParaRPr kumimoji="0" lang="hr-H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285 - 276</a:t>
                      </a:r>
                      <a:endParaRPr kumimoji="0" lang="hr-H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295 - 284</a:t>
                      </a:r>
                      <a:endParaRPr kumimoji="0" lang="hr-H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299 - 295</a:t>
                      </a:r>
                      <a:endParaRPr kumimoji="0" lang="hr-H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63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Guadalupe</a:t>
                      </a:r>
                      <a:endParaRPr kumimoji="0" lang="hr-H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780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Cisural</a:t>
                      </a:r>
                      <a:endParaRPr kumimoji="0" lang="hr-H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Slika 3">
            <a:extLst>
              <a:ext uri="{FF2B5EF4-FFF2-40B4-BE49-F238E27FC236}">
                <a16:creationId xmlns:a16="http://schemas.microsoft.com/office/drawing/2014/main" id="{86470F39-74A0-4B83-9B77-64AC74D66A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28675"/>
            <a:ext cx="9144000" cy="512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>
            <a:extLst>
              <a:ext uri="{FF2B5EF4-FFF2-40B4-BE49-F238E27FC236}">
                <a16:creationId xmlns:a16="http://schemas.microsoft.com/office/drawing/2014/main" id="{933DAEE7-7062-4401-A06B-F68B45C3B3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r-HR" sz="2400" b="1"/>
              <a:t>Permsko izumiranje</a:t>
            </a:r>
          </a:p>
        </p:txBody>
      </p:sp>
      <p:sp>
        <p:nvSpPr>
          <p:cNvPr id="120835" name="Rectangle 3">
            <a:extLst>
              <a:ext uri="{FF2B5EF4-FFF2-40B4-BE49-F238E27FC236}">
                <a16:creationId xmlns:a16="http://schemas.microsoft.com/office/drawing/2014/main" id="{1D4AD1AC-66B6-4250-9C0D-49CCC1F121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349500"/>
            <a:ext cx="8229600" cy="29511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99FF66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600"/>
              <a:t>paleozojska era završila je s najvećim izumiranjem živog svijeta u povijesti Zemlje (95 % marinskih i 70 % kopnenih organizama)</a:t>
            </a:r>
          </a:p>
          <a:p>
            <a:pPr eaLnBrk="1" hangingPunct="1">
              <a:lnSpc>
                <a:spcPct val="80000"/>
              </a:lnSpc>
              <a:buClr>
                <a:srgbClr val="99FF66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600"/>
              <a:t>najviše su bili pogođeni bentički organizmi plitkomorskih prostora nižih geografskih širina: rugozni i tabulatni koralji, trilobiti, fuzulinidne foraminifere, te mnoge skupine brahiopoda, mahovnjaka, bodljikaša i mekušaca </a:t>
            </a:r>
          </a:p>
          <a:p>
            <a:pPr eaLnBrk="1" hangingPunct="1">
              <a:lnSpc>
                <a:spcPct val="80000"/>
              </a:lnSpc>
              <a:buClr>
                <a:srgbClr val="99FF66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600"/>
              <a:t>gmazovi nisu bili izrazitije pogođeni no ipak, tijekom perma smanjio se broj vodozemaca koji su bivali zamjenjivani sinapsidnim pelikosaurima, a oni sinapsidnim terapsidima</a:t>
            </a:r>
          </a:p>
          <a:p>
            <a:pPr eaLnBrk="1" hangingPunct="1">
              <a:lnSpc>
                <a:spcPct val="80000"/>
              </a:lnSpc>
              <a:buClr>
                <a:srgbClr val="99FF66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600"/>
              <a:t>ni biljni svijet nije bio izrazitije pogođen no ipak, tijekom perma golosjemenjače zamjenjuju papratnjače, odnosno glossopteris flora biva zamjenjivana dikrodium florom</a:t>
            </a:r>
          </a:p>
          <a:p>
            <a:pPr eaLnBrk="1" hangingPunct="1">
              <a:lnSpc>
                <a:spcPct val="80000"/>
              </a:lnSpc>
              <a:buClr>
                <a:srgbClr val="99FF66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600"/>
              <a:t>izumiranje se dešavalo postupno, znači bilo je posljedica kombinacije različitih faktora, a ne jednog katastrofalnog događaja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slov 2">
            <a:extLst>
              <a:ext uri="{FF2B5EF4-FFF2-40B4-BE49-F238E27FC236}">
                <a16:creationId xmlns:a16="http://schemas.microsoft.com/office/drawing/2014/main" id="{AC1B614B-8A1A-4560-BFCD-126883179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6238" y="188913"/>
            <a:ext cx="3008312" cy="203200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pic>
        <p:nvPicPr>
          <p:cNvPr id="17411" name="Rezervirano mjesto sadržaja 4">
            <a:extLst>
              <a:ext uri="{FF2B5EF4-FFF2-40B4-BE49-F238E27FC236}">
                <a16:creationId xmlns:a16="http://schemas.microsoft.com/office/drawing/2014/main" id="{6036A9AE-6C27-4F94-9617-BA1FB63A4E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7900" y="2060575"/>
            <a:ext cx="7339013" cy="4391025"/>
          </a:xfrm>
        </p:spPr>
      </p:pic>
      <p:sp>
        <p:nvSpPr>
          <p:cNvPr id="122883" name="Rectangle 3">
            <a:extLst>
              <a:ext uri="{FF2B5EF4-FFF2-40B4-BE49-F238E27FC236}">
                <a16:creationId xmlns:a16="http://schemas.microsoft.com/office/drawing/2014/main" id="{25ECAAA4-3461-4C07-8503-A72F4065F1B0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95536" y="548680"/>
            <a:ext cx="8497887" cy="11525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99FF66"/>
              </a:buClr>
              <a:buFont typeface="Wingdings" panose="05000000000000000000" pitchFamily="2" charset="2"/>
              <a:buChar char="Ø"/>
              <a:defRPr/>
            </a:pPr>
            <a:r>
              <a:rPr lang="hr-HR" sz="1600" b="1" dirty="0">
                <a:latin typeface="Arial" charset="0"/>
              </a:rPr>
              <a:t>1.</a:t>
            </a:r>
            <a:r>
              <a:rPr lang="hr-HR" sz="1600" dirty="0">
                <a:latin typeface="Arial" charset="0"/>
              </a:rPr>
              <a:t> eksplozivne vulkanske erupcije na području Sibira u trajanju od oko milijun godina, najveće u povijesti Zemlje (1-4 milijuna kubičnih kilometara lave), a što je dovelo do opadanja temperature i glacijacija na višim geografskim širinama, promjene sastava atmosfere (i uništenja ozonskog omotača). Istovremeno, na nižim geografskim širinama efekt staklenika i intenzivno zagrijavanje</a:t>
            </a:r>
          </a:p>
          <a:p>
            <a:pPr eaLnBrk="1" hangingPunct="1">
              <a:lnSpc>
                <a:spcPct val="80000"/>
              </a:lnSpc>
              <a:buClr>
                <a:srgbClr val="99FF66"/>
              </a:buClr>
              <a:defRPr/>
            </a:pPr>
            <a:endParaRPr lang="hr-HR" sz="1600" dirty="0">
              <a:latin typeface="Arial" charset="0"/>
            </a:endParaRPr>
          </a:p>
          <a:p>
            <a:pPr eaLnBrk="1" hangingPunct="1">
              <a:lnSpc>
                <a:spcPct val="80000"/>
              </a:lnSpc>
              <a:buClr>
                <a:srgbClr val="99FF66"/>
              </a:buClr>
              <a:buFont typeface="Wingdings" panose="05000000000000000000" pitchFamily="2" charset="2"/>
              <a:buChar char="Ø"/>
              <a:defRPr/>
            </a:pPr>
            <a:endParaRPr lang="hr-HR" sz="1600" dirty="0">
              <a:latin typeface="Arial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0E182B6-3B27-452C-9E39-43069F380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58737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9E95380-5C1A-40E2-B003-717795B5B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5538"/>
            <a:ext cx="8229600" cy="46069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99FF66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600" b="1" dirty="0">
                <a:solidFill>
                  <a:srgbClr val="FFFFFF"/>
                </a:solidFill>
                <a:latin typeface="Arial" panose="020B0604020202020204" pitchFamily="34" charset="0"/>
              </a:rPr>
              <a:t>2.</a:t>
            </a:r>
            <a:r>
              <a:rPr lang="hr-HR" altLang="sr-Latn-RS" sz="1600" dirty="0">
                <a:solidFill>
                  <a:srgbClr val="FFFFFF"/>
                </a:solidFill>
                <a:latin typeface="Arial" panose="020B0604020202020204" pitchFamily="34" charset="0"/>
              </a:rPr>
              <a:t> mnoštvo </a:t>
            </a:r>
            <a:r>
              <a:rPr lang="hr-HR" altLang="sr-Latn-RS" sz="1600" dirty="0" err="1">
                <a:solidFill>
                  <a:srgbClr val="FFFFFF"/>
                </a:solidFill>
                <a:latin typeface="Arial" panose="020B0604020202020204" pitchFamily="34" charset="0"/>
              </a:rPr>
              <a:t>impakata</a:t>
            </a:r>
            <a:r>
              <a:rPr lang="hr-HR" altLang="sr-Latn-RS" sz="1600" dirty="0">
                <a:solidFill>
                  <a:srgbClr val="FFFFFF"/>
                </a:solidFill>
                <a:latin typeface="Arial" panose="020B0604020202020204" pitchFamily="34" charset="0"/>
              </a:rPr>
              <a:t> oko granice </a:t>
            </a:r>
            <a:r>
              <a:rPr lang="hr-HR" altLang="sr-Latn-RS" sz="1600" dirty="0" err="1">
                <a:solidFill>
                  <a:srgbClr val="FFFFFF"/>
                </a:solidFill>
                <a:latin typeface="Arial" panose="020B0604020202020204" pitchFamily="34" charset="0"/>
              </a:rPr>
              <a:t>perm</a:t>
            </a:r>
            <a:r>
              <a:rPr lang="hr-HR" altLang="sr-Latn-RS" sz="1600" dirty="0">
                <a:solidFill>
                  <a:srgbClr val="FFFFFF"/>
                </a:solidFill>
                <a:latin typeface="Arial" panose="020B0604020202020204" pitchFamily="34" charset="0"/>
              </a:rPr>
              <a:t>-trijas. Helij i argon kozmičkog porijekla na prostorima Japana, Kine, Mađarske, </a:t>
            </a:r>
            <a:r>
              <a:rPr lang="hr-HR" altLang="sr-Latn-RS" sz="1600" dirty="0" err="1">
                <a:solidFill>
                  <a:srgbClr val="FFFFFF"/>
                </a:solidFill>
                <a:latin typeface="Arial" panose="020B0604020202020204" pitchFamily="34" charset="0"/>
              </a:rPr>
              <a:t>stišovita</a:t>
            </a:r>
            <a:r>
              <a:rPr lang="hr-HR" altLang="sr-Latn-RS" sz="1600" dirty="0">
                <a:solidFill>
                  <a:srgbClr val="FFFFFF"/>
                </a:solidFill>
                <a:latin typeface="Arial" panose="020B0604020202020204" pitchFamily="34" charset="0"/>
              </a:rPr>
              <a:t> na prostorima Antartike i Australije, krateri na prostorima Brazila, Ukrajine, Kanade....</a:t>
            </a:r>
          </a:p>
          <a:p>
            <a:pPr eaLnBrk="1" hangingPunct="1">
              <a:lnSpc>
                <a:spcPct val="80000"/>
              </a:lnSpc>
              <a:buClr>
                <a:srgbClr val="99FF66"/>
              </a:buClr>
              <a:buFont typeface="Wingdings" panose="05000000000000000000" pitchFamily="2" charset="2"/>
              <a:buChar char="Ø"/>
              <a:defRPr/>
            </a:pPr>
            <a:endParaRPr lang="hr-HR" altLang="sr-Latn-RS" sz="1600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buClr>
                <a:srgbClr val="99FF66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600" b="1" dirty="0">
                <a:solidFill>
                  <a:srgbClr val="FFFFFF"/>
                </a:solidFill>
                <a:latin typeface="Arial" panose="020B0604020202020204" pitchFamily="34" charset="0"/>
              </a:rPr>
              <a:t>3.</a:t>
            </a:r>
            <a:r>
              <a:rPr lang="hr-HR" altLang="sr-Latn-RS" sz="1600" dirty="0">
                <a:solidFill>
                  <a:srgbClr val="FFFFFF"/>
                </a:solidFill>
                <a:latin typeface="Arial" panose="020B0604020202020204" pitchFamily="34" charset="0"/>
              </a:rPr>
              <a:t> periodičke klimatske promjene (izrazito hladna-morene, izrazito topla-pješčane dine i </a:t>
            </a:r>
            <a:r>
              <a:rPr lang="hr-HR" altLang="sr-Latn-RS" sz="1600" dirty="0" err="1">
                <a:solidFill>
                  <a:srgbClr val="FFFFFF"/>
                </a:solidFill>
                <a:latin typeface="Arial" panose="020B0604020202020204" pitchFamily="34" charset="0"/>
              </a:rPr>
              <a:t>evaporiti</a:t>
            </a:r>
            <a:r>
              <a:rPr lang="hr-HR" altLang="sr-Latn-RS" sz="1600" dirty="0">
                <a:solidFill>
                  <a:srgbClr val="FFFFFF"/>
                </a:solidFill>
                <a:latin typeface="Arial" panose="020B0604020202020204" pitchFamily="34" charset="0"/>
              </a:rPr>
              <a:t>). Tijekom globalnih sniženja morske razine (hladnija razdoblja) na površinu mora dolazi ugljični dioksid, </a:t>
            </a:r>
            <a:r>
              <a:rPr lang="hr-HR" altLang="sr-Latn-RS" sz="1600" dirty="0" err="1">
                <a:solidFill>
                  <a:srgbClr val="FFFFFF"/>
                </a:solidFill>
                <a:latin typeface="Arial" panose="020B0604020202020204" pitchFamily="34" charset="0"/>
              </a:rPr>
              <a:t>sumporovodik</a:t>
            </a:r>
            <a:r>
              <a:rPr lang="hr-HR" altLang="sr-Latn-RS" sz="1600" dirty="0">
                <a:solidFill>
                  <a:srgbClr val="FFFFFF"/>
                </a:solidFill>
                <a:latin typeface="Arial" panose="020B0604020202020204" pitchFamily="34" charset="0"/>
              </a:rPr>
              <a:t>, metan, mijenja se salinitet, nedostaje kisik, smanjuje se prostor </a:t>
            </a:r>
            <a:r>
              <a:rPr lang="hr-HR" altLang="sr-Latn-RS" sz="1600" dirty="0" err="1">
                <a:solidFill>
                  <a:srgbClr val="FFFFFF"/>
                </a:solidFill>
                <a:latin typeface="Arial" panose="020B0604020202020204" pitchFamily="34" charset="0"/>
              </a:rPr>
              <a:t>šelfova</a:t>
            </a:r>
            <a:r>
              <a:rPr lang="hr-HR" altLang="sr-Latn-RS" sz="1600" dirty="0">
                <a:solidFill>
                  <a:srgbClr val="FFFFFF"/>
                </a:solidFill>
                <a:latin typeface="Arial" panose="020B0604020202020204" pitchFamily="34" charset="0"/>
              </a:rPr>
              <a:t> (manjak karbonata na granici </a:t>
            </a:r>
            <a:r>
              <a:rPr lang="hr-HR" altLang="sr-Latn-RS" sz="1600" dirty="0" err="1">
                <a:solidFill>
                  <a:srgbClr val="FFFFFF"/>
                </a:solidFill>
                <a:latin typeface="Arial" panose="020B0604020202020204" pitchFamily="34" charset="0"/>
              </a:rPr>
              <a:t>perm</a:t>
            </a:r>
            <a:r>
              <a:rPr lang="hr-HR" altLang="sr-Latn-RS" sz="1600" dirty="0">
                <a:solidFill>
                  <a:srgbClr val="FFFFFF"/>
                </a:solidFill>
                <a:latin typeface="Arial" panose="020B0604020202020204" pitchFamily="34" charset="0"/>
              </a:rPr>
              <a:t>-trijas)..... Tijekom toplijih razdoblja morska voda je </a:t>
            </a:r>
            <a:r>
              <a:rPr lang="hr-HR" altLang="sr-Latn-RS" sz="1600" dirty="0" err="1">
                <a:solidFill>
                  <a:srgbClr val="FFFFFF"/>
                </a:solidFill>
                <a:latin typeface="Arial" panose="020B0604020202020204" pitchFamily="34" charset="0"/>
              </a:rPr>
              <a:t>pretopla</a:t>
            </a:r>
            <a:r>
              <a:rPr lang="hr-HR" altLang="sr-Latn-RS" sz="1600" dirty="0">
                <a:solidFill>
                  <a:srgbClr val="FFFFFF"/>
                </a:solidFill>
                <a:latin typeface="Arial" panose="020B0604020202020204" pitchFamily="34" charset="0"/>
              </a:rPr>
              <a:t> za izlučivanje skeleta organizama dok su na kopnu nestajale močvare i bogat živi svijet koji je bio za njih vezan</a:t>
            </a:r>
          </a:p>
          <a:p>
            <a:pPr eaLnBrk="1" hangingPunct="1">
              <a:lnSpc>
                <a:spcPct val="80000"/>
              </a:lnSpc>
              <a:buClr>
                <a:srgbClr val="99FF66"/>
              </a:buClr>
              <a:buFont typeface="Wingdings" panose="05000000000000000000" pitchFamily="2" charset="2"/>
              <a:buChar char="Ø"/>
              <a:defRPr/>
            </a:pPr>
            <a:endParaRPr lang="hr-HR" altLang="sr-Latn-RS" sz="1600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buClr>
                <a:srgbClr val="99FF66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600" b="1" dirty="0">
                <a:solidFill>
                  <a:srgbClr val="FFFFFF"/>
                </a:solidFill>
                <a:latin typeface="Arial" panose="020B0604020202020204" pitchFamily="34" charset="0"/>
              </a:rPr>
              <a:t>4.</a:t>
            </a:r>
            <a:r>
              <a:rPr lang="hr-HR" altLang="sr-Latn-RS" sz="1600" dirty="0">
                <a:solidFill>
                  <a:srgbClr val="FFFFFF"/>
                </a:solidFill>
                <a:latin typeface="Arial" panose="020B0604020202020204" pitchFamily="34" charset="0"/>
              </a:rPr>
              <a:t> formiranje </a:t>
            </a:r>
            <a:r>
              <a:rPr lang="hr-HR" altLang="sr-Latn-RS" sz="1600" dirty="0" err="1">
                <a:solidFill>
                  <a:srgbClr val="FFFFFF"/>
                </a:solidFill>
                <a:latin typeface="Arial" panose="020B0604020202020204" pitchFamily="34" charset="0"/>
              </a:rPr>
              <a:t>Pangee</a:t>
            </a:r>
            <a:r>
              <a:rPr lang="hr-HR" altLang="sr-Latn-RS" sz="1600" dirty="0">
                <a:solidFill>
                  <a:srgbClr val="FFFFFF"/>
                </a:solidFill>
                <a:latin typeface="Arial" panose="020B0604020202020204" pitchFamily="34" charset="0"/>
              </a:rPr>
              <a:t> – suha i vrlo topla unutrašnjost (česte “Red </a:t>
            </a:r>
            <a:r>
              <a:rPr lang="hr-HR" altLang="sr-Latn-RS" sz="1600" dirty="0" err="1">
                <a:solidFill>
                  <a:srgbClr val="FFFFFF"/>
                </a:solidFill>
                <a:latin typeface="Arial" panose="020B0604020202020204" pitchFamily="34" charset="0"/>
              </a:rPr>
              <a:t>Beds</a:t>
            </a:r>
            <a:r>
              <a:rPr lang="hr-HR" altLang="sr-Latn-RS" sz="1600" dirty="0">
                <a:solidFill>
                  <a:srgbClr val="FFFFFF"/>
                </a:solidFill>
                <a:latin typeface="Arial" panose="020B0604020202020204" pitchFamily="34" charset="0"/>
              </a:rPr>
              <a:t>”), hladna u suha klima na višim geografskim širinama, a što je izazivalo vrlo izrazite vremenske nepogode... Reljef </a:t>
            </a:r>
            <a:r>
              <a:rPr lang="hr-HR" altLang="sr-Latn-RS" sz="1600" dirty="0" err="1">
                <a:solidFill>
                  <a:srgbClr val="FFFFFF"/>
                </a:solidFill>
                <a:latin typeface="Arial" panose="020B0604020202020204" pitchFamily="34" charset="0"/>
              </a:rPr>
              <a:t>Pangee</a:t>
            </a:r>
            <a:r>
              <a:rPr lang="hr-HR" altLang="sr-Latn-RS" sz="1600" dirty="0">
                <a:solidFill>
                  <a:srgbClr val="FFFFFF"/>
                </a:solidFill>
                <a:latin typeface="Arial" panose="020B0604020202020204" pitchFamily="34" charset="0"/>
              </a:rPr>
              <a:t> je bio nizak, te su nakon karbonsko-</a:t>
            </a:r>
            <a:r>
              <a:rPr lang="hr-HR" altLang="sr-Latn-RS" sz="1600" dirty="0" err="1">
                <a:solidFill>
                  <a:srgbClr val="FFFFFF"/>
                </a:solidFill>
                <a:latin typeface="Arial" panose="020B0604020202020204" pitchFamily="34" charset="0"/>
              </a:rPr>
              <a:t>srednjopermskih</a:t>
            </a:r>
            <a:r>
              <a:rPr lang="hr-HR" altLang="sr-Latn-RS" sz="1600" dirty="0">
                <a:solidFill>
                  <a:srgbClr val="FFFFFF"/>
                </a:solidFill>
                <a:latin typeface="Arial" panose="020B0604020202020204" pitchFamily="34" charset="0"/>
              </a:rPr>
              <a:t> oledbi nastajale izrazite poplave. Formiranjem </a:t>
            </a:r>
            <a:r>
              <a:rPr lang="hr-HR" altLang="sr-Latn-RS" sz="1600" dirty="0" err="1">
                <a:solidFill>
                  <a:srgbClr val="FFFFFF"/>
                </a:solidFill>
                <a:latin typeface="Arial" panose="020B0604020202020204" pitchFamily="34" charset="0"/>
              </a:rPr>
              <a:t>Pangee</a:t>
            </a:r>
            <a:r>
              <a:rPr lang="hr-HR" altLang="sr-Latn-RS" sz="1600" dirty="0">
                <a:solidFill>
                  <a:srgbClr val="FFFFFF"/>
                </a:solidFill>
                <a:latin typeface="Arial" panose="020B0604020202020204" pitchFamily="34" charset="0"/>
              </a:rPr>
              <a:t> smanjila se površina </a:t>
            </a:r>
            <a:r>
              <a:rPr lang="hr-HR" altLang="sr-Latn-RS" sz="1600" dirty="0" err="1">
                <a:solidFill>
                  <a:srgbClr val="FFFFFF"/>
                </a:solidFill>
                <a:latin typeface="Arial" panose="020B0604020202020204" pitchFamily="34" charset="0"/>
              </a:rPr>
              <a:t>šelfova</a:t>
            </a:r>
            <a:endParaRPr lang="hr-HR" altLang="sr-Latn-RS" sz="1600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buClr>
                <a:srgbClr val="99FF66"/>
              </a:buClr>
              <a:buFont typeface="Wingdings" panose="05000000000000000000" pitchFamily="2" charset="2"/>
              <a:buChar char="Ø"/>
              <a:defRPr/>
            </a:pPr>
            <a:endParaRPr lang="hr-HR" altLang="sr-Latn-RS" sz="1600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buClr>
                <a:srgbClr val="99FF66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>
                <a:solidFill>
                  <a:srgbClr val="FFFFFF"/>
                </a:solidFill>
                <a:latin typeface="Arial" panose="020B0604020202020204" pitchFamily="34" charset="0"/>
              </a:rPr>
              <a:t>izumiranje su preživjeli organizmi koji su se lako mogli prilagoditi širokim temperaturnim rasponima, odnosno koji su se mogli lagano prilagoditi izrazito promjenjivim temperaturama životnog okoliša (npr. </a:t>
            </a:r>
            <a:r>
              <a:rPr lang="hr-HR" altLang="sr-Latn-RS" sz="1600" dirty="0" err="1">
                <a:solidFill>
                  <a:srgbClr val="FFFFFF"/>
                </a:solidFill>
                <a:latin typeface="Arial" panose="020B0604020202020204" pitchFamily="34" charset="0"/>
              </a:rPr>
              <a:t>Konodonti</a:t>
            </a:r>
            <a:r>
              <a:rPr lang="hr-HR" altLang="sr-Latn-RS" sz="1600" dirty="0">
                <a:solidFill>
                  <a:srgbClr val="FFFFFF"/>
                </a:solidFill>
                <a:latin typeface="Arial" panose="020B0604020202020204" pitchFamily="34" charset="0"/>
              </a:rPr>
              <a:t> – izumiru tek u gornjem trijasu) </a:t>
            </a:r>
          </a:p>
          <a:p>
            <a:pPr>
              <a:defRPr/>
            </a:pPr>
            <a:endParaRPr lang="en-US" altLang="sr-Latn-R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70F83A48-A4CC-45D2-AF5C-829A5BC333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922337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 b="1"/>
              <a:t>Paleogeografija gornjeg paleozoika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68042BFF-3384-4595-BC01-559208219B2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07950" y="1484313"/>
            <a:ext cx="4038600" cy="446563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99FF66"/>
              </a:buClr>
              <a:buFont typeface="Wingdings" panose="05000000000000000000" pitchFamily="2" charset="2"/>
              <a:buChar char="Ø"/>
              <a:defRPr/>
            </a:pPr>
            <a:r>
              <a:rPr lang="hr-HR" sz="1600" dirty="0">
                <a:latin typeface="Arial" charset="0"/>
              </a:rPr>
              <a:t>tijekom gornjeg Paleozoika svi kontinentalni prostori su se približavali jedni drugima, da bi na koncu gornjeg paleozoika i na prijelazu u trijas, svi bili sjedinjeni u </a:t>
            </a:r>
            <a:r>
              <a:rPr lang="hr-HR" sz="1600" dirty="0" err="1">
                <a:latin typeface="Arial" charset="0"/>
              </a:rPr>
              <a:t>Pangeu</a:t>
            </a:r>
            <a:r>
              <a:rPr lang="hr-HR" sz="1600" dirty="0">
                <a:latin typeface="Arial" charset="0"/>
              </a:rPr>
              <a:t>, okruženu oceanom </a:t>
            </a:r>
            <a:r>
              <a:rPr lang="hr-HR" sz="1600" dirty="0" err="1">
                <a:latin typeface="Arial" charset="0"/>
              </a:rPr>
              <a:t>Panthalassa</a:t>
            </a:r>
            <a:endParaRPr lang="hr-HR" sz="1600" dirty="0">
              <a:latin typeface="Arial" charset="0"/>
            </a:endParaRPr>
          </a:p>
          <a:p>
            <a:pPr eaLnBrk="1" hangingPunct="1">
              <a:lnSpc>
                <a:spcPct val="80000"/>
              </a:lnSpc>
              <a:buClr>
                <a:srgbClr val="99FF66"/>
              </a:buClr>
              <a:buFont typeface="Wingdings" panose="05000000000000000000" pitchFamily="2" charset="2"/>
              <a:buChar char="Ø"/>
              <a:defRPr/>
            </a:pPr>
            <a:r>
              <a:rPr lang="hr-HR" sz="1600" dirty="0" err="1">
                <a:latin typeface="Arial" charset="0"/>
              </a:rPr>
              <a:t>Prototethys</a:t>
            </a:r>
            <a:r>
              <a:rPr lang="hr-HR" sz="1600" dirty="0">
                <a:latin typeface="Arial" charset="0"/>
              </a:rPr>
              <a:t>  - otvara se raspadom </a:t>
            </a:r>
            <a:r>
              <a:rPr lang="hr-HR" sz="1600" dirty="0" err="1">
                <a:latin typeface="Arial" charset="0"/>
              </a:rPr>
              <a:t>Panotije</a:t>
            </a:r>
            <a:r>
              <a:rPr lang="hr-HR" sz="1600" dirty="0">
                <a:latin typeface="Arial" charset="0"/>
              </a:rPr>
              <a:t>, a nestaje kolizijom Hun </a:t>
            </a:r>
            <a:r>
              <a:rPr lang="hr-HR" sz="1600" dirty="0" err="1">
                <a:latin typeface="Arial" charset="0"/>
              </a:rPr>
              <a:t>mikrokontinenata</a:t>
            </a:r>
            <a:r>
              <a:rPr lang="hr-HR" sz="1600" dirty="0">
                <a:latin typeface="Arial" charset="0"/>
              </a:rPr>
              <a:t> sa </a:t>
            </a:r>
            <a:r>
              <a:rPr lang="hr-HR" sz="1600" dirty="0" err="1">
                <a:latin typeface="Arial" charset="0"/>
              </a:rPr>
              <a:t>Sibirijom</a:t>
            </a:r>
            <a:r>
              <a:rPr lang="hr-HR" sz="1600" dirty="0">
                <a:latin typeface="Arial" charset="0"/>
              </a:rPr>
              <a:t> u mlađem karbonu</a:t>
            </a:r>
          </a:p>
          <a:p>
            <a:pPr eaLnBrk="1" hangingPunct="1">
              <a:lnSpc>
                <a:spcPct val="80000"/>
              </a:lnSpc>
              <a:buClr>
                <a:srgbClr val="99FF66"/>
              </a:buClr>
              <a:buFont typeface="Wingdings" panose="05000000000000000000" pitchFamily="2" charset="2"/>
              <a:buChar char="Ø"/>
              <a:defRPr/>
            </a:pPr>
            <a:r>
              <a:rPr lang="hr-HR" sz="1600" dirty="0" err="1">
                <a:latin typeface="Arial" charset="0"/>
              </a:rPr>
              <a:t>Paleotethys</a:t>
            </a:r>
            <a:r>
              <a:rPr lang="hr-HR" sz="1600" dirty="0">
                <a:latin typeface="Arial" charset="0"/>
              </a:rPr>
              <a:t> - otvara se u gornjem </a:t>
            </a:r>
            <a:r>
              <a:rPr lang="hr-HR" sz="1600" dirty="0" err="1">
                <a:latin typeface="Arial" charset="0"/>
              </a:rPr>
              <a:t>ordoviciju</a:t>
            </a:r>
            <a:r>
              <a:rPr lang="hr-HR" sz="1600" dirty="0">
                <a:latin typeface="Arial" charset="0"/>
              </a:rPr>
              <a:t> odvajanjem Hun </a:t>
            </a:r>
            <a:r>
              <a:rPr lang="hr-HR" sz="1600" dirty="0" err="1">
                <a:latin typeface="Arial" charset="0"/>
              </a:rPr>
              <a:t>mikrokontinenata</a:t>
            </a:r>
            <a:r>
              <a:rPr lang="hr-HR" sz="1600" dirty="0">
                <a:latin typeface="Arial" charset="0"/>
              </a:rPr>
              <a:t> od </a:t>
            </a:r>
            <a:r>
              <a:rPr lang="hr-HR" sz="1600" dirty="0" err="1">
                <a:latin typeface="Arial" charset="0"/>
              </a:rPr>
              <a:t>Gondwane</a:t>
            </a:r>
            <a:r>
              <a:rPr lang="hr-HR" sz="1600" dirty="0">
                <a:latin typeface="Arial" charset="0"/>
              </a:rPr>
              <a:t>, a nestaje tijekom jure kolizijom </a:t>
            </a:r>
            <a:r>
              <a:rPr lang="hr-HR" sz="1600" dirty="0" err="1">
                <a:latin typeface="Arial" charset="0"/>
              </a:rPr>
              <a:t>Cimerija</a:t>
            </a:r>
            <a:r>
              <a:rPr lang="hr-HR" sz="1600" dirty="0">
                <a:latin typeface="Arial" charset="0"/>
              </a:rPr>
              <a:t> </a:t>
            </a:r>
            <a:r>
              <a:rPr lang="hr-HR" sz="1600" dirty="0" err="1">
                <a:latin typeface="Arial" charset="0"/>
              </a:rPr>
              <a:t>mikrokontinenta</a:t>
            </a:r>
            <a:r>
              <a:rPr lang="hr-HR" sz="1600" dirty="0">
                <a:latin typeface="Arial" charset="0"/>
              </a:rPr>
              <a:t> sa </a:t>
            </a:r>
            <a:r>
              <a:rPr lang="hr-HR" sz="1600" dirty="0" err="1">
                <a:latin typeface="Arial" charset="0"/>
              </a:rPr>
              <a:t>Laurazijom</a:t>
            </a:r>
            <a:r>
              <a:rPr lang="hr-HR" sz="1600" dirty="0">
                <a:latin typeface="Arial" charset="0"/>
              </a:rPr>
              <a:t> (</a:t>
            </a:r>
            <a:r>
              <a:rPr lang="hr-HR" sz="1600" dirty="0" err="1">
                <a:latin typeface="Arial" charset="0"/>
              </a:rPr>
              <a:t>Cimerija</a:t>
            </a:r>
            <a:r>
              <a:rPr lang="hr-HR" sz="1600" dirty="0">
                <a:latin typeface="Arial" charset="0"/>
              </a:rPr>
              <a:t> </a:t>
            </a:r>
            <a:r>
              <a:rPr lang="hr-HR" sz="1600" dirty="0" err="1">
                <a:latin typeface="Arial" charset="0"/>
              </a:rPr>
              <a:t>mikrokontinent</a:t>
            </a:r>
            <a:r>
              <a:rPr lang="hr-HR" sz="1600" dirty="0">
                <a:latin typeface="Arial" charset="0"/>
              </a:rPr>
              <a:t> odvojen je od </a:t>
            </a:r>
            <a:r>
              <a:rPr lang="hr-HR" sz="1600" dirty="0" err="1">
                <a:latin typeface="Arial" charset="0"/>
              </a:rPr>
              <a:t>Gondwane</a:t>
            </a:r>
            <a:r>
              <a:rPr lang="hr-HR" sz="1600" dirty="0">
                <a:latin typeface="Arial" charset="0"/>
              </a:rPr>
              <a:t> koncem karbona/početkom </a:t>
            </a:r>
            <a:r>
              <a:rPr lang="hr-HR" sz="1600" dirty="0" err="1">
                <a:latin typeface="Arial" charset="0"/>
              </a:rPr>
              <a:t>perma</a:t>
            </a:r>
            <a:r>
              <a:rPr lang="hr-HR" sz="1600" dirty="0">
                <a:latin typeface="Arial" charset="0"/>
              </a:rPr>
              <a:t>) </a:t>
            </a:r>
          </a:p>
          <a:p>
            <a:pPr eaLnBrk="1" hangingPunct="1">
              <a:lnSpc>
                <a:spcPct val="80000"/>
              </a:lnSpc>
              <a:buClr>
                <a:srgbClr val="99FF66"/>
              </a:buClr>
              <a:buFont typeface="Wingdings" panose="05000000000000000000" pitchFamily="2" charset="2"/>
              <a:buChar char="Ø"/>
              <a:defRPr/>
            </a:pPr>
            <a:r>
              <a:rPr lang="hr-HR" sz="1600" dirty="0">
                <a:latin typeface="Arial" charset="0"/>
              </a:rPr>
              <a:t>od donjeg karbona do gornjeg </a:t>
            </a:r>
            <a:r>
              <a:rPr lang="hr-HR" sz="1600" dirty="0" err="1">
                <a:latin typeface="Arial" charset="0"/>
              </a:rPr>
              <a:t>perma</a:t>
            </a:r>
            <a:r>
              <a:rPr lang="hr-HR" sz="1600" dirty="0">
                <a:latin typeface="Arial" charset="0"/>
              </a:rPr>
              <a:t> na </a:t>
            </a:r>
            <a:r>
              <a:rPr lang="hr-HR" sz="1600" dirty="0" err="1">
                <a:latin typeface="Arial" charset="0"/>
              </a:rPr>
              <a:t>Gondwani</a:t>
            </a:r>
            <a:r>
              <a:rPr lang="hr-HR" sz="1600" dirty="0">
                <a:latin typeface="Arial" charset="0"/>
              </a:rPr>
              <a:t> su postojali prostrani ledenjaci</a:t>
            </a:r>
            <a:endParaRPr lang="en-US" sz="1600" dirty="0">
              <a:latin typeface="Arial" charset="0"/>
            </a:endParaRPr>
          </a:p>
        </p:txBody>
      </p:sp>
      <p:pic>
        <p:nvPicPr>
          <p:cNvPr id="20484" name="Picture 13" descr="Paleogeografija donjeg Mississipiana">
            <a:extLst>
              <a:ext uri="{FF2B5EF4-FFF2-40B4-BE49-F238E27FC236}">
                <a16:creationId xmlns:a16="http://schemas.microsoft.com/office/drawing/2014/main" id="{F700D6F4-5B4A-46E7-9E78-2981FFCA507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11638" y="1341438"/>
            <a:ext cx="4859337" cy="46085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3" name="Rectangle 9">
            <a:extLst>
              <a:ext uri="{FF2B5EF4-FFF2-40B4-BE49-F238E27FC236}">
                <a16:creationId xmlns:a16="http://schemas.microsoft.com/office/drawing/2014/main" id="{D2D375CF-4059-496E-967C-FF9CD7BC6C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171450"/>
            <a:ext cx="8229600" cy="85725"/>
          </a:xfrm>
        </p:spPr>
        <p:txBody>
          <a:bodyPr/>
          <a:lstStyle/>
          <a:p>
            <a:pPr eaLnBrk="1" hangingPunct="1">
              <a:defRPr/>
            </a:pPr>
            <a:endParaRPr lang="hr-HR"/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7301F24A-D7A9-4243-AD94-6150BC6802E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1557338"/>
            <a:ext cx="3527425" cy="417671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99FF66"/>
              </a:buClr>
              <a:buFont typeface="Wingdings" panose="05000000000000000000" pitchFamily="2" charset="2"/>
              <a:buChar char="Ø"/>
              <a:defRPr/>
            </a:pPr>
            <a:r>
              <a:rPr lang="hr-HR" sz="1600">
                <a:latin typeface="Arial" charset="0"/>
              </a:rPr>
              <a:t>tijekom srednjeg karbona Gondwana se kreće ka sjeveru, te se tijekom gornjeg karbona zatvara zapadni dio Paleotethysa i započinje Hercinska orogeneza (kolizija Gondwane i Starog crvenog kontinenta)</a:t>
            </a:r>
          </a:p>
          <a:p>
            <a:pPr eaLnBrk="1" hangingPunct="1">
              <a:lnSpc>
                <a:spcPct val="80000"/>
              </a:lnSpc>
              <a:buClr>
                <a:srgbClr val="99FF66"/>
              </a:buClr>
              <a:buFont typeface="Wingdings" panose="05000000000000000000" pitchFamily="2" charset="2"/>
              <a:buChar char="Ø"/>
              <a:defRPr/>
            </a:pPr>
            <a:r>
              <a:rPr lang="hr-HR" sz="1600">
                <a:latin typeface="Arial" charset="0"/>
              </a:rPr>
              <a:t>u Americi se zove Alegenijska</a:t>
            </a:r>
          </a:p>
          <a:p>
            <a:pPr eaLnBrk="1" hangingPunct="1">
              <a:lnSpc>
                <a:spcPct val="80000"/>
              </a:lnSpc>
              <a:buClr>
                <a:srgbClr val="99FF66"/>
              </a:buClr>
              <a:buFont typeface="Wingdings" panose="05000000000000000000" pitchFamily="2" charset="2"/>
              <a:buChar char="Ø"/>
              <a:defRPr/>
            </a:pPr>
            <a:r>
              <a:rPr lang="hr-HR" sz="1600">
                <a:latin typeface="Arial" charset="0"/>
              </a:rPr>
              <a:t>Maurtanidi (Maroko, zapadna Sahara), južni Apalači (Amerika), Hercinidi (južna Engleska, Francuska, Portugal, Španjolska, Njemačka, Poljska)</a:t>
            </a:r>
          </a:p>
          <a:p>
            <a:pPr eaLnBrk="1" hangingPunct="1">
              <a:lnSpc>
                <a:spcPct val="80000"/>
              </a:lnSpc>
              <a:buClr>
                <a:srgbClr val="99FF66"/>
              </a:buClr>
              <a:buFont typeface="Wingdings" panose="05000000000000000000" pitchFamily="2" charset="2"/>
              <a:buChar char="Ø"/>
              <a:defRPr/>
            </a:pPr>
            <a:r>
              <a:rPr lang="hr-HR" sz="1600">
                <a:latin typeface="Arial" charset="0"/>
              </a:rPr>
              <a:t>tijekom srednjeg/gornjeg perma izdiže se i Ural (kolizija Sibirije i sjevernog dijela Starog crvenog kontinenta)</a:t>
            </a:r>
          </a:p>
          <a:p>
            <a:pPr eaLnBrk="1" hangingPunct="1">
              <a:lnSpc>
                <a:spcPct val="80000"/>
              </a:lnSpc>
              <a:buClr>
                <a:srgbClr val="99FF66"/>
              </a:buClr>
              <a:buFont typeface="Wingdings" panose="05000000000000000000" pitchFamily="2" charset="2"/>
              <a:buChar char="Ø"/>
              <a:defRPr/>
            </a:pPr>
            <a:r>
              <a:rPr lang="hr-HR" sz="1600">
                <a:latin typeface="Arial" charset="0"/>
              </a:rPr>
              <a:t>Laurazija – sjeverni dio Pangee, Gondwana – južni dio Pangee</a:t>
            </a:r>
          </a:p>
        </p:txBody>
      </p:sp>
      <p:pic>
        <p:nvPicPr>
          <p:cNvPr id="22532" name="Picture 8" descr="Paleogeografija gornjeg Pennsylvaniana">
            <a:extLst>
              <a:ext uri="{FF2B5EF4-FFF2-40B4-BE49-F238E27FC236}">
                <a16:creationId xmlns:a16="http://schemas.microsoft.com/office/drawing/2014/main" id="{61D7F6F9-F0BA-4F26-A71C-6C597A7D1F02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51275" y="1052513"/>
            <a:ext cx="5219700" cy="51133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Naslov 4">
            <a:extLst>
              <a:ext uri="{FF2B5EF4-FFF2-40B4-BE49-F238E27FC236}">
                <a16:creationId xmlns:a16="http://schemas.microsoft.com/office/drawing/2014/main" id="{B002253E-189D-4A86-A139-AA8872AD0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26988"/>
            <a:ext cx="8229600" cy="706438"/>
          </a:xfrm>
        </p:spPr>
        <p:txBody>
          <a:bodyPr/>
          <a:lstStyle/>
          <a:p>
            <a:pPr eaLnBrk="1" hangingPunct="1"/>
            <a:r>
              <a:rPr lang="hr-HR" altLang="en-US" sz="2800" b="1">
                <a:latin typeface="Arial" panose="020B0604020202020204" pitchFamily="34" charset="0"/>
                <a:cs typeface="Arial" panose="020B0604020202020204" pitchFamily="34" charset="0"/>
              </a:rPr>
              <a:t>Hercinska orogeneza</a:t>
            </a:r>
            <a:endParaRPr lang="en-US" altLang="en-US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579" name="Rezervirano mjesto sadržaja 6">
            <a:extLst>
              <a:ext uri="{FF2B5EF4-FFF2-40B4-BE49-F238E27FC236}">
                <a16:creationId xmlns:a16="http://schemas.microsoft.com/office/drawing/2014/main" id="{71CA846A-3C16-48FD-814A-ECB07C2742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981075"/>
            <a:ext cx="7974013" cy="5364163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>
            <a:extLst>
              <a:ext uri="{FF2B5EF4-FFF2-40B4-BE49-F238E27FC236}">
                <a16:creationId xmlns:a16="http://schemas.microsoft.com/office/drawing/2014/main" id="{63250C4D-531D-4E17-A9DC-F18641AAAF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03200"/>
            <a:ext cx="8229600" cy="777875"/>
          </a:xfrm>
        </p:spPr>
        <p:txBody>
          <a:bodyPr/>
          <a:lstStyle/>
          <a:p>
            <a:pPr eaLnBrk="1" hangingPunct="1">
              <a:defRPr/>
            </a:pPr>
            <a:r>
              <a:rPr lang="hr-HR" sz="2800"/>
              <a:t>Hercinidi</a:t>
            </a:r>
          </a:p>
        </p:txBody>
      </p:sp>
      <p:pic>
        <p:nvPicPr>
          <p:cNvPr id="25603" name="Picture 5" descr="Distribution_of_varisican_orogenies">
            <a:extLst>
              <a:ext uri="{FF2B5EF4-FFF2-40B4-BE49-F238E27FC236}">
                <a16:creationId xmlns:a16="http://schemas.microsoft.com/office/drawing/2014/main" id="{99A2276D-BF36-424A-8CC0-96599BED89A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1268413"/>
            <a:ext cx="8642350" cy="52800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8" name="Rectangle 8">
            <a:extLst>
              <a:ext uri="{FF2B5EF4-FFF2-40B4-BE49-F238E27FC236}">
                <a16:creationId xmlns:a16="http://schemas.microsoft.com/office/drawing/2014/main" id="{41185D9E-4147-4007-B000-03FEAC28E1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100013"/>
            <a:ext cx="8229600" cy="69850"/>
          </a:xfrm>
        </p:spPr>
        <p:txBody>
          <a:bodyPr/>
          <a:lstStyle/>
          <a:p>
            <a:pPr eaLnBrk="1" hangingPunct="1">
              <a:defRPr/>
            </a:pPr>
            <a:endParaRPr lang="hr-HR"/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DEDE73CB-D3C6-46DD-8F15-331A191DFC1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2852738"/>
            <a:ext cx="3527425" cy="2160587"/>
          </a:xfrm>
        </p:spPr>
        <p:txBody>
          <a:bodyPr/>
          <a:lstStyle/>
          <a:p>
            <a:pPr eaLnBrk="1" hangingPunct="1">
              <a:buClr>
                <a:srgbClr val="99FF66"/>
              </a:buClr>
              <a:buFont typeface="Wingdings" panose="05000000000000000000" pitchFamily="2" charset="2"/>
              <a:buChar char="Ø"/>
              <a:defRPr/>
            </a:pPr>
            <a:r>
              <a:rPr lang="hr-HR" sz="1600">
                <a:latin typeface="Arial" charset="0"/>
              </a:rPr>
              <a:t>karbonsko-srednjopermska oledba Gondwane - intenzivnija i duža od gornjoordovicijske (kontinetalni ledenjaci proširili su se do 30. stupnja južne geografske širine)</a:t>
            </a:r>
          </a:p>
          <a:p>
            <a:pPr eaLnBrk="1" hangingPunct="1">
              <a:buClr>
                <a:srgbClr val="99FF66"/>
              </a:buClr>
              <a:buFont typeface="Wingdings" panose="05000000000000000000" pitchFamily="2" charset="2"/>
              <a:buChar char="Ø"/>
              <a:defRPr/>
            </a:pPr>
            <a:r>
              <a:rPr lang="hr-HR" sz="1600">
                <a:latin typeface="Arial" charset="0"/>
              </a:rPr>
              <a:t>bilo je oledbi i na sjevernim dijelovima Laurazije</a:t>
            </a:r>
          </a:p>
          <a:p>
            <a:pPr eaLnBrk="1" hangingPunct="1">
              <a:buClr>
                <a:srgbClr val="99FF66"/>
              </a:buClr>
              <a:buFont typeface="Wingdings" panose="05000000000000000000" pitchFamily="2" charset="2"/>
              <a:buChar char="Ø"/>
              <a:defRPr/>
            </a:pPr>
            <a:endParaRPr lang="hr-HR" sz="1600">
              <a:latin typeface="Arial" charset="0"/>
            </a:endParaRPr>
          </a:p>
        </p:txBody>
      </p:sp>
      <p:pic>
        <p:nvPicPr>
          <p:cNvPr id="27652" name="Picture 7" descr="Paleogeografija donjeg Perma 1">
            <a:extLst>
              <a:ext uri="{FF2B5EF4-FFF2-40B4-BE49-F238E27FC236}">
                <a16:creationId xmlns:a16="http://schemas.microsoft.com/office/drawing/2014/main" id="{8F424772-4F82-40C2-863F-7C0D385520FC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95738" y="1052513"/>
            <a:ext cx="5003800" cy="48974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A6F18C88-0171-477D-86DE-E4B80AD535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476250"/>
          </a:xfrm>
        </p:spPr>
        <p:txBody>
          <a:bodyPr/>
          <a:lstStyle/>
          <a:p>
            <a:pPr eaLnBrk="1" hangingPunct="1">
              <a:defRPr/>
            </a:pPr>
            <a:r>
              <a:rPr lang="hr-HR" sz="2000" b="1"/>
              <a:t>Permske flore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470A7570-1668-49EE-A98F-9628C6E93F8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5300663"/>
            <a:ext cx="8229600" cy="12255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99FF66"/>
              </a:buClr>
              <a:buFont typeface="Wingdings" panose="05000000000000000000" pitchFamily="2" charset="2"/>
              <a:buChar char="Ø"/>
              <a:defRPr/>
            </a:pPr>
            <a:r>
              <a:rPr lang="hr-HR" sz="1600">
                <a:latin typeface="Arial" charset="0"/>
              </a:rPr>
              <a:t>Glossopteris flora daje materijal za formiranje ležišta ugljena u južnom umjerenom pojasu Gondwane (stabla sa godovima)</a:t>
            </a:r>
          </a:p>
          <a:p>
            <a:pPr eaLnBrk="1" hangingPunct="1">
              <a:lnSpc>
                <a:spcPct val="90000"/>
              </a:lnSpc>
              <a:buClr>
                <a:srgbClr val="99FF66"/>
              </a:buClr>
              <a:buFont typeface="Wingdings" panose="05000000000000000000" pitchFamily="2" charset="2"/>
              <a:buChar char="Ø"/>
              <a:defRPr/>
            </a:pPr>
            <a:r>
              <a:rPr lang="hr-HR" sz="1600">
                <a:latin typeface="Arial" charset="0"/>
              </a:rPr>
              <a:t>Euramerijska (sjeverna, tropska) flora daje materijal za formiranje ležišta ugljena na tropskom pojasu Laurazije. Ova flora je bogatija biljnim vrstama (stabla bez godova)</a:t>
            </a:r>
          </a:p>
          <a:p>
            <a:pPr eaLnBrk="1" hangingPunct="1">
              <a:lnSpc>
                <a:spcPct val="90000"/>
              </a:lnSpc>
              <a:buClr>
                <a:srgbClr val="99FF66"/>
              </a:buClr>
              <a:buFont typeface="Wingdings" panose="05000000000000000000" pitchFamily="2" charset="2"/>
              <a:buChar char="Ø"/>
              <a:defRPr/>
            </a:pPr>
            <a:endParaRPr lang="hr-HR" sz="1800"/>
          </a:p>
        </p:txBody>
      </p:sp>
      <p:pic>
        <p:nvPicPr>
          <p:cNvPr id="29700" name="Picture 6" descr="Permske flore">
            <a:extLst>
              <a:ext uri="{FF2B5EF4-FFF2-40B4-BE49-F238E27FC236}">
                <a16:creationId xmlns:a16="http://schemas.microsoft.com/office/drawing/2014/main" id="{EADA91BF-D320-4C72-B5D1-B86F9AEAF77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549275"/>
            <a:ext cx="7991475" cy="44354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49FBD647-BF1C-46E6-839D-17514CAB64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-315913"/>
            <a:ext cx="8229600" cy="73025"/>
          </a:xfrm>
        </p:spPr>
        <p:txBody>
          <a:bodyPr/>
          <a:lstStyle/>
          <a:p>
            <a:pPr eaLnBrk="1" hangingPunct="1">
              <a:defRPr/>
            </a:pPr>
            <a:endParaRPr lang="hr-HR" sz="4000"/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14481D3C-269B-4708-A0F1-B9D26FDBFC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9750" y="2205038"/>
            <a:ext cx="8229600" cy="2592113"/>
          </a:xfrm>
        </p:spPr>
        <p:txBody>
          <a:bodyPr/>
          <a:lstStyle/>
          <a:p>
            <a:pPr eaLnBrk="1" hangingPunct="1">
              <a:buClr>
                <a:srgbClr val="99FF66"/>
              </a:buClr>
              <a:buFont typeface="Wingdings" panose="05000000000000000000" pitchFamily="2" charset="2"/>
              <a:buChar char="Ø"/>
              <a:defRPr/>
            </a:pPr>
            <a:r>
              <a:rPr lang="hr-HR" sz="2000" dirty="0">
                <a:latin typeface="Arial" charset="0"/>
              </a:rPr>
              <a:t>pri kraju </a:t>
            </a:r>
            <a:r>
              <a:rPr lang="hr-HR" sz="2000" dirty="0" err="1">
                <a:latin typeface="Arial" charset="0"/>
              </a:rPr>
              <a:t>perma</a:t>
            </a:r>
            <a:r>
              <a:rPr lang="hr-HR" sz="2000" dirty="0">
                <a:latin typeface="Arial" charset="0"/>
              </a:rPr>
              <a:t> klima na visokim geografskim širinama postaje sve toplija i suša čime dolazi do zamjene </a:t>
            </a:r>
            <a:r>
              <a:rPr lang="hr-HR" sz="2000" dirty="0" err="1">
                <a:latin typeface="Arial" charset="0"/>
              </a:rPr>
              <a:t>papratnjača</a:t>
            </a:r>
            <a:r>
              <a:rPr lang="hr-HR" sz="2000" dirty="0">
                <a:latin typeface="Arial" charset="0"/>
              </a:rPr>
              <a:t> golosjemenjačama - nastaje </a:t>
            </a:r>
            <a:r>
              <a:rPr lang="hr-HR" sz="2000" dirty="0" err="1">
                <a:latin typeface="Arial" charset="0"/>
              </a:rPr>
              <a:t>Dicroidium</a:t>
            </a:r>
            <a:r>
              <a:rPr lang="hr-HR" sz="2000" dirty="0">
                <a:latin typeface="Arial" charset="0"/>
              </a:rPr>
              <a:t> flora otpornija na takvu klimu</a:t>
            </a:r>
            <a:endParaRPr lang="hr-HR" sz="2000" b="1" dirty="0">
              <a:latin typeface="Arial" charset="0"/>
            </a:endParaRPr>
          </a:p>
          <a:p>
            <a:pPr eaLnBrk="1" hangingPunct="1">
              <a:buClr>
                <a:srgbClr val="99FF66"/>
              </a:buClr>
              <a:buFont typeface="Wingdings" panose="05000000000000000000" pitchFamily="2" charset="2"/>
              <a:buChar char="Ø"/>
              <a:defRPr/>
            </a:pPr>
            <a:r>
              <a:rPr lang="hr-HR" sz="2000" dirty="0">
                <a:latin typeface="Arial" charset="0"/>
              </a:rPr>
              <a:t>zbog sve suše klime nastaju pustinjske dine, a naročito i velika ležišta </a:t>
            </a:r>
            <a:r>
              <a:rPr lang="hr-HR" sz="2000" dirty="0" err="1">
                <a:latin typeface="Arial" charset="0"/>
              </a:rPr>
              <a:t>evaporita</a:t>
            </a:r>
            <a:r>
              <a:rPr lang="hr-HR" sz="2000" dirty="0">
                <a:latin typeface="Arial" charset="0"/>
              </a:rPr>
              <a:t> (“</a:t>
            </a:r>
            <a:r>
              <a:rPr lang="hr-HR" sz="2000" dirty="0" err="1">
                <a:latin typeface="Arial" charset="0"/>
              </a:rPr>
              <a:t>zechstein</a:t>
            </a:r>
            <a:r>
              <a:rPr lang="hr-HR" sz="2000" dirty="0">
                <a:latin typeface="Arial" charset="0"/>
              </a:rPr>
              <a:t>”) – najveća koncentracija kamene soli u Zemljinoj prošlosti (jugozapadni dijelovi SAD-a, sjeverna Poljska, sjeverna Njemačka, dijelovi Rusije)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63E4D488-2D22-4424-8629-9741B33D5B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3850" y="0"/>
            <a:ext cx="8229600" cy="706438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 b="1"/>
              <a:t>Evaporiti Ruske ploče i sjeverne Europe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2E422FFE-92DE-4B62-B30A-5FAB6E24EC0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765175"/>
            <a:ext cx="8229600" cy="1225550"/>
          </a:xfrm>
        </p:spPr>
        <p:txBody>
          <a:bodyPr/>
          <a:lstStyle/>
          <a:p>
            <a:pPr eaLnBrk="1" hangingPunct="1">
              <a:buClr>
                <a:srgbClr val="99FF66"/>
              </a:buClr>
              <a:buFont typeface="Wingdings" panose="05000000000000000000" pitchFamily="2" charset="2"/>
              <a:buChar char="Ø"/>
              <a:defRPr/>
            </a:pPr>
            <a:r>
              <a:rPr lang="hr-HR" sz="1400" dirty="0">
                <a:latin typeface="Arial" charset="0"/>
              </a:rPr>
              <a:t>donji perm – tijekom približavanja </a:t>
            </a:r>
            <a:r>
              <a:rPr lang="hr-HR" sz="1400" dirty="0" err="1">
                <a:latin typeface="Arial" charset="0"/>
              </a:rPr>
              <a:t>Sibirije</a:t>
            </a:r>
            <a:r>
              <a:rPr lang="hr-HR" sz="1400" dirty="0">
                <a:latin typeface="Arial" charset="0"/>
              </a:rPr>
              <a:t> sjevernoj strani </a:t>
            </a:r>
            <a:r>
              <a:rPr lang="hr-HR" sz="1400" dirty="0" err="1">
                <a:latin typeface="Arial" charset="0"/>
              </a:rPr>
              <a:t>ORSC</a:t>
            </a:r>
            <a:r>
              <a:rPr lang="hr-HR" sz="1400" dirty="0">
                <a:latin typeface="Arial" charset="0"/>
              </a:rPr>
              <a:t>-a dolazi do spuštanja taložnog prostora duž zapadnog dijela današnjeg Urala što dovodi do taloženja oko 5 km </a:t>
            </a:r>
            <a:r>
              <a:rPr lang="hr-HR" sz="1400" dirty="0" err="1">
                <a:latin typeface="Arial" charset="0"/>
              </a:rPr>
              <a:t>plitkovodnih</a:t>
            </a:r>
            <a:r>
              <a:rPr lang="hr-HR" sz="1400" dirty="0">
                <a:latin typeface="Arial" charset="0"/>
              </a:rPr>
              <a:t> karbonata</a:t>
            </a:r>
          </a:p>
          <a:p>
            <a:pPr eaLnBrk="1" hangingPunct="1">
              <a:buClr>
                <a:srgbClr val="99FF66"/>
              </a:buClr>
              <a:buFont typeface="Wingdings" panose="05000000000000000000" pitchFamily="2" charset="2"/>
              <a:buChar char="Ø"/>
              <a:defRPr/>
            </a:pPr>
            <a:r>
              <a:rPr lang="hr-HR" sz="1400" dirty="0">
                <a:latin typeface="Arial" charset="0"/>
              </a:rPr>
              <a:t>gornji perm – prekid veze sa otvorenim marinskim prostorom, te uspostava </a:t>
            </a:r>
            <a:r>
              <a:rPr lang="hr-HR" sz="1400" dirty="0" err="1">
                <a:latin typeface="Arial" charset="0"/>
              </a:rPr>
              <a:t>hipersalinih</a:t>
            </a:r>
            <a:r>
              <a:rPr lang="hr-HR" sz="1400" dirty="0">
                <a:latin typeface="Arial" charset="0"/>
              </a:rPr>
              <a:t> uvjeta i taloženje </a:t>
            </a:r>
            <a:r>
              <a:rPr lang="hr-HR" sz="1400" dirty="0" err="1">
                <a:latin typeface="Arial" charset="0"/>
              </a:rPr>
              <a:t>evaporita</a:t>
            </a:r>
            <a:r>
              <a:rPr lang="hr-HR" sz="1400" dirty="0">
                <a:latin typeface="Arial" charset="0"/>
              </a:rPr>
              <a:t>, a zatim i kopnenih </a:t>
            </a:r>
            <a:r>
              <a:rPr lang="hr-HR" sz="1400" dirty="0" err="1">
                <a:latin typeface="Arial" charset="0"/>
              </a:rPr>
              <a:t>klastita</a:t>
            </a:r>
            <a:r>
              <a:rPr lang="hr-HR" sz="1400" dirty="0">
                <a:latin typeface="Arial" charset="0"/>
              </a:rPr>
              <a:t> (na području ruske pokrajine Perm)</a:t>
            </a:r>
          </a:p>
        </p:txBody>
      </p:sp>
      <p:pic>
        <p:nvPicPr>
          <p:cNvPr id="35844" name="Picture 4" descr="imagel037">
            <a:extLst>
              <a:ext uri="{FF2B5EF4-FFF2-40B4-BE49-F238E27FC236}">
                <a16:creationId xmlns:a16="http://schemas.microsoft.com/office/drawing/2014/main" id="{AB5B215B-74B6-4A31-8518-3B60567A0D0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650" y="2205038"/>
            <a:ext cx="7704138" cy="43656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8C9D0940-4C10-44D2-8556-27D127D2BA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-242888"/>
            <a:ext cx="8229600" cy="69850"/>
          </a:xfrm>
        </p:spPr>
        <p:txBody>
          <a:bodyPr/>
          <a:lstStyle/>
          <a:p>
            <a:pPr eaLnBrk="1" hangingPunct="1">
              <a:defRPr/>
            </a:pPr>
            <a:endParaRPr lang="hr-HR" sz="4000"/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32DE9AB6-27BA-44CE-BBF0-13CC19366A5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1773238"/>
            <a:ext cx="3887787" cy="33845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99FF66"/>
              </a:buClr>
              <a:buFont typeface="Wingdings" panose="05000000000000000000" pitchFamily="2" charset="2"/>
              <a:buChar char="Ø"/>
              <a:defRPr/>
            </a:pPr>
            <a:r>
              <a:rPr lang="hr-HR" sz="1600">
                <a:latin typeface="Arial" charset="0"/>
              </a:rPr>
              <a:t>zbog gornjopermske transgresije sa sjevera, duž Skandinavije, formira se Zechstein more (sjeverna Njemačka, Sjeverno more, istočni Grenland)</a:t>
            </a:r>
          </a:p>
          <a:p>
            <a:pPr eaLnBrk="1" hangingPunct="1">
              <a:lnSpc>
                <a:spcPct val="80000"/>
              </a:lnSpc>
              <a:buClr>
                <a:srgbClr val="99FF66"/>
              </a:buClr>
              <a:buFont typeface="Wingdings" panose="05000000000000000000" pitchFamily="2" charset="2"/>
              <a:buChar char="Ø"/>
              <a:defRPr/>
            </a:pPr>
            <a:r>
              <a:rPr lang="hr-HR" sz="1600">
                <a:latin typeface="Arial" charset="0"/>
              </a:rPr>
              <a:t>zechsteinski slijed: transgresivni konglomerati, a zatim ciklička izmjena četiri nivoa vapnenca u izmjeni sa četiri nivoa evaporita (halita) debljine od oko 1 km</a:t>
            </a:r>
          </a:p>
          <a:p>
            <a:pPr eaLnBrk="1" hangingPunct="1">
              <a:lnSpc>
                <a:spcPct val="80000"/>
              </a:lnSpc>
              <a:buClr>
                <a:srgbClr val="99FF66"/>
              </a:buClr>
              <a:buFont typeface="Wingdings" panose="05000000000000000000" pitchFamily="2" charset="2"/>
              <a:buChar char="Ø"/>
              <a:defRPr/>
            </a:pPr>
            <a:r>
              <a:rPr lang="hr-HR" sz="1600">
                <a:latin typeface="Arial" charset="0"/>
              </a:rPr>
              <a:t>u podini ovih evaporita molasa – Rotligendes</a:t>
            </a:r>
          </a:p>
          <a:p>
            <a:pPr eaLnBrk="1" hangingPunct="1">
              <a:lnSpc>
                <a:spcPct val="80000"/>
              </a:lnSpc>
              <a:buClr>
                <a:srgbClr val="99FF66"/>
              </a:buClr>
              <a:buFont typeface="Wingdings" panose="05000000000000000000" pitchFamily="2" charset="2"/>
              <a:buChar char="Ø"/>
              <a:defRPr/>
            </a:pPr>
            <a:r>
              <a:rPr lang="hr-HR" sz="1600">
                <a:latin typeface="Arial" charset="0"/>
              </a:rPr>
              <a:t>podjela perma u Njemačkoj; Rotligendes i Zechstein </a:t>
            </a:r>
          </a:p>
          <a:p>
            <a:pPr eaLnBrk="1" hangingPunct="1">
              <a:lnSpc>
                <a:spcPct val="80000"/>
              </a:lnSpc>
              <a:buClr>
                <a:srgbClr val="99FF66"/>
              </a:buClr>
              <a:buFont typeface="Wingdings" panose="05000000000000000000" pitchFamily="2" charset="2"/>
              <a:buChar char="Ø"/>
              <a:defRPr/>
            </a:pPr>
            <a:r>
              <a:rPr lang="hr-HR" sz="1600">
                <a:latin typeface="Arial" charset="0"/>
              </a:rPr>
              <a:t>gornjopermski evaporiti prisutni i u SAD državi Texas</a:t>
            </a:r>
          </a:p>
        </p:txBody>
      </p:sp>
      <p:pic>
        <p:nvPicPr>
          <p:cNvPr id="37892" name="Picture 4" descr="imagel038">
            <a:extLst>
              <a:ext uri="{FF2B5EF4-FFF2-40B4-BE49-F238E27FC236}">
                <a16:creationId xmlns:a16="http://schemas.microsoft.com/office/drawing/2014/main" id="{33F7B470-4427-42E7-A6FB-E725E5F54AB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11638" y="333375"/>
            <a:ext cx="4787900" cy="6119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EFE1F564-077D-4FCC-84C0-C5A59E9E33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-12700"/>
            <a:ext cx="8229600" cy="633413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 b="1"/>
              <a:t>Karbonska ležišta ugljena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A4273374-B6DE-427C-8678-950E555DE93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052513"/>
            <a:ext cx="4038600" cy="511333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99FF66"/>
              </a:buClr>
              <a:buFont typeface="Wingdings" panose="05000000000000000000" pitchFamily="2" charset="2"/>
              <a:buChar char="Ø"/>
              <a:defRPr/>
            </a:pPr>
            <a:r>
              <a:rPr lang="hr-HR" sz="1600">
                <a:latin typeface="Arial" charset="0"/>
              </a:rPr>
              <a:t>formiranje ležišta ugljena u topografskim udubljenjima izdižućih Hercinida koja su povremeno bila zapunjavana molasom (Njemačka, južna Engleska)</a:t>
            </a:r>
          </a:p>
          <a:p>
            <a:pPr eaLnBrk="1" hangingPunct="1">
              <a:lnSpc>
                <a:spcPct val="80000"/>
              </a:lnSpc>
              <a:buClr>
                <a:srgbClr val="99FF66"/>
              </a:buClr>
              <a:buFont typeface="Wingdings" panose="05000000000000000000" pitchFamily="2" charset="2"/>
              <a:buChar char="Ø"/>
              <a:defRPr/>
            </a:pPr>
            <a:r>
              <a:rPr lang="hr-HR" sz="1600">
                <a:latin typeface="Arial" charset="0"/>
              </a:rPr>
              <a:t>ciklička ležišta ugljena</a:t>
            </a:r>
          </a:p>
          <a:p>
            <a:pPr eaLnBrk="1" hangingPunct="1">
              <a:lnSpc>
                <a:spcPct val="80000"/>
              </a:lnSpc>
              <a:buClr>
                <a:srgbClr val="99FF66"/>
              </a:buClr>
              <a:buFont typeface="Wingdings" panose="05000000000000000000" pitchFamily="2" charset="2"/>
              <a:buChar char="Ø"/>
              <a:defRPr/>
            </a:pPr>
            <a:r>
              <a:rPr lang="hr-HR" sz="1600">
                <a:latin typeface="Arial" charset="0"/>
              </a:rPr>
              <a:t>limnička (lateralna migracija riječnih korita) (npr. Pennsylvanija)</a:t>
            </a:r>
          </a:p>
          <a:p>
            <a:pPr eaLnBrk="1" hangingPunct="1">
              <a:lnSpc>
                <a:spcPct val="80000"/>
              </a:lnSpc>
              <a:buClr>
                <a:srgbClr val="99FF66"/>
              </a:buClr>
              <a:buFont typeface="Wingdings" panose="05000000000000000000" pitchFamily="2" charset="2"/>
              <a:buChar char="Ø"/>
              <a:defRPr/>
            </a:pPr>
            <a:r>
              <a:rPr lang="hr-HR" sz="1600">
                <a:latin typeface="Arial" charset="0"/>
              </a:rPr>
              <a:t>paralička (izmjena faza transgresije i regresije)</a:t>
            </a:r>
          </a:p>
          <a:p>
            <a:pPr eaLnBrk="1" hangingPunct="1">
              <a:lnSpc>
                <a:spcPct val="80000"/>
              </a:lnSpc>
              <a:buClr>
                <a:srgbClr val="99FF66"/>
              </a:buClr>
              <a:buFont typeface="Wingdings" panose="05000000000000000000" pitchFamily="2" charset="2"/>
              <a:buChar char="Ø"/>
              <a:defRPr/>
            </a:pPr>
            <a:r>
              <a:rPr lang="hr-HR" sz="1600">
                <a:latin typeface="Arial" charset="0"/>
              </a:rPr>
              <a:t>ciklotemi (u Americi) – “coal measures” (u Velikoj Britaniji)</a:t>
            </a:r>
          </a:p>
          <a:p>
            <a:pPr eaLnBrk="1" hangingPunct="1">
              <a:lnSpc>
                <a:spcPct val="80000"/>
              </a:lnSpc>
              <a:buClr>
                <a:srgbClr val="99FF66"/>
              </a:buClr>
              <a:buFont typeface="Wingdings" panose="05000000000000000000" pitchFamily="2" charset="2"/>
              <a:buChar char="Ø"/>
              <a:defRPr/>
            </a:pPr>
            <a:r>
              <a:rPr lang="hr-HR" sz="1600">
                <a:latin typeface="Arial" charset="0"/>
              </a:rPr>
              <a:t>transgresija – regresija posljedice su periodičkih oledbi na Gondwani</a:t>
            </a:r>
          </a:p>
          <a:p>
            <a:pPr eaLnBrk="1" hangingPunct="1">
              <a:lnSpc>
                <a:spcPct val="80000"/>
              </a:lnSpc>
              <a:buClr>
                <a:srgbClr val="99FF66"/>
              </a:buClr>
              <a:buFont typeface="Wingdings" panose="05000000000000000000" pitchFamily="2" charset="2"/>
              <a:buChar char="Ø"/>
              <a:defRPr/>
            </a:pPr>
            <a:r>
              <a:rPr lang="hr-HR" sz="1600">
                <a:latin typeface="Arial" charset="0"/>
              </a:rPr>
              <a:t>kontinetalni ledenjaci nisu se formirali i otapali istovremeno tako da nema pravilnosti u debljinama ciklotema</a:t>
            </a:r>
          </a:p>
          <a:p>
            <a:pPr eaLnBrk="1" hangingPunct="1">
              <a:lnSpc>
                <a:spcPct val="80000"/>
              </a:lnSpc>
              <a:buClr>
                <a:srgbClr val="99FF66"/>
              </a:buClr>
              <a:buFont typeface="Wingdings" panose="05000000000000000000" pitchFamily="2" charset="2"/>
              <a:buChar char="Ø"/>
              <a:defRPr/>
            </a:pPr>
            <a:r>
              <a:rPr lang="hr-HR" sz="1600">
                <a:latin typeface="Arial" charset="0"/>
              </a:rPr>
              <a:t>glavne faze transgresija i regresija bile su odraz prosječno najvećih količina otopljenog ili formiranog leda</a:t>
            </a:r>
          </a:p>
          <a:p>
            <a:pPr eaLnBrk="1" hangingPunct="1">
              <a:lnSpc>
                <a:spcPct val="80000"/>
              </a:lnSpc>
              <a:buClr>
                <a:srgbClr val="99FF66"/>
              </a:buClr>
              <a:buFont typeface="Wingdings" panose="05000000000000000000" pitchFamily="2" charset="2"/>
              <a:buChar char="Ø"/>
              <a:defRPr/>
            </a:pPr>
            <a:r>
              <a:rPr lang="hr-HR" sz="1600">
                <a:latin typeface="Arial" charset="0"/>
              </a:rPr>
              <a:t>tijekom pleistocena nije bilo takvih izrazitih preplavljivanja kontinenata jer su kontinetalni rubovi bili strmiji</a:t>
            </a:r>
          </a:p>
          <a:p>
            <a:pPr eaLnBrk="1" hangingPunct="1">
              <a:lnSpc>
                <a:spcPct val="80000"/>
              </a:lnSpc>
              <a:buClr>
                <a:srgbClr val="99FF66"/>
              </a:buClr>
              <a:buFont typeface="Wingdings" panose="05000000000000000000" pitchFamily="2" charset="2"/>
              <a:buNone/>
              <a:defRPr/>
            </a:pPr>
            <a:endParaRPr lang="en-US" sz="1600">
              <a:latin typeface="Arial" charset="0"/>
            </a:endParaRPr>
          </a:p>
        </p:txBody>
      </p:sp>
      <p:pic>
        <p:nvPicPr>
          <p:cNvPr id="33796" name="Picture 7" descr="Povrsinsko rasprostranjenje lezista ugljena na prostoru SAD-a">
            <a:extLst>
              <a:ext uri="{FF2B5EF4-FFF2-40B4-BE49-F238E27FC236}">
                <a16:creationId xmlns:a16="http://schemas.microsoft.com/office/drawing/2014/main" id="{80ABBA58-4060-4B88-8924-7BC302AFC3FC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19700" y="692150"/>
            <a:ext cx="3641725" cy="28130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7" name="Picture 13" descr="Dva tipicna Ciklotema">
            <a:extLst>
              <a:ext uri="{FF2B5EF4-FFF2-40B4-BE49-F238E27FC236}">
                <a16:creationId xmlns:a16="http://schemas.microsoft.com/office/drawing/2014/main" id="{FB4DACD8-311A-4FDA-BEAB-69C82F46FC94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11863" y="3644900"/>
            <a:ext cx="2328862" cy="3097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4" descr="Pz lokacije,HR">
            <a:extLst>
              <a:ext uri="{FF2B5EF4-FFF2-40B4-BE49-F238E27FC236}">
                <a16:creationId xmlns:a16="http://schemas.microsoft.com/office/drawing/2014/main" id="{40190672-24B0-4523-887F-A79E0AAAEB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5" t="1611" r="1518" b="56396"/>
          <a:stretch>
            <a:fillRect/>
          </a:stretch>
        </p:blipFill>
        <p:spPr bwMode="auto">
          <a:xfrm>
            <a:off x="107950" y="115888"/>
            <a:ext cx="5799138" cy="242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E11EAA07-8621-43E4-8255-6BA58D3AE1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2725" y="620713"/>
            <a:ext cx="4032250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r-HR" sz="3200" b="1" dirty="0" err="1">
                <a:solidFill>
                  <a:schemeClr val="tx2"/>
                </a:solidFill>
                <a:ea typeface="+mj-ea"/>
              </a:rPr>
              <a:t>Paleozojske</a:t>
            </a:r>
            <a:r>
              <a:rPr lang="hr-HR" sz="3200" b="1" dirty="0">
                <a:solidFill>
                  <a:schemeClr val="tx2"/>
                </a:solidFill>
                <a:ea typeface="+mj-ea"/>
              </a:rPr>
              <a:t> naslage u Hrvatskoj</a:t>
            </a:r>
          </a:p>
        </p:txBody>
      </p:sp>
      <p:sp>
        <p:nvSpPr>
          <p:cNvPr id="93188" name="Slide Number Placeholder 5">
            <a:extLst>
              <a:ext uri="{FF2B5EF4-FFF2-40B4-BE49-F238E27FC236}">
                <a16:creationId xmlns:a16="http://schemas.microsoft.com/office/drawing/2014/main" id="{042BCC29-E251-4EF7-9E42-D745CB68D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fld id="{954D1348-8F1C-42B6-9FEA-FE4A458880F9}" type="slidenum">
              <a:rPr lang="hr-HR" altLang="sr-Latn-RS" sz="1200" smtClean="0">
                <a:solidFill>
                  <a:srgbClr val="FFFFFF"/>
                </a:solidFill>
                <a:latin typeface="Arial" panose="020B0604020202020204" pitchFamily="34" charset="0"/>
              </a:rPr>
              <a:pPr>
                <a:lnSpc>
                  <a:spcPct val="80000"/>
                </a:lnSpc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20</a:t>
            </a:fld>
            <a:endParaRPr lang="hr-HR" altLang="sr-Latn-RS" sz="120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14341" name="Rectangle 3">
            <a:extLst>
              <a:ext uri="{FF2B5EF4-FFF2-40B4-BE49-F238E27FC236}">
                <a16:creationId xmlns:a16="http://schemas.microsoft.com/office/drawing/2014/main" id="{C3BAEC66-42EF-4528-92F8-9AFC16B45F1C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460141" y="2852936"/>
            <a:ext cx="8353425" cy="3485604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92D05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dirty="0">
                <a:effectLst/>
                <a:latin typeface="Arial" panose="020B0604020202020204" pitchFamily="34" charset="0"/>
              </a:rPr>
              <a:t>U crnim šejlovima Medvednice nađeni su fosilni ostaci graptolita (</a:t>
            </a:r>
            <a:r>
              <a:rPr lang="hr-HR" altLang="sr-Latn-RS" sz="1400" i="1" dirty="0">
                <a:effectLst/>
                <a:latin typeface="Arial" panose="020B0604020202020204" pitchFamily="34" charset="0"/>
              </a:rPr>
              <a:t>Climacograptus</a:t>
            </a:r>
            <a:r>
              <a:rPr lang="hr-HR" altLang="sr-Latn-RS" sz="1400" dirty="0">
                <a:effectLst/>
                <a:latin typeface="Arial" panose="020B0604020202020204" pitchFamily="34" charset="0"/>
              </a:rPr>
              <a:t>), kojima su dokazani najmlađi ordovicij i stariji silur</a:t>
            </a:r>
          </a:p>
          <a:p>
            <a:pPr eaLnBrk="1" hangingPunct="1">
              <a:lnSpc>
                <a:spcPct val="90000"/>
              </a:lnSpc>
              <a:buClr>
                <a:srgbClr val="92D050"/>
              </a:buClr>
              <a:buFont typeface="Wingdings" panose="05000000000000000000" pitchFamily="2" charset="2"/>
              <a:buChar char="Ø"/>
              <a:defRPr/>
            </a:pPr>
            <a:endParaRPr lang="hr-HR" altLang="sr-Latn-RS" sz="14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buClr>
                <a:srgbClr val="92D05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dirty="0">
                <a:latin typeface="Arial" panose="020B0604020202020204" pitchFamily="34" charset="0"/>
              </a:rPr>
              <a:t>U vapnenačkim sedimentima Medvednice i kod Dvora na Uni konodontima su dokazani </a:t>
            </a:r>
            <a:r>
              <a:rPr lang="hr-HR" altLang="sr-Latn-RS" sz="1400" dirty="0">
                <a:solidFill>
                  <a:schemeClr val="tx2"/>
                </a:solidFill>
                <a:latin typeface="Arial" panose="020B0604020202020204" pitchFamily="34" charset="0"/>
              </a:rPr>
              <a:t>stariji </a:t>
            </a:r>
            <a:r>
              <a:rPr lang="hr-HR" altLang="sr-Latn-RS" sz="1400" dirty="0">
                <a:latin typeface="Arial" panose="020B0604020202020204" pitchFamily="34" charset="0"/>
              </a:rPr>
              <a:t>devon, te stariji i mlađi karbon</a:t>
            </a:r>
          </a:p>
          <a:p>
            <a:pPr eaLnBrk="1" hangingPunct="1">
              <a:lnSpc>
                <a:spcPct val="90000"/>
              </a:lnSpc>
              <a:buClr>
                <a:srgbClr val="92D050"/>
              </a:buClr>
              <a:buFont typeface="Wingdings" panose="05000000000000000000" pitchFamily="2" charset="2"/>
              <a:buChar char="Ø"/>
              <a:defRPr/>
            </a:pPr>
            <a:endParaRPr lang="hr-HR" altLang="sr-Latn-RS" sz="14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buClr>
                <a:srgbClr val="92D05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b="1" dirty="0">
                <a:latin typeface="Arial" panose="020B0604020202020204" pitchFamily="34" charset="0"/>
              </a:rPr>
              <a:t>Fuzulinide</a:t>
            </a:r>
            <a:r>
              <a:rPr lang="hr-HR" altLang="sr-Latn-RS" sz="1400" dirty="0">
                <a:latin typeface="Arial" panose="020B0604020202020204" pitchFamily="34" charset="0"/>
              </a:rPr>
              <a:t> u manjim, razbacanim </a:t>
            </a:r>
            <a:r>
              <a:rPr lang="hr-HR" altLang="sr-Latn-RS" sz="1400" b="1" dirty="0">
                <a:latin typeface="Arial" panose="020B0604020202020204" pitchFamily="34" charset="0"/>
              </a:rPr>
              <a:t>izdancima na Baniji </a:t>
            </a:r>
            <a:r>
              <a:rPr lang="hr-HR" altLang="sr-Latn-RS" sz="1400" dirty="0">
                <a:latin typeface="Arial" panose="020B0604020202020204" pitchFamily="34" charset="0"/>
              </a:rPr>
              <a:t>dokazuju </a:t>
            </a:r>
            <a:r>
              <a:rPr lang="hr-HR" altLang="sr-Latn-RS" sz="1400" b="1" dirty="0">
                <a:latin typeface="Arial" panose="020B0604020202020204" pitchFamily="34" charset="0"/>
              </a:rPr>
              <a:t>srednji karbon</a:t>
            </a:r>
            <a:r>
              <a:rPr lang="hr-HR" altLang="sr-Latn-RS" sz="1400" dirty="0">
                <a:latin typeface="Arial" panose="020B0604020202020204" pitchFamily="34" charset="0"/>
              </a:rPr>
              <a:t>, dok su ostaci flore (</a:t>
            </a:r>
            <a:r>
              <a:rPr lang="hr-HR" altLang="sr-Latn-RS" sz="1400" i="1" dirty="0">
                <a:latin typeface="Arial" panose="020B0604020202020204" pitchFamily="34" charset="0"/>
              </a:rPr>
              <a:t>Sigillaria</a:t>
            </a:r>
            <a:r>
              <a:rPr lang="hr-HR" altLang="sr-Latn-RS" sz="1400" dirty="0">
                <a:latin typeface="Arial" panose="020B0604020202020204" pitchFamily="34" charset="0"/>
              </a:rPr>
              <a:t>) u škriljavcima (Papuk, Samoborska gora) dokazali mlađi karbon</a:t>
            </a:r>
          </a:p>
          <a:p>
            <a:pPr eaLnBrk="1" hangingPunct="1">
              <a:lnSpc>
                <a:spcPct val="90000"/>
              </a:lnSpc>
              <a:buClr>
                <a:srgbClr val="92D050"/>
              </a:buClr>
              <a:buFont typeface="Wingdings" panose="05000000000000000000" pitchFamily="2" charset="2"/>
              <a:buChar char="Ø"/>
              <a:defRPr/>
            </a:pPr>
            <a:endParaRPr lang="hr-HR" altLang="sr-Latn-RS" sz="14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buClr>
                <a:srgbClr val="92D05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dirty="0" err="1">
                <a:latin typeface="Arial" panose="020B0604020202020204" pitchFamily="34" charset="0"/>
              </a:rPr>
              <a:t>Radlovački</a:t>
            </a:r>
            <a:r>
              <a:rPr lang="hr-HR" altLang="sr-Latn-RS" sz="1400" dirty="0">
                <a:latin typeface="Arial" panose="020B0604020202020204" pitchFamily="34" charset="0"/>
              </a:rPr>
              <a:t> kompleks Papuka i Psunja – </a:t>
            </a:r>
            <a:r>
              <a:rPr lang="hr-HR" altLang="sr-Latn-RS" sz="1400" dirty="0" err="1">
                <a:latin typeface="Arial" panose="020B0604020202020204" pitchFamily="34" charset="0"/>
              </a:rPr>
              <a:t>slejtovi</a:t>
            </a:r>
            <a:r>
              <a:rPr lang="hr-HR" altLang="sr-Latn-RS" sz="1400" dirty="0">
                <a:latin typeface="Arial" panose="020B0604020202020204" pitchFamily="34" charset="0"/>
              </a:rPr>
              <a:t>, </a:t>
            </a:r>
            <a:r>
              <a:rPr lang="hr-HR" altLang="sr-Latn-RS" sz="1400" dirty="0" err="1">
                <a:latin typeface="Arial" panose="020B0604020202020204" pitchFamily="34" charset="0"/>
              </a:rPr>
              <a:t>škriljavi</a:t>
            </a:r>
            <a:r>
              <a:rPr lang="hr-HR" altLang="sr-Latn-RS" sz="1400" dirty="0">
                <a:latin typeface="Arial" panose="020B0604020202020204" pitchFamily="34" charset="0"/>
              </a:rPr>
              <a:t> </a:t>
            </a:r>
            <a:r>
              <a:rPr lang="hr-HR" altLang="sr-Latn-RS" sz="1400" dirty="0" err="1">
                <a:latin typeface="Arial" panose="020B0604020202020204" pitchFamily="34" charset="0"/>
              </a:rPr>
              <a:t>metapješčenjaci</a:t>
            </a:r>
            <a:r>
              <a:rPr lang="hr-HR" altLang="sr-Latn-RS" sz="1400" dirty="0">
                <a:latin typeface="Arial" panose="020B0604020202020204" pitchFamily="34" charset="0"/>
              </a:rPr>
              <a:t>, </a:t>
            </a:r>
            <a:r>
              <a:rPr lang="hr-HR" altLang="sr-Latn-RS" sz="1400" dirty="0" err="1">
                <a:latin typeface="Arial" panose="020B0604020202020204" pitchFamily="34" charset="0"/>
              </a:rPr>
              <a:t>filiti</a:t>
            </a:r>
            <a:r>
              <a:rPr lang="hr-HR" altLang="sr-Latn-RS" sz="1400" dirty="0">
                <a:latin typeface="Arial" panose="020B0604020202020204" pitchFamily="34" charset="0"/>
              </a:rPr>
              <a:t>, </a:t>
            </a:r>
            <a:r>
              <a:rPr lang="hr-HR" altLang="sr-Latn-RS" sz="1400" dirty="0" err="1">
                <a:latin typeface="Arial" panose="020B0604020202020204" pitchFamily="34" charset="0"/>
              </a:rPr>
              <a:t>kvarciti</a:t>
            </a:r>
            <a:r>
              <a:rPr lang="hr-HR" altLang="sr-Latn-RS" sz="1400" dirty="0">
                <a:latin typeface="Arial" panose="020B0604020202020204" pitchFamily="34" charset="0"/>
              </a:rPr>
              <a:t> i </a:t>
            </a:r>
            <a:r>
              <a:rPr lang="hr-HR" altLang="sr-Latn-RS" sz="1400">
                <a:latin typeface="Arial" panose="020B0604020202020204" pitchFamily="34" charset="0"/>
              </a:rPr>
              <a:t>metakonglomerati</a:t>
            </a:r>
            <a:r>
              <a:rPr lang="hr-HR" altLang="sr-Latn-RS" sz="1400" dirty="0">
                <a:latin typeface="Arial" panose="020B0604020202020204" pitchFamily="34" charset="0"/>
              </a:rPr>
              <a:t>, starosti </a:t>
            </a:r>
            <a:r>
              <a:rPr lang="hr-HR" altLang="sr-Latn-RS" sz="1400" dirty="0" err="1">
                <a:latin typeface="Arial" panose="020B0604020202020204" pitchFamily="34" charset="0"/>
              </a:rPr>
              <a:t>protolita</a:t>
            </a:r>
            <a:r>
              <a:rPr lang="hr-HR" altLang="sr-Latn-RS" sz="1400" dirty="0">
                <a:latin typeface="Arial" panose="020B0604020202020204" pitchFamily="34" charset="0"/>
              </a:rPr>
              <a:t> raspona od mlađeg </a:t>
            </a:r>
            <a:r>
              <a:rPr lang="hr-HR" altLang="sr-Latn-RS" sz="1400" dirty="0" err="1">
                <a:latin typeface="Arial" panose="020B0604020202020204" pitchFamily="34" charset="0"/>
              </a:rPr>
              <a:t>silura</a:t>
            </a:r>
            <a:r>
              <a:rPr lang="hr-HR" altLang="sr-Latn-RS" sz="1400" dirty="0">
                <a:latin typeface="Arial" panose="020B0604020202020204" pitchFamily="34" charset="0"/>
              </a:rPr>
              <a:t> do srednjeg karbona, dokazano </a:t>
            </a:r>
            <a:r>
              <a:rPr lang="hr-HR" altLang="sr-Latn-RS" sz="1400" dirty="0" err="1">
                <a:latin typeface="Arial" panose="020B0604020202020204" pitchFamily="34" charset="0"/>
              </a:rPr>
              <a:t>palinološkim</a:t>
            </a:r>
            <a:r>
              <a:rPr lang="hr-HR" altLang="sr-Latn-RS" sz="1400" dirty="0">
                <a:latin typeface="Arial" panose="020B0604020202020204" pitchFamily="34" charset="0"/>
              </a:rPr>
              <a:t> istraživanjima i nalascima karbonske flore</a:t>
            </a:r>
          </a:p>
          <a:p>
            <a:pPr eaLnBrk="1" hangingPunct="1">
              <a:lnSpc>
                <a:spcPct val="90000"/>
              </a:lnSpc>
              <a:buClr>
                <a:srgbClr val="92D050"/>
              </a:buClr>
              <a:buFont typeface="Wingdings" panose="05000000000000000000" pitchFamily="2" charset="2"/>
              <a:buChar char="Ø"/>
              <a:defRPr/>
            </a:pPr>
            <a:endParaRPr lang="hr-HR" altLang="sr-Latn-RS" sz="14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buClr>
                <a:srgbClr val="92D05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dirty="0">
                <a:latin typeface="Arial" panose="020B0604020202020204" pitchFamily="34" charset="0"/>
              </a:rPr>
              <a:t>Fragmentarno su raspoređeni i manji ili veći izdanci naslaga </a:t>
            </a:r>
            <a:r>
              <a:rPr lang="hr-HR" altLang="sr-Latn-RS" sz="1400" dirty="0">
                <a:effectLst/>
                <a:latin typeface="Arial" panose="020B0604020202020204" pitchFamily="34" charset="0"/>
              </a:rPr>
              <a:t>perma</a:t>
            </a:r>
            <a:r>
              <a:rPr lang="hr-HR" altLang="sr-Latn-RS" sz="1400" dirty="0">
                <a:latin typeface="Arial" panose="020B0604020202020204" pitchFamily="34" charset="0"/>
              </a:rPr>
              <a:t> u Gorskom kotaru (Fužine-Lokve-Skrad), te na Baniji i Kordunu, Medvednici, Samoborskoj gori, Ivanščici…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3">
            <a:extLst>
              <a:ext uri="{FF2B5EF4-FFF2-40B4-BE49-F238E27FC236}">
                <a16:creationId xmlns:a16="http://schemas.microsoft.com/office/drawing/2014/main" id="{4FDD0B55-5E44-4EEF-A277-13480CDF7B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314325"/>
            <a:ext cx="86772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000" b="1">
                <a:solidFill>
                  <a:srgbClr val="FF0000"/>
                </a:solidFill>
                <a:latin typeface="Arial" panose="020B0604020202020204" pitchFamily="34" charset="0"/>
              </a:rPr>
              <a:t>Najbolje rasprostranjene i površinom najveće su gornjopaleozojske naslage na ličkoj strani Velebita: </a:t>
            </a:r>
            <a:r>
              <a:rPr lang="hr-HR" altLang="sr-Latn-RS" sz="2000">
                <a:latin typeface="Arial" panose="020B0604020202020204" pitchFamily="34" charset="0"/>
              </a:rPr>
              <a:t>Ričice – Sv. Rok – Raduč – Medak – Brušane – Baške Oštarije</a:t>
            </a:r>
          </a:p>
        </p:txBody>
      </p:sp>
      <p:pic>
        <p:nvPicPr>
          <p:cNvPr id="40963" name="Picture 4" descr="E:\VJEZBE\Osnove historijske geologije\gornji_plaozoik.jpg">
            <a:extLst>
              <a:ext uri="{FF2B5EF4-FFF2-40B4-BE49-F238E27FC236}">
                <a16:creationId xmlns:a16="http://schemas.microsoft.com/office/drawing/2014/main" id="{33421219-ABBA-4184-936D-53BA7C683B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628775"/>
            <a:ext cx="8820150" cy="455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4212" name="Slide Number Placeholder 3">
            <a:extLst>
              <a:ext uri="{FF2B5EF4-FFF2-40B4-BE49-F238E27FC236}">
                <a16:creationId xmlns:a16="http://schemas.microsoft.com/office/drawing/2014/main" id="{D9E18C38-AE06-4D6F-AEEA-F23C677BD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5901211A-1EE7-4BA7-BEC7-06F62903048C}" type="slidenum">
              <a:rPr lang="hr-HR" altLang="sr-Latn-RS" sz="1200" smtClean="0">
                <a:solidFill>
                  <a:schemeClr val="tx2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21</a:t>
            </a:fld>
            <a:endParaRPr lang="hr-HR" altLang="sr-Latn-RS" sz="120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4" descr="imagel042">
            <a:extLst>
              <a:ext uri="{FF2B5EF4-FFF2-40B4-BE49-F238E27FC236}">
                <a16:creationId xmlns:a16="http://schemas.microsoft.com/office/drawing/2014/main" id="{B12807E3-3466-4D5B-A5D0-2BB91C284B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8" y="0"/>
            <a:ext cx="51054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Text Box 5">
            <a:extLst>
              <a:ext uri="{FF2B5EF4-FFF2-40B4-BE49-F238E27FC236}">
                <a16:creationId xmlns:a16="http://schemas.microsoft.com/office/drawing/2014/main" id="{5307C149-5E5E-4FD7-88F8-8899CA4850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5225" y="1725613"/>
            <a:ext cx="2916238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000">
                <a:latin typeface="Arial" panose="020B0604020202020204" pitchFamily="34" charset="0"/>
              </a:rPr>
              <a:t>Stratigrafski slijed gornjopaleozojskih naslaga na sjeveroistočnim padinama Velebita. </a:t>
            </a:r>
            <a:endParaRPr lang="hr-HR" altLang="sr-Latn-RS" sz="2000" i="1">
              <a:latin typeface="Arial" panose="020B0604020202020204" pitchFamily="34" charset="0"/>
            </a:endParaRPr>
          </a:p>
        </p:txBody>
      </p:sp>
      <p:sp>
        <p:nvSpPr>
          <p:cNvPr id="41988" name="Rectangle 6">
            <a:extLst>
              <a:ext uri="{FF2B5EF4-FFF2-40B4-BE49-F238E27FC236}">
                <a16:creationId xmlns:a16="http://schemas.microsoft.com/office/drawing/2014/main" id="{F365DD8F-3534-4B5A-90B6-B4061AD7D9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4888" y="6515100"/>
            <a:ext cx="3040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400" i="1">
                <a:latin typeface="Times New Roman" panose="02020603050405020304" pitchFamily="18" charset="0"/>
              </a:rPr>
              <a:t>(prema Kochansky-Devide et al., 1982)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DDA1F1E5-67E9-416A-AE73-666AE96EB37E}"/>
              </a:ext>
            </a:extLst>
          </p:cNvPr>
          <p:cNvSpPr/>
          <p:nvPr/>
        </p:nvSpPr>
        <p:spPr>
          <a:xfrm>
            <a:off x="3348038" y="3357563"/>
            <a:ext cx="2303462" cy="1295400"/>
          </a:xfrm>
          <a:prstGeom prst="roundRect">
            <a:avLst>
              <a:gd name="adj" fmla="val 13370"/>
            </a:avLst>
          </a:prstGeom>
          <a:noFill/>
          <a:ln w="317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r-HR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0854386A-29DF-4F3E-B3D7-6B0469393B92}"/>
              </a:ext>
            </a:extLst>
          </p:cNvPr>
          <p:cNvSpPr/>
          <p:nvPr/>
        </p:nvSpPr>
        <p:spPr>
          <a:xfrm>
            <a:off x="3348038" y="981075"/>
            <a:ext cx="2303462" cy="2376488"/>
          </a:xfrm>
          <a:prstGeom prst="roundRect">
            <a:avLst>
              <a:gd name="adj" fmla="val 8508"/>
            </a:avLst>
          </a:prstGeom>
          <a:noFill/>
          <a:ln w="3175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r-HR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95006E71-D964-40FC-BEE1-798F53293865}"/>
              </a:ext>
            </a:extLst>
          </p:cNvPr>
          <p:cNvSpPr/>
          <p:nvPr/>
        </p:nvSpPr>
        <p:spPr>
          <a:xfrm>
            <a:off x="611188" y="188913"/>
            <a:ext cx="2592387" cy="3240087"/>
          </a:xfrm>
          <a:prstGeom prst="roundRect">
            <a:avLst>
              <a:gd name="adj" fmla="val 8508"/>
            </a:avLst>
          </a:prstGeom>
          <a:noFill/>
          <a:ln w="3175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r-HR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FD7A27DD-39DC-4201-BCE5-27426E49606E}"/>
              </a:ext>
            </a:extLst>
          </p:cNvPr>
          <p:cNvSpPr/>
          <p:nvPr/>
        </p:nvSpPr>
        <p:spPr>
          <a:xfrm>
            <a:off x="611188" y="3429000"/>
            <a:ext cx="2665412" cy="3240088"/>
          </a:xfrm>
          <a:prstGeom prst="roundRect">
            <a:avLst>
              <a:gd name="adj" fmla="val 9290"/>
            </a:avLst>
          </a:prstGeom>
          <a:noFill/>
          <a:ln w="317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r-HR"/>
          </a:p>
        </p:txBody>
      </p:sp>
      <p:sp>
        <p:nvSpPr>
          <p:cNvPr id="13" name="Text Box 5">
            <a:extLst>
              <a:ext uri="{FF2B5EF4-FFF2-40B4-BE49-F238E27FC236}">
                <a16:creationId xmlns:a16="http://schemas.microsoft.com/office/drawing/2014/main" id="{B36492A5-6C3D-4269-9CFC-C8FA9D5EE597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144462" y="4689475"/>
            <a:ext cx="10795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hr-HR" sz="2200" b="1" dirty="0">
                <a:solidFill>
                  <a:schemeClr val="accent5">
                    <a:lumMod val="75000"/>
                  </a:schemeClr>
                </a:solidFill>
                <a:latin typeface="Calibri" pitchFamily="34" charset="0"/>
              </a:rPr>
              <a:t>karbon</a:t>
            </a:r>
            <a:endParaRPr lang="hr-HR" sz="2200" b="1" i="1" dirty="0">
              <a:solidFill>
                <a:schemeClr val="accent5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41994" name="Text Box 5">
            <a:extLst>
              <a:ext uri="{FF2B5EF4-FFF2-40B4-BE49-F238E27FC236}">
                <a16:creationId xmlns:a16="http://schemas.microsoft.com/office/drawing/2014/main" id="{4933AEF4-7EA5-4FF1-8386-E4C88E63AD31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145256" y="1593057"/>
            <a:ext cx="108108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200" b="1" dirty="0">
                <a:solidFill>
                  <a:srgbClr val="996633"/>
                </a:solidFill>
                <a:latin typeface="Calibri" panose="020F0502020204030204" pitchFamily="34" charset="0"/>
              </a:rPr>
              <a:t>perm</a:t>
            </a:r>
            <a:endParaRPr lang="hr-HR" altLang="sr-Latn-RS" sz="2200" b="1" i="1" dirty="0">
              <a:solidFill>
                <a:srgbClr val="996633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imagel042">
            <a:extLst>
              <a:ext uri="{FF2B5EF4-FFF2-40B4-BE49-F238E27FC236}">
                <a16:creationId xmlns:a16="http://schemas.microsoft.com/office/drawing/2014/main" id="{DD21BE78-2541-4978-B4B4-02C31CE14E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58" r="49066"/>
          <a:stretch>
            <a:fillRect/>
          </a:stretch>
        </p:blipFill>
        <p:spPr bwMode="auto">
          <a:xfrm>
            <a:off x="88900" y="333375"/>
            <a:ext cx="4699000" cy="618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1" name="Text Box 3">
            <a:extLst>
              <a:ext uri="{FF2B5EF4-FFF2-40B4-BE49-F238E27FC236}">
                <a16:creationId xmlns:a16="http://schemas.microsoft.com/office/drawing/2014/main" id="{C0C31EF5-49CE-46A1-9994-CED61C1738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8375" y="981075"/>
            <a:ext cx="4365625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Najstarije naslage nađene su na području Sv. Rok – Štikada i pripadaju srednjem i mlađem karbonu.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>
              <a:solidFill>
                <a:srgbClr val="0000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>
                <a:solidFill>
                  <a:srgbClr val="0000FF"/>
                </a:solidFill>
                <a:latin typeface="Arial" panose="020B0604020202020204" pitchFamily="34" charset="0"/>
              </a:rPr>
              <a:t>Karbonske naslage izgrađuju tri tipa stijena:	</a:t>
            </a:r>
            <a:r>
              <a:rPr lang="hr-HR" altLang="sr-Latn-RS" sz="1800">
                <a:latin typeface="Arial" panose="020B0604020202020204" pitchFamily="34" charset="0"/>
              </a:rPr>
              <a:t>šejlovi i pješčenjaci,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Arial" panose="020B0604020202020204" pitchFamily="34" charset="0"/>
              </a:rPr>
              <a:t>	kvarcni konglomerati i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Arial" panose="020B0604020202020204" pitchFamily="34" charset="0"/>
              </a:rPr>
              <a:t>	vapnenci.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Ove naslage su taložene uz sjeveroistočni šelfni rub Gondvane</a:t>
            </a:r>
            <a:r>
              <a:rPr lang="hr-HR" altLang="sr-Latn-RS" sz="1800">
                <a:latin typeface="Arial" panose="020B0604020202020204" pitchFamily="34" charset="0"/>
              </a:rPr>
              <a:t>, u marinskom prostoru, u koji su tekućice povremeno donašale siliciklastični sediment s gondvanskog kopna. 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A59CFCFD-006A-40F0-816B-1F57EB18D39F}"/>
              </a:ext>
            </a:extLst>
          </p:cNvPr>
          <p:cNvSpPr txBox="1">
            <a:spLocks noChangeArrowheads="1"/>
          </p:cNvSpPr>
          <p:nvPr/>
        </p:nvSpPr>
        <p:spPr>
          <a:xfrm>
            <a:off x="4859338" y="333375"/>
            <a:ext cx="3597275" cy="493713"/>
          </a:xfrm>
          <a:prstGeom prst="rect">
            <a:avLst/>
          </a:prstGeo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r-HR" sz="3200" b="1" dirty="0">
                <a:solidFill>
                  <a:schemeClr val="tx2"/>
                </a:solidFill>
                <a:ea typeface="+mj-ea"/>
              </a:rPr>
              <a:t>KARBON</a:t>
            </a:r>
          </a:p>
        </p:txBody>
      </p:sp>
      <p:sp>
        <p:nvSpPr>
          <p:cNvPr id="96262" name="Slide Number Placeholder 5">
            <a:extLst>
              <a:ext uri="{FF2B5EF4-FFF2-40B4-BE49-F238E27FC236}">
                <a16:creationId xmlns:a16="http://schemas.microsoft.com/office/drawing/2014/main" id="{3D06041B-E171-473F-90A5-4868A1261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FEE322C1-3287-4C0A-97BB-4DB4BCCE6656}" type="slidenum">
              <a:rPr lang="hr-HR" altLang="sr-Latn-RS" sz="1200" smtClean="0">
                <a:solidFill>
                  <a:schemeClr val="tx2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23</a:t>
            </a:fld>
            <a:endParaRPr lang="hr-HR" altLang="sr-Latn-RS" sz="120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5" descr="http://scienceofsand.info/sand/images/fossils/micro/tri1x500.jpg">
            <a:extLst>
              <a:ext uri="{FF2B5EF4-FFF2-40B4-BE49-F238E27FC236}">
                <a16:creationId xmlns:a16="http://schemas.microsoft.com/office/drawing/2014/main" id="{9DDB30C7-AC1B-4AAC-A788-21BE4A7F6A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1134" t="6810" r="2267" b="2554"/>
          <a:stretch>
            <a:fillRect/>
          </a:stretch>
        </p:blipFill>
        <p:spPr bwMode="auto">
          <a:xfrm>
            <a:off x="5092700" y="2486025"/>
            <a:ext cx="3697288" cy="230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4035" name="Picture 4" descr="imagel042">
            <a:extLst>
              <a:ext uri="{FF2B5EF4-FFF2-40B4-BE49-F238E27FC236}">
                <a16:creationId xmlns:a16="http://schemas.microsoft.com/office/drawing/2014/main" id="{5830BB58-0F23-4BA6-A394-7D24E48A46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24" t="49425" r="5257" b="32948"/>
          <a:stretch>
            <a:fillRect/>
          </a:stretch>
        </p:blipFill>
        <p:spPr bwMode="auto">
          <a:xfrm>
            <a:off x="4787900" y="5013325"/>
            <a:ext cx="2932113" cy="171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6" name="Picture 2" descr="imagel042">
            <a:extLst>
              <a:ext uri="{FF2B5EF4-FFF2-40B4-BE49-F238E27FC236}">
                <a16:creationId xmlns:a16="http://schemas.microsoft.com/office/drawing/2014/main" id="{19925DD4-814F-427A-A624-C6C92024FB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58" r="49066"/>
          <a:stretch>
            <a:fillRect/>
          </a:stretch>
        </p:blipFill>
        <p:spPr bwMode="auto">
          <a:xfrm>
            <a:off x="88900" y="333375"/>
            <a:ext cx="4699000" cy="618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7" name="Text Box 3">
            <a:extLst>
              <a:ext uri="{FF2B5EF4-FFF2-40B4-BE49-F238E27FC236}">
                <a16:creationId xmlns:a16="http://schemas.microsoft.com/office/drawing/2014/main" id="{5815F72C-04F0-4B4A-BF66-1B33F2FDB6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8375" y="606425"/>
            <a:ext cx="4365625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b="1">
                <a:solidFill>
                  <a:srgbClr val="0000FF"/>
                </a:solidFill>
                <a:latin typeface="Arial" panose="020B0604020202020204" pitchFamily="34" charset="0"/>
              </a:rPr>
              <a:t>Karbonske naslage izgrađuju tri tipa stijena: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400" b="1">
                <a:latin typeface="Arial" panose="020B0604020202020204" pitchFamily="34" charset="0"/>
              </a:rPr>
              <a:t>1 – </a:t>
            </a:r>
            <a:r>
              <a:rPr lang="hr-HR" altLang="sr-Latn-RS" sz="1800" b="1">
                <a:latin typeface="Arial" panose="020B0604020202020204" pitchFamily="34" charset="0"/>
              </a:rPr>
              <a:t>šejlovi i pješčenjaci </a:t>
            </a:r>
            <a:r>
              <a:rPr lang="hr-HR" altLang="sr-Latn-RS" sz="1400">
                <a:latin typeface="Arial" panose="020B0604020202020204" pitchFamily="34" charset="0"/>
              </a:rPr>
              <a:t>s fosilima fuzulinidnih foraminifera roda Triticites (tzv. </a:t>
            </a:r>
            <a:r>
              <a:rPr lang="hr-HR" altLang="sr-Latn-RS" sz="1400" b="1">
                <a:solidFill>
                  <a:srgbClr val="FF0000"/>
                </a:solidFill>
                <a:latin typeface="Arial" panose="020B0604020202020204" pitchFamily="34" charset="0"/>
              </a:rPr>
              <a:t>triticitni pješčenjaci: </a:t>
            </a:r>
            <a:r>
              <a:rPr lang="hr-HR" altLang="sr-Latn-RS" sz="1400">
                <a:latin typeface="Arial" panose="020B0604020202020204" pitchFamily="34" charset="0"/>
              </a:rPr>
              <a:t>npr. </a:t>
            </a:r>
            <a:r>
              <a:rPr lang="hr-HR" altLang="sr-Latn-RS" sz="1400" i="1">
                <a:latin typeface="Arial" panose="020B0604020202020204" pitchFamily="34" charset="0"/>
              </a:rPr>
              <a:t>Triticites pseudosimplex, T. pusillus, T. salopeki</a:t>
            </a:r>
            <a:r>
              <a:rPr lang="hr-HR" altLang="sr-Latn-RS" sz="1400">
                <a:latin typeface="Arial" panose="020B0604020202020204" pitchFamily="34" charset="0"/>
              </a:rPr>
              <a:t>), brahiopoda (</a:t>
            </a:r>
            <a:r>
              <a:rPr lang="hr-HR" altLang="sr-Latn-RS" sz="1400" i="1">
                <a:latin typeface="Arial" panose="020B0604020202020204" pitchFamily="34" charset="0"/>
              </a:rPr>
              <a:t>Chonetes, Linoproductus, Marginifera, Choristites</a:t>
            </a:r>
            <a:r>
              <a:rPr lang="hr-HR" altLang="sr-Latn-RS" sz="1400">
                <a:latin typeface="Arial" panose="020B0604020202020204" pitchFamily="34" charset="0"/>
              </a:rPr>
              <a:t>), školjkaša, krinoida, te ostacima kopnenog bilja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>
              <a:latin typeface="Arial" panose="020B0604020202020204" pitchFamily="34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D9D80F1-F5F1-49B4-8B55-D42B6FBE060A}"/>
              </a:ext>
            </a:extLst>
          </p:cNvPr>
          <p:cNvSpPr txBox="1">
            <a:spLocks noChangeArrowheads="1"/>
          </p:cNvSpPr>
          <p:nvPr/>
        </p:nvSpPr>
        <p:spPr>
          <a:xfrm>
            <a:off x="4932363" y="47625"/>
            <a:ext cx="3597275" cy="493713"/>
          </a:xfrm>
          <a:prstGeom prst="rect">
            <a:avLst/>
          </a:prstGeo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r-HR" sz="3200" b="1" dirty="0">
                <a:solidFill>
                  <a:schemeClr val="tx2"/>
                </a:solidFill>
                <a:ea typeface="+mj-ea"/>
              </a:rPr>
              <a:t>KARBON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7DF7F23-493D-459A-B9C8-9F3ACF1E8EA4}"/>
              </a:ext>
            </a:extLst>
          </p:cNvPr>
          <p:cNvSpPr/>
          <p:nvPr/>
        </p:nvSpPr>
        <p:spPr>
          <a:xfrm>
            <a:off x="4787900" y="5589588"/>
            <a:ext cx="2952750" cy="287337"/>
          </a:xfrm>
          <a:prstGeom prst="roundRect">
            <a:avLst>
              <a:gd name="adj" fmla="val 9290"/>
            </a:avLst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r-HR"/>
          </a:p>
        </p:txBody>
      </p:sp>
      <p:sp>
        <p:nvSpPr>
          <p:cNvPr id="97288" name="Slide Number Placeholder 7">
            <a:extLst>
              <a:ext uri="{FF2B5EF4-FFF2-40B4-BE49-F238E27FC236}">
                <a16:creationId xmlns:a16="http://schemas.microsoft.com/office/drawing/2014/main" id="{B85E2B0E-FB8C-40B5-B230-4B13DA3FB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AE508B85-1215-4E33-A255-2669ABBEF445}" type="slidenum">
              <a:rPr lang="hr-HR" altLang="sr-Latn-RS" sz="1200" smtClean="0">
                <a:solidFill>
                  <a:schemeClr val="tx2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24</a:t>
            </a:fld>
            <a:endParaRPr lang="hr-HR" altLang="sr-Latn-RS" sz="120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207C4DF-9575-4BE1-AB37-89FAC59D58A6}"/>
              </a:ext>
            </a:extLst>
          </p:cNvPr>
          <p:cNvSpPr/>
          <p:nvPr/>
        </p:nvSpPr>
        <p:spPr>
          <a:xfrm>
            <a:off x="4787900" y="6454775"/>
            <a:ext cx="2952750" cy="287338"/>
          </a:xfrm>
          <a:prstGeom prst="roundRect">
            <a:avLst>
              <a:gd name="adj" fmla="val 9290"/>
            </a:avLst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r-HR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imagel042">
            <a:extLst>
              <a:ext uri="{FF2B5EF4-FFF2-40B4-BE49-F238E27FC236}">
                <a16:creationId xmlns:a16="http://schemas.microsoft.com/office/drawing/2014/main" id="{353AED4D-1CBF-4BE8-8F40-98CB21B96E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58" r="49066"/>
          <a:stretch>
            <a:fillRect/>
          </a:stretch>
        </p:blipFill>
        <p:spPr bwMode="auto">
          <a:xfrm>
            <a:off x="88900" y="333375"/>
            <a:ext cx="4699000" cy="618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Text Box 3">
            <a:extLst>
              <a:ext uri="{FF2B5EF4-FFF2-40B4-BE49-F238E27FC236}">
                <a16:creationId xmlns:a16="http://schemas.microsoft.com/office/drawing/2014/main" id="{4E62E8AE-E99E-4D0F-80C0-FA4FF923DF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9338" y="1011238"/>
            <a:ext cx="42576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>
                <a:latin typeface="Arial" panose="020B0604020202020204" pitchFamily="34" charset="0"/>
              </a:rPr>
              <a:t>2 – </a:t>
            </a: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kvarcni konglomerati</a:t>
            </a:r>
            <a:endParaRPr lang="hr-HR" altLang="sr-Latn-RS" sz="1800">
              <a:latin typeface="Arial" panose="020B0604020202020204" pitchFamily="34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C5E5DBA7-079F-4206-8A4E-04E3C995932A}"/>
              </a:ext>
            </a:extLst>
          </p:cNvPr>
          <p:cNvSpPr txBox="1">
            <a:spLocks noChangeArrowheads="1"/>
          </p:cNvSpPr>
          <p:nvPr/>
        </p:nvSpPr>
        <p:spPr>
          <a:xfrm>
            <a:off x="4859338" y="188913"/>
            <a:ext cx="3597275" cy="493712"/>
          </a:xfrm>
          <a:prstGeom prst="rect">
            <a:avLst/>
          </a:prstGeo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r-HR" sz="3200" b="1" dirty="0">
                <a:solidFill>
                  <a:schemeClr val="tx2"/>
                </a:solidFill>
                <a:ea typeface="+mj-ea"/>
              </a:rPr>
              <a:t>KARBON</a:t>
            </a:r>
          </a:p>
        </p:txBody>
      </p:sp>
      <p:pic>
        <p:nvPicPr>
          <p:cNvPr id="45061" name="Picture 4" descr="imagel042">
            <a:extLst>
              <a:ext uri="{FF2B5EF4-FFF2-40B4-BE49-F238E27FC236}">
                <a16:creationId xmlns:a16="http://schemas.microsoft.com/office/drawing/2014/main" id="{6A146CBA-981C-43F9-92F1-BADFCAD762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24" t="49425" r="5257" b="32948"/>
          <a:stretch>
            <a:fillRect/>
          </a:stretch>
        </p:blipFill>
        <p:spPr bwMode="auto">
          <a:xfrm>
            <a:off x="4818063" y="5014913"/>
            <a:ext cx="2932112" cy="171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FA62F18-288D-467A-92D2-955D4CD9D06B}"/>
              </a:ext>
            </a:extLst>
          </p:cNvPr>
          <p:cNvSpPr/>
          <p:nvPr/>
        </p:nvSpPr>
        <p:spPr>
          <a:xfrm>
            <a:off x="4787900" y="6165850"/>
            <a:ext cx="2952750" cy="287338"/>
          </a:xfrm>
          <a:prstGeom prst="roundRect">
            <a:avLst>
              <a:gd name="adj" fmla="val 9290"/>
            </a:avLst>
          </a:prstGeom>
          <a:noFill/>
          <a:ln w="317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r-HR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277BC8D-7234-4C08-8598-5C8A90DC0DF8}"/>
              </a:ext>
            </a:extLst>
          </p:cNvPr>
          <p:cNvCxnSpPr/>
          <p:nvPr/>
        </p:nvCxnSpPr>
        <p:spPr>
          <a:xfrm flipH="1">
            <a:off x="2627313" y="836613"/>
            <a:ext cx="431800" cy="0"/>
          </a:xfrm>
          <a:prstGeom prst="straightConnector1">
            <a:avLst/>
          </a:prstGeom>
          <a:ln w="349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080BACB-7E12-4E1D-B8AC-ACBFD78E721C}"/>
              </a:ext>
            </a:extLst>
          </p:cNvPr>
          <p:cNvCxnSpPr/>
          <p:nvPr/>
        </p:nvCxnSpPr>
        <p:spPr>
          <a:xfrm flipH="1">
            <a:off x="2627313" y="1557338"/>
            <a:ext cx="431800" cy="0"/>
          </a:xfrm>
          <a:prstGeom prst="straightConnector1">
            <a:avLst/>
          </a:prstGeom>
          <a:ln w="349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E4313E9-CEC4-4C90-84D0-2AF4AF9E5BBE}"/>
              </a:ext>
            </a:extLst>
          </p:cNvPr>
          <p:cNvCxnSpPr/>
          <p:nvPr/>
        </p:nvCxnSpPr>
        <p:spPr>
          <a:xfrm flipH="1">
            <a:off x="2627313" y="2565400"/>
            <a:ext cx="431800" cy="0"/>
          </a:xfrm>
          <a:prstGeom prst="straightConnector1">
            <a:avLst/>
          </a:prstGeom>
          <a:ln w="349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F5837C0B-1E63-4D71-8600-ADC2E9555790}"/>
              </a:ext>
            </a:extLst>
          </p:cNvPr>
          <p:cNvSpPr/>
          <p:nvPr/>
        </p:nvSpPr>
        <p:spPr>
          <a:xfrm>
            <a:off x="4787900" y="5300663"/>
            <a:ext cx="2952750" cy="288925"/>
          </a:xfrm>
          <a:prstGeom prst="roundRect">
            <a:avLst>
              <a:gd name="adj" fmla="val 9290"/>
            </a:avLst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r-HR"/>
          </a:p>
        </p:txBody>
      </p:sp>
      <p:sp>
        <p:nvSpPr>
          <p:cNvPr id="98315" name="Slide Number Placeholder 10">
            <a:extLst>
              <a:ext uri="{FF2B5EF4-FFF2-40B4-BE49-F238E27FC236}">
                <a16:creationId xmlns:a16="http://schemas.microsoft.com/office/drawing/2014/main" id="{ABC0F81A-FD8C-4480-874B-9BBF13601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35657954-C1A2-4CD2-AC95-29BF4FD522E9}" type="slidenum">
              <a:rPr lang="hr-HR" altLang="sr-Latn-RS" sz="1200" smtClean="0">
                <a:solidFill>
                  <a:schemeClr val="tx2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25</a:t>
            </a:fld>
            <a:endParaRPr lang="hr-HR" altLang="sr-Latn-RS" sz="120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A7485FC-667F-442A-A93A-A2CBF7310183}"/>
              </a:ext>
            </a:extLst>
          </p:cNvPr>
          <p:cNvCxnSpPr/>
          <p:nvPr/>
        </p:nvCxnSpPr>
        <p:spPr>
          <a:xfrm>
            <a:off x="684213" y="5732463"/>
            <a:ext cx="431800" cy="0"/>
          </a:xfrm>
          <a:prstGeom prst="straightConnector1">
            <a:avLst/>
          </a:prstGeom>
          <a:ln w="34925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069" name="Text Box 3">
            <a:extLst>
              <a:ext uri="{FF2B5EF4-FFF2-40B4-BE49-F238E27FC236}">
                <a16:creationId xmlns:a16="http://schemas.microsoft.com/office/drawing/2014/main" id="{051181CD-1185-45EA-AC2B-B6E0B41DD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6638" y="2254250"/>
            <a:ext cx="417830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>
                <a:latin typeface="Arial" panose="020B0604020202020204" pitchFamily="34" charset="0"/>
              </a:rPr>
              <a:t>3 – </a:t>
            </a:r>
            <a:r>
              <a:rPr lang="hr-HR" altLang="sr-Latn-RS" sz="1800" b="1">
                <a:solidFill>
                  <a:srgbClr val="006600"/>
                </a:solidFill>
                <a:latin typeface="Arial" panose="020B0604020202020204" pitchFamily="34" charset="0"/>
              </a:rPr>
              <a:t>vapnenci s fuzulinidama </a:t>
            </a:r>
            <a:r>
              <a:rPr lang="hr-HR" altLang="sr-Latn-RS" sz="1800">
                <a:latin typeface="Arial" panose="020B0604020202020204" pitchFamily="34" charset="0"/>
              </a:rPr>
              <a:t>(npr. </a:t>
            </a:r>
            <a:r>
              <a:rPr lang="hr-HR" altLang="sr-Latn-RS" sz="1800" i="1">
                <a:latin typeface="Arial" panose="020B0604020202020204" pitchFamily="34" charset="0"/>
              </a:rPr>
              <a:t>Rugosofusulina alpina</a:t>
            </a:r>
            <a:r>
              <a:rPr lang="hr-HR" altLang="sr-Latn-RS" sz="1800">
                <a:latin typeface="Arial" panose="020B0604020202020204" pitchFamily="34" charset="0"/>
              </a:rPr>
              <a:t>) krinoidima, školjkašima, brahiopodima, mahovnjacima, te manjom ili većom količinom terigene komponente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26EC25E-AEA1-40DF-BF7B-D83A2CE818BD}"/>
              </a:ext>
            </a:extLst>
          </p:cNvPr>
          <p:cNvCxnSpPr/>
          <p:nvPr/>
        </p:nvCxnSpPr>
        <p:spPr>
          <a:xfrm>
            <a:off x="684213" y="1412875"/>
            <a:ext cx="431800" cy="0"/>
          </a:xfrm>
          <a:prstGeom prst="straightConnector1">
            <a:avLst/>
          </a:prstGeom>
          <a:ln w="34925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5">
            <a:extLst>
              <a:ext uri="{FF2B5EF4-FFF2-40B4-BE49-F238E27FC236}">
                <a16:creationId xmlns:a16="http://schemas.microsoft.com/office/drawing/2014/main" id="{763D3864-C47C-4D45-9944-32618786ED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868363"/>
            <a:ext cx="26654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000" b="1">
                <a:latin typeface="Arial" panose="020B0604020202020204" pitchFamily="34" charset="0"/>
              </a:rPr>
              <a:t>Karbonske naslage, južna Lika (Ričice)</a:t>
            </a:r>
          </a:p>
        </p:txBody>
      </p:sp>
      <p:pic>
        <p:nvPicPr>
          <p:cNvPr id="20483" name="Picture 4" descr="E:\Fotografije\Fotografije_tereni\Trilj_16-04-2011_skracen\IMG_5339 copy_smanj.jpg">
            <a:extLst>
              <a:ext uri="{FF2B5EF4-FFF2-40B4-BE49-F238E27FC236}">
                <a16:creationId xmlns:a16="http://schemas.microsoft.com/office/drawing/2014/main" id="{41EF526D-93CE-409E-A0C1-AC70B04C41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t="5467" r="5641" b="5467"/>
          <a:stretch>
            <a:fillRect/>
          </a:stretch>
        </p:blipFill>
        <p:spPr bwMode="auto">
          <a:xfrm>
            <a:off x="0" y="2781300"/>
            <a:ext cx="5435600" cy="3849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484" name="Picture 5" descr="E:\Fotografije\Fotografije_tereni\Trilj_16-04-2011_skracen\IMG_5319 copy_smanj.jpg">
            <a:extLst>
              <a:ext uri="{FF2B5EF4-FFF2-40B4-BE49-F238E27FC236}">
                <a16:creationId xmlns:a16="http://schemas.microsoft.com/office/drawing/2014/main" id="{4A12630C-9A7A-4CC0-ABBF-CA4DEE2B01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l="8717" t="9567" b="6149"/>
          <a:stretch>
            <a:fillRect/>
          </a:stretch>
        </p:blipFill>
        <p:spPr bwMode="auto">
          <a:xfrm>
            <a:off x="3708400" y="147638"/>
            <a:ext cx="5254625" cy="3641725"/>
          </a:xfrm>
          <a:prstGeom prst="rect">
            <a:avLst/>
          </a:prstGeom>
          <a:noFill/>
          <a:ln w="3175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485" name="Picture 6" descr="E:\Fotografije\Fotografije_tereni\Trilj_16-04-2011_skracen\IMG_5321 copy_smanj.jpg">
            <a:extLst>
              <a:ext uri="{FF2B5EF4-FFF2-40B4-BE49-F238E27FC236}">
                <a16:creationId xmlns:a16="http://schemas.microsoft.com/office/drawing/2014/main" id="{0B41B262-4261-4266-8B84-3737871317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15897" t="26653" r="17947" b="10251"/>
          <a:stretch>
            <a:fillRect/>
          </a:stretch>
        </p:blipFill>
        <p:spPr bwMode="auto">
          <a:xfrm>
            <a:off x="4713288" y="3627438"/>
            <a:ext cx="4251325" cy="3041650"/>
          </a:xfrm>
          <a:prstGeom prst="rect">
            <a:avLst/>
          </a:prstGeom>
          <a:noFill/>
          <a:ln w="3175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6086" name="Text Box 5">
            <a:extLst>
              <a:ext uri="{FF2B5EF4-FFF2-40B4-BE49-F238E27FC236}">
                <a16:creationId xmlns:a16="http://schemas.microsoft.com/office/drawing/2014/main" id="{0E3272BC-5E88-4756-BCD6-2FF246B892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2924175"/>
            <a:ext cx="20970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latin typeface="Calibri" panose="020F0502020204030204" pitchFamily="34" charset="0"/>
              </a:rPr>
              <a:t>Ostaci krinoida</a:t>
            </a:r>
          </a:p>
        </p:txBody>
      </p:sp>
      <p:sp>
        <p:nvSpPr>
          <p:cNvPr id="46087" name="Text Box 5">
            <a:extLst>
              <a:ext uri="{FF2B5EF4-FFF2-40B4-BE49-F238E27FC236}">
                <a16:creationId xmlns:a16="http://schemas.microsoft.com/office/drawing/2014/main" id="{7673DD6B-9A4B-4908-8179-D96CF1E4F7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3288" y="4922838"/>
            <a:ext cx="14795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 i="1">
                <a:latin typeface="Calibri" panose="020F0502020204030204" pitchFamily="34" charset="0"/>
              </a:rPr>
              <a:t>Fenestella</a:t>
            </a:r>
          </a:p>
        </p:txBody>
      </p:sp>
      <p:sp>
        <p:nvSpPr>
          <p:cNvPr id="46088" name="Text Box 5">
            <a:extLst>
              <a:ext uri="{FF2B5EF4-FFF2-40B4-BE49-F238E27FC236}">
                <a16:creationId xmlns:a16="http://schemas.microsoft.com/office/drawing/2014/main" id="{77753E61-EC1C-4E55-85B3-B3AD009447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2708275"/>
            <a:ext cx="28368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chemeClr val="bg1"/>
                </a:solidFill>
                <a:latin typeface="Calibri" panose="020F0502020204030204" pitchFamily="34" charset="0"/>
              </a:rPr>
              <a:t>Otisci ramenonožaca</a:t>
            </a:r>
          </a:p>
        </p:txBody>
      </p:sp>
      <p:sp>
        <p:nvSpPr>
          <p:cNvPr id="100361" name="Slide Number Placeholder 8">
            <a:extLst>
              <a:ext uri="{FF2B5EF4-FFF2-40B4-BE49-F238E27FC236}">
                <a16:creationId xmlns:a16="http://schemas.microsoft.com/office/drawing/2014/main" id="{0DD1C98D-FC79-4EC9-A2A7-006D3A7E2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C53C7682-2A0F-47E2-A7D9-849DCB007B1E}" type="slidenum">
              <a:rPr lang="hr-HR" altLang="sr-Latn-RS" sz="1200" smtClean="0">
                <a:solidFill>
                  <a:schemeClr val="tx2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26</a:t>
            </a:fld>
            <a:endParaRPr lang="hr-HR" altLang="sr-Latn-RS" sz="120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4" descr="imagel042">
            <a:extLst>
              <a:ext uri="{FF2B5EF4-FFF2-40B4-BE49-F238E27FC236}">
                <a16:creationId xmlns:a16="http://schemas.microsoft.com/office/drawing/2014/main" id="{CC83CADE-8A66-4F96-93BA-0A85B9D263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24" t="13940" r="1752" b="50691"/>
          <a:stretch>
            <a:fillRect/>
          </a:stretch>
        </p:blipFill>
        <p:spPr bwMode="auto">
          <a:xfrm>
            <a:off x="5110163" y="3040063"/>
            <a:ext cx="3422650" cy="370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7" name="Picture 2" descr="imagel042">
            <a:extLst>
              <a:ext uri="{FF2B5EF4-FFF2-40B4-BE49-F238E27FC236}">
                <a16:creationId xmlns:a16="http://schemas.microsoft.com/office/drawing/2014/main" id="{66CFD1E2-8E74-46AD-A9B8-99B03184E3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066" b="49931"/>
          <a:stretch>
            <a:fillRect/>
          </a:stretch>
        </p:blipFill>
        <p:spPr bwMode="auto">
          <a:xfrm>
            <a:off x="34925" y="260350"/>
            <a:ext cx="4752975" cy="627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8" name="Text Box 4">
            <a:extLst>
              <a:ext uri="{FF2B5EF4-FFF2-40B4-BE49-F238E27FC236}">
                <a16:creationId xmlns:a16="http://schemas.microsoft.com/office/drawing/2014/main" id="{56EB6869-B16D-4F7B-A7CB-5EA349F90A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9338" y="765175"/>
            <a:ext cx="4284662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Arial" panose="020B0604020202020204" pitchFamily="34" charset="0"/>
              </a:rPr>
              <a:t>Osim </a:t>
            </a: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na sjevernim padinama Velebita</a:t>
            </a:r>
            <a:r>
              <a:rPr lang="hr-HR" altLang="sr-Latn-RS" sz="1800">
                <a:latin typeface="Arial" panose="020B0604020202020204" pitchFamily="34" charset="0"/>
              </a:rPr>
              <a:t>, permske naslage dijelom su razvijene </a:t>
            </a: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i u području Velike Paklenice</a:t>
            </a:r>
            <a:r>
              <a:rPr lang="hr-HR" altLang="sr-Latn-RS" sz="1800">
                <a:latin typeface="Arial" panose="020B0604020202020204" pitchFamily="34" charset="0"/>
              </a:rPr>
              <a:t>. Početak slijeda naslaga sličan je karbonskim. Naviše u slijedu povećava udio </a:t>
            </a:r>
            <a:r>
              <a:rPr lang="hr-HR" altLang="sr-Latn-RS" sz="1800" b="1">
                <a:solidFill>
                  <a:srgbClr val="0000FF"/>
                </a:solidFill>
                <a:latin typeface="Arial" panose="020B0604020202020204" pitchFamily="34" charset="0"/>
              </a:rPr>
              <a:t>karbonata</a:t>
            </a:r>
            <a:r>
              <a:rPr lang="hr-HR" altLang="sr-Latn-RS" sz="1800">
                <a:latin typeface="Arial" panose="020B0604020202020204" pitchFamily="34" charset="0"/>
              </a:rPr>
              <a:t> u odnosu na </a:t>
            </a:r>
            <a:r>
              <a:rPr lang="hr-HR" altLang="sr-Latn-RS" sz="1800" b="1">
                <a:solidFill>
                  <a:srgbClr val="996633"/>
                </a:solidFill>
                <a:latin typeface="Arial" panose="020B0604020202020204" pitchFamily="34" charset="0"/>
              </a:rPr>
              <a:t>klastite</a:t>
            </a:r>
            <a:r>
              <a:rPr lang="hr-HR" altLang="sr-Latn-RS" sz="1800"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53E18290-ED8E-44DB-80B1-1E0CCB66CFF0}"/>
              </a:ext>
            </a:extLst>
          </p:cNvPr>
          <p:cNvSpPr txBox="1">
            <a:spLocks noChangeArrowheads="1"/>
          </p:cNvSpPr>
          <p:nvPr/>
        </p:nvSpPr>
        <p:spPr>
          <a:xfrm>
            <a:off x="4884738" y="85725"/>
            <a:ext cx="3597275" cy="493713"/>
          </a:xfrm>
          <a:prstGeom prst="rect">
            <a:avLst/>
          </a:prstGeo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r-HR" sz="3200" b="1" dirty="0">
                <a:solidFill>
                  <a:srgbClr val="996633"/>
                </a:solidFill>
                <a:ea typeface="+mj-ea"/>
              </a:rPr>
              <a:t>PERM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450F9E0-5033-4F75-BFC1-236E4911F054}"/>
              </a:ext>
            </a:extLst>
          </p:cNvPr>
          <p:cNvSpPr/>
          <p:nvPr/>
        </p:nvSpPr>
        <p:spPr>
          <a:xfrm>
            <a:off x="539750" y="5445125"/>
            <a:ext cx="4319588" cy="1079500"/>
          </a:xfrm>
          <a:prstGeom prst="roundRect">
            <a:avLst>
              <a:gd name="adj" fmla="val 8508"/>
            </a:avLst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r-HR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50FF265-6311-4900-9FA6-EC4DABA949BE}"/>
              </a:ext>
            </a:extLst>
          </p:cNvPr>
          <p:cNvSpPr/>
          <p:nvPr/>
        </p:nvSpPr>
        <p:spPr>
          <a:xfrm>
            <a:off x="539750" y="620713"/>
            <a:ext cx="4319588" cy="2736850"/>
          </a:xfrm>
          <a:prstGeom prst="roundRect">
            <a:avLst>
              <a:gd name="adj" fmla="val 8508"/>
            </a:avLst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r-HR"/>
          </a:p>
        </p:txBody>
      </p:sp>
      <p:sp>
        <p:nvSpPr>
          <p:cNvPr id="47112" name="Text Box 5">
            <a:extLst>
              <a:ext uri="{FF2B5EF4-FFF2-40B4-BE49-F238E27FC236}">
                <a16:creationId xmlns:a16="http://schemas.microsoft.com/office/drawing/2014/main" id="{22492ACD-80D4-4715-A4C3-3B807449B300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4103688" y="5727700"/>
            <a:ext cx="12239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>
                <a:solidFill>
                  <a:srgbClr val="0000FF"/>
                </a:solidFill>
                <a:latin typeface="Calibri" panose="020F0502020204030204" pitchFamily="34" charset="0"/>
              </a:rPr>
              <a:t>karbonati</a:t>
            </a:r>
            <a:endParaRPr lang="hr-HR" altLang="sr-Latn-RS" sz="1800" b="1" i="1">
              <a:solidFill>
                <a:srgbClr val="0000FF"/>
              </a:solidFill>
              <a:latin typeface="Calibri" panose="020F0502020204030204" pitchFamily="34" charset="0"/>
            </a:endParaRPr>
          </a:p>
        </p:txBody>
      </p:sp>
      <p:sp>
        <p:nvSpPr>
          <p:cNvPr id="47113" name="Text Box 5">
            <a:extLst>
              <a:ext uri="{FF2B5EF4-FFF2-40B4-BE49-F238E27FC236}">
                <a16:creationId xmlns:a16="http://schemas.microsoft.com/office/drawing/2014/main" id="{72B56997-B577-494E-BC17-EB5B84CCD6C1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4072731" y="1824832"/>
            <a:ext cx="12239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000" b="1">
                <a:solidFill>
                  <a:srgbClr val="0000FF"/>
                </a:solidFill>
                <a:latin typeface="Calibri" panose="020F0502020204030204" pitchFamily="34" charset="0"/>
              </a:rPr>
              <a:t>karbonati</a:t>
            </a:r>
            <a:endParaRPr lang="hr-HR" altLang="sr-Latn-RS" sz="2000" b="1" i="1">
              <a:solidFill>
                <a:srgbClr val="0000FF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27334B5F-708D-4656-BDB7-2DA3BCE0C544}"/>
              </a:ext>
            </a:extLst>
          </p:cNvPr>
          <p:cNvSpPr/>
          <p:nvPr/>
        </p:nvSpPr>
        <p:spPr>
          <a:xfrm>
            <a:off x="539750" y="3357563"/>
            <a:ext cx="4319588" cy="2087562"/>
          </a:xfrm>
          <a:prstGeom prst="roundRect">
            <a:avLst>
              <a:gd name="adj" fmla="val 8508"/>
            </a:avLst>
          </a:prstGeom>
          <a:noFill/>
          <a:ln w="381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r-HR"/>
          </a:p>
        </p:txBody>
      </p:sp>
      <p:sp>
        <p:nvSpPr>
          <p:cNvPr id="47115" name="Text Box 5">
            <a:extLst>
              <a:ext uri="{FF2B5EF4-FFF2-40B4-BE49-F238E27FC236}">
                <a16:creationId xmlns:a16="http://schemas.microsoft.com/office/drawing/2014/main" id="{B83298CA-06E2-4B22-B5C2-C7A0AC84FBAB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4072731" y="4056857"/>
            <a:ext cx="12239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000" b="1">
                <a:solidFill>
                  <a:srgbClr val="996633"/>
                </a:solidFill>
                <a:latin typeface="Calibri" panose="020F0502020204030204" pitchFamily="34" charset="0"/>
              </a:rPr>
              <a:t>klastiti</a:t>
            </a:r>
            <a:endParaRPr lang="hr-HR" altLang="sr-Latn-RS" sz="2000" b="1" i="1">
              <a:solidFill>
                <a:srgbClr val="996633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D7C0F622-8893-42BF-B347-9AE24D7E8B2C}"/>
              </a:ext>
            </a:extLst>
          </p:cNvPr>
          <p:cNvSpPr/>
          <p:nvPr/>
        </p:nvSpPr>
        <p:spPr>
          <a:xfrm>
            <a:off x="5076825" y="3070225"/>
            <a:ext cx="3382963" cy="1511300"/>
          </a:xfrm>
          <a:prstGeom prst="roundRect">
            <a:avLst>
              <a:gd name="adj" fmla="val 6322"/>
            </a:avLst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r-HR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C8ED2F14-AD5F-43D4-96D3-F5C9FDE8C62C}"/>
              </a:ext>
            </a:extLst>
          </p:cNvPr>
          <p:cNvSpPr/>
          <p:nvPr/>
        </p:nvSpPr>
        <p:spPr>
          <a:xfrm>
            <a:off x="5076825" y="6454775"/>
            <a:ext cx="3382963" cy="287338"/>
          </a:xfrm>
          <a:prstGeom prst="roundRect">
            <a:avLst>
              <a:gd name="adj" fmla="val 6322"/>
            </a:avLst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r-HR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F0D7FCD5-E9FF-4898-A1D8-2EC4684CEF3F}"/>
              </a:ext>
            </a:extLst>
          </p:cNvPr>
          <p:cNvSpPr/>
          <p:nvPr/>
        </p:nvSpPr>
        <p:spPr>
          <a:xfrm>
            <a:off x="5076825" y="4581525"/>
            <a:ext cx="3382963" cy="1873250"/>
          </a:xfrm>
          <a:prstGeom prst="roundRect">
            <a:avLst>
              <a:gd name="adj" fmla="val 6322"/>
            </a:avLst>
          </a:prstGeom>
          <a:noFill/>
          <a:ln w="381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r-HR"/>
          </a:p>
        </p:txBody>
      </p:sp>
      <p:sp>
        <p:nvSpPr>
          <p:cNvPr id="101391" name="Slide Number Placeholder 14">
            <a:extLst>
              <a:ext uri="{FF2B5EF4-FFF2-40B4-BE49-F238E27FC236}">
                <a16:creationId xmlns:a16="http://schemas.microsoft.com/office/drawing/2014/main" id="{95E3B8B2-A109-4148-8329-47BFBEEE4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FED84163-0EFC-4AD5-87ED-507616387307}" type="slidenum">
              <a:rPr lang="hr-HR" altLang="sr-Latn-RS" sz="1200" smtClean="0">
                <a:solidFill>
                  <a:schemeClr val="tx2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27</a:t>
            </a:fld>
            <a:endParaRPr lang="hr-HR" altLang="sr-Latn-RS" sz="120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imagel042">
            <a:extLst>
              <a:ext uri="{FF2B5EF4-FFF2-40B4-BE49-F238E27FC236}">
                <a16:creationId xmlns:a16="http://schemas.microsoft.com/office/drawing/2014/main" id="{E77BD868-BFF1-4E51-9866-638785D09C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2" r="49066" b="49931"/>
          <a:stretch>
            <a:fillRect/>
          </a:stretch>
        </p:blipFill>
        <p:spPr bwMode="auto">
          <a:xfrm>
            <a:off x="198438" y="260350"/>
            <a:ext cx="4589462" cy="627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1" name="Text Box 4">
            <a:extLst>
              <a:ext uri="{FF2B5EF4-FFF2-40B4-BE49-F238E27FC236}">
                <a16:creationId xmlns:a16="http://schemas.microsoft.com/office/drawing/2014/main" id="{AB6CAF46-231E-4BED-A598-8B9961913C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9988" y="3935413"/>
            <a:ext cx="4103687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400" b="1">
                <a:solidFill>
                  <a:srgbClr val="996633"/>
                </a:solidFill>
                <a:latin typeface="Arial" panose="020B0604020202020204" pitchFamily="34" charset="0"/>
              </a:rPr>
              <a:t>Donji dio srednjeg perma &gt; taloženje pješčenjaka i konglomerata; tzv. Košna klastita - pješčenjaci (piritični i gredenski)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400" b="1">
                <a:solidFill>
                  <a:srgbClr val="996633"/>
                </a:solidFill>
                <a:latin typeface="Arial" panose="020B0604020202020204" pitchFamily="34" charset="0"/>
              </a:rPr>
              <a:t>kvarcni i petromiktni (Košna) konglomerati.</a:t>
            </a:r>
          </a:p>
        </p:txBody>
      </p:sp>
      <p:sp>
        <p:nvSpPr>
          <p:cNvPr id="15364" name="Text Box 4">
            <a:extLst>
              <a:ext uri="{FF2B5EF4-FFF2-40B4-BE49-F238E27FC236}">
                <a16:creationId xmlns:a16="http://schemas.microsoft.com/office/drawing/2014/main" id="{D3B92225-72A5-46C9-8CF7-C5D35770CD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5863" y="5775325"/>
            <a:ext cx="4211637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hr-HR" altLang="sr-Latn-RS" sz="1400" b="1" dirty="0">
                <a:solidFill>
                  <a:srgbClr val="0000FF"/>
                </a:solidFill>
                <a:latin typeface="+mj-lt"/>
              </a:rPr>
              <a:t>Naslage donjeg perma izgrađuju fosiliferni tzv. ratendorfski vapnenci s fuzulinidnim foraminiferama: npr. </a:t>
            </a:r>
            <a:r>
              <a:rPr lang="hr-HR" sz="1400" b="1" i="1" dirty="0">
                <a:solidFill>
                  <a:srgbClr val="00B0F0"/>
                </a:solidFill>
                <a:latin typeface="+mj-lt"/>
              </a:rPr>
              <a:t>Zellia galathea</a:t>
            </a:r>
            <a:r>
              <a:rPr lang="hr-HR" sz="1400" b="1" dirty="0">
                <a:solidFill>
                  <a:srgbClr val="00B0F0"/>
                </a:solidFill>
                <a:latin typeface="+mj-lt"/>
              </a:rPr>
              <a:t>, </a:t>
            </a:r>
            <a:r>
              <a:rPr lang="hr-HR" sz="1400" b="1" i="1" dirty="0">
                <a:solidFill>
                  <a:srgbClr val="00B0F0"/>
                </a:solidFill>
                <a:latin typeface="+mj-lt"/>
              </a:rPr>
              <a:t>Pseudoschwagerina velebitica</a:t>
            </a:r>
            <a:r>
              <a:rPr lang="hr-HR" sz="1400" b="1" dirty="0">
                <a:solidFill>
                  <a:srgbClr val="00B0F0"/>
                </a:solidFill>
                <a:latin typeface="+mj-lt"/>
              </a:rPr>
              <a:t>, </a:t>
            </a:r>
            <a:r>
              <a:rPr lang="hr-HR" sz="1400" b="1" i="1" dirty="0">
                <a:solidFill>
                  <a:srgbClr val="00B0F0"/>
                </a:solidFill>
                <a:latin typeface="+mj-lt"/>
              </a:rPr>
              <a:t>Schubertela kingi </a:t>
            </a:r>
            <a:r>
              <a:rPr lang="hr-HR" altLang="sr-Latn-RS" sz="1400" dirty="0">
                <a:solidFill>
                  <a:srgbClr val="00B0F0"/>
                </a:solidFill>
                <a:latin typeface="Arial" panose="020B0604020202020204" pitchFamily="34" charset="0"/>
              </a:rPr>
              <a:t>. </a:t>
            </a:r>
          </a:p>
        </p:txBody>
      </p:sp>
      <p:sp>
        <p:nvSpPr>
          <p:cNvPr id="48133" name="Text Box 4">
            <a:extLst>
              <a:ext uri="{FF2B5EF4-FFF2-40B4-BE49-F238E27FC236}">
                <a16:creationId xmlns:a16="http://schemas.microsoft.com/office/drawing/2014/main" id="{3059DA35-A5C6-41F7-9B27-2343AB31EC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4600" y="5183188"/>
            <a:ext cx="4140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400">
                <a:solidFill>
                  <a:srgbClr val="FF0000"/>
                </a:solidFill>
                <a:latin typeface="Arial" panose="020B0604020202020204" pitchFamily="34" charset="0"/>
              </a:rPr>
              <a:t>Krajem donjeg perma &gt; izdizanje (emerzija) &gt; trošenje novonastalog reljefa.</a:t>
            </a:r>
          </a:p>
        </p:txBody>
      </p:sp>
      <p:sp>
        <p:nvSpPr>
          <p:cNvPr id="48134" name="Text Box 4">
            <a:extLst>
              <a:ext uri="{FF2B5EF4-FFF2-40B4-BE49-F238E27FC236}">
                <a16:creationId xmlns:a16="http://schemas.microsoft.com/office/drawing/2014/main" id="{555D3EF2-96F7-4E2C-BBA1-BD6A9E4372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6013" y="1314450"/>
            <a:ext cx="4211637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400" b="1">
                <a:solidFill>
                  <a:srgbClr val="0000FF"/>
                </a:solidFill>
              </a:rPr>
              <a:t>Od gornjeg dijela srednjeg perma do kraja perma talože se karbonati.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400"/>
              <a:t>Na području Baških Oštarija i Brušana ove su naslage izgrađene od dolomita unutar kojih se nalaze tri zone tamnosivih vapnenaca.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4B1405C4-A76E-4528-B941-A20ECA4F7CBD}"/>
              </a:ext>
            </a:extLst>
          </p:cNvPr>
          <p:cNvSpPr/>
          <p:nvPr/>
        </p:nvSpPr>
        <p:spPr>
          <a:xfrm>
            <a:off x="539750" y="5445125"/>
            <a:ext cx="4319588" cy="1079500"/>
          </a:xfrm>
          <a:prstGeom prst="roundRect">
            <a:avLst>
              <a:gd name="adj" fmla="val 8508"/>
            </a:avLst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r-HR"/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2A99C269-0F17-4041-BE94-A0E105D54BE1}"/>
              </a:ext>
            </a:extLst>
          </p:cNvPr>
          <p:cNvSpPr/>
          <p:nvPr/>
        </p:nvSpPr>
        <p:spPr>
          <a:xfrm>
            <a:off x="539750" y="620713"/>
            <a:ext cx="4319588" cy="2736850"/>
          </a:xfrm>
          <a:prstGeom prst="roundRect">
            <a:avLst>
              <a:gd name="adj" fmla="val 8508"/>
            </a:avLst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r-HR"/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11479D67-12BF-4927-A6F8-B484A736AFCB}"/>
              </a:ext>
            </a:extLst>
          </p:cNvPr>
          <p:cNvSpPr/>
          <p:nvPr/>
        </p:nvSpPr>
        <p:spPr>
          <a:xfrm>
            <a:off x="539750" y="3357563"/>
            <a:ext cx="4319588" cy="2087562"/>
          </a:xfrm>
          <a:prstGeom prst="roundRect">
            <a:avLst>
              <a:gd name="adj" fmla="val 8508"/>
            </a:avLst>
          </a:prstGeom>
          <a:noFill/>
          <a:ln w="3810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r-HR"/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C46582A2-781D-4EF8-96AF-6DC2CEC51406}"/>
              </a:ext>
            </a:extLst>
          </p:cNvPr>
          <p:cNvCxnSpPr/>
          <p:nvPr/>
        </p:nvCxnSpPr>
        <p:spPr>
          <a:xfrm>
            <a:off x="4716463" y="5445125"/>
            <a:ext cx="360362" cy="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2">
            <a:extLst>
              <a:ext uri="{FF2B5EF4-FFF2-40B4-BE49-F238E27FC236}">
                <a16:creationId xmlns:a16="http://schemas.microsoft.com/office/drawing/2014/main" id="{CB5F3E09-093A-4526-9871-88047D74F371}"/>
              </a:ext>
            </a:extLst>
          </p:cNvPr>
          <p:cNvSpPr txBox="1">
            <a:spLocks noChangeArrowheads="1"/>
          </p:cNvSpPr>
          <p:nvPr/>
        </p:nvSpPr>
        <p:spPr>
          <a:xfrm>
            <a:off x="4991100" y="25400"/>
            <a:ext cx="3597275" cy="493713"/>
          </a:xfrm>
          <a:prstGeom prst="rect">
            <a:avLst/>
          </a:prstGeo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r-HR" sz="3200" b="1" dirty="0">
                <a:solidFill>
                  <a:srgbClr val="996633"/>
                </a:solidFill>
                <a:ea typeface="+mj-ea"/>
              </a:rPr>
              <a:t>PERM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6" descr="C-P Velebit">
            <a:extLst>
              <a:ext uri="{FF2B5EF4-FFF2-40B4-BE49-F238E27FC236}">
                <a16:creationId xmlns:a16="http://schemas.microsoft.com/office/drawing/2014/main" id="{43EC055D-B0CF-4B13-A432-BAD79CB18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9071" t="11855" r="49248" b="48119"/>
          <a:stretch>
            <a:fillRect/>
          </a:stretch>
        </p:blipFill>
        <p:spPr bwMode="auto">
          <a:xfrm>
            <a:off x="468313" y="1700213"/>
            <a:ext cx="8229600" cy="489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9155" name="Text Box 3">
            <a:extLst>
              <a:ext uri="{FF2B5EF4-FFF2-40B4-BE49-F238E27FC236}">
                <a16:creationId xmlns:a16="http://schemas.microsoft.com/office/drawing/2014/main" id="{37B880BD-BDCA-49AA-B478-75CC1CF090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260350"/>
            <a:ext cx="8424862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000">
                <a:latin typeface="Arial" panose="020B0604020202020204" pitchFamily="34" charset="0"/>
              </a:rPr>
              <a:t>Na području Baških Oštarija i Brušana naslage gornjeg perma izgrađene su od dolomita unutar kojih se nalaze tri zone tamnosivih vapnenaca (1–3).</a:t>
            </a:r>
          </a:p>
        </p:txBody>
      </p:sp>
      <p:sp>
        <p:nvSpPr>
          <p:cNvPr id="49156" name="Text Box 3">
            <a:extLst>
              <a:ext uri="{FF2B5EF4-FFF2-40B4-BE49-F238E27FC236}">
                <a16:creationId xmlns:a16="http://schemas.microsoft.com/office/drawing/2014/main" id="{56466D33-DF7B-42C6-8DC2-AF3402A2FF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6238" y="3068638"/>
            <a:ext cx="7556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800" b="1">
                <a:solidFill>
                  <a:srgbClr val="FFFF00"/>
                </a:solidFill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49157" name="Text Box 3">
            <a:extLst>
              <a:ext uri="{FF2B5EF4-FFF2-40B4-BE49-F238E27FC236}">
                <a16:creationId xmlns:a16="http://schemas.microsoft.com/office/drawing/2014/main" id="{9DC82716-7946-4005-AD8B-49E1969E8A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7313" y="3213100"/>
            <a:ext cx="7556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800" b="1">
                <a:solidFill>
                  <a:srgbClr val="FFFF00"/>
                </a:solidFill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49158" name="Text Box 3">
            <a:extLst>
              <a:ext uri="{FF2B5EF4-FFF2-40B4-BE49-F238E27FC236}">
                <a16:creationId xmlns:a16="http://schemas.microsoft.com/office/drawing/2014/main" id="{4249C265-5139-4F34-8E6B-4B5F18C245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0950" y="3500438"/>
            <a:ext cx="7556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800" b="1">
                <a:solidFill>
                  <a:srgbClr val="FFFF00"/>
                </a:solidFill>
                <a:latin typeface="Calibri" panose="020F0502020204030204" pitchFamily="34" charset="0"/>
              </a:rPr>
              <a:t>3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27F7B6F-38DC-4432-891B-353E30ADD4DB}"/>
              </a:ext>
            </a:extLst>
          </p:cNvPr>
          <p:cNvCxnSpPr/>
          <p:nvPr/>
        </p:nvCxnSpPr>
        <p:spPr>
          <a:xfrm>
            <a:off x="3419475" y="3500438"/>
            <a:ext cx="144463" cy="360362"/>
          </a:xfrm>
          <a:prstGeom prst="straightConnector1">
            <a:avLst/>
          </a:prstGeom>
          <a:ln w="3492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240546B-08D1-4A4C-8C35-CDE9E3E719CA}"/>
              </a:ext>
            </a:extLst>
          </p:cNvPr>
          <p:cNvCxnSpPr/>
          <p:nvPr/>
        </p:nvCxnSpPr>
        <p:spPr>
          <a:xfrm>
            <a:off x="3059113" y="3933825"/>
            <a:ext cx="144462" cy="358775"/>
          </a:xfrm>
          <a:prstGeom prst="straightConnector1">
            <a:avLst/>
          </a:prstGeom>
          <a:ln w="3492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91F1F06-B7A1-44A6-96AB-50B43B06D1FF}"/>
              </a:ext>
            </a:extLst>
          </p:cNvPr>
          <p:cNvCxnSpPr/>
          <p:nvPr/>
        </p:nvCxnSpPr>
        <p:spPr>
          <a:xfrm>
            <a:off x="3132138" y="3644900"/>
            <a:ext cx="144462" cy="360363"/>
          </a:xfrm>
          <a:prstGeom prst="straightConnector1">
            <a:avLst/>
          </a:prstGeom>
          <a:ln w="3492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434" name="Slide Number Placeholder 10">
            <a:extLst>
              <a:ext uri="{FF2B5EF4-FFF2-40B4-BE49-F238E27FC236}">
                <a16:creationId xmlns:a16="http://schemas.microsoft.com/office/drawing/2014/main" id="{C71F0EFF-3B38-483C-B191-5F6A46155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fld id="{BB97826E-BAD6-47F3-93B9-E14982AD480A}" type="slidenum">
              <a:rPr lang="hr-HR" altLang="sr-Latn-RS" sz="1200" smtClean="0">
                <a:solidFill>
                  <a:srgbClr val="FFFFFF"/>
                </a:solidFill>
                <a:latin typeface="Arial" panose="020B0604020202020204" pitchFamily="34" charset="0"/>
              </a:rPr>
              <a:pPr>
                <a:lnSpc>
                  <a:spcPct val="80000"/>
                </a:lnSpc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29</a:t>
            </a:fld>
            <a:endParaRPr lang="hr-HR" altLang="sr-Latn-RS" sz="120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3">
            <a:extLst>
              <a:ext uri="{FF2B5EF4-FFF2-40B4-BE49-F238E27FC236}">
                <a16:creationId xmlns:a16="http://schemas.microsoft.com/office/drawing/2014/main" id="{DC0FF551-D7E5-4368-82F5-AF4A434C5C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55988" y="2060575"/>
            <a:ext cx="7556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800" b="1">
                <a:solidFill>
                  <a:srgbClr val="FFFF00"/>
                </a:solidFill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50179" name="Text Box 3">
            <a:extLst>
              <a:ext uri="{FF2B5EF4-FFF2-40B4-BE49-F238E27FC236}">
                <a16:creationId xmlns:a16="http://schemas.microsoft.com/office/drawing/2014/main" id="{7B3FF3B3-618A-4735-857F-B80E6B8B1A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7063" y="2205038"/>
            <a:ext cx="7556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800" b="1">
                <a:solidFill>
                  <a:srgbClr val="FFFF00"/>
                </a:solidFill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50180" name="Text Box 3">
            <a:extLst>
              <a:ext uri="{FF2B5EF4-FFF2-40B4-BE49-F238E27FC236}">
                <a16:creationId xmlns:a16="http://schemas.microsoft.com/office/drawing/2014/main" id="{EAA1C427-A895-4257-AAD9-C26EE03393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0700" y="2492375"/>
            <a:ext cx="7556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800" b="1">
                <a:solidFill>
                  <a:srgbClr val="FFFF00"/>
                </a:solidFill>
                <a:latin typeface="Calibri" panose="020F0502020204030204" pitchFamily="34" charset="0"/>
              </a:rPr>
              <a:t>3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E0373A9-EE69-445B-8D07-1B462373CFBE}"/>
              </a:ext>
            </a:extLst>
          </p:cNvPr>
          <p:cNvCxnSpPr/>
          <p:nvPr/>
        </p:nvCxnSpPr>
        <p:spPr>
          <a:xfrm>
            <a:off x="3959225" y="2492375"/>
            <a:ext cx="144463" cy="360363"/>
          </a:xfrm>
          <a:prstGeom prst="straightConnector1">
            <a:avLst/>
          </a:prstGeom>
          <a:ln w="3492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0D69251-D311-4124-BA19-903B4184847B}"/>
              </a:ext>
            </a:extLst>
          </p:cNvPr>
          <p:cNvCxnSpPr/>
          <p:nvPr/>
        </p:nvCxnSpPr>
        <p:spPr>
          <a:xfrm>
            <a:off x="3598863" y="2925763"/>
            <a:ext cx="144462" cy="358775"/>
          </a:xfrm>
          <a:prstGeom prst="straightConnector1">
            <a:avLst/>
          </a:prstGeom>
          <a:ln w="3492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98B66C6-F698-4E29-AE42-E4EDEC634840}"/>
              </a:ext>
            </a:extLst>
          </p:cNvPr>
          <p:cNvCxnSpPr/>
          <p:nvPr/>
        </p:nvCxnSpPr>
        <p:spPr>
          <a:xfrm>
            <a:off x="3671888" y="2636838"/>
            <a:ext cx="144462" cy="360362"/>
          </a:xfrm>
          <a:prstGeom prst="straightConnector1">
            <a:avLst/>
          </a:prstGeom>
          <a:ln w="3492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480" name="Slide Number Placeholder 10">
            <a:extLst>
              <a:ext uri="{FF2B5EF4-FFF2-40B4-BE49-F238E27FC236}">
                <a16:creationId xmlns:a16="http://schemas.microsoft.com/office/drawing/2014/main" id="{29D4BC11-3939-4726-8875-421EDFD57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fld id="{05A4F66F-9347-4D59-8919-A6D6703DDEBF}" type="slidenum">
              <a:rPr lang="hr-HR" altLang="sr-Latn-RS" sz="1200" smtClean="0">
                <a:solidFill>
                  <a:srgbClr val="FFFFFF"/>
                </a:solidFill>
                <a:latin typeface="Arial" panose="020B0604020202020204" pitchFamily="34" charset="0"/>
              </a:rPr>
              <a:pPr>
                <a:lnSpc>
                  <a:spcPct val="80000"/>
                </a:lnSpc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30</a:t>
            </a:fld>
            <a:endParaRPr lang="hr-HR" altLang="sr-Latn-RS" sz="120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50185" name="Picture 2" descr="E:\Printscreen\ScreenShot056.jpg">
            <a:extLst>
              <a:ext uri="{FF2B5EF4-FFF2-40B4-BE49-F238E27FC236}">
                <a16:creationId xmlns:a16="http://schemas.microsoft.com/office/drawing/2014/main" id="{5E49BBA0-65DD-469D-B499-4625E467AF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4813"/>
            <a:ext cx="9144000" cy="591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6" name="Text Box 3">
            <a:extLst>
              <a:ext uri="{FF2B5EF4-FFF2-40B4-BE49-F238E27FC236}">
                <a16:creationId xmlns:a16="http://schemas.microsoft.com/office/drawing/2014/main" id="{7DF67AED-EFEA-4978-A459-002682580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2463" y="2709863"/>
            <a:ext cx="7556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800" b="1">
                <a:solidFill>
                  <a:srgbClr val="FFFF00"/>
                </a:solidFill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50187" name="Text Box 3">
            <a:extLst>
              <a:ext uri="{FF2B5EF4-FFF2-40B4-BE49-F238E27FC236}">
                <a16:creationId xmlns:a16="http://schemas.microsoft.com/office/drawing/2014/main" id="{99B51315-26FE-48E9-885E-7C94C79B40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3538" y="2854325"/>
            <a:ext cx="7556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800" b="1">
                <a:solidFill>
                  <a:srgbClr val="FFFF00"/>
                </a:solidFill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50188" name="Text Box 3">
            <a:extLst>
              <a:ext uri="{FF2B5EF4-FFF2-40B4-BE49-F238E27FC236}">
                <a16:creationId xmlns:a16="http://schemas.microsoft.com/office/drawing/2014/main" id="{6E0F0519-E3AE-4674-BD14-0B3C22293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3141663"/>
            <a:ext cx="7556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800" b="1">
                <a:solidFill>
                  <a:srgbClr val="FFFF00"/>
                </a:solidFill>
                <a:latin typeface="Calibri" panose="020F0502020204030204" pitchFamily="34" charset="0"/>
              </a:rPr>
              <a:t>3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9779421-7204-4FD6-8D66-652D5BE9E3CE}"/>
              </a:ext>
            </a:extLst>
          </p:cNvPr>
          <p:cNvCxnSpPr/>
          <p:nvPr/>
        </p:nvCxnSpPr>
        <p:spPr>
          <a:xfrm>
            <a:off x="4965700" y="3141663"/>
            <a:ext cx="144463" cy="360362"/>
          </a:xfrm>
          <a:prstGeom prst="straightConnector1">
            <a:avLst/>
          </a:prstGeom>
          <a:ln w="3492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75BCC13-3D56-4FA2-A40B-993788693A47}"/>
              </a:ext>
            </a:extLst>
          </p:cNvPr>
          <p:cNvCxnSpPr/>
          <p:nvPr/>
        </p:nvCxnSpPr>
        <p:spPr>
          <a:xfrm>
            <a:off x="4605338" y="3575050"/>
            <a:ext cx="144462" cy="358775"/>
          </a:xfrm>
          <a:prstGeom prst="straightConnector1">
            <a:avLst/>
          </a:prstGeom>
          <a:ln w="3492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F892195-8779-4EAB-8137-4C96674B395D}"/>
              </a:ext>
            </a:extLst>
          </p:cNvPr>
          <p:cNvCxnSpPr/>
          <p:nvPr/>
        </p:nvCxnSpPr>
        <p:spPr>
          <a:xfrm>
            <a:off x="4678363" y="3286125"/>
            <a:ext cx="144462" cy="360363"/>
          </a:xfrm>
          <a:prstGeom prst="straightConnector1">
            <a:avLst/>
          </a:prstGeom>
          <a:ln w="3492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imagel042">
            <a:extLst>
              <a:ext uri="{FF2B5EF4-FFF2-40B4-BE49-F238E27FC236}">
                <a16:creationId xmlns:a16="http://schemas.microsoft.com/office/drawing/2014/main" id="{9575C881-F70B-480C-8F65-526BD304F0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5" t="2534" r="73599" b="74770"/>
          <a:stretch>
            <a:fillRect/>
          </a:stretch>
        </p:blipFill>
        <p:spPr bwMode="auto">
          <a:xfrm>
            <a:off x="177800" y="1368425"/>
            <a:ext cx="2790825" cy="371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F202593E-D854-4C53-BB9B-04C7C0E7E468}"/>
              </a:ext>
            </a:extLst>
          </p:cNvPr>
          <p:cNvSpPr txBox="1">
            <a:spLocks noChangeArrowheads="1"/>
          </p:cNvSpPr>
          <p:nvPr/>
        </p:nvSpPr>
        <p:spPr>
          <a:xfrm>
            <a:off x="3276600" y="5319713"/>
            <a:ext cx="5759450" cy="792162"/>
          </a:xfrm>
          <a:prstGeom prst="rect">
            <a:avLst/>
          </a:prstGeom>
        </p:spPr>
        <p:txBody>
          <a:bodyPr>
            <a:normAutofit/>
          </a:bodyPr>
          <a:lstStyle/>
          <a:p>
            <a:pPr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itchFamily="2" charset="2"/>
              <a:buNone/>
              <a:defRPr/>
            </a:pPr>
            <a:r>
              <a:rPr lang="hr-HR" sz="1400" b="1" dirty="0">
                <a:solidFill>
                  <a:srgbClr val="0000FF"/>
                </a:solidFill>
              </a:rPr>
              <a:t>Prva vapnenačka zona</a:t>
            </a:r>
            <a:r>
              <a:rPr lang="hr-HR" sz="1400" dirty="0">
                <a:solidFill>
                  <a:srgbClr val="0000FF"/>
                </a:solidFill>
              </a:rPr>
              <a:t> </a:t>
            </a:r>
            <a:r>
              <a:rPr lang="hr-HR" sz="1400" dirty="0"/>
              <a:t>- debljine oko 20 m, sadrži alge </a:t>
            </a:r>
            <a:r>
              <a:rPr lang="hr-HR" sz="1400" i="1" dirty="0"/>
              <a:t>Mizzia velebitana</a:t>
            </a:r>
            <a:r>
              <a:rPr lang="hr-HR" sz="1400" dirty="0"/>
              <a:t>, </a:t>
            </a:r>
            <a:r>
              <a:rPr lang="hr-HR" sz="1400" i="1" dirty="0"/>
              <a:t>Mizzia yabei </a:t>
            </a:r>
            <a:r>
              <a:rPr lang="hr-HR" sz="1400" dirty="0"/>
              <a:t>i fuzulinidu </a:t>
            </a:r>
            <a:r>
              <a:rPr lang="hr-HR" sz="1400" i="1" dirty="0"/>
              <a:t>Eoverbeekina salopeki</a:t>
            </a:r>
            <a:r>
              <a:rPr lang="hr-HR" sz="1400" dirty="0"/>
              <a:t>, te razne nautilide, gastropode, brahiopode i krinoide </a:t>
            </a:r>
          </a:p>
          <a:p>
            <a:pPr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itchFamily="2" charset="2"/>
              <a:buNone/>
              <a:defRPr/>
            </a:pPr>
            <a:endParaRPr lang="hr-HR" dirty="0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84A50492-F680-4CAA-B078-874095979592}"/>
              </a:ext>
            </a:extLst>
          </p:cNvPr>
          <p:cNvSpPr txBox="1">
            <a:spLocks noChangeArrowheads="1"/>
          </p:cNvSpPr>
          <p:nvPr/>
        </p:nvSpPr>
        <p:spPr>
          <a:xfrm>
            <a:off x="3276600" y="4078288"/>
            <a:ext cx="5759450" cy="1943100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itchFamily="2" charset="2"/>
              <a:buNone/>
              <a:defRPr/>
            </a:pPr>
            <a:r>
              <a:rPr lang="hr-HR" sz="1400" dirty="0"/>
              <a:t>Iznad prve vapnenačke zone &gt; </a:t>
            </a:r>
            <a:r>
              <a:rPr lang="hr-HR" sz="1400" b="1" dirty="0">
                <a:solidFill>
                  <a:srgbClr val="FF0000"/>
                </a:solidFill>
              </a:rPr>
              <a:t>„micijski ili točkasti dolomiti”</a:t>
            </a:r>
            <a:r>
              <a:rPr lang="hr-HR" sz="1400" dirty="0"/>
              <a:t> – ranodijagenetski dolomiti bogati mnogobrojnim koraljima (npr. Waagenophyllum), brahiopodima, mekušcima (Bellerophon, Pleurotomaria, Edmondia), a osobito micijama i fuzulinidama</a:t>
            </a:r>
          </a:p>
        </p:txBody>
      </p:sp>
      <p:cxnSp>
        <p:nvCxnSpPr>
          <p:cNvPr id="8" name="Elbow Connector 7">
            <a:extLst>
              <a:ext uri="{FF2B5EF4-FFF2-40B4-BE49-F238E27FC236}">
                <a16:creationId xmlns:a16="http://schemas.microsoft.com/office/drawing/2014/main" id="{5B44AF65-A87A-4B10-8D97-FA9AF40FFD0E}"/>
              </a:ext>
            </a:extLst>
          </p:cNvPr>
          <p:cNvCxnSpPr/>
          <p:nvPr/>
        </p:nvCxnSpPr>
        <p:spPr>
          <a:xfrm>
            <a:off x="1692275" y="5013325"/>
            <a:ext cx="1655763" cy="396875"/>
          </a:xfrm>
          <a:prstGeom prst="bentConnector3">
            <a:avLst>
              <a:gd name="adj1" fmla="val 50000"/>
            </a:avLst>
          </a:prstGeom>
          <a:ln w="3175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ight Brace 13">
            <a:extLst>
              <a:ext uri="{FF2B5EF4-FFF2-40B4-BE49-F238E27FC236}">
                <a16:creationId xmlns:a16="http://schemas.microsoft.com/office/drawing/2014/main" id="{80F2B7D4-2788-4010-8029-9020F07B2A5F}"/>
              </a:ext>
            </a:extLst>
          </p:cNvPr>
          <p:cNvSpPr/>
          <p:nvPr/>
        </p:nvSpPr>
        <p:spPr>
          <a:xfrm>
            <a:off x="2916238" y="4005263"/>
            <a:ext cx="215900" cy="1079500"/>
          </a:xfrm>
          <a:prstGeom prst="rightBrace">
            <a:avLst>
              <a:gd name="adj1" fmla="val 67672"/>
              <a:gd name="adj2" fmla="val 50000"/>
            </a:avLst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r-HR"/>
          </a:p>
        </p:txBody>
      </p:sp>
      <p:pic>
        <p:nvPicPr>
          <p:cNvPr id="9" name="Picture 8" descr="F48 - Mizzia velebitana (srednji-gornji Perm)">
            <a:extLst>
              <a:ext uri="{FF2B5EF4-FFF2-40B4-BE49-F238E27FC236}">
                <a16:creationId xmlns:a16="http://schemas.microsoft.com/office/drawing/2014/main" id="{DE79C495-7718-4225-B2ED-5131093084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l="856" t="427" r="856" b="33998"/>
          <a:stretch>
            <a:fillRect/>
          </a:stretch>
        </p:blipFill>
        <p:spPr bwMode="auto">
          <a:xfrm>
            <a:off x="3589338" y="908050"/>
            <a:ext cx="2208212" cy="294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1208" name="Picture 10" descr="F49 - Mizzia velebitana">
            <a:extLst>
              <a:ext uri="{FF2B5EF4-FFF2-40B4-BE49-F238E27FC236}">
                <a16:creationId xmlns:a16="http://schemas.microsoft.com/office/drawing/2014/main" id="{96C1A22F-881A-41E4-B7DD-24F772CB0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922338"/>
            <a:ext cx="1152525" cy="293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9" name="Text Box 11">
            <a:extLst>
              <a:ext uri="{FF2B5EF4-FFF2-40B4-BE49-F238E27FC236}">
                <a16:creationId xmlns:a16="http://schemas.microsoft.com/office/drawing/2014/main" id="{B5737060-BAC6-45D1-A464-AB30BBE3A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9925" y="1125538"/>
            <a:ext cx="20161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100" b="1" i="1" dirty="0" err="1">
                <a:latin typeface="Calibri" panose="020F0502020204030204" pitchFamily="34" charset="0"/>
              </a:rPr>
              <a:t>Mizzia</a:t>
            </a:r>
            <a:r>
              <a:rPr lang="hr-HR" altLang="sr-Latn-RS" sz="2100" b="1" i="1" dirty="0">
                <a:latin typeface="Calibri" panose="020F0502020204030204" pitchFamily="34" charset="0"/>
              </a:rPr>
              <a:t> </a:t>
            </a:r>
            <a:r>
              <a:rPr lang="hr-HR" altLang="sr-Latn-RS" sz="2100" b="1" i="1" dirty="0" err="1">
                <a:latin typeface="Calibri" panose="020F0502020204030204" pitchFamily="34" charset="0"/>
              </a:rPr>
              <a:t>velebitana</a:t>
            </a:r>
            <a:r>
              <a:rPr lang="hr-HR" altLang="sr-Latn-RS" sz="2100" dirty="0">
                <a:latin typeface="Calibri" panose="020F0502020204030204" pitchFamily="34" charset="0"/>
              </a:rPr>
              <a:t>, srednji do gornji perm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imagel042">
            <a:extLst>
              <a:ext uri="{FF2B5EF4-FFF2-40B4-BE49-F238E27FC236}">
                <a16:creationId xmlns:a16="http://schemas.microsoft.com/office/drawing/2014/main" id="{376A122A-9AAE-4BB7-9337-04D4F8600A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5" t="2534" r="73599" b="74770"/>
          <a:stretch>
            <a:fillRect/>
          </a:stretch>
        </p:blipFill>
        <p:spPr bwMode="auto">
          <a:xfrm>
            <a:off x="152400" y="1412875"/>
            <a:ext cx="2790825" cy="371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Elbow Connector 7">
            <a:extLst>
              <a:ext uri="{FF2B5EF4-FFF2-40B4-BE49-F238E27FC236}">
                <a16:creationId xmlns:a16="http://schemas.microsoft.com/office/drawing/2014/main" id="{80667817-48A5-457F-94E1-835F61903445}"/>
              </a:ext>
            </a:extLst>
          </p:cNvPr>
          <p:cNvCxnSpPr/>
          <p:nvPr/>
        </p:nvCxnSpPr>
        <p:spPr>
          <a:xfrm>
            <a:off x="1835150" y="3500438"/>
            <a:ext cx="1512888" cy="469900"/>
          </a:xfrm>
          <a:prstGeom prst="bentConnector3">
            <a:avLst>
              <a:gd name="adj1" fmla="val 21178"/>
            </a:avLst>
          </a:prstGeom>
          <a:ln w="3175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228" name="Rectangle 3">
            <a:extLst>
              <a:ext uri="{FF2B5EF4-FFF2-40B4-BE49-F238E27FC236}">
                <a16:creationId xmlns:a16="http://schemas.microsoft.com/office/drawing/2014/main" id="{314A8B46-CE5E-4E55-8E43-4B6EA696FB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2138" y="692150"/>
            <a:ext cx="5616575" cy="191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400" b="1">
                <a:solidFill>
                  <a:srgbClr val="0000FF"/>
                </a:solidFill>
                <a:latin typeface="Arial" panose="020B0604020202020204" pitchFamily="34" charset="0"/>
              </a:rPr>
              <a:t>Druga vapnenačka zona</a:t>
            </a:r>
            <a:r>
              <a:rPr lang="hr-HR" altLang="sr-Latn-RS" sz="1400">
                <a:solidFill>
                  <a:srgbClr val="0000FF"/>
                </a:solidFill>
                <a:latin typeface="Arial" panose="020B0604020202020204" pitchFamily="34" charset="0"/>
              </a:rPr>
              <a:t> </a:t>
            </a:r>
            <a:r>
              <a:rPr lang="hr-HR" altLang="sr-Latn-RS" sz="1400">
                <a:latin typeface="Arial" panose="020B0604020202020204" pitchFamily="34" charset="0"/>
              </a:rPr>
              <a:t>- debljine oko 60 m, najfosilifernija sa oko 85 vrsta makro- i mikrofosila; spiriferidi, enteletidi, produktidi, micije, spužve, fuzulinide, npr. </a:t>
            </a:r>
            <a:r>
              <a:rPr lang="hr-HR" altLang="sr-Latn-RS" sz="1400" i="1">
                <a:latin typeface="Arial" panose="020B0604020202020204" pitchFamily="34" charset="0"/>
              </a:rPr>
              <a:t>Neoschwagerina craticulifera</a:t>
            </a:r>
            <a:r>
              <a:rPr lang="hr-HR" altLang="sr-Latn-RS" sz="1400">
                <a:latin typeface="Arial" panose="020B0604020202020204" pitchFamily="34" charset="0"/>
              </a:rPr>
              <a:t>, alge, npr. </a:t>
            </a:r>
            <a:r>
              <a:rPr lang="hr-HR" altLang="sr-Latn-RS" sz="1400" i="1">
                <a:latin typeface="Arial" panose="020B0604020202020204" pitchFamily="34" charset="0"/>
              </a:rPr>
              <a:t>Gymnocodium bellerophontis</a:t>
            </a:r>
            <a:r>
              <a:rPr lang="hr-HR" altLang="sr-Latn-RS" sz="1400">
                <a:latin typeface="Arial" panose="020B0604020202020204" pitchFamily="34" charset="0"/>
              </a:rPr>
              <a:t>, ...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400">
                <a:latin typeface="Arial" panose="020B0604020202020204" pitchFamily="34" charset="0"/>
              </a:rPr>
              <a:t>U dijelu te zone može se izdvojiti i jedna struktura manjeg grebena </a:t>
            </a:r>
            <a:r>
              <a:rPr lang="hr-HR" altLang="sr-Latn-RS" sz="1400" b="1">
                <a:latin typeface="Arial" panose="020B0604020202020204" pitchFamily="34" charset="0"/>
              </a:rPr>
              <a:t>(geolokalitet Paripov jarak) </a:t>
            </a:r>
            <a:r>
              <a:rPr lang="hr-HR" altLang="sr-Latn-RS" sz="1400">
                <a:latin typeface="Arial" panose="020B0604020202020204" pitchFamily="34" charset="0"/>
              </a:rPr>
              <a:t>koju čine tamni dolomitizirani vapnenci u izmjeni sa šejlovima, sa brojnim fosilima micija, crvenih algi foraminifera, brahiopoda i mahovnjaka (npr. </a:t>
            </a:r>
            <a:r>
              <a:rPr lang="hr-HR" altLang="sr-Latn-RS" sz="1400" i="1">
                <a:latin typeface="Arial" panose="020B0604020202020204" pitchFamily="34" charset="0"/>
              </a:rPr>
              <a:t>Fenestella</a:t>
            </a:r>
            <a:r>
              <a:rPr lang="hr-HR" altLang="sr-Latn-RS" sz="1400">
                <a:latin typeface="Arial" panose="020B0604020202020204" pitchFamily="34" charset="0"/>
              </a:rPr>
              <a:t>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>
              <a:latin typeface="Arial" panose="020B0604020202020204" pitchFamily="34" charset="0"/>
            </a:endParaRPr>
          </a:p>
        </p:txBody>
      </p:sp>
      <p:pic>
        <p:nvPicPr>
          <p:cNvPr id="12" name="Picture 2" descr="E:\VJEZBE\Historijska geologija\Historijska II_Vjezbe_Maja\Studentski seminari\2012\Paripov jarak\PB140846 copy.jpg">
            <a:extLst>
              <a:ext uri="{FF2B5EF4-FFF2-40B4-BE49-F238E27FC236}">
                <a16:creationId xmlns:a16="http://schemas.microsoft.com/office/drawing/2014/main" id="{51650D95-C9D8-48F1-ABE5-9B80A5B21F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l="7088" t="27165" r="5315" b="1772"/>
          <a:stretch>
            <a:fillRect/>
          </a:stretch>
        </p:blipFill>
        <p:spPr bwMode="auto">
          <a:xfrm>
            <a:off x="149225" y="4016375"/>
            <a:ext cx="4752975" cy="2797175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3" descr="E:\VJEZBE\Historijska geologija\Historijska II_Vjezbe_Maja\Studentski seminari\2012\Paripov jarak\PB140844 copy.jpg">
            <a:extLst>
              <a:ext uri="{FF2B5EF4-FFF2-40B4-BE49-F238E27FC236}">
                <a16:creationId xmlns:a16="http://schemas.microsoft.com/office/drawing/2014/main" id="{2AD52A7F-0B89-41C0-A195-C5BD741C31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6422" b="15945"/>
          <a:stretch>
            <a:fillRect/>
          </a:stretch>
        </p:blipFill>
        <p:spPr bwMode="auto">
          <a:xfrm>
            <a:off x="4500563" y="2852738"/>
            <a:ext cx="4564062" cy="294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imagel042">
            <a:extLst>
              <a:ext uri="{FF2B5EF4-FFF2-40B4-BE49-F238E27FC236}">
                <a16:creationId xmlns:a16="http://schemas.microsoft.com/office/drawing/2014/main" id="{A1BCC370-3046-4E1D-9E98-CEC34F5039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5" t="2534" r="73599" b="74770"/>
          <a:stretch>
            <a:fillRect/>
          </a:stretch>
        </p:blipFill>
        <p:spPr bwMode="auto">
          <a:xfrm>
            <a:off x="177800" y="1368425"/>
            <a:ext cx="2790825" cy="371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ight Brace 13">
            <a:extLst>
              <a:ext uri="{FF2B5EF4-FFF2-40B4-BE49-F238E27FC236}">
                <a16:creationId xmlns:a16="http://schemas.microsoft.com/office/drawing/2014/main" id="{EF31249B-A27F-428F-80BA-13A7B825D3BE}"/>
              </a:ext>
            </a:extLst>
          </p:cNvPr>
          <p:cNvSpPr/>
          <p:nvPr/>
        </p:nvSpPr>
        <p:spPr>
          <a:xfrm>
            <a:off x="2916238" y="2924175"/>
            <a:ext cx="215900" cy="1009650"/>
          </a:xfrm>
          <a:prstGeom prst="rightBrace">
            <a:avLst>
              <a:gd name="adj1" fmla="val 67672"/>
              <a:gd name="adj2" fmla="val 50000"/>
            </a:avLst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r-HR"/>
          </a:p>
        </p:txBody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851B0E23-9A25-48F9-A727-13CC7A76F9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9613" y="3157538"/>
            <a:ext cx="5688012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Arial" panose="020B0604020202020204" pitchFamily="34" charset="0"/>
              </a:rPr>
              <a:t>Iznad druge vapn. zone nalaze se </a:t>
            </a: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“šećerasti” ili neošvagerinski dolomiti</a:t>
            </a:r>
            <a:r>
              <a:rPr lang="hr-HR" altLang="sr-Latn-RS" sz="1800" b="1">
                <a:latin typeface="Arial" panose="020B0604020202020204" pitchFamily="34" charset="0"/>
              </a:rPr>
              <a:t> &gt; </a:t>
            </a:r>
            <a:r>
              <a:rPr lang="hr-HR" altLang="sr-Latn-RS" sz="1800">
                <a:latin typeface="Arial" panose="020B0604020202020204" pitchFamily="34" charset="0"/>
              </a:rPr>
              <a:t>kasnodijagenetski dolomiti i zbog toga manje bogati fosilima.</a:t>
            </a:r>
          </a:p>
        </p:txBody>
      </p:sp>
      <p:pic>
        <p:nvPicPr>
          <p:cNvPr id="11" name="Picture 2" descr="F46 - Neoschwagerina (srednji-gornji Perm)">
            <a:extLst>
              <a:ext uri="{FF2B5EF4-FFF2-40B4-BE49-F238E27FC236}">
                <a16:creationId xmlns:a16="http://schemas.microsoft.com/office/drawing/2014/main" id="{0D2A174B-049C-4D34-ABC8-07ADDD6D2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l="3423" t="52464" r="3423" b="2591"/>
          <a:stretch>
            <a:fillRect/>
          </a:stretch>
        </p:blipFill>
        <p:spPr bwMode="auto">
          <a:xfrm>
            <a:off x="4427538" y="358775"/>
            <a:ext cx="4022725" cy="256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3254" name="Text Box 3">
            <a:extLst>
              <a:ext uri="{FF2B5EF4-FFF2-40B4-BE49-F238E27FC236}">
                <a16:creationId xmlns:a16="http://schemas.microsoft.com/office/drawing/2014/main" id="{39DABF25-2185-4951-81AF-C9F7CDB8CF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8538" y="250825"/>
            <a:ext cx="19605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000" b="1" i="1">
                <a:latin typeface="Calibri" panose="020F0502020204030204" pitchFamily="34" charset="0"/>
              </a:rPr>
              <a:t>Neoschwagerina</a:t>
            </a:r>
            <a:endParaRPr lang="hr-HR" altLang="sr-Latn-RS" sz="2000" b="1">
              <a:latin typeface="Calibri" panose="020F0502020204030204" pitchFamily="34" charset="0"/>
            </a:endParaRPr>
          </a:p>
        </p:txBody>
      </p:sp>
      <p:sp>
        <p:nvSpPr>
          <p:cNvPr id="109578" name="Slide Number Placeholder 12">
            <a:extLst>
              <a:ext uri="{FF2B5EF4-FFF2-40B4-BE49-F238E27FC236}">
                <a16:creationId xmlns:a16="http://schemas.microsoft.com/office/drawing/2014/main" id="{B9BB0E91-B35F-4D8C-8012-5A6875635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A94F2C97-B023-4FB9-A7D8-839CA4B4002C}" type="slidenum">
              <a:rPr lang="hr-HR" altLang="sr-Latn-RS" sz="1200" smtClean="0">
                <a:solidFill>
                  <a:schemeClr val="tx2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33</a:t>
            </a:fld>
            <a:endParaRPr lang="hr-HR" altLang="sr-Latn-RS" sz="120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imagel042">
            <a:extLst>
              <a:ext uri="{FF2B5EF4-FFF2-40B4-BE49-F238E27FC236}">
                <a16:creationId xmlns:a16="http://schemas.microsoft.com/office/drawing/2014/main" id="{B5AF3166-4036-40BC-B739-729466EB4B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5" t="2534" r="73599" b="74770"/>
          <a:stretch>
            <a:fillRect/>
          </a:stretch>
        </p:blipFill>
        <p:spPr bwMode="auto">
          <a:xfrm>
            <a:off x="177800" y="1368425"/>
            <a:ext cx="2790825" cy="371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Elbow Connector 7">
            <a:extLst>
              <a:ext uri="{FF2B5EF4-FFF2-40B4-BE49-F238E27FC236}">
                <a16:creationId xmlns:a16="http://schemas.microsoft.com/office/drawing/2014/main" id="{BCB16994-F2B9-496C-8FC3-DCC1B2380AB5}"/>
              </a:ext>
            </a:extLst>
          </p:cNvPr>
          <p:cNvCxnSpPr/>
          <p:nvPr/>
        </p:nvCxnSpPr>
        <p:spPr>
          <a:xfrm>
            <a:off x="1835150" y="2565400"/>
            <a:ext cx="1512888" cy="576263"/>
          </a:xfrm>
          <a:prstGeom prst="bentConnector3">
            <a:avLst>
              <a:gd name="adj1" fmla="val 34741"/>
            </a:avLst>
          </a:prstGeom>
          <a:ln w="3175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ight Brace 13">
            <a:extLst>
              <a:ext uri="{FF2B5EF4-FFF2-40B4-BE49-F238E27FC236}">
                <a16:creationId xmlns:a16="http://schemas.microsoft.com/office/drawing/2014/main" id="{9554B50D-4F27-481F-8F97-C7C6DD5FE573}"/>
              </a:ext>
            </a:extLst>
          </p:cNvPr>
          <p:cNvSpPr/>
          <p:nvPr/>
        </p:nvSpPr>
        <p:spPr>
          <a:xfrm>
            <a:off x="2916238" y="1484313"/>
            <a:ext cx="215900" cy="1439862"/>
          </a:xfrm>
          <a:prstGeom prst="rightBrace">
            <a:avLst>
              <a:gd name="adj1" fmla="val 67672"/>
              <a:gd name="adj2" fmla="val 50000"/>
            </a:avLst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r-HR"/>
          </a:p>
        </p:txBody>
      </p:sp>
      <p:sp>
        <p:nvSpPr>
          <p:cNvPr id="54277" name="Rectangle 3">
            <a:extLst>
              <a:ext uri="{FF2B5EF4-FFF2-40B4-BE49-F238E27FC236}">
                <a16:creationId xmlns:a16="http://schemas.microsoft.com/office/drawing/2014/main" id="{89C37874-C14C-4DF7-B760-003E76D9B8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2924175"/>
            <a:ext cx="5616575" cy="12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>
                <a:solidFill>
                  <a:srgbClr val="0000FF"/>
                </a:solidFill>
                <a:latin typeface="Arial" panose="020B0604020202020204" pitchFamily="34" charset="0"/>
              </a:rPr>
              <a:t>Treća vapnenačka zona</a:t>
            </a:r>
            <a:r>
              <a:rPr lang="hr-HR" altLang="sr-Latn-RS" sz="1800">
                <a:latin typeface="Arial" panose="020B0604020202020204" pitchFamily="34" charset="0"/>
              </a:rPr>
              <a:t> - debljine oko 50 m, sadrži sličnu fosilnu zajednicu kao i druga zona, no sadrži još i neke dodatne vrste kao npr. algu </a:t>
            </a:r>
            <a:r>
              <a:rPr lang="hr-HR" altLang="sr-Latn-RS" sz="1800" i="1">
                <a:latin typeface="Arial" panose="020B0604020202020204" pitchFamily="34" charset="0"/>
              </a:rPr>
              <a:t>Permocalculus fragilis</a:t>
            </a:r>
            <a:r>
              <a:rPr lang="hr-HR" altLang="sr-Latn-RS" sz="1800">
                <a:latin typeface="Arial" panose="020B0604020202020204" pitchFamily="34" charset="0"/>
              </a:rPr>
              <a:t> i fuzulinidu </a:t>
            </a:r>
            <a:r>
              <a:rPr lang="hr-HR" altLang="sr-Latn-RS" sz="1800" i="1">
                <a:latin typeface="Arial" panose="020B0604020202020204" pitchFamily="34" charset="0"/>
              </a:rPr>
              <a:t>Yabeina syrtalis </a:t>
            </a:r>
          </a:p>
        </p:txBody>
      </p:sp>
      <p:sp>
        <p:nvSpPr>
          <p:cNvPr id="54278" name="Rectangle 3">
            <a:extLst>
              <a:ext uri="{FF2B5EF4-FFF2-40B4-BE49-F238E27FC236}">
                <a16:creationId xmlns:a16="http://schemas.microsoft.com/office/drawing/2014/main" id="{3CFF3AE9-5EEF-4AFA-B8E0-2D2D93449E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1557338"/>
            <a:ext cx="5688013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Arial" panose="020B0604020202020204" pitchFamily="34" charset="0"/>
              </a:rPr>
              <a:t>Iznad treće vapnenačke zone su tzv. </a:t>
            </a: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“granični dolomiti”</a:t>
            </a:r>
            <a:r>
              <a:rPr lang="hr-HR" altLang="sr-Latn-RS" sz="180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hr-HR" altLang="sr-Latn-RS" sz="1800">
                <a:latin typeface="Arial" panose="020B0604020202020204" pitchFamily="34" charset="0"/>
              </a:rPr>
              <a:t>– kriptokristalasti dolomiti s vrlo rijetkim fosilima. Ovi dolomiti postupno prelaze u pjeskovite dolomite donjeg trijasa. </a:t>
            </a:r>
          </a:p>
        </p:txBody>
      </p:sp>
      <p:sp>
        <p:nvSpPr>
          <p:cNvPr id="110600" name="Slide Number Placeholder 8">
            <a:extLst>
              <a:ext uri="{FF2B5EF4-FFF2-40B4-BE49-F238E27FC236}">
                <a16:creationId xmlns:a16="http://schemas.microsoft.com/office/drawing/2014/main" id="{5C4E35EB-F457-40A7-AD11-BFFEC1E63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5C45A9E8-FF54-4F5D-BAF0-3058E0A71FFA}" type="slidenum">
              <a:rPr lang="hr-HR" altLang="sr-Latn-RS" sz="1200" smtClean="0">
                <a:solidFill>
                  <a:schemeClr val="tx2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34</a:t>
            </a:fld>
            <a:endParaRPr lang="hr-HR" altLang="sr-Latn-RS" sz="120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Number Placeholder 1">
            <a:extLst>
              <a:ext uri="{FF2B5EF4-FFF2-40B4-BE49-F238E27FC236}">
                <a16:creationId xmlns:a16="http://schemas.microsoft.com/office/drawing/2014/main" id="{D12E4CDD-25F3-4CD6-A460-68D99C285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E66C7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fld id="{97613393-C119-4DCD-A27A-D56123F5FAD3}" type="slidenum">
              <a:rPr lang="hr-HR" altLang="sr-Latn-RS" sz="1200" smtClean="0">
                <a:solidFill>
                  <a:schemeClr val="tx2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35</a:t>
            </a:fld>
            <a:endParaRPr lang="hr-HR" altLang="sr-Latn-RS" sz="120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55299" name="Text Box 2">
            <a:extLst>
              <a:ext uri="{FF2B5EF4-FFF2-40B4-BE49-F238E27FC236}">
                <a16:creationId xmlns:a16="http://schemas.microsoft.com/office/drawing/2014/main" id="{CBD4B429-BC98-4E88-B3A6-FAC87B91C1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7675" y="3860800"/>
            <a:ext cx="6156325" cy="647700"/>
          </a:xfrm>
          <a:prstGeom prst="rect">
            <a:avLst/>
          </a:prstGeom>
          <a:noFill/>
          <a:ln w="349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Arial" panose="020B0604020202020204" pitchFamily="34" charset="0"/>
              </a:rPr>
              <a:t>Gornjopermski “granični dolomit” postupno prelazi u pjeskoviti dolomit</a:t>
            </a:r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DBCB097A-CDA4-4DAC-B1C7-30D6F9FB87EB}"/>
              </a:ext>
            </a:extLst>
          </p:cNvPr>
          <p:cNvSpPr/>
          <p:nvPr/>
        </p:nvSpPr>
        <p:spPr>
          <a:xfrm>
            <a:off x="2627313" y="3500438"/>
            <a:ext cx="215900" cy="720725"/>
          </a:xfrm>
          <a:prstGeom prst="rightBrace">
            <a:avLst>
              <a:gd name="adj1" fmla="val 58817"/>
              <a:gd name="adj2" fmla="val 50000"/>
            </a:avLst>
          </a:prstGeom>
          <a:ln w="25400">
            <a:solidFill>
              <a:srgbClr val="99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r-HR"/>
          </a:p>
        </p:txBody>
      </p:sp>
      <p:pic>
        <p:nvPicPr>
          <p:cNvPr id="55301" name="Picture 2" descr="imagel042">
            <a:extLst>
              <a:ext uri="{FF2B5EF4-FFF2-40B4-BE49-F238E27FC236}">
                <a16:creationId xmlns:a16="http://schemas.microsoft.com/office/drawing/2014/main" id="{459E5598-8DCC-4A84-BBEB-5AFD9E6B98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5" t="2534" r="73599" b="72235"/>
          <a:stretch>
            <a:fillRect/>
          </a:stretch>
        </p:blipFill>
        <p:spPr bwMode="auto">
          <a:xfrm>
            <a:off x="900113" y="4251325"/>
            <a:ext cx="1730375" cy="256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2" name="Picture 7" descr="Korelacija naslaga Trijasa">
            <a:extLst>
              <a:ext uri="{FF2B5EF4-FFF2-40B4-BE49-F238E27FC236}">
                <a16:creationId xmlns:a16="http://schemas.microsoft.com/office/drawing/2014/main" id="{11DF9AB6-0319-4289-81B3-DFA47B08A9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" t="9122" r="86253" b="415"/>
          <a:stretch>
            <a:fillRect/>
          </a:stretch>
        </p:blipFill>
        <p:spPr bwMode="auto">
          <a:xfrm>
            <a:off x="323850" y="0"/>
            <a:ext cx="866775" cy="429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3" name="Picture 8" descr="Korelacija naslaga Trijasa">
            <a:extLst>
              <a:ext uri="{FF2B5EF4-FFF2-40B4-BE49-F238E27FC236}">
                <a16:creationId xmlns:a16="http://schemas.microsoft.com/office/drawing/2014/main" id="{71B78CF4-EF31-4269-957A-DE5C9920E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95" t="8707" r="298" b="415"/>
          <a:stretch>
            <a:fillRect/>
          </a:stretch>
        </p:blipFill>
        <p:spPr bwMode="auto">
          <a:xfrm>
            <a:off x="1209675" y="-19050"/>
            <a:ext cx="1417638" cy="431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4" name="Text Box 2">
            <a:extLst>
              <a:ext uri="{FF2B5EF4-FFF2-40B4-BE49-F238E27FC236}">
                <a16:creationId xmlns:a16="http://schemas.microsoft.com/office/drawing/2014/main" id="{D9243083-F76B-4269-9B3C-412FDE7CF188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1656556" y="1951831"/>
            <a:ext cx="4292600" cy="388938"/>
          </a:xfrm>
          <a:prstGeom prst="rect">
            <a:avLst/>
          </a:prstGeom>
          <a:solidFill>
            <a:srgbClr val="FF99F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lvl="1" algn="ctr" eaLnBrk="1" hangingPunct="1">
              <a:lnSpc>
                <a:spcPct val="120000"/>
              </a:lnSpc>
              <a:spcBef>
                <a:spcPct val="0"/>
              </a:spcBef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hr-HR" altLang="sr-Latn-RS" sz="1600" b="1">
                <a:latin typeface="Arial" panose="020B0604020202020204" pitchFamily="34" charset="0"/>
              </a:rPr>
              <a:t>naslage trijasa</a:t>
            </a:r>
          </a:p>
        </p:txBody>
      </p:sp>
      <p:sp>
        <p:nvSpPr>
          <p:cNvPr id="55305" name="Text Box 2">
            <a:extLst>
              <a:ext uri="{FF2B5EF4-FFF2-40B4-BE49-F238E27FC236}">
                <a16:creationId xmlns:a16="http://schemas.microsoft.com/office/drawing/2014/main" id="{FB04FE4B-F25B-4A93-BAE3-94BD96734DEF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770731" y="5358606"/>
            <a:ext cx="2520950" cy="388938"/>
          </a:xfrm>
          <a:prstGeom prst="rect">
            <a:avLst/>
          </a:prstGeom>
          <a:solidFill>
            <a:srgbClr val="996633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lvl="1" algn="ctr" eaLnBrk="1" hangingPunct="1">
              <a:lnSpc>
                <a:spcPct val="120000"/>
              </a:lnSpc>
              <a:spcBef>
                <a:spcPct val="0"/>
              </a:spcBef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hr-HR" altLang="sr-Latn-RS" sz="1600" b="1">
                <a:latin typeface="Arial" panose="020B0604020202020204" pitchFamily="34" charset="0"/>
              </a:rPr>
              <a:t>naslage gornjeg perma</a:t>
            </a:r>
          </a:p>
        </p:txBody>
      </p:sp>
      <p:sp>
        <p:nvSpPr>
          <p:cNvPr id="17" name="Right Brace 16">
            <a:extLst>
              <a:ext uri="{FF2B5EF4-FFF2-40B4-BE49-F238E27FC236}">
                <a16:creationId xmlns:a16="http://schemas.microsoft.com/office/drawing/2014/main" id="{F614E3CC-C490-4B91-B0C2-6AF66054BA4E}"/>
              </a:ext>
            </a:extLst>
          </p:cNvPr>
          <p:cNvSpPr/>
          <p:nvPr/>
        </p:nvSpPr>
        <p:spPr>
          <a:xfrm>
            <a:off x="2627313" y="4364038"/>
            <a:ext cx="215900" cy="793750"/>
          </a:xfrm>
          <a:prstGeom prst="rightBrace">
            <a:avLst>
              <a:gd name="adj1" fmla="val 67672"/>
              <a:gd name="adj2" fmla="val 50000"/>
            </a:avLst>
          </a:prstGeom>
          <a:ln w="31750">
            <a:solidFill>
              <a:srgbClr val="9966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r-HR"/>
          </a:p>
        </p:txBody>
      </p:sp>
      <p:sp>
        <p:nvSpPr>
          <p:cNvPr id="55307" name="Rectangle 3">
            <a:extLst>
              <a:ext uri="{FF2B5EF4-FFF2-40B4-BE49-F238E27FC236}">
                <a16:creationId xmlns:a16="http://schemas.microsoft.com/office/drawing/2014/main" id="{9F2C40F9-E90A-4139-9840-BF7DD85E60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7675" y="4652963"/>
            <a:ext cx="6156325" cy="431800"/>
          </a:xfrm>
          <a:prstGeom prst="rect">
            <a:avLst/>
          </a:prstGeom>
          <a:noFill/>
          <a:ln w="34925">
            <a:solidFill>
              <a:srgbClr val="9966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Arial" panose="020B0604020202020204" pitchFamily="34" charset="0"/>
              </a:rPr>
              <a:t>Gornjopermski “granični dolomit”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D088B2D-21B2-4ED5-81CB-9D7C83B46F93}"/>
              </a:ext>
            </a:extLst>
          </p:cNvPr>
          <p:cNvCxnSpPr/>
          <p:nvPr/>
        </p:nvCxnSpPr>
        <p:spPr>
          <a:xfrm>
            <a:off x="2627313" y="4292600"/>
            <a:ext cx="360362" cy="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309" name="Text Box 2">
            <a:extLst>
              <a:ext uri="{FF2B5EF4-FFF2-40B4-BE49-F238E27FC236}">
                <a16:creationId xmlns:a16="http://schemas.microsoft.com/office/drawing/2014/main" id="{F113401F-DB66-4CD8-B2F2-4E42D1D3A0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7675" y="2636838"/>
            <a:ext cx="6156325" cy="1058862"/>
          </a:xfrm>
          <a:prstGeom prst="rect">
            <a:avLst/>
          </a:prstGeom>
          <a:noFill/>
          <a:ln w="34925">
            <a:solidFill>
              <a:srgbClr val="9900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lvl="1" eaLnBrk="1" hangingPunct="1">
              <a:lnSpc>
                <a:spcPct val="120000"/>
              </a:lnSpc>
              <a:spcBef>
                <a:spcPct val="0"/>
              </a:spcBef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hr-HR" altLang="sr-Latn-RS" sz="1800">
                <a:latin typeface="Arial" panose="020B0604020202020204" pitchFamily="34" charset="0"/>
              </a:rPr>
              <a:t>Naslage donjeg trijasa najvećim dijelom izgrađuju </a:t>
            </a: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klastiti </a:t>
            </a:r>
            <a:r>
              <a:rPr lang="hr-HR" altLang="sr-Latn-RS" sz="1800">
                <a:latin typeface="Arial" panose="020B0604020202020204" pitchFamily="34" charset="0"/>
              </a:rPr>
              <a:t>– pješčenjaci poznati pod nazivom </a:t>
            </a: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sajske i kampilske naslage</a:t>
            </a:r>
            <a:endParaRPr lang="hr-HR" altLang="sr-Latn-RS" sz="1800">
              <a:latin typeface="Arial" panose="020B0604020202020204" pitchFamily="34" charset="0"/>
            </a:endParaRPr>
          </a:p>
        </p:txBody>
      </p:sp>
      <p:sp>
        <p:nvSpPr>
          <p:cNvPr id="25" name="Rectangle 2">
            <a:extLst>
              <a:ext uri="{FF2B5EF4-FFF2-40B4-BE49-F238E27FC236}">
                <a16:creationId xmlns:a16="http://schemas.microsoft.com/office/drawing/2014/main" id="{7605E768-1FE8-4354-9932-AAAE6EE9067F}"/>
              </a:ext>
            </a:extLst>
          </p:cNvPr>
          <p:cNvSpPr txBox="1">
            <a:spLocks noChangeArrowheads="1"/>
          </p:cNvSpPr>
          <p:nvPr/>
        </p:nvSpPr>
        <p:spPr>
          <a:xfrm>
            <a:off x="3146425" y="333375"/>
            <a:ext cx="5529263" cy="6572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r-HR" sz="2800" dirty="0">
                <a:ea typeface="+mj-ea"/>
              </a:rPr>
              <a:t>Naslage na prijelazu perm – trijas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>
            <a:extLst>
              <a:ext uri="{FF2B5EF4-FFF2-40B4-BE49-F238E27FC236}">
                <a16:creationId xmlns:a16="http://schemas.microsoft.com/office/drawing/2014/main" id="{09762BAD-D001-4A91-9F8D-B9DC2B7EAE1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64163" y="404813"/>
            <a:ext cx="3348037" cy="863600"/>
          </a:xfrm>
        </p:spPr>
        <p:txBody>
          <a:bodyPr/>
          <a:lstStyle/>
          <a:p>
            <a:pPr marL="0" indent="0" eaLnBrk="1" hangingPunct="1">
              <a:buFont typeface="Wingdings 2" panose="05020102010507070707" pitchFamily="18" charset="2"/>
              <a:buNone/>
              <a:defRPr/>
            </a:pPr>
            <a:r>
              <a:rPr lang="hr-HR" altLang="sr-Latn-RS" sz="2000" b="1" dirty="0">
                <a:solidFill>
                  <a:srgbClr val="0000FF"/>
                </a:solidFill>
                <a:latin typeface="Calibri" panose="020F0502020204030204" pitchFamily="34" charset="0"/>
              </a:rPr>
              <a:t>Naslage na prijelazu perm – trijas u Hrvatskoj</a:t>
            </a:r>
            <a:endParaRPr lang="hr-HR" altLang="sr-Latn-RS" sz="20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pic>
        <p:nvPicPr>
          <p:cNvPr id="56323" name="Picture 2" descr="stup Rizvanusa">
            <a:extLst>
              <a:ext uri="{FF2B5EF4-FFF2-40B4-BE49-F238E27FC236}">
                <a16:creationId xmlns:a16="http://schemas.microsoft.com/office/drawing/2014/main" id="{0927AF0B-BD11-40B8-ACEA-C9308ABA00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8" r="19051" b="3368"/>
          <a:stretch>
            <a:fillRect/>
          </a:stretch>
        </p:blipFill>
        <p:spPr bwMode="auto">
          <a:xfrm>
            <a:off x="323850" y="44450"/>
            <a:ext cx="4176713" cy="681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4" name="Rectangle 3">
            <a:extLst>
              <a:ext uri="{FF2B5EF4-FFF2-40B4-BE49-F238E27FC236}">
                <a16:creationId xmlns:a16="http://schemas.microsoft.com/office/drawing/2014/main" id="{E23AA5D0-C4EF-4A5B-9FCA-63E0D703A1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4163" y="3860800"/>
            <a:ext cx="295275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chemeClr val="accent1"/>
              </a:buClr>
              <a:buFont typeface="Wingdings 2" panose="05020102010507070707" pitchFamily="18" charset="2"/>
              <a:buNone/>
            </a:pPr>
            <a:r>
              <a:rPr lang="hr-HR" altLang="sr-Latn-RS" sz="1200" b="1" dirty="0">
                <a:solidFill>
                  <a:srgbClr val="FF0000"/>
                </a:solidFill>
                <a:latin typeface="Calibri" panose="020F0502020204030204" pitchFamily="34" charset="0"/>
              </a:rPr>
              <a:t>Litološka granica: “granični dolomit” – pjeskoviti dolomit  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B6AF495-D10F-4117-B01B-7E660638E49F}"/>
              </a:ext>
            </a:extLst>
          </p:cNvPr>
          <p:cNvCxnSpPr/>
          <p:nvPr/>
        </p:nvCxnSpPr>
        <p:spPr>
          <a:xfrm>
            <a:off x="4427538" y="4076700"/>
            <a:ext cx="865187" cy="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326" name="Rectangle 3">
            <a:extLst>
              <a:ext uri="{FF2B5EF4-FFF2-40B4-BE49-F238E27FC236}">
                <a16:creationId xmlns:a16="http://schemas.microsoft.com/office/drawing/2014/main" id="{66D88DA6-056A-4A52-AC7C-F85082BA8C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4163" y="1593007"/>
            <a:ext cx="2952750" cy="1007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chemeClr val="accent1"/>
              </a:buClr>
              <a:buFont typeface="Wingdings 2" panose="05020102010507070707" pitchFamily="18" charset="2"/>
              <a:buNone/>
            </a:pPr>
            <a:r>
              <a:rPr lang="hr-HR" altLang="sr-Latn-RS" sz="1200" b="1" dirty="0">
                <a:solidFill>
                  <a:srgbClr val="FF0000"/>
                </a:solidFill>
                <a:latin typeface="Calibri" panose="020F0502020204030204" pitchFamily="34" charset="0"/>
              </a:rPr>
              <a:t>Kemostratigrafska granica perm – trijas – pad vrijednosti izotopa delta C 13 (zbog izumiranja, manje organizama koji vežu delta C 12 kojeg tada ima puno vise nego delta C 13)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A210617-C0EA-4F98-9607-7A335143CC47}"/>
              </a:ext>
            </a:extLst>
          </p:cNvPr>
          <p:cNvCxnSpPr/>
          <p:nvPr/>
        </p:nvCxnSpPr>
        <p:spPr>
          <a:xfrm>
            <a:off x="4427538" y="2276475"/>
            <a:ext cx="865187" cy="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328" name="Rectangle 3">
            <a:extLst>
              <a:ext uri="{FF2B5EF4-FFF2-40B4-BE49-F238E27FC236}">
                <a16:creationId xmlns:a16="http://schemas.microsoft.com/office/drawing/2014/main" id="{5F58D06A-4A94-403B-B986-5E0532FE14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9" y="2732659"/>
            <a:ext cx="4500562" cy="936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chemeClr val="accent1"/>
              </a:buClr>
              <a:buFont typeface="Wingdings 2" panose="05020102010507070707" pitchFamily="18" charset="2"/>
              <a:buNone/>
            </a:pPr>
            <a:r>
              <a:rPr lang="hr-HR" altLang="sr-Latn-RS" sz="1400" b="1" dirty="0">
                <a:solidFill>
                  <a:srgbClr val="FFFF00"/>
                </a:solidFill>
                <a:latin typeface="Calibri" panose="020F0502020204030204" pitchFamily="34" charset="0"/>
              </a:rPr>
              <a:t>=&gt; </a:t>
            </a:r>
            <a:r>
              <a:rPr lang="hr-HR" altLang="sr-Latn-RS" sz="1400" b="1" dirty="0" err="1">
                <a:solidFill>
                  <a:srgbClr val="FFFF00"/>
                </a:solidFill>
                <a:latin typeface="Calibri" panose="020F0502020204030204" pitchFamily="34" charset="0"/>
              </a:rPr>
              <a:t>litološka</a:t>
            </a:r>
            <a:r>
              <a:rPr lang="hr-HR" altLang="sr-Latn-RS" sz="1400" b="1" dirty="0">
                <a:solidFill>
                  <a:srgbClr val="FFFF00"/>
                </a:solidFill>
                <a:latin typeface="Calibri" panose="020F0502020204030204" pitchFamily="34" charset="0"/>
              </a:rPr>
              <a:t> promjena “granični dolomit” - pjeskoviti dolomit ovisila je o lokalnim promjenama taložnog okoliša i topografiji nekadašnje karbonatne platforme; može i ne mora se podudarati s </a:t>
            </a:r>
            <a:r>
              <a:rPr lang="hr-HR" altLang="sr-Latn-RS" sz="1400" b="1" dirty="0" err="1">
                <a:solidFill>
                  <a:srgbClr val="FFFF00"/>
                </a:solidFill>
                <a:latin typeface="Calibri" panose="020F0502020204030204" pitchFamily="34" charset="0"/>
              </a:rPr>
              <a:t>kemostratigrafskom</a:t>
            </a:r>
            <a:r>
              <a:rPr lang="hr-HR" altLang="sr-Latn-RS" sz="1400" b="1" dirty="0">
                <a:solidFill>
                  <a:srgbClr val="FFFF00"/>
                </a:solidFill>
                <a:latin typeface="Calibri" panose="020F0502020204030204" pitchFamily="34" charset="0"/>
              </a:rPr>
              <a:t> granicom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9E36AD9D-8173-4A0A-8092-4D06DED42A0F}"/>
              </a:ext>
            </a:extLst>
          </p:cNvPr>
          <p:cNvSpPr/>
          <p:nvPr/>
        </p:nvSpPr>
        <p:spPr>
          <a:xfrm>
            <a:off x="611188" y="2276475"/>
            <a:ext cx="3448050" cy="4392613"/>
          </a:xfrm>
          <a:prstGeom prst="roundRect">
            <a:avLst>
              <a:gd name="adj" fmla="val 7221"/>
            </a:avLst>
          </a:prstGeom>
          <a:noFill/>
          <a:ln w="317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r-HR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BBA0B8D4-3D27-4E4B-9B5B-C022995864D7}"/>
              </a:ext>
            </a:extLst>
          </p:cNvPr>
          <p:cNvSpPr/>
          <p:nvPr/>
        </p:nvSpPr>
        <p:spPr>
          <a:xfrm>
            <a:off x="620713" y="333375"/>
            <a:ext cx="3446462" cy="1943100"/>
          </a:xfrm>
          <a:prstGeom prst="roundRect">
            <a:avLst>
              <a:gd name="adj" fmla="val 7221"/>
            </a:avLst>
          </a:prstGeom>
          <a:noFill/>
          <a:ln w="31750"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r-H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it">
  <a:themeElements>
    <a:clrScheme name="Slit 1">
      <a:dk1>
        <a:srgbClr val="8C0000"/>
      </a:dk1>
      <a:lt1>
        <a:srgbClr val="FFFFFF"/>
      </a:lt1>
      <a:dk2>
        <a:srgbClr val="720000"/>
      </a:dk2>
      <a:lt2>
        <a:srgbClr val="FFFFCC"/>
      </a:lt2>
      <a:accent1>
        <a:srgbClr val="FF3300"/>
      </a:accent1>
      <a:accent2>
        <a:srgbClr val="BE7960"/>
      </a:accent2>
      <a:accent3>
        <a:srgbClr val="BCAAAA"/>
      </a:accent3>
      <a:accent4>
        <a:srgbClr val="DADADA"/>
      </a:accent4>
      <a:accent5>
        <a:srgbClr val="FFADAA"/>
      </a:accent5>
      <a:accent6>
        <a:srgbClr val="AC6D56"/>
      </a:accent6>
      <a:hlink>
        <a:srgbClr val="FFCC66"/>
      </a:hlink>
      <a:folHlink>
        <a:srgbClr val="FF9900"/>
      </a:folHlink>
    </a:clrScheme>
    <a:fontScheme name="Slit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lit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t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1858</TotalTime>
  <Words>2107</Words>
  <Application>Microsoft Office PowerPoint</Application>
  <PresentationFormat>Prikaz na zaslonu (4:3)</PresentationFormat>
  <Paragraphs>277</Paragraphs>
  <Slides>36</Slides>
  <Notes>15</Notes>
  <HiddenSlides>0</HiddenSlides>
  <MMClips>0</MMClips>
  <ScaleCrop>false</ScaleCrop>
  <HeadingPairs>
    <vt:vector size="6" baseType="variant">
      <vt:variant>
        <vt:lpstr>Korišteni fontovi</vt:lpstr>
      </vt:variant>
      <vt:variant>
        <vt:i4>6</vt:i4>
      </vt:variant>
      <vt:variant>
        <vt:lpstr>Tema</vt:lpstr>
      </vt:variant>
      <vt:variant>
        <vt:i4>2</vt:i4>
      </vt:variant>
      <vt:variant>
        <vt:lpstr>Naslovi slajdova</vt:lpstr>
      </vt:variant>
      <vt:variant>
        <vt:i4>36</vt:i4>
      </vt:variant>
    </vt:vector>
  </HeadingPairs>
  <TitlesOfParts>
    <vt:vector size="44" baseType="lpstr">
      <vt:lpstr>Arial</vt:lpstr>
      <vt:lpstr>Calibri</vt:lpstr>
      <vt:lpstr>Tahoma</vt:lpstr>
      <vt:lpstr>Times New Roman</vt:lpstr>
      <vt:lpstr>Wingdings</vt:lpstr>
      <vt:lpstr>Wingdings 2</vt:lpstr>
      <vt:lpstr>Slit</vt:lpstr>
      <vt:lpstr>Tema sustava Office</vt:lpstr>
      <vt:lpstr>GORNJI PALEOZOIK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Permsko izumiranje</vt:lpstr>
      <vt:lpstr>PowerPoint prezentacija</vt:lpstr>
      <vt:lpstr>PowerPoint prezentacija</vt:lpstr>
      <vt:lpstr>Paleogeografija gornjeg paleozoika</vt:lpstr>
      <vt:lpstr>PowerPoint prezentacija</vt:lpstr>
      <vt:lpstr>Hercinska orogeneza</vt:lpstr>
      <vt:lpstr>Hercinidi</vt:lpstr>
      <vt:lpstr>PowerPoint prezentacija</vt:lpstr>
      <vt:lpstr>Permske flore</vt:lpstr>
      <vt:lpstr>PowerPoint prezentacija</vt:lpstr>
      <vt:lpstr>Evaporiti Ruske ploče i sjeverne Europe</vt:lpstr>
      <vt:lpstr>PowerPoint prezentacija</vt:lpstr>
      <vt:lpstr>Karbonska ležišta ugljena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Damir Bucković</dc:creator>
  <cp:lastModifiedBy>Damir Bucković</cp:lastModifiedBy>
  <cp:revision>150</cp:revision>
  <dcterms:created xsi:type="dcterms:W3CDTF">1601-01-01T00:00:00Z</dcterms:created>
  <dcterms:modified xsi:type="dcterms:W3CDTF">2026-05-25T08:08:43Z</dcterms:modified>
</cp:coreProperties>
</file>