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98" r:id="rId6"/>
    <p:sldId id="300" r:id="rId7"/>
    <p:sldId id="301" r:id="rId8"/>
    <p:sldId id="302" r:id="rId9"/>
    <p:sldId id="299" r:id="rId10"/>
    <p:sldId id="303" r:id="rId11"/>
    <p:sldId id="304" r:id="rId12"/>
    <p:sldId id="305" r:id="rId13"/>
    <p:sldId id="306" r:id="rId14"/>
    <p:sldId id="307" r:id="rId15"/>
    <p:sldId id="309" r:id="rId16"/>
    <p:sldId id="308" r:id="rId17"/>
    <p:sldId id="310" r:id="rId1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FA"/>
    <a:srgbClr val="00C7C7"/>
    <a:srgbClr val="FFF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AE133-5D09-C904-EB67-746D0F7AD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5CC86-F094-0069-3A13-6E124FA33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24A23-E146-48AB-E4AD-9693F5882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EC605-4BD8-5899-83FC-DE8E35579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0133A-11C0-3AC8-4C5B-A0ABE9A21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391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5984F-379E-E7A1-EEB1-32EEB8BF2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71FCC-1397-5BD9-C985-6C37D6C15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24C0B-B94B-A31C-61AB-C625AAC84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82995-984A-0463-EE03-2E26A2635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4A4DB-22EC-8C99-8734-87E647448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098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35A385-AFBD-57A3-5F89-8DCEC2EFDD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FF873C-629D-227E-977E-5BA83789E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1E096-B1E0-47F3-CE1F-21A54E022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19F78-47CB-3137-29C1-7CA9AB4FB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3B3EC-5418-E1AA-DA6F-6C896978D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745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8D5C9-3697-3507-D548-14CD17F97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702B9-64A6-DBD4-6217-89ABDEDAB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59C65-B30C-6143-DB7B-2E5DF74DF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0C8A2-8500-66C5-8456-637082341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B6539-4710-2CF9-4820-1A4E112C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748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1C1E0-39EE-F1A2-74AB-AB202A42A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2ECFCA-B31D-3951-345F-9A59DB56D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A9325-D7EC-413E-DC9C-3FF893AC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3A4A-ED29-3182-B31B-CF6B75B49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94AA7-BCA5-7387-B5E0-A1757FD6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973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C294C-2901-9A6F-DC60-244418EE6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18D16-02B3-4058-22F3-6B1937375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C19993-AB21-67E8-2DC7-39AEFD431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BC90D-257B-3594-D0D4-E95AC465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41DEA0-5A71-BC02-C4A7-1CF279F34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D5147F-6EE4-246E-B21D-9B68F39B7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302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B8EE-6F58-7CD9-F969-B70EF8C7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6F709-16BF-D997-E184-FD5AF4AFC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9A4E3-029F-0B5F-68F0-4D210DA9F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63A83C-CB30-3C1E-2A9D-C4BD0220F1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9E5DF2-97B3-38AC-7385-ACAA722A5A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03E2AE-A381-E4F9-4AF4-3A908A5AB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D27A6B-8379-6BC0-2A8D-8EAA7577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1596DD-CF46-C5A8-1ACB-B234526E3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63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FD84A-C5A6-72D8-981B-F7B5A5417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6E8571-901C-AF09-80D9-488FAE10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ABDF0-E4F7-EF34-9961-98F0D4903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777A37-C820-AB2E-A27B-DD365DB93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549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0A6707-3D6A-F956-63EA-880266F3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1B9A11-3581-77CC-FC60-75BE82C8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3C0A2-6747-5E36-1680-479842504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8981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BF3C9-0A92-8B7B-5CC7-9DD5F624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2B60A-0E52-6966-65D7-AC0C1CFFC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289EE1-6C83-0A32-D210-666B76E6E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B60D9-525C-B458-3018-D2A5CD915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C8332-4A79-F985-7A94-8E46244A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05E55-908D-D921-A2DA-6C89D2EC8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048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D4177-D735-2CC2-5A92-8872324F1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FF6D1A-B128-D1E6-1366-7A9036A7BF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C8AEE4-67F0-8893-3433-D1902E667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0969A-68FB-DC25-C65C-59F5F0B89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12A12-5DC2-DAE8-2F6C-A0FA48ED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70E054-1CE0-FE33-65AA-65718229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192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3598B3-EC24-6476-CA5F-93D934689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059D7-92B8-AF41-D253-499068B5A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D7716-E7A9-FF8C-0A16-92E5B50A1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2802D4-7827-4FBF-8136-63FA1602DB39}" type="datetimeFigureOut">
              <a:rPr lang="hr-HR" smtClean="0"/>
              <a:t>17.3.2025.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4ADFE-E6BA-F98F-4A28-38E65912F8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11CFE-755C-4C7C-3B8C-7285D65FCB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0EEC1-2850-4ECE-B9BA-045D92B9053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7598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8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1ADD68B1-B6B5-6DC5-4351-61E40DE106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0729" y="686777"/>
            <a:ext cx="1738824" cy="1232985"/>
          </a:xfrm>
          <a:prstGeom prst="rect">
            <a:avLst/>
          </a:prstGeom>
        </p:spPr>
      </p:pic>
      <p:pic>
        <p:nvPicPr>
          <p:cNvPr id="3" name="Picture 2" descr="A picture containing circle&#10;&#10;Description automatically generated">
            <a:extLst>
              <a:ext uri="{FF2B5EF4-FFF2-40B4-BE49-F238E27FC236}">
                <a16:creationId xmlns:a16="http://schemas.microsoft.com/office/drawing/2014/main" id="{A1EBCAF4-4E3C-A1A5-AD87-9D393A676D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8588" y="390128"/>
            <a:ext cx="1738824" cy="173882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E3E84C1D-5FE9-A198-1DEA-73AFF8AE2791}"/>
              </a:ext>
            </a:extLst>
          </p:cNvPr>
          <p:cNvSpPr txBox="1">
            <a:spLocks/>
          </p:cNvSpPr>
          <p:nvPr/>
        </p:nvSpPr>
        <p:spPr>
          <a:xfrm>
            <a:off x="1376516" y="2612327"/>
            <a:ext cx="9438968" cy="123298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Utjecaj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međumolekulskih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interakcija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drugoj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koordinacijskoj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sferi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ishod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reakcija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organometalnoj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katalizi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21DEECF-CF91-C7E4-26E4-E5F2A476EFBF}"/>
              </a:ext>
            </a:extLst>
          </p:cNvPr>
          <p:cNvSpPr txBox="1">
            <a:spLocks/>
          </p:cNvSpPr>
          <p:nvPr/>
        </p:nvSpPr>
        <p:spPr>
          <a:xfrm>
            <a:off x="1524000" y="4151790"/>
            <a:ext cx="9144000" cy="145134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Kemijski</a:t>
            </a:r>
            <a:r>
              <a:rPr lang="en-GB" sz="1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seminar I</a:t>
            </a:r>
          </a:p>
          <a:p>
            <a:pPr marL="0" indent="0" algn="ctr">
              <a:buNone/>
            </a:pPr>
            <a:r>
              <a:rPr lang="hr-HR" sz="1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Marko Purić</a:t>
            </a:r>
            <a:endParaRPr lang="en-GB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19.3.2025.</a:t>
            </a:r>
            <a:endParaRPr lang="hr-HR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BB9E8B-21EC-CCCB-6146-BDBEB32B847B}"/>
              </a:ext>
            </a:extLst>
          </p:cNvPr>
          <p:cNvSpPr txBox="1"/>
          <p:nvPr/>
        </p:nvSpPr>
        <p:spPr>
          <a:xfrm>
            <a:off x="580594" y="5909613"/>
            <a:ext cx="7967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377">
              <a:defRPr/>
            </a:pP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Seminar </a:t>
            </a:r>
            <a:r>
              <a:rPr lang="en-GB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izrađen</a:t>
            </a: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prema</a:t>
            </a:r>
            <a:r>
              <a:rPr lang="en-GB" sz="14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J. Trouv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, R. Gramage-Doria, </a:t>
            </a:r>
            <a:r>
              <a:rPr lang="hr-HR" sz="1400" i="1" dirty="0">
                <a:latin typeface="Arial" panose="020B0604020202020204" pitchFamily="34" charset="0"/>
                <a:cs typeface="Arial" panose="020B0604020202020204" pitchFamily="34" charset="0"/>
              </a:rPr>
              <a:t>Chem. Soc. Rev.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400" b="1" dirty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hr-HR" sz="1400" dirty="0">
                <a:latin typeface="Arial" panose="020B0604020202020204" pitchFamily="34" charset="0"/>
                <a:cs typeface="Arial" panose="020B0604020202020204" pitchFamily="34" charset="0"/>
              </a:rPr>
              <a:t>(2021) 3565-3584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377">
              <a:defRPr/>
            </a:pPr>
            <a:endParaRPr lang="en-U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116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10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552043" cy="7621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200" b="1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9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GB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l-GR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GB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A8524A4-31CB-4B9C-8BFD-F8CD212ACF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141183"/>
              </p:ext>
            </p:extLst>
          </p:nvPr>
        </p:nvGraphicFramePr>
        <p:xfrm>
          <a:off x="4282577" y="1737435"/>
          <a:ext cx="7710562" cy="3383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CS ChemDraw 64-bit Drawing" r:id="rId3" imgW="6425468" imgH="2819274" progId="ChemDraw_x64.Document.6.0">
                  <p:embed/>
                </p:oleObj>
              </mc:Choice>
              <mc:Fallback>
                <p:oleObj name="CS ChemDraw 64-bit Drawing" r:id="rId3" imgW="6425468" imgH="2819274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82577" y="1737435"/>
                        <a:ext cx="7710562" cy="33831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54578FB-C159-4CC2-8C62-51E4040A5131}"/>
              </a:ext>
            </a:extLst>
          </p:cNvPr>
          <p:cNvSpPr txBox="1"/>
          <p:nvPr/>
        </p:nvSpPr>
        <p:spPr>
          <a:xfrm>
            <a:off x="198861" y="2274837"/>
            <a:ext cx="50191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Ag-</a:t>
            </a:r>
            <a:r>
              <a:rPr lang="en-GB" dirty="0" err="1"/>
              <a:t>katalizirana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</a:rPr>
              <a:t>ligand: tris(2-piridilmetil)</a:t>
            </a:r>
            <a:r>
              <a:rPr lang="en-GB" dirty="0" err="1">
                <a:solidFill>
                  <a:schemeClr val="accent6"/>
                </a:solidFill>
              </a:rPr>
              <a:t>amin</a:t>
            </a:r>
            <a:endParaRPr lang="en-GB" dirty="0">
              <a:solidFill>
                <a:schemeClr val="accent6"/>
              </a:solidFill>
            </a:endParaRP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intramolekulska</a:t>
            </a:r>
            <a:r>
              <a:rPr lang="en-GB" dirty="0"/>
              <a:t> </a:t>
            </a:r>
            <a:r>
              <a:rPr lang="en-GB" dirty="0" err="1"/>
              <a:t>aminacija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regioselektivna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diastereoselektivna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941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11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552043" cy="7621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200" b="1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9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GB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kation</a:t>
            </a:r>
            <a:r>
              <a:rPr lang="en-GB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AA9F390-0983-4808-A642-7FA702D4CA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164523"/>
              </p:ext>
            </p:extLst>
          </p:nvPr>
        </p:nvGraphicFramePr>
        <p:xfrm>
          <a:off x="5557838" y="984250"/>
          <a:ext cx="6107112" cy="488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CS ChemDraw 64-bit Drawing" r:id="rId3" imgW="5088742" imgH="4073652" progId="ChemDraw_x64.Document.6.0">
                  <p:embed/>
                </p:oleObj>
              </mc:Choice>
              <mc:Fallback>
                <p:oleObj name="CS ChemDraw 64-bit Drawing" r:id="rId3" imgW="5088742" imgH="4073652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57838" y="984250"/>
                        <a:ext cx="6107112" cy="488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DE6D216-EDFC-4BDB-927F-019DE1DADB5C}"/>
              </a:ext>
            </a:extLst>
          </p:cNvPr>
          <p:cNvSpPr txBox="1"/>
          <p:nvPr/>
        </p:nvSpPr>
        <p:spPr>
          <a:xfrm>
            <a:off x="198861" y="2274838"/>
            <a:ext cx="50191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Cu-</a:t>
            </a:r>
            <a:r>
              <a:rPr lang="en-GB" dirty="0" err="1"/>
              <a:t>katalizirana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</a:rPr>
              <a:t>ligand: </a:t>
            </a:r>
            <a:r>
              <a:rPr lang="en-GB" dirty="0" err="1">
                <a:solidFill>
                  <a:schemeClr val="accent6"/>
                </a:solidFill>
              </a:rPr>
              <a:t>peptid</a:t>
            </a:r>
            <a:endParaRPr lang="en-GB" dirty="0">
              <a:solidFill>
                <a:schemeClr val="accent6"/>
              </a:solidFill>
            </a:endParaRP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meta</a:t>
            </a:r>
            <a:r>
              <a:rPr lang="en-GB" dirty="0"/>
              <a:t> </a:t>
            </a:r>
            <a:r>
              <a:rPr lang="en-GB" dirty="0" err="1"/>
              <a:t>alkilacija</a:t>
            </a:r>
            <a:r>
              <a:rPr lang="en-GB" dirty="0"/>
              <a:t> </a:t>
            </a:r>
            <a:r>
              <a:rPr lang="en-GB" dirty="0" err="1"/>
              <a:t>simetričnog</a:t>
            </a:r>
            <a:r>
              <a:rPr lang="en-GB" dirty="0"/>
              <a:t> </a:t>
            </a:r>
            <a:r>
              <a:rPr lang="en-GB" dirty="0" err="1"/>
              <a:t>supstrata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enentioselektivna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882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12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552043" cy="76211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Halogenska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veza</a:t>
            </a:r>
            <a:endParaRPr lang="en-GB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9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E780ED9-D8DE-45E0-9DE6-A704B6A277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1666435"/>
              </p:ext>
            </p:extLst>
          </p:nvPr>
        </p:nvGraphicFramePr>
        <p:xfrm>
          <a:off x="6404812" y="906161"/>
          <a:ext cx="4948988" cy="5045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CS ChemDraw 64-bit Drawing" r:id="rId3" imgW="4124157" imgH="4204732" progId="ChemDraw_x64.Document.6.0">
                  <p:embed/>
                </p:oleObj>
              </mc:Choice>
              <mc:Fallback>
                <p:oleObj name="CS ChemDraw 64-bit Drawing" r:id="rId3" imgW="4124157" imgH="4204732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04812" y="906161"/>
                        <a:ext cx="4948988" cy="5045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CFB70F5-A6AD-4665-9774-5B0E358D715F}"/>
              </a:ext>
            </a:extLst>
          </p:cNvPr>
          <p:cNvSpPr txBox="1"/>
          <p:nvPr/>
        </p:nvSpPr>
        <p:spPr>
          <a:xfrm>
            <a:off x="198861" y="1997839"/>
            <a:ext cx="50191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Ru-</a:t>
            </a:r>
            <a:r>
              <a:rPr lang="en-GB" dirty="0" err="1"/>
              <a:t>katalizirana</a:t>
            </a:r>
            <a:endParaRPr lang="en-GB" dirty="0"/>
          </a:p>
          <a:p>
            <a:endParaRPr lang="en-GB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C7C7"/>
                </a:solidFill>
              </a:rPr>
              <a:t>“</a:t>
            </a:r>
            <a:r>
              <a:rPr lang="en-GB" dirty="0" err="1">
                <a:solidFill>
                  <a:srgbClr val="00C7C7"/>
                </a:solidFill>
              </a:rPr>
              <a:t>matrica</a:t>
            </a:r>
            <a:r>
              <a:rPr lang="en-GB" dirty="0">
                <a:solidFill>
                  <a:srgbClr val="00C7C7"/>
                </a:solidFill>
              </a:rPr>
              <a:t>”, “</a:t>
            </a:r>
            <a:r>
              <a:rPr lang="en-GB" dirty="0" err="1">
                <a:solidFill>
                  <a:srgbClr val="00C7C7"/>
                </a:solidFill>
              </a:rPr>
              <a:t>kalup</a:t>
            </a:r>
            <a:r>
              <a:rPr lang="en-GB" dirty="0">
                <a:solidFill>
                  <a:srgbClr val="00C7C7"/>
                </a:solidFill>
              </a:rPr>
              <a:t>”: tetra(</a:t>
            </a:r>
            <a:r>
              <a:rPr lang="en-GB" dirty="0" err="1">
                <a:solidFill>
                  <a:srgbClr val="00C7C7"/>
                </a:solidFill>
              </a:rPr>
              <a:t>jodperfluorfenil</a:t>
            </a:r>
            <a:r>
              <a:rPr lang="en-GB" dirty="0">
                <a:solidFill>
                  <a:srgbClr val="00C7C7"/>
                </a:solidFill>
              </a:rPr>
              <a:t>)</a:t>
            </a:r>
            <a:r>
              <a:rPr lang="en-GB" dirty="0" err="1">
                <a:solidFill>
                  <a:srgbClr val="00C7C7"/>
                </a:solidFill>
              </a:rPr>
              <a:t>eter</a:t>
            </a:r>
            <a:endParaRPr lang="en-GB" dirty="0">
              <a:solidFill>
                <a:srgbClr val="00C7C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C7C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accent6"/>
                </a:solidFill>
              </a:rPr>
              <a:t>Hoveyda</a:t>
            </a:r>
            <a:r>
              <a:rPr lang="en-GB" dirty="0">
                <a:solidFill>
                  <a:schemeClr val="accent6"/>
                </a:solidFill>
              </a:rPr>
              <a:t>-Grubbs </a:t>
            </a:r>
            <a:r>
              <a:rPr lang="en-GB" dirty="0" err="1">
                <a:solidFill>
                  <a:schemeClr val="accent6"/>
                </a:solidFill>
              </a:rPr>
              <a:t>katalizator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druge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generacije</a:t>
            </a:r>
            <a:endParaRPr lang="en-GB" dirty="0">
              <a:solidFill>
                <a:srgbClr val="00C7C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1:1 </a:t>
            </a:r>
            <a:r>
              <a:rPr lang="en-GB" dirty="0" err="1"/>
              <a:t>metateza</a:t>
            </a:r>
            <a:r>
              <a:rPr lang="en-GB" dirty="0"/>
              <a:t> </a:t>
            </a:r>
            <a:r>
              <a:rPr lang="en-GB" dirty="0" err="1"/>
              <a:t>dviju</a:t>
            </a:r>
            <a:r>
              <a:rPr lang="en-GB" dirty="0"/>
              <a:t> </a:t>
            </a:r>
            <a:r>
              <a:rPr lang="en-GB" dirty="0" err="1"/>
              <a:t>molekula</a:t>
            </a:r>
            <a:r>
              <a:rPr lang="en-GB" dirty="0"/>
              <a:t> </a:t>
            </a:r>
            <a:r>
              <a:rPr lang="en-GB" dirty="0" err="1"/>
              <a:t>terminalnog</a:t>
            </a:r>
            <a:r>
              <a:rPr lang="en-GB" dirty="0"/>
              <a:t> </a:t>
            </a:r>
            <a:r>
              <a:rPr lang="en-GB" dirty="0" err="1"/>
              <a:t>diena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organizacija</a:t>
            </a:r>
            <a:r>
              <a:rPr lang="en-GB" dirty="0"/>
              <a:t> </a:t>
            </a:r>
            <a:r>
              <a:rPr lang="en-GB" dirty="0" err="1"/>
              <a:t>supstrata</a:t>
            </a:r>
            <a:r>
              <a:rPr lang="en-GB" dirty="0"/>
              <a:t> </a:t>
            </a:r>
            <a:r>
              <a:rPr lang="en-GB" dirty="0" err="1"/>
              <a:t>halogenskom</a:t>
            </a:r>
            <a:r>
              <a:rPr lang="en-GB" dirty="0"/>
              <a:t> </a:t>
            </a:r>
            <a:r>
              <a:rPr lang="en-GB" dirty="0" err="1"/>
              <a:t>vezom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767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13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552043" cy="7621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Lewisovi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adukti</a:t>
            </a:r>
            <a:endParaRPr lang="en-GB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9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Predorganizacija</a:t>
            </a:r>
            <a:r>
              <a:rPr lang="en-GB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supstrata</a:t>
            </a:r>
            <a:endParaRPr lang="en-GB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FC25252-043D-4C9F-B1BC-205EA21C0D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361125"/>
              </p:ext>
            </p:extLst>
          </p:nvPr>
        </p:nvGraphicFramePr>
        <p:xfrm>
          <a:off x="4597472" y="1788122"/>
          <a:ext cx="7395667" cy="35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CS ChemDraw 64-bit Drawing" r:id="rId3" imgW="6163056" imgH="2965625" progId="ChemDraw_x64.Document.6.0">
                  <p:embed/>
                </p:oleObj>
              </mc:Choice>
              <mc:Fallback>
                <p:oleObj name="CS ChemDraw 64-bit Drawing" r:id="rId3" imgW="6163056" imgH="2965625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97472" y="1788122"/>
                        <a:ext cx="7395667" cy="35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6B22CDE-5D24-4E58-8A13-BDA3ADFF9475}"/>
              </a:ext>
            </a:extLst>
          </p:cNvPr>
          <p:cNvSpPr txBox="1"/>
          <p:nvPr/>
        </p:nvSpPr>
        <p:spPr>
          <a:xfrm>
            <a:off x="198861" y="1997839"/>
            <a:ext cx="50191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Ir-katalizirana</a:t>
            </a:r>
            <a:endParaRPr lang="en-GB" dirty="0"/>
          </a:p>
          <a:p>
            <a:endParaRPr lang="en-GB" dirty="0">
              <a:solidFill>
                <a:srgbClr val="00C7C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</a:rPr>
              <a:t>ligand: </a:t>
            </a:r>
            <a:r>
              <a:rPr lang="en-GB" dirty="0" err="1">
                <a:solidFill>
                  <a:schemeClr val="accent6"/>
                </a:solidFill>
              </a:rPr>
              <a:t>bipiridin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supstituiran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Lewisovom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kiselinom</a:t>
            </a:r>
            <a:endParaRPr lang="en-GB" dirty="0">
              <a:solidFill>
                <a:srgbClr val="00C7C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ortho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i="1" dirty="0"/>
              <a:t>meta</a:t>
            </a:r>
            <a:r>
              <a:rPr lang="en-GB" dirty="0"/>
              <a:t> </a:t>
            </a:r>
            <a:r>
              <a:rPr lang="en-GB" dirty="0" err="1"/>
              <a:t>selektivna</a:t>
            </a:r>
            <a:r>
              <a:rPr lang="en-GB" dirty="0"/>
              <a:t> </a:t>
            </a:r>
            <a:r>
              <a:rPr lang="en-GB" dirty="0" err="1"/>
              <a:t>borilacija</a:t>
            </a:r>
            <a:r>
              <a:rPr lang="en-GB" dirty="0"/>
              <a:t> </a:t>
            </a:r>
            <a:r>
              <a:rPr lang="en-GB" dirty="0" err="1"/>
              <a:t>supstrata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sadrži</a:t>
            </a:r>
            <a:r>
              <a:rPr lang="en-GB" dirty="0"/>
              <a:t> </a:t>
            </a:r>
            <a:r>
              <a:rPr lang="en-GB" dirty="0" err="1"/>
              <a:t>Lewisovu</a:t>
            </a:r>
            <a:r>
              <a:rPr lang="en-GB" dirty="0"/>
              <a:t> </a:t>
            </a:r>
            <a:r>
              <a:rPr lang="en-GB" dirty="0" err="1"/>
              <a:t>bazu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regioselektivna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536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14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552043" cy="7621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Lewisovi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adukti</a:t>
            </a:r>
            <a:endParaRPr lang="en-GB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9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Predorganizacija</a:t>
            </a:r>
            <a:r>
              <a:rPr lang="en-GB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supstrata</a:t>
            </a:r>
            <a:endParaRPr lang="en-GB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3A3A5CC-B65A-4C0B-A38F-08A1D37533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443898"/>
              </p:ext>
            </p:extLst>
          </p:nvPr>
        </p:nvGraphicFramePr>
        <p:xfrm>
          <a:off x="4630790" y="1302963"/>
          <a:ext cx="6723010" cy="4252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CS ChemDraw 64-bit Drawing" r:id="rId3" imgW="5602082" imgH="3543394" progId="ChemDraw_x64.Document.6.0">
                  <p:embed/>
                </p:oleObj>
              </mc:Choice>
              <mc:Fallback>
                <p:oleObj name="CS ChemDraw 64-bit Drawing" r:id="rId3" imgW="5602082" imgH="3543394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0790" y="1302963"/>
                        <a:ext cx="6723010" cy="4252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FF154B5-0DE2-4504-84F3-2F5FD3E9697A}"/>
              </a:ext>
            </a:extLst>
          </p:cNvPr>
          <p:cNvSpPr txBox="1"/>
          <p:nvPr/>
        </p:nvSpPr>
        <p:spPr>
          <a:xfrm>
            <a:off x="198861" y="1859338"/>
            <a:ext cx="50191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Ir-katalizirana</a:t>
            </a:r>
            <a:endParaRPr lang="en-GB" dirty="0"/>
          </a:p>
          <a:p>
            <a:endParaRPr lang="en-GB" dirty="0">
              <a:solidFill>
                <a:srgbClr val="00C7C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</a:rPr>
              <a:t>ligand: </a:t>
            </a:r>
            <a:r>
              <a:rPr lang="en-GB" dirty="0" err="1">
                <a:solidFill>
                  <a:schemeClr val="accent6"/>
                </a:solidFill>
              </a:rPr>
              <a:t>bipiridin</a:t>
            </a:r>
            <a:endParaRPr lang="en-GB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00FAFA"/>
                </a:solidFill>
              </a:rPr>
              <a:t>Lewisova</a:t>
            </a:r>
            <a:r>
              <a:rPr lang="en-GB" dirty="0">
                <a:solidFill>
                  <a:srgbClr val="00FAFA"/>
                </a:solidFill>
              </a:rPr>
              <a:t> </a:t>
            </a:r>
            <a:r>
              <a:rPr lang="en-GB" dirty="0" err="1">
                <a:solidFill>
                  <a:srgbClr val="00FAFA"/>
                </a:solidFill>
              </a:rPr>
              <a:t>kielina</a:t>
            </a:r>
            <a:r>
              <a:rPr lang="en-GB" dirty="0">
                <a:solidFill>
                  <a:srgbClr val="00FAFA"/>
                </a:solidFill>
              </a:rPr>
              <a:t>: </a:t>
            </a:r>
            <a:r>
              <a:rPr lang="en-US" dirty="0" err="1">
                <a:solidFill>
                  <a:srgbClr val="00FAFA"/>
                </a:solidFill>
              </a:rPr>
              <a:t>metilaluminijev</a:t>
            </a:r>
            <a:r>
              <a:rPr lang="en-US" dirty="0">
                <a:solidFill>
                  <a:srgbClr val="00FAFA"/>
                </a:solidFill>
              </a:rPr>
              <a:t> bis(2,6-di-tert-butil-4-metilfeniloksid)</a:t>
            </a:r>
            <a:endParaRPr lang="en-GB" dirty="0">
              <a:solidFill>
                <a:srgbClr val="00FAFA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para </a:t>
            </a:r>
            <a:r>
              <a:rPr lang="en-GB" dirty="0" err="1"/>
              <a:t>selektivna</a:t>
            </a:r>
            <a:r>
              <a:rPr lang="en-GB" dirty="0"/>
              <a:t> </a:t>
            </a:r>
            <a:r>
              <a:rPr lang="en-GB" dirty="0" err="1"/>
              <a:t>borilacija</a:t>
            </a:r>
            <a:r>
              <a:rPr lang="en-GB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regioselektivna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235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15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552043" cy="7621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Metal-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dušik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9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Samoorganizacija</a:t>
            </a:r>
            <a:r>
              <a:rPr lang="en-GB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katalizatora</a:t>
            </a:r>
            <a:endParaRPr lang="en-GB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7899EFF-525F-42E1-8CCA-CD94877F78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541845"/>
              </p:ext>
            </p:extLst>
          </p:nvPr>
        </p:nvGraphicFramePr>
        <p:xfrm>
          <a:off x="1285320" y="1705692"/>
          <a:ext cx="9621359" cy="4650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CS ChemDraw 64-bit Drawing" r:id="rId3" imgW="8017799" imgH="3875548" progId="ChemDraw_x64.Document.6.0">
                  <p:embed/>
                </p:oleObj>
              </mc:Choice>
              <mc:Fallback>
                <p:oleObj name="CS ChemDraw 64-bit Drawing" r:id="rId3" imgW="8017799" imgH="3875548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5320" y="1705692"/>
                        <a:ext cx="9621359" cy="46506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6450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16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552043" cy="7621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Metal-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dušik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9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Predorganizacija</a:t>
            </a:r>
            <a:r>
              <a:rPr lang="en-GB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supstrata</a:t>
            </a:r>
            <a:endParaRPr lang="en-GB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321014A-CC30-4418-8BD6-A75D77D69F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819751"/>
              </p:ext>
            </p:extLst>
          </p:nvPr>
        </p:nvGraphicFramePr>
        <p:xfrm>
          <a:off x="4735415" y="91430"/>
          <a:ext cx="6618385" cy="6675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8" name="CS ChemDraw 64-bit Drawing" r:id="rId3" imgW="5515321" imgH="5562616" progId="ChemDraw_x64.Document.6.0">
                  <p:embed/>
                </p:oleObj>
              </mc:Choice>
              <mc:Fallback>
                <p:oleObj name="CS ChemDraw 64-bit Drawing" r:id="rId3" imgW="5515321" imgH="5562616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35415" y="91430"/>
                        <a:ext cx="6618385" cy="66751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3CFA53B-4A4D-44F4-B043-C0B41BA84C0D}"/>
              </a:ext>
            </a:extLst>
          </p:cNvPr>
          <p:cNvSpPr txBox="1"/>
          <p:nvPr/>
        </p:nvSpPr>
        <p:spPr>
          <a:xfrm>
            <a:off x="198861" y="2274837"/>
            <a:ext cx="50191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Pd-</a:t>
            </a:r>
            <a:r>
              <a:rPr lang="en-GB" dirty="0" err="1"/>
              <a:t>katalizirano</a:t>
            </a:r>
            <a:r>
              <a:rPr lang="en-GB" dirty="0"/>
              <a:t> </a:t>
            </a:r>
            <a:r>
              <a:rPr lang="en-GB" dirty="0" err="1"/>
              <a:t>unakrsno</a:t>
            </a:r>
            <a:r>
              <a:rPr lang="en-GB" dirty="0"/>
              <a:t> </a:t>
            </a:r>
            <a:r>
              <a:rPr lang="en-GB" dirty="0" err="1"/>
              <a:t>povezivanje</a:t>
            </a:r>
            <a:r>
              <a:rPr lang="en-GB" dirty="0"/>
              <a:t> halogen-</a:t>
            </a:r>
            <a:r>
              <a:rPr lang="en-GB" dirty="0" err="1"/>
              <a:t>piridina</a:t>
            </a:r>
            <a:r>
              <a:rPr lang="en-GB" dirty="0"/>
              <a:t> s </a:t>
            </a:r>
            <a:r>
              <a:rPr lang="en-GB" dirty="0" err="1"/>
              <a:t>alkenima</a:t>
            </a:r>
            <a:r>
              <a:rPr lang="en-GB" dirty="0"/>
              <a:t> (</a:t>
            </a:r>
            <a:r>
              <a:rPr lang="en-GB" dirty="0" err="1"/>
              <a:t>boronskim</a:t>
            </a:r>
            <a:r>
              <a:rPr lang="en-GB" dirty="0"/>
              <a:t> </a:t>
            </a:r>
            <a:r>
              <a:rPr lang="en-GB" dirty="0" err="1"/>
              <a:t>kiselinama</a:t>
            </a:r>
            <a:r>
              <a:rPr lang="en-GB" dirty="0"/>
              <a:t>)</a:t>
            </a:r>
          </a:p>
          <a:p>
            <a:endParaRPr lang="en-GB" dirty="0">
              <a:solidFill>
                <a:srgbClr val="00C7C7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accent6"/>
                </a:solidFill>
              </a:rPr>
              <a:t>cinkov-tetrafenilporfirin</a:t>
            </a:r>
            <a:r>
              <a:rPr lang="en-GB" dirty="0">
                <a:solidFill>
                  <a:schemeClr val="accent6"/>
                </a:solidFill>
              </a:rPr>
              <a:t> (</a:t>
            </a:r>
            <a:r>
              <a:rPr lang="en-GB" dirty="0" err="1">
                <a:solidFill>
                  <a:schemeClr val="accent6"/>
                </a:solidFill>
              </a:rPr>
              <a:t>cinkov-tetraarilporfirin</a:t>
            </a:r>
            <a:r>
              <a:rPr lang="en-GB" dirty="0">
                <a:solidFill>
                  <a:schemeClr val="accent6"/>
                </a:solidFill>
              </a:rPr>
              <a:t>), </a:t>
            </a:r>
            <a:r>
              <a:rPr lang="en-GB" dirty="0" err="1">
                <a:solidFill>
                  <a:schemeClr val="accent6"/>
                </a:solidFill>
              </a:rPr>
              <a:t>cinkov-sfalen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katalitička</a:t>
            </a:r>
            <a:r>
              <a:rPr lang="en-GB" dirty="0"/>
              <a:t> </a:t>
            </a:r>
            <a:r>
              <a:rPr lang="en-GB" dirty="0" err="1"/>
              <a:t>varijanta</a:t>
            </a:r>
            <a:r>
              <a:rPr lang="en-GB" dirty="0"/>
              <a:t>: </a:t>
            </a:r>
            <a:r>
              <a:rPr lang="en-GB" i="1" dirty="0"/>
              <a:t>meta</a:t>
            </a:r>
            <a:r>
              <a:rPr lang="en-GB" dirty="0"/>
              <a:t> </a:t>
            </a:r>
            <a:r>
              <a:rPr lang="en-GB" dirty="0" err="1"/>
              <a:t>selektivna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312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17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2" y="122470"/>
            <a:ext cx="1818782" cy="5533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  <a:endParaRPr lang="en-GB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9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0E9737-20C9-47A0-B861-ECB07A9F9E05}"/>
              </a:ext>
            </a:extLst>
          </p:cNvPr>
          <p:cNvSpPr txBox="1"/>
          <p:nvPr/>
        </p:nvSpPr>
        <p:spPr>
          <a:xfrm>
            <a:off x="2353089" y="1582340"/>
            <a:ext cx="748582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Međumolekulske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interakcije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drugoj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koordinacijskoj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sferi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– </a:t>
            </a:r>
            <a:r>
              <a:rPr lang="en-GB" b="1" dirty="0" err="1">
                <a:solidFill>
                  <a:srgbClr val="FF0000"/>
                </a:solidFill>
              </a:rPr>
              <a:t>često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slabe</a:t>
            </a:r>
            <a:endParaRPr lang="en-GB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Snižavaju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energije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bitnih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prijelaznih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stanja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:</a:t>
            </a:r>
            <a:b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b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	</a:t>
            </a:r>
            <a:r>
              <a:rPr lang="en-GB" b="1" dirty="0">
                <a:solidFill>
                  <a:srgbClr val="FF0000"/>
                </a:solidFill>
              </a:rPr>
              <a:t>-</a:t>
            </a:r>
            <a:r>
              <a:rPr lang="en-GB" b="1" dirty="0" err="1">
                <a:solidFill>
                  <a:srgbClr val="FF0000"/>
                </a:solidFill>
              </a:rPr>
              <a:t>proširivanje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kemijskog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prostora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produkata</a:t>
            </a:r>
            <a:endParaRPr lang="en-GB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</a:rPr>
              <a:t>	-</a:t>
            </a:r>
            <a:r>
              <a:rPr lang="en-GB" b="1" dirty="0" err="1">
                <a:solidFill>
                  <a:srgbClr val="FF0000"/>
                </a:solidFill>
              </a:rPr>
              <a:t>regioselektivnost</a:t>
            </a:r>
            <a:endParaRPr lang="en-GB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FF0000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</a:rPr>
              <a:t>	-</a:t>
            </a:r>
            <a:r>
              <a:rPr lang="en-GB" b="1" dirty="0" err="1">
                <a:solidFill>
                  <a:srgbClr val="FF0000"/>
                </a:solidFill>
              </a:rPr>
              <a:t>stereoselektivnost</a:t>
            </a:r>
            <a:r>
              <a:rPr lang="en-GB" b="1" dirty="0">
                <a:solidFill>
                  <a:srgbClr val="FF0000"/>
                </a:solidFill>
              </a:rPr>
              <a:t> (</a:t>
            </a:r>
            <a:r>
              <a:rPr lang="en-GB" b="1" dirty="0" err="1">
                <a:solidFill>
                  <a:srgbClr val="FF0000"/>
                </a:solidFill>
              </a:rPr>
              <a:t>enantio</a:t>
            </a:r>
            <a:r>
              <a:rPr lang="en-GB" b="1" dirty="0">
                <a:solidFill>
                  <a:srgbClr val="FF0000"/>
                </a:solidFill>
              </a:rPr>
              <a:t>, </a:t>
            </a:r>
            <a:r>
              <a:rPr lang="en-GB" b="1" dirty="0" err="1">
                <a:solidFill>
                  <a:srgbClr val="FF0000"/>
                </a:solidFill>
              </a:rPr>
              <a:t>diastereo</a:t>
            </a:r>
            <a:r>
              <a:rPr lang="en-GB" b="1" dirty="0">
                <a:solidFill>
                  <a:srgbClr val="FF0000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Većinom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opisane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sustavima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koji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uključuju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metale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prve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prijelazne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serije</a:t>
            </a:r>
            <a:endParaRPr lang="en-GB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Slabo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opisane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interakcije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poput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disperznih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Londonovih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interakcija</a:t>
            </a:r>
            <a:endParaRPr lang="en-GB" b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15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E8884-2266-7FF7-40CB-E4CE4016FCEB}"/>
              </a:ext>
            </a:extLst>
          </p:cNvPr>
          <p:cNvSpPr txBox="1">
            <a:spLocks/>
          </p:cNvSpPr>
          <p:nvPr/>
        </p:nvSpPr>
        <p:spPr>
          <a:xfrm>
            <a:off x="198862" y="122469"/>
            <a:ext cx="4402955" cy="42418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Prva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druga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koordinacijska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sfera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D111F-8067-5A15-7D9F-78DE4B4A9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2</a:t>
            </a:fld>
            <a:endParaRPr lang="hr-HR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F9BD9E9-9EDC-4164-A349-9579194C0B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873730"/>
              </p:ext>
            </p:extLst>
          </p:nvPr>
        </p:nvGraphicFramePr>
        <p:xfrm>
          <a:off x="3555483" y="815297"/>
          <a:ext cx="4852105" cy="2613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S ChemDraw 64-bit Drawing" r:id="rId3" imgW="3465789" imgH="1866931" progId="ChemDraw_x64.Document.6.0">
                  <p:embed/>
                </p:oleObj>
              </mc:Choice>
              <mc:Fallback>
                <p:oleObj name="CS ChemDraw 64-bit Drawing" r:id="rId3" imgW="3465789" imgH="1866931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55483" y="815297"/>
                        <a:ext cx="4852105" cy="26137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2D092EA-1E9C-4FDD-A0FC-DA66249C3632}"/>
              </a:ext>
            </a:extLst>
          </p:cNvPr>
          <p:cNvSpPr txBox="1"/>
          <p:nvPr/>
        </p:nvSpPr>
        <p:spPr>
          <a:xfrm>
            <a:off x="377687" y="3866322"/>
            <a:ext cx="57183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cs typeface="Arial" panose="020B0604020202020204" pitchFamily="34" charset="0"/>
              </a:rPr>
              <a:t>Prva </a:t>
            </a:r>
            <a:r>
              <a:rPr lang="en-GB" b="1" i="1" dirty="0" err="1">
                <a:cs typeface="Arial" panose="020B0604020202020204" pitchFamily="34" charset="0"/>
              </a:rPr>
              <a:t>koordinacijska</a:t>
            </a:r>
            <a:r>
              <a:rPr lang="en-GB" b="1" i="1" dirty="0">
                <a:cs typeface="Arial" panose="020B0604020202020204" pitchFamily="34" charset="0"/>
              </a:rPr>
              <a:t> </a:t>
            </a:r>
            <a:r>
              <a:rPr lang="en-GB" b="1" i="1" dirty="0" err="1">
                <a:cs typeface="Arial" panose="020B0604020202020204" pitchFamily="34" charset="0"/>
              </a:rPr>
              <a:t>sfera</a:t>
            </a:r>
            <a:r>
              <a:rPr lang="en-GB" b="1" i="1" dirty="0">
                <a:cs typeface="Arial" panose="020B0604020202020204" pitchFamily="34" charset="0"/>
              </a:rPr>
              <a:t> (</a:t>
            </a:r>
            <a:r>
              <a:rPr lang="en-GB" b="1" i="1" dirty="0" err="1">
                <a:cs typeface="Arial" panose="020B0604020202020204" pitchFamily="34" charset="0"/>
              </a:rPr>
              <a:t>lijevo</a:t>
            </a:r>
            <a:r>
              <a:rPr lang="en-GB" b="1" i="1" dirty="0">
                <a:cs typeface="Arial" panose="020B0604020202020204" pitchFamily="34" charset="0"/>
              </a:rPr>
              <a:t>)</a:t>
            </a:r>
          </a:p>
          <a:p>
            <a:endParaRPr lang="en-GB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cs typeface="Arial" panose="020B0604020202020204" pitchFamily="34" charset="0"/>
              </a:rPr>
              <a:t>molekule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i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ioni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direktno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vezani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na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središnji</a:t>
            </a:r>
            <a:r>
              <a:rPr lang="en-GB" dirty="0">
                <a:cs typeface="Arial" panose="020B0604020202020204" pitchFamily="34" charset="0"/>
              </a:rPr>
              <a:t> atom </a:t>
            </a:r>
            <a:r>
              <a:rPr lang="en-GB" dirty="0" err="1">
                <a:cs typeface="Arial" panose="020B0604020202020204" pitchFamily="34" charset="0"/>
              </a:rPr>
              <a:t>metala</a:t>
            </a:r>
            <a:endParaRPr lang="en-GB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cs typeface="Arial" panose="020B0604020202020204" pitchFamily="34" charset="0"/>
              </a:rPr>
              <a:t>stereoelektronska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svojstva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katalitičkog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džepa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304F281-E27B-40CC-A46F-8900C98FAB29}"/>
              </a:ext>
            </a:extLst>
          </p:cNvPr>
          <p:cNvSpPr txBox="1"/>
          <p:nvPr/>
        </p:nvSpPr>
        <p:spPr>
          <a:xfrm>
            <a:off x="6096000" y="3866322"/>
            <a:ext cx="57183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cs typeface="Arial" panose="020B0604020202020204" pitchFamily="34" charset="0"/>
              </a:rPr>
              <a:t>Druga </a:t>
            </a:r>
            <a:r>
              <a:rPr lang="en-GB" b="1" i="1" dirty="0" err="1">
                <a:cs typeface="Arial" panose="020B0604020202020204" pitchFamily="34" charset="0"/>
              </a:rPr>
              <a:t>koordinacijska</a:t>
            </a:r>
            <a:r>
              <a:rPr lang="en-GB" b="1" i="1" dirty="0">
                <a:cs typeface="Arial" panose="020B0604020202020204" pitchFamily="34" charset="0"/>
              </a:rPr>
              <a:t> </a:t>
            </a:r>
            <a:r>
              <a:rPr lang="en-GB" b="1" i="1" dirty="0" err="1">
                <a:cs typeface="Arial" panose="020B0604020202020204" pitchFamily="34" charset="0"/>
              </a:rPr>
              <a:t>sfera</a:t>
            </a:r>
            <a:r>
              <a:rPr lang="en-GB" b="1" i="1" dirty="0">
                <a:cs typeface="Arial" panose="020B0604020202020204" pitchFamily="34" charset="0"/>
              </a:rPr>
              <a:t> (</a:t>
            </a:r>
            <a:r>
              <a:rPr lang="en-GB" b="1" i="1" dirty="0" err="1">
                <a:cs typeface="Arial" panose="020B0604020202020204" pitchFamily="34" charset="0"/>
              </a:rPr>
              <a:t>desno</a:t>
            </a:r>
            <a:r>
              <a:rPr lang="en-GB" b="1" i="1" dirty="0">
                <a:cs typeface="Arial" panose="020B0604020202020204" pitchFamily="34" charset="0"/>
              </a:rPr>
              <a:t>)</a:t>
            </a:r>
          </a:p>
          <a:p>
            <a:endParaRPr lang="en-GB" b="1" i="1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cs typeface="Arial" panose="020B0604020202020204" pitchFamily="34" charset="0"/>
              </a:rPr>
              <a:t>molekule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i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ioni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koji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nisu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direktno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vezani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na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središnji</a:t>
            </a:r>
            <a:r>
              <a:rPr lang="en-GB" dirty="0">
                <a:cs typeface="Arial" panose="020B0604020202020204" pitchFamily="34" charset="0"/>
              </a:rPr>
              <a:t> atom </a:t>
            </a:r>
            <a:r>
              <a:rPr lang="en-GB" dirty="0" err="1">
                <a:cs typeface="Arial" panose="020B0604020202020204" pitchFamily="34" charset="0"/>
              </a:rPr>
              <a:t>metala</a:t>
            </a:r>
            <a:r>
              <a:rPr lang="en-GB" dirty="0">
                <a:cs typeface="Arial" panose="020B0604020202020204" pitchFamily="34" charset="0"/>
              </a:rPr>
              <a:t> (</a:t>
            </a:r>
            <a:r>
              <a:rPr lang="en-GB" dirty="0" err="1">
                <a:cs typeface="Arial" panose="020B0604020202020204" pitchFamily="34" charset="0"/>
              </a:rPr>
              <a:t>udaljeni</a:t>
            </a:r>
            <a:r>
              <a:rPr lang="en-GB" dirty="0"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cs typeface="Arial" panose="020B0604020202020204" pitchFamily="34" charset="0"/>
              </a:rPr>
              <a:t>Ovakve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interakcije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mogu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sniziti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energiju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bitnih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prijelaznih</a:t>
            </a:r>
            <a:r>
              <a:rPr lang="en-GB" dirty="0">
                <a:cs typeface="Arial" panose="020B0604020202020204" pitchFamily="34" charset="0"/>
              </a:rPr>
              <a:t> </a:t>
            </a:r>
            <a:r>
              <a:rPr lang="en-GB" dirty="0" err="1">
                <a:cs typeface="Arial" panose="020B0604020202020204" pitchFamily="34" charset="0"/>
              </a:rPr>
              <a:t>stanja</a:t>
            </a:r>
            <a:endParaRPr lang="en-GB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208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3</a:t>
            </a:fld>
            <a:endParaRPr lang="hr-H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7D17F5-7FA0-7FDF-FF5F-13A1A4662892}"/>
              </a:ext>
            </a:extLst>
          </p:cNvPr>
          <p:cNvSpPr txBox="1">
            <a:spLocks/>
          </p:cNvSpPr>
          <p:nvPr/>
        </p:nvSpPr>
        <p:spPr>
          <a:xfrm>
            <a:off x="198862" y="122469"/>
            <a:ext cx="8547573" cy="36933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Pregled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međumolekulskih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interakcija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drugoj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koordinacijskoj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sferi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9732178-A798-45A1-ADC1-57E3F5606FD2}"/>
              </a:ext>
            </a:extLst>
          </p:cNvPr>
          <p:cNvSpPr txBox="1"/>
          <p:nvPr/>
        </p:nvSpPr>
        <p:spPr>
          <a:xfrm>
            <a:off x="198862" y="1213008"/>
            <a:ext cx="57183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>
                <a:solidFill>
                  <a:srgbClr val="C00000"/>
                </a:solidFill>
              </a:rPr>
              <a:t>Vodikova</a:t>
            </a:r>
            <a:r>
              <a:rPr lang="en-GB" b="1" i="1" dirty="0">
                <a:solidFill>
                  <a:srgbClr val="C00000"/>
                </a:solidFill>
              </a:rPr>
              <a:t> </a:t>
            </a:r>
            <a:r>
              <a:rPr lang="en-GB" b="1" i="1" dirty="0" err="1">
                <a:solidFill>
                  <a:srgbClr val="C00000"/>
                </a:solidFill>
              </a:rPr>
              <a:t>veza</a:t>
            </a:r>
            <a:endParaRPr lang="en-GB" b="1" i="1" dirty="0">
              <a:solidFill>
                <a:srgbClr val="C00000"/>
              </a:solidFill>
            </a:endParaRPr>
          </a:p>
          <a:p>
            <a:endParaRPr lang="en-GB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C00000"/>
                </a:solidFill>
              </a:rPr>
              <a:t>često</a:t>
            </a:r>
            <a:r>
              <a:rPr lang="en-GB" dirty="0">
                <a:solidFill>
                  <a:srgbClr val="C00000"/>
                </a:solidFill>
              </a:rPr>
              <a:t> se </a:t>
            </a:r>
            <a:r>
              <a:rPr lang="en-GB" dirty="0" err="1">
                <a:solidFill>
                  <a:srgbClr val="C00000"/>
                </a:solidFill>
              </a:rPr>
              <a:t>pojavljuje</a:t>
            </a:r>
            <a:endParaRPr lang="en-GB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C00000"/>
                </a:solidFill>
              </a:rPr>
              <a:t>dizajn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katalitičkih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sustava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 err="1">
                <a:solidFill>
                  <a:srgbClr val="C00000"/>
                </a:solidFill>
              </a:rPr>
              <a:t>potaknut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i="1" dirty="0" err="1">
                <a:solidFill>
                  <a:srgbClr val="C00000"/>
                </a:solidFill>
              </a:rPr>
              <a:t>bionispiracijom</a:t>
            </a:r>
            <a:endParaRPr lang="en-GB" i="1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E4A0B1-B017-42FB-A819-F40DD7BA8606}"/>
              </a:ext>
            </a:extLst>
          </p:cNvPr>
          <p:cNvSpPr txBox="1"/>
          <p:nvPr/>
        </p:nvSpPr>
        <p:spPr>
          <a:xfrm>
            <a:off x="198861" y="2887682"/>
            <a:ext cx="571831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Ostale</a:t>
            </a:r>
            <a:r>
              <a:rPr lang="en-GB" b="1" i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b="1" i="1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interakcije</a:t>
            </a:r>
            <a:endParaRPr lang="en-GB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endParaRPr lang="en-GB" b="1" i="1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ion-ion </a:t>
            </a:r>
            <a:r>
              <a:rPr lang="en-GB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interakcije</a:t>
            </a:r>
            <a:endParaRPr lang="en-GB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kation-krunasti</a:t>
            </a: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eter</a:t>
            </a: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interakcije</a:t>
            </a:r>
            <a:endParaRPr lang="en-GB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tx2">
                    <a:lumMod val="90000"/>
                    <a:lumOff val="10000"/>
                  </a:schemeClr>
                </a:solidFill>
              </a:rPr>
              <a:t>π</a:t>
            </a: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-</a:t>
            </a:r>
            <a:r>
              <a:rPr lang="en-GB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interakcije</a:t>
            </a:r>
            <a:endParaRPr lang="en-GB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halogenska</a:t>
            </a: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veza</a:t>
            </a:r>
            <a:endParaRPr lang="en-GB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Lewisovi</a:t>
            </a: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adukti</a:t>
            </a:r>
            <a:endParaRPr lang="en-GB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metal-</a:t>
            </a:r>
            <a:r>
              <a:rPr lang="en-GB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dušik</a:t>
            </a: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</a:t>
            </a:r>
            <a:r>
              <a:rPr lang="en-GB" dirty="0" err="1">
                <a:solidFill>
                  <a:schemeClr val="tx2">
                    <a:lumMod val="90000"/>
                    <a:lumOff val="10000"/>
                  </a:schemeClr>
                </a:solidFill>
              </a:rPr>
              <a:t>interakcije</a:t>
            </a:r>
            <a:endParaRPr lang="en-GB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51DE7E-A9BF-4EEA-91B4-1FD14D00A5D3}"/>
              </a:ext>
            </a:extLst>
          </p:cNvPr>
          <p:cNvGrpSpPr/>
          <p:nvPr/>
        </p:nvGrpSpPr>
        <p:grpSpPr>
          <a:xfrm>
            <a:off x="6525512" y="1834666"/>
            <a:ext cx="4828288" cy="3342612"/>
            <a:chOff x="6525512" y="1775031"/>
            <a:chExt cx="4828288" cy="3342612"/>
          </a:xfrm>
        </p:grpSpPr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0F906A79-7973-4F85-96D7-0EFBCB503B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1197925"/>
                </p:ext>
              </p:extLst>
            </p:nvPr>
          </p:nvGraphicFramePr>
          <p:xfrm>
            <a:off x="6525512" y="1775031"/>
            <a:ext cx="4828288" cy="22253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CS ChemDraw 64-bit Drawing" r:id="rId3" imgW="3448777" imgH="1589501" progId="ChemDraw_x64.Document.6.0">
                    <p:embed/>
                  </p:oleObj>
                </mc:Choice>
                <mc:Fallback>
                  <p:oleObj name="CS ChemDraw 64-bit Drawing" r:id="rId3" imgW="3448777" imgH="1589501" progId="ChemDraw_x64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525512" y="1775031"/>
                          <a:ext cx="4828288" cy="222530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F787D1C-C7A6-4DD8-B667-2F1184064B3C}"/>
                </a:ext>
              </a:extLst>
            </p:cNvPr>
            <p:cNvSpPr txBox="1"/>
            <p:nvPr/>
          </p:nvSpPr>
          <p:spPr>
            <a:xfrm>
              <a:off x="6525512" y="4194313"/>
              <a:ext cx="461507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b="1" i="1" dirty="0" err="1"/>
                <a:t>samoorganizacija</a:t>
              </a:r>
              <a:r>
                <a:rPr lang="en-GB" b="1" i="1" dirty="0"/>
                <a:t> </a:t>
              </a:r>
              <a:r>
                <a:rPr lang="en-GB" b="1" i="1" dirty="0" err="1"/>
                <a:t>katalizatora</a:t>
              </a:r>
              <a:endParaRPr lang="en-GB" b="1" i="1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b="1" i="1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b="1" i="1" dirty="0" err="1"/>
                <a:t>predorganizacija</a:t>
              </a:r>
              <a:r>
                <a:rPr lang="en-GB" b="1" i="1" dirty="0"/>
                <a:t> </a:t>
              </a:r>
              <a:r>
                <a:rPr lang="en-GB" b="1" i="1" dirty="0" err="1"/>
                <a:t>supstrata</a:t>
              </a:r>
              <a:endParaRPr lang="en-GB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2677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4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552043" cy="7621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Ion-ion 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Samoorganizacija</a:t>
            </a:r>
            <a:r>
              <a:rPr lang="en-GB" sz="19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katalizatora</a:t>
            </a:r>
            <a:endParaRPr lang="en-GB" sz="19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57808EC-D16E-48B5-BE36-8B7F7334DD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076944"/>
              </p:ext>
            </p:extLst>
          </p:nvPr>
        </p:nvGraphicFramePr>
        <p:xfrm>
          <a:off x="5756141" y="1540688"/>
          <a:ext cx="5597659" cy="3776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CS ChemDraw 64-bit Drawing" r:id="rId3" imgW="4664716" imgH="3147186" progId="ChemDraw_x64.Document.6.0">
                  <p:embed/>
                </p:oleObj>
              </mc:Choice>
              <mc:Fallback>
                <p:oleObj name="CS ChemDraw 64-bit Drawing" r:id="rId3" imgW="4664716" imgH="3147186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56141" y="1540688"/>
                        <a:ext cx="5597659" cy="37766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A8036F8-2A4C-48A5-812C-41CA6B206B1B}"/>
              </a:ext>
            </a:extLst>
          </p:cNvPr>
          <p:cNvSpPr txBox="1"/>
          <p:nvPr/>
        </p:nvSpPr>
        <p:spPr>
          <a:xfrm>
            <a:off x="198861" y="2136337"/>
            <a:ext cx="49397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Ir-katalizirana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accent6"/>
                </a:solidFill>
              </a:rPr>
              <a:t>akiralni</a:t>
            </a:r>
            <a:r>
              <a:rPr lang="en-GB" dirty="0">
                <a:solidFill>
                  <a:schemeClr val="accent6"/>
                </a:solidFill>
              </a:rPr>
              <a:t> ligand: </a:t>
            </a:r>
            <a:r>
              <a:rPr lang="en-GB" dirty="0" err="1">
                <a:solidFill>
                  <a:schemeClr val="accent6"/>
                </a:solidFill>
              </a:rPr>
              <a:t>sulfonirani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bipiridin</a:t>
            </a:r>
            <a:endParaRPr lang="en-GB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FFC000"/>
                </a:solidFill>
              </a:rPr>
              <a:t>kiralni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kation</a:t>
            </a:r>
            <a:r>
              <a:rPr lang="en-GB" dirty="0">
                <a:solidFill>
                  <a:srgbClr val="FFC000"/>
                </a:solidFill>
              </a:rPr>
              <a:t>: </a:t>
            </a:r>
            <a:r>
              <a:rPr lang="en-GB" dirty="0" err="1">
                <a:solidFill>
                  <a:srgbClr val="FFC000"/>
                </a:solidFill>
              </a:rPr>
              <a:t>derivat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dihidrokinina</a:t>
            </a:r>
            <a:endParaRPr lang="en-GB" dirty="0">
              <a:solidFill>
                <a:srgbClr val="FFC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meta</a:t>
            </a:r>
            <a:r>
              <a:rPr lang="en-GB" dirty="0"/>
              <a:t> </a:t>
            </a:r>
            <a:r>
              <a:rPr lang="en-GB" dirty="0" err="1"/>
              <a:t>borilacija</a:t>
            </a:r>
            <a:r>
              <a:rPr lang="en-GB" dirty="0"/>
              <a:t> </a:t>
            </a:r>
            <a:r>
              <a:rPr lang="en-GB" dirty="0" err="1"/>
              <a:t>simetričnog</a:t>
            </a:r>
            <a:r>
              <a:rPr lang="en-GB" dirty="0"/>
              <a:t> </a:t>
            </a:r>
            <a:r>
              <a:rPr lang="en-GB" dirty="0" err="1"/>
              <a:t>supstrata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regioselektivna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enantioselektivna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80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5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552043" cy="7621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Ion-ion 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Predorganizacija</a:t>
            </a:r>
            <a:r>
              <a:rPr lang="en-GB" sz="19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supstrata</a:t>
            </a:r>
            <a:endParaRPr lang="en-GB" sz="19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DAC3F24-2934-4149-B19A-6EC7B3AADE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643905"/>
              </p:ext>
            </p:extLst>
          </p:nvPr>
        </p:nvGraphicFramePr>
        <p:xfrm>
          <a:off x="5444054" y="2398433"/>
          <a:ext cx="6333092" cy="2061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CS ChemDraw 64-bit Drawing" r:id="rId3" imgW="5277577" imgH="1717611" progId="ChemDraw_x64.Document.6.0">
                  <p:embed/>
                </p:oleObj>
              </mc:Choice>
              <mc:Fallback>
                <p:oleObj name="CS ChemDraw 64-bit Drawing" r:id="rId3" imgW="5277577" imgH="1717611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44054" y="2398433"/>
                        <a:ext cx="6333092" cy="20611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DDFD417-3C2E-464F-AB60-E1248257F6F8}"/>
              </a:ext>
            </a:extLst>
          </p:cNvPr>
          <p:cNvSpPr txBox="1"/>
          <p:nvPr/>
        </p:nvSpPr>
        <p:spPr>
          <a:xfrm>
            <a:off x="198861" y="2151242"/>
            <a:ext cx="50191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Rh-</a:t>
            </a:r>
            <a:r>
              <a:rPr lang="en-GB" dirty="0" err="1"/>
              <a:t>katalizirana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</a:rPr>
              <a:t>ligand: P-</a:t>
            </a:r>
            <a:r>
              <a:rPr lang="en-GB" dirty="0" err="1">
                <a:solidFill>
                  <a:schemeClr val="accent6"/>
                </a:solidFill>
              </a:rPr>
              <a:t>kiralni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derivat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ferocena</a:t>
            </a:r>
            <a:endParaRPr lang="en-GB" dirty="0">
              <a:solidFill>
                <a:schemeClr val="accent6"/>
              </a:solidFill>
            </a:endParaRP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hidrogenacija</a:t>
            </a:r>
            <a:r>
              <a:rPr lang="en-GB" dirty="0"/>
              <a:t> 1,1-disupstituiranih </a:t>
            </a:r>
            <a:r>
              <a:rPr lang="en-GB" dirty="0" err="1"/>
              <a:t>olefina</a:t>
            </a:r>
            <a:r>
              <a:rPr lang="en-GB" dirty="0"/>
              <a:t> (</a:t>
            </a:r>
            <a:r>
              <a:rPr lang="en-GB" dirty="0" err="1"/>
              <a:t>sadrže</a:t>
            </a:r>
            <a:r>
              <a:rPr lang="en-GB" dirty="0"/>
              <a:t> COOH)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enantioselektivna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241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6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949609" cy="88627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Kation-krunasti</a:t>
            </a:r>
            <a:r>
              <a:rPr lang="en-GB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eter</a:t>
            </a:r>
            <a:r>
              <a:rPr lang="en-GB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Kationi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alkalijskih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metala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GB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kofaktori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GB" sz="26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02302884-41CB-48FC-99F5-8B4C5A884F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1807"/>
              </p:ext>
            </p:extLst>
          </p:nvPr>
        </p:nvGraphicFramePr>
        <p:xfrm>
          <a:off x="6542100" y="1320525"/>
          <a:ext cx="4811700" cy="4216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CS ChemDraw 64-bit Drawing" r:id="rId3" imgW="4009750" imgH="3514124" progId="ChemDraw_x64.Document.6.0">
                  <p:embed/>
                </p:oleObj>
              </mc:Choice>
              <mc:Fallback>
                <p:oleObj name="CS ChemDraw 64-bit Drawing" r:id="rId3" imgW="4009750" imgH="3514124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42100" y="1320525"/>
                        <a:ext cx="4811700" cy="42169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39F4F79-4555-4305-81AD-4931B72339F7}"/>
              </a:ext>
            </a:extLst>
          </p:cNvPr>
          <p:cNvSpPr txBox="1"/>
          <p:nvPr/>
        </p:nvSpPr>
        <p:spPr>
          <a:xfrm>
            <a:off x="198861" y="2413336"/>
            <a:ext cx="627151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Rh-</a:t>
            </a:r>
            <a:r>
              <a:rPr lang="en-GB" dirty="0" err="1"/>
              <a:t>katalizirana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</a:rPr>
              <a:t>ligand: </a:t>
            </a:r>
            <a:r>
              <a:rPr lang="en-GB" dirty="0" err="1">
                <a:solidFill>
                  <a:schemeClr val="accent6"/>
                </a:solidFill>
              </a:rPr>
              <a:t>kiralni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bisfosfit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koji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sadrži</a:t>
            </a:r>
            <a:r>
              <a:rPr lang="en-GB" dirty="0">
                <a:solidFill>
                  <a:schemeClr val="accent6"/>
                </a:solidFill>
              </a:rPr>
              <a:t> oligo(</a:t>
            </a:r>
            <a:r>
              <a:rPr lang="en-GB" dirty="0" err="1">
                <a:solidFill>
                  <a:schemeClr val="accent6"/>
                </a:solidFill>
              </a:rPr>
              <a:t>etilenglikolnu</a:t>
            </a:r>
            <a:r>
              <a:rPr lang="en-GB" dirty="0">
                <a:solidFill>
                  <a:schemeClr val="accent6"/>
                </a:solidFill>
              </a:rPr>
              <a:t>) </a:t>
            </a:r>
            <a:r>
              <a:rPr lang="en-GB" dirty="0" err="1">
                <a:solidFill>
                  <a:schemeClr val="accent6"/>
                </a:solidFill>
              </a:rPr>
              <a:t>okosnicu</a:t>
            </a:r>
            <a:r>
              <a:rPr lang="en-GB" dirty="0">
                <a:solidFill>
                  <a:schemeClr val="accent6"/>
                </a:solidFill>
              </a:rPr>
              <a:t> 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hidrogenacija</a:t>
            </a:r>
            <a:r>
              <a:rPr lang="en-GB" dirty="0"/>
              <a:t> </a:t>
            </a:r>
            <a:r>
              <a:rPr lang="en-GB" dirty="0" err="1"/>
              <a:t>olefina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enantioselektivna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3378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7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949609" cy="88627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Kation-krunasti</a:t>
            </a:r>
            <a:r>
              <a:rPr lang="en-GB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eter</a:t>
            </a:r>
            <a:r>
              <a:rPr lang="en-GB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Kationi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alkalijskih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metala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GB" sz="26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kofaktori</a:t>
            </a:r>
            <a:r>
              <a:rPr lang="en-GB" sz="26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GB" sz="26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C0D85BD-8D48-431A-A128-556F3B8D3A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434752"/>
              </p:ext>
            </p:extLst>
          </p:nvPr>
        </p:nvGraphicFramePr>
        <p:xfrm>
          <a:off x="5025428" y="1230254"/>
          <a:ext cx="6328372" cy="4397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CS ChemDraw 64-bit Drawing" r:id="rId3" imgW="5753065" imgH="3997719" progId="ChemDraw_x64.Document.6.0">
                  <p:embed/>
                </p:oleObj>
              </mc:Choice>
              <mc:Fallback>
                <p:oleObj name="CS ChemDraw 64-bit Drawing" r:id="rId3" imgW="5753065" imgH="3997719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25428" y="1230254"/>
                        <a:ext cx="6328372" cy="4397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64FA5D7-4ACB-451F-9EA8-9BE77BDB01E9}"/>
              </a:ext>
            </a:extLst>
          </p:cNvPr>
          <p:cNvSpPr txBox="1"/>
          <p:nvPr/>
        </p:nvSpPr>
        <p:spPr>
          <a:xfrm>
            <a:off x="198861" y="2136337"/>
            <a:ext cx="50191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Rh-</a:t>
            </a:r>
            <a:r>
              <a:rPr lang="en-GB" dirty="0" err="1"/>
              <a:t>katalizirana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</a:rPr>
              <a:t>ligand: </a:t>
            </a:r>
            <a:r>
              <a:rPr lang="en-GB" dirty="0" err="1">
                <a:solidFill>
                  <a:schemeClr val="accent6"/>
                </a:solidFill>
              </a:rPr>
              <a:t>kiralni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i="1" dirty="0">
                <a:solidFill>
                  <a:schemeClr val="accent6"/>
                </a:solidFill>
              </a:rPr>
              <a:t>(S)-</a:t>
            </a:r>
            <a:r>
              <a:rPr lang="en-GB" dirty="0" err="1">
                <a:solidFill>
                  <a:schemeClr val="accent6"/>
                </a:solidFill>
              </a:rPr>
              <a:t>aza-krunaPhos</a:t>
            </a:r>
            <a:endParaRPr lang="en-GB" dirty="0">
              <a:solidFill>
                <a:schemeClr val="accent6"/>
              </a:solidFill>
            </a:endParaRP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hidrogenacija</a:t>
            </a:r>
            <a:r>
              <a:rPr lang="en-GB" dirty="0"/>
              <a:t> </a:t>
            </a:r>
            <a:r>
              <a:rPr lang="en-GB" dirty="0" err="1"/>
              <a:t>dehidroaminokiselina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enantioselektivna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ON/OFF switch</a:t>
            </a:r>
          </a:p>
        </p:txBody>
      </p:sp>
    </p:spTree>
    <p:extLst>
      <p:ext uri="{BB962C8B-B14F-4D97-AF65-F5344CB8AC3E}">
        <p14:creationId xmlns:p14="http://schemas.microsoft.com/office/powerpoint/2010/main" val="1608599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8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949609" cy="88627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Kation-krunasti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eter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1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Predorganizacija</a:t>
            </a:r>
            <a:r>
              <a:rPr lang="en-GB" sz="23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3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supstrata</a:t>
            </a:r>
            <a:endParaRPr lang="en-GB" sz="23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EF58DCF-B982-4692-88F7-897AEE4137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604417"/>
              </p:ext>
            </p:extLst>
          </p:nvPr>
        </p:nvGraphicFramePr>
        <p:xfrm>
          <a:off x="4069392" y="1885568"/>
          <a:ext cx="7284408" cy="308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CS ChemDraw 64-bit Drawing" r:id="rId3" imgW="6070340" imgH="2572386" progId="ChemDraw_x64.Document.6.0">
                  <p:embed/>
                </p:oleObj>
              </mc:Choice>
              <mc:Fallback>
                <p:oleObj name="CS ChemDraw 64-bit Drawing" r:id="rId3" imgW="6070340" imgH="2572386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69392" y="1885568"/>
                        <a:ext cx="7284408" cy="3086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72C5CFB-46AC-4C16-AD93-E134C59EB931}"/>
              </a:ext>
            </a:extLst>
          </p:cNvPr>
          <p:cNvSpPr txBox="1"/>
          <p:nvPr/>
        </p:nvSpPr>
        <p:spPr>
          <a:xfrm>
            <a:off x="198861" y="2274837"/>
            <a:ext cx="50191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Mn-</a:t>
            </a:r>
            <a:r>
              <a:rPr lang="en-GB" dirty="0" err="1"/>
              <a:t>katalizirana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</a:rPr>
              <a:t>ligand: </a:t>
            </a:r>
            <a:r>
              <a:rPr lang="en-GB" dirty="0" err="1">
                <a:solidFill>
                  <a:schemeClr val="accent6"/>
                </a:solidFill>
              </a:rPr>
              <a:t>kiralni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bipiridin</a:t>
            </a:r>
            <a:endParaRPr lang="en-GB" dirty="0">
              <a:solidFill>
                <a:schemeClr val="accent6"/>
              </a:solidFill>
            </a:endParaRP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oksidacija</a:t>
            </a:r>
            <a:r>
              <a:rPr lang="en-GB" dirty="0"/>
              <a:t> </a:t>
            </a:r>
            <a:r>
              <a:rPr lang="en-GB" dirty="0" err="1"/>
              <a:t>matilenske</a:t>
            </a:r>
            <a:r>
              <a:rPr lang="en-GB" dirty="0"/>
              <a:t> </a:t>
            </a:r>
            <a:r>
              <a:rPr lang="en-GB" dirty="0" err="1"/>
              <a:t>skupine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regioselektivna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75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D9399-39B0-EEB2-920C-7CEEF7A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2D227-6584-4E4C-91F3-B01827DB5CDC}" type="slidenum">
              <a:rPr lang="hr-HR" smtClean="0"/>
              <a:t>9</a:t>
            </a:fld>
            <a:endParaRPr lang="hr-H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8A066E-B9C7-4927-7B43-372B5E88A7DD}"/>
              </a:ext>
            </a:extLst>
          </p:cNvPr>
          <p:cNvSpPr txBox="1">
            <a:spLocks/>
          </p:cNvSpPr>
          <p:nvPr/>
        </p:nvSpPr>
        <p:spPr>
          <a:xfrm>
            <a:off x="198861" y="122469"/>
            <a:ext cx="4552043" cy="7621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200" b="1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9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CH-</a:t>
            </a:r>
            <a:r>
              <a:rPr lang="el-GR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GB" sz="1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interakcije</a:t>
            </a:r>
            <a:endParaRPr lang="en-GB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C6815B8-D59F-436F-88C6-5307BCBDE8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463244"/>
              </p:ext>
            </p:extLst>
          </p:nvPr>
        </p:nvGraphicFramePr>
        <p:xfrm>
          <a:off x="4292420" y="2262263"/>
          <a:ext cx="7061380" cy="2333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CS ChemDraw 64-bit Drawing" r:id="rId3" imgW="5884483" imgH="1944561" progId="ChemDraw_x64.Document.6.0">
                  <p:embed/>
                </p:oleObj>
              </mc:Choice>
              <mc:Fallback>
                <p:oleObj name="CS ChemDraw 64-bit Drawing" r:id="rId3" imgW="5884483" imgH="1944561" progId="ChemDraw_x64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92420" y="2262263"/>
                        <a:ext cx="7061380" cy="2333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FA0ED3F-0E12-4AC3-B097-67B208742B7B}"/>
              </a:ext>
            </a:extLst>
          </p:cNvPr>
          <p:cNvSpPr txBox="1"/>
          <p:nvPr/>
        </p:nvSpPr>
        <p:spPr>
          <a:xfrm>
            <a:off x="198861" y="2274837"/>
            <a:ext cx="50191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Rh-</a:t>
            </a:r>
            <a:r>
              <a:rPr lang="en-GB" dirty="0" err="1"/>
              <a:t>katalizirana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6"/>
                </a:solidFill>
              </a:rPr>
              <a:t>ligand: </a:t>
            </a:r>
            <a:r>
              <a:rPr lang="en-GB" dirty="0" err="1">
                <a:solidFill>
                  <a:schemeClr val="accent6"/>
                </a:solidFill>
              </a:rPr>
              <a:t>kiralni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fluorirani</a:t>
            </a:r>
            <a:r>
              <a:rPr lang="en-GB" dirty="0">
                <a:solidFill>
                  <a:schemeClr val="accent6"/>
                </a:solidFill>
              </a:rPr>
              <a:t> </a:t>
            </a:r>
            <a:r>
              <a:rPr lang="en-GB" dirty="0" err="1">
                <a:solidFill>
                  <a:schemeClr val="accent6"/>
                </a:solidFill>
              </a:rPr>
              <a:t>MeO</a:t>
            </a:r>
            <a:r>
              <a:rPr lang="en-GB" dirty="0">
                <a:solidFill>
                  <a:schemeClr val="accent6"/>
                </a:solidFill>
              </a:rPr>
              <a:t>-BIPHEP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1,4-adicija </a:t>
            </a:r>
            <a:r>
              <a:rPr lang="en-GB" dirty="0" err="1"/>
              <a:t>arila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derivate </a:t>
            </a:r>
            <a:r>
              <a:rPr lang="en-GB" dirty="0" err="1"/>
              <a:t>kumarina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/>
              <a:t>enantioselektivna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20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</TotalTime>
  <Words>453</Words>
  <Application>Microsoft Office PowerPoint</Application>
  <PresentationFormat>Widescreen</PresentationFormat>
  <Paragraphs>196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Times New Roman</vt:lpstr>
      <vt:lpstr>Office Theme</vt:lpstr>
      <vt:lpstr>CS ChemDraw 64-bit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Purić</dc:creator>
  <cp:lastModifiedBy>LBK-2</cp:lastModifiedBy>
  <cp:revision>37</cp:revision>
  <dcterms:created xsi:type="dcterms:W3CDTF">2024-07-09T21:53:19Z</dcterms:created>
  <dcterms:modified xsi:type="dcterms:W3CDTF">2025-03-19T11:22:23Z</dcterms:modified>
</cp:coreProperties>
</file>