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70" r:id="rId10"/>
    <p:sldId id="264" r:id="rId11"/>
    <p:sldId id="271" r:id="rId12"/>
    <p:sldId id="265" r:id="rId13"/>
    <p:sldId id="272" r:id="rId14"/>
    <p:sldId id="266" r:id="rId15"/>
    <p:sldId id="273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FAEEB-9ABC-4A65-9552-D7408BEE14F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8F48-9AA9-4A1C-AC0F-B61004D1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2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3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6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5C4C-8BB7-44C6-93F3-5BACE7D3C75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7480-607D-4752-8D5C-942C11A2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08" y="989045"/>
            <a:ext cx="10683551" cy="5175800"/>
          </a:xfrm>
        </p:spPr>
        <p:txBody>
          <a:bodyPr anchor="t">
            <a:normAutofit/>
          </a:bodyPr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PRIRODOSLOVNO-MATEMATIČKI FAKULTET</a:t>
            </a:r>
            <a:b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odsjek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Karla Karadža</a:t>
            </a:r>
            <a:b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REAKTIVNI INTERMEDIJERI U FOTOLIZI KARBAZOLA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Doktorski studij: Kemija (smjer: Organska kemija) </a:t>
            </a:r>
            <a:b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Napisan prema publikaciji:</a:t>
            </a:r>
            <a:b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 L.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 </a:t>
            </a:r>
            <a:r>
              <a:rPr lang="hr-H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(2025) 1614−1625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5" b="70206" l="30112" r="71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12" t="5164" r="27902" b="27427"/>
          <a:stretch/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30" b="80342" l="20230" r="77471">
                        <a14:foregroundMark x1="53103" y1="20085" x2="53103" y2="20085"/>
                        <a14:foregroundMark x1="54713" y1="35470" x2="50805" y2="49573"/>
                        <a14:foregroundMark x1="50805" y1="49573" x2="50805" y2="48291"/>
                        <a14:foregroundMark x1="54253" y1="40598" x2="51954" y2="68803"/>
                        <a14:foregroundMark x1="55862" y1="35043" x2="65747" y2="48718"/>
                        <a14:foregroundMark x1="66667" y1="46581" x2="63448" y2="35043"/>
                        <a14:foregroundMark x1="59540" y1="48718" x2="62529" y2="57692"/>
                        <a14:foregroundMark x1="64138" y1="51709" x2="66207" y2="58547"/>
                        <a14:foregroundMark x1="66207" y1="59829" x2="60230" y2="61538"/>
                        <a14:foregroundMark x1="67356" y1="30342" x2="74943" y2="38462"/>
                        <a14:foregroundMark x1="73333" y1="44444" x2="73333" y2="64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10679" r="20483" b="11433"/>
          <a:stretch/>
        </p:blipFill>
        <p:spPr>
          <a:xfrm>
            <a:off x="0" y="0"/>
            <a:ext cx="1462816" cy="98904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Zagreb, 27.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svibnja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MEHANIZAM – OD RADIKAL-KATIONA DO KARBAZOLIL-RADIKALA I DIMERA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47" y="1690688"/>
            <a:ext cx="10227905" cy="2862650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Pobuda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karbazola</a:t>
            </a: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Stvaranje radikal-kationa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karbazola</a:t>
            </a: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Pretvorba u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karbazolil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-radikal</a:t>
            </a:r>
          </a:p>
          <a:p>
            <a:pPr marL="342900" indent="-342900">
              <a:buFont typeface="+mj-lt"/>
              <a:buAutoNum type="arabicParenR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Nastanak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dimera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drugih stabilnijih produkata </a:t>
            </a:r>
          </a:p>
          <a:p>
            <a:pPr marL="342900" indent="-342900">
              <a:buFont typeface="+mj-lt"/>
              <a:buAutoNum type="arabicParenR"/>
            </a:pPr>
            <a:endParaRPr lang="hr-H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1614−1625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6878445" y="3214398"/>
            <a:ext cx="2223335" cy="16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1614−1625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2093167" y="596089"/>
            <a:ext cx="8005665" cy="553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16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ASIGNACIJA SPEKTRALNIH VRPCI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</p:spPr>
            <p:txBody>
              <a:bodyPr anchor="t">
                <a:normAutofit/>
              </a:bodyPr>
              <a:lstStyle/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CBL(</a:t>
                </a:r>
                <a:r>
                  <a:rPr lang="hr-HR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karbazol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supstituiran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alkilnom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skupinom na dušiku</a:t>
                </a:r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  <a:blipFill>
                <a:blip r:embed="rId3"/>
                <a:stretch>
                  <a:fillRect l="-358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4919"/>
          <a:stretch/>
        </p:blipFill>
        <p:spPr bwMode="auto">
          <a:xfrm>
            <a:off x="1720457" y="2389130"/>
            <a:ext cx="8751084" cy="3658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/>
          </a:blip>
          <a:stretch>
            <a:fillRect/>
          </a:stretch>
        </p:blipFill>
        <p:spPr>
          <a:xfrm>
            <a:off x="10249080" y="1341812"/>
            <a:ext cx="1533279" cy="1541454"/>
          </a:xfrm>
          <a:prstGeom prst="rect">
            <a:avLst/>
          </a:prstGeom>
        </p:spPr>
      </p:pic>
      <p:sp>
        <p:nvSpPr>
          <p:cNvPr id="1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1614−1625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ASIGNACIJA SPEKTRALNIH VRPCI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249080" y="1341812"/>
            <a:ext cx="1533279" cy="154145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644"/>
          <a:stretch/>
        </p:blipFill>
        <p:spPr bwMode="auto">
          <a:xfrm>
            <a:off x="1720456" y="2379799"/>
            <a:ext cx="8751084" cy="3658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982046" y="1690688"/>
            <a:ext cx="10227905" cy="2862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otopina CBL(</a:t>
            </a:r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cikloheksanu</a:t>
            </a: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1614−1625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457" y="2353469"/>
            <a:ext cx="8751084" cy="3658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ASIGNACIJA SPEKTRALNIH VRPCI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</p:spPr>
            <p:txBody>
              <a:bodyPr anchor="t">
                <a:normAutofit/>
              </a:bodyPr>
              <a:lstStyle/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CBL(</a:t>
                </a:r>
                <a:r>
                  <a:rPr lang="hr-HR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karbazol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favorizira nastanak radikala lokaliziranog na ugljiku na položaju 1</a:t>
                </a:r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  <a:blipFill>
                <a:blip r:embed="rId4"/>
                <a:stretch>
                  <a:fillRect l="-358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lum bright="-20000"/>
          </a:blip>
          <a:stretch>
            <a:fillRect/>
          </a:stretch>
        </p:blipFill>
        <p:spPr>
          <a:xfrm>
            <a:off x="9616463" y="1027906"/>
            <a:ext cx="2575537" cy="1824952"/>
          </a:xfrm>
          <a:prstGeom prst="rect">
            <a:avLst/>
          </a:prstGeom>
        </p:spPr>
      </p:pic>
      <p:sp>
        <p:nvSpPr>
          <p:cNvPr id="1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1614−1625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ASIGNACIJA SPEKTRALNIH VRPCI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82045" y="1690688"/>
            <a:ext cx="10227905" cy="2862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otopina CBL(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cikloheksanu</a:t>
            </a: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9616463" y="1027906"/>
            <a:ext cx="2575537" cy="18249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t="3421" r="23405"/>
          <a:stretch/>
        </p:blipFill>
        <p:spPr bwMode="auto">
          <a:xfrm>
            <a:off x="3807664" y="2353470"/>
            <a:ext cx="4576665" cy="3658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1614−1625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982045" y="1690688"/>
                <a:ext cx="10227905" cy="286265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nova vrpca oko 360 nm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radikal-kation karbazola</a:t>
                </a:r>
              </a:p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CBL(</a:t>
                </a:r>
                <a:r>
                  <a:rPr lang="hr-HR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 CBL(</a:t>
                </a:r>
                <a:r>
                  <a:rPr lang="hr-HR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hr-HR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spriječen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nastanak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radikala lokaliziranog na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dušiku, favoriziran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nastanak radikala lokaliziranih na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ugljiku</a:t>
                </a:r>
                <a:endParaRPr lang="hr-HR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svojstva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otapala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utječu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relativne udjele i vidljivost pojedinih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intermedijera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polarni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acetonitril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favorizira radikal-katione,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nepolarni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cikloheksan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pogoduje neutralnim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radikalima</a:t>
                </a:r>
              </a:p>
              <a:p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radikal-kation,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homolitičko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cijepanje N–H veze i procesi koji vode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dimerizaciji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međusobno konkuriraju u stvaranju neutralnih radikala</a:t>
                </a:r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45" y="1690688"/>
                <a:ext cx="10227905" cy="2862650"/>
              </a:xfrm>
              <a:prstGeom prst="rect">
                <a:avLst/>
              </a:prstGeom>
              <a:blipFill>
                <a:blip r:embed="rId3"/>
                <a:stretch>
                  <a:fillRect l="-358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20000" contrast="-20000"/>
          </a:blip>
          <a:stretch>
            <a:fillRect/>
          </a:stretch>
        </p:blipFill>
        <p:spPr>
          <a:xfrm>
            <a:off x="2143366" y="4178762"/>
            <a:ext cx="7905262" cy="7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444622"/>
            <a:ext cx="10515600" cy="185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 KARBAZOLA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19260" y="1970608"/>
                <a:ext cx="6246845" cy="2862650"/>
              </a:xfrm>
            </p:spPr>
            <p:txBody>
              <a:bodyPr anchor="ctr">
                <a:normAutofit/>
              </a:bodyPr>
              <a:lstStyle/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jaka apsorpcija u UV području, visoki kvantni prinos fluorescencije i visoka energija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tripletnog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pobuđenog stanja</a:t>
                </a:r>
              </a:p>
              <a:p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primjena u OLED-ima, organskim solarnim ćelijama,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fotokatalizi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kao biološki aktivni spojevi</a:t>
                </a:r>
              </a:p>
              <a:p>
                <a:endParaRPr lang="hr-HR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 zračenje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fotofizički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fotokemijski procesi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reaktivni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intermedijeri</a:t>
                </a:r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9260" y="1970608"/>
                <a:ext cx="6246845" cy="2862650"/>
              </a:xfrm>
              <a:blipFill>
                <a:blip r:embed="rId3"/>
                <a:stretch>
                  <a:fillRect l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2087408" y="2353162"/>
            <a:ext cx="2481015" cy="1805792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Ziarani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Lashgari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G. Kruger,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Carbazole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Dyes, u Metal-Free Synthetic Organic Dyes, Elsevier, 2018, str. 109–116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Li, D.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Y. Li, C.-S. Lee, H.-L.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Kwong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Lee,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Mater. 17 (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2005)</a:t>
            </a:r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1208–1212.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Ledwon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Org. Electron. 75 (2019) 105422.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LASERSKA PULSNA FOTOLIZA (LFP) I TRANZIJENTNA APSORPCIJSKA SPEKTROSKOPIJA (TA)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</p:spPr>
            <p:txBody>
              <a:bodyPr anchor="t">
                <a:normAutofit/>
              </a:bodyPr>
              <a:lstStyle/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pulsna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fotoliza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intenzivni bljesak vidljive ili ultraljubičaste svjetlosti</a:t>
                </a:r>
              </a:p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laserska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pulsna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fotoliza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kratki laserski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pulsevi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r-HR" sz="18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pump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r-HR" sz="1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tehnika</a:t>
                </a:r>
              </a:p>
              <a:p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LFP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specifičan slučaj TA </a:t>
                </a:r>
              </a:p>
              <a:p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– obuhvaća sve </a:t>
                </a:r>
                <a:r>
                  <a:rPr lang="hr-HR" sz="1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pump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r-HR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tehnike kojima se ispituju kratkoživuća pobuđena stanja mjerenjem promjene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apsorbancije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 kratkim vremenskim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skalama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  <a:blipFill>
                <a:blip r:embed="rId3"/>
                <a:stretch>
                  <a:fillRect l="-358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602"/>
          <a:stretch/>
        </p:blipFill>
        <p:spPr>
          <a:xfrm>
            <a:off x="2572312" y="3852153"/>
            <a:ext cx="7047373" cy="2504197"/>
          </a:xfrm>
          <a:prstGeom prst="rect">
            <a:avLst/>
          </a:prstGeom>
        </p:spPr>
      </p:pic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R. Salman, Chemical Reactions Studied by Electronic Spectroscopy, u Encyclopedia of Spectroscopy and Spectrometry, Elsevier, 1999, str. 216–222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://uml.chemistry.unimelb.edu.au/research-2/technique-descriptions/nanosecond-gated-spectroscopy/laser-flash-photolysis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Kitamura, S.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Kohtani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Nakagaki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Photochem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Photobiol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C. 6 (2005) 168–185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 I MOTIVACIJA ISTRAŽIVANJA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3153" y="1651401"/>
            <a:ext cx="4128216" cy="4115594"/>
          </a:xfrm>
        </p:spPr>
        <p:txBody>
          <a:bodyPr anchor="ctr">
            <a:normAutofit/>
          </a:bodyPr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radu je proučavana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fotoliza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karbazola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acetonitrilu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primjenom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nanosekundne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laserske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pulsne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fotolize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 266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</a:p>
          <a:p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otkrivena je nova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tranzijentna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vrpca oko 360 nm koja prije nije bila zabilježena</a:t>
            </a:r>
          </a:p>
          <a:p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tranzijentna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vrpca – spektralni „potpis”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49" y="1512577"/>
            <a:ext cx="5301574" cy="4393242"/>
          </a:xfrm>
          <a:prstGeom prst="rect">
            <a:avLst/>
          </a:prstGeom>
        </p:spPr>
      </p:pic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1625.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Dickinson,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TA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Advanced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Spectroscopic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2021,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31–39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.-Y. Kim, Y.-J. Cho, A.-R. Lee, H.-j. Son, W.-S. Han, D. W. Cho, S. O. Kang, Phys. Chem. Chem. Phys. 19 (2017)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426–435.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PRIJAŠNJA SAZNANJA O INTERMEDIJERIMA KARBAZOLA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709647"/>
                  </p:ext>
                </p:extLst>
              </p:nvPr>
            </p:nvGraphicFramePr>
            <p:xfrm>
              <a:off x="2415073" y="3237719"/>
              <a:ext cx="7361853" cy="23234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935684">
                      <a:extLst>
                        <a:ext uri="{9D8B030D-6E8A-4147-A177-3AD203B41FA5}">
                          <a16:colId xmlns:a16="http://schemas.microsoft.com/office/drawing/2014/main" val="3537886546"/>
                        </a:ext>
                      </a:extLst>
                    </a:gridCol>
                    <a:gridCol w="3426169">
                      <a:extLst>
                        <a:ext uri="{9D8B030D-6E8A-4147-A177-3AD203B41FA5}">
                          <a16:colId xmlns:a16="http://schemas.microsoft.com/office/drawing/2014/main" val="3949710605"/>
                        </a:ext>
                      </a:extLst>
                    </a:gridCol>
                  </a:tblGrid>
                  <a:tr h="387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b="1" i="1" noProof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Apsorpcijski maksimum / nm</a:t>
                          </a:r>
                          <a:endParaRPr lang="hr-HR" sz="160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b="1" i="1" noProof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Predloženi </a:t>
                          </a:r>
                          <a:r>
                            <a:rPr lang="hr-HR" sz="1800" b="1" i="1" noProof="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intermedijer</a:t>
                          </a:r>
                          <a:endParaRPr lang="hr-HR" sz="160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594354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420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CBL*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72122475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550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</a:t>
                          </a:r>
                          <a:r>
                            <a:rPr lang="hr-H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●+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794219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</a:t>
                          </a:r>
                          <a:r>
                            <a:rPr lang="hr-H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●+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6035462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620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CBL*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0866951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780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</a:t>
                          </a:r>
                          <a:r>
                            <a:rPr lang="hr-H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●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63420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709647"/>
                  </p:ext>
                </p:extLst>
              </p:nvPr>
            </p:nvGraphicFramePr>
            <p:xfrm>
              <a:off x="2415073" y="3237719"/>
              <a:ext cx="7361853" cy="23234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935684">
                      <a:extLst>
                        <a:ext uri="{9D8B030D-6E8A-4147-A177-3AD203B41FA5}">
                          <a16:colId xmlns:a16="http://schemas.microsoft.com/office/drawing/2014/main" val="3537886546"/>
                        </a:ext>
                      </a:extLst>
                    </a:gridCol>
                    <a:gridCol w="3426169">
                      <a:extLst>
                        <a:ext uri="{9D8B030D-6E8A-4147-A177-3AD203B41FA5}">
                          <a16:colId xmlns:a16="http://schemas.microsoft.com/office/drawing/2014/main" val="3949710605"/>
                        </a:ext>
                      </a:extLst>
                    </a:gridCol>
                  </a:tblGrid>
                  <a:tr h="387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b="1" i="1" noProof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Apsorpcijski maksimum / nm</a:t>
                          </a:r>
                          <a:endParaRPr lang="hr-HR" sz="160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b="1" i="1" noProof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Predloženi </a:t>
                          </a:r>
                          <a:r>
                            <a:rPr lang="hr-HR" sz="1800" b="1" i="1" noProof="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intermedijer</a:t>
                          </a:r>
                          <a:endParaRPr lang="hr-HR" sz="160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594354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22222" r="-8715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CBL*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72122475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8750" r="-87152" b="-3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</a:t>
                          </a:r>
                          <a:r>
                            <a:rPr lang="hr-H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●+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794219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8750" r="-87152" b="-2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</a:t>
                          </a:r>
                          <a:r>
                            <a:rPr lang="hr-H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●+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6035462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25397" r="-87152" b="-1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CBL*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0866951"/>
                      </a:ext>
                    </a:extLst>
                  </a:tr>
                  <a:tr h="387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7188" r="-87152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CBL</a:t>
                          </a:r>
                          <a:r>
                            <a:rPr lang="hr-H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●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634205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4984331" y="1542021"/>
            <a:ext cx="2223335" cy="1618241"/>
          </a:xfrm>
          <a:prstGeom prst="rect">
            <a:avLst/>
          </a:prstGeom>
        </p:spPr>
      </p:pic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Martin, E.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Bréhéret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Tfibel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Lacourbas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84 (1980)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Y.-J.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A.-R. Lee, S.-Y.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W.-S. Han, H. J. Son, D. W.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O. Kang,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 (2016) 22921.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EKSPERIMENTALNI PRISTUP I NAMJERNO „BLOKIRANJE“ REAKTIVNIH MJESTA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</p:spPr>
            <p:txBody>
              <a:bodyPr anchor="t">
                <a:normAutofit/>
              </a:bodyPr>
              <a:lstStyle/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 LFP pri 266 nm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Nd:YAG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(engl. </a:t>
                </a:r>
                <a:r>
                  <a:rPr 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Neodymium-doped Yttrium Aluminum Garnet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laser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ksenonova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lampa</a:t>
                </a:r>
              </a:p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kratki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intenzivni laserski puls pobuđuje otopinu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karbazola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ili njegovih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derivata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vremenski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ovisne promjene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tranzijentne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sz="1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apsorbancije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vrijeme života 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tranzijentni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apsorpcijski spektar pojedinih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međuprodukata</a:t>
                </a:r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hr-HR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uzorci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karbazola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 derivata pripremaju se u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acetonitrilu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 </a:t>
                </a:r>
                <a:r>
                  <a:rPr lang="hr-HR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cikloheksanu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otopine se propuhuju argonom</a:t>
                </a:r>
              </a:p>
              <a:p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hr-HR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hr-HR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  <a:blipFill>
                <a:blip r:embed="rId3"/>
                <a:stretch>
                  <a:fillRect l="-358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83" y="3992587"/>
            <a:ext cx="2058669" cy="205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Ludwiczak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Majchrzak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Kubicki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Marciniec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Organomet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Chem. 750 (2014)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150–161.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 129 (2025) 1614−1625.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Majchrzak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Marciniec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131 (2011)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577.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EKSPERIMENTALNI PRISTUP I NAMJERNO „BLOKIRANJE“ REAKTIVNIH MJESTA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86015"/>
              </p:ext>
            </p:extLst>
          </p:nvPr>
        </p:nvGraphicFramePr>
        <p:xfrm>
          <a:off x="2411413" y="1989138"/>
          <a:ext cx="7324725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5743558" imgH="3185216" progId="Word.Document.12">
                  <p:embed/>
                </p:oleObj>
              </mc:Choice>
              <mc:Fallback>
                <p:oleObj name="Document" r:id="rId4" imgW="5743558" imgH="3185216" progId="Word.Document.12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413" y="1989138"/>
                        <a:ext cx="7324725" cy="407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Ludwiczak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Majchrzak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Kubicki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Marciniec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Organomet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Chem. 750 (2014)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150–161.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 129 (2025) 1614−1625.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Majchrzak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Marciniec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131 (2011)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577.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TRANZIJENTNA VRPCA I NJEZINA ASIGNACIJA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</p:spPr>
            <p:txBody>
              <a:bodyPr anchor="t">
                <a:normAutofit/>
              </a:bodyPr>
              <a:lstStyle/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intenzivna apsorpcijska vrpca 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maksimumom oko 360 nm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problem: jednoznačna asignacija </a:t>
                </a:r>
              </a:p>
              <a:p>
                <a:endParaRPr lang="hr-HR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047" y="1690688"/>
                <a:ext cx="10227905" cy="2862650"/>
              </a:xfrm>
              <a:blipFill>
                <a:blip r:embed="rId3"/>
                <a:stretch>
                  <a:fillRect l="-358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r="5052"/>
          <a:stretch/>
        </p:blipFill>
        <p:spPr bwMode="auto">
          <a:xfrm>
            <a:off x="1720457" y="2539982"/>
            <a:ext cx="8751084" cy="3652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bright="-20000"/>
          </a:blip>
          <a:stretch>
            <a:fillRect/>
          </a:stretch>
        </p:blipFill>
        <p:spPr>
          <a:xfrm>
            <a:off x="10249080" y="1374443"/>
            <a:ext cx="1473926" cy="1481784"/>
          </a:xfrm>
          <a:prstGeom prst="rect">
            <a:avLst/>
          </a:prstGeom>
        </p:spPr>
      </p:pic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2421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1614−1625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TRANZIJENTNA VRPCA I NJEZINA ASIGNACIJA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r="3863"/>
          <a:stretch/>
        </p:blipFill>
        <p:spPr bwMode="auto">
          <a:xfrm>
            <a:off x="1720457" y="2527702"/>
            <a:ext cx="8751084" cy="3652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982047" y="1690688"/>
                <a:ext cx="10227905" cy="286265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detaljnija analiza </a:t>
                </a:r>
                <a14:m>
                  <m:oMath xmlns:m="http://schemas.openxmlformats.org/officeDocument/2006/math">
                    <m:r>
                      <a:rPr lang="hr-H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DAS (</a:t>
                </a:r>
                <a:r>
                  <a:rPr lang="hr-H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engl. </a:t>
                </a:r>
                <a:r>
                  <a:rPr lang="hr-HR" sz="1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lang="hr-HR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Associated</a:t>
                </a:r>
                <a:r>
                  <a:rPr lang="hr-HR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8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</a:t>
                </a:r>
                <a:r>
                  <a:rPr lang="hr-HR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spektri</a:t>
                </a:r>
              </a:p>
              <a:p>
                <a:endParaRPr lang="hr-H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47" y="1690688"/>
                <a:ext cx="10227905" cy="2862650"/>
              </a:xfrm>
              <a:prstGeom prst="rect">
                <a:avLst/>
              </a:prstGeom>
              <a:blipFill>
                <a:blip r:embed="rId6"/>
                <a:stretch>
                  <a:fillRect l="-358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lum bright="-20000"/>
          </a:blip>
          <a:stretch>
            <a:fillRect/>
          </a:stretch>
        </p:blipFill>
        <p:spPr>
          <a:xfrm>
            <a:off x="10249080" y="1374443"/>
            <a:ext cx="1473926" cy="1481784"/>
          </a:xfrm>
          <a:prstGeom prst="rect">
            <a:avLst/>
          </a:prstGeom>
        </p:spPr>
      </p:pic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7549" y="6559420"/>
            <a:ext cx="11060349" cy="16205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Bayda-Smykaj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Burdzinski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Grzelak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L. Hug,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Chem. B 129 (2025) 1614−1625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1357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Document</vt:lpstr>
      <vt:lpstr>PRIRODOSLOVNO-MATEMATIČKI FAKULTET Kemijski odsjek   Karla Karadža     REAKTIVNI INTERMEDIJERI U FOTOLIZI KARBAZOLA     KEMIJSKI SEMINAR 1 Doktorski studij: Kemija (smjer: Organska kemija)     Napisan prema publikaciji:  M. Bayda-Smykaj, G. Burdzinski, J. Koput, M. Grzelak, G. L. Hug, B. Marciniak, J. Phys. Chem. B 129 (2025) 1614−1625.   </vt:lpstr>
      <vt:lpstr>DERIVATI KARBAZOLA</vt:lpstr>
      <vt:lpstr>LASERSKA PULSNA FOTOLIZA (LFP) I TRANZIJENTNA APSORPCIJSKA SPEKTROSKOPIJA (TA)</vt:lpstr>
      <vt:lpstr>CILJ I MOTIVACIJA ISTRAŽIVANJA</vt:lpstr>
      <vt:lpstr>PRIJAŠNJA SAZNANJA O INTERMEDIJERIMA KARBAZOLA</vt:lpstr>
      <vt:lpstr>EKSPERIMENTALNI PRISTUP I NAMJERNO „BLOKIRANJE“ REAKTIVNIH MJESTA</vt:lpstr>
      <vt:lpstr>EKSPERIMENTALNI PRISTUP I NAMJERNO „BLOKIRANJE“ REAKTIVNIH MJESTA</vt:lpstr>
      <vt:lpstr>NOVA TRANZIJENTNA VRPCA I NJEZINA ASIGNACIJA </vt:lpstr>
      <vt:lpstr>NOVA TRANZIJENTNA VRPCA I NJEZINA ASIGNACIJA </vt:lpstr>
      <vt:lpstr>MEHANIZAM – OD RADIKAL-KATIONA DO KARBAZOLIL-RADIKALA I DIMERA </vt:lpstr>
      <vt:lpstr>PowerPoint Presentation</vt:lpstr>
      <vt:lpstr>ASIGNACIJA SPEKTRALNIH VRPCI</vt:lpstr>
      <vt:lpstr>ASIGNACIJA SPEKTRALNIH VRPCI</vt:lpstr>
      <vt:lpstr>ASIGNACIJA SPEKTRALNIH VRPCI</vt:lpstr>
      <vt:lpstr>ASIGNACIJA SPEKTRALNIH VRPCI</vt:lpstr>
      <vt:lpstr>ZAKLJUČAK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Karadža</dc:creator>
  <cp:lastModifiedBy>Karla Karadža</cp:lastModifiedBy>
  <cp:revision>54</cp:revision>
  <dcterms:created xsi:type="dcterms:W3CDTF">2026-04-25T07:31:07Z</dcterms:created>
  <dcterms:modified xsi:type="dcterms:W3CDTF">2026-05-11T06:44:35Z</dcterms:modified>
</cp:coreProperties>
</file>