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2" r:id="rId5"/>
    <p:sldId id="261" r:id="rId6"/>
    <p:sldId id="268" r:id="rId7"/>
    <p:sldId id="259" r:id="rId8"/>
    <p:sldId id="269" r:id="rId9"/>
    <p:sldId id="270" r:id="rId10"/>
    <p:sldId id="260" r:id="rId11"/>
    <p:sldId id="258" r:id="rId12"/>
    <p:sldId id="271" r:id="rId13"/>
    <p:sldId id="257" r:id="rId14"/>
    <p:sldId id="272" r:id="rId15"/>
    <p:sldId id="274" r:id="rId16"/>
    <p:sldId id="273" r:id="rId17"/>
    <p:sldId id="275" r:id="rId18"/>
    <p:sldId id="276" r:id="rId19"/>
    <p:sldId id="264" r:id="rId20"/>
    <p:sldId id="265" r:id="rId21"/>
    <p:sldId id="277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4723B-3BC7-4052-85E4-C6D4B43FF1DE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D0E93DD9-6B40-431A-A6F0-03160D631C9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r-HR" sz="1800" dirty="0" smtClean="0">
              <a:solidFill>
                <a:schemeClr val="tx1"/>
              </a:solidFill>
            </a:rPr>
            <a:t>DNA od </a:t>
          </a:r>
          <a:r>
            <a:rPr lang="hr-HR" sz="1800" dirty="0" err="1" smtClean="0">
              <a:solidFill>
                <a:schemeClr val="tx1"/>
              </a:solidFill>
            </a:rPr>
            <a:t>donora</a:t>
          </a:r>
          <a:r>
            <a:rPr lang="hr-HR" sz="1800" dirty="0" smtClean="0">
              <a:solidFill>
                <a:schemeClr val="tx1"/>
              </a:solidFill>
            </a:rPr>
            <a:t> do receptora</a:t>
          </a:r>
          <a:endParaRPr lang="en-US" sz="1800" dirty="0">
            <a:solidFill>
              <a:schemeClr val="tx1"/>
            </a:solidFill>
          </a:endParaRPr>
        </a:p>
      </dgm:t>
    </dgm:pt>
    <dgm:pt modelId="{B6C3CEDC-9BF5-4C00-B2EE-34C554177FA3}" type="parTrans" cxnId="{717147CF-1490-4536-B1FD-56F0BC25679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929D0B6-957E-4C91-BBDB-5DE50357BCF4}" type="sibTrans" cxnId="{717147CF-1490-4536-B1FD-56F0BC25679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C7616D9-1F28-43CC-ACAA-599EB08B5F9E}">
      <dgm:prSet phldrT="[Text]" custT="1"/>
      <dgm:spPr>
        <a:solidFill>
          <a:srgbClr val="FFFF00">
            <a:alpha val="34000"/>
          </a:srgbClr>
        </a:solidFill>
      </dgm:spPr>
      <dgm:t>
        <a:bodyPr/>
        <a:lstStyle/>
        <a:p>
          <a:r>
            <a:rPr lang="hr-HR" sz="1800" dirty="0" smtClean="0">
              <a:solidFill>
                <a:schemeClr val="tx1"/>
              </a:solidFill>
            </a:rPr>
            <a:t>skupljanje fragmenata DNA iz okoline</a:t>
          </a:r>
          <a:endParaRPr lang="en-US" sz="1800" dirty="0">
            <a:solidFill>
              <a:schemeClr val="tx1"/>
            </a:solidFill>
          </a:endParaRPr>
        </a:p>
      </dgm:t>
    </dgm:pt>
    <dgm:pt modelId="{9ED40B7C-DDA3-4D6D-B4CA-B4ABFF7471C2}" type="parTrans" cxnId="{E81C3549-A376-44DD-B7BA-6AAFAED0253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FFC6D4B-8ED7-4041-8BC1-7959B7817454}" type="sibTrans" cxnId="{E81C3549-A376-44DD-B7BA-6AAFAED0253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0E69A68-DA8F-4B99-BF9E-BF4E0FCAEC83}">
      <dgm:prSet phldrT="[Text]" custT="1"/>
      <dgm:spPr>
        <a:solidFill>
          <a:srgbClr val="7030A0">
            <a:alpha val="34000"/>
          </a:srgbClr>
        </a:solidFill>
      </dgm:spPr>
      <dgm:t>
        <a:bodyPr/>
        <a:lstStyle/>
        <a:p>
          <a:r>
            <a:rPr lang="hr-HR" sz="1800" dirty="0" smtClean="0">
              <a:solidFill>
                <a:schemeClr val="tx1"/>
              </a:solidFill>
            </a:rPr>
            <a:t>ubrizgana DNA u stanicu</a:t>
          </a:r>
          <a:endParaRPr lang="en-US" sz="1800" dirty="0">
            <a:solidFill>
              <a:schemeClr val="tx1"/>
            </a:solidFill>
          </a:endParaRPr>
        </a:p>
      </dgm:t>
    </dgm:pt>
    <dgm:pt modelId="{765CA95F-D03D-4401-9B79-847A149CECAD}" type="parTrans" cxnId="{E8DAEA16-9C48-4BB9-9EE2-D8C9483AC56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C99A13F-BA4C-4AD0-AB6E-59B8DD0D5B78}" type="sibTrans" cxnId="{E8DAEA16-9C48-4BB9-9EE2-D8C9483AC56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31214C0-1B34-429F-9E09-B3FA3699E470}" type="pres">
      <dgm:prSet presAssocID="{6BE4723B-3BC7-4052-85E4-C6D4B43FF1DE}" presName="Name0" presStyleCnt="0">
        <dgm:presLayoutVars>
          <dgm:resizeHandles/>
        </dgm:presLayoutVars>
      </dgm:prSet>
      <dgm:spPr/>
    </dgm:pt>
    <dgm:pt modelId="{56C92919-552D-4E41-88BB-D11B8FDCCBF9}" type="pres">
      <dgm:prSet presAssocID="{D0E93DD9-6B40-431A-A6F0-03160D631C9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88785-098E-4DCC-9138-0A802BF757B2}" type="pres">
      <dgm:prSet presAssocID="{5929D0B6-957E-4C91-BBDB-5DE50357BCF4}" presName="space" presStyleCnt="0"/>
      <dgm:spPr/>
    </dgm:pt>
    <dgm:pt modelId="{735F7D47-9B30-4E45-8380-BABB703A3438}" type="pres">
      <dgm:prSet presAssocID="{1C7616D9-1F28-43CC-ACAA-599EB08B5F9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3050B-4AA8-413F-8AA7-D46755D8DC6E}" type="pres">
      <dgm:prSet presAssocID="{FFFC6D4B-8ED7-4041-8BC1-7959B7817454}" presName="space" presStyleCnt="0"/>
      <dgm:spPr/>
    </dgm:pt>
    <dgm:pt modelId="{A77D3BD6-AF2A-4869-8826-1BBFF2333523}" type="pres">
      <dgm:prSet presAssocID="{80E69A68-DA8F-4B99-BF9E-BF4E0FCAEC8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EED380-5A6D-4474-94E6-67B6FEE7311A}" type="presOf" srcId="{D0E93DD9-6B40-431A-A6F0-03160D631C98}" destId="{56C92919-552D-4E41-88BB-D11B8FDCCBF9}" srcOrd="0" destOrd="0" presId="urn:diagrams.loki3.com/VaryingWidthList"/>
    <dgm:cxn modelId="{717147CF-1490-4536-B1FD-56F0BC256792}" srcId="{6BE4723B-3BC7-4052-85E4-C6D4B43FF1DE}" destId="{D0E93DD9-6B40-431A-A6F0-03160D631C98}" srcOrd="0" destOrd="0" parTransId="{B6C3CEDC-9BF5-4C00-B2EE-34C554177FA3}" sibTransId="{5929D0B6-957E-4C91-BBDB-5DE50357BCF4}"/>
    <dgm:cxn modelId="{E8DAEA16-9C48-4BB9-9EE2-D8C9483AC568}" srcId="{6BE4723B-3BC7-4052-85E4-C6D4B43FF1DE}" destId="{80E69A68-DA8F-4B99-BF9E-BF4E0FCAEC83}" srcOrd="2" destOrd="0" parTransId="{765CA95F-D03D-4401-9B79-847A149CECAD}" sibTransId="{9C99A13F-BA4C-4AD0-AB6E-59B8DD0D5B78}"/>
    <dgm:cxn modelId="{E81C3549-A376-44DD-B7BA-6AAFAED0253C}" srcId="{6BE4723B-3BC7-4052-85E4-C6D4B43FF1DE}" destId="{1C7616D9-1F28-43CC-ACAA-599EB08B5F9E}" srcOrd="1" destOrd="0" parTransId="{9ED40B7C-DDA3-4D6D-B4CA-B4ABFF7471C2}" sibTransId="{FFFC6D4B-8ED7-4041-8BC1-7959B7817454}"/>
    <dgm:cxn modelId="{74B8649B-B042-4792-9CCA-551D014BCEFA}" type="presOf" srcId="{80E69A68-DA8F-4B99-BF9E-BF4E0FCAEC83}" destId="{A77D3BD6-AF2A-4869-8826-1BBFF2333523}" srcOrd="0" destOrd="0" presId="urn:diagrams.loki3.com/VaryingWidthList"/>
    <dgm:cxn modelId="{F1B50EEB-318E-49C2-855D-FF41B09593CA}" type="presOf" srcId="{1C7616D9-1F28-43CC-ACAA-599EB08B5F9E}" destId="{735F7D47-9B30-4E45-8380-BABB703A3438}" srcOrd="0" destOrd="0" presId="urn:diagrams.loki3.com/VaryingWidthList"/>
    <dgm:cxn modelId="{E42998A2-E38C-4B5C-9B4D-D5DC2065C048}" type="presOf" srcId="{6BE4723B-3BC7-4052-85E4-C6D4B43FF1DE}" destId="{831214C0-1B34-429F-9E09-B3FA3699E470}" srcOrd="0" destOrd="0" presId="urn:diagrams.loki3.com/VaryingWidthList"/>
    <dgm:cxn modelId="{F5FA22A7-AA1D-4ED8-941E-B5199AADA19E}" type="presParOf" srcId="{831214C0-1B34-429F-9E09-B3FA3699E470}" destId="{56C92919-552D-4E41-88BB-D11B8FDCCBF9}" srcOrd="0" destOrd="0" presId="urn:diagrams.loki3.com/VaryingWidthList"/>
    <dgm:cxn modelId="{B4DF72EB-CC79-4BC0-A744-7D2C5F3F033B}" type="presParOf" srcId="{831214C0-1B34-429F-9E09-B3FA3699E470}" destId="{8BC88785-098E-4DCC-9138-0A802BF757B2}" srcOrd="1" destOrd="0" presId="urn:diagrams.loki3.com/VaryingWidthList"/>
    <dgm:cxn modelId="{E29EBF56-FF64-4DBD-9176-1ED6EBDBFFB2}" type="presParOf" srcId="{831214C0-1B34-429F-9E09-B3FA3699E470}" destId="{735F7D47-9B30-4E45-8380-BABB703A3438}" srcOrd="2" destOrd="0" presId="urn:diagrams.loki3.com/VaryingWidthList"/>
    <dgm:cxn modelId="{71985D0D-595C-449B-BA7E-EC959E0E1B9D}" type="presParOf" srcId="{831214C0-1B34-429F-9E09-B3FA3699E470}" destId="{2FE3050B-4AA8-413F-8AA7-D46755D8DC6E}" srcOrd="3" destOrd="0" presId="urn:diagrams.loki3.com/VaryingWidthList"/>
    <dgm:cxn modelId="{1C99EF3B-36D0-479C-964C-26561512D175}" type="presParOf" srcId="{831214C0-1B34-429F-9E09-B3FA3699E470}" destId="{A77D3BD6-AF2A-4869-8826-1BBFF2333523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92919-552D-4E41-88BB-D11B8FDCCBF9}">
      <dsp:nvSpPr>
        <dsp:cNvPr id="0" name=""/>
        <dsp:cNvSpPr/>
      </dsp:nvSpPr>
      <dsp:spPr>
        <a:xfrm>
          <a:off x="325022" y="2144"/>
          <a:ext cx="1012500" cy="14156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chemeClr val="tx1"/>
              </a:solidFill>
            </a:rPr>
            <a:t>DNA od </a:t>
          </a:r>
          <a:r>
            <a:rPr lang="hr-HR" sz="1800" kern="1200" dirty="0" err="1" smtClean="0">
              <a:solidFill>
                <a:schemeClr val="tx1"/>
              </a:solidFill>
            </a:rPr>
            <a:t>donora</a:t>
          </a:r>
          <a:r>
            <a:rPr lang="hr-HR" sz="1800" kern="1200" dirty="0" smtClean="0">
              <a:solidFill>
                <a:schemeClr val="tx1"/>
              </a:solidFill>
            </a:rPr>
            <a:t> do receptora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5022" y="2144"/>
        <a:ext cx="1012500" cy="1415603"/>
      </dsp:txXfrm>
    </dsp:sp>
    <dsp:sp modelId="{735F7D47-9B30-4E45-8380-BABB703A3438}">
      <dsp:nvSpPr>
        <dsp:cNvPr id="0" name=""/>
        <dsp:cNvSpPr/>
      </dsp:nvSpPr>
      <dsp:spPr>
        <a:xfrm>
          <a:off x="246272" y="1488528"/>
          <a:ext cx="1170000" cy="1415603"/>
        </a:xfrm>
        <a:prstGeom prst="rect">
          <a:avLst/>
        </a:prstGeom>
        <a:solidFill>
          <a:srgbClr val="FFFF00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chemeClr val="tx1"/>
              </a:solidFill>
            </a:rPr>
            <a:t>skupljanje fragmenata DNA iz okoline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46272" y="1488528"/>
        <a:ext cx="1170000" cy="1415603"/>
      </dsp:txXfrm>
    </dsp:sp>
    <dsp:sp modelId="{A77D3BD6-AF2A-4869-8826-1BBFF2333523}">
      <dsp:nvSpPr>
        <dsp:cNvPr id="0" name=""/>
        <dsp:cNvSpPr/>
      </dsp:nvSpPr>
      <dsp:spPr>
        <a:xfrm>
          <a:off x="325022" y="2974912"/>
          <a:ext cx="1012500" cy="1415603"/>
        </a:xfrm>
        <a:prstGeom prst="rect">
          <a:avLst/>
        </a:prstGeom>
        <a:solidFill>
          <a:srgbClr val="7030A0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chemeClr val="tx1"/>
              </a:solidFill>
            </a:rPr>
            <a:t>ubrizgana DNA u stanicu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5022" y="2974912"/>
        <a:ext cx="1012500" cy="141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45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91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5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27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15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48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61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03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10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0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4305-63BB-4DB5-81E8-2A1E699810C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DC46-11B5-49EB-896F-8CFBE74A5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15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5937" y="741505"/>
            <a:ext cx="6664960" cy="1717790"/>
          </a:xfrm>
        </p:spPr>
        <p:txBody>
          <a:bodyPr>
            <a:normAutofit/>
          </a:bodyPr>
          <a:lstStyle/>
          <a:p>
            <a:r>
              <a:rPr lang="hr-HR" sz="5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ANTIBIOTICI U OKOLIŠU – UZROCI I POSLJEDICE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9520" y="3177659"/>
            <a:ext cx="5684340" cy="1437957"/>
          </a:xfrm>
        </p:spPr>
        <p:txBody>
          <a:bodyPr>
            <a:normAutofit/>
          </a:bodyPr>
          <a:lstStyle/>
          <a:p>
            <a:r>
              <a:rPr lang="hr-HR" sz="2000" dirty="0"/>
              <a:t>„</a:t>
            </a:r>
            <a:r>
              <a:rPr lang="hr-HR" sz="2000" dirty="0" err="1"/>
              <a:t>Antibiotics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environment</a:t>
            </a:r>
            <a:r>
              <a:rPr lang="hr-HR" sz="2000" dirty="0"/>
              <a:t>: </a:t>
            </a:r>
            <a:r>
              <a:rPr lang="hr-HR" sz="2000" dirty="0" err="1"/>
              <a:t>causes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consequences</a:t>
            </a:r>
            <a:r>
              <a:rPr lang="hr-HR" sz="2000" dirty="0"/>
              <a:t>“</a:t>
            </a:r>
          </a:p>
          <a:p>
            <a:r>
              <a:rPr lang="hr-HR" sz="2000" dirty="0" err="1"/>
              <a:t>Svetlana</a:t>
            </a:r>
            <a:r>
              <a:rPr lang="hr-HR" sz="2000" dirty="0"/>
              <a:t> </a:t>
            </a:r>
            <a:r>
              <a:rPr lang="hr-HR" sz="2000" dirty="0" err="1"/>
              <a:t>Iuliana</a:t>
            </a:r>
            <a:r>
              <a:rPr lang="hr-HR" sz="2000" dirty="0"/>
              <a:t> </a:t>
            </a:r>
            <a:r>
              <a:rPr lang="hr-HR" sz="2000" dirty="0" err="1"/>
              <a:t>Polianciuc</a:t>
            </a:r>
            <a:r>
              <a:rPr lang="hr-HR" sz="2000" dirty="0"/>
              <a:t>, </a:t>
            </a:r>
            <a:r>
              <a:rPr lang="hr-HR" sz="2000" dirty="0" err="1"/>
              <a:t>Anca</a:t>
            </a:r>
            <a:r>
              <a:rPr lang="hr-HR" sz="2000" dirty="0"/>
              <a:t> Elena </a:t>
            </a:r>
            <a:r>
              <a:rPr lang="hr-HR" sz="2000" dirty="0" err="1"/>
              <a:t>Gurzău</a:t>
            </a:r>
            <a:r>
              <a:rPr lang="hr-HR" sz="2000" dirty="0"/>
              <a:t>, Bela Kiss, Maria </a:t>
            </a:r>
            <a:r>
              <a:rPr lang="hr-HR" sz="2000" dirty="0" err="1"/>
              <a:t>Georgia</a:t>
            </a:r>
            <a:r>
              <a:rPr lang="hr-HR" sz="2000" dirty="0"/>
              <a:t> </a:t>
            </a:r>
            <a:r>
              <a:rPr lang="hr-HR" sz="2000" dirty="0" err="1"/>
              <a:t>Ștefan</a:t>
            </a:r>
            <a:r>
              <a:rPr lang="hr-HR" sz="2000" dirty="0"/>
              <a:t>, </a:t>
            </a:r>
            <a:r>
              <a:rPr lang="hr-HR" sz="2000" dirty="0" err="1"/>
              <a:t>Felicia</a:t>
            </a:r>
            <a:r>
              <a:rPr lang="hr-HR" sz="2000" dirty="0"/>
              <a:t> </a:t>
            </a:r>
            <a:r>
              <a:rPr lang="hr-HR" sz="2000" dirty="0" err="1"/>
              <a:t>Loghin</a:t>
            </a:r>
            <a:endParaRPr lang="hr-HR" sz="2000" dirty="0"/>
          </a:p>
        </p:txBody>
      </p:sp>
      <p:pic>
        <p:nvPicPr>
          <p:cNvPr id="1028" name="Picture 20" descr="https://upload.wikimedia.org/wikipedia/hr/thumb/d/d2/Unizg-logo-lat.svg/150px-Unizg-logo-la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5939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5" descr="https://upload.wikimedia.org/wikipedia/hr/0/0f/Pmf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" y="246698"/>
            <a:ext cx="69215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841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21920" y="1020013"/>
            <a:ext cx="379984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Sveučilište u Zagrebu</a:t>
            </a:r>
            <a:endParaRPr lang="hr-H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Prirodoslovno-matematički fakultet</a:t>
            </a:r>
            <a:endParaRPr lang="hr-H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Zavod za Organsku kemiju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800" y="4039473"/>
            <a:ext cx="3149600" cy="115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00" dirty="0"/>
              <a:t>Kolegij: </a:t>
            </a:r>
            <a:r>
              <a:rPr lang="hr-HR" sz="1200" b="1" dirty="0"/>
              <a:t>Kemijski</a:t>
            </a:r>
            <a:r>
              <a:rPr lang="hr-HR" sz="1400" b="1" dirty="0"/>
              <a:t> seminar I</a:t>
            </a:r>
            <a:endParaRPr lang="hr-HR" sz="1400" dirty="0"/>
          </a:p>
          <a:p>
            <a:pPr algn="l"/>
            <a:r>
              <a:rPr lang="hr-HR" sz="1400" dirty="0"/>
              <a:t>Profesorica: </a:t>
            </a:r>
            <a:r>
              <a:rPr lang="hr-HR" sz="1400" b="1" dirty="0"/>
              <a:t>dr.sc. Ines Primožić</a:t>
            </a:r>
            <a:endParaRPr lang="hr-HR" sz="1400" dirty="0"/>
          </a:p>
          <a:p>
            <a:pPr algn="l"/>
            <a:r>
              <a:rPr lang="hr-HR" sz="1400" dirty="0" smtClean="0"/>
              <a:t>Student</a:t>
            </a:r>
            <a:r>
              <a:rPr lang="hr-HR" sz="1400" dirty="0"/>
              <a:t>: </a:t>
            </a:r>
            <a:r>
              <a:rPr lang="hr-HR" sz="1400" b="1" dirty="0"/>
              <a:t>Simona Kovačić</a:t>
            </a:r>
            <a:endParaRPr lang="hr-HR" sz="1400" dirty="0"/>
          </a:p>
        </p:txBody>
      </p:sp>
      <p:sp>
        <p:nvSpPr>
          <p:cNvPr id="8" name="Rectangle 7"/>
          <p:cNvSpPr/>
          <p:nvPr/>
        </p:nvSpPr>
        <p:spPr>
          <a:xfrm>
            <a:off x="8528417" y="6052344"/>
            <a:ext cx="1814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</a:rPr>
              <a:t>Zagreb, Rujan 2021.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1768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EKOTOKSIKOLOŠKA PROCJENA RIZIKA </a:t>
            </a:r>
            <a:r>
              <a:rPr lang="hr-HR" dirty="0" smtClean="0"/>
              <a:t>ANTIBIOTIKA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92284"/>
            <a:ext cx="4759036" cy="4872672"/>
          </a:xfrm>
        </p:spPr>
        <p:txBody>
          <a:bodyPr>
            <a:normAutofit fontScale="92500" lnSpcReduction="10000"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ERA (</a:t>
            </a:r>
            <a:r>
              <a:rPr lang="hr-HR" sz="2400" dirty="0" err="1" smtClean="0"/>
              <a:t>eng</a:t>
            </a:r>
            <a:r>
              <a:rPr lang="hr-HR" sz="2400" dirty="0" smtClean="0"/>
              <a:t>. </a:t>
            </a:r>
            <a:r>
              <a:rPr lang="hr-HR" sz="2400" i="1" dirty="0" err="1" smtClean="0"/>
              <a:t>Environmental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risk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assesment</a:t>
            </a:r>
            <a:r>
              <a:rPr lang="hr-HR" sz="2400" dirty="0" smtClean="0"/>
              <a:t>)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indikatori toksičnosti: LC</a:t>
            </a:r>
            <a:r>
              <a:rPr lang="hr-HR" sz="2400" baseline="-25000" dirty="0" smtClean="0"/>
              <a:t>50</a:t>
            </a:r>
            <a:r>
              <a:rPr lang="hr-HR" sz="2400" dirty="0" smtClean="0"/>
              <a:t>, EC</a:t>
            </a:r>
            <a:r>
              <a:rPr lang="hr-HR" sz="2400" baseline="-25000" dirty="0"/>
              <a:t>50</a:t>
            </a:r>
            <a:r>
              <a:rPr lang="hr-HR" sz="2400" dirty="0" smtClean="0"/>
              <a:t>, IC</a:t>
            </a:r>
            <a:r>
              <a:rPr lang="hr-HR" sz="2400" baseline="-25000" dirty="0" smtClean="0"/>
              <a:t>50</a:t>
            </a:r>
            <a:r>
              <a:rPr lang="hr-HR" sz="2400" dirty="0" smtClean="0"/>
              <a:t> 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zbrajanje</a:t>
            </a:r>
            <a:r>
              <a:rPr lang="hr-HR" sz="2400" dirty="0"/>
              <a:t>, sinergija ili antagonizam bioloških efekata smjese </a:t>
            </a:r>
            <a:r>
              <a:rPr lang="hr-HR" sz="2400" dirty="0" smtClean="0"/>
              <a:t>antibiotika?</a:t>
            </a:r>
            <a:endParaRPr lang="hr-HR" sz="2400" dirty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err="1" smtClean="0"/>
              <a:t>razgradni</a:t>
            </a:r>
            <a:r>
              <a:rPr lang="hr-HR" sz="2400" dirty="0" smtClean="0"/>
              <a:t> </a:t>
            </a:r>
            <a:r>
              <a:rPr lang="hr-HR" sz="2400" dirty="0" smtClean="0"/>
              <a:t>produkti?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metode </a:t>
            </a:r>
            <a:r>
              <a:rPr lang="hr-HR" sz="2400" dirty="0" smtClean="0"/>
              <a:t>detekcije?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dozvoljene </a:t>
            </a:r>
            <a:r>
              <a:rPr lang="hr-HR" sz="2400" dirty="0" smtClean="0"/>
              <a:t>koncentracije?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potrebna nadogradnja </a:t>
            </a:r>
            <a:r>
              <a:rPr lang="hr-HR" sz="2400" dirty="0"/>
              <a:t>P</a:t>
            </a:r>
            <a:r>
              <a:rPr lang="hr-HR" sz="2400" dirty="0" smtClean="0"/>
              <a:t>rocjene </a:t>
            </a:r>
            <a:r>
              <a:rPr lang="hr-HR" sz="2400" dirty="0" smtClean="0"/>
              <a:t>rizika i definiranje smjernica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kontrola i regulacija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varijable </a:t>
            </a:r>
            <a:r>
              <a:rPr lang="hr-HR" sz="2400" dirty="0" err="1" smtClean="0"/>
              <a:t>ekotoksikološkog</a:t>
            </a:r>
            <a:r>
              <a:rPr lang="hr-HR" sz="2400" dirty="0" smtClean="0"/>
              <a:t> rizika: </a:t>
            </a:r>
            <a:r>
              <a:rPr lang="hr-HR" sz="2400" dirty="0" smtClean="0"/>
              <a:t>HQ i RQ (</a:t>
            </a:r>
            <a:r>
              <a:rPr lang="hr-HR" sz="2400" i="1" dirty="0" smtClean="0"/>
              <a:t>Hazard </a:t>
            </a:r>
            <a:r>
              <a:rPr lang="hr-HR" sz="2400" i="1" dirty="0" err="1" smtClean="0"/>
              <a:t>and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Risk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quotient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30313" t="33118" r="32870" b="29453"/>
          <a:stretch/>
        </p:blipFill>
        <p:spPr bwMode="auto">
          <a:xfrm>
            <a:off x="5537002" y="1401259"/>
            <a:ext cx="6293441" cy="361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65374"/>
              </p:ext>
            </p:extLst>
          </p:nvPr>
        </p:nvGraphicFramePr>
        <p:xfrm>
          <a:off x="7687835" y="5170493"/>
          <a:ext cx="2517140" cy="1039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70">
                  <a:extLst>
                    <a:ext uri="{9D8B030D-6E8A-4147-A177-3AD203B41FA5}">
                      <a16:colId xmlns:a16="http://schemas.microsoft.com/office/drawing/2014/main" val="1584029188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9254932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RQ vrijednosti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manje od 0.01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između 0.01 – 0.1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između 0.1 – 1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više od 1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Rizik za okoliš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nema rizika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nizak rizik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srednji rizik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visok rizik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98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640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690"/>
            <a:ext cx="10515600" cy="1325563"/>
          </a:xfrm>
        </p:spPr>
        <p:txBody>
          <a:bodyPr/>
          <a:lstStyle/>
          <a:p>
            <a:r>
              <a:rPr lang="hr-HR" dirty="0"/>
              <a:t>BORBA PROTIV OTPORNOSTI NA ANTIBIOTIKE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441310"/>
            <a:ext cx="10515600" cy="4872672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potrebno </a:t>
            </a:r>
            <a:r>
              <a:rPr lang="hr-HR" sz="2400" dirty="0"/>
              <a:t>definirati učinkovite strategije za tretiranje otpadnih voda, tla, kanalizacijskih taloga i voda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osobna higijena, </a:t>
            </a:r>
            <a:r>
              <a:rPr lang="hr-HR" sz="2400" dirty="0" smtClean="0"/>
              <a:t>savjesno korištenje </a:t>
            </a:r>
            <a:r>
              <a:rPr lang="hr-HR" sz="2400" dirty="0" smtClean="0"/>
              <a:t>i odlaganje lijekova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metode tretiranja uzoraka iz okoliša: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zračenje ozonom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UV zračenje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kloriranje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err="1" smtClean="0"/>
              <a:t>bioreaktori</a:t>
            </a:r>
            <a:r>
              <a:rPr lang="hr-HR" sz="2000" dirty="0" smtClean="0"/>
              <a:t> (membranski)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err="1" smtClean="0"/>
              <a:t>piroliza</a:t>
            </a:r>
            <a:r>
              <a:rPr lang="hr-HR" sz="2000" dirty="0" smtClean="0"/>
              <a:t> biomase (korisni produkti)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err="1" smtClean="0"/>
              <a:t>fitoremedijacija</a:t>
            </a:r>
            <a:endParaRPr lang="hr-HR" sz="2000" dirty="0" smtClean="0"/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err="1" smtClean="0"/>
              <a:t>nano</a:t>
            </a:r>
            <a:r>
              <a:rPr lang="hr-HR" sz="2000" dirty="0" smtClean="0"/>
              <a:t>-materijal</a:t>
            </a:r>
          </a:p>
          <a:p>
            <a:pPr>
              <a:buFont typeface="Calibri" panose="020F0502020204030204" pitchFamily="34" charset="0"/>
              <a:buChar char="ꙩ"/>
            </a:pPr>
            <a:endParaRPr lang="hr-HR" sz="2400" dirty="0" smtClean="0"/>
          </a:p>
          <a:p>
            <a:pPr marL="457200" lvl="1" indent="0">
              <a:buNone/>
            </a:pPr>
            <a:endParaRPr lang="hr-HR" sz="2000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36706" t="29983" r="36288" b="38272"/>
          <a:stretch/>
        </p:blipFill>
        <p:spPr bwMode="auto">
          <a:xfrm>
            <a:off x="6169178" y="2989556"/>
            <a:ext cx="5459468" cy="3253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063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120"/>
            <a:ext cx="10515600" cy="5851843"/>
          </a:xfrm>
        </p:spPr>
        <p:txBody>
          <a:bodyPr/>
          <a:lstStyle/>
          <a:p>
            <a:pPr>
              <a:buFont typeface="Calibri" panose="020F0502020204030204" pitchFamily="34" charset="0"/>
              <a:buChar char="ꙩ"/>
            </a:pPr>
            <a:r>
              <a:rPr lang="hr-HR" dirty="0"/>
              <a:t>obrambeni mehanizmi </a:t>
            </a:r>
            <a:r>
              <a:rPr lang="hr-HR" dirty="0" smtClean="0"/>
              <a:t>bakterije: inaktivacija enzima, </a:t>
            </a:r>
            <a:r>
              <a:rPr lang="hr-HR" dirty="0"/>
              <a:t>brzo smanjenje propusnosti ćelije, zaštita ciljanih molekula, izmjena ciljanih mjesta </a:t>
            </a:r>
            <a:r>
              <a:rPr lang="hr-HR" dirty="0" smtClean="0"/>
              <a:t>vezanja, brže </a:t>
            </a:r>
            <a:r>
              <a:rPr lang="hr-HR" dirty="0"/>
              <a:t>izbacivanje supstance iz </a:t>
            </a:r>
            <a:r>
              <a:rPr lang="hr-HR" dirty="0" smtClean="0"/>
              <a:t>bakterije (</a:t>
            </a:r>
            <a:r>
              <a:rPr lang="hr-HR" i="1" dirty="0" err="1"/>
              <a:t>e</a:t>
            </a:r>
            <a:r>
              <a:rPr lang="hr-HR" i="1" dirty="0" err="1" smtClean="0"/>
              <a:t>fflux</a:t>
            </a:r>
            <a:r>
              <a:rPr lang="hr-HR" dirty="0" smtClean="0"/>
              <a:t>), stvaranje </a:t>
            </a:r>
            <a:r>
              <a:rPr lang="hr-HR" dirty="0" err="1" smtClean="0"/>
              <a:t>biofilma</a:t>
            </a:r>
            <a:endParaRPr lang="hr-HR" dirty="0"/>
          </a:p>
          <a:p>
            <a:pPr>
              <a:buFont typeface="Calibri" panose="020F0502020204030204" pitchFamily="34" charset="0"/>
              <a:buChar char="ꙩ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4912198"/>
            <a:ext cx="4333875" cy="1617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36" y="3433921"/>
            <a:ext cx="4728088" cy="1764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" y="1974933"/>
            <a:ext cx="4554361" cy="17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1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hr-HR" dirty="0" smtClean="0"/>
              <a:t>KEMIJA </a:t>
            </a:r>
            <a:r>
              <a:rPr lang="hr-HR" dirty="0"/>
              <a:t>NEKIH ANTIBIOTIKA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199" y="1280160"/>
            <a:ext cx="11101251" cy="134112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err="1"/>
              <a:t>sulfonamidi</a:t>
            </a:r>
            <a:r>
              <a:rPr lang="hr-HR" sz="2400" dirty="0"/>
              <a:t> i </a:t>
            </a:r>
            <a:r>
              <a:rPr lang="hr-HR" sz="2400" dirty="0" smtClean="0"/>
              <a:t>β-</a:t>
            </a:r>
            <a:r>
              <a:rPr lang="hr-HR" sz="2400" dirty="0" err="1" smtClean="0"/>
              <a:t>laktami</a:t>
            </a:r>
            <a:r>
              <a:rPr lang="hr-HR" sz="2400" dirty="0" smtClean="0"/>
              <a:t> = najčešće </a:t>
            </a:r>
            <a:r>
              <a:rPr lang="hr-HR" sz="2400" dirty="0"/>
              <a:t>korišteni antibiotici u </a:t>
            </a:r>
            <a:r>
              <a:rPr lang="hr-HR" sz="2400" dirty="0" smtClean="0"/>
              <a:t>praksi = zabilježena najveća otpornost </a:t>
            </a:r>
            <a:r>
              <a:rPr lang="hr-HR" sz="2400" dirty="0"/>
              <a:t>u </a:t>
            </a:r>
            <a:r>
              <a:rPr lang="hr-HR" sz="2400" dirty="0" smtClean="0"/>
              <a:t>okolišu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sve efektivnija biokemijska obrana bakterija </a:t>
            </a:r>
            <a:r>
              <a:rPr lang="hr-HR" sz="2400" dirty="0"/>
              <a:t>protiv antibiotskih </a:t>
            </a:r>
            <a:r>
              <a:rPr lang="hr-HR" sz="2400" dirty="0" smtClean="0"/>
              <a:t>lijekova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3286453"/>
            <a:ext cx="5775960" cy="3032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98" y="256317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 karakterizacija bakterija prema tehnici obojenja: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 gram-pozitivne (20 - 40 nm)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 gram-negativne (&lt; 10 nm)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1968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771"/>
            <a:ext cx="10515600" cy="202184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/>
              <a:t>izgled strukture </a:t>
            </a:r>
            <a:r>
              <a:rPr lang="hr-HR" sz="2400" dirty="0" err="1"/>
              <a:t>sulfanilamida</a:t>
            </a:r>
            <a:r>
              <a:rPr lang="hr-HR" sz="2400" dirty="0"/>
              <a:t>; samo R skupina može biti </a:t>
            </a:r>
            <a:r>
              <a:rPr lang="hr-HR" sz="2400" dirty="0" smtClean="0"/>
              <a:t>različita: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aromatski prsten, </a:t>
            </a:r>
            <a:r>
              <a:rPr lang="hr-HR" sz="2000" dirty="0" err="1" smtClean="0"/>
              <a:t>amino</a:t>
            </a:r>
            <a:r>
              <a:rPr lang="hr-HR" sz="2000" dirty="0" smtClean="0"/>
              <a:t> i </a:t>
            </a:r>
            <a:r>
              <a:rPr lang="hr-HR" sz="2000" dirty="0" err="1" smtClean="0"/>
              <a:t>sulfonamidna</a:t>
            </a:r>
            <a:r>
              <a:rPr lang="hr-HR" sz="2000" dirty="0" smtClean="0"/>
              <a:t> skupina u </a:t>
            </a:r>
            <a:r>
              <a:rPr lang="hr-HR" sz="2000" i="1" dirty="0" smtClean="0"/>
              <a:t>para</a:t>
            </a:r>
            <a:r>
              <a:rPr lang="hr-HR" sz="2000" dirty="0" smtClean="0"/>
              <a:t>-položaju</a:t>
            </a:r>
            <a:endParaRPr lang="hr-HR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45735" t="80914" r="43411" b="13547"/>
          <a:stretch/>
        </p:blipFill>
        <p:spPr bwMode="auto">
          <a:xfrm>
            <a:off x="2883217" y="1403929"/>
            <a:ext cx="3305147" cy="891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3026726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ꙩ"/>
            </a:pPr>
            <a:r>
              <a:rPr lang="hr-HR" sz="2400" dirty="0" smtClean="0"/>
              <a:t>sinteza </a:t>
            </a:r>
            <a:r>
              <a:rPr lang="hr-HR" sz="2400" dirty="0" err="1"/>
              <a:t>tetrahidrofolata</a:t>
            </a:r>
            <a:r>
              <a:rPr lang="hr-HR" sz="2400" dirty="0"/>
              <a:t> uz upotrebu para-</a:t>
            </a:r>
            <a:r>
              <a:rPr lang="hr-HR" sz="2400" dirty="0" err="1"/>
              <a:t>aminobenzojeve</a:t>
            </a:r>
            <a:r>
              <a:rPr lang="hr-HR" sz="2400" dirty="0"/>
              <a:t> </a:t>
            </a:r>
            <a:r>
              <a:rPr lang="hr-HR" sz="2400" dirty="0" smtClean="0"/>
              <a:t>kiseline</a:t>
            </a:r>
          </a:p>
          <a:p>
            <a:pPr marL="285750" indent="-285750">
              <a:buFont typeface="Calibri" panose="020F0502020204030204" pitchFamily="34" charset="0"/>
              <a:buChar char="ꙩ"/>
            </a:pPr>
            <a:r>
              <a:rPr lang="hr-HR" sz="2400" dirty="0" smtClean="0"/>
              <a:t>ključan u sintezi DNA</a:t>
            </a:r>
          </a:p>
          <a:p>
            <a:pPr marL="285750" indent="-285750">
              <a:buFont typeface="Calibri" panose="020F0502020204030204" pitchFamily="34" charset="0"/>
              <a:buChar char="ꙩ"/>
            </a:pPr>
            <a:r>
              <a:rPr lang="hr-HR" sz="2400" dirty="0" smtClean="0"/>
              <a:t>sličnost </a:t>
            </a:r>
            <a:r>
              <a:rPr lang="hr-HR" sz="2400" dirty="0" err="1" smtClean="0"/>
              <a:t>sulfonamida</a:t>
            </a:r>
            <a:r>
              <a:rPr lang="hr-HR" sz="2400" dirty="0" smtClean="0"/>
              <a:t> i PABA-e</a:t>
            </a:r>
          </a:p>
          <a:p>
            <a:pPr marL="285750" indent="-285750">
              <a:buFont typeface="Calibri" panose="020F0502020204030204" pitchFamily="34" charset="0"/>
              <a:buChar char="ꙩ"/>
            </a:pPr>
            <a:r>
              <a:rPr lang="hr-HR" sz="2400" dirty="0" smtClean="0"/>
              <a:t>puno </a:t>
            </a:r>
            <a:r>
              <a:rPr lang="hr-HR" sz="2400" dirty="0" err="1" smtClean="0"/>
              <a:t>sulfonamida</a:t>
            </a:r>
            <a:r>
              <a:rPr lang="hr-HR" sz="2400" dirty="0" smtClean="0"/>
              <a:t> - &gt; sinteza više PABA-e</a:t>
            </a:r>
            <a:endParaRPr lang="hr-HR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34060" t="37429" r="33532" b="31021"/>
          <a:stretch/>
        </p:blipFill>
        <p:spPr bwMode="auto">
          <a:xfrm>
            <a:off x="4955233" y="2691578"/>
            <a:ext cx="6950885" cy="3595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76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120"/>
            <a:ext cx="3876040" cy="78232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struktura penicilina: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7062" t="60285" r="37966" b="29552"/>
          <a:stretch/>
        </p:blipFill>
        <p:spPr bwMode="auto">
          <a:xfrm>
            <a:off x="6926103" y="2824480"/>
            <a:ext cx="3876358" cy="934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0160" t="56328" r="32843" b="28937"/>
          <a:stretch/>
        </p:blipFill>
        <p:spPr bwMode="auto">
          <a:xfrm>
            <a:off x="5455920" y="4736147"/>
            <a:ext cx="6178312" cy="1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49863" y="528320"/>
            <a:ext cx="5058648" cy="226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priroda </a:t>
            </a:r>
            <a:r>
              <a:rPr lang="hr-HR" sz="2400" dirty="0" err="1" smtClean="0"/>
              <a:t>amida</a:t>
            </a:r>
            <a:r>
              <a:rPr lang="hr-HR" sz="2400" dirty="0" smtClean="0"/>
              <a:t>: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rezonantno </a:t>
            </a:r>
            <a:r>
              <a:rPr lang="hr-HR" sz="2000" dirty="0" smtClean="0"/>
              <a:t>preklapanje ionskog para s </a:t>
            </a:r>
            <a:r>
              <a:rPr lang="hr-HR" sz="2000" dirty="0" err="1" smtClean="0"/>
              <a:t>karbonilnom</a:t>
            </a:r>
            <a:r>
              <a:rPr lang="hr-HR" sz="2000" dirty="0" smtClean="0"/>
              <a:t> skupinom</a:t>
            </a:r>
            <a:endParaRPr lang="hr-HR" sz="2000" dirty="0" smtClean="0"/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smanjena </a:t>
            </a:r>
            <a:r>
              <a:rPr lang="hr-HR" sz="2000" dirty="0" err="1" smtClean="0"/>
              <a:t>elektrofilnost</a:t>
            </a:r>
            <a:r>
              <a:rPr lang="hr-HR" sz="2000" dirty="0" smtClean="0"/>
              <a:t> ugljikovog atoma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manja osjetljivost na </a:t>
            </a:r>
            <a:r>
              <a:rPr lang="hr-HR" sz="2000" dirty="0" err="1" smtClean="0"/>
              <a:t>nukleofilni</a:t>
            </a:r>
            <a:r>
              <a:rPr lang="hr-HR" sz="2000" dirty="0" smtClean="0"/>
              <a:t> napad</a:t>
            </a:r>
          </a:p>
          <a:p>
            <a:pPr marL="457200" lvl="1" indent="0">
              <a:buNone/>
            </a:pPr>
            <a:endParaRPr lang="hr-HR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4343400"/>
            <a:ext cx="3876040" cy="225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napetost </a:t>
            </a:r>
            <a:r>
              <a:rPr lang="hr-HR" sz="2400" dirty="0"/>
              <a:t>β-</a:t>
            </a:r>
            <a:r>
              <a:rPr lang="hr-HR" sz="2400" dirty="0" err="1"/>
              <a:t>laktamskog</a:t>
            </a:r>
            <a:r>
              <a:rPr lang="hr-HR" sz="2400" dirty="0"/>
              <a:t> prstena sprečava rezonancu između dviju </a:t>
            </a:r>
            <a:r>
              <a:rPr lang="hr-HR" sz="2400" dirty="0" smtClean="0"/>
              <a:t>struktura: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err="1" smtClean="0"/>
              <a:t>elektrofilniji</a:t>
            </a:r>
            <a:r>
              <a:rPr lang="hr-HR" sz="2000" dirty="0" smtClean="0"/>
              <a:t> ugljik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sklonost </a:t>
            </a:r>
            <a:r>
              <a:rPr lang="hr-HR" sz="2000" dirty="0" err="1" smtClean="0"/>
              <a:t>nukleofilnom</a:t>
            </a:r>
            <a:r>
              <a:rPr lang="hr-HR" sz="2000" dirty="0" smtClean="0"/>
              <a:t> napadu</a:t>
            </a:r>
            <a:endParaRPr lang="hr-HR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9120" y="4064000"/>
            <a:ext cx="11389360" cy="2032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940830" y="334010"/>
            <a:ext cx="10160" cy="374777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 rotWithShape="1">
          <a:blip r:embed="rId6"/>
          <a:srcRect l="40564" t="39389" r="39484" b="46110"/>
          <a:stretch/>
        </p:blipFill>
        <p:spPr bwMode="auto">
          <a:xfrm>
            <a:off x="1043349" y="1539875"/>
            <a:ext cx="3922368" cy="1707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037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1"/>
            <a:ext cx="10515600" cy="77216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osjetljivost/</a:t>
            </a:r>
            <a:r>
              <a:rPr lang="hr-HR" sz="2400" dirty="0" err="1" smtClean="0"/>
              <a:t>reaktivnost</a:t>
            </a:r>
            <a:r>
              <a:rPr lang="hr-HR" sz="2400" dirty="0" smtClean="0"/>
              <a:t> </a:t>
            </a:r>
            <a:r>
              <a:rPr lang="el-GR" sz="2400" dirty="0" smtClean="0"/>
              <a:t>β</a:t>
            </a:r>
            <a:r>
              <a:rPr lang="hr-HR" sz="2400" dirty="0" smtClean="0"/>
              <a:t>-</a:t>
            </a:r>
            <a:r>
              <a:rPr lang="hr-HR" sz="2400" dirty="0" err="1" smtClean="0"/>
              <a:t>laktamskog</a:t>
            </a:r>
            <a:r>
              <a:rPr lang="hr-HR" sz="2400" dirty="0" smtClean="0"/>
              <a:t> prstena</a:t>
            </a:r>
            <a:endParaRPr lang="hr-HR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30404" t="22575" r="30421" b="33210"/>
          <a:stretch/>
        </p:blipFill>
        <p:spPr bwMode="auto">
          <a:xfrm>
            <a:off x="2580640" y="1625600"/>
            <a:ext cx="6654800" cy="416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769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294641"/>
            <a:ext cx="5908040" cy="240411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300" dirty="0" err="1" smtClean="0"/>
              <a:t>biosinteza</a:t>
            </a:r>
            <a:r>
              <a:rPr lang="hr-HR" sz="2300" dirty="0" smtClean="0"/>
              <a:t> </a:t>
            </a:r>
            <a:r>
              <a:rPr lang="hr-HR" sz="2300" dirty="0" err="1" smtClean="0"/>
              <a:t>stijenke</a:t>
            </a:r>
            <a:r>
              <a:rPr lang="hr-HR" sz="2300" dirty="0" smtClean="0"/>
              <a:t> = povezivanje </a:t>
            </a:r>
            <a:r>
              <a:rPr lang="hr-HR" sz="2300" dirty="0" err="1" smtClean="0"/>
              <a:t>peptidoglikana</a:t>
            </a:r>
            <a:endParaRPr lang="hr-HR" sz="23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300" dirty="0"/>
              <a:t>šećerne okosnice (NAM i NAG) sa peptidnim jedinicama (</a:t>
            </a:r>
            <a:r>
              <a:rPr lang="hr-HR" sz="2300" dirty="0" err="1"/>
              <a:t>peptidoglikani</a:t>
            </a:r>
            <a:r>
              <a:rPr lang="hr-HR" sz="2300" dirty="0" smtClean="0"/>
              <a:t>)</a:t>
            </a:r>
            <a:endParaRPr lang="hr-HR" sz="23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300" dirty="0" smtClean="0"/>
              <a:t>bakterijski enzim </a:t>
            </a:r>
            <a:r>
              <a:rPr lang="hr-HR" sz="2300" dirty="0" err="1" smtClean="0"/>
              <a:t>transpeptidaza</a:t>
            </a:r>
            <a:r>
              <a:rPr lang="hr-HR" sz="2300" dirty="0"/>
              <a:t> </a:t>
            </a:r>
            <a:r>
              <a:rPr lang="hr-HR" sz="2300" dirty="0" smtClean="0"/>
              <a:t>(oslobađanje jednog D-</a:t>
            </a:r>
            <a:r>
              <a:rPr lang="hr-HR" sz="2300" dirty="0" err="1" smtClean="0"/>
              <a:t>alaninskog</a:t>
            </a:r>
            <a:r>
              <a:rPr lang="hr-HR" sz="2300" dirty="0" smtClean="0"/>
              <a:t> ostatka)</a:t>
            </a:r>
          </a:p>
          <a:p>
            <a:pPr>
              <a:buFont typeface="Calibri" panose="020F0502020204030204" pitchFamily="34" charset="0"/>
              <a:buChar char="ꙩ"/>
            </a:pPr>
            <a:endParaRPr lang="hr-HR" sz="23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268720" y="2678430"/>
            <a:ext cx="0" cy="149733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258560" y="4175760"/>
            <a:ext cx="5735320" cy="6773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42240" y="2688590"/>
            <a:ext cx="6126480" cy="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065520" y="4288154"/>
            <a:ext cx="6126480" cy="2404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ꙩ"/>
            </a:pPr>
            <a:r>
              <a:rPr lang="hr-HR" sz="2300" dirty="0" err="1" smtClean="0"/>
              <a:t>hidroksilna</a:t>
            </a:r>
            <a:r>
              <a:rPr lang="hr-HR" sz="2300" dirty="0" smtClean="0"/>
              <a:t> </a:t>
            </a:r>
            <a:r>
              <a:rPr lang="hr-HR" sz="2300" dirty="0"/>
              <a:t>skupina </a:t>
            </a:r>
            <a:r>
              <a:rPr lang="hr-HR" sz="2300" dirty="0" err="1"/>
              <a:t>serina</a:t>
            </a:r>
            <a:r>
              <a:rPr lang="hr-HR" sz="2300" dirty="0"/>
              <a:t> napada ugljik </a:t>
            </a:r>
            <a:r>
              <a:rPr lang="hr-HR" sz="2300" dirty="0" err="1"/>
              <a:t>amidne</a:t>
            </a:r>
            <a:r>
              <a:rPr lang="hr-HR" sz="2300" dirty="0"/>
              <a:t> veze između dva terminalna D-</a:t>
            </a:r>
            <a:r>
              <a:rPr lang="hr-HR" sz="2300" dirty="0" err="1"/>
              <a:t>alaninska</a:t>
            </a:r>
            <a:r>
              <a:rPr lang="hr-HR" sz="2300" dirty="0"/>
              <a:t> </a:t>
            </a:r>
            <a:r>
              <a:rPr lang="hr-HR" sz="2300" dirty="0" smtClean="0"/>
              <a:t>ostatka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300" dirty="0" err="1" smtClean="0"/>
              <a:t>nukleofilni</a:t>
            </a:r>
            <a:r>
              <a:rPr lang="hr-HR" sz="2300" dirty="0" smtClean="0"/>
              <a:t> pomak </a:t>
            </a:r>
            <a:r>
              <a:rPr lang="hr-HR" sz="2300" dirty="0"/>
              <a:t>jednog </a:t>
            </a:r>
            <a:r>
              <a:rPr lang="hr-HR" sz="2300" dirty="0" smtClean="0"/>
              <a:t>D-</a:t>
            </a:r>
            <a:r>
              <a:rPr lang="hr-HR" sz="2300" dirty="0" err="1" smtClean="0"/>
              <a:t>alanina</a:t>
            </a:r>
            <a:endParaRPr lang="hr-HR" sz="23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300" dirty="0" smtClean="0"/>
              <a:t>formiranje </a:t>
            </a:r>
            <a:r>
              <a:rPr lang="hr-HR" sz="2300" dirty="0"/>
              <a:t>peptidni lanac-enzim </a:t>
            </a:r>
            <a:r>
              <a:rPr lang="hr-HR" sz="2300" dirty="0" err="1"/>
              <a:t>transpeptidaza</a:t>
            </a:r>
            <a:r>
              <a:rPr lang="hr-HR" sz="2300" dirty="0"/>
              <a:t> </a:t>
            </a:r>
            <a:r>
              <a:rPr lang="hr-HR" sz="2300" dirty="0" smtClean="0"/>
              <a:t>kompleksa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300" dirty="0" err="1" smtClean="0"/>
              <a:t>aminonapad</a:t>
            </a:r>
            <a:r>
              <a:rPr lang="hr-HR" sz="2300" dirty="0" smtClean="0"/>
              <a:t> </a:t>
            </a:r>
            <a:r>
              <a:rPr lang="hr-HR" sz="2300" dirty="0" err="1" smtClean="0"/>
              <a:t>esterske</a:t>
            </a:r>
            <a:r>
              <a:rPr lang="hr-HR" sz="2300" dirty="0" smtClean="0"/>
              <a:t> veze, oslobađanje enzima</a:t>
            </a:r>
            <a:endParaRPr lang="hr-HR" sz="23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35715" t="21752" r="34744" b="34353"/>
          <a:stretch/>
        </p:blipFill>
        <p:spPr bwMode="auto">
          <a:xfrm>
            <a:off x="6542383" y="294640"/>
            <a:ext cx="4695278" cy="353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35825" t="42720" r="35626" b="24358"/>
          <a:stretch/>
        </p:blipFill>
        <p:spPr bwMode="auto">
          <a:xfrm>
            <a:off x="340360" y="3001700"/>
            <a:ext cx="5451497" cy="3386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274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1361439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sličnost penicilina i </a:t>
            </a:r>
            <a:r>
              <a:rPr lang="hr-HR" sz="2400" dirty="0"/>
              <a:t>D-Ala-D-Ala </a:t>
            </a:r>
            <a:r>
              <a:rPr lang="hr-HR" sz="2400" dirty="0" smtClean="0"/>
              <a:t>lanca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stereokemijsko ometanje nastavka </a:t>
            </a:r>
            <a:r>
              <a:rPr lang="hr-HR" sz="2400" dirty="0" smtClean="0"/>
              <a:t>procesa (</a:t>
            </a:r>
            <a:r>
              <a:rPr lang="hr-HR" sz="2400" dirty="0" err="1" smtClean="0"/>
              <a:t>tiazolidenski</a:t>
            </a:r>
            <a:r>
              <a:rPr lang="hr-HR" sz="2400" dirty="0" smtClean="0"/>
              <a:t> prsten)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formiranje poroznih tvorevina</a:t>
            </a:r>
            <a:endParaRPr lang="hr-HR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171440"/>
            <a:ext cx="10515600" cy="136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prisutnost </a:t>
            </a:r>
            <a:r>
              <a:rPr lang="el-GR" sz="2400" dirty="0" smtClean="0"/>
              <a:t>β</a:t>
            </a:r>
            <a:r>
              <a:rPr lang="hr-HR" sz="2400" dirty="0" smtClean="0"/>
              <a:t>-</a:t>
            </a:r>
            <a:r>
              <a:rPr lang="hr-HR" sz="2400" dirty="0" err="1" smtClean="0"/>
              <a:t>laktamaze</a:t>
            </a:r>
            <a:r>
              <a:rPr lang="hr-HR" sz="2400" dirty="0" smtClean="0"/>
              <a:t> u bakterijama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sinteza glomaznijih antibiotika</a:t>
            </a:r>
            <a:endParaRPr lang="hr-HR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34061" t="38409" r="33311" b="38075"/>
          <a:stretch/>
        </p:blipFill>
        <p:spPr bwMode="auto">
          <a:xfrm>
            <a:off x="2427890" y="1999068"/>
            <a:ext cx="6993583" cy="2799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8890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2672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/>
              <a:t>kompleksan fenomen koji zahtjeva uključivanje globalnih vlasti, bitnih organizacija i drugih odgovornih </a:t>
            </a:r>
            <a:r>
              <a:rPr lang="hr-HR" sz="2400" dirty="0" smtClean="0"/>
              <a:t>tijela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regulacija </a:t>
            </a:r>
            <a:r>
              <a:rPr lang="hr-HR" sz="2400" dirty="0"/>
              <a:t>konzumacije antibiotika 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propisivanje uniformnih smjernica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edukacija i podizanje svijesti, definiranje </a:t>
            </a:r>
            <a:r>
              <a:rPr lang="hr-HR" sz="2400" dirty="0" err="1" smtClean="0"/>
              <a:t>validiranih</a:t>
            </a:r>
            <a:r>
              <a:rPr lang="hr-HR" sz="2400" dirty="0" smtClean="0"/>
              <a:t> metoda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Procjena rizika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kontrola, detekcija, kvantifikacija, sanacija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ravnoteža između upotrebe i utjecaja antibiotika na okoliš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dobro razumijevanje procesa i mehanizama = </a:t>
            </a:r>
            <a:r>
              <a:rPr lang="hr-HR" sz="2400" dirty="0" smtClean="0"/>
              <a:t>siguran put </a:t>
            </a:r>
            <a:r>
              <a:rPr lang="hr-HR" sz="2400" dirty="0" smtClean="0"/>
              <a:t>prema boljem sutra!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3904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smtClean="0"/>
              <a:t>Uvod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smtClean="0"/>
              <a:t>Konzumiranje antibiotika i pojava u okolišu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smtClean="0"/>
              <a:t>Antibiotici – klasifikacija i područje primjene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smtClean="0"/>
              <a:t>Ponašanje antibiotika u prirodi i njihov utjecaj na prirodu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err="1" smtClean="0"/>
              <a:t>Ekotoksikološka</a:t>
            </a:r>
            <a:r>
              <a:rPr lang="hr-HR" sz="2400" dirty="0" smtClean="0"/>
              <a:t> procjena rizika antibiotika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smtClean="0"/>
              <a:t>Borba protiv otpornosti na antibiotike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smtClean="0"/>
              <a:t>K</a:t>
            </a:r>
            <a:r>
              <a:rPr lang="hr-HR" sz="2400" dirty="0" smtClean="0"/>
              <a:t>emija </a:t>
            </a:r>
            <a:r>
              <a:rPr lang="hr-HR" sz="2400" dirty="0" smtClean="0"/>
              <a:t>nekih antibiotika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smtClean="0"/>
              <a:t>Zaključak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400" dirty="0" smtClean="0"/>
              <a:t>Literatura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19813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898208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883920"/>
            <a:ext cx="11272520" cy="567944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1000" dirty="0" err="1"/>
              <a:t>Svetlana</a:t>
            </a:r>
            <a:r>
              <a:rPr lang="hr-HR" sz="1000" dirty="0"/>
              <a:t> </a:t>
            </a:r>
            <a:r>
              <a:rPr lang="hr-HR" sz="1000" dirty="0" err="1"/>
              <a:t>Iuliana</a:t>
            </a:r>
            <a:r>
              <a:rPr lang="hr-HR" sz="1000" dirty="0"/>
              <a:t> </a:t>
            </a:r>
            <a:r>
              <a:rPr lang="hr-HR" sz="1000" dirty="0" err="1"/>
              <a:t>Polianciuc</a:t>
            </a:r>
            <a:r>
              <a:rPr lang="hr-HR" sz="1000" dirty="0"/>
              <a:t>, </a:t>
            </a:r>
            <a:r>
              <a:rPr lang="hr-HR" sz="1000" dirty="0" err="1"/>
              <a:t>Anca</a:t>
            </a:r>
            <a:r>
              <a:rPr lang="hr-HR" sz="1000" dirty="0"/>
              <a:t> Elena </a:t>
            </a:r>
            <a:r>
              <a:rPr lang="hr-HR" sz="1000" dirty="0" err="1"/>
              <a:t>Gurzău</a:t>
            </a:r>
            <a:r>
              <a:rPr lang="hr-HR" sz="1000" dirty="0"/>
              <a:t>, Bela Kiss, Maria </a:t>
            </a:r>
            <a:r>
              <a:rPr lang="hr-HR" sz="1000" dirty="0" err="1"/>
              <a:t>Georgia</a:t>
            </a:r>
            <a:r>
              <a:rPr lang="hr-HR" sz="1000" dirty="0"/>
              <a:t> </a:t>
            </a:r>
            <a:r>
              <a:rPr lang="hr-HR" sz="1000" dirty="0" err="1"/>
              <a:t>Ștefan</a:t>
            </a:r>
            <a:r>
              <a:rPr lang="hr-HR" sz="1000" dirty="0"/>
              <a:t>, </a:t>
            </a:r>
            <a:r>
              <a:rPr lang="hr-HR" sz="1000" dirty="0" err="1"/>
              <a:t>Felicia</a:t>
            </a:r>
            <a:r>
              <a:rPr lang="hr-HR" sz="1000" dirty="0"/>
              <a:t> </a:t>
            </a:r>
            <a:r>
              <a:rPr lang="hr-HR" sz="1000" dirty="0" err="1"/>
              <a:t>Loghin</a:t>
            </a:r>
            <a:r>
              <a:rPr lang="hr-HR" sz="1000" dirty="0"/>
              <a:t>; </a:t>
            </a:r>
            <a:r>
              <a:rPr lang="hr-HR" sz="1000" i="1" dirty="0" err="1"/>
              <a:t>Antibiotics</a:t>
            </a:r>
            <a:r>
              <a:rPr lang="hr-HR" sz="1000" i="1" dirty="0"/>
              <a:t>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i="1" dirty="0"/>
              <a:t>: </a:t>
            </a:r>
            <a:r>
              <a:rPr lang="hr-HR" sz="1000" i="1" dirty="0" err="1"/>
              <a:t>causes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consequences</a:t>
            </a:r>
            <a:r>
              <a:rPr lang="hr-HR" sz="1000" dirty="0"/>
              <a:t>, Medicine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dirty="0" err="1"/>
              <a:t>Pharmacy</a:t>
            </a:r>
            <a:r>
              <a:rPr lang="hr-HR" sz="1000" dirty="0"/>
              <a:t> </a:t>
            </a:r>
            <a:r>
              <a:rPr lang="hr-HR" sz="1000" dirty="0" err="1"/>
              <a:t>reports</a:t>
            </a:r>
            <a:r>
              <a:rPr lang="hr-HR" sz="1000" dirty="0"/>
              <a:t> Vol.93, No.3, 2020: 231-240.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/>
              <a:t>Van </a:t>
            </a:r>
            <a:r>
              <a:rPr lang="hr-HR" sz="1000" dirty="0" err="1"/>
              <a:t>Boeckel</a:t>
            </a:r>
            <a:r>
              <a:rPr lang="hr-HR" sz="1000" dirty="0"/>
              <a:t> TP, </a:t>
            </a:r>
            <a:r>
              <a:rPr lang="hr-HR" sz="1000" dirty="0" err="1"/>
              <a:t>Brower</a:t>
            </a:r>
            <a:r>
              <a:rPr lang="hr-HR" sz="1000" dirty="0"/>
              <a:t> C, </a:t>
            </a:r>
            <a:r>
              <a:rPr lang="hr-HR" sz="1000" dirty="0" err="1"/>
              <a:t>Gilbert</a:t>
            </a:r>
            <a:r>
              <a:rPr lang="hr-HR" sz="1000" dirty="0"/>
              <a:t> M, </a:t>
            </a:r>
            <a:r>
              <a:rPr lang="hr-HR" sz="1000" dirty="0" err="1"/>
              <a:t>Grenfell</a:t>
            </a:r>
            <a:r>
              <a:rPr lang="hr-HR" sz="1000" dirty="0"/>
              <a:t> BT, </a:t>
            </a:r>
            <a:r>
              <a:rPr lang="hr-HR" sz="1000" dirty="0" err="1"/>
              <a:t>Levin</a:t>
            </a:r>
            <a:r>
              <a:rPr lang="hr-HR" sz="1000" dirty="0"/>
              <a:t> SA, Robinson TP, </a:t>
            </a:r>
            <a:r>
              <a:rPr lang="hr-HR" sz="1000" dirty="0" err="1"/>
              <a:t>et</a:t>
            </a:r>
            <a:r>
              <a:rPr lang="hr-HR" sz="1000" dirty="0"/>
              <a:t> </a:t>
            </a:r>
            <a:r>
              <a:rPr lang="hr-HR" sz="1000" dirty="0" err="1"/>
              <a:t>al</a:t>
            </a:r>
            <a:r>
              <a:rPr lang="hr-HR" sz="1000" dirty="0"/>
              <a:t>. </a:t>
            </a:r>
            <a:r>
              <a:rPr lang="hr-HR" sz="1000" i="1" dirty="0"/>
              <a:t>Global </a:t>
            </a:r>
            <a:r>
              <a:rPr lang="hr-HR" sz="1000" i="1" dirty="0" err="1"/>
              <a:t>trends</a:t>
            </a:r>
            <a:r>
              <a:rPr lang="hr-HR" sz="1000" i="1" dirty="0"/>
              <a:t>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antimicrobial</a:t>
            </a:r>
            <a:r>
              <a:rPr lang="hr-HR" sz="1000" i="1" dirty="0"/>
              <a:t> use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food</a:t>
            </a:r>
            <a:r>
              <a:rPr lang="hr-HR" sz="1000" i="1" dirty="0"/>
              <a:t> </a:t>
            </a:r>
            <a:r>
              <a:rPr lang="hr-HR" sz="1000" i="1" dirty="0" err="1"/>
              <a:t>animals</a:t>
            </a:r>
            <a:r>
              <a:rPr lang="hr-HR" sz="1000" i="1" dirty="0"/>
              <a:t>;</a:t>
            </a:r>
            <a:r>
              <a:rPr lang="hr-HR" sz="1000" dirty="0"/>
              <a:t> </a:t>
            </a:r>
            <a:r>
              <a:rPr lang="hr-HR" sz="1000" dirty="0" err="1"/>
              <a:t>Proc</a:t>
            </a:r>
            <a:r>
              <a:rPr lang="hr-HR" sz="1000" dirty="0"/>
              <a:t> </a:t>
            </a:r>
            <a:r>
              <a:rPr lang="hr-HR" sz="1000" dirty="0" err="1"/>
              <a:t>Natl</a:t>
            </a:r>
            <a:r>
              <a:rPr lang="hr-HR" sz="1000" dirty="0"/>
              <a:t> </a:t>
            </a:r>
            <a:r>
              <a:rPr lang="hr-HR" sz="1000" dirty="0" err="1"/>
              <a:t>Acad</a:t>
            </a:r>
            <a:r>
              <a:rPr lang="hr-HR" sz="1000" dirty="0"/>
              <a:t> </a:t>
            </a:r>
            <a:r>
              <a:rPr lang="hr-HR" sz="1000" dirty="0" err="1"/>
              <a:t>Sci</a:t>
            </a:r>
            <a:r>
              <a:rPr lang="hr-HR" sz="1000" dirty="0"/>
              <a:t> U S A, 2015; 112:5649– 5654.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 err="1"/>
              <a:t>Du</a:t>
            </a:r>
            <a:r>
              <a:rPr lang="hr-HR" sz="1000" dirty="0"/>
              <a:t> L, </a:t>
            </a:r>
            <a:r>
              <a:rPr lang="hr-HR" sz="1000" dirty="0" err="1"/>
              <a:t>Liu</a:t>
            </a:r>
            <a:r>
              <a:rPr lang="hr-HR" sz="1000" dirty="0"/>
              <a:t> W. </a:t>
            </a:r>
            <a:r>
              <a:rPr lang="hr-HR" sz="1000" i="1" dirty="0" err="1"/>
              <a:t>Occurrence</a:t>
            </a:r>
            <a:r>
              <a:rPr lang="hr-HR" sz="1000" i="1" dirty="0"/>
              <a:t>, </a:t>
            </a:r>
            <a:r>
              <a:rPr lang="hr-HR" sz="1000" i="1" dirty="0" err="1"/>
              <a:t>fate</a:t>
            </a:r>
            <a:r>
              <a:rPr lang="hr-HR" sz="1000" i="1" dirty="0"/>
              <a:t>,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ecotoxicity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antibiotics</a:t>
            </a:r>
            <a:r>
              <a:rPr lang="hr-HR" sz="1000" i="1" dirty="0"/>
              <a:t>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agro-ecosystems</a:t>
            </a:r>
            <a:r>
              <a:rPr lang="hr-HR" sz="1000" dirty="0"/>
              <a:t>. A </a:t>
            </a:r>
            <a:r>
              <a:rPr lang="hr-HR" sz="1000" dirty="0" err="1"/>
              <a:t>review</a:t>
            </a:r>
            <a:r>
              <a:rPr lang="hr-HR" sz="1000" dirty="0"/>
              <a:t>. </a:t>
            </a:r>
            <a:r>
              <a:rPr lang="hr-HR" sz="1000" dirty="0" err="1"/>
              <a:t>Agron</a:t>
            </a:r>
            <a:r>
              <a:rPr lang="hr-HR" sz="1000" dirty="0"/>
              <a:t> </a:t>
            </a:r>
            <a:r>
              <a:rPr lang="hr-HR" sz="1000" dirty="0" err="1"/>
              <a:t>Sustain</a:t>
            </a:r>
            <a:r>
              <a:rPr lang="hr-HR" sz="1000" dirty="0"/>
              <a:t> </a:t>
            </a:r>
            <a:r>
              <a:rPr lang="hr-HR" sz="1000" dirty="0" err="1"/>
              <a:t>Dev</a:t>
            </a:r>
            <a:r>
              <a:rPr lang="hr-HR" sz="1000" dirty="0"/>
              <a:t>. 2012;32:309–327.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 err="1"/>
              <a:t>Wang</a:t>
            </a:r>
            <a:r>
              <a:rPr lang="hr-HR" sz="1000" dirty="0"/>
              <a:t> X, </a:t>
            </a:r>
            <a:r>
              <a:rPr lang="hr-HR" sz="1000" dirty="0" err="1"/>
              <a:t>Ryu</a:t>
            </a:r>
            <a:r>
              <a:rPr lang="hr-HR" sz="1000" dirty="0"/>
              <a:t> D, </a:t>
            </a:r>
            <a:r>
              <a:rPr lang="hr-HR" sz="1000" dirty="0" err="1"/>
              <a:t>Houtkooper</a:t>
            </a:r>
            <a:r>
              <a:rPr lang="hr-HR" sz="1000" dirty="0"/>
              <a:t> RH, </a:t>
            </a:r>
            <a:r>
              <a:rPr lang="hr-HR" sz="1000" dirty="0" err="1"/>
              <a:t>Auwerx</a:t>
            </a:r>
            <a:r>
              <a:rPr lang="hr-HR" sz="1000" dirty="0"/>
              <a:t> J. </a:t>
            </a:r>
            <a:r>
              <a:rPr lang="hr-HR" sz="1000" i="1" dirty="0" err="1"/>
              <a:t>Antibiotic</a:t>
            </a:r>
            <a:r>
              <a:rPr lang="hr-HR" sz="1000" i="1" dirty="0"/>
              <a:t> use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abuse</a:t>
            </a:r>
            <a:r>
              <a:rPr lang="hr-HR" sz="1000" i="1" dirty="0"/>
              <a:t>: A </a:t>
            </a:r>
            <a:r>
              <a:rPr lang="hr-HR" sz="1000" i="1" dirty="0" err="1"/>
              <a:t>threat</a:t>
            </a:r>
            <a:r>
              <a:rPr lang="hr-HR" sz="1000" i="1" dirty="0"/>
              <a:t> to </a:t>
            </a:r>
            <a:r>
              <a:rPr lang="hr-HR" sz="1000" i="1" dirty="0" err="1"/>
              <a:t>mitochondria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chloroplasts</a:t>
            </a:r>
            <a:r>
              <a:rPr lang="hr-HR" sz="1000" i="1" dirty="0"/>
              <a:t> </a:t>
            </a:r>
            <a:r>
              <a:rPr lang="hr-HR" sz="1000" i="1" dirty="0" err="1"/>
              <a:t>with</a:t>
            </a:r>
            <a:r>
              <a:rPr lang="hr-HR" sz="1000" i="1" dirty="0"/>
              <a:t> </a:t>
            </a:r>
            <a:r>
              <a:rPr lang="hr-HR" sz="1000" i="1" dirty="0" err="1"/>
              <a:t>impact</a:t>
            </a:r>
            <a:r>
              <a:rPr lang="hr-HR" sz="1000" i="1" dirty="0"/>
              <a:t> on </a:t>
            </a:r>
            <a:r>
              <a:rPr lang="hr-HR" sz="1000" i="1" dirty="0" err="1"/>
              <a:t>research</a:t>
            </a:r>
            <a:r>
              <a:rPr lang="hr-HR" sz="1000" i="1" dirty="0"/>
              <a:t>, </a:t>
            </a:r>
            <a:r>
              <a:rPr lang="hr-HR" sz="1000" i="1" dirty="0" err="1"/>
              <a:t>health</a:t>
            </a:r>
            <a:r>
              <a:rPr lang="hr-HR" sz="1000" i="1" dirty="0"/>
              <a:t>,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dirty="0"/>
              <a:t>. </a:t>
            </a:r>
            <a:r>
              <a:rPr lang="hr-HR" sz="1000" dirty="0" err="1"/>
              <a:t>Bioessays</a:t>
            </a:r>
            <a:r>
              <a:rPr lang="hr-HR" sz="1000" dirty="0"/>
              <a:t>. 2015;37:1045–1053.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 err="1"/>
              <a:t>Minden</a:t>
            </a:r>
            <a:r>
              <a:rPr lang="hr-HR" sz="1000" dirty="0"/>
              <a:t> V, </a:t>
            </a:r>
            <a:r>
              <a:rPr lang="hr-HR" sz="1000" dirty="0" err="1"/>
              <a:t>Deloy</a:t>
            </a:r>
            <a:r>
              <a:rPr lang="hr-HR" sz="1000" dirty="0"/>
              <a:t> A, </a:t>
            </a:r>
            <a:r>
              <a:rPr lang="hr-HR" sz="1000" dirty="0" err="1"/>
              <a:t>Volkert</a:t>
            </a:r>
            <a:r>
              <a:rPr lang="hr-HR" sz="1000" dirty="0"/>
              <a:t> AM, </a:t>
            </a:r>
            <a:r>
              <a:rPr lang="hr-HR" sz="1000" dirty="0" err="1"/>
              <a:t>Leonhardt</a:t>
            </a:r>
            <a:r>
              <a:rPr lang="hr-HR" sz="1000" dirty="0"/>
              <a:t> SD, </a:t>
            </a:r>
            <a:r>
              <a:rPr lang="hr-HR" sz="1000" dirty="0" err="1"/>
              <a:t>Pufal</a:t>
            </a:r>
            <a:r>
              <a:rPr lang="hr-HR" sz="1000" dirty="0"/>
              <a:t> G. </a:t>
            </a:r>
            <a:r>
              <a:rPr lang="hr-HR" sz="1000" i="1" dirty="0" err="1"/>
              <a:t>Antibiotics</a:t>
            </a:r>
            <a:r>
              <a:rPr lang="hr-HR" sz="1000" i="1" dirty="0"/>
              <a:t> </a:t>
            </a:r>
            <a:r>
              <a:rPr lang="hr-HR" sz="1000" i="1" dirty="0" err="1"/>
              <a:t>impact</a:t>
            </a:r>
            <a:r>
              <a:rPr lang="hr-HR" sz="1000" i="1" dirty="0"/>
              <a:t> </a:t>
            </a:r>
            <a:r>
              <a:rPr lang="hr-HR" sz="1000" i="1" dirty="0" err="1"/>
              <a:t>plant</a:t>
            </a:r>
            <a:r>
              <a:rPr lang="hr-HR" sz="1000" i="1" dirty="0"/>
              <a:t> </a:t>
            </a:r>
            <a:r>
              <a:rPr lang="hr-HR" sz="1000" i="1" dirty="0" err="1"/>
              <a:t>traits</a:t>
            </a:r>
            <a:r>
              <a:rPr lang="hr-HR" sz="1000" i="1" dirty="0"/>
              <a:t>, </a:t>
            </a:r>
            <a:r>
              <a:rPr lang="hr-HR" sz="1000" i="1" dirty="0" err="1"/>
              <a:t>even</a:t>
            </a:r>
            <a:r>
              <a:rPr lang="hr-HR" sz="1000" i="1" dirty="0"/>
              <a:t> at </a:t>
            </a:r>
            <a:r>
              <a:rPr lang="hr-HR" sz="1000" i="1" dirty="0" err="1"/>
              <a:t>small</a:t>
            </a:r>
            <a:r>
              <a:rPr lang="hr-HR" sz="1000" i="1" dirty="0"/>
              <a:t> </a:t>
            </a:r>
            <a:r>
              <a:rPr lang="hr-HR" sz="1000" i="1" dirty="0" err="1"/>
              <a:t>concentrations</a:t>
            </a:r>
            <a:r>
              <a:rPr lang="hr-HR" sz="1000" dirty="0"/>
              <a:t>. </a:t>
            </a:r>
            <a:r>
              <a:rPr lang="hr-HR" sz="1000" dirty="0" err="1"/>
              <a:t>AoB</a:t>
            </a:r>
            <a:r>
              <a:rPr lang="hr-HR" sz="1000" dirty="0"/>
              <a:t> </a:t>
            </a:r>
            <a:r>
              <a:rPr lang="hr-HR" sz="1000" dirty="0" err="1"/>
              <a:t>Plants</a:t>
            </a:r>
            <a:r>
              <a:rPr lang="hr-HR" sz="1000" dirty="0"/>
              <a:t>. 2017;9:plx010.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/>
              <a:t>Ben Y, Fu C, </a:t>
            </a:r>
            <a:r>
              <a:rPr lang="hr-HR" sz="1000" dirty="0" err="1"/>
              <a:t>Hu</a:t>
            </a:r>
            <a:r>
              <a:rPr lang="hr-HR" sz="1000" dirty="0"/>
              <a:t> M, </a:t>
            </a:r>
            <a:r>
              <a:rPr lang="hr-HR" sz="1000" dirty="0" err="1"/>
              <a:t>Liu</a:t>
            </a:r>
            <a:r>
              <a:rPr lang="hr-HR" sz="1000" dirty="0"/>
              <a:t> L, </a:t>
            </a:r>
            <a:r>
              <a:rPr lang="hr-HR" sz="1000" dirty="0" err="1"/>
              <a:t>Wong</a:t>
            </a:r>
            <a:r>
              <a:rPr lang="hr-HR" sz="1000" dirty="0"/>
              <a:t> MH, </a:t>
            </a:r>
            <a:r>
              <a:rPr lang="hr-HR" sz="1000" dirty="0" err="1"/>
              <a:t>Hung</a:t>
            </a:r>
            <a:r>
              <a:rPr lang="hr-HR" sz="1000" dirty="0"/>
              <a:t> M, </a:t>
            </a:r>
            <a:r>
              <a:rPr lang="hr-HR" sz="1000" dirty="0" err="1"/>
              <a:t>et</a:t>
            </a:r>
            <a:r>
              <a:rPr lang="hr-HR" sz="1000" dirty="0"/>
              <a:t> </a:t>
            </a:r>
            <a:r>
              <a:rPr lang="hr-HR" sz="1000" dirty="0" err="1"/>
              <a:t>al</a:t>
            </a:r>
            <a:r>
              <a:rPr lang="hr-HR" sz="1000" dirty="0"/>
              <a:t>. </a:t>
            </a:r>
            <a:r>
              <a:rPr lang="hr-HR" sz="1000" i="1" dirty="0"/>
              <a:t>Human </a:t>
            </a:r>
            <a:r>
              <a:rPr lang="hr-HR" sz="1000" i="1" dirty="0" err="1"/>
              <a:t>health</a:t>
            </a:r>
            <a:r>
              <a:rPr lang="hr-HR" sz="1000" i="1" dirty="0"/>
              <a:t> </a:t>
            </a:r>
            <a:r>
              <a:rPr lang="hr-HR" sz="1000" i="1" dirty="0" err="1"/>
              <a:t>risk</a:t>
            </a:r>
            <a:r>
              <a:rPr lang="hr-HR" sz="1000" i="1" dirty="0"/>
              <a:t> </a:t>
            </a:r>
            <a:r>
              <a:rPr lang="hr-HR" sz="1000" i="1" dirty="0" err="1"/>
              <a:t>assessment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antibiotic</a:t>
            </a:r>
            <a:r>
              <a:rPr lang="hr-HR" sz="1000" i="1" dirty="0"/>
              <a:t> </a:t>
            </a:r>
            <a:r>
              <a:rPr lang="hr-HR" sz="1000" i="1" dirty="0" err="1"/>
              <a:t>resistance</a:t>
            </a:r>
            <a:r>
              <a:rPr lang="hr-HR" sz="1000" i="1" dirty="0"/>
              <a:t> </a:t>
            </a:r>
            <a:r>
              <a:rPr lang="hr-HR" sz="1000" i="1" dirty="0" err="1"/>
              <a:t>associated</a:t>
            </a:r>
            <a:r>
              <a:rPr lang="hr-HR" sz="1000" i="1" dirty="0"/>
              <a:t> </a:t>
            </a:r>
            <a:r>
              <a:rPr lang="hr-HR" sz="1000" i="1" dirty="0" err="1"/>
              <a:t>with</a:t>
            </a:r>
            <a:r>
              <a:rPr lang="hr-HR" sz="1000" i="1" dirty="0"/>
              <a:t> </a:t>
            </a:r>
            <a:r>
              <a:rPr lang="hr-HR" sz="1000" i="1" dirty="0" err="1"/>
              <a:t>antibiotic</a:t>
            </a:r>
            <a:r>
              <a:rPr lang="hr-HR" sz="1000" i="1" dirty="0"/>
              <a:t> </a:t>
            </a:r>
            <a:r>
              <a:rPr lang="hr-HR" sz="1000" i="1" dirty="0" err="1"/>
              <a:t>residues</a:t>
            </a:r>
            <a:r>
              <a:rPr lang="hr-HR" sz="1000" i="1" dirty="0"/>
              <a:t>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dirty="0"/>
              <a:t>: A </a:t>
            </a:r>
            <a:r>
              <a:rPr lang="hr-HR" sz="1000" dirty="0" err="1"/>
              <a:t>review</a:t>
            </a:r>
            <a:r>
              <a:rPr lang="hr-HR" sz="1000" dirty="0"/>
              <a:t>. </a:t>
            </a:r>
            <a:r>
              <a:rPr lang="hr-HR" sz="1000" dirty="0" err="1"/>
              <a:t>Environ</a:t>
            </a:r>
            <a:r>
              <a:rPr lang="hr-HR" sz="1000" dirty="0"/>
              <a:t> </a:t>
            </a:r>
            <a:r>
              <a:rPr lang="hr-HR" sz="1000" dirty="0" err="1"/>
              <a:t>Res</a:t>
            </a:r>
            <a:r>
              <a:rPr lang="hr-HR" sz="1000" dirty="0"/>
              <a:t>. 2019;169:483–493</a:t>
            </a:r>
            <a:r>
              <a:rPr lang="hr-HR" sz="1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/>
              <a:t>World Health </a:t>
            </a:r>
            <a:r>
              <a:rPr lang="hr-HR" sz="1000" dirty="0" err="1"/>
              <a:t>Organisation</a:t>
            </a:r>
            <a:r>
              <a:rPr lang="hr-HR" sz="1000" dirty="0"/>
              <a:t>. </a:t>
            </a:r>
            <a:r>
              <a:rPr lang="hr-HR" sz="1000" i="1" dirty="0"/>
              <a:t>Monitoring global </a:t>
            </a:r>
            <a:r>
              <a:rPr lang="hr-HR" sz="1000" i="1" dirty="0" err="1"/>
              <a:t>progress</a:t>
            </a:r>
            <a:r>
              <a:rPr lang="hr-HR" sz="1000" i="1" dirty="0"/>
              <a:t> on </a:t>
            </a:r>
            <a:r>
              <a:rPr lang="hr-HR" sz="1000" i="1" dirty="0" err="1"/>
              <a:t>addressing</a:t>
            </a:r>
            <a:r>
              <a:rPr lang="hr-HR" sz="1000" i="1" dirty="0"/>
              <a:t> </a:t>
            </a:r>
            <a:r>
              <a:rPr lang="hr-HR" sz="1000" i="1" dirty="0" err="1"/>
              <a:t>antimicrobial</a:t>
            </a:r>
            <a:r>
              <a:rPr lang="hr-HR" sz="1000" i="1" dirty="0"/>
              <a:t> </a:t>
            </a:r>
            <a:r>
              <a:rPr lang="hr-HR" sz="1000" i="1" dirty="0" err="1"/>
              <a:t>resistance</a:t>
            </a:r>
            <a:r>
              <a:rPr lang="hr-HR" sz="1000" i="1" dirty="0"/>
              <a:t>: </a:t>
            </a:r>
            <a:r>
              <a:rPr lang="hr-HR" sz="1000" i="1" dirty="0" err="1"/>
              <a:t>analysis</a:t>
            </a:r>
            <a:r>
              <a:rPr lang="hr-HR" sz="1000" i="1" dirty="0"/>
              <a:t> </a:t>
            </a:r>
            <a:r>
              <a:rPr lang="hr-HR" sz="1000" i="1" dirty="0" err="1"/>
              <a:t>report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second</a:t>
            </a:r>
            <a:r>
              <a:rPr lang="hr-HR" sz="1000" i="1" dirty="0"/>
              <a:t> </a:t>
            </a:r>
            <a:r>
              <a:rPr lang="hr-HR" sz="1000" i="1" dirty="0" err="1"/>
              <a:t>round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results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AMR </a:t>
            </a:r>
            <a:r>
              <a:rPr lang="hr-HR" sz="1000" i="1" dirty="0" err="1"/>
              <a:t>country</a:t>
            </a:r>
            <a:r>
              <a:rPr lang="hr-HR" sz="1000" i="1" dirty="0"/>
              <a:t> </a:t>
            </a:r>
            <a:r>
              <a:rPr lang="hr-HR" sz="1000" i="1" dirty="0" err="1"/>
              <a:t>self-assessment</a:t>
            </a:r>
            <a:r>
              <a:rPr lang="hr-HR" sz="1000" i="1" dirty="0"/>
              <a:t> </a:t>
            </a:r>
            <a:r>
              <a:rPr lang="hr-HR" sz="1000" i="1" dirty="0" err="1"/>
              <a:t>survey</a:t>
            </a:r>
            <a:r>
              <a:rPr lang="hr-HR" sz="1000" i="1" dirty="0"/>
              <a:t> 2018</a:t>
            </a:r>
            <a:r>
              <a:rPr lang="hr-HR" sz="1000" dirty="0"/>
              <a:t>. WHO, 2018. </a:t>
            </a:r>
            <a:r>
              <a:rPr lang="hr-HR" sz="1000" dirty="0" err="1"/>
              <a:t>pp</a:t>
            </a:r>
            <a:r>
              <a:rPr lang="hr-HR" sz="1000" dirty="0"/>
              <a:t>. 1–59.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 err="1"/>
              <a:t>Klein</a:t>
            </a:r>
            <a:r>
              <a:rPr lang="hr-HR" sz="1000" dirty="0"/>
              <a:t> EY, Van </a:t>
            </a:r>
            <a:r>
              <a:rPr lang="hr-HR" sz="1000" dirty="0" err="1"/>
              <a:t>Boeckel</a:t>
            </a:r>
            <a:r>
              <a:rPr lang="hr-HR" sz="1000" dirty="0"/>
              <a:t> TP, </a:t>
            </a:r>
            <a:r>
              <a:rPr lang="hr-HR" sz="1000" dirty="0" err="1"/>
              <a:t>Martinez</a:t>
            </a:r>
            <a:r>
              <a:rPr lang="hr-HR" sz="1000" dirty="0"/>
              <a:t> EM, Pant S, </a:t>
            </a:r>
            <a:r>
              <a:rPr lang="hr-HR" sz="1000" dirty="0" err="1"/>
              <a:t>Gandra</a:t>
            </a:r>
            <a:r>
              <a:rPr lang="hr-HR" sz="1000" dirty="0"/>
              <a:t> S, </a:t>
            </a:r>
            <a:r>
              <a:rPr lang="hr-HR" sz="1000" dirty="0" err="1"/>
              <a:t>Levin</a:t>
            </a:r>
            <a:r>
              <a:rPr lang="hr-HR" sz="1000" dirty="0"/>
              <a:t> SA, </a:t>
            </a:r>
            <a:r>
              <a:rPr lang="hr-HR" sz="1000" dirty="0" err="1"/>
              <a:t>et</a:t>
            </a:r>
            <a:r>
              <a:rPr lang="hr-HR" sz="1000" dirty="0"/>
              <a:t> </a:t>
            </a:r>
            <a:r>
              <a:rPr lang="hr-HR" sz="1000" dirty="0" err="1"/>
              <a:t>al</a:t>
            </a:r>
            <a:r>
              <a:rPr lang="hr-HR" sz="1000" dirty="0"/>
              <a:t>. </a:t>
            </a:r>
            <a:r>
              <a:rPr lang="hr-HR" sz="1000" i="1" dirty="0"/>
              <a:t>Global </a:t>
            </a:r>
            <a:r>
              <a:rPr lang="hr-HR" sz="1000" i="1" dirty="0" err="1"/>
              <a:t>increase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geographic</a:t>
            </a:r>
            <a:r>
              <a:rPr lang="hr-HR" sz="1000" i="1" dirty="0"/>
              <a:t> </a:t>
            </a:r>
            <a:r>
              <a:rPr lang="hr-HR" sz="1000" i="1" dirty="0" err="1"/>
              <a:t>convergence</a:t>
            </a:r>
            <a:r>
              <a:rPr lang="hr-HR" sz="1000" i="1" dirty="0"/>
              <a:t>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antibiotic</a:t>
            </a:r>
            <a:r>
              <a:rPr lang="hr-HR" sz="1000" i="1" dirty="0"/>
              <a:t> </a:t>
            </a:r>
            <a:r>
              <a:rPr lang="hr-HR" sz="1000" i="1" dirty="0" err="1"/>
              <a:t>consumption</a:t>
            </a:r>
            <a:r>
              <a:rPr lang="hr-HR" sz="1000" i="1" dirty="0"/>
              <a:t> </a:t>
            </a:r>
            <a:r>
              <a:rPr lang="hr-HR" sz="1000" i="1" dirty="0" err="1"/>
              <a:t>between</a:t>
            </a:r>
            <a:r>
              <a:rPr lang="hr-HR" sz="1000" i="1" dirty="0"/>
              <a:t> 2000 </a:t>
            </a:r>
            <a:r>
              <a:rPr lang="hr-HR" sz="1000" i="1" dirty="0" err="1"/>
              <a:t>and</a:t>
            </a:r>
            <a:r>
              <a:rPr lang="hr-HR" sz="1000" i="1" dirty="0"/>
              <a:t> 2015</a:t>
            </a:r>
            <a:r>
              <a:rPr lang="hr-HR" sz="1000" dirty="0"/>
              <a:t>. </a:t>
            </a:r>
            <a:r>
              <a:rPr lang="hr-HR" sz="1000" dirty="0" err="1"/>
              <a:t>Proc</a:t>
            </a:r>
            <a:r>
              <a:rPr lang="hr-HR" sz="1000" dirty="0"/>
              <a:t> </a:t>
            </a:r>
            <a:r>
              <a:rPr lang="hr-HR" sz="1000" dirty="0" err="1"/>
              <a:t>Natl</a:t>
            </a:r>
            <a:r>
              <a:rPr lang="hr-HR" sz="1000" dirty="0"/>
              <a:t> </a:t>
            </a:r>
            <a:r>
              <a:rPr lang="hr-HR" sz="1000" dirty="0" err="1"/>
              <a:t>Acad</a:t>
            </a:r>
            <a:r>
              <a:rPr lang="hr-HR" sz="1000" dirty="0"/>
              <a:t> </a:t>
            </a:r>
            <a:r>
              <a:rPr lang="hr-HR" sz="1000" dirty="0" err="1"/>
              <a:t>Sci</a:t>
            </a:r>
            <a:r>
              <a:rPr lang="hr-HR" sz="1000" dirty="0"/>
              <a:t> U S A. 2018;115:E3463–E3470.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i="1" dirty="0" err="1"/>
              <a:t>Executive</a:t>
            </a:r>
            <a:r>
              <a:rPr lang="hr-HR" sz="1000" i="1" dirty="0"/>
              <a:t> </a:t>
            </a:r>
            <a:r>
              <a:rPr lang="hr-HR" sz="1000" i="1" dirty="0" err="1"/>
              <a:t>Agency</a:t>
            </a:r>
            <a:r>
              <a:rPr lang="hr-HR" sz="1000" i="1" dirty="0"/>
              <a:t> for Health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Consumers</a:t>
            </a:r>
            <a:r>
              <a:rPr lang="hr-HR" sz="1000" i="1" dirty="0"/>
              <a:t>. </a:t>
            </a:r>
            <a:r>
              <a:rPr lang="hr-HR" sz="1000" i="1" dirty="0" err="1"/>
              <a:t>Study</a:t>
            </a:r>
            <a:r>
              <a:rPr lang="hr-HR" sz="1000" i="1" dirty="0"/>
              <a:t> on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environmental</a:t>
            </a:r>
            <a:r>
              <a:rPr lang="hr-HR" sz="1000" i="1" dirty="0"/>
              <a:t> </a:t>
            </a:r>
            <a:r>
              <a:rPr lang="hr-HR" sz="1000" i="1" dirty="0" err="1"/>
              <a:t>risks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medicinal</a:t>
            </a:r>
            <a:r>
              <a:rPr lang="hr-HR" sz="1000" i="1" dirty="0"/>
              <a:t> </a:t>
            </a:r>
            <a:r>
              <a:rPr lang="hr-HR" sz="1000" i="1" dirty="0" err="1"/>
              <a:t>products</a:t>
            </a:r>
            <a:r>
              <a:rPr lang="hr-HR" sz="1000" i="1" dirty="0"/>
              <a:t>. </a:t>
            </a:r>
            <a:r>
              <a:rPr lang="hr-HR" sz="1000" i="1" dirty="0" err="1"/>
              <a:t>Final</a:t>
            </a:r>
            <a:r>
              <a:rPr lang="hr-HR" sz="1000" i="1" dirty="0"/>
              <a:t> </a:t>
            </a:r>
            <a:r>
              <a:rPr lang="hr-HR" sz="1000" i="1" dirty="0" err="1"/>
              <a:t>Report</a:t>
            </a:r>
            <a:r>
              <a:rPr lang="hr-HR" sz="1000" i="1" dirty="0"/>
              <a:t>. 2013</a:t>
            </a:r>
            <a:r>
              <a:rPr lang="hr-HR" sz="1000" dirty="0"/>
              <a:t>. </a:t>
            </a:r>
            <a:r>
              <a:rPr lang="hr-HR" sz="1000" dirty="0" err="1"/>
              <a:t>Available</a:t>
            </a:r>
            <a:r>
              <a:rPr lang="hr-HR" sz="1000" dirty="0"/>
              <a:t> </a:t>
            </a:r>
            <a:r>
              <a:rPr lang="hr-HR" sz="1000" dirty="0" err="1"/>
              <a:t>from</a:t>
            </a:r>
            <a:r>
              <a:rPr lang="hr-HR" sz="1000" dirty="0"/>
              <a:t>: https://ec.europa.eu/health/sites/ </a:t>
            </a:r>
            <a:r>
              <a:rPr lang="hr-HR" sz="1000" dirty="0" err="1"/>
              <a:t>health</a:t>
            </a:r>
            <a:r>
              <a:rPr lang="hr-HR" sz="1000" dirty="0"/>
              <a:t>/</a:t>
            </a:r>
            <a:r>
              <a:rPr lang="hr-HR" sz="1000" dirty="0" err="1"/>
              <a:t>files</a:t>
            </a:r>
            <a:r>
              <a:rPr lang="hr-HR" sz="1000" dirty="0"/>
              <a:t>/</a:t>
            </a:r>
            <a:r>
              <a:rPr lang="hr-HR" sz="1000" dirty="0" err="1"/>
              <a:t>files</a:t>
            </a:r>
            <a:r>
              <a:rPr lang="hr-HR" sz="1000" dirty="0"/>
              <a:t>/</a:t>
            </a:r>
            <a:r>
              <a:rPr lang="hr-HR" sz="1000" dirty="0" err="1"/>
              <a:t>environment</a:t>
            </a:r>
            <a:r>
              <a:rPr lang="hr-HR" sz="1000" dirty="0"/>
              <a:t>/study_environment.pdf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/>
              <a:t>German </a:t>
            </a:r>
            <a:r>
              <a:rPr lang="hr-HR" sz="1000" dirty="0" err="1"/>
              <a:t>Environment</a:t>
            </a:r>
            <a:r>
              <a:rPr lang="hr-HR" sz="1000" dirty="0"/>
              <a:t> </a:t>
            </a:r>
            <a:r>
              <a:rPr lang="hr-HR" sz="1000" dirty="0" err="1"/>
              <a:t>Agency</a:t>
            </a:r>
            <a:r>
              <a:rPr lang="hr-HR" sz="1000" dirty="0"/>
              <a:t>, </a:t>
            </a:r>
            <a:r>
              <a:rPr lang="hr-HR" sz="1000" i="1" dirty="0" err="1"/>
              <a:t>Antibiotics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Antibiotic</a:t>
            </a:r>
            <a:r>
              <a:rPr lang="hr-HR" sz="1000" i="1" dirty="0"/>
              <a:t> </a:t>
            </a:r>
            <a:r>
              <a:rPr lang="hr-HR" sz="1000" i="1" dirty="0" err="1"/>
              <a:t>Resistances</a:t>
            </a:r>
            <a:r>
              <a:rPr lang="hr-HR" sz="1000" i="1" dirty="0"/>
              <a:t>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i="1" dirty="0"/>
              <a:t>; </a:t>
            </a:r>
            <a:r>
              <a:rPr lang="hr-HR" sz="1000" i="1" dirty="0" err="1"/>
              <a:t>Background</a:t>
            </a:r>
            <a:r>
              <a:rPr lang="hr-HR" sz="1000" i="1" dirty="0"/>
              <a:t>, </a:t>
            </a:r>
            <a:r>
              <a:rPr lang="hr-HR" sz="1000" i="1" dirty="0" err="1"/>
              <a:t>Challenges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Options</a:t>
            </a:r>
            <a:r>
              <a:rPr lang="hr-HR" sz="1000" i="1" dirty="0"/>
              <a:t> for </a:t>
            </a:r>
            <a:r>
              <a:rPr lang="hr-HR" sz="1000" i="1" dirty="0" err="1"/>
              <a:t>Action</a:t>
            </a:r>
            <a:r>
              <a:rPr lang="hr-HR" sz="1000" i="1" dirty="0"/>
              <a:t>, </a:t>
            </a:r>
            <a:r>
              <a:rPr lang="hr-HR" sz="1000" dirty="0"/>
              <a:t>Umwelt </a:t>
            </a:r>
            <a:r>
              <a:rPr lang="hr-HR" sz="1000" dirty="0" err="1"/>
              <a:t>Bundesamt</a:t>
            </a:r>
            <a:r>
              <a:rPr lang="hr-HR" sz="1000" dirty="0"/>
              <a:t>, </a:t>
            </a:r>
            <a:r>
              <a:rPr lang="hr-HR" sz="1000" dirty="0" err="1"/>
              <a:t>Background</a:t>
            </a:r>
            <a:r>
              <a:rPr lang="hr-HR" sz="1000" dirty="0"/>
              <a:t>, 10.2018, </a:t>
            </a:r>
            <a:r>
              <a:rPr lang="hr-HR" sz="1000" dirty="0" err="1"/>
              <a:t>Available</a:t>
            </a:r>
            <a:r>
              <a:rPr lang="hr-HR" sz="1000" dirty="0"/>
              <a:t> </a:t>
            </a:r>
            <a:r>
              <a:rPr lang="hr-HR" sz="1000" dirty="0" err="1"/>
              <a:t>from</a:t>
            </a:r>
            <a:r>
              <a:rPr lang="hr-HR" sz="1000" dirty="0"/>
              <a:t>: https://www.umweltbundesamt.de/sites/default/files/medien/479 /</a:t>
            </a:r>
            <a:r>
              <a:rPr lang="hr-HR" sz="1000" dirty="0" err="1"/>
              <a:t>publikationen</a:t>
            </a:r>
            <a:r>
              <a:rPr lang="hr-HR" sz="1000" dirty="0"/>
              <a:t>/181101_uba_hg_antibiotika_engl_bf_low.pdf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dirty="0"/>
              <a:t>B. </a:t>
            </a:r>
            <a:r>
              <a:rPr lang="hr-HR" sz="1000" dirty="0" err="1"/>
              <a:t>Balabanova</a:t>
            </a:r>
            <a:r>
              <a:rPr lang="hr-HR" sz="1000" dirty="0"/>
              <a:t>, </a:t>
            </a:r>
            <a:r>
              <a:rPr lang="hr-HR" sz="1000" i="1" dirty="0" err="1"/>
              <a:t>Antibiotic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Antimicrobial</a:t>
            </a:r>
            <a:r>
              <a:rPr lang="hr-HR" sz="1000" i="1" dirty="0"/>
              <a:t> </a:t>
            </a:r>
            <a:r>
              <a:rPr lang="hr-HR" sz="1000" i="1" dirty="0" err="1"/>
              <a:t>Resistance</a:t>
            </a:r>
            <a:r>
              <a:rPr lang="hr-HR" sz="1000" i="1" dirty="0"/>
              <a:t> </a:t>
            </a:r>
            <a:r>
              <a:rPr lang="hr-HR" sz="1000" i="1" dirty="0" err="1"/>
              <a:t>Genes</a:t>
            </a:r>
            <a:r>
              <a:rPr lang="hr-HR" sz="1000" i="1" dirty="0"/>
              <a:t>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i="1" dirty="0"/>
              <a:t>: </a:t>
            </a:r>
            <a:r>
              <a:rPr lang="hr-HR" sz="1000" i="1" dirty="0" err="1"/>
              <a:t>Chapter</a:t>
            </a:r>
            <a:r>
              <a:rPr lang="hr-HR" sz="1000" i="1" dirty="0"/>
              <a:t> 8:Antibiotics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antimicrobial</a:t>
            </a:r>
            <a:r>
              <a:rPr lang="hr-HR" sz="1000" i="1" dirty="0"/>
              <a:t> </a:t>
            </a:r>
            <a:r>
              <a:rPr lang="hr-HR" sz="1000" i="1" dirty="0" err="1"/>
              <a:t>resistance</a:t>
            </a:r>
            <a:r>
              <a:rPr lang="hr-HR" sz="1000" i="1" dirty="0"/>
              <a:t> </a:t>
            </a:r>
            <a:r>
              <a:rPr lang="hr-HR" sz="1000" i="1" dirty="0" err="1"/>
              <a:t>mechanism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entry</a:t>
            </a:r>
            <a:r>
              <a:rPr lang="hr-HR" sz="1000" i="1" dirty="0"/>
              <a:t> </a:t>
            </a:r>
            <a:r>
              <a:rPr lang="hr-HR" sz="1000" i="1" dirty="0" err="1"/>
              <a:t>in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dirty="0"/>
              <a:t>, Advanced </a:t>
            </a:r>
            <a:r>
              <a:rPr lang="hr-HR" sz="1000" dirty="0" err="1"/>
              <a:t>in</a:t>
            </a:r>
            <a:r>
              <a:rPr lang="hr-HR" sz="1000" dirty="0"/>
              <a:t> </a:t>
            </a:r>
            <a:r>
              <a:rPr lang="hr-HR" sz="1000" dirty="0" err="1"/>
              <a:t>Environmental</a:t>
            </a:r>
            <a:r>
              <a:rPr lang="hr-HR" sz="1000" dirty="0"/>
              <a:t> </a:t>
            </a:r>
            <a:r>
              <a:rPr lang="hr-HR" sz="1000" dirty="0" err="1"/>
              <a:t>Pollution</a:t>
            </a:r>
            <a:r>
              <a:rPr lang="hr-HR" sz="1000" dirty="0"/>
              <a:t> Research </a:t>
            </a:r>
            <a:r>
              <a:rPr lang="hr-HR" sz="1000" dirty="0" err="1"/>
              <a:t>Series</a:t>
            </a:r>
            <a:r>
              <a:rPr lang="hr-HR" sz="1000" dirty="0"/>
              <a:t>, Elsevier, Vol 1, 126-137.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i="1" dirty="0" err="1"/>
              <a:t>Antibiotics</a:t>
            </a:r>
            <a:r>
              <a:rPr lang="hr-HR" sz="1000" i="1" dirty="0"/>
              <a:t>, </a:t>
            </a:r>
            <a:r>
              <a:rPr lang="hr-HR" sz="1000" i="1" dirty="0" err="1"/>
              <a:t>Antibiotic</a:t>
            </a:r>
            <a:r>
              <a:rPr lang="hr-HR" sz="1000" i="1" dirty="0"/>
              <a:t> </a:t>
            </a:r>
            <a:r>
              <a:rPr lang="hr-HR" sz="1000" i="1" dirty="0" err="1"/>
              <a:t>resistance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i="1" dirty="0"/>
              <a:t>, </a:t>
            </a:r>
            <a:r>
              <a:rPr lang="hr-HR" sz="1000" i="1" dirty="0" err="1"/>
              <a:t>Encyclopedia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i="1" dirty="0"/>
              <a:t>, </a:t>
            </a:r>
            <a:r>
              <a:rPr lang="hr-HR" sz="1000" i="1" dirty="0" err="1"/>
              <a:t>Available</a:t>
            </a:r>
            <a:r>
              <a:rPr lang="hr-HR" sz="1000" i="1" dirty="0"/>
              <a:t> </a:t>
            </a:r>
            <a:r>
              <a:rPr lang="hr-HR" sz="1000" i="1" dirty="0" err="1"/>
              <a:t>from:https</a:t>
            </a:r>
            <a:r>
              <a:rPr lang="hr-HR" sz="1000" i="1" dirty="0"/>
              <a:t>://www.encyclopedie-environnement.org/en/health/antibiotics-antibiotic-resistance-and-environment/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i="1" dirty="0" err="1"/>
              <a:t>Coman</a:t>
            </a:r>
            <a:r>
              <a:rPr lang="hr-HR" sz="1000" i="1" dirty="0"/>
              <a:t> C. </a:t>
            </a:r>
            <a:r>
              <a:rPr lang="hr-HR" sz="1000" i="1" dirty="0" err="1"/>
              <a:t>Antibiotic</a:t>
            </a:r>
            <a:r>
              <a:rPr lang="hr-HR" sz="1000" i="1" dirty="0"/>
              <a:t> </a:t>
            </a:r>
            <a:r>
              <a:rPr lang="hr-HR" sz="1000" i="1" dirty="0" err="1"/>
              <a:t>resistance</a:t>
            </a:r>
            <a:r>
              <a:rPr lang="hr-HR" sz="1000" i="1" dirty="0"/>
              <a:t>: </a:t>
            </a:r>
            <a:r>
              <a:rPr lang="hr-HR" sz="1000" i="1" dirty="0" err="1"/>
              <a:t>not</a:t>
            </a:r>
            <a:r>
              <a:rPr lang="hr-HR" sz="1000" i="1" dirty="0"/>
              <a:t> </a:t>
            </a:r>
            <a:r>
              <a:rPr lang="hr-HR" sz="1000" i="1" dirty="0" err="1"/>
              <a:t>only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clinician’s</a:t>
            </a:r>
            <a:r>
              <a:rPr lang="hr-HR" sz="1000" i="1" dirty="0"/>
              <a:t> problem. Danube News. 2016;18:34:2–5.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i="1" dirty="0"/>
              <a:t>Haley </a:t>
            </a:r>
            <a:r>
              <a:rPr lang="hr-HR" sz="1000" i="1" dirty="0" err="1"/>
              <a:t>Sanderson</a:t>
            </a:r>
            <a:r>
              <a:rPr lang="hr-HR" sz="1000" i="1" dirty="0"/>
              <a:t>, </a:t>
            </a:r>
            <a:r>
              <a:rPr lang="hr-HR" sz="1000" dirty="0" err="1"/>
              <a:t>Colin</a:t>
            </a:r>
            <a:r>
              <a:rPr lang="hr-HR" sz="1000" dirty="0"/>
              <a:t> </a:t>
            </a:r>
            <a:r>
              <a:rPr lang="hr-HR" sz="1000" dirty="0" err="1"/>
              <a:t>Fricker</a:t>
            </a:r>
            <a:r>
              <a:rPr lang="hr-HR" sz="1000" dirty="0"/>
              <a:t>, R. </a:t>
            </a:r>
            <a:r>
              <a:rPr lang="hr-HR" sz="1000" dirty="0" err="1"/>
              <a:t>Stephen</a:t>
            </a:r>
            <a:r>
              <a:rPr lang="hr-HR" sz="1000" dirty="0"/>
              <a:t> Brown, </a:t>
            </a:r>
            <a:r>
              <a:rPr lang="hr-HR" sz="1000" dirty="0" err="1"/>
              <a:t>Anna</a:t>
            </a:r>
            <a:r>
              <a:rPr lang="hr-HR" sz="1000" dirty="0"/>
              <a:t> </a:t>
            </a:r>
            <a:r>
              <a:rPr lang="hr-HR" sz="1000" dirty="0" err="1"/>
              <a:t>Majury</a:t>
            </a:r>
            <a:r>
              <a:rPr lang="hr-HR" sz="1000" dirty="0"/>
              <a:t>,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i="1" dirty="0"/>
              <a:t>Steven N. </a:t>
            </a:r>
            <a:r>
              <a:rPr lang="hr-HR" sz="1000" i="1" dirty="0" err="1"/>
              <a:t>Liss</a:t>
            </a:r>
            <a:r>
              <a:rPr lang="hr-HR" sz="1000" i="1" dirty="0"/>
              <a:t>; </a:t>
            </a:r>
            <a:r>
              <a:rPr lang="hr-HR" sz="1000" i="1" dirty="0" err="1"/>
              <a:t>Antibiotic</a:t>
            </a:r>
            <a:r>
              <a:rPr lang="hr-HR" sz="1000" i="1" dirty="0"/>
              <a:t> </a:t>
            </a:r>
            <a:r>
              <a:rPr lang="hr-HR" sz="1000" i="1" dirty="0" err="1"/>
              <a:t>resistance</a:t>
            </a:r>
            <a:r>
              <a:rPr lang="hr-HR" sz="1000" i="1" dirty="0"/>
              <a:t> </a:t>
            </a:r>
            <a:r>
              <a:rPr lang="hr-HR" sz="1000" i="1" dirty="0" err="1"/>
              <a:t>genes</a:t>
            </a:r>
            <a:r>
              <a:rPr lang="hr-HR" sz="1000" i="1" dirty="0"/>
              <a:t> as </a:t>
            </a:r>
            <a:r>
              <a:rPr lang="hr-HR" sz="1000" i="1" dirty="0" err="1"/>
              <a:t>an</a:t>
            </a:r>
            <a:r>
              <a:rPr lang="hr-HR" sz="1000" i="1" dirty="0"/>
              <a:t> </a:t>
            </a:r>
            <a:r>
              <a:rPr lang="hr-HR" sz="1000" i="1" dirty="0" err="1"/>
              <a:t>emerging</a:t>
            </a:r>
            <a:r>
              <a:rPr lang="hr-HR" sz="1000" i="1" dirty="0"/>
              <a:t> </a:t>
            </a:r>
            <a:r>
              <a:rPr lang="hr-HR" sz="1000" i="1" dirty="0" err="1"/>
              <a:t>environmental</a:t>
            </a:r>
            <a:r>
              <a:rPr lang="hr-HR" sz="1000" i="1" dirty="0"/>
              <a:t> </a:t>
            </a:r>
            <a:r>
              <a:rPr lang="hr-HR" sz="1000" i="1" dirty="0" err="1"/>
              <a:t>contaminant</a:t>
            </a:r>
            <a:r>
              <a:rPr lang="hr-HR" sz="1000" i="1" dirty="0"/>
              <a:t>, NRC Research press, </a:t>
            </a:r>
            <a:r>
              <a:rPr lang="hr-HR" sz="1000" i="1" dirty="0" err="1"/>
              <a:t>Environ</a:t>
            </a:r>
            <a:r>
              <a:rPr lang="hr-HR" sz="1000" i="1" dirty="0"/>
              <a:t>. </a:t>
            </a:r>
            <a:r>
              <a:rPr lang="hr-HR" sz="1000" i="1" dirty="0" err="1"/>
              <a:t>Rev</a:t>
            </a:r>
            <a:r>
              <a:rPr lang="hr-HR" sz="1000" i="1" dirty="0"/>
              <a:t>. 24, 2016, 205–218.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i="1" dirty="0" err="1"/>
              <a:t>Liliana</a:t>
            </a:r>
            <a:r>
              <a:rPr lang="hr-HR" sz="1000" i="1" dirty="0"/>
              <a:t> </a:t>
            </a:r>
            <a:r>
              <a:rPr lang="hr-HR" sz="1000" i="1" dirty="0" err="1"/>
              <a:t>Serwecinska</a:t>
            </a:r>
            <a:r>
              <a:rPr lang="hr-HR" sz="1000" i="1" dirty="0"/>
              <a:t>, </a:t>
            </a:r>
            <a:r>
              <a:rPr lang="hr-HR" sz="1000" i="1" dirty="0" err="1"/>
              <a:t>Antimicrobials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</a:t>
            </a:r>
            <a:r>
              <a:rPr lang="hr-HR" sz="1000" i="1" dirty="0" err="1"/>
              <a:t>Antibiotic-Resistant</a:t>
            </a:r>
            <a:r>
              <a:rPr lang="hr-HR" sz="1000" i="1" dirty="0"/>
              <a:t> </a:t>
            </a:r>
            <a:r>
              <a:rPr lang="hr-HR" sz="1000" i="1" dirty="0" err="1"/>
              <a:t>Bacteria</a:t>
            </a:r>
            <a:r>
              <a:rPr lang="hr-HR" sz="1000" i="1" dirty="0"/>
              <a:t>: A </a:t>
            </a:r>
            <a:r>
              <a:rPr lang="hr-HR" sz="1000" i="1" dirty="0" err="1"/>
              <a:t>Risk</a:t>
            </a:r>
            <a:r>
              <a:rPr lang="hr-HR" sz="1000" i="1" dirty="0"/>
              <a:t> to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Environment</a:t>
            </a:r>
            <a:r>
              <a:rPr lang="hr-HR" sz="1000" i="1" dirty="0"/>
              <a:t> </a:t>
            </a:r>
            <a:r>
              <a:rPr lang="hr-HR" sz="1000" i="1" dirty="0" err="1"/>
              <a:t>and</a:t>
            </a:r>
            <a:r>
              <a:rPr lang="hr-HR" sz="1000" i="1" dirty="0"/>
              <a:t> to </a:t>
            </a:r>
            <a:r>
              <a:rPr lang="hr-HR" sz="1000" i="1" dirty="0" err="1"/>
              <a:t>Public</a:t>
            </a:r>
            <a:r>
              <a:rPr lang="hr-HR" sz="1000" i="1" dirty="0"/>
              <a:t> Health, European </a:t>
            </a:r>
            <a:r>
              <a:rPr lang="hr-HR" sz="1000" i="1" dirty="0" err="1"/>
              <a:t>Regional</a:t>
            </a:r>
            <a:r>
              <a:rPr lang="hr-HR" sz="1000" i="1" dirty="0"/>
              <a:t> Centre for </a:t>
            </a:r>
            <a:r>
              <a:rPr lang="hr-HR" sz="1000" i="1" dirty="0" err="1"/>
              <a:t>Ecohydrology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the</a:t>
            </a:r>
            <a:r>
              <a:rPr lang="hr-HR" sz="1000" i="1" dirty="0"/>
              <a:t> </a:t>
            </a:r>
            <a:r>
              <a:rPr lang="hr-HR" sz="1000" i="1" dirty="0" err="1"/>
              <a:t>Polish</a:t>
            </a:r>
            <a:r>
              <a:rPr lang="hr-HR" sz="1000" i="1" dirty="0"/>
              <a:t> </a:t>
            </a:r>
            <a:r>
              <a:rPr lang="hr-HR" sz="1000" i="1" dirty="0" err="1"/>
              <a:t>Academy</a:t>
            </a:r>
            <a:r>
              <a:rPr lang="hr-HR" sz="1000" i="1" dirty="0"/>
              <a:t> </a:t>
            </a:r>
            <a:r>
              <a:rPr lang="hr-HR" sz="1000" i="1" dirty="0" err="1"/>
              <a:t>of</a:t>
            </a:r>
            <a:r>
              <a:rPr lang="hr-HR" sz="1000" i="1" dirty="0"/>
              <a:t> </a:t>
            </a:r>
            <a:r>
              <a:rPr lang="hr-HR" sz="1000" i="1" dirty="0" err="1"/>
              <a:t>Sciences</a:t>
            </a:r>
            <a:r>
              <a:rPr lang="hr-HR" sz="1000" i="1" dirty="0"/>
              <a:t>, 2020.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000" i="1" dirty="0" err="1"/>
              <a:t>Le</a:t>
            </a:r>
            <a:r>
              <a:rPr lang="hr-HR" sz="1000" i="1" dirty="0"/>
              <a:t> </a:t>
            </a:r>
            <a:r>
              <a:rPr lang="hr-HR" sz="1000" i="1" dirty="0" err="1"/>
              <a:t>Page</a:t>
            </a:r>
            <a:r>
              <a:rPr lang="hr-HR" sz="1000" i="1" dirty="0"/>
              <a:t> G, </a:t>
            </a:r>
            <a:r>
              <a:rPr lang="hr-HR" sz="1000" i="1" dirty="0" err="1"/>
              <a:t>Gunnarsson</a:t>
            </a:r>
            <a:r>
              <a:rPr lang="hr-HR" sz="1000" i="1" dirty="0"/>
              <a:t> L, </a:t>
            </a:r>
            <a:r>
              <a:rPr lang="hr-HR" sz="1000" i="1" dirty="0" err="1"/>
              <a:t>Snape</a:t>
            </a:r>
            <a:r>
              <a:rPr lang="hr-HR" sz="1000" i="1" dirty="0"/>
              <a:t> J, Tyler CR. </a:t>
            </a:r>
            <a:r>
              <a:rPr lang="hr-HR" sz="1100" i="1" dirty="0" err="1"/>
              <a:t>Integrating</a:t>
            </a:r>
            <a:r>
              <a:rPr lang="hr-HR" sz="1100" i="1" dirty="0"/>
              <a:t> human </a:t>
            </a:r>
            <a:r>
              <a:rPr lang="hr-HR" sz="1100" i="1" dirty="0" err="1"/>
              <a:t>and</a:t>
            </a:r>
            <a:r>
              <a:rPr lang="hr-HR" sz="1100" i="1" dirty="0"/>
              <a:t> </a:t>
            </a:r>
            <a:r>
              <a:rPr lang="hr-HR" sz="1100" i="1" dirty="0" err="1"/>
              <a:t>environmental</a:t>
            </a:r>
            <a:r>
              <a:rPr lang="hr-HR" sz="1100" i="1" dirty="0"/>
              <a:t> </a:t>
            </a:r>
            <a:r>
              <a:rPr lang="hr-HR" sz="1100" i="1" dirty="0" err="1"/>
              <a:t>health</a:t>
            </a:r>
            <a:r>
              <a:rPr lang="hr-HR" sz="1100" i="1" dirty="0"/>
              <a:t>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antibiotic</a:t>
            </a:r>
            <a:r>
              <a:rPr lang="hr-HR" sz="1100" i="1" dirty="0"/>
              <a:t> </a:t>
            </a:r>
            <a:r>
              <a:rPr lang="hr-HR" sz="1100" i="1" dirty="0" err="1"/>
              <a:t>risk</a:t>
            </a:r>
            <a:r>
              <a:rPr lang="hr-HR" sz="1100" i="1" dirty="0"/>
              <a:t> </a:t>
            </a:r>
            <a:r>
              <a:rPr lang="hr-HR" sz="1100" i="1" dirty="0" err="1"/>
              <a:t>assessment</a:t>
            </a:r>
            <a:r>
              <a:rPr lang="hr-HR" sz="1100" i="1" dirty="0"/>
              <a:t>: A </a:t>
            </a:r>
            <a:r>
              <a:rPr lang="hr-HR" sz="1100" i="1" dirty="0" err="1"/>
              <a:t>critical</a:t>
            </a:r>
            <a:r>
              <a:rPr lang="hr-HR" sz="1100" i="1" dirty="0"/>
              <a:t> </a:t>
            </a:r>
            <a:r>
              <a:rPr lang="hr-HR" sz="1100" i="1" dirty="0" err="1"/>
              <a:t>analysis</a:t>
            </a:r>
            <a:r>
              <a:rPr lang="hr-HR" sz="1100" i="1" dirty="0"/>
              <a:t> </a:t>
            </a:r>
            <a:r>
              <a:rPr lang="hr-HR" sz="1100" i="1" dirty="0" err="1"/>
              <a:t>of</a:t>
            </a:r>
            <a:r>
              <a:rPr lang="hr-HR" sz="1100" i="1" dirty="0"/>
              <a:t> </a:t>
            </a:r>
            <a:r>
              <a:rPr lang="hr-HR" sz="1100" i="1" dirty="0" err="1"/>
              <a:t>protection</a:t>
            </a:r>
            <a:r>
              <a:rPr lang="hr-HR" sz="1100" i="1" dirty="0"/>
              <a:t> </a:t>
            </a:r>
            <a:r>
              <a:rPr lang="hr-HR" sz="1100" i="1" dirty="0" err="1"/>
              <a:t>goals</a:t>
            </a:r>
            <a:r>
              <a:rPr lang="hr-HR" sz="1100" i="1" dirty="0"/>
              <a:t>, </a:t>
            </a:r>
            <a:r>
              <a:rPr lang="hr-HR" sz="1100" i="1" dirty="0" err="1"/>
              <a:t>species</a:t>
            </a:r>
            <a:r>
              <a:rPr lang="hr-HR" sz="1100" i="1" dirty="0"/>
              <a:t> </a:t>
            </a:r>
            <a:r>
              <a:rPr lang="hr-HR" sz="1100" i="1" dirty="0" err="1"/>
              <a:t>sensitivity</a:t>
            </a:r>
            <a:r>
              <a:rPr lang="hr-HR" sz="1100" i="1" dirty="0"/>
              <a:t> </a:t>
            </a:r>
            <a:r>
              <a:rPr lang="hr-HR" sz="1100" i="1" dirty="0" err="1"/>
              <a:t>and</a:t>
            </a:r>
            <a:r>
              <a:rPr lang="hr-HR" sz="1100" i="1" dirty="0"/>
              <a:t> </a:t>
            </a:r>
            <a:r>
              <a:rPr lang="hr-HR" sz="1100" i="1" dirty="0" err="1"/>
              <a:t>antimicrobial</a:t>
            </a:r>
            <a:r>
              <a:rPr lang="hr-HR" sz="1100" i="1" dirty="0"/>
              <a:t> </a:t>
            </a:r>
            <a:r>
              <a:rPr lang="hr-HR" sz="1100" i="1" dirty="0" err="1"/>
              <a:t>resistance</a:t>
            </a:r>
            <a:r>
              <a:rPr lang="hr-HR" sz="1100" i="1" dirty="0"/>
              <a:t>. </a:t>
            </a:r>
            <a:r>
              <a:rPr lang="hr-HR" sz="1100" i="1" dirty="0" err="1"/>
              <a:t>Environ</a:t>
            </a:r>
            <a:r>
              <a:rPr lang="hr-HR" sz="1100" i="1" dirty="0"/>
              <a:t> </a:t>
            </a:r>
            <a:r>
              <a:rPr lang="hr-HR" sz="1100" i="1" dirty="0" err="1"/>
              <a:t>Int</a:t>
            </a:r>
            <a:r>
              <a:rPr lang="hr-HR" sz="1100" i="1" dirty="0"/>
              <a:t>. 2017;109:155–169.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100" i="1" dirty="0" err="1"/>
              <a:t>Andleeb</a:t>
            </a:r>
            <a:r>
              <a:rPr lang="hr-HR" sz="1100" i="1" dirty="0"/>
              <a:t> S., </a:t>
            </a:r>
            <a:r>
              <a:rPr lang="hr-HR" sz="1100" i="1" dirty="0" err="1"/>
              <a:t>Majid</a:t>
            </a:r>
            <a:r>
              <a:rPr lang="hr-HR" sz="1100" i="1" dirty="0"/>
              <a:t> M., </a:t>
            </a:r>
            <a:r>
              <a:rPr lang="hr-HR" sz="1100" i="1" dirty="0" err="1"/>
              <a:t>Sardar</a:t>
            </a:r>
            <a:r>
              <a:rPr lang="hr-HR" sz="1100" i="1" dirty="0"/>
              <a:t> S., </a:t>
            </a:r>
            <a:r>
              <a:rPr lang="hr-HR" sz="1100" i="1" dirty="0" err="1"/>
              <a:t>Antibiotic</a:t>
            </a:r>
            <a:r>
              <a:rPr lang="hr-HR" sz="1100" i="1" dirty="0"/>
              <a:t> </a:t>
            </a:r>
            <a:r>
              <a:rPr lang="hr-HR" sz="1100" i="1" dirty="0" err="1"/>
              <a:t>and</a:t>
            </a:r>
            <a:r>
              <a:rPr lang="hr-HR" sz="1100" i="1" dirty="0"/>
              <a:t> </a:t>
            </a:r>
            <a:r>
              <a:rPr lang="hr-HR" sz="1100" i="1" dirty="0" err="1"/>
              <a:t>Antimicrobial</a:t>
            </a:r>
            <a:r>
              <a:rPr lang="hr-HR" sz="1100" i="1" dirty="0"/>
              <a:t> </a:t>
            </a:r>
            <a:r>
              <a:rPr lang="hr-HR" sz="1100" i="1" dirty="0" err="1"/>
              <a:t>Resistance</a:t>
            </a:r>
            <a:r>
              <a:rPr lang="hr-HR" sz="1100" i="1" dirty="0"/>
              <a:t> </a:t>
            </a:r>
            <a:r>
              <a:rPr lang="hr-HR" sz="1100" i="1" dirty="0" err="1"/>
              <a:t>Genes</a:t>
            </a:r>
            <a:r>
              <a:rPr lang="hr-HR" sz="1100" i="1" dirty="0"/>
              <a:t>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the</a:t>
            </a:r>
            <a:r>
              <a:rPr lang="hr-HR" sz="1100" i="1" dirty="0"/>
              <a:t> </a:t>
            </a:r>
            <a:r>
              <a:rPr lang="hr-HR" sz="1100" i="1" dirty="0" err="1"/>
              <a:t>Environment</a:t>
            </a:r>
            <a:r>
              <a:rPr lang="hr-HR" sz="1100" i="1" dirty="0"/>
              <a:t>: </a:t>
            </a:r>
            <a:r>
              <a:rPr lang="hr-HR" sz="1100" i="1" dirty="0" err="1"/>
              <a:t>Chapter</a:t>
            </a:r>
            <a:r>
              <a:rPr lang="hr-HR" sz="1100" i="1" dirty="0"/>
              <a:t> 18:Environmental </a:t>
            </a:r>
            <a:r>
              <a:rPr lang="hr-HR" sz="1100" i="1" dirty="0" err="1"/>
              <a:t>and</a:t>
            </a:r>
            <a:r>
              <a:rPr lang="hr-HR" sz="1100" i="1" dirty="0"/>
              <a:t> </a:t>
            </a:r>
            <a:r>
              <a:rPr lang="hr-HR" sz="1100" i="1" dirty="0" err="1"/>
              <a:t>public</a:t>
            </a:r>
            <a:r>
              <a:rPr lang="hr-HR" sz="1100" i="1" dirty="0"/>
              <a:t> </a:t>
            </a:r>
            <a:r>
              <a:rPr lang="hr-HR" sz="1100" i="1" dirty="0" err="1"/>
              <a:t>health</a:t>
            </a:r>
            <a:r>
              <a:rPr lang="hr-HR" sz="1100" i="1" dirty="0"/>
              <a:t> </a:t>
            </a:r>
            <a:r>
              <a:rPr lang="hr-HR" sz="1100" i="1" dirty="0" err="1"/>
              <a:t>effects</a:t>
            </a:r>
            <a:r>
              <a:rPr lang="hr-HR" sz="1100" i="1" dirty="0"/>
              <a:t> </a:t>
            </a:r>
            <a:r>
              <a:rPr lang="hr-HR" sz="1100" i="1" dirty="0" err="1"/>
              <a:t>of</a:t>
            </a:r>
            <a:r>
              <a:rPr lang="hr-HR" sz="1100" i="1" dirty="0"/>
              <a:t> </a:t>
            </a:r>
            <a:r>
              <a:rPr lang="hr-HR" sz="1100" i="1" dirty="0" err="1"/>
              <a:t>antibiotics</a:t>
            </a:r>
            <a:r>
              <a:rPr lang="hr-HR" sz="1100" i="1" dirty="0"/>
              <a:t> </a:t>
            </a:r>
            <a:r>
              <a:rPr lang="hr-HR" sz="1100" i="1" dirty="0" err="1"/>
              <a:t>and</a:t>
            </a:r>
            <a:r>
              <a:rPr lang="hr-HR" sz="1100" i="1" dirty="0"/>
              <a:t> AMR/</a:t>
            </a:r>
            <a:r>
              <a:rPr lang="hr-HR" sz="1100" i="1" dirty="0" err="1"/>
              <a:t>ARGs</a:t>
            </a:r>
            <a:r>
              <a:rPr lang="hr-HR" sz="1100" i="1" dirty="0"/>
              <a:t>, Advanced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Environmental</a:t>
            </a:r>
            <a:r>
              <a:rPr lang="hr-HR" sz="1100" i="1" dirty="0"/>
              <a:t> </a:t>
            </a:r>
            <a:r>
              <a:rPr lang="hr-HR" sz="1100" i="1" dirty="0" err="1"/>
              <a:t>Pollution</a:t>
            </a:r>
            <a:r>
              <a:rPr lang="hr-HR" sz="1100" i="1" dirty="0"/>
              <a:t> Research </a:t>
            </a:r>
            <a:r>
              <a:rPr lang="hr-HR" sz="1100" i="1" dirty="0" err="1"/>
              <a:t>Series</a:t>
            </a:r>
            <a:r>
              <a:rPr lang="hr-HR" sz="1100" i="1" dirty="0"/>
              <a:t>, Elsevier, Vol 1, 269-291.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100" i="1" dirty="0" err="1"/>
              <a:t>The</a:t>
            </a:r>
            <a:r>
              <a:rPr lang="hr-HR" sz="1100" i="1" dirty="0"/>
              <a:t> </a:t>
            </a:r>
            <a:r>
              <a:rPr lang="hr-HR" sz="1100" i="1" dirty="0" err="1"/>
              <a:t>Medicial</a:t>
            </a:r>
            <a:r>
              <a:rPr lang="hr-HR" sz="1100" i="1" dirty="0"/>
              <a:t> </a:t>
            </a:r>
            <a:r>
              <a:rPr lang="hr-HR" sz="1100" i="1" dirty="0" err="1"/>
              <a:t>Chemistry</a:t>
            </a:r>
            <a:r>
              <a:rPr lang="hr-HR" sz="1100" i="1" dirty="0"/>
              <a:t> </a:t>
            </a:r>
            <a:r>
              <a:rPr lang="hr-HR" sz="1100" i="1" dirty="0" err="1"/>
              <a:t>of</a:t>
            </a:r>
            <a:r>
              <a:rPr lang="hr-HR" sz="1100" i="1" dirty="0"/>
              <a:t> </a:t>
            </a:r>
            <a:r>
              <a:rPr lang="hr-HR" sz="1100" i="1" dirty="0" err="1"/>
              <a:t>Antibiotics</a:t>
            </a:r>
            <a:r>
              <a:rPr lang="hr-HR" sz="1100" i="1" dirty="0"/>
              <a:t>, </a:t>
            </a:r>
            <a:r>
              <a:rPr lang="hr-HR" sz="1100" i="1" dirty="0" err="1"/>
              <a:t>Available</a:t>
            </a:r>
            <a:r>
              <a:rPr lang="hr-HR" sz="1100" i="1" dirty="0"/>
              <a:t> </a:t>
            </a:r>
            <a:r>
              <a:rPr lang="hr-HR" sz="1100" i="1" dirty="0" err="1"/>
              <a:t>from</a:t>
            </a:r>
            <a:r>
              <a:rPr lang="hr-HR" sz="1100" i="1" dirty="0"/>
              <a:t>: http://www.hampsteadscience. ac.uk/TheMedicinalChemistryofAntibiotics.pdf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100" i="1" dirty="0" err="1"/>
              <a:t>Muhammad</a:t>
            </a:r>
            <a:r>
              <a:rPr lang="hr-HR" sz="1100" i="1" dirty="0"/>
              <a:t> </a:t>
            </a:r>
            <a:r>
              <a:rPr lang="hr-HR" sz="1100" i="1" dirty="0" err="1"/>
              <a:t>Arshad</a:t>
            </a:r>
            <a:r>
              <a:rPr lang="hr-HR" sz="1100" i="1" dirty="0"/>
              <a:t>, </a:t>
            </a:r>
            <a:r>
              <a:rPr lang="hr-HR" sz="1100" i="1" dirty="0" err="1"/>
              <a:t>Rabeea</a:t>
            </a:r>
            <a:r>
              <a:rPr lang="hr-HR" sz="1100" i="1" dirty="0"/>
              <a:t> </a:t>
            </a:r>
            <a:r>
              <a:rPr lang="hr-HR" sz="1100" i="1" dirty="0" err="1"/>
              <a:t>Zafar</a:t>
            </a:r>
            <a:r>
              <a:rPr lang="hr-HR" sz="1100" i="1" dirty="0"/>
              <a:t>, </a:t>
            </a:r>
            <a:r>
              <a:rPr lang="hr-HR" sz="1100" i="1" dirty="0" err="1"/>
              <a:t>Antibiotic</a:t>
            </a:r>
            <a:r>
              <a:rPr lang="hr-HR" sz="1100" i="1" dirty="0"/>
              <a:t> </a:t>
            </a:r>
            <a:r>
              <a:rPr lang="hr-HR" sz="1100" i="1" dirty="0" err="1"/>
              <a:t>and</a:t>
            </a:r>
            <a:r>
              <a:rPr lang="hr-HR" sz="1100" i="1" dirty="0"/>
              <a:t> </a:t>
            </a:r>
            <a:r>
              <a:rPr lang="hr-HR" sz="1100" i="1" dirty="0" err="1"/>
              <a:t>Antimicrobial</a:t>
            </a:r>
            <a:r>
              <a:rPr lang="hr-HR" sz="1100" i="1" dirty="0"/>
              <a:t> </a:t>
            </a:r>
            <a:r>
              <a:rPr lang="hr-HR" sz="1100" i="1" dirty="0" err="1"/>
              <a:t>Resistance</a:t>
            </a:r>
            <a:r>
              <a:rPr lang="hr-HR" sz="1100" i="1" dirty="0"/>
              <a:t> </a:t>
            </a:r>
            <a:r>
              <a:rPr lang="hr-HR" sz="1100" i="1" dirty="0" err="1"/>
              <a:t>Genes</a:t>
            </a:r>
            <a:r>
              <a:rPr lang="hr-HR" sz="1100" i="1" dirty="0"/>
              <a:t>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the</a:t>
            </a:r>
            <a:r>
              <a:rPr lang="hr-HR" sz="1100" i="1" dirty="0"/>
              <a:t> </a:t>
            </a:r>
            <a:r>
              <a:rPr lang="hr-HR" sz="1100" i="1" dirty="0" err="1"/>
              <a:t>Environment</a:t>
            </a:r>
            <a:r>
              <a:rPr lang="hr-HR" sz="1100" i="1" dirty="0"/>
              <a:t>: </a:t>
            </a:r>
            <a:r>
              <a:rPr lang="hr-HR" sz="1100" i="1" dirty="0" err="1"/>
              <a:t>Chapter</a:t>
            </a:r>
            <a:r>
              <a:rPr lang="hr-HR" sz="1100" i="1" dirty="0"/>
              <a:t> 9:Antibiotics, </a:t>
            </a:r>
            <a:r>
              <a:rPr lang="hr-HR" sz="1100" i="1" dirty="0" err="1"/>
              <a:t>AMRs</a:t>
            </a:r>
            <a:r>
              <a:rPr lang="hr-HR" sz="1100" i="1" dirty="0"/>
              <a:t> </a:t>
            </a:r>
            <a:r>
              <a:rPr lang="hr-HR" sz="1100" i="1" dirty="0" err="1"/>
              <a:t>and</a:t>
            </a:r>
            <a:r>
              <a:rPr lang="hr-HR" sz="1100" i="1" dirty="0"/>
              <a:t> </a:t>
            </a:r>
            <a:r>
              <a:rPr lang="hr-HR" sz="1100" i="1" dirty="0" err="1"/>
              <a:t>ARGs</a:t>
            </a:r>
            <a:r>
              <a:rPr lang="hr-HR" sz="1100" i="1" dirty="0"/>
              <a:t>: </a:t>
            </a:r>
            <a:r>
              <a:rPr lang="hr-HR" sz="1100" i="1" dirty="0" err="1"/>
              <a:t>fate</a:t>
            </a:r>
            <a:r>
              <a:rPr lang="hr-HR" sz="1100" i="1" dirty="0"/>
              <a:t>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the</a:t>
            </a:r>
            <a:r>
              <a:rPr lang="hr-HR" sz="1100" i="1" dirty="0"/>
              <a:t> </a:t>
            </a:r>
            <a:r>
              <a:rPr lang="hr-HR" sz="1100" i="1" dirty="0" err="1"/>
              <a:t>environment</a:t>
            </a:r>
            <a:r>
              <a:rPr lang="hr-HR" sz="1100" i="1" dirty="0"/>
              <a:t>, Advanced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Environmental</a:t>
            </a:r>
            <a:r>
              <a:rPr lang="hr-HR" sz="1100" i="1" dirty="0"/>
              <a:t> </a:t>
            </a:r>
            <a:r>
              <a:rPr lang="hr-HR" sz="1100" i="1" dirty="0" err="1"/>
              <a:t>Pollution</a:t>
            </a:r>
            <a:r>
              <a:rPr lang="hr-HR" sz="1100" i="1" dirty="0"/>
              <a:t> Research </a:t>
            </a:r>
            <a:r>
              <a:rPr lang="hr-HR" sz="1100" i="1" dirty="0" err="1"/>
              <a:t>Series</a:t>
            </a:r>
            <a:r>
              <a:rPr lang="hr-HR" sz="1100" i="1" dirty="0"/>
              <a:t>, Elsevier, Vol 1, 138-154.</a:t>
            </a:r>
          </a:p>
          <a:p>
            <a:pPr marL="514350" indent="-514350">
              <a:buFont typeface="+mj-lt"/>
              <a:buAutoNum type="arabicPeriod"/>
            </a:pPr>
            <a:endParaRPr lang="hr-HR" sz="1100" i="1" dirty="0"/>
          </a:p>
          <a:p>
            <a:pPr marL="514350" indent="-514350">
              <a:buFont typeface="+mj-lt"/>
              <a:buAutoNum type="arabicPeriod"/>
            </a:pPr>
            <a:endParaRPr lang="hr-HR" sz="1100" i="1" dirty="0"/>
          </a:p>
        </p:txBody>
      </p:sp>
    </p:spTree>
    <p:extLst>
      <p:ext uri="{BB962C8B-B14F-4D97-AF65-F5344CB8AC3E}">
        <p14:creationId xmlns:p14="http://schemas.microsoft.com/office/powerpoint/2010/main" val="1826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7040" y="324485"/>
            <a:ext cx="10515600" cy="1626235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HVALA NA PAŽNJI…</a:t>
            </a:r>
            <a:endParaRPr lang="hr-HR" sz="54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04" y="1783655"/>
            <a:ext cx="7206836" cy="50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8"/>
            <a:ext cx="10515600" cy="1131888"/>
          </a:xfrm>
        </p:spPr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82705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antibiotici </a:t>
            </a:r>
            <a:r>
              <a:rPr lang="hr-HR" sz="2400" dirty="0"/>
              <a:t>predstavljaju jedno od najvećih medicinskih otkrića prošlog </a:t>
            </a:r>
            <a:r>
              <a:rPr lang="hr-HR" sz="2400" dirty="0" smtClean="0"/>
              <a:t>stoljeća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liječenje </a:t>
            </a:r>
            <a:r>
              <a:rPr lang="hr-HR" sz="2400" dirty="0"/>
              <a:t>širokog spektra </a:t>
            </a:r>
            <a:r>
              <a:rPr lang="hr-HR" sz="2400" dirty="0" smtClean="0"/>
              <a:t>infekcija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zaostali antibiotici!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utjecaj </a:t>
            </a:r>
            <a:r>
              <a:rPr lang="hr-HR" sz="2400" dirty="0"/>
              <a:t>na tlo, vode, biljke, proizvode, životinje i ljudsko zdravlje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liječenje </a:t>
            </a:r>
            <a:r>
              <a:rPr lang="hr-HR" sz="2400" dirty="0"/>
              <a:t>stoke, nepravilno </a:t>
            </a:r>
            <a:r>
              <a:rPr lang="hr-HR" sz="2400" dirty="0" smtClean="0"/>
              <a:t>skladištenje, agrokultura-gnojenje </a:t>
            </a:r>
            <a:r>
              <a:rPr lang="hr-HR" sz="2400" dirty="0"/>
              <a:t>i zalijevanje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izložene su bakterijske zajednice </a:t>
            </a:r>
            <a:r>
              <a:rPr lang="hr-HR" sz="2400" dirty="0"/>
              <a:t>i </a:t>
            </a:r>
            <a:r>
              <a:rPr lang="hr-HR" sz="2400" dirty="0" smtClean="0"/>
              <a:t>mnogi ekosistemi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stvaranje rezistentnosti -&gt; gubitak </a:t>
            </a:r>
            <a:r>
              <a:rPr lang="hr-HR" sz="2400" dirty="0" smtClean="0"/>
              <a:t>efikasnosti -&gt; uvođenje novih antibiotika </a:t>
            </a:r>
            <a:r>
              <a:rPr lang="hr-HR" sz="2400" dirty="0" smtClean="0"/>
              <a:t>(široki spektar)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potreba za boljim poznavanjem </a:t>
            </a:r>
            <a:r>
              <a:rPr lang="hr-HR" sz="2400" dirty="0"/>
              <a:t>i </a:t>
            </a:r>
            <a:r>
              <a:rPr lang="hr-HR" sz="2400" dirty="0" smtClean="0"/>
              <a:t>razumijevanjem </a:t>
            </a:r>
            <a:r>
              <a:rPr lang="hr-HR" sz="2400" dirty="0"/>
              <a:t>ponašanja zaostalih antibiotika u prirodi (</a:t>
            </a:r>
            <a:r>
              <a:rPr lang="hr-HR" sz="2400" dirty="0" smtClean="0"/>
              <a:t>detektiranje</a:t>
            </a:r>
            <a:r>
              <a:rPr lang="hr-HR" sz="2400" dirty="0"/>
              <a:t>, kvantifikacija i mogućnosti </a:t>
            </a:r>
            <a:r>
              <a:rPr lang="hr-HR" sz="2400" dirty="0" smtClean="0"/>
              <a:t>uklanjanja)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problemi</a:t>
            </a:r>
            <a:r>
              <a:rPr lang="hr-HR" sz="2400" dirty="0" smtClean="0"/>
              <a:t>: fiziološki procesi </a:t>
            </a:r>
            <a:r>
              <a:rPr lang="hr-HR" sz="2400" dirty="0"/>
              <a:t>u </a:t>
            </a:r>
            <a:r>
              <a:rPr lang="hr-HR" sz="2400" dirty="0" smtClean="0"/>
              <a:t>biljkama, funkcija mitohondrija, proces fotosinteze, zakašnjelo klijanje, smanjen nastanak biomase, promjena ljudskog </a:t>
            </a:r>
            <a:r>
              <a:rPr lang="hr-HR" sz="2400" dirty="0" err="1" smtClean="0"/>
              <a:t>mikrobioma</a:t>
            </a:r>
            <a:r>
              <a:rPr lang="hr-HR" sz="2400" dirty="0" smtClean="0"/>
              <a:t>, alergijske reakcije, probavne smetnje, kronični toksični </a:t>
            </a:r>
            <a:r>
              <a:rPr lang="hr-HR" sz="2400" dirty="0" smtClean="0"/>
              <a:t>efekti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/>
              <a:t>Procjena </a:t>
            </a:r>
            <a:r>
              <a:rPr lang="hr-HR" sz="2400" dirty="0" smtClean="0"/>
              <a:t>rizika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16031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KONZUMIRANJE ANTIBIOTIKA I POJAVA U OKOLIŠU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5764" y="3740730"/>
            <a:ext cx="11279910" cy="2748742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needuciranost </a:t>
            </a:r>
            <a:r>
              <a:rPr lang="hr-HR" sz="2400" dirty="0"/>
              <a:t>liječnika, propisivanje neadekvatnih antibiotika, nekorištenje dostupnih smjernica, gomilanje </a:t>
            </a:r>
            <a:r>
              <a:rPr lang="hr-HR" sz="2400" dirty="0" smtClean="0"/>
              <a:t>lijekova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nastanak rezistentnih bakterija i rezistentnih gena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/>
              <a:t>ispuštanja antibiotika u okoliš nisu regulirana nikakvim standardima ni </a:t>
            </a:r>
            <a:r>
              <a:rPr lang="hr-HR" sz="2400" dirty="0" smtClean="0"/>
              <a:t>pravilima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EU - Lista promatranja (</a:t>
            </a:r>
            <a:r>
              <a:rPr lang="hr-HR" sz="2400" dirty="0" err="1" smtClean="0"/>
              <a:t>amoksicilin</a:t>
            </a:r>
            <a:r>
              <a:rPr lang="hr-HR" sz="2400" dirty="0" smtClean="0"/>
              <a:t> i </a:t>
            </a:r>
            <a:r>
              <a:rPr lang="hr-HR" sz="2400" dirty="0" err="1" smtClean="0"/>
              <a:t>ciprofloksacin</a:t>
            </a:r>
            <a:r>
              <a:rPr lang="hr-HR" sz="2400" dirty="0" smtClean="0"/>
              <a:t>)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EEA (</a:t>
            </a:r>
            <a:r>
              <a:rPr lang="hr-HR" sz="2400" i="1" dirty="0" smtClean="0"/>
              <a:t>European </a:t>
            </a:r>
            <a:r>
              <a:rPr lang="hr-HR" sz="2400" i="1" dirty="0" err="1" smtClean="0"/>
              <a:t>Environment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Agency</a:t>
            </a:r>
            <a:r>
              <a:rPr lang="hr-HR" sz="2400" i="1" dirty="0" smtClean="0"/>
              <a:t>)</a:t>
            </a:r>
            <a:r>
              <a:rPr lang="hr-HR" sz="2400" dirty="0"/>
              <a:t> </a:t>
            </a:r>
            <a:r>
              <a:rPr lang="hr-HR" sz="2400" dirty="0" smtClean="0"/>
              <a:t>- </a:t>
            </a:r>
            <a:r>
              <a:rPr lang="hr-HR" sz="2400" dirty="0" smtClean="0"/>
              <a:t>potreba </a:t>
            </a:r>
            <a:r>
              <a:rPr lang="hr-HR" sz="2400" dirty="0" smtClean="0"/>
              <a:t>za </a:t>
            </a:r>
            <a:r>
              <a:rPr lang="hr-HR" sz="2400" dirty="0" err="1" smtClean="0"/>
              <a:t>validiranim</a:t>
            </a:r>
            <a:r>
              <a:rPr lang="hr-HR" sz="2400" dirty="0" smtClean="0"/>
              <a:t> i harmoniziranim metodama, realističniji </a:t>
            </a:r>
            <a:r>
              <a:rPr lang="hr-HR" sz="2400" dirty="0" smtClean="0"/>
              <a:t>eksperimenti, definiranje produkata </a:t>
            </a:r>
            <a:r>
              <a:rPr lang="hr-HR" sz="2400" dirty="0" err="1" smtClean="0"/>
              <a:t>biotransformacije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3759201" y="1695516"/>
            <a:ext cx="8358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  </a:t>
            </a:r>
            <a:r>
              <a:rPr lang="hr-HR" sz="2400" dirty="0" smtClean="0"/>
              <a:t>praćenje </a:t>
            </a:r>
            <a:r>
              <a:rPr lang="hr-HR" sz="2400" dirty="0"/>
              <a:t>zaostalih antibiotika u površinskim vodama, podzemnim vodama, vodi za piće, kanalizacijskim vodovima, tlu, biljkama, muljevima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  porast </a:t>
            </a:r>
            <a:r>
              <a:rPr lang="hr-HR" sz="2400" dirty="0"/>
              <a:t>rezistentnosti na zaostale antibiotike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  od </a:t>
            </a:r>
            <a:r>
              <a:rPr lang="hr-HR" sz="2400" dirty="0"/>
              <a:t>2000. do 2015. godine potrošnja antibiotika porasla za 65%</a:t>
            </a:r>
          </a:p>
        </p:txBody>
      </p:sp>
      <p:pic>
        <p:nvPicPr>
          <p:cNvPr id="2050" name="Picture 2" descr="https://encrypted-tbn0.gstatic.com/images?q=tbn:ANd9GcSqhlWbKnV7WEojN_cu8uKRrSZX8cxYGGZo89oaUTc1mXW2rYmC6h0K7nHFHxDKeExr-bs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" y="1858669"/>
            <a:ext cx="2727077" cy="16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3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365126"/>
            <a:ext cx="11841019" cy="872548"/>
          </a:xfrm>
        </p:spPr>
        <p:txBody>
          <a:bodyPr/>
          <a:lstStyle/>
          <a:p>
            <a:r>
              <a:rPr lang="hr-HR" dirty="0"/>
              <a:t>ANTIBIOTICI </a:t>
            </a:r>
            <a:r>
              <a:rPr lang="hr-HR" dirty="0" smtClean="0"/>
              <a:t>- </a:t>
            </a:r>
            <a:r>
              <a:rPr lang="hr-HR" dirty="0"/>
              <a:t>KLASIFIKACIJA I PODRUČJE PRIMJENE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8142" y="1382143"/>
            <a:ext cx="10703560" cy="635952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aktivne supstance koje ometaju rast i/ili ubijaju bakterije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488142" y="1869123"/>
            <a:ext cx="6268258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Calibri" panose="020F0502020204030204" pitchFamily="34" charset="0"/>
              <a:buChar char="ꙩ"/>
            </a:pPr>
            <a:r>
              <a:rPr lang="hr-HR" sz="2400" dirty="0"/>
              <a:t>prema aktivnosti ili djelovanju mogu se podijeliti na:</a:t>
            </a:r>
          </a:p>
          <a:p>
            <a:pPr marL="800100" lvl="1" indent="-342900" algn="just">
              <a:spcAft>
                <a:spcPts val="800"/>
              </a:spcAft>
              <a:buFont typeface="Calibri" panose="020F0502020204030204" pitchFamily="34" charset="0"/>
              <a:buChar char="ꙩ"/>
            </a:pPr>
            <a:r>
              <a:rPr lang="hr-HR" sz="2000" dirty="0"/>
              <a:t>baktericide - oni koji uništavaju </a:t>
            </a:r>
            <a:r>
              <a:rPr lang="hr-HR" sz="2000" dirty="0" err="1"/>
              <a:t>stijenku</a:t>
            </a:r>
            <a:r>
              <a:rPr lang="hr-HR" sz="2000" dirty="0"/>
              <a:t> bakterije</a:t>
            </a:r>
          </a:p>
          <a:p>
            <a:pPr marL="800100" lvl="1" indent="-342900">
              <a:buFont typeface="Calibri" panose="020F0502020204030204" pitchFamily="34" charset="0"/>
              <a:buChar char="ꙩ"/>
            </a:pPr>
            <a:r>
              <a:rPr lang="hr-HR" sz="2000" dirty="0"/>
              <a:t>bakteriostatike: oni koji sprečavaju rast i razvoj bakterije, nakon čega organizam sam od sebe uklanja staničnu </a:t>
            </a:r>
            <a:r>
              <a:rPr lang="hr-HR" sz="2000" dirty="0" err="1"/>
              <a:t>stijenku</a:t>
            </a:r>
            <a:endParaRPr lang="hr-HR" sz="2000" dirty="0"/>
          </a:p>
        </p:txBody>
      </p:sp>
      <p:sp>
        <p:nvSpPr>
          <p:cNvPr id="6" name="Rectangle 5"/>
          <p:cNvSpPr/>
          <p:nvPr/>
        </p:nvSpPr>
        <p:spPr>
          <a:xfrm>
            <a:off x="488142" y="4245281"/>
            <a:ext cx="6268258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Calibri" panose="020F0502020204030204" pitchFamily="34" charset="0"/>
              <a:buChar char="ꙩ"/>
            </a:pPr>
            <a:r>
              <a:rPr lang="hr-HR" sz="2400" dirty="0"/>
              <a:t>prema </a:t>
            </a:r>
            <a:r>
              <a:rPr lang="hr-HR" sz="2400" dirty="0"/>
              <a:t>širini djelovanja ili području primjene antibiotike dijelimo na </a:t>
            </a:r>
            <a:r>
              <a:rPr lang="hr-HR" sz="2400" dirty="0"/>
              <a:t>one s:</a:t>
            </a:r>
          </a:p>
          <a:p>
            <a:pPr marL="800100" lvl="1" indent="-342900" algn="just">
              <a:buFont typeface="Calibri" panose="020F0502020204030204" pitchFamily="34" charset="0"/>
              <a:buChar char="ꙩ"/>
            </a:pPr>
            <a:r>
              <a:rPr lang="hr-HR" sz="2000" dirty="0"/>
              <a:t>širokim spektrom </a:t>
            </a:r>
            <a:r>
              <a:rPr lang="hr-HR" sz="2000" dirty="0"/>
              <a:t>djelovanja - </a:t>
            </a:r>
            <a:r>
              <a:rPr lang="hr-HR" sz="2000" dirty="0"/>
              <a:t>oni koji djeluju na više tipova bakterija</a:t>
            </a:r>
            <a:endParaRPr lang="hr-HR" sz="2000" dirty="0"/>
          </a:p>
          <a:p>
            <a:pPr marL="800100" lvl="1" indent="-342900" algn="just">
              <a:spcAft>
                <a:spcPts val="800"/>
              </a:spcAft>
              <a:buFont typeface="Calibri" panose="020F0502020204030204" pitchFamily="34" charset="0"/>
              <a:buChar char="ꙩ"/>
            </a:pPr>
            <a:r>
              <a:rPr lang="hr-HR" sz="2000" dirty="0"/>
              <a:t>užim spektrom </a:t>
            </a:r>
            <a:r>
              <a:rPr lang="hr-HR" sz="2000" dirty="0"/>
              <a:t>djelovanja - </a:t>
            </a:r>
            <a:r>
              <a:rPr lang="hr-HR" sz="2000" dirty="0"/>
              <a:t>oni koji djeluju na samo nekoliko bakterijskih </a:t>
            </a:r>
            <a:r>
              <a:rPr lang="hr-HR" sz="2000" dirty="0"/>
              <a:t>vrsta</a:t>
            </a:r>
            <a:endParaRPr lang="hr-HR" sz="2000" dirty="0"/>
          </a:p>
        </p:txBody>
      </p:sp>
      <p:pic>
        <p:nvPicPr>
          <p:cNvPr id="21" name="Picture 20"/>
          <p:cNvPicPr/>
          <p:nvPr/>
        </p:nvPicPr>
        <p:blipFill rotWithShape="1">
          <a:blip r:embed="rId4"/>
          <a:srcRect l="35494" t="24300" r="33642" b="37683"/>
          <a:stretch/>
        </p:blipFill>
        <p:spPr bwMode="auto">
          <a:xfrm>
            <a:off x="7029723" y="2257359"/>
            <a:ext cx="4728845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59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558800"/>
            <a:ext cx="5207000" cy="484909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podjela prema ciljanoj meti: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137920"/>
            <a:ext cx="5207000" cy="540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ꙩ"/>
            </a:pPr>
            <a:r>
              <a:rPr lang="hr-HR" sz="2400" dirty="0" err="1" smtClean="0"/>
              <a:t>inhibitori</a:t>
            </a:r>
            <a:r>
              <a:rPr lang="hr-HR" sz="2400" dirty="0" smtClean="0"/>
              <a:t> sinteze stanične </a:t>
            </a:r>
            <a:r>
              <a:rPr lang="hr-HR" sz="2400" dirty="0" err="1" smtClean="0"/>
              <a:t>stijenke</a:t>
            </a:r>
            <a:endParaRPr lang="hr-HR" sz="2400" dirty="0" smtClean="0"/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1800" dirty="0" smtClean="0"/>
              <a:t>β-</a:t>
            </a:r>
            <a:r>
              <a:rPr lang="hr-HR" sz="1800" dirty="0" err="1" smtClean="0"/>
              <a:t>laktami</a:t>
            </a:r>
            <a:r>
              <a:rPr lang="hr-HR" sz="1800" dirty="0" smtClean="0"/>
              <a:t>, </a:t>
            </a:r>
            <a:r>
              <a:rPr lang="hr-HR" sz="1800" dirty="0" err="1" smtClean="0"/>
              <a:t>Glikopeptidi</a:t>
            </a:r>
            <a:r>
              <a:rPr lang="hr-HR" sz="1800" dirty="0" smtClean="0"/>
              <a:t>, </a:t>
            </a:r>
            <a:r>
              <a:rPr lang="hr-HR" sz="1800" dirty="0" err="1" smtClean="0"/>
              <a:t>Lipopeptidi</a:t>
            </a:r>
            <a:endParaRPr lang="hr-HR" sz="18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err="1" smtClean="0"/>
              <a:t>inhibitori</a:t>
            </a:r>
            <a:r>
              <a:rPr lang="hr-HR" sz="2400" dirty="0" smtClean="0"/>
              <a:t> sinteze DNA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1800" dirty="0" err="1" smtClean="0"/>
              <a:t>Sulfonamidi</a:t>
            </a:r>
            <a:r>
              <a:rPr lang="hr-HR" sz="1800" dirty="0" smtClean="0"/>
              <a:t>, </a:t>
            </a:r>
            <a:r>
              <a:rPr lang="hr-HR" sz="1800" dirty="0" err="1" smtClean="0"/>
              <a:t>Fluorokinoloni</a:t>
            </a:r>
            <a:endParaRPr lang="hr-HR" sz="18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err="1" smtClean="0"/>
              <a:t>inhibitori</a:t>
            </a:r>
            <a:r>
              <a:rPr lang="hr-HR" sz="2400" dirty="0" smtClean="0"/>
              <a:t> sinteze RNA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1800" dirty="0" err="1" smtClean="0"/>
              <a:t>Rifamicini</a:t>
            </a:r>
            <a:r>
              <a:rPr lang="hr-HR" sz="1800" dirty="0" smtClean="0"/>
              <a:t>, </a:t>
            </a:r>
            <a:r>
              <a:rPr lang="hr-HR" sz="1800" dirty="0" err="1" smtClean="0"/>
              <a:t>Resistomicini</a:t>
            </a:r>
            <a:endParaRPr lang="hr-HR" sz="18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err="1" smtClean="0"/>
              <a:t>inhibitori</a:t>
            </a:r>
            <a:r>
              <a:rPr lang="hr-HR" sz="2400" dirty="0" smtClean="0"/>
              <a:t> sinteze proteina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1800" dirty="0" err="1" smtClean="0"/>
              <a:t>Tetraciklini</a:t>
            </a:r>
            <a:r>
              <a:rPr lang="hr-HR" sz="1800" dirty="0" smtClean="0"/>
              <a:t>, </a:t>
            </a:r>
            <a:r>
              <a:rPr lang="hr-HR" sz="1800" dirty="0" err="1" smtClean="0"/>
              <a:t>Aminoglikozidi</a:t>
            </a:r>
            <a:r>
              <a:rPr lang="hr-HR" sz="1800" dirty="0" smtClean="0"/>
              <a:t>, </a:t>
            </a:r>
            <a:r>
              <a:rPr lang="hr-HR" sz="1800" dirty="0" err="1" smtClean="0"/>
              <a:t>Makrolidi</a:t>
            </a:r>
            <a:endParaRPr lang="hr-HR" sz="1800" dirty="0" smtClean="0"/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1800" dirty="0" err="1" smtClean="0"/>
              <a:t>Amfenikoli</a:t>
            </a:r>
            <a:r>
              <a:rPr lang="hr-HR" sz="1800" dirty="0" smtClean="0"/>
              <a:t>, </a:t>
            </a:r>
            <a:r>
              <a:rPr lang="hr-HR" sz="1800" dirty="0" err="1" smtClean="0"/>
              <a:t>Linkozamidi</a:t>
            </a:r>
            <a:r>
              <a:rPr lang="hr-HR" sz="1800" dirty="0" smtClean="0"/>
              <a:t>, </a:t>
            </a:r>
            <a:r>
              <a:rPr lang="hr-HR" sz="1800" dirty="0" err="1" smtClean="0"/>
              <a:t>Pleuromutilini</a:t>
            </a:r>
            <a:endParaRPr lang="hr-HR" sz="18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err="1" smtClean="0"/>
              <a:t>interkalatori</a:t>
            </a:r>
            <a:r>
              <a:rPr lang="hr-HR" sz="2400" dirty="0" smtClean="0"/>
              <a:t> (zamjena DNA)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1800" dirty="0" err="1" smtClean="0"/>
              <a:t>Antraciklini</a:t>
            </a:r>
            <a:endParaRPr lang="hr-HR" sz="18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anaerobni DNA </a:t>
            </a:r>
            <a:r>
              <a:rPr lang="hr-HR" sz="2400" dirty="0" err="1" smtClean="0"/>
              <a:t>inhibitori</a:t>
            </a:r>
            <a:endParaRPr lang="hr-HR" sz="2400" dirty="0" smtClean="0"/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1800" dirty="0" err="1" smtClean="0"/>
              <a:t>Nitrofurani</a:t>
            </a:r>
            <a:r>
              <a:rPr lang="hr-HR" sz="1800" dirty="0" smtClean="0"/>
              <a:t>, </a:t>
            </a:r>
            <a:r>
              <a:rPr lang="hr-HR" sz="1800" dirty="0" err="1" smtClean="0"/>
              <a:t>Nitroimidazoli</a:t>
            </a:r>
            <a:endParaRPr lang="hr-HR" sz="1800" dirty="0" smtClean="0"/>
          </a:p>
          <a:p>
            <a:pPr>
              <a:buFont typeface="Calibri" panose="020F0502020204030204" pitchFamily="34" charset="0"/>
              <a:buChar char="ꙩ"/>
            </a:pPr>
            <a:endParaRPr lang="hr-HR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36486" t="20576" r="36618" b="27494"/>
          <a:stretch/>
        </p:blipFill>
        <p:spPr bwMode="auto">
          <a:xfrm>
            <a:off x="6477066" y="558800"/>
            <a:ext cx="5038068" cy="5457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326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PONAŠANJE ANTIBIOTIKA U PRIRODI I NJIHOV UTJECAJ NA PRIRODU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2672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err="1" smtClean="0"/>
              <a:t>perzistentne</a:t>
            </a:r>
            <a:r>
              <a:rPr lang="hr-HR" sz="2400" dirty="0" smtClean="0"/>
              <a:t> </a:t>
            </a:r>
            <a:r>
              <a:rPr lang="hr-HR" sz="2400" dirty="0"/>
              <a:t>ili </a:t>
            </a:r>
            <a:r>
              <a:rPr lang="hr-HR" sz="2400" dirty="0" smtClean="0"/>
              <a:t>pseudo-</a:t>
            </a:r>
            <a:r>
              <a:rPr lang="hr-HR" sz="2400" dirty="0" err="1" smtClean="0"/>
              <a:t>perzistentne</a:t>
            </a:r>
            <a:r>
              <a:rPr lang="hr-HR" sz="2400" dirty="0" smtClean="0"/>
              <a:t> supstance </a:t>
            </a:r>
            <a:r>
              <a:rPr lang="hr-HR" sz="2400" dirty="0" smtClean="0"/>
              <a:t>- njihova </a:t>
            </a:r>
            <a:r>
              <a:rPr lang="hr-HR" sz="2400" dirty="0"/>
              <a:t>ulazna stopa u okoliš </a:t>
            </a:r>
            <a:r>
              <a:rPr lang="hr-HR" sz="2400" dirty="0" smtClean="0"/>
              <a:t>je veća </a:t>
            </a:r>
            <a:r>
              <a:rPr lang="hr-HR" sz="2400" dirty="0"/>
              <a:t>od stope </a:t>
            </a:r>
            <a:r>
              <a:rPr lang="hr-HR" sz="2400" dirty="0" smtClean="0"/>
              <a:t>eliminacije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/>
              <a:t>prisutnost zaostalih antibiotika u okolišu ovisi o </a:t>
            </a:r>
            <a:r>
              <a:rPr lang="hr-HR" sz="2400" dirty="0" err="1"/>
              <a:t>farmakokinetičkom</a:t>
            </a:r>
            <a:r>
              <a:rPr lang="hr-HR" sz="2400" dirty="0"/>
              <a:t> profilu samog </a:t>
            </a:r>
            <a:r>
              <a:rPr lang="hr-HR" sz="2400" dirty="0" smtClean="0"/>
              <a:t>antibiotika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bitan način primjene i </a:t>
            </a:r>
            <a:r>
              <a:rPr lang="hr-HR" sz="2400" dirty="0" err="1" smtClean="0"/>
              <a:t>bioraspoloživost</a:t>
            </a:r>
            <a:r>
              <a:rPr lang="hr-HR" sz="2400" dirty="0" smtClean="0"/>
              <a:t> lijeka </a:t>
            </a:r>
            <a:r>
              <a:rPr lang="hr-HR" sz="2400" dirty="0" smtClean="0"/>
              <a:t>nakon primjene</a:t>
            </a: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bakterija i gen otporan na antibiotik; ARB i ARG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/>
              <a:t>nisu pretjerano osjetljive na jedan ili više antibiotika te su otporne na njihov </a:t>
            </a:r>
            <a:r>
              <a:rPr lang="hr-HR" sz="2000" dirty="0" smtClean="0"/>
              <a:t>utjecaj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mutacija ili transfer gena: 	</a:t>
            </a:r>
            <a:r>
              <a:rPr lang="hr-HR" sz="2000" i="1" dirty="0" err="1" smtClean="0"/>
              <a:t>Methicillin-resistant</a:t>
            </a:r>
            <a:r>
              <a:rPr lang="hr-HR" sz="2000" i="1" dirty="0" smtClean="0"/>
              <a:t> </a:t>
            </a:r>
            <a:r>
              <a:rPr lang="hr-HR" sz="2000" i="1" dirty="0" err="1"/>
              <a:t>staphyllococcus</a:t>
            </a:r>
            <a:r>
              <a:rPr lang="hr-HR" sz="2000" i="1" dirty="0"/>
              <a:t> </a:t>
            </a:r>
            <a:r>
              <a:rPr lang="hr-HR" sz="2000" i="1" dirty="0" err="1" smtClean="0"/>
              <a:t>aureus</a:t>
            </a:r>
            <a:r>
              <a:rPr lang="hr-HR" sz="2000" i="1" dirty="0" smtClean="0"/>
              <a:t> (</a:t>
            </a:r>
            <a:r>
              <a:rPr lang="hr-HR" sz="2000" dirty="0" smtClean="0"/>
              <a:t>MRSA)</a:t>
            </a:r>
          </a:p>
          <a:p>
            <a:pPr marL="3200400" lvl="7" indent="0">
              <a:buNone/>
            </a:pPr>
            <a:r>
              <a:rPr lang="hr-HR" sz="2000" dirty="0" smtClean="0"/>
              <a:t>	</a:t>
            </a:r>
            <a:r>
              <a:rPr lang="hr-HR" sz="2000" i="1" dirty="0" err="1" smtClean="0"/>
              <a:t>E.coli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extended</a:t>
            </a:r>
            <a:r>
              <a:rPr lang="hr-HR" sz="2000" i="1" dirty="0" smtClean="0"/>
              <a:t> </a:t>
            </a:r>
            <a:r>
              <a:rPr lang="hr-HR" sz="2000" i="1" dirty="0" err="1"/>
              <a:t>spectrum</a:t>
            </a:r>
            <a:r>
              <a:rPr lang="hr-HR" sz="2000" i="1" dirty="0"/>
              <a:t> </a:t>
            </a:r>
            <a:r>
              <a:rPr lang="hr-HR" sz="2000" i="1" dirty="0" smtClean="0"/>
              <a:t>β-</a:t>
            </a:r>
            <a:r>
              <a:rPr lang="hr-HR" sz="2000" i="1" dirty="0" err="1" smtClean="0"/>
              <a:t>lactamases</a:t>
            </a:r>
            <a:r>
              <a:rPr lang="hr-HR" sz="2000" i="1" dirty="0" smtClean="0"/>
              <a:t> </a:t>
            </a:r>
            <a:r>
              <a:rPr lang="hr-HR" sz="2000" dirty="0" smtClean="0"/>
              <a:t>(ESBL)</a:t>
            </a:r>
          </a:p>
          <a:p>
            <a:pPr marL="3200400" lvl="7" indent="0">
              <a:buNone/>
            </a:pPr>
            <a:r>
              <a:rPr lang="hr-HR" sz="2000" dirty="0"/>
              <a:t>	</a:t>
            </a:r>
            <a:r>
              <a:rPr lang="hr-HR" sz="2000" i="1" dirty="0" err="1"/>
              <a:t>Multi-resistant</a:t>
            </a:r>
            <a:r>
              <a:rPr lang="hr-HR" sz="2000" i="1" dirty="0"/>
              <a:t> Gram-negative </a:t>
            </a:r>
            <a:r>
              <a:rPr lang="hr-HR" sz="2000" i="1" dirty="0" err="1" smtClean="0"/>
              <a:t>bacteria</a:t>
            </a:r>
            <a:r>
              <a:rPr lang="hr-HR" sz="2000" dirty="0" smtClean="0"/>
              <a:t> (MRGN)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problem: naknadno stečena otpornost -&gt; žarišne točke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err="1" smtClean="0"/>
              <a:t>biocidi</a:t>
            </a:r>
            <a:r>
              <a:rPr lang="hr-HR" sz="2000" dirty="0" smtClean="0"/>
              <a:t>, teški metali, mješavine antibiotika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8777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72" y="310861"/>
            <a:ext cx="4576148" cy="6302376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horizontalni prijenos gena (HGT)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dio prirodnog procesa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neprimjetna razmjena genetskog materijala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selekcijski </a:t>
            </a:r>
            <a:r>
              <a:rPr lang="hr-HR" sz="2000" dirty="0" smtClean="0"/>
              <a:t>pritisak (eksponencijalno)</a:t>
            </a:r>
            <a:endParaRPr lang="hr-HR" sz="2000" dirty="0" smtClean="0"/>
          </a:p>
          <a:p>
            <a:pPr>
              <a:buFont typeface="Calibri" panose="020F0502020204030204" pitchFamily="34" charset="0"/>
              <a:buChar char="ꙩ"/>
            </a:pP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mehanizmi HGT: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konjugacija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transformacija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err="1" smtClean="0"/>
              <a:t>transdukcija</a:t>
            </a:r>
            <a:endParaRPr lang="hr-HR" sz="2000" dirty="0" smtClean="0"/>
          </a:p>
          <a:p>
            <a:pPr>
              <a:buFont typeface="Calibri" panose="020F0502020204030204" pitchFamily="34" charset="0"/>
              <a:buChar char="ꙩ"/>
            </a:pPr>
            <a:endParaRPr lang="hr-HR" sz="2400" dirty="0" smtClean="0"/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prilagodba </a:t>
            </a:r>
            <a:r>
              <a:rPr lang="hr-HR" sz="2400" dirty="0"/>
              <a:t>na nove, </a:t>
            </a:r>
            <a:r>
              <a:rPr lang="hr-HR" sz="2400" dirty="0" smtClean="0"/>
              <a:t>       nepovoljne </a:t>
            </a:r>
            <a:r>
              <a:rPr lang="hr-HR" sz="2400" dirty="0"/>
              <a:t>uvjete</a:t>
            </a:r>
            <a:r>
              <a:rPr lang="hr-HR" sz="2400" dirty="0" smtClean="0"/>
              <a:t>,                         </a:t>
            </a:r>
            <a:r>
              <a:rPr lang="hr-HR" sz="2400" dirty="0"/>
              <a:t>ali povoljne za </a:t>
            </a:r>
            <a:r>
              <a:rPr lang="hr-HR" sz="2400" dirty="0" smtClean="0"/>
              <a:t>nastajanje       </a:t>
            </a:r>
            <a:r>
              <a:rPr lang="hr-HR" sz="2400" dirty="0"/>
              <a:t>novih bakterijskih </a:t>
            </a:r>
            <a:r>
              <a:rPr lang="hr-HR" sz="2400" dirty="0" smtClean="0"/>
              <a:t>          fenotipova</a:t>
            </a:r>
            <a:endParaRPr lang="hr-HR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49124" y="2722216"/>
            <a:ext cx="1540625" cy="656705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45136" y="3721459"/>
            <a:ext cx="1084576" cy="19555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10667" y="4165339"/>
            <a:ext cx="1448262" cy="9716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64452698"/>
              </p:ext>
            </p:extLst>
          </p:nvPr>
        </p:nvGraphicFramePr>
        <p:xfrm>
          <a:off x="3833091" y="1583112"/>
          <a:ext cx="1662545" cy="439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9"/>
          <a:srcRect l="33951" t="39977" r="33972" b="29453"/>
          <a:stretch/>
        </p:blipFill>
        <p:spPr bwMode="auto">
          <a:xfrm>
            <a:off x="5489330" y="1900636"/>
            <a:ext cx="6397870" cy="371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099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5098"/>
            <a:ext cx="10515600" cy="5347856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uvjeti prijenosa ARG/ARB ovise o okolišnim uvjetima: pH, sadržaj </a:t>
            </a:r>
            <a:r>
              <a:rPr lang="hr-HR" sz="2400" dirty="0" err="1" smtClean="0"/>
              <a:t>organike</a:t>
            </a:r>
            <a:r>
              <a:rPr lang="hr-HR" sz="2400" dirty="0" smtClean="0"/>
              <a:t>, vrsta tla, sadržaj vode, tip prisutnih organizama, temperatura, svjetlost, vlaga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mehanizmi raspada antibiotika: biotički (bakterije, gljivice) i abiotički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mogući postupci uklanjanja: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hidroliza (penicilini, </a:t>
            </a:r>
            <a:r>
              <a:rPr lang="hr-HR" sz="2000" dirty="0" err="1" smtClean="0"/>
              <a:t>cefalosporini</a:t>
            </a:r>
            <a:r>
              <a:rPr lang="hr-HR" sz="2000" dirty="0" smtClean="0"/>
              <a:t>)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hlapljivost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adsorpcija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formiranje ostataka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temperaturni gradijent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mineralizacija (</a:t>
            </a:r>
            <a:r>
              <a:rPr lang="hr-HR" sz="2000" dirty="0" err="1" smtClean="0"/>
              <a:t>tilozin</a:t>
            </a:r>
            <a:r>
              <a:rPr lang="hr-HR" sz="2000" dirty="0" smtClean="0"/>
              <a:t>)</a:t>
            </a:r>
          </a:p>
          <a:p>
            <a:pPr lvl="1">
              <a:buFont typeface="Calibri" panose="020F0502020204030204" pitchFamily="34" charset="0"/>
              <a:buChar char="ꙩ"/>
            </a:pPr>
            <a:r>
              <a:rPr lang="hr-HR" sz="2000" dirty="0" smtClean="0"/>
              <a:t>foto-razgradnja (</a:t>
            </a:r>
            <a:r>
              <a:rPr lang="hr-HR" sz="2000" dirty="0" err="1" smtClean="0"/>
              <a:t>makrolidi</a:t>
            </a:r>
            <a:r>
              <a:rPr lang="hr-HR" sz="2000" dirty="0" smtClean="0"/>
              <a:t>)</a:t>
            </a:r>
          </a:p>
          <a:p>
            <a:pPr>
              <a:buFont typeface="Calibri" panose="020F0502020204030204" pitchFamily="34" charset="0"/>
              <a:buChar char="ꙩ"/>
            </a:pPr>
            <a:r>
              <a:rPr lang="hr-HR" sz="2400" dirty="0" smtClean="0"/>
              <a:t>problemi: </a:t>
            </a:r>
            <a:r>
              <a:rPr lang="hr-HR" sz="2400" dirty="0"/>
              <a:t>formiranje kationskih komplekasa, toksični </a:t>
            </a:r>
            <a:r>
              <a:rPr lang="hr-HR" sz="2400" dirty="0" err="1"/>
              <a:t>razgradni</a:t>
            </a:r>
            <a:r>
              <a:rPr lang="hr-HR" sz="2400" dirty="0"/>
              <a:t> produkti, </a:t>
            </a:r>
            <a:r>
              <a:rPr lang="hr-HR" sz="2400" dirty="0" err="1"/>
              <a:t>genotoksični</a:t>
            </a:r>
            <a:r>
              <a:rPr lang="hr-HR" sz="2400" dirty="0"/>
              <a:t> efekti, modifikacija sojeva bakterija, inhibicija rasta biljaka, inhibicija enzima, </a:t>
            </a:r>
            <a:r>
              <a:rPr lang="hr-HR" sz="2400" dirty="0" smtClean="0"/>
              <a:t>formiranje </a:t>
            </a:r>
            <a:r>
              <a:rPr lang="hr-HR" sz="2400" dirty="0" err="1" smtClean="0"/>
              <a:t>bioaktivnih</a:t>
            </a:r>
            <a:r>
              <a:rPr lang="hr-HR" sz="2400" dirty="0" smtClean="0"/>
              <a:t> komponenti, </a:t>
            </a:r>
            <a:r>
              <a:rPr lang="hr-HR" sz="2400" dirty="0" smtClean="0"/>
              <a:t>utjecaj metalnih iona</a:t>
            </a:r>
            <a:endParaRPr lang="hr-HR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2738" t="35183" r="31878" b="44739"/>
          <a:stretch/>
        </p:blipFill>
        <p:spPr bwMode="auto">
          <a:xfrm>
            <a:off x="5290337" y="2309143"/>
            <a:ext cx="6262633" cy="2004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42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11725</TotalTime>
  <Words>1804</Words>
  <Application>Microsoft Office PowerPoint</Application>
  <PresentationFormat>Widescreen</PresentationFormat>
  <Paragraphs>193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ANTIBIOTICI U OKOLIŠU – UZROCI I POSLJEDICE</vt:lpstr>
      <vt:lpstr>PowerPoint Presentation</vt:lpstr>
      <vt:lpstr>UVOD</vt:lpstr>
      <vt:lpstr>KONZUMIRANJE ANTIBIOTIKA I POJAVA U OKOLIŠU</vt:lpstr>
      <vt:lpstr>ANTIBIOTICI - KLASIFIKACIJA I PODRUČJE PRIMJENE</vt:lpstr>
      <vt:lpstr>PowerPoint Presentation</vt:lpstr>
      <vt:lpstr>PONAŠANJE ANTIBIOTIKA U PRIRODI I NJIHOV UTJECAJ NA PRIRODU</vt:lpstr>
      <vt:lpstr>PowerPoint Presentation</vt:lpstr>
      <vt:lpstr>PowerPoint Presentation</vt:lpstr>
      <vt:lpstr>EKOTOKSIKOLOŠKA PROCJENA RIZIKA ANTIBIOTIKA</vt:lpstr>
      <vt:lpstr>BORBA PROTIV OTPORNOSTI NA ANTIBIOTIKE</vt:lpstr>
      <vt:lpstr>PowerPoint Presentation</vt:lpstr>
      <vt:lpstr>KEMIJA NEKIH ANTIBIOTIKA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  <vt:lpstr>LITERATURA</vt:lpstr>
      <vt:lpstr>HVALA NA PAŽNJI…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ANTIBIOTICI U OKOLIŠU – UZROCI I POSLJEDICE</dc:title>
  <dc:creator>Simona Kovacic</dc:creator>
  <cp:lastModifiedBy>Simona Kovacic</cp:lastModifiedBy>
  <cp:revision>76</cp:revision>
  <dcterms:created xsi:type="dcterms:W3CDTF">2021-09-25T20:41:37Z</dcterms:created>
  <dcterms:modified xsi:type="dcterms:W3CDTF">2021-10-04T07:43:30Z</dcterms:modified>
</cp:coreProperties>
</file>