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1" r:id="rId4"/>
    <p:sldId id="262" r:id="rId5"/>
    <p:sldId id="257" r:id="rId6"/>
    <p:sldId id="259" r:id="rId7"/>
    <p:sldId id="260" r:id="rId8"/>
    <p:sldId id="258" r:id="rId9"/>
    <p:sldId id="278" r:id="rId10"/>
    <p:sldId id="261" r:id="rId11"/>
    <p:sldId id="263" r:id="rId12"/>
    <p:sldId id="264" r:id="rId13"/>
    <p:sldId id="272" r:id="rId14"/>
    <p:sldId id="265" r:id="rId15"/>
    <p:sldId id="266" r:id="rId16"/>
    <p:sldId id="273" r:id="rId17"/>
    <p:sldId id="274" r:id="rId18"/>
    <p:sldId id="275" r:id="rId19"/>
    <p:sldId id="276" r:id="rId20"/>
    <p:sldId id="277" r:id="rId21"/>
    <p:sldId id="267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8A549F-B12C-47BF-8FD6-ED6A9F0EBE65}">
          <p14:sldIdLst>
            <p14:sldId id="256"/>
          </p14:sldIdLst>
        </p14:section>
        <p14:section name="Untitled Section" id="{DBD4D2BB-3229-4ADD-96E4-32E4AD418791}">
          <p14:sldIdLst>
            <p14:sldId id="270"/>
            <p14:sldId id="271"/>
            <p14:sldId id="262"/>
            <p14:sldId id="257"/>
            <p14:sldId id="259"/>
            <p14:sldId id="260"/>
            <p14:sldId id="258"/>
            <p14:sldId id="278"/>
            <p14:sldId id="261"/>
            <p14:sldId id="263"/>
            <p14:sldId id="264"/>
            <p14:sldId id="272"/>
            <p14:sldId id="265"/>
            <p14:sldId id="266"/>
            <p14:sldId id="273"/>
            <p14:sldId id="274"/>
            <p14:sldId id="275"/>
            <p14:sldId id="276"/>
            <p14:sldId id="277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987" autoAdjust="0"/>
    <p:restoredTop sz="94687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8"/>
    </p:cViewPr>
  </p:sorter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90066-AF28-4FFC-A019-0FBD5DCC6E39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F0649-6556-4EB4-9C54-A9DE2021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7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2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9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7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9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43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8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29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2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9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8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7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73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5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4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2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5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F0649-6556-4EB4-9C54-A9DE20213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5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2D74-EFB2-428B-82B1-9BF940D50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A8768-4B47-4B5C-B3A6-55D7E200E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97BC2-A1E5-4C89-A070-0F0F3917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94291-878D-45C4-AA57-A7008F3A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2C9F-9EBA-462E-B854-E8CA54C4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00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D8C1-2C18-4152-BB0F-BEDA7567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6B10F-FF6E-442A-886D-207D1A241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24ED5-47A8-4612-A892-E3F81AD6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49C3E-6527-4AE9-8A9B-5587E6CD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27380-36D1-4FF8-A1DE-9AC527B9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25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FCD444-5828-4488-9EFC-002729565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4D434-FC2C-4CBC-B38C-BB64B683A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71A2C-FF3A-4DEA-ACB6-BA09F8BD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5F6AF-542A-445A-9528-A5089BA0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FB23-FB11-4C02-B105-34DD9D42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36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FDB6-D628-4700-9C48-78F0287C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8A40-986F-4084-86E1-4C07DAC00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92548-6A56-4EB0-83EC-90CB25D4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8995E-8515-4179-9D3B-4F91649B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8525-3E98-459F-A539-0D537C19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87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3049-C7EE-4730-ABFC-ED3366FF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E3D2C-6EEB-413C-B2FC-7B3A9F67A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15DB4-CBC4-44E8-A798-AD5B322C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901F5-C470-41DF-9DFF-A1436CFE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C218B-60D1-4412-B08A-99007174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310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1B78-8015-4C18-A843-2A01BA70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5C4A9-BAC7-4FB9-82E9-F64834AF6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C80F9-F65F-4760-B198-C55E27AF0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B70E9-39B1-4AED-929D-B7CE1023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45CD2-4E05-4A25-B560-F7902AC6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02339-D60E-4B42-BAB1-4B150B09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9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4D56-0C2F-4120-809C-81233720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C1041-0539-4E0D-909B-485F058B7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B0BE0-FCEE-456A-8196-F7FB4279E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BF2C9-777C-4179-9872-F17C3B810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9F2A8-03A4-4CE0-B007-425AE79E9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77C14C-9940-4452-9544-B9B8120C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10CA7-3B5B-4B38-AEA6-A7BE6486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D220C-E4EC-4926-B83A-374031FC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176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D470-F5AC-4FB5-82F9-64145DAD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5BE57-B7DE-437F-A000-738BF3A4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1CAE1-C5B9-4034-8A9E-AB30A1C1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716-A205-4492-9D02-8AA77D95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736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DB268-1EEE-4B2D-9195-9EEAF51A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FDC63-877F-48C5-B7B4-2DB00B36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6159D-8C2E-4D13-909A-621295CD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89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DF60-5487-492D-97D1-B4A9A12C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D631F-DEF6-4FBA-A54A-59724F825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AED04-1DA5-4D4E-9E6C-5AF185DF3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992DA-180D-4454-9234-E10B33F3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6CAD6-4C18-46FC-A24B-7B67A22FF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4C79-F4B4-414E-BA50-BCC865C4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018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61FD-3BA7-4D9A-BD66-5A3A2C16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264DD-3069-4120-BD47-847B19E0D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DCC0D-3C62-49C7-99B8-FB9CDCDAF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D98E8-4A43-49D0-904A-119AF00A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D0255-EB4A-4353-A36F-03DCF7D6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B4780-5AFC-4888-A166-B04DDE63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01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6AF96F-D51C-4B4B-B123-A0C7AE98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E770-2ED3-484D-A815-F47F9AF9E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F0C8E-1FA7-444F-9618-60EA01812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E5B2-BBE0-4E13-97A8-1DD5A94CCE54}" type="datetimeFigureOut">
              <a:rPr lang="hr-HR" smtClean="0"/>
              <a:t>18.5.2026.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230ED-9E9B-45A1-93FE-1FE256313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B406F-6A29-4DA1-AD87-5DCA54E5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3F39A-1C25-4956-87F8-2380F868F3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24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molecules2211182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4886-01B1-481C-8176-097EFDADE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35965-39EA-42CF-8C50-C117B9E77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208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hr-HR" sz="2800" b="1" dirty="0" err="1"/>
              <a:t>Organophosphate</a:t>
            </a:r>
            <a:r>
              <a:rPr lang="hr-HR" sz="2800" b="1" dirty="0"/>
              <a:t> </a:t>
            </a:r>
            <a:r>
              <a:rPr lang="hr-HR" sz="2800" b="1" dirty="0" err="1"/>
              <a:t>detoxification</a:t>
            </a:r>
            <a:r>
              <a:rPr lang="hr-HR" sz="2800" b="1" dirty="0"/>
              <a:t> </a:t>
            </a:r>
            <a:r>
              <a:rPr lang="hr-HR" sz="2800" b="1" dirty="0" err="1"/>
              <a:t>by</a:t>
            </a:r>
            <a:r>
              <a:rPr lang="hr-HR" sz="2800" b="1" dirty="0"/>
              <a:t> membrane-</a:t>
            </a:r>
            <a:r>
              <a:rPr lang="hr-HR" sz="2800" b="1" dirty="0" err="1"/>
              <a:t>engineered</a:t>
            </a:r>
            <a:r>
              <a:rPr lang="hr-HR" sz="2800" b="1" dirty="0"/>
              <a:t> red </a:t>
            </a:r>
            <a:r>
              <a:rPr lang="hr-HR" sz="2800" b="1" dirty="0" err="1"/>
              <a:t>blood</a:t>
            </a:r>
            <a:r>
              <a:rPr lang="hr-HR" sz="2800" b="1" dirty="0"/>
              <a:t> </a:t>
            </a:r>
            <a:r>
              <a:rPr lang="hr-HR" sz="2800" b="1" dirty="0" err="1"/>
              <a:t>cells</a:t>
            </a:r>
            <a:r>
              <a:rPr lang="hr-HR" sz="2800" b="1" dirty="0"/>
              <a:t> </a:t>
            </a:r>
          </a:p>
          <a:p>
            <a:r>
              <a:rPr lang="hr-HR" dirty="0"/>
              <a:t> </a:t>
            </a:r>
          </a:p>
          <a:p>
            <a:r>
              <a:rPr lang="hr-HR" dirty="0" err="1"/>
              <a:t>Paige</a:t>
            </a:r>
            <a:r>
              <a:rPr lang="hr-HR" dirty="0"/>
              <a:t> N. Smith, </a:t>
            </a:r>
            <a:r>
              <a:rPr lang="hr-HR" dirty="0" err="1"/>
              <a:t>Leran</a:t>
            </a:r>
            <a:r>
              <a:rPr lang="hr-HR" dirty="0"/>
              <a:t> Mao, </a:t>
            </a:r>
            <a:r>
              <a:rPr lang="hr-HR" dirty="0" err="1"/>
              <a:t>Kaustubh</a:t>
            </a:r>
            <a:r>
              <a:rPr lang="hr-HR" dirty="0"/>
              <a:t> </a:t>
            </a:r>
            <a:r>
              <a:rPr lang="hr-HR" dirty="0" err="1"/>
              <a:t>Sinha</a:t>
            </a:r>
            <a:r>
              <a:rPr lang="hr-HR" dirty="0"/>
              <a:t>, Alan J. Russell</a:t>
            </a:r>
          </a:p>
          <a:p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A841D-1CC6-43F9-B326-6077637AEE5F}"/>
              </a:ext>
            </a:extLst>
          </p:cNvPr>
          <p:cNvSpPr txBox="1"/>
          <p:nvPr/>
        </p:nvSpPr>
        <p:spPr>
          <a:xfrm>
            <a:off x="3315205" y="1067977"/>
            <a:ext cx="55615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/>
              <a:t>Faculty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Science</a:t>
            </a:r>
          </a:p>
          <a:p>
            <a:pPr algn="ctr"/>
            <a:r>
              <a:rPr lang="hr-HR" sz="1600" dirty="0"/>
              <a:t>Department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Chemistry</a:t>
            </a:r>
            <a:endParaRPr lang="hr-HR" sz="1600" dirty="0"/>
          </a:p>
          <a:p>
            <a:pPr algn="ctr"/>
            <a:r>
              <a:rPr lang="hr-HR" sz="1600" dirty="0" err="1"/>
              <a:t>Doctoral</a:t>
            </a:r>
            <a:r>
              <a:rPr lang="hr-HR" sz="1600" dirty="0"/>
              <a:t> </a:t>
            </a:r>
            <a:r>
              <a:rPr lang="hr-HR" sz="1600" dirty="0" err="1"/>
              <a:t>study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Chemistry</a:t>
            </a:r>
            <a:endParaRPr lang="hr-HR" sz="1600" dirty="0"/>
          </a:p>
          <a:p>
            <a:pPr algn="ctr"/>
            <a:r>
              <a:rPr lang="hr-HR" sz="1600" dirty="0" err="1"/>
              <a:t>Field</a:t>
            </a:r>
            <a:r>
              <a:rPr lang="hr-HR" sz="1600" dirty="0"/>
              <a:t>: </a:t>
            </a:r>
            <a:r>
              <a:rPr lang="hr-HR" sz="1600" dirty="0" err="1"/>
              <a:t>Biochemistry</a:t>
            </a:r>
            <a:endParaRPr lang="hr-HR" sz="1600" dirty="0"/>
          </a:p>
          <a:p>
            <a:pPr algn="ctr"/>
            <a:r>
              <a:rPr lang="hr-HR" dirty="0">
                <a:latin typeface="Bahnschrift Light" panose="020B0502040204020203" pitchFamily="34" charset="0"/>
              </a:rPr>
              <a:t> 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222EC-8A8C-4249-B8A7-6274374F6C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20201" b="21071"/>
          <a:stretch/>
        </p:blipFill>
        <p:spPr>
          <a:xfrm>
            <a:off x="5486400" y="24657"/>
            <a:ext cx="1219200" cy="10433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91849B-1E7F-4E05-AF7B-F8F4B68559EA}"/>
              </a:ext>
            </a:extLst>
          </p:cNvPr>
          <p:cNvGrpSpPr/>
          <p:nvPr/>
        </p:nvGrpSpPr>
        <p:grpSpPr>
          <a:xfrm>
            <a:off x="838201" y="5897563"/>
            <a:ext cx="4648199" cy="506249"/>
            <a:chOff x="6215075" y="8627703"/>
            <a:chExt cx="4931205" cy="4399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29B18A-2D4E-4A3C-AED6-695D6AE48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075" y="8627703"/>
              <a:ext cx="804356" cy="4399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AB3267-E645-4008-B5DA-866B2E299630}"/>
                </a:ext>
              </a:extLst>
            </p:cNvPr>
            <p:cNvSpPr txBox="1"/>
            <p:nvPr/>
          </p:nvSpPr>
          <p:spPr>
            <a:xfrm>
              <a:off x="7010400" y="8669320"/>
              <a:ext cx="4135880" cy="294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>
                  <a:solidFill>
                    <a:schemeClr val="tx1"/>
                  </a:solidFill>
                  <a:ea typeface="Roboto Bold" panose="020B0604020202020204" charset="0"/>
                </a:rPr>
                <a:t>Petar Nakić, </a:t>
              </a:r>
              <a:r>
                <a:rPr lang="hr-HR" sz="1600" b="1" dirty="0" err="1">
                  <a:solidFill>
                    <a:schemeClr val="tx1"/>
                  </a:solidFill>
                  <a:ea typeface="Roboto Bold" panose="020B0604020202020204" charset="0"/>
                </a:rPr>
                <a:t>univ</a:t>
              </a:r>
              <a:r>
                <a:rPr lang="hr-HR" sz="1600" b="1" dirty="0">
                  <a:solidFill>
                    <a:schemeClr val="tx1"/>
                  </a:solidFill>
                  <a:ea typeface="Roboto Bold" panose="020B0604020202020204" charset="0"/>
                </a:rPr>
                <a:t>. </a:t>
              </a:r>
              <a:r>
                <a:rPr lang="hr-HR" sz="1600" b="1" dirty="0" err="1">
                  <a:solidFill>
                    <a:schemeClr val="tx1"/>
                  </a:solidFill>
                  <a:ea typeface="Roboto Bold" panose="020B0604020202020204" charset="0"/>
                </a:rPr>
                <a:t>mag</a:t>
              </a:r>
              <a:r>
                <a:rPr lang="hr-HR" sz="1600" b="1" dirty="0">
                  <a:solidFill>
                    <a:schemeClr val="tx1"/>
                  </a:solidFill>
                  <a:ea typeface="Roboto Bold" panose="020B0604020202020204" charset="0"/>
                </a:rPr>
                <a:t>. ing. </a:t>
              </a:r>
              <a:r>
                <a:rPr lang="hr-HR" sz="1600" b="1" dirty="0" err="1">
                  <a:ea typeface="Roboto Bold" panose="020B0604020202020204" charset="0"/>
                </a:rPr>
                <a:t>biotechn</a:t>
              </a:r>
              <a:r>
                <a:rPr lang="hr-HR" sz="1600" b="1" dirty="0">
                  <a:solidFill>
                    <a:schemeClr val="tx1"/>
                  </a:solidFill>
                  <a:ea typeface="Roboto Bold" panose="020B0604020202020204" charset="0"/>
                </a:rPr>
                <a:t>.</a:t>
              </a:r>
              <a:endParaRPr lang="hr-HR" sz="1200" b="1" dirty="0">
                <a:solidFill>
                  <a:schemeClr val="tx1"/>
                </a:solidFill>
                <a:ea typeface="Roboto Bold" panose="020B060402020202020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A64E1E3-B08A-4B68-83FE-5471EE7BAF63}"/>
              </a:ext>
            </a:extLst>
          </p:cNvPr>
          <p:cNvSpPr txBox="1"/>
          <p:nvPr/>
        </p:nvSpPr>
        <p:spPr>
          <a:xfrm>
            <a:off x="4901866" y="4700350"/>
            <a:ext cx="238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latin typeface="Bahnschrift SemiBold" panose="020B0502040204020203" pitchFamily="34" charset="0"/>
              </a:rPr>
              <a:t>Chemistry</a:t>
            </a:r>
            <a:r>
              <a:rPr lang="hr-HR" dirty="0">
                <a:latin typeface="Bahnschrift SemiBold" panose="020B0502040204020203" pitchFamily="34" charset="0"/>
              </a:rPr>
              <a:t> seminar I</a:t>
            </a:r>
          </a:p>
        </p:txBody>
      </p:sp>
    </p:spTree>
    <p:extLst>
      <p:ext uri="{BB962C8B-B14F-4D97-AF65-F5344CB8AC3E}">
        <p14:creationId xmlns:p14="http://schemas.microsoft.com/office/powerpoint/2010/main" val="402323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08A5-B06A-45F4-968E-31F8D03E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Bioscavangers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CBEC-A1AF-4D20-806D-79B449F15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03" y="1690688"/>
            <a:ext cx="6252411" cy="4351338"/>
          </a:xfrm>
        </p:spPr>
        <p:txBody>
          <a:bodyPr>
            <a:normAutofit/>
          </a:bodyPr>
          <a:lstStyle/>
          <a:p>
            <a:r>
              <a:rPr lang="en-US" sz="1800" dirty="0"/>
              <a:t>Prophylactic therapy</a:t>
            </a:r>
            <a:r>
              <a:rPr lang="hr-HR" sz="1800" dirty="0"/>
              <a:t> </a:t>
            </a:r>
          </a:p>
          <a:p>
            <a:r>
              <a:rPr lang="en-US" sz="1800" dirty="0"/>
              <a:t>Endogenous</a:t>
            </a:r>
            <a:r>
              <a:rPr lang="hr-HR" sz="1800" dirty="0"/>
              <a:t> </a:t>
            </a:r>
            <a:r>
              <a:rPr lang="en-US" sz="1800" dirty="0"/>
              <a:t>/</a:t>
            </a:r>
            <a:r>
              <a:rPr lang="hr-HR" sz="1800" dirty="0"/>
              <a:t> </a:t>
            </a:r>
            <a:r>
              <a:rPr lang="en-US" sz="1800" dirty="0" err="1"/>
              <a:t>exogen</a:t>
            </a:r>
            <a:r>
              <a:rPr lang="hr-HR" sz="1800" dirty="0" err="1"/>
              <a:t>ous</a:t>
            </a:r>
            <a:r>
              <a:rPr lang="en-US" sz="1800" dirty="0"/>
              <a:t> proteins</a:t>
            </a:r>
          </a:p>
          <a:p>
            <a:r>
              <a:rPr lang="en-US" sz="1800" dirty="0"/>
              <a:t>Binding occurs in blood stream</a:t>
            </a:r>
          </a:p>
          <a:p>
            <a:r>
              <a:rPr lang="en-US" sz="1800" dirty="0"/>
              <a:t>Lowers</a:t>
            </a:r>
            <a:r>
              <a:rPr lang="hr-HR" sz="1800" dirty="0"/>
              <a:t> </a:t>
            </a:r>
            <a:r>
              <a:rPr lang="en-US" sz="1800" dirty="0"/>
              <a:t>circulating concentration of OPs</a:t>
            </a:r>
            <a:endParaRPr lang="hr-HR" sz="1800" dirty="0"/>
          </a:p>
          <a:p>
            <a:r>
              <a:rPr lang="en-US" sz="1800" dirty="0"/>
              <a:t>Need for pharmacokinetic optimization</a:t>
            </a:r>
          </a:p>
          <a:p>
            <a:pPr lvl="1"/>
            <a:r>
              <a:rPr lang="en-US" sz="1600" dirty="0"/>
              <a:t>Potential interference with biochemical pathways</a:t>
            </a:r>
          </a:p>
          <a:p>
            <a:r>
              <a:rPr lang="en-US" sz="1800" dirty="0"/>
              <a:t>3 groups of </a:t>
            </a:r>
            <a:r>
              <a:rPr lang="en-US" sz="1800" dirty="0" err="1"/>
              <a:t>bioscavengers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Stoichiometric scavenging</a:t>
            </a:r>
          </a:p>
          <a:p>
            <a:pPr lvl="1"/>
            <a:r>
              <a:rPr lang="en-US" sz="1600" dirty="0" err="1"/>
              <a:t>Pseudocatalytic</a:t>
            </a:r>
            <a:r>
              <a:rPr lang="en-US" sz="1600" dirty="0"/>
              <a:t> scavenging</a:t>
            </a:r>
          </a:p>
          <a:p>
            <a:pPr lvl="1"/>
            <a:r>
              <a:rPr lang="en-US" sz="1600" dirty="0"/>
              <a:t>Catalytic scavenging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B7385E-3698-4572-8DC4-07F60C5A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11" y="365125"/>
            <a:ext cx="3656762" cy="5711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260838-5B88-42C2-983C-77CF3B868EBD}"/>
              </a:ext>
            </a:extLst>
          </p:cNvPr>
          <p:cNvSpPr txBox="1"/>
          <p:nvPr/>
        </p:nvSpPr>
        <p:spPr>
          <a:xfrm>
            <a:off x="6327577" y="6185098"/>
            <a:ext cx="5059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Pretreatment strategies of OP</a:t>
            </a:r>
            <a:r>
              <a:rPr lang="hr-HR" sz="1400" dirty="0"/>
              <a:t>C</a:t>
            </a:r>
            <a:r>
              <a:rPr lang="en-US" sz="1400" dirty="0"/>
              <a:t> poisoning</a:t>
            </a:r>
            <a:r>
              <a:rPr lang="hr-HR" sz="1400" dirty="0"/>
              <a:t> (</a:t>
            </a:r>
            <a:r>
              <a:rPr lang="hr-HR" sz="1400" dirty="0" err="1"/>
              <a:t>Nachon</a:t>
            </a:r>
            <a:r>
              <a:rPr lang="hr-HR" sz="1400" dirty="0"/>
              <a:t>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, 2013.)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89827-4947-43A2-BFB1-75F5DE45DFB5}"/>
              </a:ext>
            </a:extLst>
          </p:cNvPr>
          <p:cNvSpPr txBox="1"/>
          <p:nvPr/>
        </p:nvSpPr>
        <p:spPr>
          <a:xfrm>
            <a:off x="7454373" y="963586"/>
            <a:ext cx="298977" cy="8393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hr-HR" sz="600" b="1" dirty="0">
                <a:latin typeface="Arial" panose="020B0604020202020204" pitchFamily="34" charset="0"/>
                <a:cs typeface="Arial" panose="020B0604020202020204" pitchFamily="34" charset="0"/>
              </a:rPr>
              <a:t>OPC</a:t>
            </a: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3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4911-16D5-4C31-B34A-A0E7D054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BChE</a:t>
            </a:r>
            <a:r>
              <a:rPr lang="hr-HR" dirty="0"/>
              <a:t> </a:t>
            </a:r>
            <a:r>
              <a:rPr lang="hr-HR" dirty="0" err="1"/>
              <a:t>optimization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EC5BC-CA47-48C7-92AF-41EA41350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err="1"/>
              <a:t>Need</a:t>
            </a:r>
            <a:r>
              <a:rPr lang="hr-HR" sz="2000" dirty="0"/>
              <a:t> for a more </a:t>
            </a:r>
            <a:r>
              <a:rPr lang="hr-HR" sz="2000" dirty="0" err="1"/>
              <a:t>effective</a:t>
            </a:r>
            <a:r>
              <a:rPr lang="hr-HR" sz="2000" dirty="0"/>
              <a:t> system</a:t>
            </a:r>
          </a:p>
          <a:p>
            <a:pPr lvl="1"/>
            <a:r>
              <a:rPr lang="hr-HR" sz="1800" dirty="0" err="1"/>
              <a:t>Increased</a:t>
            </a:r>
            <a:r>
              <a:rPr lang="hr-HR" sz="1800" dirty="0"/>
              <a:t> time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BChE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circulatiuon</a:t>
            </a:r>
            <a:endParaRPr lang="hr-HR" sz="1800" dirty="0"/>
          </a:p>
          <a:p>
            <a:pPr lvl="1"/>
            <a:r>
              <a:rPr lang="hr-HR" sz="1800" dirty="0" err="1"/>
              <a:t>Lowering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used</a:t>
            </a:r>
            <a:r>
              <a:rPr lang="hr-HR" sz="1800" dirty="0"/>
              <a:t> </a:t>
            </a:r>
            <a:r>
              <a:rPr lang="hr-HR" sz="1800" dirty="0" err="1"/>
              <a:t>dosages</a:t>
            </a:r>
            <a:endParaRPr lang="hr-HR" sz="1800" dirty="0"/>
          </a:p>
          <a:p>
            <a:pPr lvl="1"/>
            <a:r>
              <a:rPr lang="hr-HR" sz="1800" dirty="0" err="1"/>
              <a:t>Improved</a:t>
            </a:r>
            <a:r>
              <a:rPr lang="hr-HR" sz="1800" dirty="0"/>
              <a:t> </a:t>
            </a:r>
            <a:r>
              <a:rPr lang="hr-HR" sz="1800" dirty="0" err="1"/>
              <a:t>enzyme</a:t>
            </a:r>
            <a:r>
              <a:rPr lang="hr-HR" sz="1800" dirty="0"/>
              <a:t> </a:t>
            </a:r>
            <a:r>
              <a:rPr lang="hr-HR" sz="1800" dirty="0" err="1"/>
              <a:t>stability</a:t>
            </a:r>
            <a:endParaRPr lang="hr-HR" sz="1800" dirty="0"/>
          </a:p>
          <a:p>
            <a:pPr lvl="1"/>
            <a:r>
              <a:rPr lang="hr-HR" sz="1800" dirty="0" err="1"/>
              <a:t>Increased</a:t>
            </a:r>
            <a:r>
              <a:rPr lang="hr-HR" sz="1800" dirty="0"/>
              <a:t> time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functional</a:t>
            </a:r>
            <a:r>
              <a:rPr lang="hr-HR" sz="1800" dirty="0"/>
              <a:t> </a:t>
            </a:r>
            <a:r>
              <a:rPr lang="hr-HR" sz="1800" dirty="0" err="1"/>
              <a:t>activity</a:t>
            </a:r>
            <a:endParaRPr lang="hr-HR" sz="1800" dirty="0"/>
          </a:p>
          <a:p>
            <a:r>
              <a:rPr lang="hr-HR" sz="2000" dirty="0" err="1"/>
              <a:t>Utilized</a:t>
            </a:r>
            <a:r>
              <a:rPr lang="hr-HR" sz="2000" dirty="0"/>
              <a:t> </a:t>
            </a:r>
            <a:r>
              <a:rPr lang="hr-HR" sz="2000" dirty="0" err="1"/>
              <a:t>strategies</a:t>
            </a:r>
            <a:endParaRPr lang="hr-HR" sz="2000" dirty="0"/>
          </a:p>
          <a:p>
            <a:pPr lvl="1"/>
            <a:r>
              <a:rPr lang="hr-HR" sz="1800" dirty="0" err="1"/>
              <a:t>Covalently</a:t>
            </a:r>
            <a:r>
              <a:rPr lang="hr-HR" sz="1800" dirty="0"/>
              <a:t> </a:t>
            </a:r>
            <a:r>
              <a:rPr lang="hr-HR" sz="1800" dirty="0" err="1"/>
              <a:t>bonded</a:t>
            </a:r>
            <a:r>
              <a:rPr lang="hr-HR" sz="1800" dirty="0"/>
              <a:t> </a:t>
            </a:r>
            <a:r>
              <a:rPr lang="hr-HR" sz="1800" dirty="0" err="1"/>
              <a:t>polyethylene</a:t>
            </a:r>
            <a:r>
              <a:rPr lang="hr-HR" sz="1800" dirty="0"/>
              <a:t> </a:t>
            </a:r>
            <a:r>
              <a:rPr lang="hr-HR" sz="1800" dirty="0" err="1"/>
              <a:t>glycol</a:t>
            </a:r>
            <a:r>
              <a:rPr lang="hr-HR" sz="1800" dirty="0"/>
              <a:t> (PEG)</a:t>
            </a:r>
          </a:p>
          <a:p>
            <a:pPr lvl="1"/>
            <a:r>
              <a:rPr lang="hr-HR" sz="1800" dirty="0" err="1"/>
              <a:t>Enzyme</a:t>
            </a:r>
            <a:r>
              <a:rPr lang="hr-HR" sz="1800" dirty="0"/>
              <a:t> </a:t>
            </a:r>
            <a:r>
              <a:rPr lang="hr-HR" sz="1800" dirty="0" err="1"/>
              <a:t>encapsulation</a:t>
            </a:r>
            <a:r>
              <a:rPr lang="hr-HR" sz="1800" dirty="0"/>
              <a:t> </a:t>
            </a:r>
          </a:p>
          <a:p>
            <a:pPr lvl="2"/>
            <a:r>
              <a:rPr lang="hr-HR" sz="1600" dirty="0" err="1"/>
              <a:t>Coopolimer</a:t>
            </a:r>
            <a:r>
              <a:rPr lang="hr-HR" sz="1600" dirty="0"/>
              <a:t> </a:t>
            </a:r>
            <a:r>
              <a:rPr lang="hr-HR" sz="1600" dirty="0" err="1"/>
              <a:t>nanoparticles</a:t>
            </a:r>
            <a:r>
              <a:rPr lang="hr-HR" sz="1600" dirty="0"/>
              <a:t> 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49579-00F6-4CCA-B36D-E33D12250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37" y="3429000"/>
            <a:ext cx="4348163" cy="171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9AE732-FF26-4AFA-B9B9-6414471ED331}"/>
              </a:ext>
            </a:extLst>
          </p:cNvPr>
          <p:cNvSpPr txBox="1"/>
          <p:nvPr/>
        </p:nvSpPr>
        <p:spPr>
          <a:xfrm>
            <a:off x="6483452" y="5398621"/>
            <a:ext cx="539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Schematic representation of a reversible PEGylation with </a:t>
            </a:r>
            <a:r>
              <a:rPr lang="en-US" sz="1400" dirty="0" err="1"/>
              <a:t>Glyco</a:t>
            </a:r>
            <a:r>
              <a:rPr lang="en-US" sz="1400" dirty="0"/>
              <a:t>-PEG</a:t>
            </a:r>
            <a:r>
              <a:rPr lang="hr-HR" sz="1400" dirty="0"/>
              <a:t> (</a:t>
            </a:r>
            <a:r>
              <a:rPr lang="hr-HR" sz="1400" dirty="0" err="1"/>
              <a:t>Torres-Obreque</a:t>
            </a:r>
            <a:r>
              <a:rPr lang="hr-HR" sz="1400" dirty="0"/>
              <a:t>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, 2018.)</a:t>
            </a:r>
          </a:p>
        </p:txBody>
      </p:sp>
    </p:spTree>
    <p:extLst>
      <p:ext uri="{BB962C8B-B14F-4D97-AF65-F5344CB8AC3E}">
        <p14:creationId xmlns:p14="http://schemas.microsoft.com/office/powerpoint/2010/main" val="140233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B18A-3D3A-483B-9145-845E5182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Red </a:t>
            </a:r>
            <a:r>
              <a:rPr lang="hr-HR" sz="3600" dirty="0" err="1"/>
              <a:t>blood</a:t>
            </a:r>
            <a:r>
              <a:rPr lang="hr-HR" sz="3600" dirty="0"/>
              <a:t> </a:t>
            </a:r>
            <a:r>
              <a:rPr lang="hr-HR" sz="3600" dirty="0" err="1"/>
              <a:t>cells</a:t>
            </a:r>
            <a:r>
              <a:rPr lang="hr-HR" sz="3600" dirty="0"/>
              <a:t> (RBC) </a:t>
            </a:r>
            <a:r>
              <a:rPr lang="hr-HR" sz="3600" dirty="0" err="1"/>
              <a:t>modifications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829F-2B11-4695-BB77-435CFE0E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/>
          </a:bodyPr>
          <a:lstStyle/>
          <a:p>
            <a:r>
              <a:rPr lang="hr-HR" sz="2000" dirty="0" err="1"/>
              <a:t>RBCs</a:t>
            </a:r>
            <a:r>
              <a:rPr lang="hr-HR" sz="2000" dirty="0"/>
              <a:t> as ideal </a:t>
            </a:r>
            <a:r>
              <a:rPr lang="hr-HR" sz="2000" dirty="0" err="1"/>
              <a:t>carriers</a:t>
            </a:r>
            <a:endParaRPr lang="hr-HR" sz="2000" dirty="0"/>
          </a:p>
          <a:p>
            <a:pPr lvl="1"/>
            <a:r>
              <a:rPr lang="hr-HR" sz="1800" dirty="0" err="1"/>
              <a:t>inherent</a:t>
            </a:r>
            <a:r>
              <a:rPr lang="hr-HR" sz="1800" dirty="0"/>
              <a:t> </a:t>
            </a:r>
            <a:r>
              <a:rPr lang="hr-HR" sz="1800" dirty="0" err="1"/>
              <a:t>biocompatibility</a:t>
            </a:r>
            <a:r>
              <a:rPr lang="hr-HR" sz="1800" dirty="0"/>
              <a:t>, </a:t>
            </a:r>
          </a:p>
          <a:p>
            <a:pPr lvl="1"/>
            <a:r>
              <a:rPr lang="hr-HR" sz="1800" dirty="0" err="1"/>
              <a:t>longevity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</a:p>
          <a:p>
            <a:pPr lvl="1"/>
            <a:r>
              <a:rPr lang="hr-HR" sz="1800" dirty="0" err="1"/>
              <a:t>immune</a:t>
            </a:r>
            <a:r>
              <a:rPr lang="hr-HR" sz="1800" dirty="0"/>
              <a:t> system </a:t>
            </a:r>
            <a:r>
              <a:rPr lang="hr-HR" sz="1800" dirty="0" err="1"/>
              <a:t>privilage</a:t>
            </a:r>
            <a:r>
              <a:rPr lang="hr-HR" sz="1800" dirty="0"/>
              <a:t> </a:t>
            </a:r>
          </a:p>
          <a:p>
            <a:r>
              <a:rPr lang="hr-HR" sz="2000" dirty="0" err="1"/>
              <a:t>Usual</a:t>
            </a:r>
            <a:r>
              <a:rPr lang="hr-HR" sz="2000" dirty="0"/>
              <a:t> </a:t>
            </a:r>
            <a:r>
              <a:rPr lang="hr-HR" sz="2000" dirty="0" err="1"/>
              <a:t>loading</a:t>
            </a:r>
            <a:r>
              <a:rPr lang="hr-HR" sz="2000" dirty="0"/>
              <a:t> </a:t>
            </a:r>
            <a:r>
              <a:rPr lang="hr-HR" sz="2000" dirty="0" err="1"/>
              <a:t>strategies</a:t>
            </a:r>
            <a:r>
              <a:rPr lang="hr-HR" sz="2000" dirty="0"/>
              <a:t>:</a:t>
            </a:r>
          </a:p>
          <a:p>
            <a:pPr lvl="1"/>
            <a:r>
              <a:rPr lang="hr-HR" sz="1800" dirty="0" err="1"/>
              <a:t>Hypotonic</a:t>
            </a:r>
            <a:r>
              <a:rPr lang="hr-HR" sz="1800" dirty="0"/>
              <a:t> </a:t>
            </a:r>
            <a:r>
              <a:rPr lang="hr-HR" sz="1800" dirty="0" err="1"/>
              <a:t>loading</a:t>
            </a:r>
            <a:r>
              <a:rPr lang="hr-HR" sz="1800" dirty="0"/>
              <a:t> (</a:t>
            </a:r>
            <a:r>
              <a:rPr lang="hr-HR" sz="1800" dirty="0" err="1"/>
              <a:t>BChE</a:t>
            </a:r>
            <a:r>
              <a:rPr lang="hr-HR" sz="1800" dirty="0"/>
              <a:t> </a:t>
            </a:r>
            <a:r>
              <a:rPr lang="hr-HR" sz="1800" dirty="0" err="1"/>
              <a:t>encapsulation</a:t>
            </a:r>
            <a:r>
              <a:rPr lang="hr-HR" sz="1800" dirty="0"/>
              <a:t>)</a:t>
            </a:r>
          </a:p>
          <a:p>
            <a:pPr lvl="1"/>
            <a:r>
              <a:rPr lang="hr-HR" sz="1800" dirty="0" err="1"/>
              <a:t>Antibody</a:t>
            </a:r>
            <a:r>
              <a:rPr lang="hr-HR" sz="1800" dirty="0"/>
              <a:t> </a:t>
            </a:r>
            <a:r>
              <a:rPr lang="hr-HR" sz="1800" dirty="0" err="1"/>
              <a:t>conjugation</a:t>
            </a:r>
            <a:endParaRPr lang="hr-HR" sz="1800" dirty="0"/>
          </a:p>
          <a:p>
            <a:r>
              <a:rPr lang="hr-HR" sz="2000" dirty="0" err="1"/>
              <a:t>Modern</a:t>
            </a:r>
            <a:r>
              <a:rPr lang="hr-HR" sz="2000" dirty="0"/>
              <a:t> </a:t>
            </a:r>
            <a:r>
              <a:rPr lang="hr-HR" sz="2000" dirty="0" err="1"/>
              <a:t>approach</a:t>
            </a:r>
            <a:endParaRPr lang="hr-HR" sz="2000" dirty="0"/>
          </a:p>
          <a:p>
            <a:pPr lvl="1"/>
            <a:r>
              <a:rPr lang="hr-HR" sz="1800" dirty="0" err="1"/>
              <a:t>Flexible</a:t>
            </a:r>
            <a:r>
              <a:rPr lang="hr-HR" sz="1800" dirty="0"/>
              <a:t> PEG </a:t>
            </a:r>
            <a:r>
              <a:rPr lang="hr-HR" sz="1800" dirty="0" err="1"/>
              <a:t>chains</a:t>
            </a:r>
            <a:endParaRPr lang="hr-HR" sz="1800" dirty="0"/>
          </a:p>
          <a:p>
            <a:pPr lvl="1"/>
            <a:r>
              <a:rPr lang="hr-HR" sz="1800" dirty="0" err="1"/>
              <a:t>BChE</a:t>
            </a:r>
            <a:r>
              <a:rPr lang="hr-HR" sz="1800" dirty="0"/>
              <a:t> </a:t>
            </a:r>
            <a:r>
              <a:rPr lang="hr-HR" sz="1800" dirty="0" err="1"/>
              <a:t>becomes</a:t>
            </a:r>
            <a:r>
              <a:rPr lang="hr-HR" sz="1800" dirty="0"/>
              <a:t> </a:t>
            </a:r>
            <a:r>
              <a:rPr lang="hr-HR" sz="1800" dirty="0" err="1"/>
              <a:t>tethered</a:t>
            </a:r>
            <a:r>
              <a:rPr lang="hr-HR" sz="1800" dirty="0"/>
              <a:t> to </a:t>
            </a:r>
            <a:r>
              <a:rPr lang="hr-HR" sz="1800" dirty="0" err="1"/>
              <a:t>the</a:t>
            </a:r>
            <a:r>
              <a:rPr lang="hr-HR" sz="1800" dirty="0"/>
              <a:t> RBC membrane</a:t>
            </a:r>
          </a:p>
          <a:p>
            <a:pPr lvl="1"/>
            <a:r>
              <a:rPr lang="hr-HR" sz="1800" dirty="0" err="1"/>
              <a:t>Prevents</a:t>
            </a:r>
            <a:r>
              <a:rPr lang="hr-HR" sz="1800" dirty="0"/>
              <a:t> </a:t>
            </a:r>
            <a:r>
              <a:rPr lang="hr-HR" sz="1800" dirty="0" err="1"/>
              <a:t>interference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preserves</a:t>
            </a:r>
            <a:r>
              <a:rPr lang="hr-HR" sz="1800" dirty="0"/>
              <a:t> </a:t>
            </a:r>
            <a:r>
              <a:rPr lang="hr-HR" sz="1800" dirty="0" err="1"/>
              <a:t>BChE</a:t>
            </a:r>
            <a:r>
              <a:rPr lang="hr-HR" sz="1800" dirty="0"/>
              <a:t> </a:t>
            </a:r>
            <a:r>
              <a:rPr lang="hr-HR" sz="1800" dirty="0" err="1"/>
              <a:t>activity</a:t>
            </a:r>
            <a:br>
              <a:rPr lang="hr-HR" sz="1800" dirty="0"/>
            </a:br>
            <a:endParaRPr lang="hr-H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B95CB-BEA9-4E54-83CF-7A01C2E3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03" y="1559426"/>
            <a:ext cx="3957597" cy="2647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0F1445-E6F5-421E-8487-DA54A29EF0D2}"/>
              </a:ext>
            </a:extLst>
          </p:cNvPr>
          <p:cNvSpPr txBox="1"/>
          <p:nvPr/>
        </p:nvSpPr>
        <p:spPr>
          <a:xfrm>
            <a:off x="7025873" y="4644092"/>
            <a:ext cx="469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RBC-PEG-</a:t>
            </a:r>
            <a:r>
              <a:rPr lang="en-US" sz="1400" dirty="0" err="1"/>
              <a:t>BChE</a:t>
            </a:r>
            <a:r>
              <a:rPr lang="en-US" sz="1400" dirty="0"/>
              <a:t> constructs scavenging nerve agents in vivo</a:t>
            </a:r>
            <a:r>
              <a:rPr lang="hr-HR" sz="1400" dirty="0"/>
              <a:t> ( Smith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, 2021)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234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A7B64D-CD83-47CA-B154-C3A3ACAA8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9" y="910138"/>
            <a:ext cx="5449730" cy="50377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90363-2594-42F1-A2B0-90B96B68A82C}"/>
              </a:ext>
            </a:extLst>
          </p:cNvPr>
          <p:cNvSpPr txBox="1"/>
          <p:nvPr/>
        </p:nvSpPr>
        <p:spPr>
          <a:xfrm>
            <a:off x="389116" y="6176211"/>
            <a:ext cx="5706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/>
              <a:t>Three-step</a:t>
            </a:r>
            <a:r>
              <a:rPr lang="hr-HR" sz="1400" dirty="0"/>
              <a:t> </a:t>
            </a:r>
            <a:r>
              <a:rPr lang="hr-HR" sz="1400" dirty="0" err="1"/>
              <a:t>synthesis</a:t>
            </a:r>
            <a:r>
              <a:rPr lang="hr-HR" sz="1400" dirty="0"/>
              <a:t>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hr-HR" sz="1400" dirty="0" err="1"/>
              <a:t>the</a:t>
            </a:r>
            <a:r>
              <a:rPr lang="hr-HR" sz="1400" dirty="0"/>
              <a:t> RBC-PEG-</a:t>
            </a:r>
            <a:r>
              <a:rPr lang="hr-HR" sz="1400" dirty="0" err="1"/>
              <a:t>BChE</a:t>
            </a:r>
            <a:r>
              <a:rPr lang="hr-HR" sz="1400" dirty="0"/>
              <a:t> </a:t>
            </a:r>
            <a:r>
              <a:rPr lang="hr-HR" sz="1400" dirty="0" err="1"/>
              <a:t>construct</a:t>
            </a:r>
            <a:r>
              <a:rPr lang="hr-HR" sz="1400" dirty="0"/>
              <a:t> (Smith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, 2021.)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B5678-7A09-41AA-B20E-CCCE3D043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61" y="910138"/>
            <a:ext cx="6246870" cy="2689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10BC7-B635-42D9-B4C9-A87757F30B5A}"/>
              </a:ext>
            </a:extLst>
          </p:cNvPr>
          <p:cNvSpPr txBox="1"/>
          <p:nvPr/>
        </p:nvSpPr>
        <p:spPr>
          <a:xfrm>
            <a:off x="5298861" y="3859252"/>
            <a:ext cx="650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1400" dirty="0" err="1"/>
              <a:t>BChE</a:t>
            </a:r>
            <a:r>
              <a:rPr lang="hr-HR" sz="1400" dirty="0"/>
              <a:t> </a:t>
            </a:r>
            <a:r>
              <a:rPr lang="hr-HR" sz="1400" dirty="0" err="1"/>
              <a:t>structure</a:t>
            </a:r>
            <a:r>
              <a:rPr lang="hr-HR" sz="1400" dirty="0"/>
              <a:t> </a:t>
            </a:r>
            <a:r>
              <a:rPr lang="hr-HR" sz="1400" dirty="0" err="1"/>
              <a:t>presented</a:t>
            </a:r>
            <a:r>
              <a:rPr lang="hr-HR" sz="1400" dirty="0"/>
              <a:t> as a </a:t>
            </a:r>
            <a:r>
              <a:rPr lang="hr-HR" sz="1400" dirty="0" err="1"/>
              <a:t>molecular</a:t>
            </a:r>
            <a:r>
              <a:rPr lang="hr-HR" sz="1400" dirty="0"/>
              <a:t> </a:t>
            </a:r>
            <a:r>
              <a:rPr lang="hr-HR" sz="1400" dirty="0" err="1"/>
              <a:t>surface</a:t>
            </a:r>
            <a:r>
              <a:rPr lang="hr-HR" sz="1400" dirty="0"/>
              <a:t> </a:t>
            </a:r>
            <a:r>
              <a:rPr lang="hr-HR" sz="1400" dirty="0" err="1"/>
              <a:t>with</a:t>
            </a:r>
            <a:r>
              <a:rPr lang="hr-HR" sz="1400" dirty="0"/>
              <a:t> </a:t>
            </a:r>
            <a:r>
              <a:rPr lang="hr-HR" sz="1400" dirty="0" err="1"/>
              <a:t>labeled</a:t>
            </a:r>
            <a:r>
              <a:rPr lang="hr-HR" sz="1400" dirty="0"/>
              <a:t> </a:t>
            </a:r>
            <a:r>
              <a:rPr lang="hr-HR" sz="1400" dirty="0" err="1"/>
              <a:t>monomers</a:t>
            </a:r>
            <a:r>
              <a:rPr lang="hr-HR" sz="1400" dirty="0"/>
              <a:t> a-d (</a:t>
            </a:r>
            <a:r>
              <a:rPr lang="hr-HR" sz="1400" dirty="0" err="1"/>
              <a:t>Leung</a:t>
            </a:r>
            <a:r>
              <a:rPr lang="hr-HR" sz="1400" dirty="0"/>
              <a:t>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, 2018.)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029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9496-0B4F-49C7-B990-88EEB390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/>
              <a:t>Materials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methods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A7CE-B8BC-46E9-A440-4ED071BA2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5" y="1201821"/>
            <a:ext cx="10968789" cy="5325979"/>
          </a:xfrm>
        </p:spPr>
        <p:txBody>
          <a:bodyPr>
            <a:normAutofit fontScale="92500" lnSpcReduction="20000"/>
          </a:bodyPr>
          <a:lstStyle/>
          <a:p>
            <a:r>
              <a:rPr lang="hr-HR" sz="1900" dirty="0" err="1"/>
              <a:t>Study</a:t>
            </a:r>
            <a:r>
              <a:rPr lang="hr-HR" sz="1900" dirty="0"/>
              <a:t> </a:t>
            </a:r>
            <a:r>
              <a:rPr lang="hr-HR" sz="1900" dirty="0" err="1"/>
              <a:t>utilized</a:t>
            </a:r>
            <a:r>
              <a:rPr lang="hr-HR" sz="1900" dirty="0"/>
              <a:t> serum-</a:t>
            </a:r>
            <a:r>
              <a:rPr lang="hr-HR" sz="1900" dirty="0" err="1"/>
              <a:t>derived</a:t>
            </a:r>
            <a:r>
              <a:rPr lang="hr-HR" sz="1900" dirty="0"/>
              <a:t> </a:t>
            </a:r>
            <a:r>
              <a:rPr lang="hr-HR" sz="1900" dirty="0" err="1"/>
              <a:t>BChE</a:t>
            </a:r>
            <a:endParaRPr lang="hr-HR" sz="1900" dirty="0"/>
          </a:p>
          <a:p>
            <a:pPr lvl="1"/>
            <a:r>
              <a:rPr lang="hr-HR" sz="1900" dirty="0" err="1"/>
              <a:t>modified</a:t>
            </a:r>
            <a:r>
              <a:rPr lang="hr-HR" sz="1900" dirty="0"/>
              <a:t> </a:t>
            </a:r>
            <a:r>
              <a:rPr lang="hr-HR" sz="1900" dirty="0" err="1"/>
              <a:t>using</a:t>
            </a:r>
            <a:r>
              <a:rPr lang="hr-HR" sz="1900" dirty="0"/>
              <a:t> </a:t>
            </a:r>
            <a:r>
              <a:rPr lang="hr-HR" sz="1900" dirty="0" err="1"/>
              <a:t>heterobifunctional</a:t>
            </a:r>
            <a:r>
              <a:rPr lang="hr-HR" sz="1900" dirty="0"/>
              <a:t> PEG </a:t>
            </a:r>
            <a:r>
              <a:rPr lang="hr-HR" sz="1900" dirty="0" err="1"/>
              <a:t>polymers</a:t>
            </a:r>
            <a:r>
              <a:rPr lang="hr-HR" sz="1900" dirty="0"/>
              <a:t> (MAL-PEG-NHS </a:t>
            </a:r>
            <a:r>
              <a:rPr lang="hr-HR" sz="1900" dirty="0" err="1"/>
              <a:t>and</a:t>
            </a:r>
            <a:r>
              <a:rPr lang="hr-HR" sz="1900" dirty="0"/>
              <a:t> </a:t>
            </a:r>
            <a:r>
              <a:rPr lang="hr-HR" sz="1900" dirty="0" err="1"/>
              <a:t>mPEG</a:t>
            </a:r>
            <a:r>
              <a:rPr lang="hr-HR" sz="1900" dirty="0"/>
              <a:t>-NHS, 5 </a:t>
            </a:r>
            <a:r>
              <a:rPr lang="hr-HR" sz="1900" dirty="0" err="1"/>
              <a:t>kDa</a:t>
            </a:r>
            <a:r>
              <a:rPr lang="hr-HR" sz="1900" dirty="0"/>
              <a:t>) </a:t>
            </a:r>
          </a:p>
          <a:p>
            <a:pPr lvl="1"/>
            <a:r>
              <a:rPr lang="hr-HR" sz="1900" dirty="0" err="1"/>
              <a:t>stable</a:t>
            </a:r>
            <a:r>
              <a:rPr lang="hr-HR" sz="1900" dirty="0"/>
              <a:t> </a:t>
            </a:r>
            <a:r>
              <a:rPr lang="hr-HR" sz="1900" dirty="0" err="1"/>
              <a:t>enzyme-carrier</a:t>
            </a:r>
            <a:r>
              <a:rPr lang="hr-HR" sz="1900" dirty="0"/>
              <a:t> </a:t>
            </a:r>
            <a:r>
              <a:rPr lang="hr-HR" sz="1900" dirty="0" err="1"/>
              <a:t>links</a:t>
            </a:r>
            <a:endParaRPr lang="hr-HR" sz="1900" dirty="0"/>
          </a:p>
          <a:p>
            <a:r>
              <a:rPr lang="hr-HR" sz="1900" dirty="0" err="1"/>
              <a:t>Analysis</a:t>
            </a:r>
            <a:r>
              <a:rPr lang="hr-HR" sz="1900" dirty="0"/>
              <a:t> </a:t>
            </a:r>
            <a:r>
              <a:rPr lang="hr-HR" sz="1900" dirty="0" err="1"/>
              <a:t>of</a:t>
            </a:r>
            <a:r>
              <a:rPr lang="hr-HR" sz="1900" dirty="0"/>
              <a:t> </a:t>
            </a:r>
            <a:r>
              <a:rPr lang="hr-HR" sz="1900" dirty="0" err="1"/>
              <a:t>BChE</a:t>
            </a:r>
            <a:r>
              <a:rPr lang="hr-HR" sz="1900" dirty="0"/>
              <a:t> </a:t>
            </a:r>
            <a:r>
              <a:rPr lang="hr-HR" sz="1900" dirty="0" err="1"/>
              <a:t>tetramer</a:t>
            </a:r>
            <a:r>
              <a:rPr lang="hr-HR" sz="1900" dirty="0"/>
              <a:t> </a:t>
            </a:r>
            <a:r>
              <a:rPr lang="hr-HR" sz="1900" dirty="0" err="1"/>
              <a:t>structure</a:t>
            </a:r>
            <a:r>
              <a:rPr lang="hr-HR" sz="1900" dirty="0"/>
              <a:t> (UCSF </a:t>
            </a:r>
            <a:r>
              <a:rPr lang="hr-HR" sz="1900" dirty="0" err="1"/>
              <a:t>Chimera</a:t>
            </a:r>
            <a:r>
              <a:rPr lang="hr-HR" sz="1900" dirty="0"/>
              <a:t>, PROPKA, APBS)</a:t>
            </a:r>
          </a:p>
          <a:p>
            <a:pPr lvl="1"/>
            <a:r>
              <a:rPr lang="hr-HR" sz="1700" dirty="0" err="1"/>
              <a:t>Prediction</a:t>
            </a:r>
            <a:r>
              <a:rPr lang="hr-HR" sz="1700" dirty="0"/>
              <a:t> </a:t>
            </a:r>
            <a:r>
              <a:rPr lang="hr-HR" sz="1700" dirty="0" err="1"/>
              <a:t>of</a:t>
            </a:r>
            <a:r>
              <a:rPr lang="hr-HR" sz="1700" dirty="0"/>
              <a:t> </a:t>
            </a:r>
            <a:r>
              <a:rPr lang="hr-HR" sz="1700" dirty="0" err="1"/>
              <a:t>optimal</a:t>
            </a:r>
            <a:r>
              <a:rPr lang="hr-HR" sz="1700" dirty="0"/>
              <a:t> </a:t>
            </a:r>
            <a:r>
              <a:rPr lang="hr-HR" sz="1700" dirty="0" err="1"/>
              <a:t>reactive</a:t>
            </a:r>
            <a:r>
              <a:rPr lang="hr-HR" sz="1700" dirty="0"/>
              <a:t> </a:t>
            </a:r>
            <a:r>
              <a:rPr lang="hr-HR" sz="1700" dirty="0" err="1"/>
              <a:t>sites</a:t>
            </a:r>
            <a:endParaRPr lang="hr-HR" sz="1700" dirty="0"/>
          </a:p>
          <a:p>
            <a:pPr lvl="1"/>
            <a:r>
              <a:rPr lang="hr-HR" sz="1700" dirty="0" err="1"/>
              <a:t>Assessement</a:t>
            </a:r>
            <a:r>
              <a:rPr lang="hr-HR" sz="1700" dirty="0"/>
              <a:t> </a:t>
            </a:r>
            <a:r>
              <a:rPr lang="hr-HR" sz="1700" dirty="0" err="1"/>
              <a:t>of</a:t>
            </a:r>
            <a:r>
              <a:rPr lang="hr-HR" sz="1700" dirty="0"/>
              <a:t> </a:t>
            </a:r>
            <a:r>
              <a:rPr lang="hr-HR" sz="1700" dirty="0" err="1"/>
              <a:t>surface</a:t>
            </a:r>
            <a:r>
              <a:rPr lang="hr-HR" sz="1700" dirty="0"/>
              <a:t> </a:t>
            </a:r>
            <a:r>
              <a:rPr lang="hr-HR" sz="1700" dirty="0" err="1"/>
              <a:t>amino</a:t>
            </a:r>
            <a:r>
              <a:rPr lang="hr-HR" sz="1700" dirty="0"/>
              <a:t> </a:t>
            </a:r>
            <a:r>
              <a:rPr lang="hr-HR" sz="1700" dirty="0" err="1"/>
              <a:t>group</a:t>
            </a:r>
            <a:r>
              <a:rPr lang="hr-HR" sz="1700" dirty="0"/>
              <a:t> </a:t>
            </a:r>
            <a:r>
              <a:rPr lang="hr-HR" sz="1700" dirty="0" err="1"/>
              <a:t>reactivity</a:t>
            </a:r>
            <a:endParaRPr lang="hr-HR" sz="1900" dirty="0"/>
          </a:p>
          <a:p>
            <a:r>
              <a:rPr lang="hr-HR" sz="2100" dirty="0" err="1"/>
              <a:t>Three-stage</a:t>
            </a:r>
            <a:r>
              <a:rPr lang="hr-HR" sz="2100" dirty="0"/>
              <a:t> </a:t>
            </a:r>
            <a:r>
              <a:rPr lang="hr-HR" sz="2100" dirty="0" err="1"/>
              <a:t>syntheisis</a:t>
            </a:r>
            <a:r>
              <a:rPr lang="hr-HR" sz="2100" dirty="0"/>
              <a:t> </a:t>
            </a:r>
            <a:r>
              <a:rPr lang="hr-HR" sz="2100" dirty="0" err="1"/>
              <a:t>of</a:t>
            </a:r>
            <a:r>
              <a:rPr lang="hr-HR" sz="2100" dirty="0"/>
              <a:t> </a:t>
            </a:r>
            <a:r>
              <a:rPr lang="hr-HR" sz="2100" dirty="0" err="1"/>
              <a:t>construct</a:t>
            </a:r>
            <a:endParaRPr lang="hr-HR" sz="2100" dirty="0"/>
          </a:p>
          <a:p>
            <a:pPr lvl="1"/>
            <a:r>
              <a:rPr lang="hr-HR" sz="1900" dirty="0" err="1"/>
              <a:t>PEGylation</a:t>
            </a:r>
            <a:r>
              <a:rPr lang="hr-HR" sz="1900" dirty="0"/>
              <a:t> </a:t>
            </a:r>
            <a:r>
              <a:rPr lang="hr-HR" sz="1900" dirty="0" err="1"/>
              <a:t>of</a:t>
            </a:r>
            <a:r>
              <a:rPr lang="hr-HR" sz="1900" dirty="0"/>
              <a:t> </a:t>
            </a:r>
            <a:r>
              <a:rPr lang="hr-HR" sz="1900" dirty="0" err="1"/>
              <a:t>BChE</a:t>
            </a:r>
            <a:endParaRPr lang="hr-HR" sz="1900" dirty="0"/>
          </a:p>
          <a:p>
            <a:pPr lvl="1"/>
            <a:r>
              <a:rPr lang="hr-HR" sz="1900" dirty="0" err="1"/>
              <a:t>Purification</a:t>
            </a:r>
            <a:endParaRPr lang="hr-HR" sz="1900" dirty="0"/>
          </a:p>
          <a:p>
            <a:pPr lvl="1"/>
            <a:r>
              <a:rPr lang="hr-HR" sz="1900" dirty="0"/>
              <a:t>RBC </a:t>
            </a:r>
            <a:r>
              <a:rPr lang="hr-HR" sz="1900" dirty="0" err="1"/>
              <a:t>surface</a:t>
            </a:r>
            <a:r>
              <a:rPr lang="hr-HR" sz="1900" dirty="0"/>
              <a:t> </a:t>
            </a:r>
            <a:r>
              <a:rPr lang="hr-HR" sz="1900" dirty="0" err="1"/>
              <a:t>modification</a:t>
            </a:r>
            <a:r>
              <a:rPr lang="hr-HR" sz="1900" dirty="0"/>
              <a:t> </a:t>
            </a:r>
            <a:r>
              <a:rPr lang="hr-HR" sz="1900" dirty="0" err="1"/>
              <a:t>and</a:t>
            </a:r>
            <a:r>
              <a:rPr lang="hr-HR" sz="1900" dirty="0"/>
              <a:t> </a:t>
            </a:r>
            <a:r>
              <a:rPr lang="hr-HR" sz="1900" dirty="0" err="1"/>
              <a:t>covalent</a:t>
            </a:r>
            <a:r>
              <a:rPr lang="hr-HR" sz="1900" dirty="0"/>
              <a:t> </a:t>
            </a:r>
            <a:r>
              <a:rPr lang="hr-HR" sz="1900" dirty="0" err="1"/>
              <a:t>attachment</a:t>
            </a:r>
            <a:r>
              <a:rPr lang="hr-HR" sz="1900" dirty="0"/>
              <a:t> to </a:t>
            </a:r>
            <a:r>
              <a:rPr lang="hr-HR" sz="1900" dirty="0" err="1"/>
              <a:t>PEGylated</a:t>
            </a:r>
            <a:r>
              <a:rPr lang="hr-HR" sz="1900" dirty="0"/>
              <a:t> </a:t>
            </a:r>
            <a:r>
              <a:rPr lang="hr-HR" sz="1900" dirty="0" err="1"/>
              <a:t>BChE</a:t>
            </a:r>
            <a:endParaRPr lang="hr-HR" sz="1900" dirty="0"/>
          </a:p>
          <a:p>
            <a:r>
              <a:rPr lang="hr-HR" sz="2100" dirty="0" err="1"/>
              <a:t>Activity</a:t>
            </a:r>
            <a:r>
              <a:rPr lang="hr-HR" sz="2100" dirty="0"/>
              <a:t> </a:t>
            </a:r>
            <a:r>
              <a:rPr lang="hr-HR" sz="2100" dirty="0" err="1"/>
              <a:t>and</a:t>
            </a:r>
            <a:r>
              <a:rPr lang="hr-HR" sz="2100" dirty="0"/>
              <a:t> </a:t>
            </a:r>
            <a:r>
              <a:rPr lang="hr-HR" sz="2100" dirty="0" err="1"/>
              <a:t>quantity</a:t>
            </a:r>
            <a:r>
              <a:rPr lang="hr-HR" sz="2100" dirty="0"/>
              <a:t> </a:t>
            </a:r>
            <a:r>
              <a:rPr lang="hr-HR" sz="2100" dirty="0" err="1"/>
              <a:t>assays</a:t>
            </a:r>
            <a:endParaRPr lang="hr-HR" dirty="0"/>
          </a:p>
          <a:p>
            <a:pPr lvl="1"/>
            <a:r>
              <a:rPr lang="hr-HR" sz="1900" dirty="0" err="1"/>
              <a:t>Ellman</a:t>
            </a:r>
            <a:r>
              <a:rPr lang="hr-HR" sz="1900" dirty="0"/>
              <a:t> </a:t>
            </a:r>
            <a:r>
              <a:rPr lang="hr-HR" sz="1900" dirty="0" err="1"/>
              <a:t>method</a:t>
            </a:r>
            <a:r>
              <a:rPr lang="hr-HR" sz="1900" dirty="0"/>
              <a:t> for </a:t>
            </a:r>
            <a:r>
              <a:rPr lang="hr-HR" sz="1900" dirty="0" err="1"/>
              <a:t>enzyme</a:t>
            </a:r>
            <a:r>
              <a:rPr lang="hr-HR" sz="1900" dirty="0"/>
              <a:t> </a:t>
            </a:r>
            <a:r>
              <a:rPr lang="hr-HR" sz="1900" dirty="0" err="1"/>
              <a:t>activity</a:t>
            </a:r>
            <a:endParaRPr lang="hr-HR" sz="1900" dirty="0"/>
          </a:p>
          <a:p>
            <a:pPr lvl="1"/>
            <a:r>
              <a:rPr lang="hr-HR" sz="1900" dirty="0"/>
              <a:t>BCA </a:t>
            </a:r>
            <a:r>
              <a:rPr lang="hr-HR" sz="1900" dirty="0" err="1"/>
              <a:t>asssay</a:t>
            </a:r>
            <a:r>
              <a:rPr lang="hr-HR" sz="1900" dirty="0"/>
              <a:t> for protein </a:t>
            </a:r>
            <a:r>
              <a:rPr lang="hr-HR" sz="1900" dirty="0" err="1"/>
              <a:t>levels</a:t>
            </a:r>
            <a:r>
              <a:rPr lang="hr-HR" sz="1900" dirty="0"/>
              <a:t> </a:t>
            </a:r>
          </a:p>
          <a:p>
            <a:pPr lvl="1"/>
            <a:r>
              <a:rPr lang="hr-HR" sz="1900" dirty="0" err="1"/>
              <a:t>Fluorogenic</a:t>
            </a:r>
            <a:r>
              <a:rPr lang="hr-HR" sz="1900" dirty="0"/>
              <a:t> probe EMP-</a:t>
            </a:r>
            <a:r>
              <a:rPr lang="hr-HR" sz="1900" dirty="0" err="1"/>
              <a:t>MeCyC</a:t>
            </a:r>
            <a:endParaRPr lang="hr-HR" sz="1900" dirty="0"/>
          </a:p>
          <a:p>
            <a:r>
              <a:rPr lang="hr-HR" sz="2100" dirty="0" err="1"/>
              <a:t>Stability</a:t>
            </a:r>
            <a:r>
              <a:rPr lang="hr-HR" sz="2100" dirty="0"/>
              <a:t> </a:t>
            </a:r>
            <a:r>
              <a:rPr lang="hr-HR" sz="2100" dirty="0" err="1"/>
              <a:t>and</a:t>
            </a:r>
            <a:r>
              <a:rPr lang="hr-HR" sz="2100" dirty="0"/>
              <a:t> </a:t>
            </a:r>
            <a:r>
              <a:rPr lang="hr-HR" sz="2100" dirty="0" err="1"/>
              <a:t>efficacy</a:t>
            </a:r>
            <a:r>
              <a:rPr lang="hr-HR" sz="2100" dirty="0"/>
              <a:t> </a:t>
            </a:r>
            <a:r>
              <a:rPr lang="hr-HR" sz="2100" dirty="0" err="1"/>
              <a:t>testing</a:t>
            </a:r>
            <a:endParaRPr lang="hr-HR" sz="2100" dirty="0"/>
          </a:p>
          <a:p>
            <a:pPr lvl="1"/>
            <a:r>
              <a:rPr lang="hr-HR" sz="1900" dirty="0"/>
              <a:t>Membrane </a:t>
            </a:r>
            <a:r>
              <a:rPr lang="hr-HR" sz="1900" dirty="0" err="1"/>
              <a:t>stability</a:t>
            </a:r>
            <a:endParaRPr lang="hr-HR" sz="1900" dirty="0"/>
          </a:p>
          <a:p>
            <a:pPr lvl="1"/>
            <a:r>
              <a:rPr lang="hr-HR" sz="1900" dirty="0" err="1"/>
              <a:t>Cell</a:t>
            </a:r>
            <a:r>
              <a:rPr lang="hr-HR" sz="1900" dirty="0"/>
              <a:t> </a:t>
            </a:r>
            <a:r>
              <a:rPr lang="hr-HR" sz="1900" dirty="0" err="1"/>
              <a:t>viability</a:t>
            </a:r>
            <a:endParaRPr lang="hr-HR" sz="1900" dirty="0"/>
          </a:p>
          <a:p>
            <a:pPr lvl="1"/>
            <a:r>
              <a:rPr lang="hr-HR" sz="1900" dirty="0" err="1"/>
              <a:t>Efficiency</a:t>
            </a:r>
            <a:r>
              <a:rPr lang="hr-HR" sz="1900" dirty="0"/>
              <a:t> </a:t>
            </a:r>
            <a:r>
              <a:rPr lang="hr-HR" sz="1900" dirty="0" err="1"/>
              <a:t>in</a:t>
            </a:r>
            <a:r>
              <a:rPr lang="hr-HR" sz="1900" dirty="0"/>
              <a:t> </a:t>
            </a:r>
            <a:r>
              <a:rPr lang="hr-HR" sz="1900" dirty="0" err="1"/>
              <a:t>neutralizing</a:t>
            </a:r>
            <a:r>
              <a:rPr lang="hr-HR" sz="1900" dirty="0"/>
              <a:t> </a:t>
            </a:r>
            <a:r>
              <a:rPr lang="hr-HR" sz="1900" dirty="0" err="1"/>
              <a:t>paraoxon</a:t>
            </a: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334861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FDAB-5DE7-4CB9-A9F4-03B18C7E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err="1"/>
              <a:t>Results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</a:t>
            </a:r>
            <a:r>
              <a:rPr lang="hr-HR" sz="3600" dirty="0" err="1"/>
              <a:t>methods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1D77D-B063-4A7B-91C4-C195DB54B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3677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The inhibition rate constants (</a:t>
            </a:r>
            <a:r>
              <a:rPr lang="en-US" sz="1800" i="1" dirty="0" err="1"/>
              <a:t>k</a:t>
            </a:r>
            <a:r>
              <a:rPr lang="en-US" sz="1800" baseline="-25000" dirty="0" err="1"/>
              <a:t>i</a:t>
            </a:r>
            <a:r>
              <a:rPr lang="en-US" sz="1800" dirty="0"/>
              <a:t>​)</a:t>
            </a:r>
            <a:r>
              <a:rPr lang="hr-HR" sz="1800" dirty="0"/>
              <a:t>:</a:t>
            </a:r>
          </a:p>
          <a:p>
            <a:pPr lvl="1"/>
            <a:r>
              <a:rPr lang="en-US" sz="1400" dirty="0"/>
              <a:t> 1.7×10</a:t>
            </a:r>
            <a:r>
              <a:rPr lang="en-US" sz="1400" baseline="30000" dirty="0"/>
              <a:t>6</a:t>
            </a:r>
            <a:r>
              <a:rPr lang="en-US" sz="1400" dirty="0"/>
              <a:t> M</a:t>
            </a:r>
            <a:r>
              <a:rPr lang="en-US" sz="1400" baseline="30000" dirty="0"/>
              <a:t>−1</a:t>
            </a:r>
            <a:r>
              <a:rPr lang="en-US" sz="1400" dirty="0"/>
              <a:t> min</a:t>
            </a:r>
            <a:r>
              <a:rPr lang="en-US" sz="1400" baseline="30000" dirty="0"/>
              <a:t>−1</a:t>
            </a:r>
            <a:r>
              <a:rPr lang="en-US" sz="1400" dirty="0"/>
              <a:t> for native </a:t>
            </a:r>
            <a:r>
              <a:rPr lang="en-US" sz="1400" dirty="0" err="1"/>
              <a:t>BChE</a:t>
            </a:r>
            <a:r>
              <a:rPr lang="en-US" sz="1400" dirty="0"/>
              <a:t> and </a:t>
            </a:r>
            <a:endParaRPr lang="hr-HR" sz="1400" dirty="0"/>
          </a:p>
          <a:p>
            <a:pPr lvl="1"/>
            <a:r>
              <a:rPr lang="en-US" sz="1400" dirty="0"/>
              <a:t>2.2×10</a:t>
            </a:r>
            <a:r>
              <a:rPr lang="en-US" sz="1400" baseline="30000" dirty="0"/>
              <a:t>6</a:t>
            </a:r>
            <a:r>
              <a:rPr lang="en-US" sz="1400" dirty="0"/>
              <a:t> M</a:t>
            </a:r>
            <a:r>
              <a:rPr lang="en-US" sz="1400" baseline="30000" dirty="0"/>
              <a:t>−1</a:t>
            </a:r>
            <a:r>
              <a:rPr lang="en-US" sz="1400" dirty="0"/>
              <a:t> min</a:t>
            </a:r>
            <a:r>
              <a:rPr lang="en-US" sz="1400" baseline="30000" dirty="0"/>
              <a:t>−1</a:t>
            </a:r>
            <a:r>
              <a:rPr lang="en-US" sz="1400" dirty="0"/>
              <a:t> for the </a:t>
            </a:r>
            <a:r>
              <a:rPr lang="en-US" sz="1400" dirty="0" err="1"/>
              <a:t>BChE</a:t>
            </a:r>
            <a:r>
              <a:rPr lang="en-US" sz="1400" dirty="0"/>
              <a:t>-PEG-MAL construct</a:t>
            </a:r>
            <a:endParaRPr lang="hr-HR" sz="1400" dirty="0"/>
          </a:p>
          <a:p>
            <a:r>
              <a:rPr lang="en-US" sz="1800" dirty="0"/>
              <a:t>Enzyme reactivity maintained</a:t>
            </a:r>
          </a:p>
          <a:p>
            <a:pPr lvl="1"/>
            <a:r>
              <a:rPr lang="en-US" sz="1600" dirty="0" err="1"/>
              <a:t>BChE</a:t>
            </a:r>
            <a:r>
              <a:rPr lang="en-US" sz="1600" dirty="0"/>
              <a:t> retained its full ability to neutralize OPCs</a:t>
            </a:r>
          </a:p>
          <a:p>
            <a:pPr lvl="1"/>
            <a:r>
              <a:rPr lang="en-US" sz="1600" dirty="0"/>
              <a:t>No negative impact from PEG</a:t>
            </a:r>
          </a:p>
          <a:p>
            <a:r>
              <a:rPr lang="en-US" sz="1800" dirty="0"/>
              <a:t>PEG modification occurs at sites distant from enzymes active center</a:t>
            </a:r>
          </a:p>
          <a:p>
            <a:r>
              <a:rPr lang="en-US" sz="1800" dirty="0"/>
              <a:t>Successful functionalization</a:t>
            </a:r>
          </a:p>
          <a:p>
            <a:r>
              <a:rPr lang="en-US" sz="1800" dirty="0"/>
              <a:t>Consistency with structural predictions</a:t>
            </a:r>
            <a:endParaRPr lang="en-US" dirty="0"/>
          </a:p>
          <a:p>
            <a:endParaRPr lang="hr-H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38F69-E2EF-4B6B-A49C-DD4BBE47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21" y="1306554"/>
            <a:ext cx="5013677" cy="3795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A4CCCA-CB8A-4832-A793-4AFA67B3B4E0}"/>
              </a:ext>
            </a:extLst>
          </p:cNvPr>
          <p:cNvSpPr txBox="1"/>
          <p:nvPr/>
        </p:nvSpPr>
        <p:spPr>
          <a:xfrm>
            <a:off x="5855106" y="5357793"/>
            <a:ext cx="5983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Inhibition kinetics of </a:t>
            </a:r>
            <a:r>
              <a:rPr lang="en-US" sz="1400" dirty="0" err="1"/>
              <a:t>BChE</a:t>
            </a:r>
            <a:r>
              <a:rPr lang="en-US" sz="1400" dirty="0"/>
              <a:t> and </a:t>
            </a:r>
            <a:r>
              <a:rPr lang="en-US" sz="1400" dirty="0" err="1"/>
              <a:t>BChE</a:t>
            </a:r>
            <a:r>
              <a:rPr lang="en-US" sz="1400" dirty="0"/>
              <a:t>-PEG-MAL</a:t>
            </a:r>
            <a:r>
              <a:rPr lang="hr-HR" sz="1400" dirty="0"/>
              <a:t> Time </a:t>
            </a:r>
            <a:r>
              <a:rPr lang="en-US" sz="1400" dirty="0"/>
              <a:t>course inhibition of </a:t>
            </a:r>
            <a:r>
              <a:rPr lang="en-US" sz="1400" dirty="0" err="1"/>
              <a:t>BChE</a:t>
            </a:r>
            <a:r>
              <a:rPr lang="en-US" sz="1400" dirty="0"/>
              <a:t> (A) and </a:t>
            </a:r>
            <a:r>
              <a:rPr lang="en-US" sz="1400" dirty="0" err="1"/>
              <a:t>BChE</a:t>
            </a:r>
            <a:r>
              <a:rPr lang="en-US" sz="1400" dirty="0"/>
              <a:t>-PEG-MAL</a:t>
            </a:r>
            <a:r>
              <a:rPr lang="hr-HR" sz="1400" dirty="0"/>
              <a:t> (C) </a:t>
            </a:r>
            <a:r>
              <a:rPr lang="en-US" sz="1400" dirty="0"/>
              <a:t>by paraoxon in PBS (pH 7.4, 25 ºC). Paraoxon concentrations</a:t>
            </a:r>
            <a:r>
              <a:rPr lang="hr-HR" sz="1400" dirty="0"/>
              <a:t>: 12.5 </a:t>
            </a:r>
            <a:r>
              <a:rPr lang="hr-HR" sz="1400" dirty="0" err="1"/>
              <a:t>nM</a:t>
            </a:r>
            <a:r>
              <a:rPr lang="hr-HR" sz="1400" dirty="0"/>
              <a:t>;  25 </a:t>
            </a:r>
            <a:r>
              <a:rPr lang="hr-HR" sz="1400" dirty="0" err="1"/>
              <a:t>nM</a:t>
            </a:r>
            <a:r>
              <a:rPr lang="hr-HR" sz="1400" dirty="0"/>
              <a:t>;  50 </a:t>
            </a:r>
            <a:r>
              <a:rPr lang="hr-HR" sz="1400" dirty="0" err="1"/>
              <a:t>nM</a:t>
            </a:r>
            <a:r>
              <a:rPr lang="hr-HR" sz="1400" dirty="0"/>
              <a:t>;  75 </a:t>
            </a:r>
            <a:r>
              <a:rPr lang="hr-HR" sz="1400" dirty="0" err="1"/>
              <a:t>nM</a:t>
            </a:r>
            <a:r>
              <a:rPr lang="hr-HR" sz="1400" dirty="0"/>
              <a:t>;  100 </a:t>
            </a:r>
            <a:r>
              <a:rPr lang="hr-HR" sz="1400" dirty="0" err="1"/>
              <a:t>nM</a:t>
            </a:r>
            <a:r>
              <a:rPr lang="hr-HR" sz="1400" dirty="0"/>
              <a:t>.  (Smith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., 2021.)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BC2E3-1786-4DE4-8289-283825F489F4}"/>
              </a:ext>
            </a:extLst>
          </p:cNvPr>
          <p:cNvSpPr/>
          <p:nvPr/>
        </p:nvSpPr>
        <p:spPr>
          <a:xfrm>
            <a:off x="203744" y="6140102"/>
            <a:ext cx="11784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i="1" dirty="0"/>
              <a:t>Smith, P. N., Mao, L., Sinha, K., et al. (2021) ‘Organophosphate detoxification by membrane-engineered red blood cells’, Acta </a:t>
            </a:r>
            <a:r>
              <a:rPr lang="en-US" sz="1200" i="1" dirty="0" err="1"/>
              <a:t>Biomaterialia</a:t>
            </a:r>
            <a:r>
              <a:rPr lang="en-US" sz="1200" i="1" dirty="0"/>
              <a:t>, 124, str. 270-281. </a:t>
            </a:r>
            <a:endParaRPr lang="hr-HR" sz="1200" i="1" dirty="0"/>
          </a:p>
        </p:txBody>
      </p:sp>
    </p:spTree>
    <p:extLst>
      <p:ext uri="{BB962C8B-B14F-4D97-AF65-F5344CB8AC3E}">
        <p14:creationId xmlns:p14="http://schemas.microsoft.com/office/powerpoint/2010/main" val="314109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59CB-DC64-4FE7-A059-FB65081E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8" y="1011114"/>
            <a:ext cx="6380747" cy="4350398"/>
          </a:xfrm>
        </p:spPr>
        <p:txBody>
          <a:bodyPr>
            <a:normAutofit/>
          </a:bodyPr>
          <a:lstStyle/>
          <a:p>
            <a:r>
              <a:rPr lang="en-US" sz="1800" dirty="0"/>
              <a:t>Functional presence confirmed</a:t>
            </a:r>
          </a:p>
          <a:p>
            <a:r>
              <a:rPr lang="en-US" sz="1800" dirty="0" err="1"/>
              <a:t>AChE</a:t>
            </a:r>
            <a:r>
              <a:rPr lang="en-US" sz="1800" dirty="0"/>
              <a:t> inhibition baseline</a:t>
            </a:r>
          </a:p>
          <a:p>
            <a:pPr lvl="1"/>
            <a:r>
              <a:rPr lang="en-US" sz="1600" dirty="0"/>
              <a:t>Pre-treatment with paraoxon to inhibit endogenous </a:t>
            </a:r>
            <a:r>
              <a:rPr lang="en-US" sz="1600" dirty="0" err="1"/>
              <a:t>AChE</a:t>
            </a:r>
            <a:r>
              <a:rPr lang="en-US" sz="1600" dirty="0"/>
              <a:t> activity</a:t>
            </a:r>
          </a:p>
          <a:p>
            <a:r>
              <a:rPr lang="en-US" sz="1800" dirty="0"/>
              <a:t>Significant activity increase</a:t>
            </a:r>
          </a:p>
          <a:p>
            <a:pPr lvl="1"/>
            <a:r>
              <a:rPr lang="en-US" sz="1600" dirty="0" err="1"/>
              <a:t>BChE</a:t>
            </a:r>
            <a:r>
              <a:rPr lang="en-US" sz="1600" dirty="0"/>
              <a:t>-PEG-MAL constructs show spike in enzymatic activity</a:t>
            </a:r>
          </a:p>
          <a:p>
            <a:r>
              <a:rPr lang="en-US" sz="1800" dirty="0"/>
              <a:t>Reversible activity</a:t>
            </a:r>
          </a:p>
          <a:p>
            <a:pPr lvl="1"/>
            <a:r>
              <a:rPr lang="en-US" sz="1600" dirty="0"/>
              <a:t>Exposing construct to paraoxon eliminates enzymatic activity</a:t>
            </a:r>
          </a:p>
          <a:p>
            <a:r>
              <a:rPr lang="en-US" sz="1800" dirty="0" err="1"/>
              <a:t>Bioscavenger</a:t>
            </a:r>
            <a:r>
              <a:rPr lang="en-US" sz="1800" dirty="0"/>
              <a:t> efficiency and validation of sensitivity</a:t>
            </a:r>
          </a:p>
          <a:p>
            <a:pPr lvl="1"/>
            <a:r>
              <a:rPr lang="en-US" sz="1600" dirty="0" err="1"/>
              <a:t>BChE</a:t>
            </a:r>
            <a:r>
              <a:rPr lang="en-US" sz="1600" dirty="0"/>
              <a:t> maintains its role as </a:t>
            </a:r>
            <a:r>
              <a:rPr lang="en-US" sz="1600" dirty="0" err="1"/>
              <a:t>bioscavenger</a:t>
            </a:r>
            <a:endParaRPr lang="en-US" sz="1600" dirty="0"/>
          </a:p>
          <a:p>
            <a:pPr lvl="1"/>
            <a:r>
              <a:rPr lang="en-US" sz="1600" dirty="0"/>
              <a:t>Chemical tethering process does not alter enzyme sensitivity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49F93-BFF7-4435-A97E-A78DEB0FB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73" y="1011114"/>
            <a:ext cx="4860759" cy="3865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C8757-7637-456F-9816-CE5AB6E5ED77}"/>
              </a:ext>
            </a:extLst>
          </p:cNvPr>
          <p:cNvSpPr txBox="1"/>
          <p:nvPr/>
        </p:nvSpPr>
        <p:spPr>
          <a:xfrm>
            <a:off x="6096000" y="4943755"/>
            <a:ext cx="5823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Confirmation of RBC-PEG-</a:t>
            </a:r>
            <a:r>
              <a:rPr lang="en-US" sz="1400" dirty="0" err="1"/>
              <a:t>BChE</a:t>
            </a:r>
            <a:r>
              <a:rPr lang="en-US" sz="1400" dirty="0"/>
              <a:t> constructs. Time course hydrolysis of</a:t>
            </a:r>
          </a:p>
          <a:p>
            <a:pPr algn="ctr"/>
            <a:r>
              <a:rPr lang="en-US" sz="1400" dirty="0"/>
              <a:t>acetylthiocholine substrate in PBS (pH 7.4, 25 °C) by native RBCs (purple dash-dot),</a:t>
            </a:r>
            <a:r>
              <a:rPr lang="hr-HR" sz="1400" dirty="0"/>
              <a:t> </a:t>
            </a:r>
            <a:r>
              <a:rPr lang="en-US" sz="1400" dirty="0"/>
              <a:t>RBCs treated with paraoxon and </a:t>
            </a:r>
            <a:r>
              <a:rPr lang="en-US" sz="1400" dirty="0" err="1"/>
              <a:t>Traut’s</a:t>
            </a:r>
            <a:r>
              <a:rPr lang="en-US" sz="1400" dirty="0"/>
              <a:t> reagent (black solid line), RBC-PEG-</a:t>
            </a:r>
            <a:r>
              <a:rPr lang="en-US" sz="1400" dirty="0" err="1"/>
              <a:t>BChE</a:t>
            </a:r>
            <a:r>
              <a:rPr lang="hr-HR" sz="1400" dirty="0"/>
              <a:t> </a:t>
            </a:r>
            <a:r>
              <a:rPr lang="en-US" sz="1400" dirty="0"/>
              <a:t>(blue dash), and RBC-PEG-</a:t>
            </a:r>
            <a:r>
              <a:rPr lang="en-US" sz="1400" dirty="0" err="1"/>
              <a:t>BChE</a:t>
            </a:r>
            <a:r>
              <a:rPr lang="en-US" sz="1400" dirty="0"/>
              <a:t> treated with paraoxon (red long dash)</a:t>
            </a:r>
            <a:r>
              <a:rPr lang="hr-HR" sz="1400" dirty="0"/>
              <a:t> (Smith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, 2021.)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D82BC3-D7E1-41EE-A54A-6E791696730B}"/>
              </a:ext>
            </a:extLst>
          </p:cNvPr>
          <p:cNvSpPr/>
          <p:nvPr/>
        </p:nvSpPr>
        <p:spPr>
          <a:xfrm>
            <a:off x="203744" y="6140102"/>
            <a:ext cx="11784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i="1" dirty="0"/>
              <a:t>Smith, P. N., Mao, L., Sinha, K., et al. (2021) ‘Organophosphate detoxification by membrane-engineered red blood cells’, Acta </a:t>
            </a:r>
            <a:r>
              <a:rPr lang="en-US" sz="1200" i="1" dirty="0" err="1"/>
              <a:t>Biomaterialia</a:t>
            </a:r>
            <a:r>
              <a:rPr lang="en-US" sz="1200" i="1" dirty="0"/>
              <a:t>, 124, str. 270-281. </a:t>
            </a:r>
            <a:endParaRPr lang="hr-HR" sz="1200" i="1" dirty="0"/>
          </a:p>
        </p:txBody>
      </p:sp>
    </p:spTree>
    <p:extLst>
      <p:ext uri="{BB962C8B-B14F-4D97-AF65-F5344CB8AC3E}">
        <p14:creationId xmlns:p14="http://schemas.microsoft.com/office/powerpoint/2010/main" val="206730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5A95-02EE-4B38-8115-5C0C63A0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5" y="549442"/>
            <a:ext cx="11036969" cy="5759115"/>
          </a:xfrm>
        </p:spPr>
        <p:txBody>
          <a:bodyPr>
            <a:normAutofit/>
          </a:bodyPr>
          <a:lstStyle/>
          <a:p>
            <a:r>
              <a:rPr lang="en-US" sz="2000" dirty="0"/>
              <a:t>High binding capacity</a:t>
            </a:r>
          </a:p>
          <a:p>
            <a:pPr lvl="1"/>
            <a:r>
              <a:rPr lang="en-US" sz="1800" u="sng" dirty="0"/>
              <a:t>Fluorogenic OPC analog (EMP-</a:t>
            </a:r>
            <a:r>
              <a:rPr lang="en-US" sz="1800" u="sng" dirty="0" err="1"/>
              <a:t>MeCyC</a:t>
            </a:r>
            <a:r>
              <a:rPr lang="en-US" sz="1800" u="sng" dirty="0"/>
              <a:t>) assay</a:t>
            </a:r>
          </a:p>
          <a:p>
            <a:pPr lvl="1"/>
            <a:r>
              <a:rPr lang="en-US" sz="1800" dirty="0"/>
              <a:t>2.4 million </a:t>
            </a:r>
            <a:r>
              <a:rPr lang="en-US" sz="1800" dirty="0" err="1"/>
              <a:t>BChE</a:t>
            </a:r>
            <a:r>
              <a:rPr lang="en-US" sz="1800" dirty="0"/>
              <a:t> molecules per RBC</a:t>
            </a:r>
          </a:p>
          <a:p>
            <a:pPr lvl="1"/>
            <a:r>
              <a:rPr lang="en-US" sz="1800" dirty="0"/>
              <a:t>~17,000 molecules/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μm</a:t>
            </a:r>
            <a:r>
              <a:rPr lang="en-US" sz="1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detoxification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surface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coverage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massive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reserve of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BChE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 bloodstream</a:t>
            </a:r>
          </a:p>
          <a:p>
            <a:r>
              <a:rPr lang="en-US" sz="2000" dirty="0"/>
              <a:t>Maintained cell viability</a:t>
            </a:r>
          </a:p>
          <a:p>
            <a:pPr lvl="1"/>
            <a:r>
              <a:rPr lang="en-US" sz="1800" dirty="0"/>
              <a:t>ATP-based luminescence test</a:t>
            </a:r>
          </a:p>
          <a:p>
            <a:pPr lvl="1"/>
            <a:r>
              <a:rPr lang="en-US" sz="1800" dirty="0"/>
              <a:t>80.4% of all constructs retained normal metabolic activity</a:t>
            </a:r>
          </a:p>
          <a:p>
            <a:r>
              <a:rPr lang="en-US" sz="2000" dirty="0"/>
              <a:t>Membrane integrity </a:t>
            </a:r>
          </a:p>
          <a:p>
            <a:pPr lvl="1"/>
            <a:r>
              <a:rPr lang="en-US" sz="1800" dirty="0"/>
              <a:t>Mechanical fragility tests under shear stress</a:t>
            </a:r>
          </a:p>
          <a:p>
            <a:pPr lvl="1"/>
            <a:r>
              <a:rPr lang="en-US" sz="1800" dirty="0"/>
              <a:t>4.2% hemolysis after 8 h for constructs</a:t>
            </a:r>
          </a:p>
          <a:p>
            <a:pPr lvl="1"/>
            <a:r>
              <a:rPr lang="en-US" sz="1800" dirty="0"/>
              <a:t>4.7% for native cells in same conditions</a:t>
            </a:r>
          </a:p>
          <a:p>
            <a:r>
              <a:rPr lang="en-US" sz="2000" dirty="0"/>
              <a:t>Biocompatibility</a:t>
            </a:r>
          </a:p>
          <a:p>
            <a:pPr lvl="1"/>
            <a:r>
              <a:rPr lang="en-US" sz="1800" dirty="0"/>
              <a:t>Construct forming process does not compromise </a:t>
            </a:r>
          </a:p>
          <a:p>
            <a:pPr lvl="2"/>
            <a:r>
              <a:rPr lang="en-US" sz="1600" dirty="0"/>
              <a:t>structural integrity of the membrane</a:t>
            </a:r>
          </a:p>
          <a:p>
            <a:pPr lvl="2"/>
            <a:r>
              <a:rPr lang="en-US" sz="1600" dirty="0"/>
              <a:t>Sensitivity to mechanical load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D0BCD0-4DC9-4CB7-BE71-CD0660B95E60}"/>
              </a:ext>
            </a:extLst>
          </p:cNvPr>
          <p:cNvSpPr/>
          <p:nvPr/>
        </p:nvSpPr>
        <p:spPr>
          <a:xfrm>
            <a:off x="203744" y="6140102"/>
            <a:ext cx="11784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i="1" dirty="0"/>
              <a:t>Smith, P. N., Mao, L., Sinha, K., et al. (2021) ‘Organophosphate detoxification by membrane-engineered red blood cells’, Acta </a:t>
            </a:r>
            <a:r>
              <a:rPr lang="en-US" sz="1200" i="1" dirty="0" err="1"/>
              <a:t>Biomaterialia</a:t>
            </a:r>
            <a:r>
              <a:rPr lang="en-US" sz="1200" i="1" dirty="0"/>
              <a:t>, 124, str. 270-281. </a:t>
            </a:r>
            <a:endParaRPr lang="hr-HR" sz="1200" i="1" dirty="0"/>
          </a:p>
        </p:txBody>
      </p:sp>
    </p:spTree>
    <p:extLst>
      <p:ext uri="{BB962C8B-B14F-4D97-AF65-F5344CB8AC3E}">
        <p14:creationId xmlns:p14="http://schemas.microsoft.com/office/powerpoint/2010/main" val="345310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5824-F517-45E0-8BE0-227413534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64" y="1170985"/>
            <a:ext cx="5767136" cy="2822388"/>
          </a:xfrm>
        </p:spPr>
        <p:txBody>
          <a:bodyPr>
            <a:normAutofit/>
          </a:bodyPr>
          <a:lstStyle/>
          <a:p>
            <a:r>
              <a:rPr lang="hr-HR" sz="1800" dirty="0" err="1"/>
              <a:t>Proof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concept</a:t>
            </a:r>
            <a:endParaRPr lang="hr-HR" sz="1800" dirty="0"/>
          </a:p>
          <a:p>
            <a:pPr lvl="1"/>
            <a:r>
              <a:rPr lang="hr-HR" sz="1600" dirty="0" err="1"/>
              <a:t>Effective</a:t>
            </a:r>
            <a:r>
              <a:rPr lang="hr-HR" sz="1600" dirty="0"/>
              <a:t> </a:t>
            </a:r>
            <a:r>
              <a:rPr lang="hr-HR" sz="1600" dirty="0" err="1"/>
              <a:t>removal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OPCs</a:t>
            </a:r>
            <a:r>
              <a:rPr lang="hr-HR" sz="1600" dirty="0"/>
              <a:t> </a:t>
            </a:r>
            <a:r>
              <a:rPr lang="hr-HR" sz="1600" dirty="0" err="1"/>
              <a:t>from</a:t>
            </a:r>
            <a:r>
              <a:rPr lang="hr-HR" sz="1600" dirty="0"/>
              <a:t> </a:t>
            </a:r>
            <a:r>
              <a:rPr lang="hr-HR" sz="1600" dirty="0" err="1"/>
              <a:t>whole</a:t>
            </a:r>
            <a:r>
              <a:rPr lang="hr-HR" sz="1600" dirty="0"/>
              <a:t> human </a:t>
            </a:r>
            <a:r>
              <a:rPr lang="hr-HR" sz="1600" dirty="0" err="1"/>
              <a:t>blood</a:t>
            </a:r>
            <a:r>
              <a:rPr lang="hr-HR" sz="1600" dirty="0"/>
              <a:t> </a:t>
            </a:r>
            <a:r>
              <a:rPr lang="hr-HR" sz="1600" dirty="0" err="1"/>
              <a:t>via</a:t>
            </a:r>
            <a:r>
              <a:rPr lang="hr-HR" sz="1600" dirty="0"/>
              <a:t> RBC-PEG-</a:t>
            </a:r>
            <a:r>
              <a:rPr lang="hr-HR" sz="1600" dirty="0" err="1"/>
              <a:t>BChE</a:t>
            </a:r>
            <a:r>
              <a:rPr lang="hr-HR" sz="1600" dirty="0"/>
              <a:t> </a:t>
            </a:r>
            <a:r>
              <a:rPr lang="hr-HR" sz="1600" dirty="0" err="1"/>
              <a:t>constructs</a:t>
            </a:r>
            <a:endParaRPr lang="hr-HR" sz="1600" dirty="0"/>
          </a:p>
          <a:p>
            <a:r>
              <a:rPr lang="hr-HR" sz="1800" dirty="0" err="1"/>
              <a:t>Significant</a:t>
            </a:r>
            <a:r>
              <a:rPr lang="hr-HR" sz="1800" dirty="0"/>
              <a:t> </a:t>
            </a:r>
            <a:r>
              <a:rPr lang="hr-HR" sz="1800" dirty="0" err="1"/>
              <a:t>AChE</a:t>
            </a:r>
            <a:r>
              <a:rPr lang="hr-HR" sz="1800" dirty="0"/>
              <a:t> </a:t>
            </a:r>
            <a:r>
              <a:rPr lang="hr-HR" sz="1800" dirty="0" err="1"/>
              <a:t>protection</a:t>
            </a:r>
            <a:endParaRPr lang="hr-HR" sz="1800" dirty="0"/>
          </a:p>
          <a:p>
            <a:pPr lvl="1"/>
            <a:r>
              <a:rPr lang="hr-HR" sz="1600" dirty="0" err="1"/>
              <a:t>Without</a:t>
            </a:r>
            <a:r>
              <a:rPr lang="hr-HR" sz="1600" dirty="0"/>
              <a:t> </a:t>
            </a:r>
            <a:r>
              <a:rPr lang="hr-HR" sz="1600" dirty="0" err="1"/>
              <a:t>protection</a:t>
            </a:r>
            <a:r>
              <a:rPr lang="hr-HR" sz="1600" dirty="0"/>
              <a:t> </a:t>
            </a:r>
            <a:r>
              <a:rPr lang="hr-HR" sz="1600" dirty="0" err="1"/>
              <a:t>exposure</a:t>
            </a:r>
            <a:r>
              <a:rPr lang="hr-HR" sz="1600" dirty="0"/>
              <a:t> to </a:t>
            </a:r>
            <a:r>
              <a:rPr lang="hr-HR" sz="1600" dirty="0" err="1"/>
              <a:t>paraoxon</a:t>
            </a:r>
            <a:r>
              <a:rPr lang="hr-HR" sz="1600" dirty="0"/>
              <a:t> </a:t>
            </a:r>
            <a:r>
              <a:rPr lang="hr-HR" sz="1600" dirty="0" err="1"/>
              <a:t>reduces</a:t>
            </a:r>
            <a:r>
              <a:rPr lang="hr-HR" sz="1600" dirty="0"/>
              <a:t> </a:t>
            </a:r>
            <a:r>
              <a:rPr lang="hr-HR" sz="1600" dirty="0" err="1"/>
              <a:t>AChE</a:t>
            </a:r>
            <a:r>
              <a:rPr lang="hr-HR" sz="1600" dirty="0"/>
              <a:t> </a:t>
            </a:r>
            <a:r>
              <a:rPr lang="hr-HR" sz="1600" dirty="0" err="1"/>
              <a:t>activity</a:t>
            </a:r>
            <a:r>
              <a:rPr lang="hr-HR" sz="1600" dirty="0"/>
              <a:t>  to 14%</a:t>
            </a:r>
          </a:p>
          <a:p>
            <a:pPr lvl="1"/>
            <a:r>
              <a:rPr lang="hr-HR" sz="1600" dirty="0" err="1"/>
              <a:t>Pre-treatment</a:t>
            </a:r>
            <a:r>
              <a:rPr lang="hr-HR" sz="1600" dirty="0"/>
              <a:t> </a:t>
            </a:r>
            <a:r>
              <a:rPr lang="hr-HR" sz="1600" dirty="0" err="1"/>
              <a:t>with</a:t>
            </a:r>
            <a:r>
              <a:rPr lang="hr-HR" sz="1600" dirty="0"/>
              <a:t> RBC-PEG-</a:t>
            </a:r>
            <a:r>
              <a:rPr lang="hr-HR" sz="1600" dirty="0" err="1"/>
              <a:t>BChE</a:t>
            </a:r>
            <a:r>
              <a:rPr lang="hr-HR" sz="1600" dirty="0"/>
              <a:t> </a:t>
            </a:r>
            <a:r>
              <a:rPr lang="hr-HR" sz="1600" dirty="0" err="1"/>
              <a:t>construct</a:t>
            </a:r>
            <a:r>
              <a:rPr lang="hr-HR" sz="1600" dirty="0" err="1">
                <a:sym typeface="Wingdings" panose="05000000000000000000" pitchFamily="2" charset="2"/>
              </a:rPr>
              <a:t>AChE</a:t>
            </a:r>
            <a:r>
              <a:rPr lang="hr-HR" sz="1600" dirty="0">
                <a:sym typeface="Wingdings" panose="05000000000000000000" pitchFamily="2" charset="2"/>
              </a:rPr>
              <a:t> </a:t>
            </a:r>
            <a:r>
              <a:rPr lang="hr-HR" sz="1600" dirty="0" err="1">
                <a:sym typeface="Wingdings" panose="05000000000000000000" pitchFamily="2" charset="2"/>
              </a:rPr>
              <a:t>activity</a:t>
            </a:r>
            <a:r>
              <a:rPr lang="hr-HR" sz="1600" dirty="0">
                <a:sym typeface="Wingdings" panose="05000000000000000000" pitchFamily="2" charset="2"/>
              </a:rPr>
              <a:t> at 60%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B026F1-5C5A-463F-988B-F0313FC6E8E0}"/>
              </a:ext>
            </a:extLst>
          </p:cNvPr>
          <p:cNvGrpSpPr/>
          <p:nvPr/>
        </p:nvGrpSpPr>
        <p:grpSpPr>
          <a:xfrm>
            <a:off x="6416839" y="1170985"/>
            <a:ext cx="5061284" cy="5108115"/>
            <a:chOff x="6416839" y="1170985"/>
            <a:chExt cx="5061284" cy="51081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F08873-CDAB-48E3-B076-3D36D3A0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840" y="1170985"/>
              <a:ext cx="5061283" cy="38743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7DEF05-DC3E-496C-8881-A418205D794B}"/>
                </a:ext>
              </a:extLst>
            </p:cNvPr>
            <p:cNvSpPr txBox="1"/>
            <p:nvPr/>
          </p:nvSpPr>
          <p:spPr>
            <a:xfrm>
              <a:off x="6416839" y="5209961"/>
              <a:ext cx="5061283" cy="106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/>
                <a:t>Organophosphate detoxification in whole blood. Time course inhibition of</a:t>
              </a:r>
              <a:r>
                <a:rPr lang="hr-HR" sz="1400" dirty="0"/>
                <a:t> </a:t>
              </a:r>
              <a:r>
                <a:rPr lang="en-US" sz="1400" dirty="0"/>
                <a:t>RBC </a:t>
              </a:r>
              <a:r>
                <a:rPr lang="en-US" sz="1400" dirty="0" err="1"/>
                <a:t>AChE</a:t>
              </a:r>
              <a:r>
                <a:rPr lang="en-US" sz="1400" dirty="0"/>
                <a:t> by paraoxon (25 ºC) in whole blood </a:t>
              </a:r>
              <a:r>
                <a:rPr lang="hr-HR" dirty="0"/>
                <a:t>(■)</a:t>
              </a:r>
              <a:r>
                <a:rPr lang="en-US" sz="1400" dirty="0"/>
                <a:t>, whole blood with </a:t>
              </a:r>
              <a:r>
                <a:rPr lang="en-US" sz="1400" dirty="0" err="1"/>
                <a:t>BChE</a:t>
              </a:r>
              <a:r>
                <a:rPr lang="en-US" sz="1400" dirty="0"/>
                <a:t> (</a:t>
              </a: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sym typeface="Webdings" panose="05030102010509060703" pitchFamily="18" charset="2"/>
                </a:rPr>
                <a:t></a:t>
              </a:r>
              <a:r>
                <a:rPr lang="en-US" sz="1400" dirty="0"/>
                <a:t>),</a:t>
              </a:r>
              <a:r>
                <a:rPr lang="hr-HR" sz="1400" dirty="0"/>
                <a:t> </a:t>
              </a:r>
              <a:r>
                <a:rPr lang="en-US" sz="1400" dirty="0"/>
                <a:t>and whole blood with RBC-PEG-</a:t>
              </a:r>
              <a:r>
                <a:rPr lang="en-US" sz="1400" dirty="0" err="1"/>
                <a:t>BChE</a:t>
              </a:r>
              <a:r>
                <a:rPr lang="en-US" sz="1400" dirty="0"/>
                <a:t> (</a:t>
              </a:r>
              <a:r>
                <a:rPr lang="en-US" sz="1400" dirty="0">
                  <a:solidFill>
                    <a:srgbClr val="2F559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sym typeface="Webdings" panose="05030102010509060703" pitchFamily="18" charset="2"/>
                </a:rPr>
                <a:t></a:t>
              </a:r>
              <a:r>
                <a:rPr lang="en-US" sz="1400" dirty="0"/>
                <a:t>)</a:t>
              </a:r>
              <a:r>
                <a:rPr lang="hr-HR" sz="1400" dirty="0"/>
                <a:t> (Smith </a:t>
              </a:r>
              <a:r>
                <a:rPr lang="hr-HR" sz="1400" dirty="0" err="1"/>
                <a:t>et</a:t>
              </a:r>
              <a:r>
                <a:rPr lang="hr-HR" sz="1400" dirty="0"/>
                <a:t> </a:t>
              </a:r>
              <a:r>
                <a:rPr lang="hr-HR" sz="1400" dirty="0" err="1"/>
                <a:t>al</a:t>
              </a:r>
              <a:r>
                <a:rPr lang="hr-HR" sz="1400" dirty="0"/>
                <a:t>, 2021.)</a:t>
              </a:r>
              <a:endParaRPr lang="en-US" sz="14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5C1EB9C-15BB-481A-8795-F991B7E40F0D}"/>
              </a:ext>
            </a:extLst>
          </p:cNvPr>
          <p:cNvSpPr/>
          <p:nvPr/>
        </p:nvSpPr>
        <p:spPr>
          <a:xfrm>
            <a:off x="203744" y="6140102"/>
            <a:ext cx="11784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i="1" dirty="0"/>
              <a:t>Smith, P. N., Mao, L., Sinha, K., et al. (2021) ‘Organophosphate detoxification by membrane-engineered red blood cells’, Acta </a:t>
            </a:r>
            <a:r>
              <a:rPr lang="en-US" sz="1200" i="1" dirty="0" err="1"/>
              <a:t>Biomaterialia</a:t>
            </a:r>
            <a:r>
              <a:rPr lang="en-US" sz="1200" i="1" dirty="0"/>
              <a:t>, 124, str. 270-281. </a:t>
            </a:r>
            <a:endParaRPr lang="hr-HR" sz="1200" i="1" dirty="0"/>
          </a:p>
        </p:txBody>
      </p:sp>
    </p:spTree>
    <p:extLst>
      <p:ext uri="{BB962C8B-B14F-4D97-AF65-F5344CB8AC3E}">
        <p14:creationId xmlns:p14="http://schemas.microsoft.com/office/powerpoint/2010/main" val="338626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A1FA-9AAB-45D5-B9B0-1235004EB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12" y="1072858"/>
            <a:ext cx="6252411" cy="3611437"/>
          </a:xfrm>
        </p:spPr>
        <p:txBody>
          <a:bodyPr>
            <a:normAutofit/>
          </a:bodyPr>
          <a:lstStyle/>
          <a:p>
            <a:r>
              <a:rPr lang="en-US" sz="1800" dirty="0">
                <a:sym typeface="Wingdings" panose="05000000000000000000" pitchFamily="2" charset="2"/>
              </a:rPr>
              <a:t>Clinical impact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Prognosis shift from severe poisoning to mild symptoms and even </a:t>
            </a:r>
            <a:r>
              <a:rPr lang="en-US" sz="1600" dirty="0" err="1">
                <a:sym typeface="Wingdings" panose="05000000000000000000" pitchFamily="2" charset="2"/>
              </a:rPr>
              <a:t>aysmptomatic</a:t>
            </a:r>
            <a:r>
              <a:rPr lang="en-US" sz="1600" dirty="0">
                <a:sym typeface="Wingdings" panose="05000000000000000000" pitchFamily="2" charset="2"/>
              </a:rPr>
              <a:t> cases</a:t>
            </a:r>
          </a:p>
          <a:p>
            <a:r>
              <a:rPr lang="en-US" sz="1800" dirty="0">
                <a:sym typeface="Wingdings" panose="05000000000000000000" pitchFamily="2" charset="2"/>
              </a:rPr>
              <a:t>Comparable efficacy </a:t>
            </a:r>
          </a:p>
          <a:p>
            <a:pPr lvl="1"/>
            <a:r>
              <a:rPr lang="en-US" sz="1600" dirty="0"/>
              <a:t>Protective effect of immobilized </a:t>
            </a:r>
            <a:r>
              <a:rPr lang="en-US" sz="1600" dirty="0" err="1"/>
              <a:t>BChE</a:t>
            </a:r>
            <a:r>
              <a:rPr lang="en-US" sz="1600" dirty="0"/>
              <a:t> just as effective as free </a:t>
            </a:r>
            <a:r>
              <a:rPr lang="en-US" sz="1600" dirty="0" err="1"/>
              <a:t>BChE</a:t>
            </a:r>
            <a:endParaRPr lang="en-US" sz="1600" dirty="0"/>
          </a:p>
          <a:p>
            <a:r>
              <a:rPr lang="hr-HR" sz="1800" dirty="0" err="1"/>
              <a:t>Strategic</a:t>
            </a:r>
            <a:r>
              <a:rPr lang="hr-HR" sz="1800" dirty="0"/>
              <a:t> </a:t>
            </a:r>
            <a:r>
              <a:rPr lang="hr-HR" sz="1800" dirty="0" err="1"/>
              <a:t>advantage</a:t>
            </a:r>
            <a:endParaRPr lang="hr-HR" sz="1800" dirty="0"/>
          </a:p>
          <a:p>
            <a:pPr lvl="1"/>
            <a:r>
              <a:rPr lang="hr-HR" sz="1600" dirty="0"/>
              <a:t>RBC-</a:t>
            </a:r>
            <a:r>
              <a:rPr lang="hr-HR" sz="1600" dirty="0" err="1"/>
              <a:t>bound</a:t>
            </a:r>
            <a:r>
              <a:rPr lang="hr-HR" sz="1600" dirty="0"/>
              <a:t> </a:t>
            </a:r>
            <a:r>
              <a:rPr lang="hr-HR" sz="1600" dirty="0" err="1"/>
              <a:t>version</a:t>
            </a:r>
            <a:r>
              <a:rPr lang="hr-HR" sz="1600" dirty="0"/>
              <a:t> </a:t>
            </a:r>
            <a:r>
              <a:rPr lang="hr-HR" sz="1600" dirty="0" err="1"/>
              <a:t>offers</a:t>
            </a:r>
            <a:r>
              <a:rPr lang="hr-HR" sz="1600" dirty="0"/>
              <a:t> </a:t>
            </a:r>
            <a:r>
              <a:rPr lang="hr-HR" sz="1600" dirty="0" err="1"/>
              <a:t>longer</a:t>
            </a:r>
            <a:r>
              <a:rPr lang="hr-HR" sz="1600" dirty="0"/>
              <a:t> </a:t>
            </a:r>
            <a:r>
              <a:rPr lang="hr-HR" sz="1600" dirty="0" err="1"/>
              <a:t>circulation</a:t>
            </a:r>
            <a:r>
              <a:rPr lang="hr-HR" sz="1600" dirty="0"/>
              <a:t> time </a:t>
            </a:r>
            <a:r>
              <a:rPr lang="hr-HR" sz="1600" dirty="0" err="1"/>
              <a:t>within</a:t>
            </a:r>
            <a:r>
              <a:rPr lang="hr-HR" sz="1600" dirty="0"/>
              <a:t> </a:t>
            </a:r>
            <a:r>
              <a:rPr lang="hr-HR" sz="1600" dirty="0" err="1"/>
              <a:t>body</a:t>
            </a:r>
            <a:endParaRPr lang="hr-HR" sz="1600" dirty="0"/>
          </a:p>
          <a:p>
            <a:pPr lvl="2"/>
            <a:r>
              <a:rPr lang="hr-HR" sz="1400" dirty="0"/>
              <a:t>120 </a:t>
            </a:r>
            <a:r>
              <a:rPr lang="hr-HR" sz="1400" dirty="0" err="1"/>
              <a:t>days</a:t>
            </a:r>
            <a:r>
              <a:rPr lang="hr-HR" sz="1400" dirty="0"/>
              <a:t> Vs. 12 </a:t>
            </a:r>
            <a:r>
              <a:rPr lang="hr-HR" sz="1400" dirty="0" err="1"/>
              <a:t>days</a:t>
            </a:r>
            <a:endParaRPr lang="hr-HR" sz="1400" dirty="0"/>
          </a:p>
          <a:p>
            <a:pPr lvl="2"/>
            <a:r>
              <a:rPr lang="hr-HR" sz="1400" dirty="0" err="1"/>
              <a:t>Allows</a:t>
            </a:r>
            <a:r>
              <a:rPr lang="hr-HR" sz="1400" dirty="0"/>
              <a:t> for </a:t>
            </a:r>
            <a:r>
              <a:rPr lang="hr-HR" sz="1400" dirty="0" err="1"/>
              <a:t>dosing</a:t>
            </a:r>
            <a:r>
              <a:rPr lang="hr-HR" sz="1400" dirty="0"/>
              <a:t> </a:t>
            </a:r>
            <a:r>
              <a:rPr lang="hr-HR" sz="1400" dirty="0" err="1"/>
              <a:t>every</a:t>
            </a:r>
            <a:r>
              <a:rPr lang="hr-HR" sz="1400" dirty="0"/>
              <a:t> </a:t>
            </a:r>
            <a:r>
              <a:rPr lang="hr-HR" sz="1400" dirty="0" err="1"/>
              <a:t>couple</a:t>
            </a:r>
            <a:r>
              <a:rPr lang="hr-HR" sz="1400" dirty="0"/>
              <a:t>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hr-HR" sz="1400" dirty="0" err="1"/>
              <a:t>months</a:t>
            </a:r>
            <a:r>
              <a:rPr lang="hr-HR" sz="1400" dirty="0"/>
              <a:t> </a:t>
            </a:r>
            <a:r>
              <a:rPr lang="hr-HR" sz="1400" dirty="0" err="1"/>
              <a:t>compared</a:t>
            </a:r>
            <a:r>
              <a:rPr lang="hr-HR" sz="1400" dirty="0"/>
              <a:t> to </a:t>
            </a:r>
            <a:r>
              <a:rPr lang="hr-HR" sz="1400" dirty="0" err="1"/>
              <a:t>every</a:t>
            </a:r>
            <a:r>
              <a:rPr lang="hr-HR" sz="1400" dirty="0"/>
              <a:t> </a:t>
            </a:r>
            <a:r>
              <a:rPr lang="hr-HR" sz="1400" dirty="0" err="1"/>
              <a:t>few</a:t>
            </a:r>
            <a:r>
              <a:rPr lang="hr-HR" sz="1400" dirty="0"/>
              <a:t> </a:t>
            </a:r>
            <a:r>
              <a:rPr lang="hr-HR" sz="1400" dirty="0" err="1"/>
              <a:t>days</a:t>
            </a:r>
            <a:endParaRPr lang="hr-HR" sz="1400" dirty="0"/>
          </a:p>
          <a:p>
            <a:pPr lvl="2"/>
            <a:r>
              <a:rPr lang="hr-HR" sz="1400" dirty="0" err="1"/>
              <a:t>Still</a:t>
            </a:r>
            <a:r>
              <a:rPr lang="hr-HR" sz="1400" dirty="0"/>
              <a:t> </a:t>
            </a:r>
            <a:r>
              <a:rPr lang="hr-HR" sz="1400" dirty="0" err="1"/>
              <a:t>requires</a:t>
            </a:r>
            <a:r>
              <a:rPr lang="hr-HR" sz="1400" dirty="0"/>
              <a:t> </a:t>
            </a:r>
            <a:r>
              <a:rPr lang="hr-HR" sz="1400" i="1" dirty="0" err="1"/>
              <a:t>in</a:t>
            </a:r>
            <a:r>
              <a:rPr lang="hr-HR" sz="1400" i="1" dirty="0"/>
              <a:t> vivo </a:t>
            </a:r>
            <a:r>
              <a:rPr lang="hr-HR" sz="1400" dirty="0" err="1"/>
              <a:t>tests</a:t>
            </a:r>
            <a:endParaRPr lang="en-US" sz="14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FB3D9-20BB-4308-8C7A-EDAE263DF5F4}"/>
              </a:ext>
            </a:extLst>
          </p:cNvPr>
          <p:cNvSpPr/>
          <p:nvPr/>
        </p:nvSpPr>
        <p:spPr>
          <a:xfrm>
            <a:off x="203744" y="6140102"/>
            <a:ext cx="11784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i="1" dirty="0"/>
              <a:t>Smith, P. N., Mao, L., Sinha, K., et al. (2021) ‘Organophosphate detoxification by membrane-engineered red blood cells’, Acta </a:t>
            </a:r>
            <a:r>
              <a:rPr lang="en-US" sz="1200" i="1" dirty="0" err="1"/>
              <a:t>Biomaterialia</a:t>
            </a:r>
            <a:r>
              <a:rPr lang="en-US" sz="1200" i="1" dirty="0"/>
              <a:t>, 124, str. 270-281. </a:t>
            </a:r>
            <a:endParaRPr lang="hr-HR" sz="1200" i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FAC95F-F919-42A2-B535-C14BCB18C591}"/>
              </a:ext>
            </a:extLst>
          </p:cNvPr>
          <p:cNvGrpSpPr/>
          <p:nvPr/>
        </p:nvGrpSpPr>
        <p:grpSpPr>
          <a:xfrm>
            <a:off x="6416839" y="1170985"/>
            <a:ext cx="5061284" cy="5108115"/>
            <a:chOff x="6416839" y="1170985"/>
            <a:chExt cx="5061284" cy="51081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72EE0C-AEC4-440C-93BE-DCB6202C8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840" y="1170985"/>
              <a:ext cx="5061283" cy="387434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09CEB4-9451-49A5-897A-25F08EEBD53B}"/>
                </a:ext>
              </a:extLst>
            </p:cNvPr>
            <p:cNvSpPr txBox="1"/>
            <p:nvPr/>
          </p:nvSpPr>
          <p:spPr>
            <a:xfrm>
              <a:off x="6416839" y="5209961"/>
              <a:ext cx="5061283" cy="106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/>
                <a:t>Organophosphate detoxification in whole blood. Time course inhibition of</a:t>
              </a:r>
              <a:r>
                <a:rPr lang="hr-HR" sz="1400" dirty="0"/>
                <a:t> </a:t>
              </a:r>
              <a:r>
                <a:rPr lang="en-US" sz="1400" dirty="0"/>
                <a:t>RBC </a:t>
              </a:r>
              <a:r>
                <a:rPr lang="en-US" sz="1400" dirty="0" err="1"/>
                <a:t>AChE</a:t>
              </a:r>
              <a:r>
                <a:rPr lang="en-US" sz="1400" dirty="0"/>
                <a:t> by paraoxon (25 ºC) in whole blood </a:t>
              </a:r>
              <a:r>
                <a:rPr lang="hr-HR" dirty="0"/>
                <a:t>(■)</a:t>
              </a:r>
              <a:r>
                <a:rPr lang="en-US" sz="1400" dirty="0"/>
                <a:t>, whole blood with </a:t>
              </a:r>
              <a:r>
                <a:rPr lang="en-US" sz="1400" dirty="0" err="1"/>
                <a:t>BChE</a:t>
              </a:r>
              <a:r>
                <a:rPr lang="en-US" sz="1400" dirty="0"/>
                <a:t> (</a:t>
              </a:r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sym typeface="Webdings" panose="05030102010509060703" pitchFamily="18" charset="2"/>
                </a:rPr>
                <a:t></a:t>
              </a:r>
              <a:r>
                <a:rPr lang="en-US" sz="1400" dirty="0"/>
                <a:t>),</a:t>
              </a:r>
              <a:r>
                <a:rPr lang="hr-HR" sz="1400" dirty="0"/>
                <a:t> </a:t>
              </a:r>
              <a:r>
                <a:rPr lang="en-US" sz="1400" dirty="0"/>
                <a:t>and whole blood with RBC-PEG-</a:t>
              </a:r>
              <a:r>
                <a:rPr lang="en-US" sz="1400" dirty="0" err="1"/>
                <a:t>BChE</a:t>
              </a:r>
              <a:r>
                <a:rPr lang="en-US" sz="1400" dirty="0"/>
                <a:t> (</a:t>
              </a:r>
              <a:r>
                <a:rPr lang="en-US" sz="1400" dirty="0">
                  <a:solidFill>
                    <a:srgbClr val="2F559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sym typeface="Webdings" panose="05030102010509060703" pitchFamily="18" charset="2"/>
                </a:rPr>
                <a:t></a:t>
              </a:r>
              <a:r>
                <a:rPr lang="en-US" sz="1400" dirty="0"/>
                <a:t>)</a:t>
              </a:r>
              <a:r>
                <a:rPr lang="hr-HR" sz="1400" dirty="0"/>
                <a:t> (Smith </a:t>
              </a:r>
              <a:r>
                <a:rPr lang="hr-HR" sz="1400" dirty="0" err="1"/>
                <a:t>et</a:t>
              </a:r>
              <a:r>
                <a:rPr lang="hr-HR" sz="1400" dirty="0"/>
                <a:t> </a:t>
              </a:r>
              <a:r>
                <a:rPr lang="hr-HR" sz="1400" dirty="0" err="1"/>
                <a:t>al</a:t>
              </a:r>
              <a:r>
                <a:rPr lang="hr-HR" sz="1400" dirty="0"/>
                <a:t>, 2021.)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976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FBA5-289B-4980-947C-D94F1E88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Cholinergic synapse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B0FA-81DF-4DA1-84E1-7632D06A0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787"/>
            <a:ext cx="7511636" cy="4667250"/>
          </a:xfrm>
        </p:spPr>
        <p:txBody>
          <a:bodyPr>
            <a:normAutofit/>
          </a:bodyPr>
          <a:lstStyle/>
          <a:p>
            <a:r>
              <a:rPr lang="en-US" sz="1800" dirty="0"/>
              <a:t>Communication site between neurons</a:t>
            </a:r>
          </a:p>
          <a:p>
            <a:pPr lvl="1"/>
            <a:r>
              <a:rPr lang="en-US" sz="1600" dirty="0"/>
              <a:t>Acetylcholine (A</a:t>
            </a:r>
            <a:r>
              <a:rPr lang="hr-HR" sz="1600" dirty="0"/>
              <a:t>C</a:t>
            </a:r>
            <a:r>
              <a:rPr lang="en-US" sz="1600" dirty="0"/>
              <a:t>h) as a neurotransmitter</a:t>
            </a:r>
          </a:p>
          <a:p>
            <a:r>
              <a:rPr lang="en-US" sz="1800" dirty="0"/>
              <a:t>Critical in controlling cognitive functions, motor and reward system</a:t>
            </a:r>
          </a:p>
          <a:p>
            <a:r>
              <a:rPr lang="en-US" sz="1800" dirty="0" err="1"/>
              <a:t>ACh</a:t>
            </a:r>
            <a:r>
              <a:rPr lang="en-US" sz="1800" dirty="0"/>
              <a:t> is synthesized from acetyl-CoA (formed from glucose) and choline</a:t>
            </a:r>
            <a:endParaRPr lang="hr-HR" sz="1800" dirty="0"/>
          </a:p>
          <a:p>
            <a:r>
              <a:rPr lang="en-US" sz="1800" dirty="0"/>
              <a:t>Primarily found in forebrain cholinergic nuclei, the brain stem and as interneurons in the striatum </a:t>
            </a:r>
          </a:p>
          <a:p>
            <a:r>
              <a:rPr lang="en-US" sz="1800" dirty="0"/>
              <a:t>Acetylcholinesterase</a:t>
            </a:r>
            <a:r>
              <a:rPr lang="hr-HR" sz="1800" dirty="0"/>
              <a:t> (</a:t>
            </a:r>
            <a:r>
              <a:rPr lang="hr-HR" sz="1800" dirty="0" err="1"/>
              <a:t>AChE</a:t>
            </a:r>
            <a:r>
              <a:rPr lang="hr-HR" sz="1800" dirty="0"/>
              <a:t>) </a:t>
            </a:r>
            <a:r>
              <a:rPr lang="en-US" sz="1800" dirty="0"/>
              <a:t>terminates </a:t>
            </a:r>
            <a:r>
              <a:rPr lang="en-US" sz="1800" dirty="0" err="1"/>
              <a:t>ACh</a:t>
            </a:r>
            <a:r>
              <a:rPr lang="en-US" sz="1800" dirty="0"/>
              <a:t> action via enzymatic cleavage </a:t>
            </a:r>
            <a:endParaRPr lang="hr-HR" sz="1800" dirty="0"/>
          </a:p>
          <a:p>
            <a:r>
              <a:rPr lang="en-US" sz="1800" dirty="0"/>
              <a:t>System failure results in</a:t>
            </a:r>
            <a:r>
              <a:rPr lang="hr-HR" sz="1800" dirty="0"/>
              <a:t> </a:t>
            </a:r>
            <a:r>
              <a:rPr lang="hr-HR" sz="1800" dirty="0" err="1"/>
              <a:t>cholinergic</a:t>
            </a:r>
            <a:r>
              <a:rPr lang="hr-HR" sz="1800" dirty="0"/>
              <a:t> </a:t>
            </a:r>
            <a:r>
              <a:rPr lang="hr-HR" sz="1800" dirty="0" err="1"/>
              <a:t>crisis</a:t>
            </a:r>
            <a:r>
              <a:rPr lang="hr-HR" sz="1800" dirty="0"/>
              <a:t> </a:t>
            </a:r>
            <a:r>
              <a:rPr lang="hr-HR" sz="1800" dirty="0" err="1"/>
              <a:t>which</a:t>
            </a:r>
            <a:r>
              <a:rPr lang="hr-HR" sz="1800" dirty="0"/>
              <a:t> </a:t>
            </a:r>
            <a:r>
              <a:rPr lang="hr-HR" sz="1800" dirty="0" err="1"/>
              <a:t>leads</a:t>
            </a:r>
            <a:r>
              <a:rPr lang="hr-HR" sz="1800" dirty="0"/>
              <a:t> to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Cognitive decline</a:t>
            </a:r>
          </a:p>
          <a:p>
            <a:pPr lvl="1"/>
            <a:r>
              <a:rPr lang="en-US" sz="1600" dirty="0"/>
              <a:t>Neurological/Psychiatric disorders</a:t>
            </a:r>
          </a:p>
          <a:p>
            <a:pPr lvl="1"/>
            <a:r>
              <a:rPr lang="en-US" sz="1600" dirty="0"/>
              <a:t>Toxicity</a:t>
            </a:r>
            <a:endParaRPr lang="en-US" sz="1400" dirty="0"/>
          </a:p>
          <a:p>
            <a:pPr lvl="1"/>
            <a:r>
              <a:rPr lang="en-US" sz="1600" dirty="0"/>
              <a:t>Lethality</a:t>
            </a:r>
            <a:endParaRPr lang="hr-HR" sz="1600" dirty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0A49F22A-CEFB-4131-8935-7DCF7BD50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6" y="2907784"/>
            <a:ext cx="3090333" cy="3411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EED574-4B40-467C-B9E8-740E6E28ED9C}"/>
              </a:ext>
            </a:extLst>
          </p:cNvPr>
          <p:cNvSpPr/>
          <p:nvPr/>
        </p:nvSpPr>
        <p:spPr>
          <a:xfrm>
            <a:off x="8349836" y="6338986"/>
            <a:ext cx="2917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/>
              <a:t>Cholinergic</a:t>
            </a:r>
            <a:r>
              <a:rPr lang="hr-HR" sz="1400" dirty="0"/>
              <a:t> </a:t>
            </a:r>
            <a:r>
              <a:rPr lang="hr-HR" sz="1400" dirty="0" err="1"/>
              <a:t>synapse</a:t>
            </a:r>
            <a:r>
              <a:rPr lang="hr-HR" sz="1400" dirty="0"/>
              <a:t> (</a:t>
            </a:r>
            <a:r>
              <a:rPr lang="hr-HR" sz="1400" dirty="0" err="1"/>
              <a:t>Klein</a:t>
            </a:r>
            <a:r>
              <a:rPr lang="hr-HR" sz="1400" dirty="0"/>
              <a:t>, 2025.)</a:t>
            </a:r>
          </a:p>
        </p:txBody>
      </p:sp>
    </p:spTree>
    <p:extLst>
      <p:ext uri="{BB962C8B-B14F-4D97-AF65-F5344CB8AC3E}">
        <p14:creationId xmlns:p14="http://schemas.microsoft.com/office/powerpoint/2010/main" val="226185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3837-AF71-46D3-A0C3-65DDF9FB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</a:t>
            </a:r>
            <a:r>
              <a:rPr lang="hr-HR" sz="3600" dirty="0"/>
              <a:t>s:</a:t>
            </a:r>
            <a:endParaRPr lang="en-US" sz="36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A7A3CE0-9E20-4075-BD5C-7DC200FB1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8968" y="1843950"/>
            <a:ext cx="114540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Bioengineering RBCs as carriers for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BChE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addresses the limitations of current therapies, such as short circulation time while providing a stable and long-lasting intravascular shield against OPC toxicity.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study confirmed that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BChE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can be covalently bound to RBC membranes via PEGylation without losing catalytic activity, effectively protecting 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AChE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human blood and maintaining high biocompatibility and cell stability.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RBC-PEG-</a:t>
            </a:r>
            <a:r>
              <a:rPr kumimoji="0" lang="en-U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BChE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construct offers a high-capacity detoxification system that could simplify dosing and improve protection for at-risk individuals, with future </a:t>
            </a:r>
            <a:r>
              <a:rPr kumimoji="0" lang="en-US" altLang="sr-Latn-R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vivo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studies being the next step to confirm its long-term safety and efficacy.</a:t>
            </a: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73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2FEE-CA6D-4D29-B72C-8E0473E1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367"/>
            <a:ext cx="10515600" cy="1325563"/>
          </a:xfrm>
        </p:spPr>
        <p:txBody>
          <a:bodyPr/>
          <a:lstStyle/>
          <a:p>
            <a:r>
              <a:rPr lang="hr-HR" dirty="0"/>
              <a:t>Literature: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9542-7ADD-4AEA-9EAD-BB210B7BF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69" y="1171074"/>
            <a:ext cx="11376861" cy="5434096"/>
          </a:xfrm>
        </p:spPr>
        <p:txBody>
          <a:bodyPr>
            <a:normAutofit lnSpcReduction="10000"/>
          </a:bodyPr>
          <a:lstStyle/>
          <a:p>
            <a:r>
              <a:rPr lang="hr-HR" sz="1600" i="1" dirty="0"/>
              <a:t>Adi </a:t>
            </a:r>
            <a:r>
              <a:rPr lang="hr-HR" sz="1600" i="1" dirty="0" err="1"/>
              <a:t>Goldenzweig</a:t>
            </a:r>
            <a:r>
              <a:rPr lang="hr-HR" sz="1600" i="1" dirty="0"/>
              <a:t>, </a:t>
            </a:r>
            <a:r>
              <a:rPr lang="hr-HR" sz="1600" i="1" dirty="0" err="1"/>
              <a:t>Moshe</a:t>
            </a:r>
            <a:r>
              <a:rPr lang="hr-HR" sz="1600" i="1" dirty="0"/>
              <a:t> </a:t>
            </a:r>
            <a:r>
              <a:rPr lang="hr-HR" sz="1600" i="1" dirty="0" err="1"/>
              <a:t>Goldsmith</a:t>
            </a:r>
            <a:r>
              <a:rPr lang="hr-HR" sz="1600" i="1" dirty="0"/>
              <a:t>, </a:t>
            </a:r>
            <a:r>
              <a:rPr lang="hr-HR" sz="1600" i="1" dirty="0" err="1"/>
              <a:t>Shannon</a:t>
            </a:r>
            <a:r>
              <a:rPr lang="hr-HR" sz="1600" i="1" dirty="0"/>
              <a:t> E. </a:t>
            </a:r>
            <a:r>
              <a:rPr lang="hr-HR" sz="1600" i="1" dirty="0" err="1"/>
              <a:t>Hill</a:t>
            </a:r>
            <a:r>
              <a:rPr lang="hr-HR" sz="1600" i="1" dirty="0"/>
              <a:t>, </a:t>
            </a:r>
            <a:r>
              <a:rPr lang="hr-HR" sz="1600" i="1" dirty="0" err="1"/>
              <a:t>Or</a:t>
            </a:r>
            <a:r>
              <a:rPr lang="hr-HR" sz="1600" i="1" dirty="0"/>
              <a:t> </a:t>
            </a:r>
            <a:r>
              <a:rPr lang="hr-HR" sz="1600" i="1" dirty="0" err="1"/>
              <a:t>Gertman</a:t>
            </a:r>
            <a:r>
              <a:rPr lang="hr-HR" sz="1600" i="1" dirty="0"/>
              <a:t>, Paola Laurino, </a:t>
            </a:r>
            <a:r>
              <a:rPr lang="hr-HR" sz="1600" i="1" dirty="0" err="1"/>
              <a:t>Yacov</a:t>
            </a:r>
            <a:r>
              <a:rPr lang="hr-HR" sz="1600" i="1" dirty="0"/>
              <a:t> </a:t>
            </a:r>
            <a:r>
              <a:rPr lang="hr-HR" sz="1600" i="1" dirty="0" err="1"/>
              <a:t>Ashani</a:t>
            </a:r>
            <a:r>
              <a:rPr lang="hr-HR" sz="1600" i="1" dirty="0"/>
              <a:t>, </a:t>
            </a:r>
            <a:r>
              <a:rPr lang="hr-HR" sz="1600" i="1" dirty="0" err="1"/>
              <a:t>Orly</a:t>
            </a:r>
            <a:r>
              <a:rPr lang="hr-HR" sz="1600" i="1" dirty="0"/>
              <a:t> </a:t>
            </a:r>
            <a:r>
              <a:rPr lang="hr-HR" sz="1600" i="1" dirty="0" err="1"/>
              <a:t>Dym</a:t>
            </a:r>
            <a:r>
              <a:rPr lang="hr-HR" sz="1600" i="1" dirty="0"/>
              <a:t>, </a:t>
            </a:r>
            <a:r>
              <a:rPr lang="hr-HR" sz="1600" i="1" dirty="0" err="1"/>
              <a:t>Tamar</a:t>
            </a:r>
            <a:r>
              <a:rPr lang="hr-HR" sz="1600" i="1" dirty="0"/>
              <a:t> </a:t>
            </a:r>
            <a:r>
              <a:rPr lang="hr-HR" sz="1600" i="1" dirty="0" err="1"/>
              <a:t>Unger</a:t>
            </a:r>
            <a:r>
              <a:rPr lang="hr-HR" sz="1600" i="1" dirty="0"/>
              <a:t>, </a:t>
            </a:r>
            <a:r>
              <a:rPr lang="hr-HR" sz="1600" i="1" dirty="0" err="1"/>
              <a:t>Shira</a:t>
            </a:r>
            <a:r>
              <a:rPr lang="hr-HR" sz="1600" i="1" dirty="0"/>
              <a:t> </a:t>
            </a:r>
            <a:r>
              <a:rPr lang="hr-HR" sz="1600" i="1" dirty="0" err="1"/>
              <a:t>Albeck</a:t>
            </a:r>
            <a:r>
              <a:rPr lang="hr-HR" sz="1600" i="1" dirty="0"/>
              <a:t>, </a:t>
            </a:r>
            <a:r>
              <a:rPr lang="hr-HR" sz="1600" i="1" dirty="0" err="1"/>
              <a:t>Jaime</a:t>
            </a:r>
            <a:r>
              <a:rPr lang="hr-HR" sz="1600" i="1" dirty="0"/>
              <a:t> </a:t>
            </a:r>
            <a:r>
              <a:rPr lang="hr-HR" sz="1600" i="1" dirty="0" err="1"/>
              <a:t>Prilusky</a:t>
            </a:r>
            <a:r>
              <a:rPr lang="hr-HR" sz="1600" i="1" dirty="0"/>
              <a:t>, </a:t>
            </a:r>
            <a:r>
              <a:rPr lang="hr-HR" sz="1600" i="1" dirty="0" err="1"/>
              <a:t>Raquel</a:t>
            </a:r>
            <a:r>
              <a:rPr lang="hr-HR" sz="1600" i="1" dirty="0"/>
              <a:t> L. </a:t>
            </a:r>
            <a:r>
              <a:rPr lang="hr-HR" sz="1600" i="1" dirty="0" err="1"/>
              <a:t>Lieberman</a:t>
            </a:r>
            <a:r>
              <a:rPr lang="hr-HR" sz="1600" i="1" dirty="0"/>
              <a:t>, Amir </a:t>
            </a:r>
            <a:r>
              <a:rPr lang="hr-HR" sz="1600" i="1" dirty="0" err="1"/>
              <a:t>Aharoni</a:t>
            </a:r>
            <a:r>
              <a:rPr lang="hr-HR" sz="1600" i="1" dirty="0"/>
              <a:t>, </a:t>
            </a:r>
            <a:r>
              <a:rPr lang="hr-HR" sz="1600" i="1" dirty="0" err="1"/>
              <a:t>Israel</a:t>
            </a:r>
            <a:r>
              <a:rPr lang="hr-HR" sz="1600" i="1" dirty="0"/>
              <a:t> </a:t>
            </a:r>
            <a:r>
              <a:rPr lang="hr-HR" sz="1600" i="1" dirty="0" err="1"/>
              <a:t>Silman</a:t>
            </a:r>
            <a:r>
              <a:rPr lang="hr-HR" sz="1600" i="1" dirty="0"/>
              <a:t>, Joel L. </a:t>
            </a:r>
            <a:r>
              <a:rPr lang="hr-HR" sz="1600" i="1" dirty="0" err="1"/>
              <a:t>Sussman</a:t>
            </a:r>
            <a:r>
              <a:rPr lang="hr-HR" sz="1600" i="1" dirty="0"/>
              <a:t>, Dan S. </a:t>
            </a:r>
            <a:r>
              <a:rPr lang="hr-HR" sz="1600" i="1" dirty="0" err="1"/>
              <a:t>Tawfik</a:t>
            </a:r>
            <a:r>
              <a:rPr lang="hr-HR" sz="1600" i="1" dirty="0"/>
              <a:t>, </a:t>
            </a:r>
            <a:r>
              <a:rPr lang="hr-HR" sz="1600" i="1" dirty="0" err="1"/>
              <a:t>Sarel</a:t>
            </a:r>
            <a:r>
              <a:rPr lang="hr-HR" sz="1600" i="1" dirty="0"/>
              <a:t> J. </a:t>
            </a:r>
            <a:r>
              <a:rPr lang="hr-HR" sz="1600" i="1" dirty="0" err="1"/>
              <a:t>Fleishman</a:t>
            </a:r>
            <a:r>
              <a:rPr lang="hr-HR" sz="1600" i="1" dirty="0"/>
              <a:t>, </a:t>
            </a:r>
            <a:r>
              <a:rPr lang="hr-HR" sz="1600" i="1" dirty="0" err="1"/>
              <a:t>Automated</a:t>
            </a:r>
            <a:r>
              <a:rPr lang="hr-HR" sz="1600" i="1" dirty="0"/>
              <a:t> </a:t>
            </a:r>
            <a:r>
              <a:rPr lang="hr-HR" sz="1600" i="1" dirty="0" err="1"/>
              <a:t>Structure</a:t>
            </a:r>
            <a:r>
              <a:rPr lang="hr-HR" sz="1600" i="1" dirty="0"/>
              <a:t>- </a:t>
            </a:r>
            <a:r>
              <a:rPr lang="hr-HR" sz="1600" i="1" dirty="0" err="1"/>
              <a:t>and</a:t>
            </a:r>
            <a:r>
              <a:rPr lang="hr-HR" sz="1600" i="1" dirty="0"/>
              <a:t> </a:t>
            </a:r>
            <a:r>
              <a:rPr lang="hr-HR" sz="1600" i="1" dirty="0" err="1"/>
              <a:t>Sequence-Based</a:t>
            </a:r>
            <a:r>
              <a:rPr lang="hr-HR" sz="1600" i="1" dirty="0"/>
              <a:t> Design </a:t>
            </a:r>
            <a:r>
              <a:rPr lang="hr-HR" sz="1600" i="1" dirty="0" err="1"/>
              <a:t>of</a:t>
            </a:r>
            <a:r>
              <a:rPr lang="hr-HR" sz="1600" i="1" dirty="0"/>
              <a:t> </a:t>
            </a:r>
            <a:r>
              <a:rPr lang="hr-HR" sz="1600" i="1" dirty="0" err="1"/>
              <a:t>Proteins</a:t>
            </a:r>
            <a:r>
              <a:rPr lang="hr-HR" sz="1600" i="1" dirty="0"/>
              <a:t> for </a:t>
            </a:r>
            <a:r>
              <a:rPr lang="hr-HR" sz="1600" i="1" dirty="0" err="1"/>
              <a:t>High</a:t>
            </a:r>
            <a:r>
              <a:rPr lang="hr-HR" sz="1600" i="1" dirty="0"/>
              <a:t> </a:t>
            </a:r>
            <a:r>
              <a:rPr lang="hr-HR" sz="1600" i="1" dirty="0" err="1"/>
              <a:t>Bacterial</a:t>
            </a:r>
            <a:r>
              <a:rPr lang="hr-HR" sz="1600" i="1" dirty="0"/>
              <a:t> </a:t>
            </a:r>
            <a:r>
              <a:rPr lang="hr-HR" sz="1600" i="1" dirty="0" err="1"/>
              <a:t>Expression</a:t>
            </a:r>
            <a:r>
              <a:rPr lang="hr-HR" sz="1600" i="1" dirty="0"/>
              <a:t> </a:t>
            </a:r>
            <a:r>
              <a:rPr lang="hr-HR" sz="1600" i="1" dirty="0" err="1"/>
              <a:t>and</a:t>
            </a:r>
            <a:r>
              <a:rPr lang="hr-HR" sz="1600" i="1" dirty="0"/>
              <a:t> </a:t>
            </a:r>
            <a:r>
              <a:rPr lang="hr-HR" sz="1600" i="1" dirty="0" err="1"/>
              <a:t>Stability</a:t>
            </a:r>
            <a:r>
              <a:rPr lang="hr-HR" sz="1600" i="1" dirty="0"/>
              <a:t>, </a:t>
            </a:r>
            <a:r>
              <a:rPr lang="hr-HR" sz="1600" i="1" dirty="0" err="1"/>
              <a:t>Molecular</a:t>
            </a:r>
            <a:r>
              <a:rPr lang="hr-HR" sz="1600" i="1" dirty="0"/>
              <a:t> </a:t>
            </a:r>
            <a:r>
              <a:rPr lang="hr-HR" sz="1600" i="1" dirty="0" err="1"/>
              <a:t>Cell</a:t>
            </a:r>
            <a:r>
              <a:rPr lang="hr-HR" sz="1600" i="1" dirty="0"/>
              <a:t>, </a:t>
            </a:r>
            <a:r>
              <a:rPr lang="hr-HR" sz="1600" i="1" dirty="0" err="1"/>
              <a:t>Volume</a:t>
            </a:r>
            <a:r>
              <a:rPr lang="hr-HR" sz="1600" i="1" dirty="0"/>
              <a:t> 63, </a:t>
            </a:r>
            <a:r>
              <a:rPr lang="hr-HR" sz="1600" i="1" dirty="0" err="1"/>
              <a:t>Issue</a:t>
            </a:r>
            <a:r>
              <a:rPr lang="hr-HR" sz="1600" i="1" dirty="0"/>
              <a:t> 2, 2016, </a:t>
            </a:r>
            <a:r>
              <a:rPr lang="hr-HR" sz="1600" i="1" dirty="0" err="1"/>
              <a:t>Pages</a:t>
            </a:r>
            <a:r>
              <a:rPr lang="hr-HR" sz="1600" i="1" dirty="0"/>
              <a:t> 337-346, ISSN 1097-2765, https://doi.org/10.1016/j.molcel.2016.06.012.</a:t>
            </a:r>
          </a:p>
          <a:p>
            <a:r>
              <a:rPr lang="hr-HR" sz="1600" dirty="0" err="1"/>
              <a:t>Brazzolotto</a:t>
            </a:r>
            <a:r>
              <a:rPr lang="hr-HR" sz="1600" dirty="0"/>
              <a:t>, X., </a:t>
            </a:r>
            <a:r>
              <a:rPr lang="hr-HR" sz="1600" dirty="0" err="1"/>
              <a:t>Igert</a:t>
            </a:r>
            <a:r>
              <a:rPr lang="hr-HR" sz="1600" dirty="0"/>
              <a:t>, A., </a:t>
            </a:r>
            <a:r>
              <a:rPr lang="hr-HR" sz="1600" dirty="0" err="1"/>
              <a:t>Guillon</a:t>
            </a:r>
            <a:r>
              <a:rPr lang="hr-HR" sz="1600" dirty="0"/>
              <a:t>, V., </a:t>
            </a:r>
            <a:r>
              <a:rPr lang="hr-HR" sz="1600" dirty="0" err="1"/>
              <a:t>Santoni</a:t>
            </a:r>
            <a:r>
              <a:rPr lang="hr-HR" sz="1600" dirty="0"/>
              <a:t>, G., &amp; </a:t>
            </a:r>
            <a:r>
              <a:rPr lang="hr-HR" sz="1600" dirty="0" err="1"/>
              <a:t>Nachon</a:t>
            </a:r>
            <a:r>
              <a:rPr lang="hr-HR" sz="1600" dirty="0"/>
              <a:t>, F. (2017). </a:t>
            </a:r>
            <a:r>
              <a:rPr lang="hr-HR" sz="1600" dirty="0" err="1"/>
              <a:t>Bacterial</a:t>
            </a:r>
            <a:r>
              <a:rPr lang="hr-HR" sz="1600" dirty="0"/>
              <a:t> </a:t>
            </a:r>
            <a:r>
              <a:rPr lang="hr-HR" sz="1600" dirty="0" err="1"/>
              <a:t>Expression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Human </a:t>
            </a:r>
            <a:r>
              <a:rPr lang="hr-HR" sz="1600" dirty="0" err="1"/>
              <a:t>Butyrylcholinesterase</a:t>
            </a:r>
            <a:r>
              <a:rPr lang="hr-HR" sz="1600" dirty="0"/>
              <a:t> as a Tool for Nerve Agent </a:t>
            </a:r>
            <a:r>
              <a:rPr lang="hr-HR" sz="1600" dirty="0" err="1"/>
              <a:t>Bioscavengers</a:t>
            </a:r>
            <a:r>
              <a:rPr lang="hr-HR" sz="1600" dirty="0"/>
              <a:t> Development. </a:t>
            </a:r>
            <a:r>
              <a:rPr lang="hr-HR" sz="1600" i="1" dirty="0" err="1"/>
              <a:t>Molecules</a:t>
            </a:r>
            <a:r>
              <a:rPr lang="hr-HR" sz="1600" dirty="0"/>
              <a:t>, </a:t>
            </a:r>
            <a:r>
              <a:rPr lang="hr-HR" sz="1600" i="1" dirty="0"/>
              <a:t>22</a:t>
            </a:r>
            <a:r>
              <a:rPr lang="hr-HR" sz="1600" dirty="0"/>
              <a:t>(11), 1828. </a:t>
            </a:r>
            <a:r>
              <a:rPr lang="hr-HR" sz="1600" dirty="0">
                <a:hlinkClick r:id="rId3"/>
              </a:rPr>
              <a:t>https://doi.org/10.3390/molecules22111828</a:t>
            </a:r>
            <a:endParaRPr lang="hr-HR" sz="1600" dirty="0"/>
          </a:p>
          <a:p>
            <a:r>
              <a:rPr lang="en-US" sz="1600" i="1" dirty="0" err="1"/>
              <a:t>Delfino</a:t>
            </a:r>
            <a:r>
              <a:rPr lang="en-US" sz="1600" i="1" dirty="0"/>
              <a:t>, R., Ribeiro, T. </a:t>
            </a:r>
            <a:r>
              <a:rPr lang="en-US" sz="1600" i="1" dirty="0" err="1"/>
              <a:t>i</a:t>
            </a:r>
            <a:r>
              <a:rPr lang="en-US" sz="1600" i="1" dirty="0"/>
              <a:t> Figueroa-</a:t>
            </a:r>
            <a:r>
              <a:rPr lang="en-US" sz="1600" i="1" dirty="0" err="1"/>
              <a:t>Villar</a:t>
            </a:r>
            <a:r>
              <a:rPr lang="en-US" sz="1600" i="1" dirty="0"/>
              <a:t>, J. (2009) ‘Organophosphorus compounds as chemical warfare agents: a review’, Journal of the Brazilian Chemical Society, 20. </a:t>
            </a:r>
            <a:r>
              <a:rPr lang="en-US" sz="1600" i="1" dirty="0" err="1"/>
              <a:t>doi</a:t>
            </a:r>
            <a:r>
              <a:rPr lang="en-US" sz="1600" i="1" dirty="0"/>
              <a:t>: 10.1590/S0103-50532009000300003.</a:t>
            </a:r>
            <a:endParaRPr lang="hr-HR" sz="1600" i="1" dirty="0"/>
          </a:p>
          <a:p>
            <a:r>
              <a:rPr lang="hr-HR" sz="1600" i="1" dirty="0" err="1"/>
              <a:t>Florian</a:t>
            </a:r>
            <a:r>
              <a:rPr lang="hr-HR" sz="1600" i="1" dirty="0"/>
              <a:t> </a:t>
            </a:r>
            <a:r>
              <a:rPr lang="hr-HR" sz="1600" i="1" dirty="0" err="1"/>
              <a:t>Nachon</a:t>
            </a:r>
            <a:r>
              <a:rPr lang="hr-HR" sz="1600" i="1" dirty="0"/>
              <a:t>, </a:t>
            </a:r>
            <a:r>
              <a:rPr lang="hr-HR" sz="1600" i="1" dirty="0" err="1"/>
              <a:t>Xavier</a:t>
            </a:r>
            <a:r>
              <a:rPr lang="hr-HR" sz="1600" i="1" dirty="0"/>
              <a:t> </a:t>
            </a:r>
            <a:r>
              <a:rPr lang="hr-HR" sz="1600" i="1" dirty="0" err="1"/>
              <a:t>Brazzolotto</a:t>
            </a:r>
            <a:r>
              <a:rPr lang="hr-HR" sz="1600" i="1" dirty="0"/>
              <a:t>, Marie </a:t>
            </a:r>
            <a:r>
              <a:rPr lang="hr-HR" sz="1600" i="1" dirty="0" err="1"/>
              <a:t>Trovaslet</a:t>
            </a:r>
            <a:r>
              <a:rPr lang="hr-HR" sz="1600" i="1" dirty="0"/>
              <a:t>, </a:t>
            </a:r>
            <a:r>
              <a:rPr lang="hr-HR" sz="1600" i="1" dirty="0" err="1"/>
              <a:t>Patrick</a:t>
            </a:r>
            <a:r>
              <a:rPr lang="hr-HR" sz="1600" i="1" dirty="0"/>
              <a:t> </a:t>
            </a:r>
            <a:r>
              <a:rPr lang="hr-HR" sz="1600" i="1" dirty="0" err="1"/>
              <a:t>Masson</a:t>
            </a:r>
            <a:r>
              <a:rPr lang="hr-HR" sz="1600" i="1" dirty="0"/>
              <a:t>. Progress </a:t>
            </a:r>
            <a:r>
              <a:rPr lang="hr-HR" sz="1600" i="1" dirty="0" err="1"/>
              <a:t>in</a:t>
            </a:r>
            <a:r>
              <a:rPr lang="hr-HR" sz="1600" i="1" dirty="0"/>
              <a:t> </a:t>
            </a:r>
            <a:r>
              <a:rPr lang="hr-HR" sz="1600" i="1" dirty="0" err="1"/>
              <a:t>the</a:t>
            </a:r>
            <a:r>
              <a:rPr lang="hr-HR" sz="1600" i="1" dirty="0"/>
              <a:t> development </a:t>
            </a:r>
            <a:r>
              <a:rPr lang="hr-HR" sz="1600" i="1" dirty="0" err="1"/>
              <a:t>of</a:t>
            </a:r>
            <a:r>
              <a:rPr lang="hr-HR" sz="1600" i="1" dirty="0"/>
              <a:t> </a:t>
            </a:r>
            <a:r>
              <a:rPr lang="hr-HR" sz="1600" i="1" dirty="0" err="1"/>
              <a:t>enzyme-based</a:t>
            </a:r>
            <a:r>
              <a:rPr lang="hr-HR" sz="1600" i="1" dirty="0"/>
              <a:t> nerve agent </a:t>
            </a:r>
            <a:r>
              <a:rPr lang="hr-HR" sz="1600" i="1" dirty="0" err="1"/>
              <a:t>bioscavengers</a:t>
            </a:r>
            <a:r>
              <a:rPr lang="hr-HR" sz="1600" i="1" dirty="0"/>
              <a:t>. </a:t>
            </a:r>
            <a:r>
              <a:rPr lang="hr-HR" sz="1600" i="1" dirty="0" err="1"/>
              <a:t>Chemico-Biological</a:t>
            </a:r>
            <a:r>
              <a:rPr lang="hr-HR" sz="1600" i="1" dirty="0"/>
              <a:t> </a:t>
            </a:r>
            <a:r>
              <a:rPr lang="hr-HR" sz="1600" i="1" dirty="0" err="1"/>
              <a:t>Interactions</a:t>
            </a:r>
            <a:r>
              <a:rPr lang="hr-HR" sz="1600" i="1" dirty="0"/>
              <a:t>, 2013, 206 (3), pp.536 - 544. ⟨10.1016/j.cbi.2013.06.012⟩</a:t>
            </a:r>
          </a:p>
          <a:p>
            <a:r>
              <a:rPr lang="en-US" sz="1600" i="1" dirty="0"/>
              <a:t>Klein, J. (2025). The Central Cholinergic Synapse: A Primer.</a:t>
            </a:r>
            <a:r>
              <a:rPr lang="hr-HR" sz="1600" i="1" dirty="0"/>
              <a:t> </a:t>
            </a:r>
            <a:r>
              <a:rPr lang="en-US" sz="1600" i="1" dirty="0"/>
              <a:t>International Journal of Molecular Sciences, 26(19), 9670. https://doi.org/10.3390/ijms26199670 </a:t>
            </a:r>
            <a:endParaRPr lang="hr-HR" sz="1600" i="1" dirty="0"/>
          </a:p>
          <a:p>
            <a:r>
              <a:rPr lang="hr-HR" sz="1600" i="1" dirty="0"/>
              <a:t>M.R. </a:t>
            </a:r>
            <a:r>
              <a:rPr lang="hr-HR" sz="1600" i="1" dirty="0" err="1"/>
              <a:t>Leung</a:t>
            </a:r>
            <a:r>
              <a:rPr lang="hr-HR" sz="1600" i="1" dirty="0"/>
              <a:t>, L.S. van </a:t>
            </a:r>
            <a:r>
              <a:rPr lang="hr-HR" sz="1600" i="1" dirty="0" err="1"/>
              <a:t>Bezouwen</a:t>
            </a:r>
            <a:r>
              <a:rPr lang="hr-HR" sz="1600" i="1" dirty="0"/>
              <a:t>, L.M. </a:t>
            </a:r>
            <a:r>
              <a:rPr lang="hr-HR" sz="1600" i="1" dirty="0" err="1"/>
              <a:t>Schopfer</a:t>
            </a:r>
            <a:r>
              <a:rPr lang="hr-HR" sz="1600" i="1" dirty="0"/>
              <a:t>, J.L. </a:t>
            </a:r>
            <a:r>
              <a:rPr lang="hr-HR" sz="1600" i="1" dirty="0" err="1"/>
              <a:t>Sussman</a:t>
            </a:r>
            <a:r>
              <a:rPr lang="hr-HR" sz="1600" i="1" dirty="0"/>
              <a:t>, I. </a:t>
            </a:r>
            <a:r>
              <a:rPr lang="hr-HR" sz="1600" i="1" dirty="0" err="1"/>
              <a:t>Silman</a:t>
            </a:r>
            <a:r>
              <a:rPr lang="hr-HR" sz="1600" i="1" dirty="0"/>
              <a:t>, O. </a:t>
            </a:r>
            <a:r>
              <a:rPr lang="hr-HR" sz="1600" i="1" dirty="0" err="1"/>
              <a:t>Lockridge</a:t>
            </a:r>
            <a:r>
              <a:rPr lang="hr-HR" sz="1600" i="1" dirty="0"/>
              <a:t>, &amp; T. </a:t>
            </a:r>
            <a:r>
              <a:rPr lang="hr-HR" sz="1600" i="1" dirty="0" err="1"/>
              <a:t>Zeev</a:t>
            </a:r>
            <a:r>
              <a:rPr lang="hr-HR" sz="1600" i="1" dirty="0"/>
              <a:t>-Ben-</a:t>
            </a:r>
            <a:r>
              <a:rPr lang="hr-HR" sz="1600" i="1" dirty="0" err="1"/>
              <a:t>Mordehai</a:t>
            </a:r>
            <a:r>
              <a:rPr lang="hr-HR" sz="1600" i="1" dirty="0"/>
              <a:t>, </a:t>
            </a:r>
            <a:r>
              <a:rPr lang="hr-HR" sz="1600" i="1" dirty="0" err="1"/>
              <a:t>Cryo</a:t>
            </a:r>
            <a:r>
              <a:rPr lang="hr-HR" sz="1600" i="1" dirty="0"/>
              <a:t>-EM </a:t>
            </a:r>
            <a:r>
              <a:rPr lang="hr-HR" sz="1600" i="1" dirty="0" err="1"/>
              <a:t>structure</a:t>
            </a:r>
            <a:r>
              <a:rPr lang="hr-HR" sz="1600" i="1" dirty="0"/>
              <a:t> </a:t>
            </a:r>
            <a:r>
              <a:rPr lang="hr-HR" sz="1600" i="1" dirty="0" err="1"/>
              <a:t>of</a:t>
            </a:r>
            <a:r>
              <a:rPr lang="hr-HR" sz="1600" i="1" dirty="0"/>
              <a:t> </a:t>
            </a:r>
            <a:r>
              <a:rPr lang="hr-HR" sz="1600" i="1" dirty="0" err="1"/>
              <a:t>the</a:t>
            </a:r>
            <a:r>
              <a:rPr lang="hr-HR" sz="1600" i="1" dirty="0"/>
              <a:t> </a:t>
            </a:r>
            <a:r>
              <a:rPr lang="hr-HR" sz="1600" i="1" dirty="0" err="1"/>
              <a:t>native</a:t>
            </a:r>
            <a:r>
              <a:rPr lang="hr-HR" sz="1600" i="1" dirty="0"/>
              <a:t> </a:t>
            </a:r>
            <a:r>
              <a:rPr lang="hr-HR" sz="1600" i="1" dirty="0" err="1"/>
              <a:t>butyrylcholinesterase</a:t>
            </a:r>
            <a:r>
              <a:rPr lang="hr-HR" sz="1600" i="1" dirty="0"/>
              <a:t> </a:t>
            </a:r>
            <a:r>
              <a:rPr lang="hr-HR" sz="1600" i="1" dirty="0" err="1"/>
              <a:t>tetramer</a:t>
            </a:r>
            <a:r>
              <a:rPr lang="hr-HR" sz="1600" i="1" dirty="0"/>
              <a:t> </a:t>
            </a:r>
            <a:r>
              <a:rPr lang="hr-HR" sz="1600" i="1" dirty="0" err="1"/>
              <a:t>reveals</a:t>
            </a:r>
            <a:r>
              <a:rPr lang="hr-HR" sz="1600" i="1" dirty="0"/>
              <a:t> a </a:t>
            </a:r>
            <a:r>
              <a:rPr lang="hr-HR" sz="1600" i="1" dirty="0" err="1"/>
              <a:t>dimer</a:t>
            </a:r>
            <a:r>
              <a:rPr lang="hr-HR" sz="1600" i="1" dirty="0"/>
              <a:t> </a:t>
            </a:r>
            <a:r>
              <a:rPr lang="hr-HR" sz="1600" i="1" dirty="0" err="1"/>
              <a:t>of</a:t>
            </a:r>
            <a:r>
              <a:rPr lang="hr-HR" sz="1600" i="1" dirty="0"/>
              <a:t> </a:t>
            </a:r>
            <a:r>
              <a:rPr lang="hr-HR" sz="1600" i="1" dirty="0" err="1"/>
              <a:t>dimers</a:t>
            </a:r>
            <a:r>
              <a:rPr lang="hr-HR" sz="1600" i="1" dirty="0"/>
              <a:t> </a:t>
            </a:r>
            <a:r>
              <a:rPr lang="hr-HR" sz="1600" i="1" dirty="0" err="1"/>
              <a:t>stabilized</a:t>
            </a:r>
            <a:r>
              <a:rPr lang="hr-HR" sz="1600" i="1" dirty="0"/>
              <a:t> </a:t>
            </a:r>
            <a:r>
              <a:rPr lang="hr-HR" sz="1600" i="1" dirty="0" err="1"/>
              <a:t>by</a:t>
            </a:r>
            <a:r>
              <a:rPr lang="hr-HR" sz="1600" i="1" dirty="0"/>
              <a:t> a </a:t>
            </a:r>
            <a:r>
              <a:rPr lang="hr-HR" sz="1600" i="1" dirty="0" err="1"/>
              <a:t>superhelical</a:t>
            </a:r>
            <a:r>
              <a:rPr lang="hr-HR" sz="1600" i="1" dirty="0"/>
              <a:t> </a:t>
            </a:r>
            <a:r>
              <a:rPr lang="hr-HR" sz="1600" i="1" dirty="0" err="1"/>
              <a:t>assembly</a:t>
            </a:r>
            <a:r>
              <a:rPr lang="hr-HR" sz="1600" i="1" dirty="0"/>
              <a:t>, </a:t>
            </a:r>
            <a:r>
              <a:rPr lang="hr-HR" sz="1600" i="1" dirty="0" err="1"/>
              <a:t>Proc</a:t>
            </a:r>
            <a:r>
              <a:rPr lang="hr-HR" sz="1600" i="1" dirty="0"/>
              <a:t>. </a:t>
            </a:r>
            <a:r>
              <a:rPr lang="hr-HR" sz="1600" i="1" dirty="0" err="1"/>
              <a:t>Natl</a:t>
            </a:r>
            <a:r>
              <a:rPr lang="hr-HR" sz="1600" i="1" dirty="0"/>
              <a:t>. </a:t>
            </a:r>
            <a:r>
              <a:rPr lang="hr-HR" sz="1600" i="1" dirty="0" err="1"/>
              <a:t>Acad</a:t>
            </a:r>
            <a:r>
              <a:rPr lang="hr-HR" sz="1600" i="1" dirty="0"/>
              <a:t>. Sci. U.S.A. 115 (52) 13270-13275, https://doi.org/10.1073/pnas.1817009115 (2018).</a:t>
            </a:r>
          </a:p>
          <a:p>
            <a:r>
              <a:rPr lang="en-US" sz="1600" i="1" dirty="0"/>
              <a:t>Smith, P. N., Mao, L., Sinha, K., et al. (2021) ‘Organophosphate detoxification by membrane-engineered red blood cells’, Acta </a:t>
            </a:r>
            <a:r>
              <a:rPr lang="en-US" sz="1600" i="1" dirty="0" err="1"/>
              <a:t>Biomaterialia</a:t>
            </a:r>
            <a:r>
              <a:rPr lang="en-US" sz="1600" i="1" dirty="0"/>
              <a:t>, 124, str. 270-281. </a:t>
            </a:r>
            <a:r>
              <a:rPr lang="en-US" sz="1600" i="1" dirty="0" err="1"/>
              <a:t>doi</a:t>
            </a:r>
            <a:r>
              <a:rPr lang="en-US" sz="1600" i="1" dirty="0"/>
              <a:t>: 10.1016/j.actbio.2021.01.043.</a:t>
            </a:r>
            <a:endParaRPr lang="hr-HR" sz="1600" i="1" dirty="0"/>
          </a:p>
          <a:p>
            <a:r>
              <a:rPr lang="hr-HR" sz="1600" i="1" dirty="0" err="1"/>
              <a:t>Torres-Obreque</a:t>
            </a:r>
            <a:r>
              <a:rPr lang="hr-HR" sz="1600" i="1" dirty="0"/>
              <a:t>, Karin &amp; </a:t>
            </a:r>
            <a:r>
              <a:rPr lang="hr-HR" sz="1600" i="1" dirty="0" err="1"/>
              <a:t>Meneguetti</a:t>
            </a:r>
            <a:r>
              <a:rPr lang="hr-HR" sz="1600" i="1" dirty="0"/>
              <a:t>, </a:t>
            </a:r>
            <a:r>
              <a:rPr lang="hr-HR" sz="1600" i="1" dirty="0" err="1"/>
              <a:t>Giovanna</a:t>
            </a:r>
            <a:r>
              <a:rPr lang="hr-HR" sz="1600" i="1" dirty="0"/>
              <a:t> &amp; </a:t>
            </a:r>
            <a:r>
              <a:rPr lang="hr-HR" sz="1600" i="1" dirty="0" err="1"/>
              <a:t>Amaro</a:t>
            </a:r>
            <a:r>
              <a:rPr lang="hr-HR" sz="1600" i="1" dirty="0"/>
              <a:t>, </a:t>
            </a:r>
            <a:r>
              <a:rPr lang="hr-HR" sz="1600" i="1" dirty="0" err="1"/>
              <a:t>Beatriz</a:t>
            </a:r>
            <a:r>
              <a:rPr lang="hr-HR" sz="1600" i="1" dirty="0"/>
              <a:t> &amp; </a:t>
            </a:r>
            <a:r>
              <a:rPr lang="hr-HR" sz="1600" i="1" dirty="0" err="1"/>
              <a:t>Rangel-Yagui</a:t>
            </a:r>
            <a:r>
              <a:rPr lang="hr-HR" sz="1600" i="1" dirty="0"/>
              <a:t>, </a:t>
            </a:r>
            <a:r>
              <a:rPr lang="hr-HR" sz="1600" i="1" dirty="0" err="1"/>
              <a:t>Carlota</a:t>
            </a:r>
            <a:r>
              <a:rPr lang="hr-HR" sz="1600" i="1" dirty="0"/>
              <a:t>. (2018). Protein </a:t>
            </a:r>
            <a:r>
              <a:rPr lang="hr-HR" sz="1600" i="1" dirty="0" err="1"/>
              <a:t>PEGylation</a:t>
            </a:r>
            <a:r>
              <a:rPr lang="hr-HR" sz="1600" i="1" dirty="0"/>
              <a:t> for </a:t>
            </a:r>
            <a:r>
              <a:rPr lang="hr-HR" sz="1600" i="1" dirty="0" err="1"/>
              <a:t>the</a:t>
            </a:r>
            <a:r>
              <a:rPr lang="hr-HR" sz="1600" i="1" dirty="0"/>
              <a:t> design </a:t>
            </a:r>
            <a:r>
              <a:rPr lang="hr-HR" sz="1600" i="1" dirty="0" err="1"/>
              <a:t>of</a:t>
            </a:r>
            <a:r>
              <a:rPr lang="hr-HR" sz="1600" i="1" dirty="0"/>
              <a:t> </a:t>
            </a:r>
            <a:r>
              <a:rPr lang="hr-HR" sz="1600" i="1" dirty="0" err="1"/>
              <a:t>biobetters</a:t>
            </a:r>
            <a:r>
              <a:rPr lang="hr-HR" sz="1600" i="1" dirty="0"/>
              <a:t>: </a:t>
            </a:r>
            <a:r>
              <a:rPr lang="hr-HR" sz="1600" i="1" dirty="0" err="1"/>
              <a:t>from</a:t>
            </a:r>
            <a:r>
              <a:rPr lang="hr-HR" sz="1600" i="1" dirty="0"/>
              <a:t> </a:t>
            </a:r>
            <a:r>
              <a:rPr lang="hr-HR" sz="1600" i="1" dirty="0" err="1"/>
              <a:t>reaction</a:t>
            </a:r>
            <a:r>
              <a:rPr lang="hr-HR" sz="1600" i="1" dirty="0"/>
              <a:t> to </a:t>
            </a:r>
            <a:r>
              <a:rPr lang="hr-HR" sz="1600" i="1" dirty="0" err="1"/>
              <a:t>purification</a:t>
            </a:r>
            <a:r>
              <a:rPr lang="hr-HR" sz="1600" i="1" dirty="0"/>
              <a:t> </a:t>
            </a:r>
            <a:r>
              <a:rPr lang="hr-HR" sz="1600" i="1" dirty="0" err="1"/>
              <a:t>processes</a:t>
            </a:r>
            <a:r>
              <a:rPr lang="hr-HR" sz="1600" i="1" dirty="0"/>
              <a:t>. </a:t>
            </a:r>
            <a:r>
              <a:rPr lang="hr-HR" sz="1600" i="1" dirty="0" err="1"/>
              <a:t>Brazilian</a:t>
            </a:r>
            <a:r>
              <a:rPr lang="hr-HR" sz="1600" i="1" dirty="0"/>
              <a:t> Journal </a:t>
            </a:r>
            <a:r>
              <a:rPr lang="hr-HR" sz="1600" i="1" dirty="0" err="1"/>
              <a:t>of</a:t>
            </a:r>
            <a:r>
              <a:rPr lang="hr-HR" sz="1600" i="1" dirty="0"/>
              <a:t> Pharmaceutical </a:t>
            </a:r>
            <a:r>
              <a:rPr lang="hr-HR" sz="1600" i="1" dirty="0" err="1"/>
              <a:t>Sciences</a:t>
            </a:r>
            <a:r>
              <a:rPr lang="hr-HR" sz="1600" i="1" dirty="0"/>
              <a:t>. 54. 10.1590/s2175-97902018000001009. </a:t>
            </a:r>
          </a:p>
          <a:p>
            <a:r>
              <a:rPr lang="hr-HR" sz="1600" i="1" dirty="0" err="1"/>
              <a:t>Worek</a:t>
            </a:r>
            <a:r>
              <a:rPr lang="hr-HR" sz="1600" i="1" dirty="0"/>
              <a:t> F, </a:t>
            </a:r>
            <a:r>
              <a:rPr lang="hr-HR" sz="1600" i="1" dirty="0" err="1"/>
              <a:t>Koller</a:t>
            </a:r>
            <a:r>
              <a:rPr lang="hr-HR" sz="1600" i="1" dirty="0"/>
              <a:t> M, </a:t>
            </a:r>
            <a:r>
              <a:rPr lang="hr-HR" sz="1600" i="1" dirty="0" err="1"/>
              <a:t>Thiermann</a:t>
            </a:r>
            <a:r>
              <a:rPr lang="hr-HR" sz="1600" i="1" dirty="0"/>
              <a:t> H, </a:t>
            </a:r>
            <a:r>
              <a:rPr lang="hr-HR" sz="1600" i="1" dirty="0" err="1"/>
              <a:t>Szinicz</a:t>
            </a:r>
            <a:r>
              <a:rPr lang="hr-HR" sz="1600" i="1" dirty="0"/>
              <a:t> L. </a:t>
            </a:r>
            <a:r>
              <a:rPr lang="hr-HR" sz="1600" i="1" dirty="0" err="1"/>
              <a:t>Diagnostic</a:t>
            </a:r>
            <a:r>
              <a:rPr lang="hr-HR" sz="1600" i="1" dirty="0"/>
              <a:t> </a:t>
            </a:r>
            <a:r>
              <a:rPr lang="hr-HR" sz="1600" i="1" dirty="0" err="1"/>
              <a:t>aspects</a:t>
            </a:r>
            <a:r>
              <a:rPr lang="hr-HR" sz="1600" i="1" dirty="0"/>
              <a:t> </a:t>
            </a:r>
            <a:r>
              <a:rPr lang="hr-HR" sz="1600" i="1" dirty="0" err="1"/>
              <a:t>of</a:t>
            </a:r>
            <a:r>
              <a:rPr lang="hr-HR" sz="1600" i="1" dirty="0"/>
              <a:t> </a:t>
            </a:r>
            <a:r>
              <a:rPr lang="hr-HR" sz="1600" i="1" dirty="0" err="1"/>
              <a:t>organophosphate</a:t>
            </a:r>
            <a:r>
              <a:rPr lang="hr-HR" sz="1600" i="1" dirty="0"/>
              <a:t> </a:t>
            </a:r>
            <a:r>
              <a:rPr lang="hr-HR" sz="1600" i="1" dirty="0" err="1"/>
              <a:t>poisoning</a:t>
            </a:r>
            <a:r>
              <a:rPr lang="hr-HR" sz="1600" i="1" dirty="0"/>
              <a:t>. </a:t>
            </a:r>
            <a:r>
              <a:rPr lang="hr-HR" sz="1600" i="1" dirty="0" err="1"/>
              <a:t>Toxicology</a:t>
            </a:r>
            <a:r>
              <a:rPr lang="hr-HR" sz="1600" i="1" dirty="0"/>
              <a:t>. 2005 </a:t>
            </a:r>
            <a:r>
              <a:rPr lang="hr-HR" sz="1600" i="1" dirty="0" err="1"/>
              <a:t>Oct</a:t>
            </a:r>
            <a:r>
              <a:rPr lang="hr-HR" sz="1600" i="1" dirty="0"/>
              <a:t> 30;214(3):182-9. </a:t>
            </a:r>
            <a:r>
              <a:rPr lang="hr-HR" sz="1600" i="1" dirty="0" err="1"/>
              <a:t>doi</a:t>
            </a:r>
            <a:r>
              <a:rPr lang="hr-HR" sz="1600" i="1" dirty="0"/>
              <a:t>: 10.1016/j.tox.2005.06.012.</a:t>
            </a:r>
          </a:p>
        </p:txBody>
      </p:sp>
    </p:spTree>
    <p:extLst>
      <p:ext uri="{BB962C8B-B14F-4D97-AF65-F5344CB8AC3E}">
        <p14:creationId xmlns:p14="http://schemas.microsoft.com/office/powerpoint/2010/main" val="104573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3F34062-4C0A-443C-8119-14CED5329DAD}"/>
              </a:ext>
            </a:extLst>
          </p:cNvPr>
          <p:cNvGrpSpPr/>
          <p:nvPr/>
        </p:nvGrpSpPr>
        <p:grpSpPr>
          <a:xfrm>
            <a:off x="7020065" y="3069700"/>
            <a:ext cx="4814582" cy="2972326"/>
            <a:chOff x="7648715" y="3176771"/>
            <a:chExt cx="4814582" cy="29723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B48571-B873-4523-B2D0-F4BF840AF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715" y="3176771"/>
              <a:ext cx="4160721" cy="266454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7C68D1-372E-4F03-8B51-344677C74EF6}"/>
                </a:ext>
              </a:extLst>
            </p:cNvPr>
            <p:cNvSpPr/>
            <p:nvPr/>
          </p:nvSpPr>
          <p:spPr>
            <a:xfrm>
              <a:off x="7956550" y="5841320"/>
              <a:ext cx="45067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400" dirty="0" err="1"/>
                <a:t>Acetylcholinesterase</a:t>
              </a:r>
              <a:r>
                <a:rPr lang="hr-HR" sz="1400" dirty="0"/>
                <a:t> (</a:t>
              </a:r>
              <a:r>
                <a:rPr lang="hr-HR" sz="1400" dirty="0" err="1"/>
                <a:t>AChE</a:t>
              </a:r>
              <a:r>
                <a:rPr lang="hr-HR" sz="1400" dirty="0"/>
                <a:t>) (</a:t>
              </a:r>
              <a:r>
                <a:rPr lang="hr-HR" sz="1400" i="1" dirty="0" err="1"/>
                <a:t>Goldenzweig</a:t>
              </a:r>
              <a:r>
                <a:rPr lang="hr-HR" sz="1400" i="1" dirty="0"/>
                <a:t> </a:t>
              </a:r>
              <a:r>
                <a:rPr lang="hr-HR" sz="1400" i="1" dirty="0" err="1"/>
                <a:t>et</a:t>
              </a:r>
              <a:r>
                <a:rPr lang="hr-HR" sz="1400" i="1" dirty="0"/>
                <a:t> </a:t>
              </a:r>
              <a:r>
                <a:rPr lang="hr-HR" sz="1400" i="1" dirty="0" err="1"/>
                <a:t>al</a:t>
              </a:r>
              <a:r>
                <a:rPr lang="hr-HR" sz="1400" i="1" dirty="0"/>
                <a:t>, 2016.)</a:t>
              </a:r>
              <a:r>
                <a:rPr lang="hr-HR" sz="1400" dirty="0"/>
                <a:t>)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733B9C8-754C-41AE-9C50-4F88757D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err="1"/>
              <a:t>Acetylcholinesterase</a:t>
            </a:r>
            <a:r>
              <a:rPr lang="hr-HR" sz="3600" dirty="0"/>
              <a:t> (</a:t>
            </a:r>
            <a:r>
              <a:rPr lang="hr-HR" sz="3600" dirty="0" err="1"/>
              <a:t>AChE</a:t>
            </a:r>
            <a:r>
              <a:rPr lang="hr-HR" sz="3600" dirty="0"/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EFE1B-41B9-42A7-908C-1B571A6112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83" y="1690688"/>
            <a:ext cx="6489700" cy="4577641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Fundamental for controlling transmission of nerve impulses</a:t>
            </a:r>
          </a:p>
          <a:p>
            <a:pPr lvl="2"/>
            <a:r>
              <a:rPr lang="en-US" sz="1600" dirty="0"/>
              <a:t>In both the central and peripheral nervous systems</a:t>
            </a:r>
          </a:p>
          <a:p>
            <a:pPr lvl="2"/>
            <a:r>
              <a:rPr lang="en-US" sz="1600" dirty="0"/>
              <a:t>Rapidly hydrolyzes neurotransmitter Ach</a:t>
            </a:r>
          </a:p>
          <a:p>
            <a:pPr lvl="3"/>
            <a:r>
              <a:rPr lang="en-US" sz="1400" dirty="0"/>
              <a:t>Terminates chemical signal</a:t>
            </a:r>
          </a:p>
          <a:p>
            <a:pPr lvl="3"/>
            <a:r>
              <a:rPr lang="en-US" sz="1400" dirty="0"/>
              <a:t>Prevents overstimulation of cholinergic receptors</a:t>
            </a:r>
          </a:p>
          <a:p>
            <a:pPr lvl="1"/>
            <a:r>
              <a:rPr lang="en-US" sz="1800" dirty="0"/>
              <a:t>It is located in brain, muscles and bonded to the membrane of red blood cells</a:t>
            </a:r>
          </a:p>
          <a:p>
            <a:pPr lvl="1"/>
            <a:r>
              <a:rPr lang="en-US" sz="1800" dirty="0"/>
              <a:t>Non-catalytic roles</a:t>
            </a:r>
          </a:p>
          <a:p>
            <a:pPr lvl="2"/>
            <a:r>
              <a:rPr lang="en-US" sz="1600" dirty="0" err="1"/>
              <a:t>Neuritogenesis</a:t>
            </a:r>
            <a:endParaRPr lang="en-US" sz="1600" dirty="0"/>
          </a:p>
          <a:p>
            <a:pPr lvl="2"/>
            <a:r>
              <a:rPr lang="en-US" sz="1600" dirty="0"/>
              <a:t>Cell adhesion and differentiation</a:t>
            </a:r>
          </a:p>
          <a:p>
            <a:pPr lvl="2"/>
            <a:r>
              <a:rPr lang="en-US" sz="1600" dirty="0"/>
              <a:t>Amyloid fiber assembly</a:t>
            </a:r>
          </a:p>
          <a:p>
            <a:pPr lvl="2"/>
            <a:r>
              <a:rPr lang="en-US" sz="1600" dirty="0"/>
              <a:t>Non-selective catalysis (</a:t>
            </a:r>
            <a:r>
              <a:rPr lang="en-US" sz="1600" dirty="0" err="1"/>
              <a:t>arylic</a:t>
            </a:r>
            <a:r>
              <a:rPr lang="en-US" sz="1600" dirty="0"/>
              <a:t> esters, </a:t>
            </a:r>
            <a:r>
              <a:rPr lang="en-US" sz="1600" dirty="0" err="1"/>
              <a:t>anilides</a:t>
            </a:r>
            <a:r>
              <a:rPr lang="en-US" sz="1600" dirty="0"/>
              <a:t>, thioesters and amides)</a:t>
            </a:r>
          </a:p>
          <a:p>
            <a:pPr lvl="2"/>
            <a:r>
              <a:rPr lang="en-US" sz="1600" dirty="0"/>
              <a:t>Widespread biological regulation</a:t>
            </a:r>
          </a:p>
        </p:txBody>
      </p:sp>
    </p:spTree>
    <p:extLst>
      <p:ext uri="{BB962C8B-B14F-4D97-AF65-F5344CB8AC3E}">
        <p14:creationId xmlns:p14="http://schemas.microsoft.com/office/powerpoint/2010/main" val="239002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0B1C-3434-4978-8E1E-7F723B12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474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 err="1"/>
              <a:t>Butyrylcholinesterase</a:t>
            </a:r>
            <a:r>
              <a:rPr lang="hr-HR" sz="3200" dirty="0"/>
              <a:t> (</a:t>
            </a:r>
            <a:r>
              <a:rPr lang="hr-HR" sz="3200" dirty="0" err="1"/>
              <a:t>BChE</a:t>
            </a:r>
            <a:r>
              <a:rPr lang="hr-HR" sz="32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1D0AF-0DBD-4A5E-9176-804AC5303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316664"/>
            <a:ext cx="10807700" cy="5270499"/>
          </a:xfrm>
        </p:spPr>
        <p:txBody>
          <a:bodyPr>
            <a:normAutofit/>
          </a:bodyPr>
          <a:lstStyle/>
          <a:p>
            <a:r>
              <a:rPr lang="hr-HR" sz="1800" dirty="0" err="1"/>
              <a:t>Related</a:t>
            </a:r>
            <a:r>
              <a:rPr lang="hr-HR" sz="1800" dirty="0"/>
              <a:t> to </a:t>
            </a:r>
            <a:r>
              <a:rPr lang="hr-HR" sz="1800" dirty="0" err="1"/>
              <a:t>AChE</a:t>
            </a:r>
            <a:endParaRPr lang="hr-HR" sz="1800" dirty="0"/>
          </a:p>
          <a:p>
            <a:r>
              <a:rPr lang="en-US" sz="1800" dirty="0"/>
              <a:t>Stable glycoprotein </a:t>
            </a:r>
          </a:p>
          <a:p>
            <a:pPr lvl="1"/>
            <a:r>
              <a:rPr lang="hr-HR" sz="1600" dirty="0" err="1"/>
              <a:t>Found</a:t>
            </a:r>
            <a:r>
              <a:rPr lang="hr-HR" sz="1600" dirty="0"/>
              <a:t> i</a:t>
            </a:r>
            <a:r>
              <a:rPr lang="en-US" sz="1600" dirty="0"/>
              <a:t>n human plasma</a:t>
            </a:r>
            <a:endParaRPr lang="hr-HR" sz="1600" dirty="0"/>
          </a:p>
          <a:p>
            <a:pPr lvl="1"/>
            <a:r>
              <a:rPr lang="en-US" sz="1600" dirty="0"/>
              <a:t>High levels of glycosylation</a:t>
            </a:r>
          </a:p>
          <a:p>
            <a:pPr lvl="1"/>
            <a:r>
              <a:rPr lang="en-US" sz="1600" dirty="0"/>
              <a:t>Throughout body (liver, </a:t>
            </a:r>
            <a:r>
              <a:rPr lang="hr-HR" sz="1600" dirty="0" err="1"/>
              <a:t>pancreas</a:t>
            </a:r>
            <a:r>
              <a:rPr lang="en-US" sz="1600" dirty="0"/>
              <a:t>, lungs etc.)</a:t>
            </a:r>
            <a:endParaRPr lang="en-US" sz="2000" dirty="0"/>
          </a:p>
          <a:p>
            <a:r>
              <a:rPr lang="en-US" sz="1800" dirty="0"/>
              <a:t>Native</a:t>
            </a:r>
            <a:r>
              <a:rPr lang="hr-HR" sz="1800" dirty="0"/>
              <a:t> </a:t>
            </a:r>
            <a:r>
              <a:rPr lang="en-US" sz="1800" dirty="0"/>
              <a:t>scavenger</a:t>
            </a:r>
          </a:p>
          <a:p>
            <a:r>
              <a:rPr lang="en-US" sz="1800" dirty="0"/>
              <a:t>Non-essential enzyme??</a:t>
            </a:r>
          </a:p>
          <a:p>
            <a:pPr lvl="1"/>
            <a:r>
              <a:rPr lang="en-US" sz="1600" dirty="0"/>
              <a:t>Detoxification function</a:t>
            </a:r>
          </a:p>
          <a:p>
            <a:pPr lvl="1"/>
            <a:r>
              <a:rPr lang="en-US" sz="1600" dirty="0"/>
              <a:t>Backup system</a:t>
            </a:r>
            <a:endParaRPr lang="hr-HR" sz="1600" dirty="0"/>
          </a:p>
          <a:p>
            <a:pPr lvl="1"/>
            <a:r>
              <a:rPr lang="hr-HR" sz="1600" dirty="0" err="1"/>
              <a:t>Biotransformation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</a:t>
            </a:r>
            <a:r>
              <a:rPr lang="hr-HR" sz="1600" dirty="0" err="1"/>
              <a:t>xenobiotics</a:t>
            </a:r>
            <a:endParaRPr lang="hr-HR" sz="1600" dirty="0"/>
          </a:p>
          <a:p>
            <a:r>
              <a:rPr lang="en-US" sz="1800" dirty="0"/>
              <a:t>More than 60 naturally occurring variants of human </a:t>
            </a:r>
            <a:r>
              <a:rPr lang="en-US" sz="1800" dirty="0" err="1"/>
              <a:t>BChE</a:t>
            </a:r>
            <a:endParaRPr lang="en-US" sz="1800" dirty="0"/>
          </a:p>
          <a:p>
            <a:pPr lvl="1"/>
            <a:r>
              <a:rPr lang="en-US" sz="1600" dirty="0"/>
              <a:t>Result of mutations (insertion, deletions, frameshift)</a:t>
            </a:r>
          </a:p>
          <a:p>
            <a:pPr lvl="1"/>
            <a:r>
              <a:rPr lang="en-US" sz="1600" dirty="0"/>
              <a:t>Differences in level of enzymatic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FF03E-14DE-41D9-9EA5-B0796AFF9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34" y="1948227"/>
            <a:ext cx="4860316" cy="3080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4E198-4ADF-4D3E-B67A-133F95C2D2CB}"/>
              </a:ext>
            </a:extLst>
          </p:cNvPr>
          <p:cNvSpPr txBox="1"/>
          <p:nvPr/>
        </p:nvSpPr>
        <p:spPr>
          <a:xfrm>
            <a:off x="7057928" y="5387447"/>
            <a:ext cx="4441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err="1"/>
              <a:t>Butyrylcholinesterase</a:t>
            </a:r>
            <a:r>
              <a:rPr lang="hr-HR" sz="1400" dirty="0"/>
              <a:t> (</a:t>
            </a:r>
            <a:r>
              <a:rPr lang="hr-HR" sz="1400" dirty="0" err="1"/>
              <a:t>BChE</a:t>
            </a:r>
            <a:r>
              <a:rPr lang="hr-HR" sz="1400" dirty="0"/>
              <a:t>) (</a:t>
            </a:r>
            <a:r>
              <a:rPr lang="hr-HR" sz="1400" dirty="0" err="1"/>
              <a:t>Brazzolotto</a:t>
            </a:r>
            <a:r>
              <a:rPr lang="hr-HR" sz="1400" dirty="0"/>
              <a:t>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, 2017.)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490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9CE0-0AD8-45C2-9F8F-363EE0C6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Organophosphorus compounds (OPCs)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1CE8F52-3CAC-4FEA-90D7-652C1F4B7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/>
        </p:blipFill>
        <p:spPr>
          <a:xfrm>
            <a:off x="6585054" y="2943174"/>
            <a:ext cx="4433697" cy="33469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8676F7-19DE-4B2F-965F-B4BDFE23A9DC}"/>
              </a:ext>
            </a:extLst>
          </p:cNvPr>
          <p:cNvSpPr txBox="1"/>
          <p:nvPr/>
        </p:nvSpPr>
        <p:spPr>
          <a:xfrm>
            <a:off x="829678" y="1791678"/>
            <a:ext cx="434670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Widespread usage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Agriculture</a:t>
            </a:r>
            <a:r>
              <a:rPr lang="en-US" sz="1600" dirty="0" err="1">
                <a:sym typeface="Wingdings" panose="05000000000000000000" pitchFamily="2" charset="2"/>
              </a:rPr>
              <a:t>pesticides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Industrial applications</a:t>
            </a:r>
            <a:r>
              <a:rPr lang="hr-HR" sz="1600" dirty="0">
                <a:sym typeface="Wingdings" panose="05000000000000000000" pitchFamily="2" charset="2"/>
              </a:rPr>
              <a:t></a:t>
            </a:r>
            <a:r>
              <a:rPr lang="hr-HR" sz="1600" dirty="0" err="1">
                <a:sym typeface="Wingdings" panose="05000000000000000000" pitchFamily="2" charset="2"/>
              </a:rPr>
              <a:t>flame</a:t>
            </a:r>
            <a:r>
              <a:rPr lang="hr-HR" sz="1600" dirty="0">
                <a:sym typeface="Wingdings" panose="05000000000000000000" pitchFamily="2" charset="2"/>
              </a:rPr>
              <a:t> </a:t>
            </a:r>
            <a:r>
              <a:rPr lang="hr-HR" sz="1600" dirty="0" err="1">
                <a:sym typeface="Wingdings" panose="05000000000000000000" pitchFamily="2" charset="2"/>
              </a:rPr>
              <a:t>retardants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 Military </a:t>
            </a:r>
            <a:r>
              <a:rPr lang="hr-HR" sz="1600" dirty="0" err="1"/>
              <a:t>application</a:t>
            </a:r>
            <a:r>
              <a:rPr lang="en-US" sz="1600" dirty="0">
                <a:sym typeface="Wingdings" panose="05000000000000000000" pitchFamily="2" charset="2"/>
              </a:rPr>
              <a:t>nerve agents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Organic compounds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Their structure contains: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Phosphoryl (P=O)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Thiophosphor</a:t>
            </a:r>
            <a:r>
              <a:rPr lang="hr-HR" sz="1600" dirty="0"/>
              <a:t>y</a:t>
            </a:r>
            <a:r>
              <a:rPr lang="en-US" sz="1600" dirty="0"/>
              <a:t>l (P=S)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Ester, thiol or amide derivates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Phosphorus/phosphonic/</a:t>
            </a:r>
            <a:r>
              <a:rPr lang="en-US" sz="1600" dirty="0" err="1"/>
              <a:t>phosphinic</a:t>
            </a:r>
            <a:r>
              <a:rPr lang="en-US" sz="1600" dirty="0"/>
              <a:t> acid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AChE</a:t>
            </a:r>
            <a:r>
              <a:rPr lang="en-US" dirty="0"/>
              <a:t>/</a:t>
            </a:r>
            <a:r>
              <a:rPr lang="en-US" dirty="0" err="1"/>
              <a:t>BChE</a:t>
            </a:r>
            <a:r>
              <a:rPr lang="en-US" dirty="0"/>
              <a:t> inhibitors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covalent/progressive inhibition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719F8A-6A07-48A9-9605-A1F92C6DA37B}"/>
              </a:ext>
            </a:extLst>
          </p:cNvPr>
          <p:cNvSpPr/>
          <p:nvPr/>
        </p:nvSpPr>
        <p:spPr>
          <a:xfrm>
            <a:off x="7239000" y="3019425"/>
            <a:ext cx="274466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9B407E-E38E-4D6D-9A46-9971402FAEC1}"/>
              </a:ext>
            </a:extLst>
          </p:cNvPr>
          <p:cNvSpPr/>
          <p:nvPr/>
        </p:nvSpPr>
        <p:spPr>
          <a:xfrm>
            <a:off x="8498190" y="3057314"/>
            <a:ext cx="274466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239927-5AB8-484E-AD06-DC931F7DB244}"/>
              </a:ext>
            </a:extLst>
          </p:cNvPr>
          <p:cNvSpPr/>
          <p:nvPr/>
        </p:nvSpPr>
        <p:spPr>
          <a:xfrm>
            <a:off x="9738960" y="3057314"/>
            <a:ext cx="274466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B107B9-7922-444A-9267-3A8CB5C3DEF8}"/>
              </a:ext>
            </a:extLst>
          </p:cNvPr>
          <p:cNvSpPr/>
          <p:nvPr/>
        </p:nvSpPr>
        <p:spPr>
          <a:xfrm>
            <a:off x="9464494" y="4671990"/>
            <a:ext cx="274466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411E7C-F406-4FE8-8B94-B4750A311C40}"/>
              </a:ext>
            </a:extLst>
          </p:cNvPr>
          <p:cNvSpPr/>
          <p:nvPr/>
        </p:nvSpPr>
        <p:spPr>
          <a:xfrm>
            <a:off x="7513466" y="4457700"/>
            <a:ext cx="192259" cy="491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4E8E9B-C164-40C5-BA71-6D1C2E6B116D}"/>
              </a:ext>
            </a:extLst>
          </p:cNvPr>
          <p:cNvGrpSpPr/>
          <p:nvPr/>
        </p:nvGrpSpPr>
        <p:grpSpPr>
          <a:xfrm>
            <a:off x="5686425" y="1414141"/>
            <a:ext cx="1679292" cy="1458259"/>
            <a:chOff x="4718991" y="1614125"/>
            <a:chExt cx="1679292" cy="14582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DDA1FA-585B-4EEB-950B-2F0FA4C3C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" r="7636" b="4799"/>
            <a:stretch/>
          </p:blipFill>
          <p:spPr>
            <a:xfrm>
              <a:off x="4718991" y="1614125"/>
              <a:ext cx="1679292" cy="145825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BF3574-3DE9-4544-9303-D3D0F89A1256}"/>
                </a:ext>
              </a:extLst>
            </p:cNvPr>
            <p:cNvSpPr/>
            <p:nvPr/>
          </p:nvSpPr>
          <p:spPr>
            <a:xfrm>
              <a:off x="5372099" y="1803929"/>
              <a:ext cx="352425" cy="7011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D4B45B-5A44-462C-991C-A8B6DB89169D}"/>
                </a:ext>
              </a:extLst>
            </p:cNvPr>
            <p:cNvSpPr/>
            <p:nvPr/>
          </p:nvSpPr>
          <p:spPr>
            <a:xfrm>
              <a:off x="5372099" y="2762250"/>
              <a:ext cx="352425" cy="257175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F8CECEB-B526-4059-B0BD-94650E9D0374}"/>
              </a:ext>
            </a:extLst>
          </p:cNvPr>
          <p:cNvSpPr/>
          <p:nvPr/>
        </p:nvSpPr>
        <p:spPr>
          <a:xfrm>
            <a:off x="7365717" y="3576025"/>
            <a:ext cx="463833" cy="2911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35578A-178F-4E20-8BBA-8652BE4C6F33}"/>
              </a:ext>
            </a:extLst>
          </p:cNvPr>
          <p:cNvSpPr/>
          <p:nvPr/>
        </p:nvSpPr>
        <p:spPr>
          <a:xfrm>
            <a:off x="8649235" y="3466889"/>
            <a:ext cx="274466" cy="2911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6A3A09-2129-4EBC-A350-250B458BF7E8}"/>
              </a:ext>
            </a:extLst>
          </p:cNvPr>
          <p:cNvSpPr/>
          <p:nvPr/>
        </p:nvSpPr>
        <p:spPr>
          <a:xfrm>
            <a:off x="9814482" y="3492776"/>
            <a:ext cx="274466" cy="2911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F802AD-63B3-413A-BD3A-CFC69DA275CA}"/>
              </a:ext>
            </a:extLst>
          </p:cNvPr>
          <p:cNvSpPr/>
          <p:nvPr/>
        </p:nvSpPr>
        <p:spPr>
          <a:xfrm>
            <a:off x="7376233" y="4964564"/>
            <a:ext cx="903496" cy="122803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C53F60-7521-4110-A0D6-9E553C07BF11}"/>
              </a:ext>
            </a:extLst>
          </p:cNvPr>
          <p:cNvSpPr/>
          <p:nvPr/>
        </p:nvSpPr>
        <p:spPr>
          <a:xfrm>
            <a:off x="9528017" y="5107452"/>
            <a:ext cx="274466" cy="2911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AACC6-4966-4EB9-80B2-51CC3B27DA43}"/>
              </a:ext>
            </a:extLst>
          </p:cNvPr>
          <p:cNvSpPr txBox="1"/>
          <p:nvPr/>
        </p:nvSpPr>
        <p:spPr>
          <a:xfrm>
            <a:off x="6871476" y="6360928"/>
            <a:ext cx="2121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C</a:t>
            </a:r>
            <a:r>
              <a:rPr lang="en-US" sz="1400" dirty="0" err="1"/>
              <a:t>ommon</a:t>
            </a:r>
            <a:r>
              <a:rPr lang="en-US" sz="1400" dirty="0"/>
              <a:t> nerve agents</a:t>
            </a:r>
          </a:p>
        </p:txBody>
      </p:sp>
    </p:spTree>
    <p:extLst>
      <p:ext uri="{BB962C8B-B14F-4D97-AF65-F5344CB8AC3E}">
        <p14:creationId xmlns:p14="http://schemas.microsoft.com/office/powerpoint/2010/main" val="35406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4F2EE47-FE8C-46E7-8819-D7961FF82FF5}"/>
              </a:ext>
            </a:extLst>
          </p:cNvPr>
          <p:cNvGrpSpPr/>
          <p:nvPr/>
        </p:nvGrpSpPr>
        <p:grpSpPr>
          <a:xfrm>
            <a:off x="2061810" y="967726"/>
            <a:ext cx="8068379" cy="4922547"/>
            <a:chOff x="395536" y="1691995"/>
            <a:chExt cx="8068379" cy="492254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F780A8-3A7D-41C1-BAE1-7D57A644E00F}"/>
                </a:ext>
              </a:extLst>
            </p:cNvPr>
            <p:cNvGrpSpPr/>
            <p:nvPr/>
          </p:nvGrpSpPr>
          <p:grpSpPr>
            <a:xfrm>
              <a:off x="395536" y="1691995"/>
              <a:ext cx="8068379" cy="2108115"/>
              <a:chOff x="179512" y="3185502"/>
              <a:chExt cx="8332127" cy="236341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B5CCCF-B9AB-4FAA-AD4C-A943D5EADA44}"/>
                  </a:ext>
                </a:extLst>
              </p:cNvPr>
              <p:cNvSpPr/>
              <p:nvPr/>
            </p:nvSpPr>
            <p:spPr>
              <a:xfrm>
                <a:off x="179512" y="5255622"/>
                <a:ext cx="7786736" cy="293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100" dirty="0"/>
              </a:p>
            </p:txBody>
          </p:sp>
          <p:pic>
            <p:nvPicPr>
              <p:cNvPr id="16" name="Picture 2">
                <a:extLst>
                  <a:ext uri="{FF2B5EF4-FFF2-40B4-BE49-F238E27FC236}">
                    <a16:creationId xmlns:a16="http://schemas.microsoft.com/office/drawing/2014/main" id="{D6051689-4F7F-434D-B3F5-8FBF61CA66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330" y="3185502"/>
                <a:ext cx="8167309" cy="198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AF6FAD7D-9505-42A7-B215-373B07C9F1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1831058"/>
                </p:ext>
              </p:extLst>
            </p:nvPr>
          </p:nvGraphicFramePr>
          <p:xfrm>
            <a:off x="2267551" y="3356344"/>
            <a:ext cx="4384675" cy="324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S ChemDraw Drawing" r:id="rId5" imgW="3736479" imgH="2764260" progId="ChemDraw.Document.6.0">
                    <p:embed/>
                  </p:oleObj>
                </mc:Choice>
                <mc:Fallback>
                  <p:oleObj name="CS ChemDraw Drawing" r:id="rId5" imgW="3736479" imgH="2764260" progId="ChemDraw.Document.6.0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551" y="3356344"/>
                          <a:ext cx="4384675" cy="324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01D977F8-B5C3-44F9-948C-54B5C4D855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5994918"/>
                </p:ext>
              </p:extLst>
            </p:nvPr>
          </p:nvGraphicFramePr>
          <p:xfrm>
            <a:off x="5868144" y="3356992"/>
            <a:ext cx="2366963" cy="325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S ChemDraw Drawing" r:id="rId7" imgW="1840416" imgH="2532600" progId="ChemDraw.Document.6.0">
                    <p:embed/>
                  </p:oleObj>
                </mc:Choice>
                <mc:Fallback>
                  <p:oleObj name="CS ChemDraw Drawing" r:id="rId7" imgW="1840416" imgH="2532600" progId="ChemDraw.Document.6.0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8144" y="3356992"/>
                          <a:ext cx="2366963" cy="3257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00DF2BD-F5AF-42A0-9957-D789DA4D5BD0}"/>
              </a:ext>
            </a:extLst>
          </p:cNvPr>
          <p:cNvSpPr txBox="1"/>
          <p:nvPr/>
        </p:nvSpPr>
        <p:spPr>
          <a:xfrm>
            <a:off x="2451100" y="813837"/>
            <a:ext cx="13680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/>
              <a:t>OPC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180B14-22A0-406D-A129-22C141109D1D}"/>
              </a:ext>
            </a:extLst>
          </p:cNvPr>
          <p:cNvSpPr txBox="1"/>
          <p:nvPr/>
        </p:nvSpPr>
        <p:spPr>
          <a:xfrm>
            <a:off x="2221411" y="2472077"/>
            <a:ext cx="23669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Catalytic triad of cholinesterase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A9B421-3D8E-491B-B396-8BEC3353EFD0}"/>
              </a:ext>
            </a:extLst>
          </p:cNvPr>
          <p:cNvSpPr txBox="1"/>
          <p:nvPr/>
        </p:nvSpPr>
        <p:spPr>
          <a:xfrm>
            <a:off x="5511800" y="887340"/>
            <a:ext cx="22412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pentavalent transition state</a:t>
            </a:r>
            <a:r>
              <a:rPr lang="hr-HR" sz="1400" dirty="0"/>
              <a:t> 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99FEA1-F306-4579-9DF3-27169B29E8C4}"/>
              </a:ext>
            </a:extLst>
          </p:cNvPr>
          <p:cNvSpPr txBox="1"/>
          <p:nvPr/>
        </p:nvSpPr>
        <p:spPr>
          <a:xfrm>
            <a:off x="8717899" y="967725"/>
            <a:ext cx="22258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Slow regeneration via water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1BB125-A933-4BB3-B8CD-FCA449C4BFE1}"/>
              </a:ext>
            </a:extLst>
          </p:cNvPr>
          <p:cNvSpPr txBox="1"/>
          <p:nvPr/>
        </p:nvSpPr>
        <p:spPr>
          <a:xfrm>
            <a:off x="4343400" y="5669879"/>
            <a:ext cx="10893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Reactivation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70132E-3FB3-48F4-907B-0C54BF8E27C5}"/>
              </a:ext>
            </a:extLst>
          </p:cNvPr>
          <p:cNvSpPr txBox="1"/>
          <p:nvPr/>
        </p:nvSpPr>
        <p:spPr>
          <a:xfrm>
            <a:off x="6996119" y="5408269"/>
            <a:ext cx="26963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Spontaneous dealkylation</a:t>
            </a:r>
            <a:r>
              <a:rPr lang="hr-HR" sz="1400" dirty="0"/>
              <a:t> </a:t>
            </a:r>
            <a:r>
              <a:rPr lang="en-US" sz="1400" dirty="0"/>
              <a:t>(aging)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8E24D-A761-4756-8A08-4F7A096335DD}"/>
              </a:ext>
            </a:extLst>
          </p:cNvPr>
          <p:cNvSpPr txBox="1"/>
          <p:nvPr/>
        </p:nvSpPr>
        <p:spPr>
          <a:xfrm>
            <a:off x="3404892" y="6143625"/>
            <a:ext cx="3179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Reactions of </a:t>
            </a:r>
            <a:r>
              <a:rPr lang="hr-HR" sz="1400" dirty="0"/>
              <a:t>OPC </a:t>
            </a:r>
            <a:r>
              <a:rPr lang="en-US" sz="1400" dirty="0"/>
              <a:t>with cholinesterase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7B6E7-C106-47E1-BF64-E8CF1EE7963F}"/>
              </a:ext>
            </a:extLst>
          </p:cNvPr>
          <p:cNvSpPr txBox="1"/>
          <p:nvPr/>
        </p:nvSpPr>
        <p:spPr>
          <a:xfrm>
            <a:off x="4416875" y="4731723"/>
            <a:ext cx="4317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R</a:t>
            </a:r>
            <a:r>
              <a:rPr lang="hr-HR" sz="1200" baseline="-25000" dirty="0"/>
              <a:t>2</a:t>
            </a:r>
            <a:r>
              <a:rPr lang="hr-HR" sz="1200" dirty="0"/>
              <a:t>O</a:t>
            </a:r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954B6B-8D7A-4AB9-A70A-BDEEB87C4187}"/>
              </a:ext>
            </a:extLst>
          </p:cNvPr>
          <p:cNvSpPr txBox="1"/>
          <p:nvPr/>
        </p:nvSpPr>
        <p:spPr>
          <a:xfrm>
            <a:off x="7431008" y="4601690"/>
            <a:ext cx="4317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/>
              <a:t>R</a:t>
            </a:r>
            <a:r>
              <a:rPr lang="hr-HR" sz="1200" baseline="-25000" dirty="0"/>
              <a:t>2</a:t>
            </a:r>
            <a:r>
              <a:rPr lang="hr-HR" sz="1200" dirty="0"/>
              <a:t>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216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9FF7-E07A-4BB9-8415-331344E3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43" y="1364958"/>
            <a:ext cx="11063514" cy="535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/>
              <a:t>A) Atropine</a:t>
            </a:r>
          </a:p>
          <a:p>
            <a:r>
              <a:rPr lang="en-US" sz="1800" dirty="0"/>
              <a:t>Anticholinergic agent</a:t>
            </a:r>
          </a:p>
          <a:p>
            <a:pPr lvl="1"/>
            <a:r>
              <a:rPr lang="en-US" sz="1600" dirty="0"/>
              <a:t>Competitive antagonist at muscarinic acetylcholine receptors</a:t>
            </a:r>
          </a:p>
          <a:p>
            <a:r>
              <a:rPr lang="en-US" sz="1800" dirty="0"/>
              <a:t>Targets „muscarinic symptoms” </a:t>
            </a:r>
          </a:p>
          <a:p>
            <a:pPr lvl="1"/>
            <a:r>
              <a:rPr lang="en-US" sz="1600" dirty="0"/>
              <a:t>Miosis (pinpoint pupils)</a:t>
            </a:r>
          </a:p>
          <a:p>
            <a:pPr lvl="1"/>
            <a:r>
              <a:rPr lang="en-US" sz="1600" dirty="0"/>
              <a:t>Excessive salivation</a:t>
            </a:r>
          </a:p>
          <a:p>
            <a:pPr lvl="1"/>
            <a:r>
              <a:rPr lang="en-US" sz="1600" dirty="0"/>
              <a:t>Abdominal pain</a:t>
            </a:r>
          </a:p>
          <a:p>
            <a:pPr lvl="1"/>
            <a:r>
              <a:rPr lang="en-US" sz="1600" dirty="0"/>
              <a:t>Bradycardia</a:t>
            </a:r>
          </a:p>
          <a:p>
            <a:pPr marL="0" indent="0">
              <a:buNone/>
            </a:pPr>
            <a:r>
              <a:rPr lang="hr-HR" sz="1800" dirty="0"/>
              <a:t>B) </a:t>
            </a:r>
            <a:r>
              <a:rPr lang="en-US" sz="1800" dirty="0"/>
              <a:t>Diazepam</a:t>
            </a:r>
          </a:p>
          <a:p>
            <a:r>
              <a:rPr lang="en-US" sz="1600" dirty="0"/>
              <a:t>anticonvulsant</a:t>
            </a:r>
          </a:p>
          <a:p>
            <a:r>
              <a:rPr lang="en-US" sz="1600" dirty="0"/>
              <a:t>Belongs to benzodiazepine class of drugs</a:t>
            </a:r>
          </a:p>
          <a:p>
            <a:r>
              <a:rPr lang="en-US" sz="1600" dirty="0"/>
              <a:t>Prevents or stops convulsions and seizures</a:t>
            </a:r>
          </a:p>
          <a:p>
            <a:r>
              <a:rPr lang="en-US" sz="1600" dirty="0"/>
              <a:t>Interaction with GABA receptors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FDBAC0-D2F1-4508-98BB-BDF8DD38B35A}"/>
              </a:ext>
            </a:extLst>
          </p:cNvPr>
          <p:cNvGrpSpPr/>
          <p:nvPr/>
        </p:nvGrpSpPr>
        <p:grpSpPr>
          <a:xfrm>
            <a:off x="5895975" y="2614158"/>
            <a:ext cx="5562600" cy="2098477"/>
            <a:chOff x="5636986" y="2533650"/>
            <a:chExt cx="5562600" cy="20984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56E7E2-89BA-4312-88FD-9336CDB4E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986" y="2533650"/>
              <a:ext cx="5562600" cy="17907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3658D3-D777-4F5F-A9AA-08E1BB6B5A40}"/>
                </a:ext>
              </a:extLst>
            </p:cNvPr>
            <p:cNvSpPr txBox="1"/>
            <p:nvPr/>
          </p:nvSpPr>
          <p:spPr>
            <a:xfrm>
              <a:off x="6096000" y="4324350"/>
              <a:ext cx="4662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Structures of atropine and diazepam </a:t>
              </a:r>
              <a:r>
                <a:rPr lang="hr-HR" sz="1400" dirty="0"/>
                <a:t>(</a:t>
              </a:r>
              <a:r>
                <a:rPr lang="hr-HR" sz="1400" dirty="0" err="1"/>
                <a:t>Delfino</a:t>
              </a:r>
              <a:r>
                <a:rPr lang="hr-HR" sz="1400" dirty="0"/>
                <a:t> </a:t>
              </a:r>
              <a:r>
                <a:rPr lang="hr-HR" sz="1400" dirty="0" err="1"/>
                <a:t>et</a:t>
              </a:r>
              <a:r>
                <a:rPr lang="hr-HR" sz="1400" dirty="0"/>
                <a:t> </a:t>
              </a:r>
              <a:r>
                <a:rPr lang="hr-HR" sz="1400" dirty="0" err="1"/>
                <a:t>al</a:t>
              </a:r>
              <a:r>
                <a:rPr lang="hr-HR" sz="1400" dirty="0"/>
                <a:t>, 2009.)</a:t>
              </a:r>
              <a:endParaRPr lang="en-US" sz="140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C3FD839-D654-45C1-AD51-DB2E8537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95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/>
              <a:t>Standard </a:t>
            </a:r>
            <a:r>
              <a:rPr lang="hr-HR" sz="3600" dirty="0" err="1"/>
              <a:t>treatment</a:t>
            </a:r>
            <a:r>
              <a:rPr lang="hr-HR" sz="3600" dirty="0"/>
              <a:t> for OPC </a:t>
            </a:r>
            <a:r>
              <a:rPr lang="hr-HR" sz="3600" dirty="0" err="1"/>
              <a:t>poisoning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82719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F675-B006-4F2C-AE7A-5C2578BF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166" y="782957"/>
            <a:ext cx="9902371" cy="437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/>
              <a:t>C) </a:t>
            </a:r>
            <a:r>
              <a:rPr lang="en-US" sz="1800" dirty="0"/>
              <a:t>Oximes</a:t>
            </a:r>
          </a:p>
          <a:p>
            <a:r>
              <a:rPr lang="en-US" sz="1800" dirty="0"/>
              <a:t>Cholinesterase reactivators (</a:t>
            </a:r>
            <a:r>
              <a:rPr lang="en-US" sz="1800" dirty="0" err="1"/>
              <a:t>AChE</a:t>
            </a:r>
            <a:r>
              <a:rPr lang="en-US" sz="1800" dirty="0"/>
              <a:t>/</a:t>
            </a:r>
            <a:r>
              <a:rPr lang="en-US" sz="1800" dirty="0" err="1"/>
              <a:t>BChE</a:t>
            </a:r>
            <a:r>
              <a:rPr lang="en-US" sz="1800" dirty="0"/>
              <a:t>)</a:t>
            </a:r>
          </a:p>
          <a:p>
            <a:r>
              <a:rPr lang="en-US" sz="1800" dirty="0"/>
              <a:t>Most therapeutically relevant oximes are pyridinic oximes</a:t>
            </a:r>
          </a:p>
          <a:p>
            <a:r>
              <a:rPr lang="en-US" sz="1800" dirty="0"/>
              <a:t>Structure:</a:t>
            </a:r>
          </a:p>
          <a:p>
            <a:pPr lvl="1"/>
            <a:r>
              <a:rPr lang="en-US" sz="1600" dirty="0"/>
              <a:t>Typically one or two quaternary pyridinium rings </a:t>
            </a:r>
          </a:p>
          <a:p>
            <a:pPr lvl="1"/>
            <a:r>
              <a:rPr lang="en-US" sz="1600" dirty="0"/>
              <a:t>Oxime groups (=N−OH)</a:t>
            </a:r>
          </a:p>
          <a:p>
            <a:r>
              <a:rPr lang="en-US" sz="1800" dirty="0"/>
              <a:t>Mechanism of action:</a:t>
            </a:r>
          </a:p>
          <a:p>
            <a:pPr lvl="1"/>
            <a:r>
              <a:rPr lang="en-US" sz="1600" dirty="0"/>
              <a:t>Nucleophilic attack of the oxime's oxygen</a:t>
            </a:r>
          </a:p>
          <a:p>
            <a:pPr lvl="1"/>
            <a:r>
              <a:rPr lang="en-US" sz="1600" dirty="0"/>
              <a:t>Breaking of the phosphorus-enzyme bond</a:t>
            </a:r>
          </a:p>
          <a:p>
            <a:pPr lvl="1"/>
            <a:r>
              <a:rPr lang="en-US" sz="1600" dirty="0" err="1"/>
              <a:t>Phosphylated</a:t>
            </a:r>
            <a:r>
              <a:rPr lang="en-US" sz="1600" dirty="0"/>
              <a:t> oxime</a:t>
            </a:r>
          </a:p>
          <a:p>
            <a:endParaRPr lang="hr-H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B4B68B-DA65-472D-A968-C3E0A6AE7898}"/>
              </a:ext>
            </a:extLst>
          </p:cNvPr>
          <p:cNvGrpSpPr/>
          <p:nvPr/>
        </p:nvGrpSpPr>
        <p:grpSpPr>
          <a:xfrm>
            <a:off x="7012249" y="1075910"/>
            <a:ext cx="4801984" cy="3451861"/>
            <a:chOff x="6551816" y="3057525"/>
            <a:chExt cx="4801984" cy="34518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49051E-55FE-4C31-A028-25464DAC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2612" y="3429000"/>
              <a:ext cx="1781175" cy="12477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D75A8A-1A2F-4F6A-A845-D0FC427D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025" y="3057525"/>
              <a:ext cx="2390775" cy="16192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4FE0D0-8ECC-4EF3-AE98-0618AD109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487" y="4676775"/>
              <a:ext cx="3276600" cy="15811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78ADED-9FF8-4D34-99F0-BDEC6CC6C215}"/>
                </a:ext>
              </a:extLst>
            </p:cNvPr>
            <p:cNvSpPr txBox="1"/>
            <p:nvPr/>
          </p:nvSpPr>
          <p:spPr>
            <a:xfrm>
              <a:off x="6551816" y="6201609"/>
              <a:ext cx="4542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Structures of most common oximes </a:t>
              </a:r>
              <a:r>
                <a:rPr lang="hr-HR" sz="1400" dirty="0"/>
                <a:t>(</a:t>
              </a:r>
              <a:r>
                <a:rPr lang="hr-HR" sz="1400" dirty="0" err="1"/>
                <a:t>Delfino</a:t>
              </a:r>
              <a:r>
                <a:rPr lang="hr-HR" sz="1400" dirty="0"/>
                <a:t> </a:t>
              </a:r>
              <a:r>
                <a:rPr lang="hr-HR" sz="1400" dirty="0" err="1"/>
                <a:t>et</a:t>
              </a:r>
              <a:r>
                <a:rPr lang="hr-HR" sz="1400" dirty="0"/>
                <a:t> </a:t>
              </a:r>
              <a:r>
                <a:rPr lang="hr-HR" sz="1400" dirty="0" err="1"/>
                <a:t>al</a:t>
              </a:r>
              <a:r>
                <a:rPr lang="hr-HR" sz="1400" dirty="0"/>
                <a:t>, 2009)</a:t>
              </a:r>
              <a:endParaRPr lang="en-US" sz="1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4523BA-D7CC-4727-BB9E-B77CD77646E8}"/>
              </a:ext>
            </a:extLst>
          </p:cNvPr>
          <p:cNvGrpSpPr/>
          <p:nvPr/>
        </p:nvGrpSpPr>
        <p:grpSpPr>
          <a:xfrm>
            <a:off x="1002166" y="4629565"/>
            <a:ext cx="7172325" cy="1460302"/>
            <a:chOff x="4474467" y="5127305"/>
            <a:chExt cx="7172325" cy="14603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05BC76-AE57-45F2-92D1-B4DEDFA5B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467" y="5127305"/>
              <a:ext cx="7172325" cy="11525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D47EE9-3FF6-4EE0-A846-5BB62686C070}"/>
                </a:ext>
              </a:extLst>
            </p:cNvPr>
            <p:cNvSpPr txBox="1"/>
            <p:nvPr/>
          </p:nvSpPr>
          <p:spPr>
            <a:xfrm>
              <a:off x="5209003" y="6279830"/>
              <a:ext cx="5275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Reactivation of </a:t>
              </a:r>
              <a:r>
                <a:rPr lang="en-US" sz="1400" dirty="0" err="1"/>
                <a:t>phosphylated</a:t>
              </a:r>
              <a:r>
                <a:rPr lang="en-US" sz="1400" dirty="0"/>
                <a:t> </a:t>
              </a:r>
              <a:r>
                <a:rPr lang="en-US" sz="1400" dirty="0" err="1"/>
                <a:t>AChE</a:t>
              </a:r>
              <a:r>
                <a:rPr lang="en-US" sz="1400" dirty="0"/>
                <a:t> by oximes</a:t>
              </a:r>
              <a:r>
                <a:rPr lang="hr-HR" sz="1400" dirty="0"/>
                <a:t> (</a:t>
              </a:r>
              <a:r>
                <a:rPr lang="hr-HR" sz="1400" dirty="0" err="1"/>
                <a:t>Delfino</a:t>
              </a:r>
              <a:r>
                <a:rPr lang="hr-HR" sz="1400" dirty="0"/>
                <a:t> </a:t>
              </a:r>
              <a:r>
                <a:rPr lang="hr-HR" sz="1400" dirty="0" err="1"/>
                <a:t>et</a:t>
              </a:r>
              <a:r>
                <a:rPr lang="hr-HR" sz="1400" dirty="0"/>
                <a:t> </a:t>
              </a:r>
              <a:r>
                <a:rPr lang="hr-HR" sz="1400" dirty="0" err="1"/>
                <a:t>al</a:t>
              </a:r>
              <a:r>
                <a:rPr lang="hr-HR" sz="1400" dirty="0"/>
                <a:t>, 2009)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667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07BF-06F7-43DE-9693-F8199256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hr-HR" sz="1800" dirty="0" err="1"/>
              <a:t>Limitations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current</a:t>
            </a:r>
            <a:r>
              <a:rPr lang="hr-HR" sz="1800" dirty="0"/>
              <a:t> </a:t>
            </a:r>
            <a:r>
              <a:rPr lang="hr-HR" sz="1800" dirty="0" err="1"/>
              <a:t>oxime</a:t>
            </a:r>
            <a:r>
              <a:rPr lang="hr-HR" sz="1800" dirty="0"/>
              <a:t> </a:t>
            </a:r>
            <a:r>
              <a:rPr lang="hr-HR" sz="1800" dirty="0" err="1"/>
              <a:t>therapy</a:t>
            </a:r>
            <a:endParaRPr lang="hr-HR" sz="1800" dirty="0"/>
          </a:p>
          <a:p>
            <a:pPr lvl="1"/>
            <a:r>
              <a:rPr lang="hr-HR" sz="1600" dirty="0" err="1"/>
              <a:t>Poor</a:t>
            </a:r>
            <a:r>
              <a:rPr lang="hr-HR" sz="1600" dirty="0"/>
              <a:t> </a:t>
            </a:r>
            <a:r>
              <a:rPr lang="hr-HR" sz="1600" dirty="0" err="1"/>
              <a:t>blood-brain</a:t>
            </a:r>
            <a:r>
              <a:rPr lang="hr-HR" sz="1600" dirty="0"/>
              <a:t> </a:t>
            </a:r>
            <a:r>
              <a:rPr lang="hr-HR" sz="1600" dirty="0" err="1"/>
              <a:t>barrier</a:t>
            </a:r>
            <a:r>
              <a:rPr lang="hr-HR" sz="1600" dirty="0"/>
              <a:t> (BBB) </a:t>
            </a:r>
            <a:r>
              <a:rPr lang="hr-HR" sz="1600" dirty="0" err="1"/>
              <a:t>penetration</a:t>
            </a:r>
            <a:endParaRPr lang="hr-HR" sz="1600" dirty="0"/>
          </a:p>
          <a:p>
            <a:pPr lvl="1"/>
            <a:r>
              <a:rPr lang="hr-HR" sz="1600" dirty="0" err="1"/>
              <a:t>Lack</a:t>
            </a:r>
            <a:r>
              <a:rPr lang="hr-HR" sz="1600" dirty="0"/>
              <a:t> </a:t>
            </a:r>
            <a:r>
              <a:rPr lang="hr-HR" sz="1600" dirty="0" err="1"/>
              <a:t>of</a:t>
            </a:r>
            <a:r>
              <a:rPr lang="hr-HR" sz="1600" dirty="0"/>
              <a:t> a </a:t>
            </a:r>
            <a:r>
              <a:rPr lang="hr-HR" sz="1600" dirty="0" err="1"/>
              <a:t>universal</a:t>
            </a:r>
            <a:r>
              <a:rPr lang="hr-HR" sz="1600" dirty="0"/>
              <a:t> </a:t>
            </a:r>
            <a:r>
              <a:rPr lang="hr-HR" sz="1600" dirty="0" err="1"/>
              <a:t>reactivator</a:t>
            </a:r>
            <a:endParaRPr lang="hr-HR" sz="1600" dirty="0"/>
          </a:p>
          <a:p>
            <a:pPr lvl="1"/>
            <a:r>
              <a:rPr lang="hr-HR" sz="1600" dirty="0" err="1"/>
              <a:t>The</a:t>
            </a:r>
            <a:r>
              <a:rPr lang="hr-HR" sz="1600" dirty="0"/>
              <a:t> „</a:t>
            </a:r>
            <a:r>
              <a:rPr lang="hr-HR" sz="1600" dirty="0" err="1"/>
              <a:t>aging</a:t>
            </a:r>
            <a:r>
              <a:rPr lang="hr-HR" sz="1600" dirty="0"/>
              <a:t>” problem</a:t>
            </a:r>
          </a:p>
          <a:p>
            <a:pPr lvl="1"/>
            <a:r>
              <a:rPr lang="hr-HR" sz="1600" dirty="0" err="1"/>
              <a:t>Toxicity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side </a:t>
            </a:r>
            <a:r>
              <a:rPr lang="hr-HR" sz="1600" dirty="0" err="1"/>
              <a:t>effects</a:t>
            </a:r>
            <a:endParaRPr lang="hr-HR" sz="1600" dirty="0"/>
          </a:p>
          <a:p>
            <a:r>
              <a:rPr lang="hr-HR" sz="1800" dirty="0" err="1"/>
              <a:t>Prophylactic</a:t>
            </a:r>
            <a:r>
              <a:rPr lang="hr-HR" sz="1800" dirty="0"/>
              <a:t> </a:t>
            </a:r>
            <a:r>
              <a:rPr lang="hr-HR" sz="1800" dirty="0" err="1"/>
              <a:t>necessity</a:t>
            </a:r>
            <a:endParaRPr lang="hr-HR" sz="1800" dirty="0"/>
          </a:p>
          <a:p>
            <a:pPr lvl="1"/>
            <a:r>
              <a:rPr lang="hr-HR" sz="1600" dirty="0" err="1"/>
              <a:t>Critical</a:t>
            </a:r>
            <a:r>
              <a:rPr lang="hr-HR" sz="1600" dirty="0"/>
              <a:t> </a:t>
            </a:r>
            <a:r>
              <a:rPr lang="hr-HR" sz="1600" dirty="0" err="1"/>
              <a:t>need</a:t>
            </a:r>
            <a:r>
              <a:rPr lang="hr-HR" sz="1600" dirty="0"/>
              <a:t> for a „</a:t>
            </a:r>
            <a:r>
              <a:rPr lang="hr-HR" sz="1600" dirty="0" err="1"/>
              <a:t>pre-treatment</a:t>
            </a:r>
            <a:r>
              <a:rPr lang="hr-HR" sz="1600" dirty="0"/>
              <a:t>” </a:t>
            </a:r>
          </a:p>
          <a:p>
            <a:pPr lvl="2"/>
            <a:r>
              <a:rPr lang="hr-HR" sz="1400" dirty="0" err="1"/>
              <a:t>Oxime</a:t>
            </a:r>
            <a:r>
              <a:rPr lang="hr-HR" sz="1400" dirty="0"/>
              <a:t> </a:t>
            </a:r>
            <a:r>
              <a:rPr lang="hr-HR" sz="1400" dirty="0" err="1"/>
              <a:t>effectivness</a:t>
            </a:r>
            <a:r>
              <a:rPr lang="hr-HR" sz="1400" dirty="0"/>
              <a:t> </a:t>
            </a:r>
            <a:r>
              <a:rPr lang="hr-HR" sz="1400" dirty="0" err="1"/>
              <a:t>is</a:t>
            </a:r>
            <a:r>
              <a:rPr lang="hr-HR" sz="1400" dirty="0"/>
              <a:t> </a:t>
            </a:r>
            <a:r>
              <a:rPr lang="hr-HR" sz="1400" dirty="0" err="1"/>
              <a:t>strictly</a:t>
            </a:r>
            <a:r>
              <a:rPr lang="hr-HR" sz="1400" dirty="0"/>
              <a:t> time-</a:t>
            </a:r>
            <a:r>
              <a:rPr lang="hr-HR" sz="1400" dirty="0" err="1"/>
              <a:t>dependent</a:t>
            </a:r>
            <a:r>
              <a:rPr lang="hr-HR" sz="1400" dirty="0"/>
              <a:t> </a:t>
            </a:r>
            <a:r>
              <a:rPr lang="hr-HR" sz="1400" dirty="0" err="1"/>
              <a:t>and</a:t>
            </a:r>
            <a:r>
              <a:rPr lang="hr-HR" sz="1400" dirty="0"/>
              <a:t> </a:t>
            </a:r>
            <a:r>
              <a:rPr lang="hr-HR" sz="1400" dirty="0" err="1"/>
              <a:t>limited</a:t>
            </a:r>
            <a:endParaRPr lang="hr-HR" sz="1400" dirty="0"/>
          </a:p>
          <a:p>
            <a:pPr lvl="1"/>
            <a:r>
              <a:rPr lang="hr-HR" sz="1600" dirty="0" err="1"/>
              <a:t>Bioscavenging</a:t>
            </a:r>
            <a:endParaRPr lang="en-US" sz="1600" dirty="0"/>
          </a:p>
          <a:p>
            <a:pPr lvl="2"/>
            <a:r>
              <a:rPr lang="hr-HR" sz="1400" dirty="0" err="1"/>
              <a:t>Interception</a:t>
            </a:r>
            <a:r>
              <a:rPr lang="hr-HR" sz="1400" dirty="0"/>
              <a:t> </a:t>
            </a:r>
            <a:r>
              <a:rPr lang="hr-HR" sz="1400" dirty="0" err="1"/>
              <a:t>and</a:t>
            </a:r>
            <a:r>
              <a:rPr lang="hr-HR" sz="1400" dirty="0"/>
              <a:t> </a:t>
            </a:r>
            <a:r>
              <a:rPr lang="hr-HR" sz="1400" dirty="0" err="1"/>
              <a:t>neutralization</a:t>
            </a:r>
            <a:r>
              <a:rPr lang="hr-HR" sz="1400" dirty="0"/>
              <a:t>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hr-HR" sz="1400" dirty="0" err="1"/>
              <a:t>toxins</a:t>
            </a:r>
            <a:r>
              <a:rPr lang="hr-HR" sz="1400" dirty="0"/>
              <a:t> </a:t>
            </a:r>
            <a:r>
              <a:rPr lang="hr-HR" sz="1400" dirty="0" err="1"/>
              <a:t>in</a:t>
            </a:r>
            <a:r>
              <a:rPr lang="hr-HR" sz="1400" dirty="0"/>
              <a:t> </a:t>
            </a:r>
            <a:r>
              <a:rPr lang="hr-HR" sz="1400" dirty="0" err="1"/>
              <a:t>the</a:t>
            </a:r>
            <a:r>
              <a:rPr lang="hr-HR" sz="1400" dirty="0"/>
              <a:t> </a:t>
            </a:r>
            <a:r>
              <a:rPr lang="hr-HR" sz="1400" dirty="0" err="1"/>
              <a:t>bloodstream</a:t>
            </a:r>
            <a:r>
              <a:rPr lang="hr-HR" sz="1400" dirty="0"/>
              <a:t> </a:t>
            </a:r>
            <a:r>
              <a:rPr lang="hr-HR" sz="1400" dirty="0" err="1"/>
              <a:t>before</a:t>
            </a:r>
            <a:r>
              <a:rPr lang="hr-HR" sz="1400" dirty="0"/>
              <a:t> </a:t>
            </a:r>
            <a:r>
              <a:rPr lang="hr-HR" sz="1400" dirty="0" err="1"/>
              <a:t>they</a:t>
            </a:r>
            <a:r>
              <a:rPr lang="hr-HR" sz="1400" dirty="0"/>
              <a:t> </a:t>
            </a:r>
            <a:r>
              <a:rPr lang="hr-HR" sz="1400" dirty="0" err="1"/>
              <a:t>reach</a:t>
            </a:r>
            <a:r>
              <a:rPr lang="hr-HR" sz="1400" dirty="0"/>
              <a:t> </a:t>
            </a:r>
            <a:r>
              <a:rPr lang="hr-HR" sz="1400" dirty="0" err="1"/>
              <a:t>their</a:t>
            </a:r>
            <a:r>
              <a:rPr lang="hr-HR" sz="1400" dirty="0"/>
              <a:t> </a:t>
            </a:r>
            <a:r>
              <a:rPr lang="hr-HR" sz="1400" dirty="0" err="1"/>
              <a:t>physiological</a:t>
            </a:r>
            <a:r>
              <a:rPr lang="hr-HR" sz="1400" dirty="0"/>
              <a:t> </a:t>
            </a:r>
            <a:r>
              <a:rPr lang="hr-HR" sz="1400" dirty="0" err="1"/>
              <a:t>targets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709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2601</TotalTime>
  <Words>2219</Words>
  <Application>Microsoft Office PowerPoint</Application>
  <PresentationFormat>Widescreen</PresentationFormat>
  <Paragraphs>275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Bahnschrift Light</vt:lpstr>
      <vt:lpstr>Bahnschrift SemiBold</vt:lpstr>
      <vt:lpstr>Calibri</vt:lpstr>
      <vt:lpstr>Calibri Light</vt:lpstr>
      <vt:lpstr>Roboto Bold</vt:lpstr>
      <vt:lpstr>Times New Roman</vt:lpstr>
      <vt:lpstr>Webdings</vt:lpstr>
      <vt:lpstr>Wingdings</vt:lpstr>
      <vt:lpstr>Office Theme</vt:lpstr>
      <vt:lpstr>CS ChemDraw Drawing</vt:lpstr>
      <vt:lpstr> </vt:lpstr>
      <vt:lpstr>Cholinergic synapse</vt:lpstr>
      <vt:lpstr>Acetylcholinesterase (AChE)</vt:lpstr>
      <vt:lpstr>Butyrylcholinesterase (BChE)</vt:lpstr>
      <vt:lpstr>Organophosphorus compounds (OPCs)</vt:lpstr>
      <vt:lpstr>PowerPoint Presentation</vt:lpstr>
      <vt:lpstr>Standard treatment for OPC poisoning</vt:lpstr>
      <vt:lpstr>PowerPoint Presentation</vt:lpstr>
      <vt:lpstr>PowerPoint Presentation</vt:lpstr>
      <vt:lpstr>Bioscavangers</vt:lpstr>
      <vt:lpstr>BChE optimization</vt:lpstr>
      <vt:lpstr>Red blood cells (RBC) modifications</vt:lpstr>
      <vt:lpstr>PowerPoint Presentation</vt:lpstr>
      <vt:lpstr>Materials and methods</vt:lpstr>
      <vt:lpstr>Results and methods</vt:lpstr>
      <vt:lpstr>PowerPoint Presentation</vt:lpstr>
      <vt:lpstr>PowerPoint Presentation</vt:lpstr>
      <vt:lpstr>PowerPoint Presentation</vt:lpstr>
      <vt:lpstr>PowerPoint Presentation</vt:lpstr>
      <vt:lpstr>Conclusions:</vt:lpstr>
      <vt:lpstr>Literature: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Bioinženjerska modifikacija eritrocita u biološko čistilo organofosfatnih spojeva</dc:title>
  <dc:creator>Petar Nakić</dc:creator>
  <cp:lastModifiedBy>Petar Nakić</cp:lastModifiedBy>
  <cp:revision>152</cp:revision>
  <dcterms:created xsi:type="dcterms:W3CDTF">2026-04-27T07:39:31Z</dcterms:created>
  <dcterms:modified xsi:type="dcterms:W3CDTF">2026-05-18T11:27:50Z</dcterms:modified>
</cp:coreProperties>
</file>