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63" r:id="rId4"/>
    <p:sldId id="264" r:id="rId5"/>
    <p:sldId id="266" r:id="rId6"/>
    <p:sldId id="265" r:id="rId7"/>
    <p:sldId id="267" r:id="rId8"/>
    <p:sldId id="278" r:id="rId9"/>
    <p:sldId id="279" r:id="rId10"/>
    <p:sldId id="268" r:id="rId11"/>
    <p:sldId id="270" r:id="rId12"/>
    <p:sldId id="273" r:id="rId13"/>
    <p:sldId id="272" r:id="rId14"/>
    <p:sldId id="271" r:id="rId15"/>
    <p:sldId id="274" r:id="rId16"/>
    <p:sldId id="269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4053" autoAdjust="0"/>
  </p:normalViewPr>
  <p:slideViewPr>
    <p:cSldViewPr snapToGrid="0">
      <p:cViewPr varScale="1">
        <p:scale>
          <a:sx n="94" d="100"/>
          <a:sy n="94" d="100"/>
        </p:scale>
        <p:origin x="12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D160-899E-4C44-913F-E783C0F5EA09}" type="datetimeFigureOut">
              <a:rPr lang="hr-HR" smtClean="0"/>
              <a:t>23.4.2025.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EDFD0-E9FB-41EE-9752-2DEC6A4A76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48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6009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3208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7104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3B4EB-E136-CCB5-A4BC-7CAFEC454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F368AF3E-76FE-04C1-684C-0DDC38253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B00E049-F167-6264-F812-4EB4FF1AB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9B608EE-E593-921D-4BD9-FB7BABF1F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8016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2753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8C31E-52EF-8283-A920-EB27597B8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AEF2F948-BD92-9BF7-3222-680DDA80F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37529F5D-4915-EBD9-BD43-A40CFA834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A412C32-FE7A-C572-5E3A-BA3B5009F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625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B03D0-93AE-45FD-FF33-4766D087F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7710F92-4DAC-5213-9751-E951F21BF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26E5D118-AC06-0B07-BCEC-3AB6F1DE4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5058801-2E77-E671-E977-5A4C3CD04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80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825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49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0B4CF-A209-45DE-8351-5E4C935C3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137A7D8-EA87-42F0-84E1-A16D6131D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B69A7090-CEF1-CF33-9A3C-6F7234F18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59A4379-FB2C-5426-FA80-8C2CE4272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1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77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9295D-20C5-9D0E-7EB4-4944591EB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A61836CF-73BE-6E5A-02A9-A4489B842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45BA48F-815D-39C8-A740-3FD414CB8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B9E236C-9881-B7EE-C591-A07D24144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17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B0F95-040D-67F3-D6AB-8B10EEB8C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5DAD4DA-C10B-83FE-9EF0-A2E871308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01EB7F65-1DB1-522C-5E4F-58BB0CC6F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CCC092A-8E48-3C7B-A03F-680422E46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817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77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EDFD0-E9FB-41EE-9752-2DEC6A4A764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81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4300CE-003A-9E9B-3AEB-D2A8078F4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411C034-55BB-CFCD-C8AD-CE0173E96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4015DE-6AF8-5541-BC87-3D84307B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18B1-87B1-46C5-B3B3-25E96DE30482}" type="datetime1">
              <a:rPr lang="hr-HR" smtClean="0"/>
              <a:t>23.4.2025.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943169-30A2-1DD1-10C6-9B54BE1C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6D88EFA-0FB2-5C55-7317-9EA427AC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151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C342EC-F30D-EFBD-A290-2E4AC093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0E8C48-95BE-0022-82F7-966BD7F19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C857FD-049E-3B95-F6E9-42255331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323B-4800-4007-9D95-FC90175984B3}" type="datetime1">
              <a:rPr lang="hr-HR" smtClean="0"/>
              <a:t>23.4.2025.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DF513A-EB8F-99E5-7780-F95E3232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9A7444-4D56-0842-2BF7-930B643D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5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864FC3B-6143-6E93-BEBA-F14ACB847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1272A88-286D-3E16-CA19-808E4164E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B1F819-6841-0389-266B-75F1DC5C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5D0E-E76A-427F-A815-335C221809B1}" type="datetime1">
              <a:rPr lang="hr-HR" smtClean="0"/>
              <a:t>23.4.2025.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AA12D0-4F89-2A7F-1FCE-2B73E8E2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A34A00-7FF8-BB2E-747B-285148E7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412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CBFBC9-A846-98C9-1B5E-793C996E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6678F4-9B3B-F630-F13A-F2D765552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D579BFD-2CC2-BE7E-255D-AA06F64B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A8DD-0A4A-4BFF-9CB9-154CF6EFD3A6}" type="datetime1">
              <a:rPr lang="hr-HR" smtClean="0"/>
              <a:t>23.4.2025.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17CF11-F5B4-DB74-EE1F-725D1BDE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C664F6-124D-4B66-EC02-01E626FC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39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EEE4BE-F9F0-4D74-40B4-5EF779A6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9DBB804-50DF-A323-F390-E6CEF7B18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385C131-9C15-6CC0-92BE-521ABBA0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B4F9-1D10-4343-8CB8-66C9D513E597}" type="datetime1">
              <a:rPr lang="hr-HR" smtClean="0"/>
              <a:t>23.4.2025.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0962E4F-DCD6-F9BB-B35B-5F627AAD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A1C800-5C12-FC09-C1B9-8B4C5CA3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679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8E3837-AF1E-0BCA-E2D4-E3BFC1CC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EEE29F-5F41-FC68-B65A-A848B4D5A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C253EDD-D1B6-5D63-30EF-6C7E0C435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6CAF31-A720-40D4-F360-222A2124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B08-A351-4D20-885A-44A977E40D6D}" type="datetime1">
              <a:rPr lang="hr-HR" smtClean="0"/>
              <a:t>23.4.2025.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EFDE18-1506-F294-47C9-DAFDEB37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594B35C-B248-505D-7213-CA638D62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423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D322C3-C363-E6CB-2824-95B4631F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83A4CF-F113-DEF1-EFA6-2AE30A99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76FE462-A2F9-C358-6F52-FAD41F87A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5D82C9F-A138-AF5F-3F63-A7503F430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4FC2556-FDEA-4EB1-5593-D691AD997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3D3DA93-5E01-8758-794E-2249B0D1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8A16-93B2-4747-93C3-E5499AAAC2D7}" type="datetime1">
              <a:rPr lang="hr-HR" smtClean="0"/>
              <a:t>23.4.2025.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806BE32-F15B-1FD3-C1CD-2403BDD6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A0DF29B-25D4-D737-9BAD-67F87E54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324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6BE701-2F05-08AA-DDBB-D9C77306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552082E-CD1D-A30E-DCE3-61E299D4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EFBF-AD57-43A7-8C06-EA64257F5ECE}" type="datetime1">
              <a:rPr lang="hr-HR" smtClean="0"/>
              <a:t>23.4.2025.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27C4368-5BC7-0DC5-F705-F41E7929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8F4F62F-4024-1176-8527-9DB1AF23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9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E9CD1EC-5B0B-E9A5-5D54-8CDCCC0D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17F1-756C-48B2-9C4E-F146C0540240}" type="datetime1">
              <a:rPr lang="hr-HR" smtClean="0"/>
              <a:t>23.4.2025.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9CD2531-8523-F0FD-077F-0452DF01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9334903-249E-8647-8199-B37991B1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339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7C7291-C682-8B0A-7161-AA6C64DA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8D1F9D5-91E4-318C-0D74-F4518B389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A8EF17D-9EE3-A088-A07B-D220BC461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6391849-180C-82A9-53A0-12993D6D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420F-4529-4339-A619-311E5DC18CB4}" type="datetime1">
              <a:rPr lang="hr-HR" smtClean="0"/>
              <a:t>23.4.2025.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85EAB67-4CD2-FF26-AC56-787269E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B246CA8-B6BE-A2E5-F89D-25DF3C01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550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DD70EE-FF98-F6AF-A790-C62EA400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15C3BF6-0E02-21D4-3BC9-468AD353B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8412902-CA2B-79B8-57B7-32CDC7F4B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07637EF-A208-FCB9-CE9D-26EF20C7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59DE-6138-4422-B5BD-9958FF3F76C9}" type="datetime1">
              <a:rPr lang="hr-HR" smtClean="0"/>
              <a:t>23.4.2025.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9D43D7D-5096-31F0-C236-BE2EB55E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0AFAE7D-7549-3203-8AB8-B5FDFC9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154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9F3EDED-1866-F603-BC2E-89799828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B0503F0-EEFF-B1FD-ABE5-52B33FC15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29D46E-100D-AB7F-5D43-DF54370F9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2774B7-79F6-4703-A973-003F2451BDAA}" type="datetime1">
              <a:rPr lang="hr-HR" smtClean="0"/>
              <a:t>23.4.2025.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3CF558F-428E-F3FE-27A2-09AFF6E30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6750A8-8697-6E89-F4E6-5F70FBEB4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A629EF-3437-4019-B525-35B8790879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008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eoljason.com/2022/04/07/automation-and-high-throughput-in-solid-state-nmr-part-1/" TargetMode="External"/><Relationship Id="rId3" Type="http://schemas.openxmlformats.org/officeDocument/2006/relationships/image" Target="../media/image4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tekst, boca, dizajn, ilustracija&#10;&#10;Sadržaj generiran umjetnom inteligencijom može biti netočan.">
            <a:extLst>
              <a:ext uri="{FF2B5EF4-FFF2-40B4-BE49-F238E27FC236}">
                <a16:creationId xmlns:a16="http://schemas.microsoft.com/office/drawing/2014/main" id="{16BCFF76-34A4-BD7D-9BD7-D8CB2EB47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t="3889" r="8432" b="22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391C02D-B015-BBA2-4FC5-9B97B50F2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888" y="0"/>
            <a:ext cx="2389839" cy="1505843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F5AB549F-F1C7-6A48-8B76-D6D6F4E70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367" y="1565531"/>
            <a:ext cx="3304880" cy="47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defTabSz="9144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en-U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PRIRODOSLOVNO-MATEMATIČKI FAKULTET</a:t>
            </a:r>
            <a:endParaRPr lang="en-US" altLang="en-US" sz="14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R="0" lvl="0" indent="0" algn="ctr" defTabSz="914400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en-U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Kemijski odsjek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281E00D-4939-716F-B43B-FFB0B8D2CFCD}"/>
              </a:ext>
            </a:extLst>
          </p:cNvPr>
          <p:cNvSpPr txBox="1"/>
          <p:nvPr/>
        </p:nvSpPr>
        <p:spPr>
          <a:xfrm>
            <a:off x="4758869" y="4955352"/>
            <a:ext cx="2674262" cy="126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Kemijski seminar 1</a:t>
            </a:r>
          </a:p>
          <a:p>
            <a:pPr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Doktorski studij Kemija, </a:t>
            </a:r>
          </a:p>
          <a:p>
            <a:pPr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smjer: Analitička kemija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273E558-EBDC-D935-7678-F7530A3A8695}"/>
              </a:ext>
            </a:extLst>
          </p:cNvPr>
          <p:cNvSpPr txBox="1"/>
          <p:nvPr/>
        </p:nvSpPr>
        <p:spPr>
          <a:xfrm>
            <a:off x="3048000" y="4395918"/>
            <a:ext cx="6096000" cy="38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Franjo Sakoman, mag.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chem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21368FA-0A52-E0A9-CEC7-8E0D2AF3ED33}"/>
              </a:ext>
            </a:extLst>
          </p:cNvPr>
          <p:cNvSpPr txBox="1"/>
          <p:nvPr/>
        </p:nvSpPr>
        <p:spPr>
          <a:xfrm>
            <a:off x="2477471" y="2012170"/>
            <a:ext cx="7594674" cy="1758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hr-HR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Primjena spektroskopije nuklearne magnetske rezonancije u čvrstom stanju za analizu ciklodekstrinskih sustava</a:t>
            </a:r>
            <a:endParaRPr lang="en-GB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9DDE762-4B77-DE4B-6E2C-CBE51F43A09B}"/>
              </a:ext>
            </a:extLst>
          </p:cNvPr>
          <p:cNvSpPr txBox="1"/>
          <p:nvPr/>
        </p:nvSpPr>
        <p:spPr>
          <a:xfrm>
            <a:off x="-137548" y="6506474"/>
            <a:ext cx="7261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Prema radu: A. H.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Mazurek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Ł.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Szeleszczuk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</a:t>
            </a:r>
            <a:r>
              <a:rPr lang="hr-H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J. Mol. Sci.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24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(2023) 1–21.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E5DC3CB0-C65E-422C-65C3-885A16C81F10}"/>
              </a:ext>
            </a:extLst>
          </p:cNvPr>
          <p:cNvSpPr txBox="1"/>
          <p:nvPr/>
        </p:nvSpPr>
        <p:spPr>
          <a:xfrm>
            <a:off x="-116282" y="6227528"/>
            <a:ext cx="2125414" cy="35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Zagreb, 23.4.2025.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CF51C203-D037-2AFF-FB15-B216C6A41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727" y="1114696"/>
            <a:ext cx="4953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2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1F99B-2794-400F-BBB2-32B512805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316DF3F3-23EE-FD7C-3951-FD5C47F5BE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A21EE297-0511-F026-5F23-D4D26828CBD6}"/>
              </a:ext>
            </a:extLst>
          </p:cNvPr>
          <p:cNvSpPr txBox="1">
            <a:spLocks/>
          </p:cNvSpPr>
          <p:nvPr/>
        </p:nvSpPr>
        <p:spPr>
          <a:xfrm>
            <a:off x="1017895" y="2587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Najčešće korištene ssNMR tehnike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C13B2E13-F291-528D-1692-321076F86929}"/>
              </a:ext>
            </a:extLst>
          </p:cNvPr>
          <p:cNvSpPr txBox="1">
            <a:spLocks/>
          </p:cNvSpPr>
          <p:nvPr/>
        </p:nvSpPr>
        <p:spPr>
          <a:xfrm>
            <a:off x="838200" y="14034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C CP-MAS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Izravna polarizacija (engl.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polarization, DP)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Varijabilno vrijeme kontakta (engl.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variable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time, VCT)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Mjerenje relaksacijskih vremena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2D tehnike (HETCOR, WISE…) 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C79A6A6-C72C-B549-D133-4900026D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68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291B1-DB84-5BB5-18EB-B8BBED438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04AF824C-A8DC-9420-EC6D-49BB1409A5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7A29DCFB-FD65-6F55-F4DF-E8C9ED65C7BA}"/>
              </a:ext>
            </a:extLst>
          </p:cNvPr>
          <p:cNvSpPr txBox="1">
            <a:spLocks/>
          </p:cNvSpPr>
          <p:nvPr/>
        </p:nvSpPr>
        <p:spPr>
          <a:xfrm>
            <a:off x="1017895" y="2587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CD sustavi kao nosači lijekova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284C05B0-2748-0CC6-ACC9-5AF1C170002A}"/>
              </a:ext>
            </a:extLst>
          </p:cNvPr>
          <p:cNvSpPr txBox="1">
            <a:spLocks/>
          </p:cNvSpPr>
          <p:nvPr/>
        </p:nvSpPr>
        <p:spPr>
          <a:xfrm>
            <a:off x="838200" y="14034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Najčešća i najraširenija primjena CD u farmaciji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ssNMR omogućuje: </a:t>
            </a:r>
          </a:p>
          <a:p>
            <a:pPr lvl="1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potvrdu formiranja kompleksa</a:t>
            </a:r>
          </a:p>
          <a:p>
            <a:pPr lvl="1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Uvid u strukturu i stabilnost inkluzije</a:t>
            </a:r>
          </a:p>
          <a:p>
            <a:pPr lvl="1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Razlikovanje amorfnih i kristalnih oblika</a:t>
            </a:r>
          </a:p>
          <a:p>
            <a:pPr lvl="1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Usporedbu metoda priprave</a:t>
            </a:r>
          </a:p>
          <a:p>
            <a:pPr lvl="1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Procjenu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molarnog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omjera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CD:gost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Praćenje cijepanje signala, promijene kemijskih pomaka i promjena širine linija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FF7F3AE-F7AB-86C3-2C81-3E18990087A2}"/>
              </a:ext>
            </a:extLst>
          </p:cNvPr>
          <p:cNvSpPr txBox="1"/>
          <p:nvPr/>
        </p:nvSpPr>
        <p:spPr>
          <a:xfrm>
            <a:off x="-14514" y="6553388"/>
            <a:ext cx="8824686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H. Mazurek, Ł. Szeleszczuk, Int. J. Mol. Sci. 24 (2023) 1–21.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EE8599F5-21CF-9761-8FC8-096B5863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323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D6282-BD86-65BD-B150-F30B50BF8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E578C737-A71E-07AF-EF23-AE6C75B883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A1C4AE6A-D6EE-DF5D-1EBF-DF50D49635B1}"/>
              </a:ext>
            </a:extLst>
          </p:cNvPr>
          <p:cNvSpPr txBox="1">
            <a:spLocks/>
          </p:cNvSpPr>
          <p:nvPr/>
        </p:nvSpPr>
        <p:spPr>
          <a:xfrm>
            <a:off x="1017895" y="2587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Primjer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8575BD61-23CE-95B6-CA51-2EEC75F9A6E0}"/>
              </a:ext>
            </a:extLst>
          </p:cNvPr>
          <p:cNvSpPr txBox="1">
            <a:spLocks/>
          </p:cNvSpPr>
          <p:nvPr/>
        </p:nvSpPr>
        <p:spPr>
          <a:xfrm>
            <a:off x="838200" y="1490541"/>
            <a:ext cx="48515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Braga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i sur. uspoređivali </a:t>
            </a:r>
            <a:r>
              <a:rPr lang="hr-HR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C CP-MAS spektre lijeka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efavirenza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γ-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ciklodekstrina i njihovih kompleksa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Dokaz uključenja lijeka: promjene kemijskih pomaka, cijepanje, širenje signala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63521C9-1C73-BBC9-C762-1898EC1AC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606" y="493295"/>
            <a:ext cx="5212532" cy="478577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06C11BB-96B0-5197-2B08-F59848568FD4}"/>
              </a:ext>
            </a:extLst>
          </p:cNvPr>
          <p:cNvSpPr txBox="1"/>
          <p:nvPr/>
        </p:nvSpPr>
        <p:spPr>
          <a:xfrm>
            <a:off x="6096000" y="5319829"/>
            <a:ext cx="5888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Slika 11. </a:t>
            </a:r>
            <a:r>
              <a:rPr lang="hr-H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H→</a:t>
            </a:r>
            <a:r>
              <a:rPr lang="hr-H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C CP-MAS ssNMR spektri (a)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efavirenza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(EFV), (b)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γ-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ciklodekstrina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γ-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CD), (c) kompleksa (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γ-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CD)₃:(EFV)₂ i 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(d) kompleksa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γ-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CD:EFV, uz odgovarajuće strukture.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CC2DF9F-73F0-9ABD-5D39-D0CDDF934BA5}"/>
              </a:ext>
            </a:extLst>
          </p:cNvPr>
          <p:cNvSpPr txBox="1"/>
          <p:nvPr/>
        </p:nvSpPr>
        <p:spPr>
          <a:xfrm>
            <a:off x="-14514" y="6553388"/>
            <a:ext cx="8824686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S. S. </a:t>
            </a:r>
            <a:r>
              <a:rPr kumimoji="0" lang="hr-H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Braga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F. El-</a:t>
            </a:r>
            <a:r>
              <a:rPr kumimoji="0" lang="hr-H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Saleh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K. </a:t>
            </a:r>
            <a:r>
              <a:rPr kumimoji="0" lang="hr-H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Lysenko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F.A. </a:t>
            </a:r>
            <a:r>
              <a:rPr kumimoji="0" lang="hr-H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Almeida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Paz, </a:t>
            </a:r>
            <a:r>
              <a:rPr kumimoji="0" lang="hr-H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Molecules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26 (3) (2021) 1–12.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CEC4324-0793-F334-B142-AF19DCE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34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2734D-6B88-6F11-F64D-0CC392E30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329C5A34-B37B-0C1A-1ADC-5DB247D06A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959FA626-34A4-19B5-BA7B-F0091DD4F69C}"/>
              </a:ext>
            </a:extLst>
          </p:cNvPr>
          <p:cNvSpPr txBox="1">
            <a:spLocks/>
          </p:cNvSpPr>
          <p:nvPr/>
        </p:nvSpPr>
        <p:spPr>
          <a:xfrm>
            <a:off x="1017895" y="2587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Primjer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6FEB7DB5-F77C-0CB2-0837-EB0BD5268547}"/>
              </a:ext>
            </a:extLst>
          </p:cNvPr>
          <p:cNvSpPr txBox="1">
            <a:spLocks/>
          </p:cNvSpPr>
          <p:nvPr/>
        </p:nvSpPr>
        <p:spPr>
          <a:xfrm>
            <a:off x="823686" y="1476027"/>
            <a:ext cx="40393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¹³C i ¹⁵N CP-MAS NMR → potvrda formiranja stabilnih kompleksa</a:t>
            </a:r>
          </a:p>
          <a:p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Molarni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omjer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gost:domaćin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= 1:2</a:t>
            </a:r>
          </a:p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Aromatski dio PZQ smješten u šupljinu CD-a</a:t>
            </a:r>
          </a:p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Širenje signala =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amorfizacija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→ poboljšana topljivost</a:t>
            </a:r>
          </a:p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ssNMR razlikuje kompleksirane i slobodne komponente</a:t>
            </a:r>
          </a:p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Vizualna potvrda: promjene kemijskih pomaka i širine linija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53BB63C-6E43-CB1E-8BCB-4C24ACB1DD97}"/>
              </a:ext>
            </a:extLst>
          </p:cNvPr>
          <p:cNvSpPr txBox="1"/>
          <p:nvPr/>
        </p:nvSpPr>
        <p:spPr>
          <a:xfrm>
            <a:off x="-14514" y="6553388"/>
            <a:ext cx="8824686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E. C. </a:t>
            </a:r>
            <a:r>
              <a:rPr kumimoji="0" lang="hr-H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Arrúa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M. J. G. </a:t>
            </a:r>
            <a:r>
              <a:rPr kumimoji="0" lang="hr-H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Ferreira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C. J. Salomon, T. G. </a:t>
            </a:r>
            <a:r>
              <a:rPr kumimoji="0" lang="hr-H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Nunes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hr-H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J. </a:t>
            </a:r>
            <a:r>
              <a:rPr kumimoji="0" lang="hr-H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Pharm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496 (2) (2015) 812–821..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F1CEC2D-E29C-E906-CEA5-6520281047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77509" y="602565"/>
            <a:ext cx="6916448" cy="417512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6A2A3A5-10C5-F7E5-9C0C-B01B277F7943}"/>
              </a:ext>
            </a:extLst>
          </p:cNvPr>
          <p:cNvSpPr txBox="1"/>
          <p:nvPr/>
        </p:nvSpPr>
        <p:spPr>
          <a:xfrm>
            <a:off x="4898566" y="4965107"/>
            <a:ext cx="68743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Slika 12. </a:t>
            </a:r>
            <a:r>
              <a:rPr lang="hr-HR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C CP-MAS spektri dobiveni za kristalni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prazikvantel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(PZQ), amorfni PZQ te za sustave PZQ s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β-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CD,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metiliranim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β-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CD (Me-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β-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CD) i hidroksipropiliranim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β-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CD (HP-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β-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CD) u molarnom omjeru 1:2 (odozdo prema gore). Spektralna područja koja prikazuju rezonancije PZQ prikazane su s proširenom vertikalnom skalom. 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EE55129D-7CB2-25EC-B954-A7D4B72E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522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F4901-5A6A-DC50-E4A5-EB800F531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B6163351-EFF2-0051-4EFF-7A8FCD673C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B4239E46-C856-697B-3177-26BAB0BB6D7B}"/>
              </a:ext>
            </a:extLst>
          </p:cNvPr>
          <p:cNvSpPr txBox="1">
            <a:spLocks/>
          </p:cNvSpPr>
          <p:nvPr/>
        </p:nvSpPr>
        <p:spPr>
          <a:xfrm>
            <a:off x="1017895" y="2587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Primjer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8CCFE4CB-E6E3-32CE-F848-C9F912D082CD}"/>
              </a:ext>
            </a:extLst>
          </p:cNvPr>
          <p:cNvSpPr txBox="1">
            <a:spLocks/>
          </p:cNvSpPr>
          <p:nvPr/>
        </p:nvSpPr>
        <p:spPr>
          <a:xfrm>
            <a:off x="424880" y="1456624"/>
            <a:ext cx="5029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Furazolidon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(FZD) i </a:t>
            </a:r>
            <a:r>
              <a:rPr lang="el-GR" sz="24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β</a:t>
            </a:r>
            <a:r>
              <a:rPr lang="hr-HR" sz="24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-CD/HP-</a:t>
            </a:r>
            <a:r>
              <a:rPr lang="el-GR" sz="24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β</a:t>
            </a:r>
            <a:r>
              <a:rPr lang="hr-HR" sz="24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-CD</a:t>
            </a:r>
          </a:p>
          <a:p>
            <a:endParaRPr lang="hr-HR" sz="2400" dirty="0">
              <a:latin typeface="Calibri" panose="020F0502020204030204" pitchFamily="34" charset="0"/>
              <a:ea typeface="Fira Code" panose="020B0809050000020004" pitchFamily="49" charset="0"/>
              <a:cs typeface="Calibri" panose="020F0502020204030204" pitchFamily="34" charset="0"/>
            </a:endParaRP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¹³C CP-MAS ssNMR → potvrda kompleksiranja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Jasna razlika između slobodnih i kompleksiranih komponenti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Širenje linija =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amorfizacija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kompleksa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Usporedba metoda: liofilizacija učinkovitija od gnječenja (1:2 omjer)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Integrirana analiza: ssNMR + Raman + XRD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Predložena geometrija uključenja u CD šupljinu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EFE0926-61AB-9E19-879B-3B3C0F02736B}"/>
              </a:ext>
            </a:extLst>
          </p:cNvPr>
          <p:cNvSpPr txBox="1"/>
          <p:nvPr/>
        </p:nvSpPr>
        <p:spPr>
          <a:xfrm>
            <a:off x="1" y="6312267"/>
            <a:ext cx="6720114" cy="57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S. G. Carvalho, D. F. Cipriano, J. C. C. de Freitas, M. A. S. Junior, E. R. Y. Ocaris, C. B. G. Teles, A. de Jesus Gouveia, R. P. Rodrigues, M. S. Zanini, J. C. O. Villanova, Drug. Deliv. and Transl. Res. 10 (2020) 1788–1809.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81B1D21-BA02-3232-78A1-AAB1EE2CA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448" y="0"/>
            <a:ext cx="2894130" cy="192222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FFE8CAD-E9B5-4406-66C0-90C8B6C9E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426" y="2286828"/>
            <a:ext cx="6212173" cy="300361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485FBB2-3498-D1BA-9552-24DCB6A9FBA6}"/>
              </a:ext>
            </a:extLst>
          </p:cNvPr>
          <p:cNvSpPr txBox="1"/>
          <p:nvPr/>
        </p:nvSpPr>
        <p:spPr>
          <a:xfrm>
            <a:off x="7159525" y="1819278"/>
            <a:ext cx="3530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Slika . Struktura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furazolidona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(FZD)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8F57B69-FDF4-730F-0DE6-9FEDC21E38C9}"/>
              </a:ext>
            </a:extLst>
          </p:cNvPr>
          <p:cNvSpPr txBox="1"/>
          <p:nvPr/>
        </p:nvSpPr>
        <p:spPr>
          <a:xfrm>
            <a:off x="6096000" y="5262747"/>
            <a:ext cx="5640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Slika 13. Usporedba </a:t>
            </a:r>
            <a:r>
              <a:rPr lang="hr-HR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C CP-MAS spektara.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Furazolidon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(FZD), </a:t>
            </a:r>
            <a:r>
              <a:rPr lang="hr-H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hidroksipropilirani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16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β</a:t>
            </a:r>
            <a:r>
              <a:rPr lang="hr-HR" sz="16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-ciklodekstrin (HP-</a:t>
            </a:r>
            <a:r>
              <a:rPr lang="el-GR" sz="16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β</a:t>
            </a:r>
            <a:r>
              <a:rPr lang="hr-HR" sz="16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-CD), LHFZD1:1  (FZD:HP-</a:t>
            </a:r>
            <a:r>
              <a:rPr lang="el-GR" sz="16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β-</a:t>
            </a:r>
            <a:r>
              <a:rPr lang="hr-HR" sz="16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CD, liofilizacija, omjer 1:1), MHFZD1:1 (FZD:HP-</a:t>
            </a:r>
            <a:r>
              <a:rPr lang="el-GR" sz="16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β-</a:t>
            </a:r>
            <a:r>
              <a:rPr lang="hr-HR" sz="16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CD, gnječenje, omjer 1:1), PMHFZD1:1 (FZD:HP-</a:t>
            </a:r>
            <a:r>
              <a:rPr lang="el-GR" sz="16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β-</a:t>
            </a:r>
            <a:r>
              <a:rPr lang="hr-HR" sz="1600" dirty="0">
                <a:latin typeface="Calibri" panose="020F0502020204030204" pitchFamily="34" charset="0"/>
                <a:ea typeface="Fira Code" panose="020B0809050000020004" pitchFamily="49" charset="0"/>
                <a:cs typeface="Calibri" panose="020F0502020204030204" pitchFamily="34" charset="0"/>
              </a:rPr>
              <a:t>CD, fizička smjesa, omjer 1:1)</a:t>
            </a:r>
            <a:endParaRPr lang="hr-H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9414EA9D-397B-815D-B91A-BAC4B866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21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DE2E7-D630-3ADC-6156-A3C11B8DA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00FFCD4B-834B-B7E8-EDED-C89A4DFC71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1563400B-0D49-5394-7B5E-9F575BA8D1DF}"/>
              </a:ext>
            </a:extLst>
          </p:cNvPr>
          <p:cNvSpPr txBox="1">
            <a:spLocks/>
          </p:cNvSpPr>
          <p:nvPr/>
        </p:nvSpPr>
        <p:spPr>
          <a:xfrm>
            <a:off x="838199" y="885526"/>
            <a:ext cx="10816771" cy="56533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Nanospužve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CD +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umrežavajuće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sredstvo = porozne polimerne nanočestice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Sustavi za uklanjanje toksina ili za isporuku lijekova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ssNMR potvrđuje formaciju sustava i uključenje molekule gosta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Primjena derivata (npr.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metilirani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CD): veća ugradnja u polimernu mrežu</a:t>
            </a:r>
          </a:p>
          <a:p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Funkcionalizacija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CD 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Ciljane kemijske modifikacije na CD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Npr. fosforne skupine (materijal prikladan za primjenu u vatrootpornim premazima) – analiza </a:t>
            </a:r>
            <a:r>
              <a:rPr lang="hr-HR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P ssNMR spektroskopijom</a:t>
            </a:r>
          </a:p>
          <a:p>
            <a:pPr lvl="1"/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Zaštita okoliša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CD kao odstranjivači onečišćivala – ciljano vezanje organskih zagađivala iz vode</a:t>
            </a:r>
          </a:p>
          <a:p>
            <a:pPr lvl="1"/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Senzori za ione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ssNMR potvrđuje vezanje određenom iona u ciklodekstrinsku strukturu</a:t>
            </a:r>
          </a:p>
          <a:p>
            <a:pPr lvl="1"/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FF26F66-FC7A-0937-B7DC-68798E63B78D}"/>
              </a:ext>
            </a:extLst>
          </p:cNvPr>
          <p:cNvSpPr txBox="1"/>
          <p:nvPr/>
        </p:nvSpPr>
        <p:spPr>
          <a:xfrm>
            <a:off x="-14514" y="6553388"/>
            <a:ext cx="8824686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H. Mazurek, Ł. Szeleszczuk, Int. J. Mol. Sci. 24 (2023) 1–21.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3DCE6E21-5429-81EB-BA5E-417338FB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2834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03E8E-E934-561D-F8CA-9EF8DD711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CB13693C-DAD8-E6C4-2522-3A72028967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6B4882AF-EE01-B728-23B3-15F3B4D7D9C3}"/>
              </a:ext>
            </a:extLst>
          </p:cNvPr>
          <p:cNvSpPr txBox="1">
            <a:spLocks/>
          </p:cNvSpPr>
          <p:nvPr/>
        </p:nvSpPr>
        <p:spPr>
          <a:xfrm>
            <a:off x="838200" y="5905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Prednosti ssNMR tehnike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7BED46A3-2D72-78DD-B1D1-F5D4C475791D}"/>
              </a:ext>
            </a:extLst>
          </p:cNvPr>
          <p:cNvSpPr txBox="1">
            <a:spLocks/>
          </p:cNvSpPr>
          <p:nvPr/>
        </p:nvSpPr>
        <p:spPr>
          <a:xfrm>
            <a:off x="8382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Analiza uzoraka bez prethodnog otapanja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Razdvajanje i određivanje kompleksiranih i slobodnih komponenti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Kvantitativna i kvalitativna karakterizacija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Dopuna ostalim analitičkim tehnikama (PXRD, DSC, FT-IR…) 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186B5BF-E865-176B-5FC9-B7BE7681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16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4A0BE-8D43-3023-0AA1-5EDCD793C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B1D56C75-3BF4-9049-A635-81C5093C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AA9BB197-7BD8-BB9F-DFD1-BA1524B812AE}"/>
              </a:ext>
            </a:extLst>
          </p:cNvPr>
          <p:cNvSpPr txBox="1">
            <a:spLocks/>
          </p:cNvSpPr>
          <p:nvPr/>
        </p:nvSpPr>
        <p:spPr>
          <a:xfrm>
            <a:off x="976090" y="5905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Ograničenja i izazovi u primjeni ssNMR za analizu CD sustava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2F657BFB-02BE-19F2-32A7-7A16B7F91992}"/>
              </a:ext>
            </a:extLst>
          </p:cNvPr>
          <p:cNvSpPr txBox="1">
            <a:spLocks/>
          </p:cNvSpPr>
          <p:nvPr/>
        </p:nvSpPr>
        <p:spPr>
          <a:xfrm>
            <a:off x="976090" y="2506662"/>
            <a:ext cx="102398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Dugo vrijeme mjerenja→ posebno za slabo osjetljive jezgre (¹³C, ¹⁵N...)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Visoki troškovi opreme i održavanja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Preklapanje signala→ posebno kod kompleksnih sustava i derivata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Slična relaksacijska svojstva→ otežano razdvajanje signala gosta i domaćina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Niska osjetljivost u usporedbi s drugim tehnikama (FTIR, PXRD)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Rezultati mogu biti teško protumačivi→ potrebno koristiti s drugim analitičkim metodama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55F2CDF-E383-7DF6-045D-A898DC65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164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60D90-3BE1-5C38-3B5C-33CE55F12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F624908A-BE1E-7090-9A8D-C936B06871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7AB0DE11-C39E-92DF-4D2B-2A7152B482B3}"/>
              </a:ext>
            </a:extLst>
          </p:cNvPr>
          <p:cNvSpPr txBox="1">
            <a:spLocks/>
          </p:cNvSpPr>
          <p:nvPr/>
        </p:nvSpPr>
        <p:spPr>
          <a:xfrm>
            <a:off x="1017895" y="2587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Zaključak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F27A8CEA-E050-DA96-6ADC-850FAA97180F}"/>
              </a:ext>
            </a:extLst>
          </p:cNvPr>
          <p:cNvSpPr txBox="1">
            <a:spLocks/>
          </p:cNvSpPr>
          <p:nvPr/>
        </p:nvSpPr>
        <p:spPr>
          <a:xfrm>
            <a:off x="976090" y="1760382"/>
            <a:ext cx="102398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ssNMR spektroskopija pruža detaljan uvid u strukturu, dinamiku i fazne promjene CD kompleksa u čvrstom stanju</a:t>
            </a:r>
          </a:p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Posebno korisna za sustave koji su amorfni, polikristalni ili teško topivi</a:t>
            </a:r>
          </a:p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Najčešće se koristi ¹³C CP-MAS, ali i DP, VCT, 2D eksperimenti te relaksacijska mjerenja proširuju spektar informacija</a:t>
            </a:r>
          </a:p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Omogućuje razlikovanje kompleksiranih i slobodnih komponenti, određivanje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molarnog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omjera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CD:gost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, te procjenu stupnja kristaličnosti</a:t>
            </a:r>
          </a:p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Predstavlja komplementarnu i sve češće neizostavnu tehniku uz FTIR, PXRD i Raman spektroskopiju</a:t>
            </a:r>
          </a:p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Usprkos tehničkim izazovima, ssNMR se ističe kao vrhunski alat za supramolekulske sustave, a njezina primjena i značaj kontinuirano rastu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F59B244A-5BA4-094C-7170-279B706C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0268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0A4F4-3B96-7C3A-BB54-141209CFD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EE4EAA4C-770B-750E-1557-E0E7D30B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35AE4F1C-389E-9877-324D-D2F9A5F5B6D8}"/>
              </a:ext>
            </a:extLst>
          </p:cNvPr>
          <p:cNvSpPr txBox="1">
            <a:spLocks/>
          </p:cNvSpPr>
          <p:nvPr/>
        </p:nvSpPr>
        <p:spPr>
          <a:xfrm>
            <a:off x="1017895" y="2587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643D3049-21EF-4A03-F4D4-5FF41652854F}"/>
              </a:ext>
            </a:extLst>
          </p:cNvPr>
          <p:cNvSpPr txBox="1">
            <a:spLocks/>
          </p:cNvSpPr>
          <p:nvPr/>
        </p:nvSpPr>
        <p:spPr>
          <a:xfrm>
            <a:off x="838200" y="2947814"/>
            <a:ext cx="10515600" cy="962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7200" dirty="0">
                <a:latin typeface="Calibri" panose="020F0502020204030204" pitchFamily="34" charset="0"/>
                <a:cs typeface="Calibri" panose="020F0502020204030204" pitchFamily="34" charset="0"/>
              </a:rPr>
              <a:t>Hvala na pozornosti! 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9A44D37-6F56-5512-A5E0-80187338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078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D4295-2450-3FEE-3FD4-5710F3970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5F405E47-55BB-670A-5322-027203CA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10F060F0-5376-092E-5286-C2C5A7283B9E}"/>
              </a:ext>
            </a:extLst>
          </p:cNvPr>
          <p:cNvSpPr txBox="1">
            <a:spLocks/>
          </p:cNvSpPr>
          <p:nvPr/>
        </p:nvSpPr>
        <p:spPr>
          <a:xfrm>
            <a:off x="1017895" y="2587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Sadržaj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F1519D23-B724-FDF0-8A8D-499B3C211194}"/>
              </a:ext>
            </a:extLst>
          </p:cNvPr>
          <p:cNvSpPr txBox="1">
            <a:spLocks/>
          </p:cNvSpPr>
          <p:nvPr/>
        </p:nvSpPr>
        <p:spPr>
          <a:xfrm>
            <a:off x="838200" y="14034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Ciklodekstrini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Spektroskopija NMR u čvrstom stanju (ssNMR)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Primjena ssNMR u analizi ciklodekstrinskih sustava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Zaključak</a:t>
            </a: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CAD83A76-D08B-60BA-E75E-2DBD1BBF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164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960D7-82F1-4AD4-C759-58062BF0B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986C1ECA-F6D5-FB09-5679-5B11750562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383DC04F-4D81-8A79-50E4-555FE61DE47A}"/>
              </a:ext>
            </a:extLst>
          </p:cNvPr>
          <p:cNvSpPr txBox="1">
            <a:spLocks/>
          </p:cNvSpPr>
          <p:nvPr/>
        </p:nvSpPr>
        <p:spPr>
          <a:xfrm>
            <a:off x="1004247" y="2587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Ciklodekstrini (CD)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2A50BD29-475D-CE0F-E9FC-4B8F6C39844C}"/>
              </a:ext>
            </a:extLst>
          </p:cNvPr>
          <p:cNvSpPr txBox="1">
            <a:spLocks/>
          </p:cNvSpPr>
          <p:nvPr/>
        </p:nvSpPr>
        <p:spPr>
          <a:xfrm>
            <a:off x="838200" y="140436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ciklički oligosaharidi – glukopiranozne jedinice međusobno povezane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α-1,4-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glikozidnom vezom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struktura podsjeća na krnji stožac sa središnjom šupljinom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posjeduju hidrofilan (vanjski dio molekule) te hidrofoban tj. lipofilan karakter (središnja šupljina)</a:t>
            </a:r>
            <a:endParaRPr lang="hr-HR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AB78F48-0FD2-F8DE-BB6F-1EA8B38DF8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070"/>
          <a:stretch/>
        </p:blipFill>
        <p:spPr>
          <a:xfrm>
            <a:off x="1978898" y="3617794"/>
            <a:ext cx="5738698" cy="1903118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306EB26B-A93F-F95A-5F8C-F5A331591375}"/>
              </a:ext>
            </a:extLst>
          </p:cNvPr>
          <p:cNvSpPr txBox="1"/>
          <p:nvPr/>
        </p:nvSpPr>
        <p:spPr>
          <a:xfrm>
            <a:off x="2962114" y="5544034"/>
            <a:ext cx="4965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Slika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600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Strukture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dimenzije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α, β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γ-ciklodekstrina</a:t>
            </a:r>
            <a:endParaRPr lang="en-GB" sz="1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B151215B-46AB-C90C-FDEE-C403439F6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696" y="3448191"/>
            <a:ext cx="2646900" cy="2561286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8F5B06D9-E447-BADF-C067-6815900052E6}"/>
              </a:ext>
            </a:extLst>
          </p:cNvPr>
          <p:cNvSpPr txBox="1"/>
          <p:nvPr/>
        </p:nvSpPr>
        <p:spPr>
          <a:xfrm>
            <a:off x="8236383" y="6014462"/>
            <a:ext cx="2447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Slika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Molekulska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struktura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β-ciklodekstrina</a:t>
            </a:r>
            <a:endParaRPr lang="en-GB" sz="1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D63365F-EE93-1118-4EFD-A712343EA21E}"/>
              </a:ext>
            </a:extLst>
          </p:cNvPr>
          <p:cNvSpPr txBox="1"/>
          <p:nvPr/>
        </p:nvSpPr>
        <p:spPr>
          <a:xfrm>
            <a:off x="-56549" y="5853127"/>
            <a:ext cx="5990602" cy="10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H. Mazurek, Ł. Szeleszczuk, Int. J. Mol. Sci. 24 (2023) 1–21.</a:t>
            </a:r>
            <a:endParaRPr lang="hr-HR" sz="1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E. M. M. Del </a:t>
            </a:r>
            <a:r>
              <a:rPr lang="hr-HR" sz="1100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Valle</a:t>
            </a: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hr-HR" sz="1100" i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100" i="1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</a:t>
            </a:r>
            <a:r>
              <a:rPr lang="hr-HR" sz="1100" i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100" i="1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Biochem</a:t>
            </a:r>
            <a:r>
              <a:rPr lang="hr-HR" sz="1100" i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1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39</a:t>
            </a: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(2004) 1033–1046.</a:t>
            </a:r>
            <a:endParaRPr lang="en-US" sz="1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J. Zhang, P. X. Ma, </a:t>
            </a:r>
            <a:r>
              <a:rPr lang="hr-HR" sz="1100" i="1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</a:t>
            </a:r>
            <a:r>
              <a:rPr lang="hr-HR" sz="1100" i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Drug </a:t>
            </a:r>
            <a:r>
              <a:rPr lang="hr-HR" sz="1100" i="1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Delivery</a:t>
            </a:r>
            <a:r>
              <a:rPr lang="hr-HR" sz="1100" i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Rev.</a:t>
            </a: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1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65</a:t>
            </a: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hr-HR" sz="11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</a:t>
            </a: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(2013) 1215–1233.</a:t>
            </a:r>
            <a:endParaRPr lang="en-US" sz="11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hr-HR" sz="1100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Celebioglu</a:t>
            </a: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F. Topuz, Z. </a:t>
            </a:r>
            <a:r>
              <a:rPr lang="hr-HR" sz="1100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Irem</a:t>
            </a: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100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Yildiz</a:t>
            </a: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T. </a:t>
            </a:r>
            <a:r>
              <a:rPr lang="hr-HR" sz="1100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Uyar</a:t>
            </a: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1100" i="1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Carbohydrate</a:t>
            </a:r>
            <a:r>
              <a:rPr lang="hr-HR" sz="1100" i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100" i="1" dirty="0" err="1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Polymers</a:t>
            </a:r>
            <a:r>
              <a:rPr lang="hr-HR" sz="1100" i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1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207 </a:t>
            </a:r>
            <a:r>
              <a:rPr lang="hr-HR" sz="11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(2019) 471–479.</a:t>
            </a:r>
            <a:endParaRPr lang="hr-HR" sz="11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21185E5-E3C8-2080-E28A-CF9EDDF3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916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3AED1-9418-2EA3-EADF-DED300753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5584B2B0-BB35-4FBF-EA53-75E0E7EDDD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98494EAB-5FC4-B304-F065-DF51D40843B6}"/>
              </a:ext>
            </a:extLst>
          </p:cNvPr>
          <p:cNvSpPr txBox="1">
            <a:spLocks/>
          </p:cNvSpPr>
          <p:nvPr/>
        </p:nvSpPr>
        <p:spPr>
          <a:xfrm>
            <a:off x="1004247" y="2587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Inkluzijski kompleksi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89DA147E-C55B-C20A-399C-14B08A9C4167}"/>
              </a:ext>
            </a:extLst>
          </p:cNvPr>
          <p:cNvSpPr txBox="1">
            <a:spLocks/>
          </p:cNvSpPr>
          <p:nvPr/>
        </p:nvSpPr>
        <p:spPr>
          <a:xfrm>
            <a:off x="838200" y="14751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potrebn</a:t>
            </a:r>
            <a:r>
              <a:rPr lang="hr-HR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povoljna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sterička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okolina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tj. podudaranje u geometriji i veličini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središnju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šupljinu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ciklodekstrina 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uklapa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molekula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gosta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svojom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cijelom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strukturom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ili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samo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jednim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dijelom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svoje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strukture</a:t>
            </a:r>
          </a:p>
          <a:p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reverzibilan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dovesti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povoljnih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fizikalno-kemijskih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modifikacija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molekule gosta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12E777E-9413-5A12-5AAE-A55AA7A1E9A3}"/>
              </a:ext>
            </a:extLst>
          </p:cNvPr>
          <p:cNvSpPr txBox="1"/>
          <p:nvPr/>
        </p:nvSpPr>
        <p:spPr>
          <a:xfrm>
            <a:off x="-43542" y="6302743"/>
            <a:ext cx="8824686" cy="569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P. </a:t>
            </a:r>
            <a:r>
              <a:rPr kumimoji="0" lang="hr-H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Jansook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N. </a:t>
            </a:r>
            <a:r>
              <a:rPr kumimoji="0" lang="hr-H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Ogawa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T. </a:t>
            </a:r>
            <a:r>
              <a:rPr kumimoji="0" lang="hr-H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Loftsson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hr-H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</a:t>
            </a:r>
            <a:r>
              <a:rPr kumimoji="0" lang="hr-H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J. </a:t>
            </a:r>
            <a:r>
              <a:rPr kumimoji="0" lang="hr-H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Pharm</a:t>
            </a:r>
            <a:r>
              <a:rPr kumimoji="0" lang="hr-H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kumimoji="0" lang="hr-H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535 </a:t>
            </a: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(2018) 272–284.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N. Morin-Crini, S.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Fourmentin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É. Fenyvesi, E.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Lichtfouse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G. Torri, M.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Fourmentin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G. Crini, Environ. Chem. Lett. 19 (2021) 2581–2617.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672340A-6591-B19A-42AB-5551CDA45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552" y="4345024"/>
            <a:ext cx="5419814" cy="148145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3E3B630-A261-23C7-8317-20B03E46A489}"/>
              </a:ext>
            </a:extLst>
          </p:cNvPr>
          <p:cNvSpPr txBox="1"/>
          <p:nvPr/>
        </p:nvSpPr>
        <p:spPr>
          <a:xfrm>
            <a:off x="2499683" y="5823358"/>
            <a:ext cx="719263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Slika 3. Shematski prikaz inkluzijskih kompleksa različitih stehiometrija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80F6329B-2A28-2382-7F32-BD025D30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86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B16BF-74CA-E71D-E933-7017986B4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72275E88-07BF-81CF-B4F4-C02BBE0A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FAEA7F23-7D93-CDC2-DB6F-15F058DC92C8}"/>
              </a:ext>
            </a:extLst>
          </p:cNvPr>
          <p:cNvSpPr txBox="1">
            <a:spLocks/>
          </p:cNvSpPr>
          <p:nvPr/>
        </p:nvSpPr>
        <p:spPr>
          <a:xfrm>
            <a:off x="1099457" y="591968"/>
            <a:ext cx="10515600" cy="626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Tablica 1. Sažeti prikaz primjene ciklodekstrina u različitim industrijama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E234601B-3DA4-A329-5479-195A89722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54083"/>
              </p:ext>
            </p:extLst>
          </p:nvPr>
        </p:nvGraphicFramePr>
        <p:xfrm>
          <a:off x="2998680" y="1218250"/>
          <a:ext cx="6194639" cy="5320624"/>
        </p:xfrm>
        <a:graphic>
          <a:graphicData uri="http://schemas.openxmlformats.org/drawingml/2006/table">
            <a:tbl>
              <a:tblPr firstRow="1" firstCol="1" bandRow="1"/>
              <a:tblGrid>
                <a:gridCol w="3096986">
                  <a:extLst>
                    <a:ext uri="{9D8B030D-6E8A-4147-A177-3AD203B41FA5}">
                      <a16:colId xmlns:a16="http://schemas.microsoft.com/office/drawing/2014/main" val="2655202966"/>
                    </a:ext>
                  </a:extLst>
                </a:gridCol>
                <a:gridCol w="3097653">
                  <a:extLst>
                    <a:ext uri="{9D8B030D-6E8A-4147-A177-3AD203B41FA5}">
                      <a16:colId xmlns:a16="http://schemas.microsoft.com/office/drawing/2014/main" val="2263951758"/>
                    </a:ext>
                  </a:extLst>
                </a:gridCol>
              </a:tblGrid>
              <a:tr h="233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Industrija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Primjeri primjene ciklodekstrina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073203"/>
                  </a:ext>
                </a:extLst>
              </a:tr>
              <a:tr h="1030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Farmaceutska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Poboljšanje topljivosti (bioraspoloživosti) i stabilnosti lijekova, zaštita od razgradnje/vanjskog utjecaja, maskiranje neugodnih okusa i mirisa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414136"/>
                  </a:ext>
                </a:extLst>
              </a:tr>
              <a:tr h="764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Biomedicina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Nosači lijekova za ciljanu dostavu i kontrolirano oslobađanje, biokompatibilni materijali za medicinske primjene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661183"/>
                  </a:ext>
                </a:extLst>
              </a:tr>
              <a:tr h="499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Kozmetika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Stabilizacija aktivnih sastojaka, poboljšanje mirisa i produljenje učinkovitosti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038912"/>
                  </a:ext>
                </a:extLst>
              </a:tr>
              <a:tr h="764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Prehrambena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Zaštita okusa, boja i mirisa, produljenje roka trajanja, poboljšanje topljivosti lipofilnih sastojaka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349460"/>
                  </a:ext>
                </a:extLst>
              </a:tr>
              <a:tr h="499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Tekstilna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Antimikrobna svojstva, povećanje otpornosti na vlaku i mrlje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656186"/>
                  </a:ext>
                </a:extLst>
              </a:tr>
              <a:tr h="764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Ekologija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Uklanjanje organskih zagađivala i teških metala iz vode i tla, poboljšanje procesa pročišćivanja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95351"/>
                  </a:ext>
                </a:extLst>
              </a:tr>
              <a:tr h="764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Materijali i nanotehnologija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hr-HR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Razvoj nanospužvi, polimernih materijala, funkcionalnih površina, kontrolirano otpuštanje aktivnih tvari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4281" marR="54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023911"/>
                  </a:ext>
                </a:extLst>
              </a:tr>
            </a:tbl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EE87D4EB-C0E4-2C5C-7022-E26442D892D4}"/>
              </a:ext>
            </a:extLst>
          </p:cNvPr>
          <p:cNvSpPr txBox="1"/>
          <p:nvPr/>
        </p:nvSpPr>
        <p:spPr>
          <a:xfrm>
            <a:off x="-14514" y="6553388"/>
            <a:ext cx="8824686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H. Mazurek, Ł. Szeleszczuk, Int. J. Mol. Sci. 24 (2023) 1–21.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90F7F86-AAA1-C247-86D4-CAC4191DC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795" y="1630687"/>
            <a:ext cx="617517" cy="61751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8793EDA-85A1-AF9F-3EA9-92B83ED9B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063" y="2567330"/>
            <a:ext cx="617517" cy="61751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4D771FC-426E-3036-E3A4-D138D2A24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562" y="3269578"/>
            <a:ext cx="434971" cy="45681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10F8B23-873A-912F-1D1C-59D5EE11C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062" y="3870208"/>
            <a:ext cx="541551" cy="54155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8E1B737-14D0-3076-A314-C8E608C76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5062" y="4525257"/>
            <a:ext cx="482471" cy="48247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82DCD6F-4CD9-FCAD-2261-D7400DA8EA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2795" y="5121226"/>
            <a:ext cx="541551" cy="54155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EAADCBE-7EFF-1872-AC14-07460E0EED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2795" y="5827037"/>
            <a:ext cx="617517" cy="617517"/>
          </a:xfrm>
          <a:prstGeom prst="rect">
            <a:avLst/>
          </a:prstGeom>
        </p:spPr>
      </p:pic>
      <p:sp>
        <p:nvSpPr>
          <p:cNvPr id="11" name="Rezervirano mjesto broja slajda 10">
            <a:extLst>
              <a:ext uri="{FF2B5EF4-FFF2-40B4-BE49-F238E27FC236}">
                <a16:creationId xmlns:a16="http://schemas.microsoft.com/office/drawing/2014/main" id="{7B692A1E-6007-F8B5-BDC3-8D902F13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103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63622-321A-C32F-D72D-8FF6FA97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E1E802F9-9875-0A11-1130-71856E5E48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225206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D971057C-9D72-BF34-A77E-5EEA1E391E07}"/>
              </a:ext>
            </a:extLst>
          </p:cNvPr>
          <p:cNvSpPr txBox="1">
            <a:spLocks/>
          </p:cNvSpPr>
          <p:nvPr/>
        </p:nvSpPr>
        <p:spPr>
          <a:xfrm>
            <a:off x="4143623" y="2938919"/>
            <a:ext cx="28617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Analitičke tehnike za analizu CD kompleksa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8376CF99-BCD1-7453-A395-FA10B44CF2B4}"/>
              </a:ext>
            </a:extLst>
          </p:cNvPr>
          <p:cNvSpPr txBox="1">
            <a:spLocks/>
          </p:cNvSpPr>
          <p:nvPr/>
        </p:nvSpPr>
        <p:spPr>
          <a:xfrm>
            <a:off x="838200" y="14751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00B63FF6-7C4F-E31B-4FD5-5FF1CE5C33BA}"/>
              </a:ext>
            </a:extLst>
          </p:cNvPr>
          <p:cNvSpPr txBox="1">
            <a:spLocks/>
          </p:cNvSpPr>
          <p:nvPr/>
        </p:nvSpPr>
        <p:spPr>
          <a:xfrm>
            <a:off x="-254086" y="3256210"/>
            <a:ext cx="3371967" cy="69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Elektroanalitičke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polarografija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voltametrija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1D9FD303-63D1-DA3B-BAE1-772F4B7CF75D}"/>
              </a:ext>
            </a:extLst>
          </p:cNvPr>
          <p:cNvSpPr txBox="1">
            <a:spLocks/>
          </p:cNvSpPr>
          <p:nvPr/>
        </p:nvSpPr>
        <p:spPr>
          <a:xfrm>
            <a:off x="363652" y="1110984"/>
            <a:ext cx="3159023" cy="1452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Separacijske tehnike (HPLC, kapilarna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elektroforeza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021B1804-B3E9-4056-52FE-7DDD3010A12F}"/>
              </a:ext>
            </a:extLst>
          </p:cNvPr>
          <p:cNvSpPr txBox="1">
            <a:spLocks/>
          </p:cNvSpPr>
          <p:nvPr/>
        </p:nvSpPr>
        <p:spPr>
          <a:xfrm>
            <a:off x="6184460" y="880192"/>
            <a:ext cx="2250318" cy="541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Termička analiza (DSC, TGA)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B30D192A-1ACA-15B1-1ED2-0787A8B7902D}"/>
              </a:ext>
            </a:extLst>
          </p:cNvPr>
          <p:cNvSpPr txBox="1">
            <a:spLocks/>
          </p:cNvSpPr>
          <p:nvPr/>
        </p:nvSpPr>
        <p:spPr>
          <a:xfrm>
            <a:off x="8692307" y="1190575"/>
            <a:ext cx="2250318" cy="844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Rendgenska difrakcija (XRPD,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monokristal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F3C181E1-7C6B-CE54-4CCA-7A350B9A76D8}"/>
              </a:ext>
            </a:extLst>
          </p:cNvPr>
          <p:cNvSpPr txBox="1">
            <a:spLocks/>
          </p:cNvSpPr>
          <p:nvPr/>
        </p:nvSpPr>
        <p:spPr>
          <a:xfrm>
            <a:off x="9464793" y="2279761"/>
            <a:ext cx="2861732" cy="645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Vibracijske spektroskopije (FT-IR, ATR, Raman)</a:t>
            </a: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53E3D566-3631-6743-4B14-23451EA206A9}"/>
              </a:ext>
            </a:extLst>
          </p:cNvPr>
          <p:cNvSpPr txBox="1">
            <a:spLocks/>
          </p:cNvSpPr>
          <p:nvPr/>
        </p:nvSpPr>
        <p:spPr>
          <a:xfrm>
            <a:off x="8974669" y="3636068"/>
            <a:ext cx="2861732" cy="587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Elektronska mikroskopija (SEM)</a:t>
            </a:r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811AEF82-5A29-9546-B318-93AD57664AC5}"/>
              </a:ext>
            </a:extLst>
          </p:cNvPr>
          <p:cNvSpPr txBox="1">
            <a:spLocks/>
          </p:cNvSpPr>
          <p:nvPr/>
        </p:nvSpPr>
        <p:spPr>
          <a:xfrm>
            <a:off x="7318291" y="4962812"/>
            <a:ext cx="2861732" cy="840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Spektroskopija NMR u čvrstom stanju (ssNMR)</a:t>
            </a:r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CBCD7637-8CFA-354C-B510-AF7A3EA2F0B5}"/>
              </a:ext>
            </a:extLst>
          </p:cNvPr>
          <p:cNvSpPr/>
          <p:nvPr/>
        </p:nvSpPr>
        <p:spPr>
          <a:xfrm>
            <a:off x="4108664" y="2793384"/>
            <a:ext cx="2974359" cy="161801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C5293807-D43A-EE8E-9F03-05D0E9D6E008}"/>
              </a:ext>
            </a:extLst>
          </p:cNvPr>
          <p:cNvSpPr/>
          <p:nvPr/>
        </p:nvSpPr>
        <p:spPr>
          <a:xfrm>
            <a:off x="477269" y="4370401"/>
            <a:ext cx="3226372" cy="163689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61C85F65-2826-4F1E-7314-DD4535B737BC}"/>
              </a:ext>
            </a:extLst>
          </p:cNvPr>
          <p:cNvSpPr/>
          <p:nvPr/>
        </p:nvSpPr>
        <p:spPr>
          <a:xfrm>
            <a:off x="18328" y="3029284"/>
            <a:ext cx="2974360" cy="128092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5D8EEB37-998C-6A55-44AE-C29464A1F4D9}"/>
              </a:ext>
            </a:extLst>
          </p:cNvPr>
          <p:cNvSpPr/>
          <p:nvPr/>
        </p:nvSpPr>
        <p:spPr>
          <a:xfrm>
            <a:off x="618691" y="1104905"/>
            <a:ext cx="2626754" cy="142810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2FA6136A-56D8-D19B-AFFC-E8097F59BA7E}"/>
              </a:ext>
            </a:extLst>
          </p:cNvPr>
          <p:cNvSpPr/>
          <p:nvPr/>
        </p:nvSpPr>
        <p:spPr>
          <a:xfrm>
            <a:off x="6208871" y="614998"/>
            <a:ext cx="2201497" cy="89945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30BD2BE4-AB0B-D6C0-90FE-548739BF6CBA}"/>
              </a:ext>
            </a:extLst>
          </p:cNvPr>
          <p:cNvSpPr/>
          <p:nvPr/>
        </p:nvSpPr>
        <p:spPr>
          <a:xfrm>
            <a:off x="8705454" y="1084874"/>
            <a:ext cx="2338129" cy="97174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8324441D-75FA-DF60-A9B2-8E5A072A195E}"/>
              </a:ext>
            </a:extLst>
          </p:cNvPr>
          <p:cNvSpPr/>
          <p:nvPr/>
        </p:nvSpPr>
        <p:spPr>
          <a:xfrm>
            <a:off x="9628106" y="1998927"/>
            <a:ext cx="2505435" cy="114006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AEA3663F-5D5D-7380-62B6-FA123D01D80E}"/>
              </a:ext>
            </a:extLst>
          </p:cNvPr>
          <p:cNvSpPr/>
          <p:nvPr/>
        </p:nvSpPr>
        <p:spPr>
          <a:xfrm>
            <a:off x="9078914" y="3354007"/>
            <a:ext cx="2716233" cy="99954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5E72C922-49AC-3017-014C-9DB8CA85CA8B}"/>
              </a:ext>
            </a:extLst>
          </p:cNvPr>
          <p:cNvSpPr/>
          <p:nvPr/>
        </p:nvSpPr>
        <p:spPr>
          <a:xfrm>
            <a:off x="7446442" y="4692183"/>
            <a:ext cx="2605430" cy="150393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7" name="Ravni poveznik sa strelicom 26">
            <a:extLst>
              <a:ext uri="{FF2B5EF4-FFF2-40B4-BE49-F238E27FC236}">
                <a16:creationId xmlns:a16="http://schemas.microsoft.com/office/drawing/2014/main" id="{EFB514E8-CCB8-280B-08F1-9A15A18A5550}"/>
              </a:ext>
            </a:extLst>
          </p:cNvPr>
          <p:cNvCxnSpPr>
            <a:cxnSpLocks/>
          </p:cNvCxnSpPr>
          <p:nvPr/>
        </p:nvCxnSpPr>
        <p:spPr>
          <a:xfrm flipH="1">
            <a:off x="3515788" y="4043559"/>
            <a:ext cx="885767" cy="76966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Ravni poveznik sa strelicom 27">
            <a:extLst>
              <a:ext uri="{FF2B5EF4-FFF2-40B4-BE49-F238E27FC236}">
                <a16:creationId xmlns:a16="http://schemas.microsoft.com/office/drawing/2014/main" id="{0C047909-F2E7-EFD9-C273-0C5EE640118E}"/>
              </a:ext>
            </a:extLst>
          </p:cNvPr>
          <p:cNvCxnSpPr>
            <a:cxnSpLocks/>
            <a:stCxn id="17" idx="2"/>
            <a:endCxn id="19" idx="6"/>
          </p:cNvCxnSpPr>
          <p:nvPr/>
        </p:nvCxnSpPr>
        <p:spPr>
          <a:xfrm flipH="1">
            <a:off x="2992688" y="3602391"/>
            <a:ext cx="1115976" cy="6735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Ravni poveznik sa strelicom 32">
            <a:extLst>
              <a:ext uri="{FF2B5EF4-FFF2-40B4-BE49-F238E27FC236}">
                <a16:creationId xmlns:a16="http://schemas.microsoft.com/office/drawing/2014/main" id="{6A5D01F6-2366-441D-F8B2-84CAE27430BE}"/>
              </a:ext>
            </a:extLst>
          </p:cNvPr>
          <p:cNvCxnSpPr>
            <a:cxnSpLocks/>
          </p:cNvCxnSpPr>
          <p:nvPr/>
        </p:nvCxnSpPr>
        <p:spPr>
          <a:xfrm flipH="1" flipV="1">
            <a:off x="2992688" y="2279761"/>
            <a:ext cx="1401393" cy="87923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Ravni poveznik sa strelicom 34">
            <a:extLst>
              <a:ext uri="{FF2B5EF4-FFF2-40B4-BE49-F238E27FC236}">
                <a16:creationId xmlns:a16="http://schemas.microsoft.com/office/drawing/2014/main" id="{5180BD55-09C9-BCA3-4298-156ED72E82AC}"/>
              </a:ext>
            </a:extLst>
          </p:cNvPr>
          <p:cNvCxnSpPr>
            <a:cxnSpLocks/>
          </p:cNvCxnSpPr>
          <p:nvPr/>
        </p:nvCxnSpPr>
        <p:spPr>
          <a:xfrm flipV="1">
            <a:off x="6311001" y="1523837"/>
            <a:ext cx="834970" cy="1394249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Ravni poveznik sa strelicom 37">
            <a:extLst>
              <a:ext uri="{FF2B5EF4-FFF2-40B4-BE49-F238E27FC236}">
                <a16:creationId xmlns:a16="http://schemas.microsoft.com/office/drawing/2014/main" id="{D8045531-593B-4E2F-A7E6-0E7879026D24}"/>
              </a:ext>
            </a:extLst>
          </p:cNvPr>
          <p:cNvCxnSpPr>
            <a:cxnSpLocks/>
          </p:cNvCxnSpPr>
          <p:nvPr/>
        </p:nvCxnSpPr>
        <p:spPr>
          <a:xfrm flipV="1">
            <a:off x="6775851" y="1785365"/>
            <a:ext cx="2125358" cy="1341766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Ravni poveznik sa strelicom 39">
            <a:extLst>
              <a:ext uri="{FF2B5EF4-FFF2-40B4-BE49-F238E27FC236}">
                <a16:creationId xmlns:a16="http://schemas.microsoft.com/office/drawing/2014/main" id="{BE2BA230-3645-AE5E-CD4B-C1B1D140BD1C}"/>
              </a:ext>
            </a:extLst>
          </p:cNvPr>
          <p:cNvCxnSpPr>
            <a:cxnSpLocks/>
          </p:cNvCxnSpPr>
          <p:nvPr/>
        </p:nvCxnSpPr>
        <p:spPr>
          <a:xfrm flipV="1">
            <a:off x="7026990" y="2775278"/>
            <a:ext cx="2694091" cy="694593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Ravni poveznik sa strelicom 41">
            <a:extLst>
              <a:ext uri="{FF2B5EF4-FFF2-40B4-BE49-F238E27FC236}">
                <a16:creationId xmlns:a16="http://schemas.microsoft.com/office/drawing/2014/main" id="{441808B6-2805-FD9E-0B09-8486631BDC69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7083023" y="3761269"/>
            <a:ext cx="1995891" cy="92509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Ravni poveznik sa strelicom 43">
            <a:extLst>
              <a:ext uri="{FF2B5EF4-FFF2-40B4-BE49-F238E27FC236}">
                <a16:creationId xmlns:a16="http://schemas.microsoft.com/office/drawing/2014/main" id="{6AB61661-2BB9-721B-BFF9-2B51497FBEE7}"/>
              </a:ext>
            </a:extLst>
          </p:cNvPr>
          <p:cNvCxnSpPr>
            <a:cxnSpLocks/>
          </p:cNvCxnSpPr>
          <p:nvPr/>
        </p:nvCxnSpPr>
        <p:spPr>
          <a:xfrm>
            <a:off x="6208871" y="4310207"/>
            <a:ext cx="1348700" cy="87864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Naslov 1">
            <a:extLst>
              <a:ext uri="{FF2B5EF4-FFF2-40B4-BE49-F238E27FC236}">
                <a16:creationId xmlns:a16="http://schemas.microsoft.com/office/drawing/2014/main" id="{E4CD25D4-1682-FFA3-352D-F06D5A6C6510}"/>
              </a:ext>
            </a:extLst>
          </p:cNvPr>
          <p:cNvSpPr txBox="1">
            <a:spLocks/>
          </p:cNvSpPr>
          <p:nvPr/>
        </p:nvSpPr>
        <p:spPr>
          <a:xfrm>
            <a:off x="378956" y="4819300"/>
            <a:ext cx="3371967" cy="1001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Spektroskopske metode (UV/Vis, CD, fluorescencija, spektroskopija NMR, ESR)</a:t>
            </a: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9CD247C7-0DD5-2601-2DD4-F7F64FCCB48D}"/>
              </a:ext>
            </a:extLst>
          </p:cNvPr>
          <p:cNvSpPr txBox="1"/>
          <p:nvPr/>
        </p:nvSpPr>
        <p:spPr>
          <a:xfrm>
            <a:off x="1792519" y="6367423"/>
            <a:ext cx="838750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Slika 4. Shematski prikaz analitičkih tehnika koje se koriste za proučavanje ciklodekstrina 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15F1EE9-0A9E-DBE5-C404-31A95E12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32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36BB5-70D2-9757-E1A2-37C87AAEC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83EB4511-36EF-85C5-5E4F-474B4AE729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907C56B1-7C8D-C901-5CC4-2233E5379D20}"/>
              </a:ext>
            </a:extLst>
          </p:cNvPr>
          <p:cNvSpPr txBox="1">
            <a:spLocks/>
          </p:cNvSpPr>
          <p:nvPr/>
        </p:nvSpPr>
        <p:spPr>
          <a:xfrm>
            <a:off x="1032409" y="258763"/>
            <a:ext cx="100710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Spektroskopija NMR u čvrstom stanju </a:t>
            </a:r>
          </a:p>
          <a:p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(engl. </a:t>
            </a:r>
            <a:r>
              <a:rPr lang="hr-HR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solid-state</a:t>
            </a:r>
            <a:r>
              <a:rPr lang="hr-HR" sz="4000" i="1" dirty="0">
                <a:latin typeface="Calibri" panose="020F0502020204030204" pitchFamily="34" charset="0"/>
                <a:cs typeface="Calibri" panose="020F0502020204030204" pitchFamily="34" charset="0"/>
              </a:rPr>
              <a:t> NMR</a:t>
            </a:r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, ssNMR)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9F9A6029-A735-E7D8-85E0-FC695BFC3525}"/>
              </a:ext>
            </a:extLst>
          </p:cNvPr>
          <p:cNvSpPr txBox="1">
            <a:spLocks/>
          </p:cNvSpPr>
          <p:nvPr/>
        </p:nvSpPr>
        <p:spPr>
          <a:xfrm>
            <a:off x="802105" y="1561147"/>
            <a:ext cx="110199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međuspinske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interakcije su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anizotropnog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karaktera (orijentacijski ovisne)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694F986-61EB-3D98-2FB3-F0AAE97182A5}"/>
              </a:ext>
            </a:extLst>
          </p:cNvPr>
          <p:cNvSpPr txBox="1"/>
          <p:nvPr/>
        </p:nvSpPr>
        <p:spPr>
          <a:xfrm>
            <a:off x="788892" y="5455500"/>
            <a:ext cx="500230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Slika 5. Shematski prikaz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međuspinskih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interakcija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Slika 7" descr="Slika na kojoj se prikazuje tekst, snimka zaslona, dijagram, Font&#10;&#10;Sadržaj generiran umjetnom inteligencijom može biti netočan.">
            <a:extLst>
              <a:ext uri="{FF2B5EF4-FFF2-40B4-BE49-F238E27FC236}">
                <a16:creationId xmlns:a16="http://schemas.microsoft.com/office/drawing/2014/main" id="{5863C014-AC1A-5C03-4139-B0726BC51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4" y="2434721"/>
            <a:ext cx="5849761" cy="302077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70FA9D9-BCD6-AB40-159C-81967D5D4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271" y="2157749"/>
            <a:ext cx="3674157" cy="3416966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03E17B63-FC2C-8D1C-9650-49973A2C36BA}"/>
              </a:ext>
            </a:extLst>
          </p:cNvPr>
          <p:cNvSpPr txBox="1"/>
          <p:nvPr/>
        </p:nvSpPr>
        <p:spPr>
          <a:xfrm>
            <a:off x="6884122" y="5504873"/>
            <a:ext cx="4764454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Slika 6. Usporedba spektara </a:t>
            </a:r>
            <a:r>
              <a:rPr lang="hr-HR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 NMR </a:t>
            </a:r>
            <a:r>
              <a:rPr lang="hr-HR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alanina</a:t>
            </a:r>
            <a:r>
              <a:rPr lang="hr-H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otopini i čvrstom stanju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8EB7895-077F-E3BB-2611-E0CFF30732B1}"/>
              </a:ext>
            </a:extLst>
          </p:cNvPr>
          <p:cNvSpPr txBox="1"/>
          <p:nvPr/>
        </p:nvSpPr>
        <p:spPr>
          <a:xfrm>
            <a:off x="-14514" y="6553388"/>
            <a:ext cx="10133072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Pičuljan, Struktura i vodikove veze derivata tiosemikarbazona u otopini, Doktorski rad, Prirodoslovno-matematički fakultet, Sveučilište u Zagrebu, 2014, str. 43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DDA5F5F-BD34-6A63-6612-A80D0A8B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38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55952-06A2-BC12-5016-55B293988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D26BC7A0-6219-53DC-1446-922562B3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55557199-EC38-E7EF-948C-9BDFDA21262D}"/>
              </a:ext>
            </a:extLst>
          </p:cNvPr>
          <p:cNvSpPr txBox="1">
            <a:spLocks/>
          </p:cNvSpPr>
          <p:nvPr/>
        </p:nvSpPr>
        <p:spPr>
          <a:xfrm>
            <a:off x="1032409" y="258763"/>
            <a:ext cx="100710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Spektroskopija NMR u čvrstom stanju </a:t>
            </a:r>
          </a:p>
          <a:p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(engl. </a:t>
            </a:r>
            <a:r>
              <a:rPr lang="hr-HR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solid-state</a:t>
            </a:r>
            <a:r>
              <a:rPr lang="hr-HR" sz="4000" i="1" dirty="0">
                <a:latin typeface="Calibri" panose="020F0502020204030204" pitchFamily="34" charset="0"/>
                <a:cs typeface="Calibri" panose="020F0502020204030204" pitchFamily="34" charset="0"/>
              </a:rPr>
              <a:t> NMR</a:t>
            </a:r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, ssNMR)</a:t>
            </a:r>
          </a:p>
        </p:txBody>
      </p:sp>
      <p:sp>
        <p:nvSpPr>
          <p:cNvPr id="14" name="Rezervirano mjesto sadržaja 4">
            <a:extLst>
              <a:ext uri="{FF2B5EF4-FFF2-40B4-BE49-F238E27FC236}">
                <a16:creationId xmlns:a16="http://schemas.microsoft.com/office/drawing/2014/main" id="{76D19A14-9385-E59C-D247-F0BC82157E40}"/>
              </a:ext>
            </a:extLst>
          </p:cNvPr>
          <p:cNvSpPr txBox="1">
            <a:spLocks/>
          </p:cNvSpPr>
          <p:nvPr/>
        </p:nvSpPr>
        <p:spPr>
          <a:xfrm>
            <a:off x="1032409" y="1097872"/>
            <a:ext cx="110199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signali su široki, niske rezolucije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tehnike za poboljšanje: 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MAS (engl. </a:t>
            </a:r>
            <a:r>
              <a:rPr lang="hr-HR" i="1" dirty="0" err="1">
                <a:latin typeface="Calibri" panose="020F0502020204030204" pitchFamily="34" charset="0"/>
                <a:cs typeface="Calibri" panose="020F0502020204030204" pitchFamily="34" charset="0"/>
              </a:rPr>
              <a:t>magic</a:t>
            </a:r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latin typeface="Calibri" panose="020F0502020204030204" pitchFamily="34" charset="0"/>
                <a:cs typeface="Calibri" panose="020F0502020204030204" pitchFamily="34" charset="0"/>
              </a:rPr>
              <a:t>angle</a:t>
            </a:r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latin typeface="Calibri" panose="020F0502020204030204" pitchFamily="34" charset="0"/>
                <a:cs typeface="Calibri" panose="020F0502020204030204" pitchFamily="34" charset="0"/>
              </a:rPr>
              <a:t>spinning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)                CP (engl.,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-polarization)    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BEF7D92-2A28-2988-DD9E-81A5569D2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124" y="3263734"/>
            <a:ext cx="3999066" cy="2227459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C96FAFE-0F28-43BB-9CFD-C066576DBD7E}"/>
              </a:ext>
            </a:extLst>
          </p:cNvPr>
          <p:cNvSpPr txBox="1"/>
          <p:nvPr/>
        </p:nvSpPr>
        <p:spPr>
          <a:xfrm>
            <a:off x="1317770" y="5491193"/>
            <a:ext cx="3999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Slika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Vrtnja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uzorka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magičnom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kutu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hr-HR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54,7°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unutar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cilindričnog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rotora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4DC0018-4823-C6B5-1681-4D77F4ABF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501" y="3264401"/>
            <a:ext cx="3523793" cy="21947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B69ABC8-8926-86A1-A071-AED453139324}"/>
              </a:ext>
            </a:extLst>
          </p:cNvPr>
          <p:cNvSpPr txBox="1"/>
          <p:nvPr/>
        </p:nvSpPr>
        <p:spPr>
          <a:xfrm>
            <a:off x="7331955" y="5516321"/>
            <a:ext cx="3771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Slika 8. Pulsni slijed križne polarizacije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21F30CA-93E0-330D-A0E8-39D802CFF50F}"/>
              </a:ext>
            </a:extLst>
          </p:cNvPr>
          <p:cNvSpPr txBox="1"/>
          <p:nvPr/>
        </p:nvSpPr>
        <p:spPr>
          <a:xfrm>
            <a:off x="-14514" y="6553388"/>
            <a:ext cx="10133072" cy="31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M. J. Duer, Solid-state NMR Spectroscopy: Principles and applications, Blackwell Science, Oxford, 2002.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EE410E-9A5D-0753-9C11-FCD23DC7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862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BB5D2-3EDA-A253-77DF-B942A8827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E821C938-F6CA-443B-A117-9DF4EE830A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316D0A3C-C2B2-E635-FD9A-F7DAA8F2349C}"/>
              </a:ext>
            </a:extLst>
          </p:cNvPr>
          <p:cNvSpPr txBox="1">
            <a:spLocks/>
          </p:cNvSpPr>
          <p:nvPr/>
        </p:nvSpPr>
        <p:spPr>
          <a:xfrm>
            <a:off x="1032409" y="258763"/>
            <a:ext cx="100710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Spektroskopija NMR u čvrstom stanju </a:t>
            </a:r>
          </a:p>
          <a:p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(engl. </a:t>
            </a:r>
            <a:r>
              <a:rPr lang="hr-HR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solid-state</a:t>
            </a:r>
            <a:r>
              <a:rPr lang="hr-HR" sz="4000" i="1" dirty="0">
                <a:latin typeface="Calibri" panose="020F0502020204030204" pitchFamily="34" charset="0"/>
                <a:cs typeface="Calibri" panose="020F0502020204030204" pitchFamily="34" charset="0"/>
              </a:rPr>
              <a:t> NMR</a:t>
            </a:r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, ssNMR)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73223F4-FF4F-359E-2804-5B5DB2E3B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758" y="1146942"/>
            <a:ext cx="734966" cy="132556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64A1EA0-9BB7-492C-9624-2B71D6376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442" y="1016375"/>
            <a:ext cx="2750272" cy="158669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8C3A30F-490D-B3DD-8914-58E1A5D6F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552268"/>
            <a:ext cx="5972175" cy="3000375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02C05E9C-8338-EF35-45F4-3D80E1603155}"/>
              </a:ext>
            </a:extLst>
          </p:cNvPr>
          <p:cNvSpPr txBox="1"/>
          <p:nvPr/>
        </p:nvSpPr>
        <p:spPr>
          <a:xfrm>
            <a:off x="939380" y="4944413"/>
            <a:ext cx="4065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Slika 9. Primjer tekućeg uzorka i </a:t>
            </a:r>
            <a:r>
              <a:rPr lang="hr-HR" i="1" dirty="0" err="1">
                <a:latin typeface="Calibri" panose="020F0502020204030204" pitchFamily="34" charset="0"/>
                <a:cs typeface="Calibri" panose="020F0502020204030204" pitchFamily="34" charset="0"/>
              </a:rPr>
              <a:t>spinnera</a:t>
            </a:r>
            <a:r>
              <a:rPr lang="hr-H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unutar područja zavojnica sonde NMR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2A6134B-335F-7BEB-FDBE-04D49B063CD0}"/>
              </a:ext>
            </a:extLst>
          </p:cNvPr>
          <p:cNvSpPr txBox="1"/>
          <p:nvPr/>
        </p:nvSpPr>
        <p:spPr>
          <a:xfrm>
            <a:off x="6576263" y="5605164"/>
            <a:ext cx="5339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Slika 10. Primjer čvrstog uzorka u rotoru, nosača rotora i probe pod magičnim kutem</a:t>
            </a:r>
            <a:endParaRPr lang="hr-H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E7BD5DDC-A637-AD03-C5C8-C03CA47440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50" y="1711246"/>
            <a:ext cx="5761430" cy="3202964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2F9FA99B-268F-1480-3466-E27CFB9A9BDB}"/>
              </a:ext>
            </a:extLst>
          </p:cNvPr>
          <p:cNvSpPr txBox="1"/>
          <p:nvPr/>
        </p:nvSpPr>
        <p:spPr>
          <a:xfrm>
            <a:off x="-35339" y="6038259"/>
            <a:ext cx="7269259" cy="75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K. </a:t>
            </a:r>
            <a:r>
              <a:rPr kumimoji="0" lang="hr-H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Pičuljan</a:t>
            </a: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T. Jednačak, N. Cindro, P. Novak</a:t>
            </a:r>
            <a:r>
              <a:rPr lang="en-GB" sz="10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hr-HR" sz="10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Osnovni priručnik za rad sa spektrometrom NMR visoke rezolucije</a:t>
            </a:r>
            <a:r>
              <a:rPr lang="en-GB" sz="10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lang="hr-HR" sz="10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 </a:t>
            </a:r>
            <a:r>
              <a:rPr lang="en-GB" sz="1000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skripta</a:t>
            </a:r>
            <a:r>
              <a:rPr lang="en-GB" sz="10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1000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Zavod</a:t>
            </a:r>
            <a:r>
              <a:rPr lang="en-GB" sz="10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 </a:t>
            </a:r>
            <a:r>
              <a:rPr lang="en-GB" sz="1000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analitičku</a:t>
            </a:r>
            <a:r>
              <a:rPr lang="en-GB" sz="10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kemiju</a:t>
            </a:r>
            <a:r>
              <a:rPr lang="en-GB" sz="10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1000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Prirodoslovno-matematički</a:t>
            </a:r>
            <a:r>
              <a:rPr lang="en-GB" sz="10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000" dirty="0" err="1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fakultet</a:t>
            </a:r>
            <a:r>
              <a:rPr lang="en-GB" sz="1000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Zagreb, 2016.</a:t>
            </a:r>
            <a:r>
              <a:rPr lang="hr-HR" sz="10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https://www.jeoljason.com/2022/04/07/automation-and-high-throughput-in-solid-state-nmr-part-1/</a:t>
            </a:r>
            <a:r>
              <a:rPr lang="hr-HR" sz="10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(datum pristupa 17.4.2025.)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2D975B9F-7F48-BFEE-5247-DB138B6C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9EF-3437-4019-B525-35B8790879AA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4040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1768</Words>
  <Application>Microsoft Office PowerPoint</Application>
  <PresentationFormat>Široki zaslon</PresentationFormat>
  <Paragraphs>197</Paragraphs>
  <Slides>19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filip.franjo filip.franjo</dc:creator>
  <cp:lastModifiedBy>filip.franjo filip.franjo</cp:lastModifiedBy>
  <cp:revision>96</cp:revision>
  <dcterms:created xsi:type="dcterms:W3CDTF">2025-04-19T12:27:23Z</dcterms:created>
  <dcterms:modified xsi:type="dcterms:W3CDTF">2025-04-23T00:37:31Z</dcterms:modified>
</cp:coreProperties>
</file>