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485544FF.xml" ContentType="application/vnd.ms-powerpoint.comments+xml"/>
  <Override PartName="/ppt/comments/modernComment_101_209C2802.xml" ContentType="application/vnd.ms-powerpoint.comments+xml"/>
  <Override PartName="/ppt/comments/modernComment_102_5D1D05C4.xml" ContentType="application/vnd.ms-powerpoint.comments+xml"/>
  <Override PartName="/ppt/comments/modernComment_103_94ADFCA2.xml" ContentType="application/vnd.ms-powerpoint.comments+xml"/>
  <Override PartName="/ppt/comments/modernComment_104_2A1AE604.xml" ContentType="application/vnd.ms-powerpoint.comments+xml"/>
  <Override PartName="/ppt/comments/modernComment_105_66188A09.xml" ContentType="application/vnd.ms-powerpoint.comments+xml"/>
  <Override PartName="/ppt/comments/modernComment_106_D3CA419E.xml" ContentType="application/vnd.ms-powerpoint.comments+xml"/>
  <Override PartName="/ppt/comments/modernComment_107_547B0BAF.xml" ContentType="application/vnd.ms-powerpoint.comments+xml"/>
  <Override PartName="/ppt/comments/modernComment_108_9B1BC0A.xml" ContentType="application/vnd.ms-powerpoint.comments+xml"/>
  <Override PartName="/ppt/comments/modernComment_109_84192814.xml" ContentType="application/vnd.ms-powerpoint.comments+xml"/>
  <Override PartName="/ppt/comments/modernComment_10A_7C963948.xml" ContentType="application/vnd.ms-powerpoint.comments+xml"/>
  <Override PartName="/ppt/comments/modernComment_10B_A72C8BF.xml" ContentType="application/vnd.ms-powerpoint.comments+xml"/>
  <Override PartName="/ppt/comments/modernComment_10D_5C6B0E1E.xml" ContentType="application/vnd.ms-powerpoint.comments+xml"/>
  <Override PartName="/ppt/comments/modernComment_10E_B63FA8F3.xml" ContentType="application/vnd.ms-powerpoint.comments+xml"/>
  <Override PartName="/ppt/comments/modernComment_10F_25138305.xml" ContentType="application/vnd.ms-powerpoint.comments+xml"/>
  <Override PartName="/ppt/comments/modernComment_110_EB0A26E.xml" ContentType="application/vnd.ms-powerpoint.comments+xml"/>
  <Override PartName="/ppt/comments/modernComment_111_8D1D6847.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84CF00-77D4-2263-0FF9-BDAB03C55E39}" name="Karlo Petric" initials="KP" userId="45bd5a64db3e1cf9" providerId="Windows Live"/>
  <p188:author id="{9F612062-65C4-15C3-CE49-5500E91165A3}" name="Karlo Petrić" initials="KP" userId="S::kpetric.chem@pmf.hr::08775655-129a-427f-863e-d1e5f7f5d8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38"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modernComment_100_485544FF.xml><?xml version="1.0" encoding="utf-8"?>
<p188:cmLst xmlns:a="http://schemas.openxmlformats.org/drawingml/2006/main" xmlns:r="http://schemas.openxmlformats.org/officeDocument/2006/relationships" xmlns:p188="http://schemas.microsoft.com/office/powerpoint/2018/8/main">
  <p188:cm id="{02877785-C202-4778-9791-6EA78DECF505}" authorId="{9F612062-65C4-15C3-CE49-5500E91165A3}" created="2024-04-23T12:44:57.288">
    <pc:sldMkLst xmlns:pc="http://schemas.microsoft.com/office/powerpoint/2013/main/command">
      <pc:docMk/>
      <pc:sldMk cId="1213547775" sldId="256"/>
    </pc:sldMkLst>
    <p188:txBody>
      <a:bodyPr/>
      <a:lstStyle/>
      <a:p>
        <a:r>
          <a:rPr lang="hr-HR"/>
          <a:t>Dobar dan, ja sam karlo petric i danas cu odrzati seminar u polju supramolekulske kemije, na temu organskih nanocijevi na temelju lipida i bolaamfifila.</a:t>
        </a:r>
      </a:p>
    </p188:txBody>
  </p188:cm>
</p188:cmLst>
</file>

<file path=ppt/comments/modernComment_101_209C2802.xml><?xml version="1.0" encoding="utf-8"?>
<p188:cmLst xmlns:a="http://schemas.openxmlformats.org/drawingml/2006/main" xmlns:r="http://schemas.openxmlformats.org/officeDocument/2006/relationships" xmlns:p188="http://schemas.microsoft.com/office/powerpoint/2018/8/main">
  <p188:cm id="{E7B2BBF3-E327-4A1F-977A-09BBA19F4D96}" authorId="{9F612062-65C4-15C3-CE49-5500E91165A3}" created="2024-04-23T12:53:08.857">
    <pc:sldMkLst xmlns:pc="http://schemas.microsoft.com/office/powerpoint/2013/main/command">
      <pc:docMk/>
      <pc:sldMk cId="547104770" sldId="257"/>
    </pc:sldMkLst>
    <p188:txBody>
      <a:bodyPr/>
      <a:lstStyle/>
      <a:p>
        <a:r>
          <a:rPr lang="hr-HR"/>
          <a:t>MOFovi, COFovi i slično nisu današnja tema, ali to su najpoznatije organske strukture čije se unutarnje strukture i šupljine proučavaju u različite svrhe. Oni skupa s ugljičnim nanocijevima spadaju pod krute i stabilnenstrukture. Za razliku od njih, "meke" supramolekulske strukture su zanimljive bas zbog njihove fleksibilnosti i lakoće modifikacije. Ovdje je prikazan skup klasa organskih mekih nanocijevi od koje svaka ima nešto specifično samo za tu klasu, a u ovom seminaru fokus je na samo dvije veoma srodne klase, lipidne i bilaamfifilne nanocijevi</a:t>
        </a:r>
      </a:p>
    </p188:txBody>
  </p188:cm>
</p188:cmLst>
</file>

<file path=ppt/comments/modernComment_102_5D1D05C4.xml><?xml version="1.0" encoding="utf-8"?>
<p188:cmLst xmlns:a="http://schemas.openxmlformats.org/drawingml/2006/main" xmlns:r="http://schemas.openxmlformats.org/officeDocument/2006/relationships" xmlns:p188="http://schemas.microsoft.com/office/powerpoint/2018/8/main">
  <p188:cm id="{53E221FD-85EF-4822-B032-8E881D51BBD9}" authorId="{9F612062-65C4-15C3-CE49-5500E91165A3}" created="2024-04-23T12:55:00.335">
    <pc:sldMkLst xmlns:pc="http://schemas.microsoft.com/office/powerpoint/2013/main/command">
      <pc:docMk/>
      <pc:sldMk cId="1562183108" sldId="258"/>
    </pc:sldMkLst>
    <p188:txBody>
      <a:bodyPr/>
      <a:lstStyle/>
      <a:p>
        <a:r>
          <a:rPr lang="hr-HR"/>
          <a:t>Obje vrste molekula su amfifili, samo što je razlika u tome što su lipidi građeni od jedne hidrofilne glave i hidrofobnog repa, dok bolaamfifili na kraju hidrofobnog repa imaju još jednu, manju hidrofilnu glavu</a:t>
        </a:r>
      </a:p>
    </p188:txBody>
  </p188:cm>
  <p188:cm id="{A72F6C3F-81AD-4485-B343-0ACE08ABF981}" authorId="{9F612062-65C4-15C3-CE49-5500E91165A3}" created="2024-04-23T13:00:17.897">
    <pc:sldMkLst xmlns:pc="http://schemas.microsoft.com/office/powerpoint/2013/main/command">
      <pc:docMk/>
      <pc:sldMk cId="1562183108" sldId="258"/>
    </pc:sldMkLst>
    <p188:txBody>
      <a:bodyPr/>
      <a:lstStyle/>
      <a:p>
        <a:r>
          <a:rPr lang="en-GB"/>
          <a:t>Da bi se ovakve molekule mogle samoorganizirati u neke supramolekulske strukture, potrebno je ispuniti nekoliko kriterija. Izmjeđu pojedinih molekula mora postojati interakcija koja će usmjeiri molekule na specifičan način i držati ih skupa u nekoj većoj formaciji. To su nanjčešće vodikove veze između hidrofilnih glava i hidrofobne interakcije između hidrofobnih repova, ako hidrofobni rep sadrži aromatski sustav, tu dolaze u obzir i pi pi interakcije.
Dalje, ako je potrebno dobiti nanocijev, sloj koji se dobije samoorganizacijom amfifila mora biti nesimetričan, jer bi inače gradio plahte i membrane bez stvaranja nanocijevi.
</a:t>
        </a:r>
      </a:p>
    </p188:txBody>
  </p188:cm>
</p188:cmLst>
</file>

<file path=ppt/comments/modernComment_103_94ADFCA2.xml><?xml version="1.0" encoding="utf-8"?>
<p188:cmLst xmlns:a="http://schemas.openxmlformats.org/drawingml/2006/main" xmlns:r="http://schemas.openxmlformats.org/officeDocument/2006/relationships" xmlns:p188="http://schemas.microsoft.com/office/powerpoint/2018/8/main">
  <p188:cm id="{3CE68508-549C-4A7A-8A74-2474B64FCCEA}" authorId="{9F612062-65C4-15C3-CE49-5500E91165A3}" created="2024-04-23T13:12:38.294">
    <pc:sldMkLst xmlns:pc="http://schemas.microsoft.com/office/powerpoint/2013/main/command">
      <pc:docMk/>
      <pc:sldMk cId="2494430370" sldId="259"/>
    </pc:sldMkLst>
    <p188:txBody>
      <a:bodyPr/>
      <a:lstStyle/>
      <a:p>
        <a:r>
          <a:rPr lang="hr-HR"/>
          <a:t>Prve lipidne nanocijevi su dobivene 1984te od prikazane molekule fosfolipida DC23PC. Tu vidimo da je hidrofilni dio grđen od više funkcijskih skupina a hidrofobni od dva dugačka alkilna lanca. 
</a:t>
        </a:r>
      </a:p>
    </p188:txBody>
  </p188:cm>
  <p188:cm id="{98AF8C1D-8E9F-4831-93AB-1A0FB02F55FB}" authorId="{9F612062-65C4-15C3-CE49-5500E91165A3}" created="2024-04-23T13:17:18.802">
    <pc:sldMkLst xmlns:pc="http://schemas.microsoft.com/office/powerpoint/2013/main/command">
      <pc:docMk/>
      <pc:sldMk cId="2494430370" sldId="259"/>
    </pc:sldMkLst>
    <p188:txBody>
      <a:bodyPr/>
      <a:lstStyle/>
      <a:p>
        <a:r>
          <a:rPr lang="hr-HR"/>
          <a:t>Lipidi se mogu organizirati na više načina. To su monosloj, gdje je s jedne strane sloja hidrofilna površina a s drufe hidrofobna, te se takve tvorevine mogu zamatati i činiti micele, trake, zavojnice i na kraju nanocijevi.
Mogu tvoriti i dvosloj, gdje je bitna orjentacija slojeva. Ako su interakcije između slojeva glava-glava, dobije se sloj kojem su obje strane hidrofobne, rep-rep interakcije daju hidrofilne površine sloja, dok glava-rep interakcije daju sloj kojemu je jedna površina hidrofilna a druga hidrofobna.
Na kraju je moguć i višeslj kako ga ja volim nazivati, koji je kombinacija dvoslojeva ili monoslojeva.</a:t>
        </a:r>
      </a:p>
    </p188:txBody>
  </p188:cm>
  <p188:cm id="{BBD99F35-6F11-4D15-A0C2-593F85239866}" authorId="{9F612062-65C4-15C3-CE49-5500E91165A3}" created="2024-04-23T13:20:40.688">
    <pc:sldMkLst xmlns:pc="http://schemas.microsoft.com/office/powerpoint/2013/main/command">
      <pc:docMk/>
      <pc:sldMk cId="2494430370" sldId="259"/>
    </pc:sldMkLst>
    <p188:txBody>
      <a:bodyPr/>
      <a:lstStyle/>
      <a:p>
        <a:r>
          <a:rPr lang="hr-HR"/>
          <a:t>U ovom slučaju, nanocijevi su dobivene iz lipidnoj dvosloja, a na slici možemo vidjeti sustav gdje su nanocijevi u ravnoteži s micelama građenim od istog dvosloja.</a:t>
        </a:r>
      </a:p>
    </p188:txBody>
  </p188:cm>
</p188:cmLst>
</file>

<file path=ppt/comments/modernComment_104_2A1AE604.xml><?xml version="1.0" encoding="utf-8"?>
<p188:cmLst xmlns:a="http://schemas.openxmlformats.org/drawingml/2006/main" xmlns:r="http://schemas.openxmlformats.org/officeDocument/2006/relationships" xmlns:p188="http://schemas.microsoft.com/office/powerpoint/2018/8/main">
  <p188:cm id="{FE0E0AD7-2439-4AB5-BBB4-BB5D7BFF2D53}" authorId="{9F612062-65C4-15C3-CE49-5500E91165A3}" created="2024-04-23T13:29:59.467">
    <pc:sldMkLst xmlns:pc="http://schemas.microsoft.com/office/powerpoint/2013/main/command">
      <pc:docMk/>
      <pc:sldMk cId="706405892" sldId="260"/>
    </pc:sldMkLst>
    <p188:txBody>
      <a:bodyPr/>
      <a:lstStyle/>
      <a:p>
        <a:r>
          <a:rPr lang="hr-HR"/>
          <a:t>Kod bolaamfifila samoorganizacija na ispravan način je ipak kompliciranija, jer čak s nesimetričnim bolaamfifilom, može doći do samoorganizacije u  simetrične slojeve kao što se vidi na slici. Jedini produktivan način organizacije je monosloj, ili dvojsloj dobiven glava-rep interakcijama dva sloja. </a:t>
        </a:r>
      </a:p>
    </p188:txBody>
  </p188:cm>
  <p188:cm id="{B8220633-7E8D-4ED7-9A1B-1D3BCDB31F84}" authorId="{9F612062-65C4-15C3-CE49-5500E91165A3}" created="2024-04-23T13:39:08.252">
    <pc:sldMkLst xmlns:pc="http://schemas.microsoft.com/office/powerpoint/2013/main/command">
      <pc:docMk/>
      <pc:sldMk cId="706405892" sldId="260"/>
    </pc:sldMkLst>
    <p188:txBody>
      <a:bodyPr/>
      <a:lstStyle/>
      <a:p>
        <a:r>
          <a:rPr lang="hr-HR"/>
          <a:t>To je pošlo za rukom masudi i suradnicima 2004te s prikazanim bolaamfifilom, vidimo da je druga hidrofilna glava ove molekula samo karboksilna kiselina, i to radi ostvarivanja vodikovih veza s većom glavom i eventualnih modifikacija unugrašnjosti nanocijevi.
Ovisno o duljini hidrofobnog lanca, dobivene su nanocijevi različitih dimenzija bez uočljive korelacije. Zanimljivo je što su u nekim slučajevima dobili i nano- i mikrocijevi, ali se smjesa mogla odvojiti centrifugiranjem gdje mikrocijevi padnu na dno.</a:t>
        </a:r>
      </a:p>
    </p188:txBody>
  </p188:cm>
</p188:cmLst>
</file>

<file path=ppt/comments/modernComment_105_66188A09.xml><?xml version="1.0" encoding="utf-8"?>
<p188:cmLst xmlns:a="http://schemas.openxmlformats.org/drawingml/2006/main" xmlns:r="http://schemas.openxmlformats.org/officeDocument/2006/relationships" xmlns:p188="http://schemas.microsoft.com/office/powerpoint/2018/8/main">
  <p188:cm id="{3F9BB04C-5FC6-4B37-8AE1-A461370E59AC}" authorId="{9F612062-65C4-15C3-CE49-5500E91165A3}" created="2024-04-23T13:56:29.983">
    <pc:sldMkLst xmlns:pc="http://schemas.microsoft.com/office/powerpoint/2013/main/command">
      <pc:docMk/>
      <pc:sldMk cId="1712884233" sldId="261"/>
    </pc:sldMkLst>
    <p188:txBody>
      <a:bodyPr/>
      <a:lstStyle/>
      <a:p>
        <a:r>
          <a:rPr lang="hr-HR"/>
          <a:t>Zbog predvidive orijentacije moleukla amfifila u nanocijevima, moguće je selektivno modificirati unutarnje ili vanjske površine nanocijevi sa specifičnom ulogom.
To svojstvo omogućuje iznenađujuće sirok spektar upotreba ovakvih nanocijevi. Kod lipidnih i bolaamfifilnih nanocijevi istaknule su se upotrebe pri uklanjanju tvari iz sustava selektivnim vezanjem i ugrađivanjem u stijenke nanocijevi, transport tvari iz jednog u drugi sustav, kataliza raznih kemijskih reakcija na različite načine, templetiranje ili "kalupljenje", a veliko polje istraživanja su i tekući kristali.
Ostale nanocijevi se također mogu koristiti i za geliranje, poluvodiče, detektore, filtere i premaze.</a:t>
        </a:r>
      </a:p>
    </p188:txBody>
  </p188:cm>
</p188:cmLst>
</file>

<file path=ppt/comments/modernComment_106_D3CA419E.xml><?xml version="1.0" encoding="utf-8"?>
<p188:cmLst xmlns:a="http://schemas.openxmlformats.org/drawingml/2006/main" xmlns:r="http://schemas.openxmlformats.org/officeDocument/2006/relationships" xmlns:p188="http://schemas.microsoft.com/office/powerpoint/2018/8/main">
  <p188:cm id="{B448331F-EC56-484C-AAEE-C1733A09A172}" authorId="{0584CF00-77D4-2263-0FF9-BDAB03C55E39}" created="2024-04-23T16:01:30.656">
    <pc:sldMkLst xmlns:pc="http://schemas.microsoft.com/office/powerpoint/2013/main/command">
      <pc:docMk/>
      <pc:sldMk cId="3553247646" sldId="262"/>
    </pc:sldMkLst>
    <p188:txBody>
      <a:bodyPr/>
      <a:lstStyle/>
      <a:p>
        <a:r>
          <a:rPr lang="en-GB"/>
          <a:t>Jedna od najjednostavnijih funkcija organskih nanocijevi jest ugrađivanje tvari u dvosloj koji čini zid nanocijevi. Dakloe tvari se ugrađuju u nanocijevi čiji su zidovi lipidni dvosloj, i to na način da se ugrade između slojeva dvosloja (ili višesloja)</a:t>
        </a:r>
      </a:p>
    </p188:txBody>
  </p188:cm>
  <p188:cm id="{0A36AD61-F8DC-4C62-90D5-CC10017FC1AD}" authorId="{0584CF00-77D4-2263-0FF9-BDAB03C55E39}" created="2024-04-23T17:02:27.417">
    <pc:sldMkLst xmlns:pc="http://schemas.microsoft.com/office/powerpoint/2013/main/command">
      <pc:docMk/>
      <pc:sldMk cId="3553247646" sldId="262"/>
    </pc:sldMkLst>
    <p188:txBody>
      <a:bodyPr/>
      <a:lstStyle/>
      <a:p>
        <a:r>
          <a:rPr lang="en-GB"/>
          <a:t>Pogledajmo to na ovom primjeru. Kameta i suradnici su istražili upravo ovaj efekt 2011te s nanocijevima građenima od lipida na ovoj slici. Ugradnjom 8-anilinonaftalen-1-sulfonata i cink-ftalocijanina došlo je do drastičnog stanjivanja zida nanocijevi dok unutarnji promjer ostaje isti bez obzira na ugrađenu tvar. To je dokazano negativnim bojanjem unutarnjeg prostora nanocijevi wolframatom kao kontrasnim sredstvom, zato je unutrašnjost nanocijevi na ovim snimkama crna - upija elektrone - teski metal. 
Ugradnja cink ftalocijaninna je posmatrana i fluoscencijskom mikroskopijom zbog jake fluoroscencije ugrađenog spoja u hidrofobnim uvjetima</a:t>
        </a:r>
      </a:p>
    </p188:txBody>
  </p188:cm>
  <p188:cm id="{78244C9F-A2DE-48E7-B3C6-F64A45E2794D}" authorId="{0584CF00-77D4-2263-0FF9-BDAB03C55E39}" created="2024-04-23T17:03:08.248">
    <pc:sldMkLst xmlns:pc="http://schemas.microsoft.com/office/powerpoint/2013/main/command">
      <pc:docMk/>
      <pc:sldMk cId="3553247646" sldId="262"/>
    </pc:sldMkLst>
    <p188:txBody>
      <a:bodyPr/>
      <a:lstStyle/>
      <a:p>
        <a:r>
          <a:rPr lang="en-GB"/>
          <a:t>Također, otpuštanje tvari u okolinu nije primijećeno zbog jakih hidrofobnih interakcija.</a:t>
        </a:r>
      </a:p>
    </p188:txBody>
  </p188:cm>
</p188:cmLst>
</file>

<file path=ppt/comments/modernComment_107_547B0BAF.xml><?xml version="1.0" encoding="utf-8"?>
<p188:cmLst xmlns:a="http://schemas.openxmlformats.org/drawingml/2006/main" xmlns:r="http://schemas.openxmlformats.org/officeDocument/2006/relationships" xmlns:p188="http://schemas.microsoft.com/office/powerpoint/2018/8/main">
  <p188:cm id="{B3A0EF70-2220-4DC3-81D8-8EA81F4C12BC}" authorId="{0584CF00-77D4-2263-0FF9-BDAB03C55E39}" created="2024-04-23T17:09:19.898">
    <pc:sldMkLst xmlns:pc="http://schemas.microsoft.com/office/powerpoint/2013/main/command">
      <pc:docMk/>
      <pc:sldMk cId="1417350063" sldId="263"/>
    </pc:sldMkLst>
    <p188:txBody>
      <a:bodyPr/>
      <a:lstStyle/>
      <a:p>
        <a:r>
          <a:rPr lang="en-GB"/>
          <a:t>Ulazak tvari u samu untrašnjost nanocijevi nazivamo enkapsulacijom. Takve tvari se mogu otpustiti natrag u sustav kontroiranim razaranjem nanocijevi.
Enkapsulacija se provodi dodatkom liofiliziranih nanocijevi u otopinu/disperziju tvari koju želimo enkapsulirati. Ovaj proces je demonstriran na enkapsulaciji fulerena c60 s nanočesticama zlata kao fototermalnim okidačem raspada nanocijevi. Dodane nanočestice zlata su se vezale samo na jedan kraj nanocijevi, i nikad na sredini, te je raspad nakon obasjavanja svjetlom uvijek kretao od kraja sa zlatom, i nije prestajao zaustavljanjem obasjavanja dok nije ni počinjao bez zlata.
Ovo je dokaz za kontrolirani transport tvari pomoću nanocijevi, s mogućom primjenom s farmakoterapeuticima.
</a:t>
        </a:r>
      </a:p>
    </p188:txBody>
  </p188:cm>
</p188:cmLst>
</file>

<file path=ppt/comments/modernComment_108_9B1BC0A.xml><?xml version="1.0" encoding="utf-8"?>
<p188:cmLst xmlns:a="http://schemas.openxmlformats.org/drawingml/2006/main" xmlns:r="http://schemas.openxmlformats.org/officeDocument/2006/relationships" xmlns:p188="http://schemas.microsoft.com/office/powerpoint/2018/8/main">
  <p188:cm id="{9C1FDE05-13F7-4365-8DD1-781BBABAEA68}" authorId="{0584CF00-77D4-2263-0FF9-BDAB03C55E39}" created="2024-04-23T17:20:53.884">
    <pc:sldMkLst xmlns:pc="http://schemas.microsoft.com/office/powerpoint/2013/main/command">
      <pc:docMk/>
      <pc:sldMk cId="162642954" sldId="264"/>
    </pc:sldMkLst>
    <p188:txBody>
      <a:bodyPr/>
      <a:lstStyle/>
      <a:p>
        <a:r>
          <a:rPr lang="en-GB"/>
          <a:t>Interakcije funkcijskih skupina na stijenkama nanocijevi s ostalim tvarima u smjesi je moguće selektivno izdvojiti neke tvari, ostavljajući ostale u smjesi. 
Kameta i suradnici su 2017te pokazali da nanocijevi obložene polietilenglikolnim lnacima ostaju stabilne prilikom grijanja i hlađenja, prilikom čega dolazi do dehidratacije i hidratacije PEG-lanaca. To svojstvo su upotrijebili za ekstrakciju animokiselina iz smjese.</a:t>
        </a:r>
      </a:p>
    </p188:txBody>
  </p188:cm>
</p188:cmLst>
</file>

<file path=ppt/comments/modernComment_109_84192814.xml><?xml version="1.0" encoding="utf-8"?>
<p188:cmLst xmlns:a="http://schemas.openxmlformats.org/drawingml/2006/main" xmlns:r="http://schemas.openxmlformats.org/officeDocument/2006/relationships" xmlns:p188="http://schemas.microsoft.com/office/powerpoint/2018/8/main">
  <p188:cm id="{3DCC52CB-1B8F-4587-8B34-82C8D706F935}" authorId="{0584CF00-77D4-2263-0FF9-BDAB03C55E39}" created="2024-04-23T17:39:43.189">
    <pc:sldMkLst xmlns:pc="http://schemas.microsoft.com/office/powerpoint/2013/main/command">
      <pc:docMk/>
      <pc:sldMk cId="2216241172" sldId="265"/>
    </pc:sldMkLst>
    <p188:txBody>
      <a:bodyPr/>
      <a:lstStyle/>
      <a:p>
        <a:r>
          <a:rPr lang="en-GB"/>
          <a:t>Dodatkom amfifila u otopinu 20 aminokiselina i grijanjem na 70 stupnjeva, dobivene su nanocijevi s dehratiziranim peg lancima koji su u slučaju kada su ti lanci na vanjskoj strani nanocijevi ekstrahirali hidrofobne aminokiseline u dobrom postotku, ali sa slabom selektivnosti pa je ekstrahirana i neka količina hidrofilnih aminokiselina. U slučaju gdje su peg lanci na unutrašnjkosti nanocijevi, postotak ekstrakcije je bio niži, ali s puno boljom selektivnosti.</a:t>
        </a:r>
      </a:p>
    </p188:txBody>
  </p188:cm>
  <p188:cm id="{189C649E-2145-42D1-9ABC-C545D0E41C51}" authorId="{0584CF00-77D4-2263-0FF9-BDAB03C55E39}" created="2024-04-23T17:40:40.757">
    <pc:sldMkLst xmlns:pc="http://schemas.microsoft.com/office/powerpoint/2013/main/command">
      <pc:docMk/>
      <pc:sldMk cId="2216241172" sldId="265"/>
    </pc:sldMkLst>
    <p188:txBody>
      <a:bodyPr/>
      <a:lstStyle/>
      <a:p>
        <a:r>
          <a:rPr lang="en-GB"/>
          <a:t>Isti trend je primijećen i kod otpuštanja aminokiselina natrag u sustav, što se postiglo snižavanjem temperature i rehidratacijom peg lanaca. Vanjske bla bla</a:t>
        </a:r>
      </a:p>
    </p188:txBody>
  </p188:cm>
</p188:cmLst>
</file>

<file path=ppt/comments/modernComment_10A_7C963948.xml><?xml version="1.0" encoding="utf-8"?>
<p188:cmLst xmlns:a="http://schemas.openxmlformats.org/drawingml/2006/main" xmlns:r="http://schemas.openxmlformats.org/officeDocument/2006/relationships" xmlns:p188="http://schemas.microsoft.com/office/powerpoint/2018/8/main">
  <p188:cm id="{6FAE973E-FA2C-4856-B2E5-4C60A91F8520}" authorId="{0584CF00-77D4-2263-0FF9-BDAB03C55E39}" created="2024-04-23T17:56:37.641">
    <pc:sldMkLst xmlns:pc="http://schemas.microsoft.com/office/powerpoint/2013/main/command">
      <pc:docMk/>
      <pc:sldMk cId="2090219848" sldId="266"/>
    </pc:sldMkLst>
    <p188:txBody>
      <a:bodyPr/>
      <a:lstStyle/>
      <a:p>
        <a:r>
          <a:rPr lang="en-GB"/>
          <a:t>Naravno, modifikacijama nanocijevi se mogu ostvariti i uvjeti za katalizu nekih kemijskih reakcija. Neke kemijske reakcije se mogu potpomoći i samim efektom uskog prostora unutar nanocijevi ili micele, ali to još uvijek debatirana tema i nije prihvacena kao prava kataliza.
Zato cemo se ovrnuti na metalokatalizu.</a:t>
        </a:r>
      </a:p>
    </p188:txBody>
  </p188:cm>
</p188:cmLst>
</file>

<file path=ppt/comments/modernComment_10B_A72C8BF.xml><?xml version="1.0" encoding="utf-8"?>
<p188:cmLst xmlns:a="http://schemas.openxmlformats.org/drawingml/2006/main" xmlns:r="http://schemas.openxmlformats.org/officeDocument/2006/relationships" xmlns:p188="http://schemas.microsoft.com/office/powerpoint/2018/8/main">
  <p188:cm id="{17BC0878-FB43-481A-A009-17D51EF299D3}" authorId="{0584CF00-77D4-2263-0FF9-BDAB03C55E39}" created="2024-04-23T18:33:19.716">
    <pc:sldMkLst xmlns:pc="http://schemas.microsoft.com/office/powerpoint/2013/main/command">
      <pc:docMk/>
      <pc:sldMk cId="175294655" sldId="267"/>
    </pc:sldMkLst>
    <p188:txBody>
      <a:bodyPr/>
      <a:lstStyle/>
      <a:p>
        <a:r>
          <a:rPr lang="en-GB"/>
          <a:t>Metalokataliziranu oksidaciju organskih spojeva u nanocijevima su istražili chattopadhyay i suradnici 2010te. Prvo su istražili oksidaciju katali8ziranu bakar(II) kationima koordiniranim na unutrašnjosti nanocijevi. Nanocijev se sastojala od lipida sa slike te su bakrovi kationi koordinirani karboksilnim skupinama. Kao oksidacijsko sredstvo služili su vodikov peroksid i tert butil hidroperoksid. Rezultate vidimo u tablici. Dalje bla bla</a:t>
        </a:r>
      </a:p>
    </p188:txBody>
  </p188:cm>
</p188:cmLst>
</file>

<file path=ppt/comments/modernComment_10D_5C6B0E1E.xml><?xml version="1.0" encoding="utf-8"?>
<p188:cmLst xmlns:a="http://schemas.openxmlformats.org/drawingml/2006/main" xmlns:r="http://schemas.openxmlformats.org/officeDocument/2006/relationships" xmlns:p188="http://schemas.microsoft.com/office/powerpoint/2018/8/main">
  <p188:cm id="{7E33E706-3456-4B07-873C-C19C3BD6D567}" authorId="{0584CF00-77D4-2263-0FF9-BDAB03C55E39}" created="2024-04-23T18:35:10.458">
    <pc:sldMkLst xmlns:pc="http://schemas.microsoft.com/office/powerpoint/2013/main/command">
      <pc:docMk/>
      <pc:sldMk cId="1550519838" sldId="269"/>
    </pc:sldMkLst>
    <p188:txBody>
      <a:bodyPr/>
      <a:lstStyle/>
      <a:p>
        <a:r>
          <a:rPr lang="en-GB"/>
          <a:t>Ovdje vidimo i ostatak testiranih rekacija, peroksid je konzistetno davao lošije rezultate.</a:t>
        </a:r>
      </a:p>
    </p188:txBody>
  </p188:cm>
</p188:cmLst>
</file>

<file path=ppt/comments/modernComment_10E_B63FA8F3.xml><?xml version="1.0" encoding="utf-8"?>
<p188:cmLst xmlns:a="http://schemas.openxmlformats.org/drawingml/2006/main" xmlns:r="http://schemas.openxmlformats.org/officeDocument/2006/relationships" xmlns:p188="http://schemas.microsoft.com/office/powerpoint/2018/8/main">
  <p188:cm id="{ED0C40F2-ADED-406A-82CA-200165B7C176}" authorId="{0584CF00-77D4-2263-0FF9-BDAB03C55E39}" created="2024-04-23T19:05:49.431">
    <pc:sldMkLst xmlns:pc="http://schemas.microsoft.com/office/powerpoint/2013/main/command">
      <pc:docMk/>
      <pc:sldMk cId="3057625331" sldId="270"/>
    </pc:sldMkLst>
    <p188:txBody>
      <a:bodyPr/>
      <a:lstStyle/>
      <a:p>
        <a:r>
          <a:rPr lang="en-GB"/>
          <a:t>Organske cijevi mogu služiti i kao kalupi za dobivanje nanomaterijala određenog oblika i dimnezija. Daljnjom samoorganizacijom nanocijevi dobivaju se supramolekulske strukture koje mogu služiti baš u tu svrhu, što su pokazali kameta i suradnici na dobivanju nanoštapića zlata. </a:t>
        </a:r>
      </a:p>
    </p188:txBody>
  </p188:cm>
</p188:cmLst>
</file>

<file path=ppt/comments/modernComment_10F_25138305.xml><?xml version="1.0" encoding="utf-8"?>
<p188:cmLst xmlns:a="http://schemas.openxmlformats.org/drawingml/2006/main" xmlns:r="http://schemas.openxmlformats.org/officeDocument/2006/relationships" xmlns:p188="http://schemas.microsoft.com/office/powerpoint/2018/8/main">
  <p188:cm id="{69C8A845-6BC5-412E-8D31-573B9DC13B1B}" authorId="{0584CF00-77D4-2263-0FF9-BDAB03C55E39}" created="2024-04-23T19:13:02.133">
    <ac:deMkLst xmlns:ac="http://schemas.microsoft.com/office/drawing/2013/main/command">
      <pc:docMk xmlns:pc="http://schemas.microsoft.com/office/powerpoint/2013/main/command"/>
      <pc:sldMk xmlns:pc="http://schemas.microsoft.com/office/powerpoint/2013/main/command" cId="622035717" sldId="271"/>
      <ac:spMk id="11" creationId="{BD80868B-DE74-D1EA-BA79-0DA10FB3F76E}"/>
    </ac:deMkLst>
    <p188:txBody>
      <a:bodyPr/>
      <a:lstStyle/>
      <a:p>
        <a:r>
          <a:rPr lang="en-GB"/>
          <a:t>Proces dobivanja nanoštapića zlata je sljedeći: u suspenziju nanocijevi organiziranih na način da su složene paralelno jedna na drugoj se dodaju nanočestice zlata 3.5 nm u promjeru. Slaganje tih čestica vidimo na ovom TEM skenu gdje se točno vidi da su lokalizirane u prostorima između složenih cijevi. Zatim se doda otopina za rast, tj tetrakloroauratna kiselina i askorbinska kiselina kao reducens. 
Nanoštapići se tako formiraju rastom i srastanjem nanočestica kao sto se vidi na ovoj slici. Otpuštanje nanoštapića je obavljeno obasjavanjem sustava svjetlom valne duljine od 1064 nm što zbog fototermalnog efekta zlata zagrijava sustav i uništava slaganje nanocijevi.
Tako dobiveni nanoštapići zlata su uniformne veličine koja korelira promjeru nanocijevi korištene u ovu svrhu, dok duljina ne ovisi o tome.
Nanoštapići zlata različitih promjera imaju razlicitu apsorbanciju svjhetlosti pa postoji potencijalna mogućnost preciznog dizajna za specijalne dtektore ili bilo koje druge foto primjene.</a:t>
        </a:r>
      </a:p>
    </p188:txBody>
  </p188:cm>
</p188:cmLst>
</file>

<file path=ppt/comments/modernComment_110_EB0A26E.xml><?xml version="1.0" encoding="utf-8"?>
<p188:cmLst xmlns:a="http://schemas.openxmlformats.org/drawingml/2006/main" xmlns:r="http://schemas.openxmlformats.org/officeDocument/2006/relationships" xmlns:p188="http://schemas.microsoft.com/office/powerpoint/2018/8/main">
  <p188:cm id="{9ED8A88B-B079-4F17-A951-1C24598A3F6D}" authorId="{0584CF00-77D4-2263-0FF9-BDAB03C55E39}" created="2024-04-23T19:15:35.574">
    <pc:sldMkLst xmlns:pc="http://schemas.microsoft.com/office/powerpoint/2013/main/command">
      <pc:docMk/>
      <pc:sldMk cId="246456942" sldId="272"/>
    </pc:sldMkLst>
    <p188:txBody>
      <a:bodyPr/>
      <a:lstStyle/>
      <a:p>
        <a:r>
          <a:rPr lang="en-GB"/>
          <a:t>I za kraj, tema malo bliža onome čime se bavim trenutno, tj tekući organski kristali.
Kao što smo vidjeli u prethodnom poglavlju, nanocijevi se mogu dalje samoorganizirati, i to nazivamo tekućim kristalom. Ovdje vidimo primjer na kojem su ovaj efekt dokazali ding i suradnici. Koristili su ovakav bolaamfifil koji se samoorganizira u ovakve nanocijevi malog promjera.</a:t>
        </a:r>
      </a:p>
    </p188:txBody>
  </p188:cm>
</p188:cmLst>
</file>

<file path=ppt/comments/modernComment_111_8D1D6847.xml><?xml version="1.0" encoding="utf-8"?>
<p188:cmLst xmlns:a="http://schemas.openxmlformats.org/drawingml/2006/main" xmlns:r="http://schemas.openxmlformats.org/officeDocument/2006/relationships" xmlns:p188="http://schemas.microsoft.com/office/powerpoint/2018/8/main">
  <p188:cm id="{09FD5875-D57E-4125-B3AC-8E8560C063D4}" authorId="{0584CF00-77D4-2263-0FF9-BDAB03C55E39}" created="2024-04-23T19:26:43.202">
    <pc:sldMkLst xmlns:pc="http://schemas.microsoft.com/office/powerpoint/2013/main/command">
      <pc:docMk/>
      <pc:sldMk cId="2367514695" sldId="273"/>
    </pc:sldMkLst>
    <p188:txBody>
      <a:bodyPr/>
      <a:lstStyle/>
      <a:p>
        <a:r>
          <a:rPr lang="en-GB"/>
          <a:t>Takav sustav je nemoguće naoko prepoznati, nego su potrebni polarizatori, tocnije križna polarizacija, primjer je na slici, gornji red slika je bez polarizatora, a drugi s, domene tekućeg kristala se ocituju kao polja različitih boja.
Detaljnija karakterizacija se obavlja pomocu polarizacijskog mikroskopa i TEM-a.
NEMATIK!</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D3556-71DB-8434-7B48-3950F74537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6BDAF7-223F-1A6D-E7F6-F465DFA0A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0217A2-A715-8772-34EA-E13090FC9310}"/>
              </a:ext>
            </a:extLst>
          </p:cNvPr>
          <p:cNvSpPr>
            <a:spLocks noGrp="1"/>
          </p:cNvSpPr>
          <p:nvPr>
            <p:ph type="dt" sz="half" idx="10"/>
          </p:nvPr>
        </p:nvSpPr>
        <p:spPr/>
        <p:txBody>
          <a:bodyPr/>
          <a:lstStyle/>
          <a:p>
            <a:fld id="{212E5F93-ABFE-4BCC-819A-1A52F285DA0B}" type="datetimeFigureOut">
              <a:rPr lang="en-GB" smtClean="0"/>
              <a:t>24/04/2024</a:t>
            </a:fld>
            <a:endParaRPr lang="en-GB"/>
          </a:p>
        </p:txBody>
      </p:sp>
      <p:sp>
        <p:nvSpPr>
          <p:cNvPr id="5" name="Footer Placeholder 4">
            <a:extLst>
              <a:ext uri="{FF2B5EF4-FFF2-40B4-BE49-F238E27FC236}">
                <a16:creationId xmlns:a16="http://schemas.microsoft.com/office/drawing/2014/main" id="{3C7A0701-38CF-2A2C-C613-C92023F045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815073-66EE-45ED-7FA3-1F9D4AC04C5A}"/>
              </a:ext>
            </a:extLst>
          </p:cNvPr>
          <p:cNvSpPr>
            <a:spLocks noGrp="1"/>
          </p:cNvSpPr>
          <p:nvPr>
            <p:ph type="sldNum" sz="quarter" idx="12"/>
          </p:nvPr>
        </p:nvSpPr>
        <p:spPr/>
        <p:txBody>
          <a:bodyPr/>
          <a:lstStyle/>
          <a:p>
            <a:fld id="{2D627079-F9EC-400C-8EAD-77A5B3A7AF6E}" type="slidenum">
              <a:rPr lang="en-GB" smtClean="0"/>
              <a:t>‹#›</a:t>
            </a:fld>
            <a:endParaRPr lang="en-GB"/>
          </a:p>
        </p:txBody>
      </p:sp>
    </p:spTree>
    <p:extLst>
      <p:ext uri="{BB962C8B-B14F-4D97-AF65-F5344CB8AC3E}">
        <p14:creationId xmlns:p14="http://schemas.microsoft.com/office/powerpoint/2010/main" val="6356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D266E-F49A-8216-1BD2-B0E47DD906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47926C-4AFC-47F0-15B4-6D086891C2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985171-B5D7-B6E3-7F73-F8F752C5A445}"/>
              </a:ext>
            </a:extLst>
          </p:cNvPr>
          <p:cNvSpPr>
            <a:spLocks noGrp="1"/>
          </p:cNvSpPr>
          <p:nvPr>
            <p:ph type="dt" sz="half" idx="10"/>
          </p:nvPr>
        </p:nvSpPr>
        <p:spPr/>
        <p:txBody>
          <a:bodyPr/>
          <a:lstStyle/>
          <a:p>
            <a:fld id="{212E5F93-ABFE-4BCC-819A-1A52F285DA0B}" type="datetimeFigureOut">
              <a:rPr lang="en-GB" smtClean="0"/>
              <a:t>24/04/2024</a:t>
            </a:fld>
            <a:endParaRPr lang="en-GB"/>
          </a:p>
        </p:txBody>
      </p:sp>
      <p:sp>
        <p:nvSpPr>
          <p:cNvPr id="5" name="Footer Placeholder 4">
            <a:extLst>
              <a:ext uri="{FF2B5EF4-FFF2-40B4-BE49-F238E27FC236}">
                <a16:creationId xmlns:a16="http://schemas.microsoft.com/office/drawing/2014/main" id="{D375051A-6702-F26F-7A81-8DECD20CA6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474523-B8E9-561F-A7A4-D0BE103C6E1A}"/>
              </a:ext>
            </a:extLst>
          </p:cNvPr>
          <p:cNvSpPr>
            <a:spLocks noGrp="1"/>
          </p:cNvSpPr>
          <p:nvPr>
            <p:ph type="sldNum" sz="quarter" idx="12"/>
          </p:nvPr>
        </p:nvSpPr>
        <p:spPr/>
        <p:txBody>
          <a:bodyPr/>
          <a:lstStyle/>
          <a:p>
            <a:fld id="{2D627079-F9EC-400C-8EAD-77A5B3A7AF6E}" type="slidenum">
              <a:rPr lang="en-GB" smtClean="0"/>
              <a:t>‹#›</a:t>
            </a:fld>
            <a:endParaRPr lang="en-GB"/>
          </a:p>
        </p:txBody>
      </p:sp>
    </p:spTree>
    <p:extLst>
      <p:ext uri="{BB962C8B-B14F-4D97-AF65-F5344CB8AC3E}">
        <p14:creationId xmlns:p14="http://schemas.microsoft.com/office/powerpoint/2010/main" val="107748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92885F-1A4D-0587-1852-9882239DB90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C0016C-8B17-F8F4-8E0A-3D3723B391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6BB8DA-E5B2-51F0-08C8-8E7CA99C920B}"/>
              </a:ext>
            </a:extLst>
          </p:cNvPr>
          <p:cNvSpPr>
            <a:spLocks noGrp="1"/>
          </p:cNvSpPr>
          <p:nvPr>
            <p:ph type="dt" sz="half" idx="10"/>
          </p:nvPr>
        </p:nvSpPr>
        <p:spPr/>
        <p:txBody>
          <a:bodyPr/>
          <a:lstStyle/>
          <a:p>
            <a:fld id="{212E5F93-ABFE-4BCC-819A-1A52F285DA0B}" type="datetimeFigureOut">
              <a:rPr lang="en-GB" smtClean="0"/>
              <a:t>24/04/2024</a:t>
            </a:fld>
            <a:endParaRPr lang="en-GB"/>
          </a:p>
        </p:txBody>
      </p:sp>
      <p:sp>
        <p:nvSpPr>
          <p:cNvPr id="5" name="Footer Placeholder 4">
            <a:extLst>
              <a:ext uri="{FF2B5EF4-FFF2-40B4-BE49-F238E27FC236}">
                <a16:creationId xmlns:a16="http://schemas.microsoft.com/office/drawing/2014/main" id="{1D4B33D8-7BAC-6754-63F7-0C5F22168D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CC2A90-4006-3D49-FC88-85E6153BC3CF}"/>
              </a:ext>
            </a:extLst>
          </p:cNvPr>
          <p:cNvSpPr>
            <a:spLocks noGrp="1"/>
          </p:cNvSpPr>
          <p:nvPr>
            <p:ph type="sldNum" sz="quarter" idx="12"/>
          </p:nvPr>
        </p:nvSpPr>
        <p:spPr/>
        <p:txBody>
          <a:bodyPr/>
          <a:lstStyle/>
          <a:p>
            <a:fld id="{2D627079-F9EC-400C-8EAD-77A5B3A7AF6E}" type="slidenum">
              <a:rPr lang="en-GB" smtClean="0"/>
              <a:t>‹#›</a:t>
            </a:fld>
            <a:endParaRPr lang="en-GB"/>
          </a:p>
        </p:txBody>
      </p:sp>
    </p:spTree>
    <p:extLst>
      <p:ext uri="{BB962C8B-B14F-4D97-AF65-F5344CB8AC3E}">
        <p14:creationId xmlns:p14="http://schemas.microsoft.com/office/powerpoint/2010/main" val="101020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85DA5-3836-AFDC-871B-3538F370FB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FC2B9D-2035-A970-8EC6-0D525A6EC3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8297F3-FCB3-141C-DE03-30F488FED73C}"/>
              </a:ext>
            </a:extLst>
          </p:cNvPr>
          <p:cNvSpPr>
            <a:spLocks noGrp="1"/>
          </p:cNvSpPr>
          <p:nvPr>
            <p:ph type="dt" sz="half" idx="10"/>
          </p:nvPr>
        </p:nvSpPr>
        <p:spPr/>
        <p:txBody>
          <a:bodyPr/>
          <a:lstStyle/>
          <a:p>
            <a:fld id="{212E5F93-ABFE-4BCC-819A-1A52F285DA0B}" type="datetimeFigureOut">
              <a:rPr lang="en-GB" smtClean="0"/>
              <a:t>24/04/2024</a:t>
            </a:fld>
            <a:endParaRPr lang="en-GB"/>
          </a:p>
        </p:txBody>
      </p:sp>
      <p:sp>
        <p:nvSpPr>
          <p:cNvPr id="5" name="Footer Placeholder 4">
            <a:extLst>
              <a:ext uri="{FF2B5EF4-FFF2-40B4-BE49-F238E27FC236}">
                <a16:creationId xmlns:a16="http://schemas.microsoft.com/office/drawing/2014/main" id="{B42CF1E4-24B5-430C-BEEE-04A81C91CE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06A92B-D85A-2A80-4C1D-C1A7E32B00DE}"/>
              </a:ext>
            </a:extLst>
          </p:cNvPr>
          <p:cNvSpPr>
            <a:spLocks noGrp="1"/>
          </p:cNvSpPr>
          <p:nvPr>
            <p:ph type="sldNum" sz="quarter" idx="12"/>
          </p:nvPr>
        </p:nvSpPr>
        <p:spPr/>
        <p:txBody>
          <a:bodyPr/>
          <a:lstStyle/>
          <a:p>
            <a:fld id="{2D627079-F9EC-400C-8EAD-77A5B3A7AF6E}" type="slidenum">
              <a:rPr lang="en-GB" smtClean="0"/>
              <a:t>‹#›</a:t>
            </a:fld>
            <a:endParaRPr lang="en-GB"/>
          </a:p>
        </p:txBody>
      </p:sp>
    </p:spTree>
    <p:extLst>
      <p:ext uri="{BB962C8B-B14F-4D97-AF65-F5344CB8AC3E}">
        <p14:creationId xmlns:p14="http://schemas.microsoft.com/office/powerpoint/2010/main" val="269529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A4BCC-C2DE-9161-6DE4-A3C78D873D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2CAC586-3479-76C1-7ECC-F56F6FEB77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9AFC53-F582-8BCE-5CBC-F972BDCA1805}"/>
              </a:ext>
            </a:extLst>
          </p:cNvPr>
          <p:cNvSpPr>
            <a:spLocks noGrp="1"/>
          </p:cNvSpPr>
          <p:nvPr>
            <p:ph type="dt" sz="half" idx="10"/>
          </p:nvPr>
        </p:nvSpPr>
        <p:spPr/>
        <p:txBody>
          <a:bodyPr/>
          <a:lstStyle/>
          <a:p>
            <a:fld id="{212E5F93-ABFE-4BCC-819A-1A52F285DA0B}" type="datetimeFigureOut">
              <a:rPr lang="en-GB" smtClean="0"/>
              <a:t>24/04/2024</a:t>
            </a:fld>
            <a:endParaRPr lang="en-GB"/>
          </a:p>
        </p:txBody>
      </p:sp>
      <p:sp>
        <p:nvSpPr>
          <p:cNvPr id="5" name="Footer Placeholder 4">
            <a:extLst>
              <a:ext uri="{FF2B5EF4-FFF2-40B4-BE49-F238E27FC236}">
                <a16:creationId xmlns:a16="http://schemas.microsoft.com/office/drawing/2014/main" id="{683343C1-EA3D-84D5-1D85-0B20666CAD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9A6915-8AA7-F0A8-0DBF-4E89B9946DA2}"/>
              </a:ext>
            </a:extLst>
          </p:cNvPr>
          <p:cNvSpPr>
            <a:spLocks noGrp="1"/>
          </p:cNvSpPr>
          <p:nvPr>
            <p:ph type="sldNum" sz="quarter" idx="12"/>
          </p:nvPr>
        </p:nvSpPr>
        <p:spPr/>
        <p:txBody>
          <a:bodyPr/>
          <a:lstStyle/>
          <a:p>
            <a:fld id="{2D627079-F9EC-400C-8EAD-77A5B3A7AF6E}" type="slidenum">
              <a:rPr lang="en-GB" smtClean="0"/>
              <a:t>‹#›</a:t>
            </a:fld>
            <a:endParaRPr lang="en-GB"/>
          </a:p>
        </p:txBody>
      </p:sp>
    </p:spTree>
    <p:extLst>
      <p:ext uri="{BB962C8B-B14F-4D97-AF65-F5344CB8AC3E}">
        <p14:creationId xmlns:p14="http://schemas.microsoft.com/office/powerpoint/2010/main" val="719394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CE66B-0898-8859-10D7-D441AA15D9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3637D1-30D5-A306-FC26-3664367B84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87333B-99EF-B0BF-21AF-CB2E2ADB79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DB579B-C538-8BA2-5163-87B7989C1D89}"/>
              </a:ext>
            </a:extLst>
          </p:cNvPr>
          <p:cNvSpPr>
            <a:spLocks noGrp="1"/>
          </p:cNvSpPr>
          <p:nvPr>
            <p:ph type="dt" sz="half" idx="10"/>
          </p:nvPr>
        </p:nvSpPr>
        <p:spPr/>
        <p:txBody>
          <a:bodyPr/>
          <a:lstStyle/>
          <a:p>
            <a:fld id="{212E5F93-ABFE-4BCC-819A-1A52F285DA0B}" type="datetimeFigureOut">
              <a:rPr lang="en-GB" smtClean="0"/>
              <a:t>24/04/2024</a:t>
            </a:fld>
            <a:endParaRPr lang="en-GB"/>
          </a:p>
        </p:txBody>
      </p:sp>
      <p:sp>
        <p:nvSpPr>
          <p:cNvPr id="6" name="Footer Placeholder 5">
            <a:extLst>
              <a:ext uri="{FF2B5EF4-FFF2-40B4-BE49-F238E27FC236}">
                <a16:creationId xmlns:a16="http://schemas.microsoft.com/office/drawing/2014/main" id="{5FCF3390-C1DC-6F3E-88CA-328DCDE65C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226B35-63C9-A332-8B0E-4B5D48B8DF57}"/>
              </a:ext>
            </a:extLst>
          </p:cNvPr>
          <p:cNvSpPr>
            <a:spLocks noGrp="1"/>
          </p:cNvSpPr>
          <p:nvPr>
            <p:ph type="sldNum" sz="quarter" idx="12"/>
          </p:nvPr>
        </p:nvSpPr>
        <p:spPr/>
        <p:txBody>
          <a:bodyPr/>
          <a:lstStyle/>
          <a:p>
            <a:fld id="{2D627079-F9EC-400C-8EAD-77A5B3A7AF6E}" type="slidenum">
              <a:rPr lang="en-GB" smtClean="0"/>
              <a:t>‹#›</a:t>
            </a:fld>
            <a:endParaRPr lang="en-GB"/>
          </a:p>
        </p:txBody>
      </p:sp>
    </p:spTree>
    <p:extLst>
      <p:ext uri="{BB962C8B-B14F-4D97-AF65-F5344CB8AC3E}">
        <p14:creationId xmlns:p14="http://schemas.microsoft.com/office/powerpoint/2010/main" val="2200837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A9503-C9E1-9EDF-8D5F-C473149A093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64838CA-2E9A-0C17-32DB-0673497689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36290B-D33E-963A-B05C-1A1E15E7C8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D8CE39-37DC-A614-4930-EE7D149E0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F9DB64-E8BE-A022-B83F-85250873E3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4FFA8B7-0B3C-9570-530A-491311D39726}"/>
              </a:ext>
            </a:extLst>
          </p:cNvPr>
          <p:cNvSpPr>
            <a:spLocks noGrp="1"/>
          </p:cNvSpPr>
          <p:nvPr>
            <p:ph type="dt" sz="half" idx="10"/>
          </p:nvPr>
        </p:nvSpPr>
        <p:spPr/>
        <p:txBody>
          <a:bodyPr/>
          <a:lstStyle/>
          <a:p>
            <a:fld id="{212E5F93-ABFE-4BCC-819A-1A52F285DA0B}" type="datetimeFigureOut">
              <a:rPr lang="en-GB" smtClean="0"/>
              <a:t>24/04/2024</a:t>
            </a:fld>
            <a:endParaRPr lang="en-GB"/>
          </a:p>
        </p:txBody>
      </p:sp>
      <p:sp>
        <p:nvSpPr>
          <p:cNvPr id="8" name="Footer Placeholder 7">
            <a:extLst>
              <a:ext uri="{FF2B5EF4-FFF2-40B4-BE49-F238E27FC236}">
                <a16:creationId xmlns:a16="http://schemas.microsoft.com/office/drawing/2014/main" id="{55F72D52-6DA5-A94E-2AFD-764E251F7B1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D9CC152-609C-CF50-33F6-72EF5402710F}"/>
              </a:ext>
            </a:extLst>
          </p:cNvPr>
          <p:cNvSpPr>
            <a:spLocks noGrp="1"/>
          </p:cNvSpPr>
          <p:nvPr>
            <p:ph type="sldNum" sz="quarter" idx="12"/>
          </p:nvPr>
        </p:nvSpPr>
        <p:spPr/>
        <p:txBody>
          <a:bodyPr/>
          <a:lstStyle/>
          <a:p>
            <a:fld id="{2D627079-F9EC-400C-8EAD-77A5B3A7AF6E}" type="slidenum">
              <a:rPr lang="en-GB" smtClean="0"/>
              <a:t>‹#›</a:t>
            </a:fld>
            <a:endParaRPr lang="en-GB"/>
          </a:p>
        </p:txBody>
      </p:sp>
    </p:spTree>
    <p:extLst>
      <p:ext uri="{BB962C8B-B14F-4D97-AF65-F5344CB8AC3E}">
        <p14:creationId xmlns:p14="http://schemas.microsoft.com/office/powerpoint/2010/main" val="723765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8C04-A50D-1DE4-9E37-30058EBD057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63954AE-06CE-BFF2-6785-E68798708F89}"/>
              </a:ext>
            </a:extLst>
          </p:cNvPr>
          <p:cNvSpPr>
            <a:spLocks noGrp="1"/>
          </p:cNvSpPr>
          <p:nvPr>
            <p:ph type="dt" sz="half" idx="10"/>
          </p:nvPr>
        </p:nvSpPr>
        <p:spPr/>
        <p:txBody>
          <a:bodyPr/>
          <a:lstStyle/>
          <a:p>
            <a:fld id="{212E5F93-ABFE-4BCC-819A-1A52F285DA0B}" type="datetimeFigureOut">
              <a:rPr lang="en-GB" smtClean="0"/>
              <a:t>24/04/2024</a:t>
            </a:fld>
            <a:endParaRPr lang="en-GB"/>
          </a:p>
        </p:txBody>
      </p:sp>
      <p:sp>
        <p:nvSpPr>
          <p:cNvPr id="4" name="Footer Placeholder 3">
            <a:extLst>
              <a:ext uri="{FF2B5EF4-FFF2-40B4-BE49-F238E27FC236}">
                <a16:creationId xmlns:a16="http://schemas.microsoft.com/office/drawing/2014/main" id="{7F73B85E-C5B0-EC5B-E5B0-D8F74A37598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B69C8C9-14B0-AA5D-EBE0-6EDB2E39A1ED}"/>
              </a:ext>
            </a:extLst>
          </p:cNvPr>
          <p:cNvSpPr>
            <a:spLocks noGrp="1"/>
          </p:cNvSpPr>
          <p:nvPr>
            <p:ph type="sldNum" sz="quarter" idx="12"/>
          </p:nvPr>
        </p:nvSpPr>
        <p:spPr/>
        <p:txBody>
          <a:bodyPr/>
          <a:lstStyle/>
          <a:p>
            <a:fld id="{2D627079-F9EC-400C-8EAD-77A5B3A7AF6E}" type="slidenum">
              <a:rPr lang="en-GB" smtClean="0"/>
              <a:t>‹#›</a:t>
            </a:fld>
            <a:endParaRPr lang="en-GB"/>
          </a:p>
        </p:txBody>
      </p:sp>
    </p:spTree>
    <p:extLst>
      <p:ext uri="{BB962C8B-B14F-4D97-AF65-F5344CB8AC3E}">
        <p14:creationId xmlns:p14="http://schemas.microsoft.com/office/powerpoint/2010/main" val="329164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A9B02-E906-822B-0941-945492C18B21}"/>
              </a:ext>
            </a:extLst>
          </p:cNvPr>
          <p:cNvSpPr>
            <a:spLocks noGrp="1"/>
          </p:cNvSpPr>
          <p:nvPr>
            <p:ph type="dt" sz="half" idx="10"/>
          </p:nvPr>
        </p:nvSpPr>
        <p:spPr/>
        <p:txBody>
          <a:bodyPr/>
          <a:lstStyle/>
          <a:p>
            <a:fld id="{212E5F93-ABFE-4BCC-819A-1A52F285DA0B}" type="datetimeFigureOut">
              <a:rPr lang="en-GB" smtClean="0"/>
              <a:t>24/04/2024</a:t>
            </a:fld>
            <a:endParaRPr lang="en-GB"/>
          </a:p>
        </p:txBody>
      </p:sp>
      <p:sp>
        <p:nvSpPr>
          <p:cNvPr id="3" name="Footer Placeholder 2">
            <a:extLst>
              <a:ext uri="{FF2B5EF4-FFF2-40B4-BE49-F238E27FC236}">
                <a16:creationId xmlns:a16="http://schemas.microsoft.com/office/drawing/2014/main" id="{B3CF9DFB-538D-1E58-8070-4FABDD2B58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09F9A2-FBFB-7EF3-D868-1BC6C03FF756}"/>
              </a:ext>
            </a:extLst>
          </p:cNvPr>
          <p:cNvSpPr>
            <a:spLocks noGrp="1"/>
          </p:cNvSpPr>
          <p:nvPr>
            <p:ph type="sldNum" sz="quarter" idx="12"/>
          </p:nvPr>
        </p:nvSpPr>
        <p:spPr/>
        <p:txBody>
          <a:bodyPr/>
          <a:lstStyle/>
          <a:p>
            <a:fld id="{2D627079-F9EC-400C-8EAD-77A5B3A7AF6E}" type="slidenum">
              <a:rPr lang="en-GB" smtClean="0"/>
              <a:t>‹#›</a:t>
            </a:fld>
            <a:endParaRPr lang="en-GB"/>
          </a:p>
        </p:txBody>
      </p:sp>
    </p:spTree>
    <p:extLst>
      <p:ext uri="{BB962C8B-B14F-4D97-AF65-F5344CB8AC3E}">
        <p14:creationId xmlns:p14="http://schemas.microsoft.com/office/powerpoint/2010/main" val="351030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0317D-6DB0-9996-4F1E-D910AD982B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88337F-D4B4-6D95-C66A-D0ED6D04B6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955F18-8AE7-BAB1-A0D0-6EFE09D961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F3191-DB23-8707-F261-3F00FAB59885}"/>
              </a:ext>
            </a:extLst>
          </p:cNvPr>
          <p:cNvSpPr>
            <a:spLocks noGrp="1"/>
          </p:cNvSpPr>
          <p:nvPr>
            <p:ph type="dt" sz="half" idx="10"/>
          </p:nvPr>
        </p:nvSpPr>
        <p:spPr/>
        <p:txBody>
          <a:bodyPr/>
          <a:lstStyle/>
          <a:p>
            <a:fld id="{212E5F93-ABFE-4BCC-819A-1A52F285DA0B}" type="datetimeFigureOut">
              <a:rPr lang="en-GB" smtClean="0"/>
              <a:t>24/04/2024</a:t>
            </a:fld>
            <a:endParaRPr lang="en-GB"/>
          </a:p>
        </p:txBody>
      </p:sp>
      <p:sp>
        <p:nvSpPr>
          <p:cNvPr id="6" name="Footer Placeholder 5">
            <a:extLst>
              <a:ext uri="{FF2B5EF4-FFF2-40B4-BE49-F238E27FC236}">
                <a16:creationId xmlns:a16="http://schemas.microsoft.com/office/drawing/2014/main" id="{34A18443-4B69-B515-CC67-F8A664E430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8D0B3F-092B-14A9-4E0D-33B1C78FDC35}"/>
              </a:ext>
            </a:extLst>
          </p:cNvPr>
          <p:cNvSpPr>
            <a:spLocks noGrp="1"/>
          </p:cNvSpPr>
          <p:nvPr>
            <p:ph type="sldNum" sz="quarter" idx="12"/>
          </p:nvPr>
        </p:nvSpPr>
        <p:spPr/>
        <p:txBody>
          <a:bodyPr/>
          <a:lstStyle/>
          <a:p>
            <a:fld id="{2D627079-F9EC-400C-8EAD-77A5B3A7AF6E}" type="slidenum">
              <a:rPr lang="en-GB" smtClean="0"/>
              <a:t>‹#›</a:t>
            </a:fld>
            <a:endParaRPr lang="en-GB"/>
          </a:p>
        </p:txBody>
      </p:sp>
    </p:spTree>
    <p:extLst>
      <p:ext uri="{BB962C8B-B14F-4D97-AF65-F5344CB8AC3E}">
        <p14:creationId xmlns:p14="http://schemas.microsoft.com/office/powerpoint/2010/main" val="128452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ADE7-6521-36D4-A606-CEF2281B3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26D8B4B-D0FD-A130-D7BC-A4295A8D9A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864D26-753E-A8D4-BEAD-9B5616208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1FC484-D10B-5555-48EA-4B29FB0766DC}"/>
              </a:ext>
            </a:extLst>
          </p:cNvPr>
          <p:cNvSpPr>
            <a:spLocks noGrp="1"/>
          </p:cNvSpPr>
          <p:nvPr>
            <p:ph type="dt" sz="half" idx="10"/>
          </p:nvPr>
        </p:nvSpPr>
        <p:spPr/>
        <p:txBody>
          <a:bodyPr/>
          <a:lstStyle/>
          <a:p>
            <a:fld id="{212E5F93-ABFE-4BCC-819A-1A52F285DA0B}" type="datetimeFigureOut">
              <a:rPr lang="en-GB" smtClean="0"/>
              <a:t>24/04/2024</a:t>
            </a:fld>
            <a:endParaRPr lang="en-GB"/>
          </a:p>
        </p:txBody>
      </p:sp>
      <p:sp>
        <p:nvSpPr>
          <p:cNvPr id="6" name="Footer Placeholder 5">
            <a:extLst>
              <a:ext uri="{FF2B5EF4-FFF2-40B4-BE49-F238E27FC236}">
                <a16:creationId xmlns:a16="http://schemas.microsoft.com/office/drawing/2014/main" id="{1E153772-0F7B-BAC8-73D3-78AEF13083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D06F03-15D8-23EC-4883-6F164DF1F10B}"/>
              </a:ext>
            </a:extLst>
          </p:cNvPr>
          <p:cNvSpPr>
            <a:spLocks noGrp="1"/>
          </p:cNvSpPr>
          <p:nvPr>
            <p:ph type="sldNum" sz="quarter" idx="12"/>
          </p:nvPr>
        </p:nvSpPr>
        <p:spPr/>
        <p:txBody>
          <a:bodyPr/>
          <a:lstStyle/>
          <a:p>
            <a:fld id="{2D627079-F9EC-400C-8EAD-77A5B3A7AF6E}" type="slidenum">
              <a:rPr lang="en-GB" smtClean="0"/>
              <a:t>‹#›</a:t>
            </a:fld>
            <a:endParaRPr lang="en-GB"/>
          </a:p>
        </p:txBody>
      </p:sp>
    </p:spTree>
    <p:extLst>
      <p:ext uri="{BB962C8B-B14F-4D97-AF65-F5344CB8AC3E}">
        <p14:creationId xmlns:p14="http://schemas.microsoft.com/office/powerpoint/2010/main" val="354606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D19D68-344E-EF14-CD28-9BB5BAE41E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484355-5F3B-EB97-5E89-C5164AD9C7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60ACFB-8438-AAD3-982B-B5EE21A149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E5F93-ABFE-4BCC-819A-1A52F285DA0B}" type="datetimeFigureOut">
              <a:rPr lang="en-GB" smtClean="0"/>
              <a:t>24/04/2024</a:t>
            </a:fld>
            <a:endParaRPr lang="en-GB"/>
          </a:p>
        </p:txBody>
      </p:sp>
      <p:sp>
        <p:nvSpPr>
          <p:cNvPr id="5" name="Footer Placeholder 4">
            <a:extLst>
              <a:ext uri="{FF2B5EF4-FFF2-40B4-BE49-F238E27FC236}">
                <a16:creationId xmlns:a16="http://schemas.microsoft.com/office/drawing/2014/main" id="{97352D26-0697-4991-E26C-8F90A8BAEC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3E1C81-E933-91A5-4307-BD9714F66D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27079-F9EC-400C-8EAD-77A5B3A7AF6E}" type="slidenum">
              <a:rPr lang="en-GB" smtClean="0"/>
              <a:t>‹#›</a:t>
            </a:fld>
            <a:endParaRPr lang="en-GB"/>
          </a:p>
        </p:txBody>
      </p:sp>
    </p:spTree>
    <p:extLst>
      <p:ext uri="{BB962C8B-B14F-4D97-AF65-F5344CB8AC3E}">
        <p14:creationId xmlns:p14="http://schemas.microsoft.com/office/powerpoint/2010/main" val="4178330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0_485544FF.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microsoft.com/office/2018/10/relationships/comments" Target="../comments/modernComment_109_841928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0A_7C96394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0B_A72C8BF.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10D_5C6B0E1E.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10E_B63FA8F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0F_2513830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8/10/relationships/comments" Target="../comments/modernComment_110_EB0A26E.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microsoft.com/office/2018/10/relationships/comments" Target="../comments/modernComment_111_8D1D684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1_209C280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8/10/relationships/comments" Target="../comments/modernComment_102_5D1D05C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8/10/relationships/comments" Target="../comments/modernComment_103_94ADFCA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04_2A1AE60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microsoft.com/office/2018/10/relationships/comments" Target="../comments/modernComment_105_66188A0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06_D3CA419E.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07_547B0BAF.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microsoft.com/office/2018/10/relationships/comments" Target="../comments/modernComment_108_9B1BC0A.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A402DBE-0368-AC9C-ACC2-0E88AD51FB24}"/>
              </a:ext>
            </a:extLst>
          </p:cNvPr>
          <p:cNvSpPr>
            <a:spLocks noChangeArrowheads="1"/>
          </p:cNvSpPr>
          <p:nvPr/>
        </p:nvSpPr>
        <p:spPr bwMode="auto">
          <a:xfrm flipV="1">
            <a:off x="2090962" y="3294417"/>
            <a:ext cx="1349149" cy="4476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5" name="Rectangle 3">
            <a:extLst>
              <a:ext uri="{FF2B5EF4-FFF2-40B4-BE49-F238E27FC236}">
                <a16:creationId xmlns:a16="http://schemas.microsoft.com/office/drawing/2014/main" id="{90F82DB3-CA30-8551-EC08-7908B2683C2B}"/>
              </a:ext>
            </a:extLst>
          </p:cNvPr>
          <p:cNvSpPr>
            <a:spLocks noChangeArrowheads="1"/>
          </p:cNvSpPr>
          <p:nvPr/>
        </p:nvSpPr>
        <p:spPr bwMode="auto">
          <a:xfrm rot="10800000" flipV="1">
            <a:off x="3938015" y="1804035"/>
            <a:ext cx="431596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70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7013" algn="ctr" defTabSz="914400" rtl="0" eaLnBrk="0" fontAlgn="base" latinLnBrk="0" hangingPunct="0">
              <a:lnSpc>
                <a:spcPct val="100000"/>
              </a:lnSpc>
              <a:spcBef>
                <a:spcPct val="0"/>
              </a:spcBef>
              <a:spcAft>
                <a:spcPct val="0"/>
              </a:spcAft>
              <a:buClrTx/>
              <a:buSzTx/>
              <a:buFontTx/>
              <a:buNone/>
              <a:tabLst/>
            </a:pPr>
            <a:r>
              <a:rPr kumimoji="0" lang="hr-HR"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PRIRODOSLOVNO </a:t>
            </a:r>
            <a:r>
              <a:rPr lang="hr-HR" altLang="en-US" sz="1600" dirty="0">
                <a:latin typeface="Calibri" panose="020F0502020204030204" pitchFamily="34" charset="0"/>
                <a:ea typeface="Calibri" panose="020F0502020204030204" pitchFamily="34" charset="0"/>
                <a:cs typeface="Calibri" panose="020F0502020204030204" pitchFamily="34" charset="0"/>
              </a:rPr>
              <a:t>- </a:t>
            </a:r>
            <a:r>
              <a:rPr kumimoji="0" lang="hr-HR"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MATEMATIČKI FAKULTET</a:t>
            </a:r>
            <a:r>
              <a:rPr lang="hr-HR" altLang="en-US" sz="800" dirty="0"/>
              <a:t> </a:t>
            </a:r>
            <a:r>
              <a:rPr kumimoji="0" lang="hr-HR"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Kemijski odsjek</a:t>
            </a:r>
            <a:endParaRPr kumimoji="0" lang="en-GB" altLang="en-US" sz="800" b="0" i="0" u="none" strike="noStrike" cap="none" normalizeH="0" baseline="0" dirty="0">
              <a:ln>
                <a:noFill/>
              </a:ln>
              <a:solidFill>
                <a:schemeClr val="tx1"/>
              </a:solidFill>
              <a:effectLst/>
            </a:endParaRPr>
          </a:p>
          <a:p>
            <a:pPr marL="0" marR="0" lvl="0" indent="227013"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logo1">
            <a:extLst>
              <a:ext uri="{FF2B5EF4-FFF2-40B4-BE49-F238E27FC236}">
                <a16:creationId xmlns:a16="http://schemas.microsoft.com/office/drawing/2014/main" id="{038BBDD4-CB30-6CDC-66E8-9B9350E3F9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00612" y="299085"/>
            <a:ext cx="2390775" cy="1504950"/>
          </a:xfrm>
          <a:prstGeom prst="rect">
            <a:avLst/>
          </a:prstGeom>
          <a:noFill/>
          <a:ln>
            <a:noFill/>
          </a:ln>
        </p:spPr>
      </p:pic>
      <p:sp>
        <p:nvSpPr>
          <p:cNvPr id="8" name="TextBox 7">
            <a:extLst>
              <a:ext uri="{FF2B5EF4-FFF2-40B4-BE49-F238E27FC236}">
                <a16:creationId xmlns:a16="http://schemas.microsoft.com/office/drawing/2014/main" id="{DFC0BED4-B316-7928-58BD-A390A0DB4BE3}"/>
              </a:ext>
            </a:extLst>
          </p:cNvPr>
          <p:cNvSpPr txBox="1"/>
          <p:nvPr/>
        </p:nvSpPr>
        <p:spPr>
          <a:xfrm>
            <a:off x="1855086" y="2722882"/>
            <a:ext cx="8481823" cy="1318181"/>
          </a:xfrm>
          <a:prstGeom prst="rect">
            <a:avLst/>
          </a:prstGeom>
          <a:noFill/>
        </p:spPr>
        <p:txBody>
          <a:bodyPr wrap="square">
            <a:spAutoFit/>
          </a:bodyPr>
          <a:lstStyle/>
          <a:p>
            <a:pPr indent="226695" algn="ctr">
              <a:lnSpc>
                <a:spcPct val="150000"/>
              </a:lnSpc>
            </a:pPr>
            <a:r>
              <a:rPr lang="hr-HR" sz="2800" b="1"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ORGANSKE NANOCIJEVI NA TEMELJU SAMOORGANIZIRANIH LIPIDA I BOLAAMFIFILA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1399AC1-6D9C-F28B-6260-483EDD9BA799}"/>
              </a:ext>
            </a:extLst>
          </p:cNvPr>
          <p:cNvSpPr txBox="1"/>
          <p:nvPr/>
        </p:nvSpPr>
        <p:spPr>
          <a:xfrm>
            <a:off x="3048760" y="4421407"/>
            <a:ext cx="6094476" cy="1491177"/>
          </a:xfrm>
          <a:prstGeom prst="rect">
            <a:avLst/>
          </a:prstGeom>
          <a:noFill/>
        </p:spPr>
        <p:txBody>
          <a:bodyPr wrap="square">
            <a:spAutoFit/>
          </a:bodyPr>
          <a:lstStyle/>
          <a:p>
            <a:pPr indent="226695" algn="ctr">
              <a:lnSpc>
                <a:spcPct val="150000"/>
              </a:lnSpc>
            </a:pPr>
            <a:r>
              <a:rPr lang="hr-HR" sz="2000" dirty="0">
                <a:effectLst/>
                <a:latin typeface="Calibri" panose="020F0502020204030204" pitchFamily="34" charset="0"/>
                <a:ea typeface="Calibri" panose="020F0502020204030204" pitchFamily="34" charset="0"/>
                <a:cs typeface="Calibri" panose="020F0502020204030204" pitchFamily="34" charset="0"/>
              </a:rPr>
              <a:t>Karlo Petrić</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1200"/>
              </a:spcAft>
            </a:pPr>
            <a:r>
              <a:rPr lang="hr-HR" sz="1600" dirty="0">
                <a:effectLst/>
                <a:latin typeface="Calibri" panose="020F0502020204030204" pitchFamily="34" charset="0"/>
                <a:ea typeface="Times New Roman" panose="02020603050405020304" pitchFamily="18" charset="0"/>
                <a:cs typeface="Calibri" panose="020F0502020204030204" pitchFamily="34" charset="0"/>
              </a:rPr>
              <a:t>Student 1. godine Poslijediplomskog sveučilišnog studija KEMIJA</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a:p>
            <a:pPr indent="226695" algn="just">
              <a:lnSpc>
                <a:spcPct val="150000"/>
              </a:lnSpc>
            </a:pPr>
            <a:r>
              <a:rPr lang="hr-HR" sz="2000" dirty="0">
                <a:effectLst/>
                <a:latin typeface="Calibri" panose="020F0502020204030204" pitchFamily="34" charset="0"/>
                <a:ea typeface="Calibri" panose="020F0502020204030204" pitchFamily="34" charset="0"/>
                <a:cs typeface="Calibri" panose="020F0502020204030204" pitchFamily="34"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90349CE2-6257-5BB8-1C14-B51957242194}"/>
              </a:ext>
            </a:extLst>
          </p:cNvPr>
          <p:cNvSpPr txBox="1"/>
          <p:nvPr/>
        </p:nvSpPr>
        <p:spPr>
          <a:xfrm>
            <a:off x="2935639" y="5895007"/>
            <a:ext cx="6094476" cy="307777"/>
          </a:xfrm>
          <a:prstGeom prst="rect">
            <a:avLst/>
          </a:prstGeom>
          <a:noFill/>
        </p:spPr>
        <p:txBody>
          <a:bodyPr wrap="square">
            <a:spAutoFit/>
          </a:bodyPr>
          <a:lstStyle/>
          <a:p>
            <a:pPr marL="228600" algn="ctr">
              <a:spcBef>
                <a:spcPts val="1200"/>
              </a:spcBef>
            </a:pPr>
            <a:r>
              <a:rPr lang="hr-HR" sz="1400" dirty="0">
                <a:effectLst/>
                <a:latin typeface="Calibri" panose="020F0502020204030204" pitchFamily="34" charset="0"/>
                <a:ea typeface="Calibri" panose="020F0502020204030204" pitchFamily="34" charset="0"/>
                <a:cs typeface="Calibri" panose="020F0502020204030204" pitchFamily="34" charset="0"/>
              </a:rPr>
              <a:t>T. Shimizu, Ding, Kameta, </a:t>
            </a:r>
            <a:r>
              <a:rPr lang="hr-HR" sz="1400" i="1" dirty="0">
                <a:effectLst/>
                <a:latin typeface="Calibri" panose="020F0502020204030204" pitchFamily="34" charset="0"/>
                <a:ea typeface="Calibri" panose="020F0502020204030204" pitchFamily="34" charset="0"/>
                <a:cs typeface="Calibri" panose="020F0502020204030204" pitchFamily="34" charset="0"/>
              </a:rPr>
              <a:t>Chemical Reviews</a:t>
            </a:r>
            <a:r>
              <a:rPr lang="hr-HR" sz="1400" dirty="0">
                <a:effectLst/>
                <a:latin typeface="Calibri" panose="020F0502020204030204" pitchFamily="34" charset="0"/>
                <a:ea typeface="Calibri" panose="020F0502020204030204" pitchFamily="34" charset="0"/>
                <a:cs typeface="Calibri" panose="020F0502020204030204" pitchFamily="34" charset="0"/>
              </a:rPr>
              <a:t> </a:t>
            </a:r>
            <a:r>
              <a:rPr lang="hr-HR" sz="1400" b="1" i="1" dirty="0">
                <a:effectLst/>
                <a:latin typeface="Calibri" panose="020F0502020204030204" pitchFamily="34" charset="0"/>
                <a:ea typeface="Calibri" panose="020F0502020204030204" pitchFamily="34" charset="0"/>
                <a:cs typeface="Calibri" panose="020F0502020204030204" pitchFamily="34" charset="0"/>
              </a:rPr>
              <a:t>120</a:t>
            </a:r>
            <a:r>
              <a:rPr lang="hr-HR" sz="1400" dirty="0">
                <a:effectLst/>
                <a:latin typeface="Calibri" panose="020F0502020204030204" pitchFamily="34" charset="0"/>
                <a:ea typeface="Calibri" panose="020F0502020204030204" pitchFamily="34" charset="0"/>
                <a:cs typeface="Calibri" panose="020F0502020204030204" pitchFamily="34" charset="0"/>
              </a:rPr>
              <a:t> (4), (</a:t>
            </a:r>
            <a:r>
              <a:rPr lang="hr-HR" sz="1400" b="1" dirty="0">
                <a:effectLst/>
                <a:latin typeface="Calibri" panose="020F0502020204030204" pitchFamily="34" charset="0"/>
                <a:ea typeface="Calibri" panose="020F0502020204030204" pitchFamily="34" charset="0"/>
                <a:cs typeface="Calibri" panose="020F0502020204030204" pitchFamily="34" charset="0"/>
              </a:rPr>
              <a:t>2020),</a:t>
            </a:r>
            <a:r>
              <a:rPr lang="hr-HR" sz="1400" dirty="0">
                <a:effectLst/>
                <a:latin typeface="Calibri" panose="020F0502020204030204" pitchFamily="34" charset="0"/>
                <a:ea typeface="Calibri" panose="020F0502020204030204" pitchFamily="34" charset="0"/>
                <a:cs typeface="Calibri" panose="020F0502020204030204" pitchFamily="34" charset="0"/>
              </a:rPr>
              <a:t>  2347-2407.</a:t>
            </a:r>
            <a:endParaRPr lang="en-GB" sz="14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015B69C8-9EE3-7A29-32BA-8CBD56351F44}"/>
              </a:ext>
            </a:extLst>
          </p:cNvPr>
          <p:cNvSpPr txBox="1"/>
          <p:nvPr/>
        </p:nvSpPr>
        <p:spPr>
          <a:xfrm>
            <a:off x="5242176" y="5231099"/>
            <a:ext cx="1707642" cy="954107"/>
          </a:xfrm>
          <a:prstGeom prst="rect">
            <a:avLst/>
          </a:prstGeom>
          <a:noFill/>
        </p:spPr>
        <p:txBody>
          <a:bodyPr wrap="square">
            <a:spAutoFit/>
          </a:bodyPr>
          <a:lstStyle/>
          <a:p>
            <a:pPr indent="226695" algn="ctr">
              <a:lnSpc>
                <a:spcPct val="150000"/>
              </a:lnSpc>
            </a:pPr>
            <a:r>
              <a:rPr lang="hr-HR" sz="1600" dirty="0">
                <a:effectLst/>
                <a:latin typeface="Calibri" panose="020F0502020204030204" pitchFamily="34" charset="0"/>
                <a:ea typeface="Calibri" panose="020F0502020204030204" pitchFamily="34" charset="0"/>
                <a:cs typeface="Calibri" panose="020F0502020204030204" pitchFamily="34" charset="0"/>
              </a:rPr>
              <a:t>Zagreb, 2024.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br>
              <a:rPr lang="hr-HR" sz="1600" dirty="0">
                <a:effectLst/>
                <a:latin typeface="Calibri" panose="020F0502020204030204" pitchFamily="34" charset="0"/>
                <a:ea typeface="Calibri" panose="020F0502020204030204" pitchFamily="34" charset="0"/>
                <a:cs typeface="Times New Roman" panose="02020603050405020304" pitchFamily="18" charset="0"/>
              </a:rPr>
            </a:br>
            <a:endParaRPr lang="en-GB" sz="1600" dirty="0"/>
          </a:p>
        </p:txBody>
      </p:sp>
    </p:spTree>
    <p:extLst>
      <p:ext uri="{BB962C8B-B14F-4D97-AF65-F5344CB8AC3E}">
        <p14:creationId xmlns:p14="http://schemas.microsoft.com/office/powerpoint/2010/main" val="1213547775"/>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EBA798-C61C-214C-16F2-91F1F0E16640}"/>
              </a:ext>
            </a:extLst>
          </p:cNvPr>
          <p:cNvSpPr txBox="1"/>
          <p:nvPr/>
        </p:nvSpPr>
        <p:spPr>
          <a:xfrm>
            <a:off x="690561" y="6363355"/>
            <a:ext cx="10639426" cy="523220"/>
          </a:xfrm>
          <a:prstGeom prst="rect">
            <a:avLst/>
          </a:prstGeom>
          <a:noFill/>
        </p:spPr>
        <p:txBody>
          <a:bodyPr wrap="square">
            <a:spAutoFit/>
          </a:bodyPr>
          <a:lstStyle/>
          <a:p>
            <a:pPr indent="226695" algn="ctr">
              <a:spcAft>
                <a:spcPts val="1200"/>
              </a:spcAft>
            </a:pPr>
            <a:r>
              <a:rPr lang="hr-HR" sz="1400" dirty="0">
                <a:effectLst/>
                <a:latin typeface="Calibri" panose="020F0502020204030204" pitchFamily="34" charset="0"/>
                <a:ea typeface="Calibri" panose="020F0502020204030204" pitchFamily="34" charset="0"/>
                <a:cs typeface="Times New Roman" panose="02020603050405020304" pitchFamily="18" charset="0"/>
              </a:rPr>
              <a:t>6. Kameta, Ding, Dong; </a:t>
            </a:r>
            <a:r>
              <a:rPr lang="hr-HR" sz="1400" i="1" dirty="0">
                <a:effectLst/>
                <a:latin typeface="Calibri" panose="020F0502020204030204" pitchFamily="34" charset="0"/>
                <a:ea typeface="Calibri" panose="020F0502020204030204" pitchFamily="34" charset="0"/>
                <a:cs typeface="Times New Roman" panose="02020603050405020304" pitchFamily="18" charset="0"/>
              </a:rPr>
              <a:t>Soft Nanotubes Derivatized with Short PEG Chains for Thermally Controllable Extraction and Separation of Peptides</a:t>
            </a:r>
            <a:r>
              <a:rPr lang="hr-HR" sz="1400" dirty="0">
                <a:effectLst/>
                <a:latin typeface="Calibri" panose="020F0502020204030204" pitchFamily="34" charset="0"/>
                <a:ea typeface="Calibri" panose="020F0502020204030204" pitchFamily="34" charset="0"/>
                <a:cs typeface="Times New Roman" panose="02020603050405020304" pitchFamily="18" charset="0"/>
              </a:rPr>
              <a:t>; ACS Omega, (2017), </a:t>
            </a:r>
            <a:r>
              <a:rPr lang="hr-HR" sz="1400" b="1" dirty="0">
                <a:effectLst/>
                <a:latin typeface="Calibri" panose="020F0502020204030204" pitchFamily="34" charset="0"/>
                <a:ea typeface="Calibri" panose="020F0502020204030204" pitchFamily="34" charset="0"/>
                <a:cs typeface="Times New Roman" panose="02020603050405020304" pitchFamily="18" charset="0"/>
              </a:rPr>
              <a:t>2</a:t>
            </a:r>
            <a:r>
              <a:rPr lang="hr-HR" sz="1400" dirty="0">
                <a:effectLst/>
                <a:latin typeface="Calibri" panose="020F0502020204030204" pitchFamily="34" charset="0"/>
                <a:ea typeface="Calibri" panose="020F0502020204030204" pitchFamily="34" charset="0"/>
                <a:cs typeface="Times New Roman" panose="02020603050405020304" pitchFamily="18" charset="0"/>
              </a:rPr>
              <a:t>, 6143−6150.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72AE4C34-CD9A-A39A-321B-E4941C17B77A}"/>
              </a:ext>
            </a:extLst>
          </p:cNvPr>
          <p:cNvPicPr>
            <a:picLocks noChangeAspect="1"/>
          </p:cNvPicPr>
          <p:nvPr/>
        </p:nvPicPr>
        <p:blipFill rotWithShape="1">
          <a:blip r:embed="rId3">
            <a:extLst>
              <a:ext uri="{28A0092B-C50C-407E-A947-70E740481C1C}">
                <a14:useLocalDpi xmlns:a14="http://schemas.microsoft.com/office/drawing/2010/main" val="0"/>
              </a:ext>
            </a:extLst>
          </a:blip>
          <a:srcRect l="3052"/>
          <a:stretch/>
        </p:blipFill>
        <p:spPr bwMode="auto">
          <a:xfrm>
            <a:off x="480694" y="1315955"/>
            <a:ext cx="2715257" cy="3633642"/>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BB382421-9E00-ADA7-E831-BA757AE482F4}"/>
              </a:ext>
            </a:extLst>
          </p:cNvPr>
          <p:cNvPicPr>
            <a:picLocks noChangeAspect="1"/>
          </p:cNvPicPr>
          <p:nvPr/>
        </p:nvPicPr>
        <p:blipFill rotWithShape="1">
          <a:blip r:embed="rId4">
            <a:extLst>
              <a:ext uri="{28A0092B-C50C-407E-A947-70E740481C1C}">
                <a14:useLocalDpi xmlns:a14="http://schemas.microsoft.com/office/drawing/2010/main" val="0"/>
              </a:ext>
            </a:extLst>
          </a:blip>
          <a:srcRect t="50611"/>
          <a:stretch/>
        </p:blipFill>
        <p:spPr bwMode="auto">
          <a:xfrm>
            <a:off x="8955170" y="2972755"/>
            <a:ext cx="3236830" cy="2616853"/>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F1F97A66-1FF5-1A06-807D-CFA67F5182DB}"/>
              </a:ext>
            </a:extLst>
          </p:cNvPr>
          <p:cNvPicPr>
            <a:picLocks noChangeAspect="1"/>
          </p:cNvPicPr>
          <p:nvPr/>
        </p:nvPicPr>
        <p:blipFill rotWithShape="1">
          <a:blip r:embed="rId4">
            <a:extLst>
              <a:ext uri="{28A0092B-C50C-407E-A947-70E740481C1C}">
                <a14:useLocalDpi xmlns:a14="http://schemas.microsoft.com/office/drawing/2010/main" val="0"/>
              </a:ext>
            </a:extLst>
          </a:blip>
          <a:srcRect t="338" r="10653" b="49738"/>
          <a:stretch/>
        </p:blipFill>
        <p:spPr bwMode="auto">
          <a:xfrm>
            <a:off x="6095999" y="3001330"/>
            <a:ext cx="2880877" cy="2634696"/>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641889AF-4DFC-B639-28D1-778DC89DF41C}"/>
              </a:ext>
            </a:extLst>
          </p:cNvPr>
          <p:cNvSpPr txBox="1"/>
          <p:nvPr/>
        </p:nvSpPr>
        <p:spPr>
          <a:xfrm>
            <a:off x="128428" y="4949597"/>
            <a:ext cx="3419791" cy="954107"/>
          </a:xfrm>
          <a:prstGeom prst="rect">
            <a:avLst/>
          </a:prstGeom>
          <a:noFill/>
        </p:spPr>
        <p:txBody>
          <a:bodyPr wrap="square" rtlCol="0">
            <a:spAutoFit/>
          </a:bodyPr>
          <a:lstStyle/>
          <a:p>
            <a:pPr algn="ctr"/>
            <a:r>
              <a:rPr lang="hr-HR" sz="1400" dirty="0">
                <a:effectLst/>
                <a:ea typeface="Calibri" panose="020F0502020204030204" pitchFamily="34" charset="0"/>
                <a:cs typeface="Times New Roman" panose="02020603050405020304" pitchFamily="18" charset="0"/>
              </a:rPr>
              <a:t>Slika 11. Učinkovitost ekstrakcije pojedinih aminokiselina nanocijevima s unutarnjim (lijevo) i vanjskim (desno )</a:t>
            </a:r>
            <a:r>
              <a:rPr lang="hr-HR" sz="1400" baseline="30000" dirty="0">
                <a:effectLst/>
                <a:ea typeface="Calibri" panose="020F0502020204030204" pitchFamily="34" charset="0"/>
                <a:cs typeface="Times New Roman" panose="02020603050405020304" pitchFamily="18" charset="0"/>
              </a:rPr>
              <a:t>7</a:t>
            </a:r>
            <a:r>
              <a:rPr lang="hr-HR" sz="1400" dirty="0">
                <a:effectLst/>
                <a:ea typeface="Calibri" panose="020F0502020204030204" pitchFamily="34" charset="0"/>
                <a:cs typeface="Times New Roman" panose="02020603050405020304" pitchFamily="18" charset="0"/>
              </a:rPr>
              <a:t>. PEG lancima.</a:t>
            </a:r>
            <a:endParaRPr lang="en-GB" sz="1400" dirty="0">
              <a:effectLst/>
              <a:ea typeface="Calibri" panose="020F0502020204030204" pitchFamily="34" charset="0"/>
              <a:cs typeface="Times New Roman" panose="02020603050405020304" pitchFamily="18" charset="0"/>
            </a:endParaRPr>
          </a:p>
          <a:p>
            <a:pPr algn="ctr"/>
            <a:endParaRPr lang="en-GB" sz="1400" dirty="0"/>
          </a:p>
        </p:txBody>
      </p:sp>
      <p:sp>
        <p:nvSpPr>
          <p:cNvPr id="15" name="TextBox 14">
            <a:extLst>
              <a:ext uri="{FF2B5EF4-FFF2-40B4-BE49-F238E27FC236}">
                <a16:creationId xmlns:a16="http://schemas.microsoft.com/office/drawing/2014/main" id="{A0CC4B75-AC8F-076C-34DD-E4F3DF68AE7B}"/>
              </a:ext>
            </a:extLst>
          </p:cNvPr>
          <p:cNvSpPr txBox="1"/>
          <p:nvPr/>
        </p:nvSpPr>
        <p:spPr>
          <a:xfrm>
            <a:off x="6095999" y="5700991"/>
            <a:ext cx="6001066" cy="523220"/>
          </a:xfrm>
          <a:prstGeom prst="rect">
            <a:avLst/>
          </a:prstGeom>
          <a:noFill/>
        </p:spPr>
        <p:txBody>
          <a:bodyPr wrap="square" rtlCol="0">
            <a:spAutoFit/>
          </a:bodyPr>
          <a:lstStyle/>
          <a:p>
            <a:pPr algn="ctr"/>
            <a:r>
              <a:rPr lang="hr-HR" sz="1400" dirty="0">
                <a:effectLst/>
                <a:ea typeface="Times New Roman" panose="02020603050405020304" pitchFamily="18" charset="0"/>
                <a:cs typeface="Calibri" panose="020F0502020204030204" pitchFamily="34" charset="0"/>
              </a:rPr>
              <a:t>Slika 12. Učinkovitost otpuštanja</a:t>
            </a:r>
            <a:r>
              <a:rPr lang="hr-HR" sz="1400" dirty="0">
                <a:ea typeface="Times New Roman" panose="02020603050405020304" pitchFamily="18" charset="0"/>
                <a:cs typeface="Calibri" panose="020F0502020204030204" pitchFamily="34" charset="0"/>
              </a:rPr>
              <a:t> </a:t>
            </a:r>
            <a:r>
              <a:rPr lang="hr-HR" sz="1400" dirty="0">
                <a:effectLst/>
                <a:ea typeface="Times New Roman" panose="02020603050405020304" pitchFamily="18" charset="0"/>
                <a:cs typeface="Calibri" panose="020F0502020204030204" pitchFamily="34" charset="0"/>
              </a:rPr>
              <a:t>ekstrahiranih aminokiselina natrag u sustav</a:t>
            </a:r>
            <a:r>
              <a:rPr lang="hr-HR" sz="1400" baseline="30000" dirty="0">
                <a:effectLst/>
                <a:ea typeface="Times New Roman" panose="02020603050405020304" pitchFamily="18" charset="0"/>
                <a:cs typeface="Calibri" panose="020F0502020204030204" pitchFamily="34" charset="0"/>
              </a:rPr>
              <a:t>7</a:t>
            </a:r>
            <a:r>
              <a:rPr lang="hr-HR" sz="1400" dirty="0">
                <a:effectLst/>
                <a:ea typeface="Times New Roman" panose="02020603050405020304" pitchFamily="18" charset="0"/>
                <a:cs typeface="Calibri" panose="020F0502020204030204" pitchFamily="34" charset="0"/>
              </a:rPr>
              <a:t>.</a:t>
            </a:r>
            <a:endParaRPr lang="en-GB" sz="1400" dirty="0">
              <a:effectLst/>
              <a:ea typeface="Times New Roman" panose="02020603050405020304" pitchFamily="18" charset="0"/>
              <a:cs typeface="Calibri" panose="020F0502020204030204" pitchFamily="34" charset="0"/>
            </a:endParaRPr>
          </a:p>
          <a:p>
            <a:pPr algn="ctr"/>
            <a:endParaRPr lang="en-GB" sz="1400" dirty="0"/>
          </a:p>
        </p:txBody>
      </p:sp>
      <p:cxnSp>
        <p:nvCxnSpPr>
          <p:cNvPr id="17" name="Straight Connector 16">
            <a:extLst>
              <a:ext uri="{FF2B5EF4-FFF2-40B4-BE49-F238E27FC236}">
                <a16:creationId xmlns:a16="http://schemas.microsoft.com/office/drawing/2014/main" id="{388E9C4C-DBCF-9C4D-B652-510F25B853B1}"/>
              </a:ext>
            </a:extLst>
          </p:cNvPr>
          <p:cNvCxnSpPr>
            <a:cxnSpLocks/>
          </p:cNvCxnSpPr>
          <p:nvPr/>
        </p:nvCxnSpPr>
        <p:spPr>
          <a:xfrm flipH="1">
            <a:off x="6010274" y="0"/>
            <a:ext cx="1" cy="6334780"/>
          </a:xfrm>
          <a:prstGeom prst="line">
            <a:avLst/>
          </a:prstGeom>
          <a:ln>
            <a:prstDash val="sysDot"/>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7C5D3FC4-2E3B-4C11-4BB4-3F7251A5C97B}"/>
              </a:ext>
            </a:extLst>
          </p:cNvPr>
          <p:cNvSpPr txBox="1"/>
          <p:nvPr/>
        </p:nvSpPr>
        <p:spPr>
          <a:xfrm>
            <a:off x="3095786" y="1964164"/>
            <a:ext cx="3000213" cy="2462213"/>
          </a:xfrm>
          <a:prstGeom prst="rect">
            <a:avLst/>
          </a:prstGeom>
          <a:noFill/>
        </p:spPr>
        <p:txBody>
          <a:bodyPr wrap="square" rtlCol="0">
            <a:spAutoFit/>
          </a:bodyPr>
          <a:lstStyle/>
          <a:p>
            <a:r>
              <a:rPr lang="hr-HR" sz="1400" dirty="0"/>
              <a:t>-Dehidratizirani PEG ogranci</a:t>
            </a:r>
          </a:p>
          <a:p>
            <a:endParaRPr lang="hr-HR" sz="1400" dirty="0"/>
          </a:p>
          <a:p>
            <a:pPr marL="285750" indent="-285750">
              <a:buFont typeface="Arial" panose="020B0604020202020204" pitchFamily="34" charset="0"/>
              <a:buChar char="•"/>
            </a:pPr>
            <a:r>
              <a:rPr lang="hr-HR" sz="1400" dirty="0"/>
              <a:t>Vanjski PEG lanci:</a:t>
            </a:r>
          </a:p>
          <a:p>
            <a:pPr marL="742950" lvl="1" indent="-285750">
              <a:buFont typeface="Arial" panose="020B0604020202020204" pitchFamily="34" charset="0"/>
              <a:buChar char="•"/>
            </a:pPr>
            <a:r>
              <a:rPr lang="hr-HR" sz="1400" dirty="0"/>
              <a:t>Izuzteno dobra ekstrakcija hidrofobnih aminokiselina</a:t>
            </a:r>
          </a:p>
          <a:p>
            <a:pPr marL="742950" lvl="1" indent="-285750">
              <a:buFont typeface="Arial" panose="020B0604020202020204" pitchFamily="34" charset="0"/>
              <a:buChar char="•"/>
            </a:pPr>
            <a:r>
              <a:rPr lang="hr-HR" sz="1400" dirty="0"/>
              <a:t>Osrednja selektivnost</a:t>
            </a:r>
          </a:p>
          <a:p>
            <a:pPr marL="742950" lvl="1" indent="-285750">
              <a:buFont typeface="Arial" panose="020B0604020202020204" pitchFamily="34" charset="0"/>
              <a:buChar char="•"/>
            </a:pPr>
            <a:endParaRPr lang="hr-HR" sz="1400" dirty="0"/>
          </a:p>
          <a:p>
            <a:pPr marL="285750" indent="-285750">
              <a:buFont typeface="Arial" panose="020B0604020202020204" pitchFamily="34" charset="0"/>
              <a:buChar char="•"/>
            </a:pPr>
            <a:r>
              <a:rPr lang="hr-HR" sz="1400" dirty="0"/>
              <a:t>Unutarnji PEG lanci:</a:t>
            </a:r>
          </a:p>
          <a:p>
            <a:pPr marL="742950" lvl="1" indent="-285750">
              <a:buFont typeface="Arial" panose="020B0604020202020204" pitchFamily="34" charset="0"/>
              <a:buChar char="•"/>
            </a:pPr>
            <a:r>
              <a:rPr lang="hr-HR" sz="1400" dirty="0"/>
              <a:t>Izrazito slabija ekstrakcija </a:t>
            </a:r>
          </a:p>
          <a:p>
            <a:pPr marL="742950" lvl="1" indent="-285750">
              <a:buFont typeface="Arial" panose="020B0604020202020204" pitchFamily="34" charset="0"/>
              <a:buChar char="•"/>
            </a:pPr>
            <a:r>
              <a:rPr lang="hr-HR" sz="1400" dirty="0"/>
              <a:t>Puno bolja selektivnost</a:t>
            </a:r>
          </a:p>
          <a:p>
            <a:pPr marL="742950" lvl="1" indent="-285750">
              <a:buFont typeface="Arial" panose="020B0604020202020204" pitchFamily="34" charset="0"/>
              <a:buChar char="•"/>
            </a:pPr>
            <a:endParaRPr lang="hr-HR" sz="1400" dirty="0"/>
          </a:p>
        </p:txBody>
      </p:sp>
      <p:sp>
        <p:nvSpPr>
          <p:cNvPr id="19" name="Title 1">
            <a:extLst>
              <a:ext uri="{FF2B5EF4-FFF2-40B4-BE49-F238E27FC236}">
                <a16:creationId xmlns:a16="http://schemas.microsoft.com/office/drawing/2014/main" id="{7F6BEE0D-0D8D-F033-A9B3-E368BC73A306}"/>
              </a:ext>
            </a:extLst>
          </p:cNvPr>
          <p:cNvSpPr>
            <a:spLocks noGrp="1"/>
          </p:cNvSpPr>
          <p:nvPr>
            <p:ph type="title"/>
          </p:nvPr>
        </p:nvSpPr>
        <p:spPr>
          <a:xfrm>
            <a:off x="428625" y="339724"/>
            <a:ext cx="5114925" cy="644525"/>
          </a:xfrm>
        </p:spPr>
        <p:txBody>
          <a:bodyPr>
            <a:normAutofit/>
          </a:bodyPr>
          <a:lstStyle/>
          <a:p>
            <a:pPr marL="342900" indent="-342900">
              <a:buFont typeface="Arial" panose="020B0604020202020204" pitchFamily="34" charset="0"/>
              <a:buChar char="•"/>
            </a:pPr>
            <a:r>
              <a:rPr lang="hr-HR" sz="2400" dirty="0">
                <a:latin typeface="+mn-lt"/>
              </a:rPr>
              <a:t>Ekstrakcija aminokiselina</a:t>
            </a:r>
            <a:endParaRPr lang="en-GB" sz="2400" dirty="0">
              <a:latin typeface="+mn-lt"/>
            </a:endParaRPr>
          </a:p>
        </p:txBody>
      </p:sp>
      <p:sp>
        <p:nvSpPr>
          <p:cNvPr id="20" name="Title 1">
            <a:extLst>
              <a:ext uri="{FF2B5EF4-FFF2-40B4-BE49-F238E27FC236}">
                <a16:creationId xmlns:a16="http://schemas.microsoft.com/office/drawing/2014/main" id="{77EADEE0-E6C3-E4BD-9EAD-EFEB74F5821B}"/>
              </a:ext>
            </a:extLst>
          </p:cNvPr>
          <p:cNvSpPr txBox="1">
            <a:spLocks/>
          </p:cNvSpPr>
          <p:nvPr/>
        </p:nvSpPr>
        <p:spPr>
          <a:xfrm>
            <a:off x="6539070" y="327023"/>
            <a:ext cx="5114925" cy="644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hr-HR" sz="2400" dirty="0">
                <a:latin typeface="+mn-lt"/>
              </a:rPr>
              <a:t>Otpuštanje aminokiselina</a:t>
            </a:r>
            <a:endParaRPr lang="en-GB" sz="2400" dirty="0">
              <a:latin typeface="+mn-lt"/>
            </a:endParaRPr>
          </a:p>
        </p:txBody>
      </p:sp>
      <p:sp>
        <p:nvSpPr>
          <p:cNvPr id="2" name="TextBox 1">
            <a:extLst>
              <a:ext uri="{FF2B5EF4-FFF2-40B4-BE49-F238E27FC236}">
                <a16:creationId xmlns:a16="http://schemas.microsoft.com/office/drawing/2014/main" id="{1E67127C-87B0-6636-7CF0-697AB78E557A}"/>
              </a:ext>
            </a:extLst>
          </p:cNvPr>
          <p:cNvSpPr txBox="1"/>
          <p:nvPr/>
        </p:nvSpPr>
        <p:spPr>
          <a:xfrm>
            <a:off x="6211704" y="1198894"/>
            <a:ext cx="3000213" cy="1815882"/>
          </a:xfrm>
          <a:prstGeom prst="rect">
            <a:avLst/>
          </a:prstGeom>
          <a:noFill/>
        </p:spPr>
        <p:txBody>
          <a:bodyPr wrap="square" rtlCol="0">
            <a:spAutoFit/>
          </a:bodyPr>
          <a:lstStyle/>
          <a:p>
            <a:r>
              <a:rPr lang="hr-HR" sz="1400" dirty="0"/>
              <a:t>-Hidratizirani PEG ogranci</a:t>
            </a:r>
          </a:p>
          <a:p>
            <a:endParaRPr lang="hr-HR" sz="1400" dirty="0"/>
          </a:p>
          <a:p>
            <a:pPr marL="285750" indent="-285750">
              <a:buFont typeface="Arial" panose="020B0604020202020204" pitchFamily="34" charset="0"/>
              <a:buChar char="•"/>
            </a:pPr>
            <a:r>
              <a:rPr lang="hr-HR" sz="1400" dirty="0"/>
              <a:t>Vanjski PEG lanci:</a:t>
            </a:r>
          </a:p>
          <a:p>
            <a:pPr marL="742950" lvl="1" indent="-285750">
              <a:buFont typeface="Arial" panose="020B0604020202020204" pitchFamily="34" charset="0"/>
              <a:buChar char="•"/>
            </a:pPr>
            <a:r>
              <a:rPr lang="hr-HR" sz="1400" dirty="0"/>
              <a:t>Gotovo potpuno otpuštanje svih aminokiselina</a:t>
            </a:r>
          </a:p>
          <a:p>
            <a:pPr marL="742950" lvl="1" indent="-285750">
              <a:buFont typeface="Arial" panose="020B0604020202020204" pitchFamily="34" charset="0"/>
              <a:buChar char="•"/>
            </a:pPr>
            <a:r>
              <a:rPr lang="hr-HR" sz="1400" dirty="0"/>
              <a:t>Nema selektivnosti</a:t>
            </a:r>
          </a:p>
          <a:p>
            <a:pPr marL="742950" lvl="1" indent="-285750">
              <a:buFont typeface="Arial" panose="020B0604020202020204" pitchFamily="34" charset="0"/>
              <a:buChar char="•"/>
            </a:pPr>
            <a:endParaRPr lang="hr-HR" sz="1400" dirty="0"/>
          </a:p>
          <a:p>
            <a:pPr marL="742950" lvl="1" indent="-285750">
              <a:buFont typeface="Arial" panose="020B0604020202020204" pitchFamily="34" charset="0"/>
              <a:buChar char="•"/>
            </a:pPr>
            <a:endParaRPr lang="hr-HR" sz="1400" dirty="0"/>
          </a:p>
        </p:txBody>
      </p:sp>
      <p:sp>
        <p:nvSpPr>
          <p:cNvPr id="8" name="TextBox 7">
            <a:extLst>
              <a:ext uri="{FF2B5EF4-FFF2-40B4-BE49-F238E27FC236}">
                <a16:creationId xmlns:a16="http://schemas.microsoft.com/office/drawing/2014/main" id="{254DD84E-DA45-48BF-7FDD-808EA9C74CF4}"/>
              </a:ext>
            </a:extLst>
          </p:cNvPr>
          <p:cNvSpPr txBox="1"/>
          <p:nvPr/>
        </p:nvSpPr>
        <p:spPr>
          <a:xfrm>
            <a:off x="9111687" y="1634934"/>
            <a:ext cx="2807258" cy="954107"/>
          </a:xfrm>
          <a:prstGeom prst="rect">
            <a:avLst/>
          </a:prstGeom>
          <a:noFill/>
        </p:spPr>
        <p:txBody>
          <a:bodyPr wrap="square">
            <a:spAutoFit/>
          </a:bodyPr>
          <a:lstStyle/>
          <a:p>
            <a:pPr marL="285750" indent="-285750">
              <a:buFont typeface="Arial" panose="020B0604020202020204" pitchFamily="34" charset="0"/>
              <a:buChar char="•"/>
            </a:pPr>
            <a:r>
              <a:rPr lang="hr-HR" sz="1400" dirty="0"/>
              <a:t>Unutarnji PEG lanci:</a:t>
            </a:r>
          </a:p>
          <a:p>
            <a:pPr marL="742950" lvl="1" indent="-285750">
              <a:buFont typeface="Arial" panose="020B0604020202020204" pitchFamily="34" charset="0"/>
              <a:buChar char="•"/>
            </a:pPr>
            <a:r>
              <a:rPr lang="hr-HR" sz="1400" dirty="0"/>
              <a:t>Hidrofobne aminokiseline otpuštene u većoj količini</a:t>
            </a:r>
          </a:p>
          <a:p>
            <a:pPr marL="742950" lvl="1" indent="-285750">
              <a:buFont typeface="Arial" panose="020B0604020202020204" pitchFamily="34" charset="0"/>
              <a:buChar char="•"/>
            </a:pPr>
            <a:r>
              <a:rPr lang="hr-HR" sz="1400" dirty="0"/>
              <a:t>Puno bolja selektivnost</a:t>
            </a:r>
          </a:p>
        </p:txBody>
      </p:sp>
    </p:spTree>
    <p:extLst>
      <p:ext uri="{BB962C8B-B14F-4D97-AF65-F5344CB8AC3E}">
        <p14:creationId xmlns:p14="http://schemas.microsoft.com/office/powerpoint/2010/main" val="221624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20" grpId="0"/>
      <p:bldP spid="2" grpId="0"/>
      <p:bldP spid="8" grpId="0"/>
    </p:bldLst>
  </p:timing>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359A-31A8-EDE1-00E8-0C0E24729139}"/>
              </a:ext>
            </a:extLst>
          </p:cNvPr>
          <p:cNvSpPr>
            <a:spLocks noGrp="1"/>
          </p:cNvSpPr>
          <p:nvPr>
            <p:ph type="title"/>
          </p:nvPr>
        </p:nvSpPr>
        <p:spPr>
          <a:xfrm>
            <a:off x="428625" y="396874"/>
            <a:ext cx="3019425" cy="530225"/>
          </a:xfrm>
        </p:spPr>
        <p:txBody>
          <a:bodyPr>
            <a:normAutofit/>
          </a:bodyPr>
          <a:lstStyle/>
          <a:p>
            <a:pPr marL="342900" indent="-342900">
              <a:buFont typeface="Arial" panose="020B0604020202020204" pitchFamily="34" charset="0"/>
              <a:buChar char="•"/>
            </a:pPr>
            <a:r>
              <a:rPr lang="hr-HR" sz="2400" dirty="0">
                <a:latin typeface="+mn-lt"/>
              </a:rPr>
              <a:t>Kataliza</a:t>
            </a:r>
            <a:endParaRPr lang="en-GB" sz="2400" dirty="0">
              <a:latin typeface="+mn-lt"/>
            </a:endParaRPr>
          </a:p>
        </p:txBody>
      </p:sp>
      <p:sp>
        <p:nvSpPr>
          <p:cNvPr id="4" name="TextBox 3">
            <a:extLst>
              <a:ext uri="{FF2B5EF4-FFF2-40B4-BE49-F238E27FC236}">
                <a16:creationId xmlns:a16="http://schemas.microsoft.com/office/drawing/2014/main" id="{22F90D0C-66EB-9860-5387-57829C95C166}"/>
              </a:ext>
            </a:extLst>
          </p:cNvPr>
          <p:cNvSpPr txBox="1"/>
          <p:nvPr/>
        </p:nvSpPr>
        <p:spPr>
          <a:xfrm>
            <a:off x="812124" y="1307583"/>
            <a:ext cx="5153025" cy="3693319"/>
          </a:xfrm>
          <a:prstGeom prst="rect">
            <a:avLst/>
          </a:prstGeom>
          <a:noFill/>
        </p:spPr>
        <p:txBody>
          <a:bodyPr wrap="square" rtlCol="0">
            <a:spAutoFit/>
          </a:bodyPr>
          <a:lstStyle/>
          <a:p>
            <a:pPr marL="285750" indent="-285750">
              <a:buFont typeface="Arial" panose="020B0604020202020204" pitchFamily="34" charset="0"/>
              <a:buChar char="•"/>
            </a:pPr>
            <a:r>
              <a:rPr lang="hr-HR" dirty="0"/>
              <a:t>Što se sve može nazvati katalizom?</a:t>
            </a:r>
          </a:p>
          <a:p>
            <a:pPr marL="742950" lvl="1" indent="-285750">
              <a:buFont typeface="Arial" panose="020B0604020202020204" pitchFamily="34" charset="0"/>
              <a:buChar char="•"/>
            </a:pPr>
            <a:r>
              <a:rPr lang="hr-HR" dirty="0"/>
              <a:t>Interferencija katalizatora u samoj reakciji?</a:t>
            </a:r>
          </a:p>
          <a:p>
            <a:pPr marL="742950" lvl="1" indent="-285750">
              <a:buFont typeface="Arial" panose="020B0604020202020204" pitchFamily="34" charset="0"/>
              <a:buChar char="•"/>
            </a:pPr>
            <a:r>
              <a:rPr lang="hr-HR" dirty="0"/>
              <a:t>Razni efekti uskog prostora? </a:t>
            </a:r>
          </a:p>
          <a:p>
            <a:pPr marL="742950" lvl="1" indent="-285750">
              <a:buFont typeface="Arial" panose="020B0604020202020204" pitchFamily="34" charset="0"/>
              <a:buChar char="•"/>
            </a:pPr>
            <a:endParaRPr lang="hr-HR" dirty="0"/>
          </a:p>
          <a:p>
            <a:pPr marL="285750" indent="-285750">
              <a:buFont typeface="Arial" panose="020B0604020202020204" pitchFamily="34" charset="0"/>
              <a:buChar char="•"/>
            </a:pPr>
            <a:r>
              <a:rPr lang="hr-HR" dirty="0"/>
              <a:t>Aktivna mjesta – modificirana unutarnja površina nanocijevi?</a:t>
            </a:r>
          </a:p>
          <a:p>
            <a:pPr marL="742950" lvl="1" indent="-285750">
              <a:buFont typeface="Arial" panose="020B0604020202020204" pitchFamily="34" charset="0"/>
              <a:buChar char="•"/>
            </a:pPr>
            <a:r>
              <a:rPr lang="hr-HR" dirty="0"/>
              <a:t>Kationi prijelaznih metala?</a:t>
            </a:r>
          </a:p>
          <a:p>
            <a:pPr marL="742950" lvl="1" indent="-285750">
              <a:buFont typeface="Arial" panose="020B0604020202020204" pitchFamily="34" charset="0"/>
              <a:buChar char="•"/>
            </a:pPr>
            <a:r>
              <a:rPr lang="hr-HR" dirty="0"/>
              <a:t>Metalokataliza</a:t>
            </a:r>
          </a:p>
          <a:p>
            <a:pPr marL="742950" lvl="1" indent="-285750">
              <a:buFont typeface="Arial" panose="020B0604020202020204" pitchFamily="34" charset="0"/>
              <a:buChar char="•"/>
            </a:pPr>
            <a:endParaRPr lang="hr-HR" dirty="0"/>
          </a:p>
          <a:p>
            <a:pPr marL="285750" indent="-285750">
              <a:buFont typeface="Arial" panose="020B0604020202020204" pitchFamily="34" charset="0"/>
              <a:buChar char="•"/>
            </a:pPr>
            <a:r>
              <a:rPr lang="hr-HR" dirty="0"/>
              <a:t>Moguće reakcije?</a:t>
            </a:r>
          </a:p>
          <a:p>
            <a:pPr marL="742950" lvl="1" indent="-285750">
              <a:buFont typeface="Arial" panose="020B0604020202020204" pitchFamily="34" charset="0"/>
              <a:buChar char="•"/>
            </a:pPr>
            <a:r>
              <a:rPr lang="hr-HR" dirty="0"/>
              <a:t>Sve one za koje se aktivna mjesta/katalizator može fiksirati u nanocijev.</a:t>
            </a:r>
          </a:p>
          <a:p>
            <a:pPr marL="742950" lvl="1" indent="-285750">
              <a:buFont typeface="Arial" panose="020B0604020202020204" pitchFamily="34" charset="0"/>
              <a:buChar char="•"/>
            </a:pPr>
            <a:endParaRPr lang="hr-HR" dirty="0"/>
          </a:p>
        </p:txBody>
      </p:sp>
      <p:pic>
        <p:nvPicPr>
          <p:cNvPr id="6" name="Picture 5">
            <a:extLst>
              <a:ext uri="{FF2B5EF4-FFF2-40B4-BE49-F238E27FC236}">
                <a16:creationId xmlns:a16="http://schemas.microsoft.com/office/drawing/2014/main" id="{4DC5522B-ED3D-5524-A83D-3F20662DFDC3}"/>
              </a:ext>
            </a:extLst>
          </p:cNvPr>
          <p:cNvPicPr>
            <a:picLocks noChangeAspect="1"/>
          </p:cNvPicPr>
          <p:nvPr/>
        </p:nvPicPr>
        <p:blipFill rotWithShape="1">
          <a:blip r:embed="rId3">
            <a:extLst>
              <a:ext uri="{28A0092B-C50C-407E-A947-70E740481C1C}">
                <a14:useLocalDpi xmlns:a14="http://schemas.microsoft.com/office/drawing/2010/main" val="0"/>
              </a:ext>
            </a:extLst>
          </a:blip>
          <a:srcRect l="-2464" t="10182" r="2235" b="2291"/>
          <a:stretch/>
        </p:blipFill>
        <p:spPr bwMode="auto">
          <a:xfrm>
            <a:off x="6811375" y="1252505"/>
            <a:ext cx="4568501" cy="2570718"/>
          </a:xfrm>
          <a:prstGeom prst="rect">
            <a:avLst/>
          </a:prstGeom>
          <a:noFill/>
          <a:ln>
            <a:noFill/>
          </a:ln>
          <a:extLst>
            <a:ext uri="{53640926-AAD7-44D8-BBD7-CCE9431645EC}">
              <a14:shadowObscured xmlns:a14="http://schemas.microsoft.com/office/drawing/2010/main"/>
            </a:ext>
          </a:extLst>
        </p:spPr>
      </p:pic>
      <p:sp>
        <p:nvSpPr>
          <p:cNvPr id="7" name="Text Box 2">
            <a:extLst>
              <a:ext uri="{FF2B5EF4-FFF2-40B4-BE49-F238E27FC236}">
                <a16:creationId xmlns:a16="http://schemas.microsoft.com/office/drawing/2014/main" id="{2A09FCB7-273C-DDA1-D583-4D3748062DDC}"/>
              </a:ext>
            </a:extLst>
          </p:cNvPr>
          <p:cNvSpPr txBox="1"/>
          <p:nvPr/>
        </p:nvSpPr>
        <p:spPr>
          <a:xfrm>
            <a:off x="7377112" y="4506357"/>
            <a:ext cx="3033713" cy="370443"/>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26695" algn="just"/>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641BD47-9DEB-79C9-19D0-C8F20CD16118}"/>
              </a:ext>
            </a:extLst>
          </p:cNvPr>
          <p:cNvSpPr txBox="1"/>
          <p:nvPr/>
        </p:nvSpPr>
        <p:spPr>
          <a:xfrm>
            <a:off x="6697638" y="4168358"/>
            <a:ext cx="4965655" cy="523220"/>
          </a:xfrm>
          <a:prstGeom prst="rect">
            <a:avLst/>
          </a:prstGeom>
          <a:noFill/>
        </p:spPr>
        <p:txBody>
          <a:bodyPr wrap="none" rtlCol="0">
            <a:spAutoFit/>
          </a:bodyPr>
          <a:lstStyle/>
          <a:p>
            <a:r>
              <a:rPr lang="hr-HR" sz="1400" dirty="0">
                <a:effectLst/>
                <a:ea typeface="Calibri" panose="020F0502020204030204" pitchFamily="34" charset="0"/>
                <a:cs typeface="Times New Roman" panose="02020603050405020304" pitchFamily="18" charset="0"/>
              </a:rPr>
              <a:t>Slika 13. Samoorganizacija nanocijevi s koordiniranim niklom (II)</a:t>
            </a:r>
            <a:r>
              <a:rPr lang="hr-HR" sz="1400" baseline="30000" dirty="0">
                <a:effectLst/>
                <a:ea typeface="Calibri" panose="020F0502020204030204" pitchFamily="34" charset="0"/>
                <a:cs typeface="Times New Roman" panose="02020603050405020304" pitchFamily="18" charset="0"/>
              </a:rPr>
              <a:t>7</a:t>
            </a:r>
            <a:r>
              <a:rPr lang="hr-HR" sz="1400" dirty="0">
                <a:effectLst/>
                <a:ea typeface="Calibri" panose="020F0502020204030204" pitchFamily="34" charset="0"/>
                <a:cs typeface="Times New Roman" panose="02020603050405020304" pitchFamily="18" charset="0"/>
              </a:rPr>
              <a:t>. </a:t>
            </a:r>
            <a:endParaRPr lang="en-GB" sz="1400" dirty="0">
              <a:effectLst/>
              <a:ea typeface="Calibri" panose="020F0502020204030204" pitchFamily="34" charset="0"/>
              <a:cs typeface="Times New Roman" panose="02020603050405020304" pitchFamily="18" charset="0"/>
            </a:endParaRPr>
          </a:p>
          <a:p>
            <a:endParaRPr lang="en-GB" sz="1400" dirty="0"/>
          </a:p>
        </p:txBody>
      </p:sp>
      <p:sp>
        <p:nvSpPr>
          <p:cNvPr id="11" name="TextBox 10">
            <a:extLst>
              <a:ext uri="{FF2B5EF4-FFF2-40B4-BE49-F238E27FC236}">
                <a16:creationId xmlns:a16="http://schemas.microsoft.com/office/drawing/2014/main" id="{67ECE140-29FF-71BE-2303-A1F261259E1E}"/>
              </a:ext>
            </a:extLst>
          </p:cNvPr>
          <p:cNvSpPr txBox="1"/>
          <p:nvPr/>
        </p:nvSpPr>
        <p:spPr>
          <a:xfrm>
            <a:off x="76200" y="6334780"/>
            <a:ext cx="11772900" cy="523220"/>
          </a:xfrm>
          <a:prstGeom prst="rect">
            <a:avLst/>
          </a:prstGeom>
          <a:noFill/>
        </p:spPr>
        <p:txBody>
          <a:bodyPr wrap="square">
            <a:spAutoFit/>
          </a:bodyPr>
          <a:lstStyle/>
          <a:p>
            <a:pPr indent="226695" algn="ctr">
              <a:spcAft>
                <a:spcPts val="1200"/>
              </a:spcAft>
            </a:pPr>
            <a:r>
              <a:rPr lang="hr-HR" sz="1400" dirty="0">
                <a:effectLst/>
                <a:ea typeface="Calibri" panose="020F0502020204030204" pitchFamily="34" charset="0"/>
                <a:cs typeface="Times New Roman" panose="02020603050405020304" pitchFamily="18" charset="0"/>
              </a:rPr>
              <a:t>7. Chattopadhyay, Kogiso, Aoyagi, Yui, Asakawa, T. Shimizu; </a:t>
            </a:r>
            <a:r>
              <a:rPr lang="hr-HR" sz="1400" i="1" dirty="0">
                <a:effectLst/>
                <a:ea typeface="Calibri" panose="020F0502020204030204" pitchFamily="34" charset="0"/>
                <a:cs typeface="Times New Roman" panose="02020603050405020304" pitchFamily="18" charset="0"/>
              </a:rPr>
              <a:t>Single bilayered organic nanotubes: anchors for production of a reusable catalyst with nickel ions</a:t>
            </a:r>
            <a:r>
              <a:rPr lang="hr-HR" sz="1400" dirty="0">
                <a:effectLst/>
                <a:ea typeface="Calibri" panose="020F0502020204030204" pitchFamily="34" charset="0"/>
                <a:cs typeface="Times New Roman" panose="02020603050405020304" pitchFamily="18" charset="0"/>
              </a:rPr>
              <a:t>; Green Chem., (2011), </a:t>
            </a:r>
            <a:r>
              <a:rPr lang="hr-HR" sz="1400" b="1" dirty="0">
                <a:effectLst/>
                <a:ea typeface="Calibri" panose="020F0502020204030204" pitchFamily="34" charset="0"/>
                <a:cs typeface="Times New Roman" panose="02020603050405020304" pitchFamily="18" charset="0"/>
              </a:rPr>
              <a:t>13</a:t>
            </a:r>
            <a:r>
              <a:rPr lang="hr-HR" sz="1400" dirty="0">
                <a:effectLst/>
                <a:ea typeface="Calibri" panose="020F0502020204030204" pitchFamily="34" charset="0"/>
                <a:cs typeface="Times New Roman" panose="02020603050405020304" pitchFamily="18" charset="0"/>
              </a:rPr>
              <a:t>, 1138.</a:t>
            </a:r>
            <a:endParaRPr lang="en-GB"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21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D99867D-BCFE-BD83-1CDD-27017F2AC224}"/>
              </a:ext>
            </a:extLst>
          </p:cNvPr>
          <p:cNvSpPr txBox="1"/>
          <p:nvPr/>
        </p:nvSpPr>
        <p:spPr>
          <a:xfrm>
            <a:off x="209550" y="6296392"/>
            <a:ext cx="11772900" cy="738664"/>
          </a:xfrm>
          <a:prstGeom prst="rect">
            <a:avLst/>
          </a:prstGeom>
          <a:noFill/>
        </p:spPr>
        <p:txBody>
          <a:bodyPr wrap="square" rtlCol="0">
            <a:spAutoFit/>
          </a:bodyPr>
          <a:lstStyle/>
          <a:p>
            <a:pPr algn="ctr"/>
            <a:r>
              <a:rPr lang="hr-HR" sz="1400" dirty="0">
                <a:effectLst/>
                <a:ea typeface="Calibri" panose="020F0502020204030204" pitchFamily="34" charset="0"/>
                <a:cs typeface="Times New Roman" panose="02020603050405020304" pitchFamily="18" charset="0"/>
              </a:rPr>
              <a:t>8. Chattopadhyay, Kogiso, Asakawa, T. Shimizu, Aoyagi; </a:t>
            </a:r>
            <a:r>
              <a:rPr lang="hr-HR" sz="1400" i="1" dirty="0">
                <a:effectLst/>
                <a:ea typeface="Calibri" panose="020F0502020204030204" pitchFamily="34" charset="0"/>
                <a:cs typeface="Times New Roman" panose="02020603050405020304" pitchFamily="18" charset="0"/>
              </a:rPr>
              <a:t>Copper(II)-coordinated organic nanotube: A novel heterogeneous catalyst for various oxidation reactions</a:t>
            </a:r>
            <a:r>
              <a:rPr lang="hr-HR" sz="1400" dirty="0">
                <a:effectLst/>
                <a:ea typeface="Calibri" panose="020F0502020204030204" pitchFamily="34" charset="0"/>
                <a:cs typeface="Times New Roman" panose="02020603050405020304" pitchFamily="18" charset="0"/>
              </a:rPr>
              <a:t>; Catalysis Communications, </a:t>
            </a:r>
            <a:r>
              <a:rPr lang="hr-HR" sz="1400" b="1" dirty="0">
                <a:effectLst/>
                <a:ea typeface="Calibri" panose="020F0502020204030204" pitchFamily="34" charset="0"/>
                <a:cs typeface="Times New Roman" panose="02020603050405020304" pitchFamily="18" charset="0"/>
              </a:rPr>
              <a:t>12</a:t>
            </a:r>
            <a:r>
              <a:rPr lang="hr-HR" sz="1400" dirty="0">
                <a:effectLst/>
                <a:ea typeface="Calibri" panose="020F0502020204030204" pitchFamily="34" charset="0"/>
                <a:cs typeface="Times New Roman" panose="02020603050405020304" pitchFamily="18" charset="0"/>
              </a:rPr>
              <a:t>, (2010), 9–13.</a:t>
            </a:r>
            <a:endParaRPr lang="en-GB" sz="1400" dirty="0">
              <a:effectLst/>
              <a:ea typeface="Calibri" panose="020F0502020204030204" pitchFamily="34" charset="0"/>
              <a:cs typeface="Times New Roman" panose="02020603050405020304" pitchFamily="18" charset="0"/>
            </a:endParaRPr>
          </a:p>
          <a:p>
            <a:pPr algn="ctr"/>
            <a:endParaRPr lang="en-GB" sz="1400" dirty="0"/>
          </a:p>
        </p:txBody>
      </p:sp>
      <p:sp>
        <p:nvSpPr>
          <p:cNvPr id="7" name="Title 1">
            <a:extLst>
              <a:ext uri="{FF2B5EF4-FFF2-40B4-BE49-F238E27FC236}">
                <a16:creationId xmlns:a16="http://schemas.microsoft.com/office/drawing/2014/main" id="{59CB6603-262B-07DD-7D80-DDF35B44C373}"/>
              </a:ext>
            </a:extLst>
          </p:cNvPr>
          <p:cNvSpPr txBox="1">
            <a:spLocks/>
          </p:cNvSpPr>
          <p:nvPr/>
        </p:nvSpPr>
        <p:spPr>
          <a:xfrm>
            <a:off x="428625" y="577849"/>
            <a:ext cx="10210800" cy="530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hr-HR" sz="2400" dirty="0">
                <a:latin typeface="+mn-lt"/>
              </a:rPr>
              <a:t>Kataliza rekacija oksidacije bakar(II) kationima koordiniranih na unutrašnjosti lipidnih nanocijevi.</a:t>
            </a:r>
            <a:endParaRPr lang="en-GB" sz="2400" dirty="0">
              <a:latin typeface="+mn-lt"/>
            </a:endParaRPr>
          </a:p>
        </p:txBody>
      </p:sp>
      <p:pic>
        <p:nvPicPr>
          <p:cNvPr id="8" name="Picture 7">
            <a:extLst>
              <a:ext uri="{FF2B5EF4-FFF2-40B4-BE49-F238E27FC236}">
                <a16:creationId xmlns:a16="http://schemas.microsoft.com/office/drawing/2014/main" id="{335BBDF6-8E9C-F66D-E7BA-5C8ECE2D7C3B}"/>
              </a:ext>
            </a:extLst>
          </p:cNvPr>
          <p:cNvPicPr>
            <a:picLocks noChangeAspect="1"/>
          </p:cNvPicPr>
          <p:nvPr/>
        </p:nvPicPr>
        <p:blipFill rotWithShape="1">
          <a:blip r:embed="rId3">
            <a:extLst>
              <a:ext uri="{28A0092B-C50C-407E-A947-70E740481C1C}">
                <a14:useLocalDpi xmlns:a14="http://schemas.microsoft.com/office/drawing/2010/main" val="0"/>
              </a:ext>
            </a:extLst>
          </a:blip>
          <a:srcRect l="63340" t="10182" r="2235" b="67602"/>
          <a:stretch/>
        </p:blipFill>
        <p:spPr bwMode="auto">
          <a:xfrm>
            <a:off x="5019675" y="1365009"/>
            <a:ext cx="1569126" cy="652495"/>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17EF2D19-C3A0-577A-9572-4E4849CCB1D6}"/>
              </a:ext>
            </a:extLst>
          </p:cNvPr>
          <p:cNvPicPr>
            <a:picLocks noChangeAspect="1"/>
          </p:cNvPicPr>
          <p:nvPr/>
        </p:nvPicPr>
        <p:blipFill rotWithShape="1">
          <a:blip r:embed="rId3">
            <a:extLst>
              <a:ext uri="{28A0092B-C50C-407E-A947-70E740481C1C}">
                <a14:useLocalDpi xmlns:a14="http://schemas.microsoft.com/office/drawing/2010/main" val="0"/>
              </a:ext>
            </a:extLst>
          </a:blip>
          <a:srcRect l="27397" t="10182" r="32899" b="73115"/>
          <a:stretch/>
        </p:blipFill>
        <p:spPr bwMode="auto">
          <a:xfrm>
            <a:off x="3381375" y="1365009"/>
            <a:ext cx="1809750" cy="490570"/>
          </a:xfrm>
          <a:prstGeom prst="rect">
            <a:avLst/>
          </a:prstGeom>
          <a:noFill/>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83241031-2B84-7B81-D2BA-334D937BDEA6}"/>
              </a:ext>
            </a:extLst>
          </p:cNvPr>
          <p:cNvSpPr txBox="1"/>
          <p:nvPr/>
        </p:nvSpPr>
        <p:spPr>
          <a:xfrm>
            <a:off x="2571750" y="2030666"/>
            <a:ext cx="4895850" cy="307777"/>
          </a:xfrm>
          <a:prstGeom prst="rect">
            <a:avLst/>
          </a:prstGeom>
          <a:noFill/>
        </p:spPr>
        <p:txBody>
          <a:bodyPr wrap="square">
            <a:spAutoFit/>
          </a:bodyPr>
          <a:lstStyle/>
          <a:p>
            <a:r>
              <a:rPr lang="hr-HR" sz="1400" dirty="0">
                <a:effectLst/>
                <a:ea typeface="Calibri" panose="020F0502020204030204" pitchFamily="34" charset="0"/>
                <a:cs typeface="Times New Roman" panose="02020603050405020304" pitchFamily="18" charset="0"/>
              </a:rPr>
              <a:t>2-(2-(2-tetradekanamidoacetamido) acetamido) octena kiselina </a:t>
            </a:r>
            <a:endParaRPr lang="en-GB" sz="1400" dirty="0"/>
          </a:p>
        </p:txBody>
      </p:sp>
      <p:pic>
        <p:nvPicPr>
          <p:cNvPr id="12" name="Picture 11">
            <a:extLst>
              <a:ext uri="{FF2B5EF4-FFF2-40B4-BE49-F238E27FC236}">
                <a16:creationId xmlns:a16="http://schemas.microsoft.com/office/drawing/2014/main" id="{B14180D3-6DE1-7CBE-D35B-453E47D13DF0}"/>
              </a:ext>
            </a:extLst>
          </p:cNvPr>
          <p:cNvPicPr>
            <a:picLocks noChangeAspect="1"/>
          </p:cNvPicPr>
          <p:nvPr/>
        </p:nvPicPr>
        <p:blipFill rotWithShape="1">
          <a:blip r:embed="rId4">
            <a:extLst>
              <a:ext uri="{28A0092B-C50C-407E-A947-70E740481C1C}">
                <a14:useLocalDpi xmlns:a14="http://schemas.microsoft.com/office/drawing/2010/main" val="0"/>
              </a:ext>
            </a:extLst>
          </a:blip>
          <a:srcRect t="591" b="75817"/>
          <a:stretch/>
        </p:blipFill>
        <p:spPr bwMode="auto">
          <a:xfrm>
            <a:off x="590540" y="3098822"/>
            <a:ext cx="5426085" cy="1945486"/>
          </a:xfrm>
          <a:prstGeom prst="rect">
            <a:avLst/>
          </a:prstGeom>
          <a:noFill/>
          <a:ln>
            <a:noFill/>
          </a:ln>
        </p:spPr>
      </p:pic>
      <p:pic>
        <p:nvPicPr>
          <p:cNvPr id="15" name="Picture 14">
            <a:extLst>
              <a:ext uri="{FF2B5EF4-FFF2-40B4-BE49-F238E27FC236}">
                <a16:creationId xmlns:a16="http://schemas.microsoft.com/office/drawing/2014/main" id="{08C4F68A-7843-3EE3-AA9E-67C38CDCB882}"/>
              </a:ext>
            </a:extLst>
          </p:cNvPr>
          <p:cNvPicPr>
            <a:picLocks noChangeAspect="1"/>
          </p:cNvPicPr>
          <p:nvPr/>
        </p:nvPicPr>
        <p:blipFill rotWithShape="1">
          <a:blip r:embed="rId4">
            <a:extLst>
              <a:ext uri="{28A0092B-C50C-407E-A947-70E740481C1C}">
                <a14:useLocalDpi xmlns:a14="http://schemas.microsoft.com/office/drawing/2010/main" val="0"/>
              </a:ext>
            </a:extLst>
          </a:blip>
          <a:srcRect t="23919" b="50752"/>
          <a:stretch/>
        </p:blipFill>
        <p:spPr bwMode="auto">
          <a:xfrm>
            <a:off x="5926723" y="3047617"/>
            <a:ext cx="5426084" cy="2088728"/>
          </a:xfrm>
          <a:prstGeom prst="rect">
            <a:avLst/>
          </a:prstGeom>
          <a:noFill/>
          <a:ln>
            <a:noFill/>
          </a:ln>
        </p:spPr>
      </p:pic>
      <p:sp>
        <p:nvSpPr>
          <p:cNvPr id="16" name="TextBox 15">
            <a:extLst>
              <a:ext uri="{FF2B5EF4-FFF2-40B4-BE49-F238E27FC236}">
                <a16:creationId xmlns:a16="http://schemas.microsoft.com/office/drawing/2014/main" id="{E41D4336-6D59-0201-15B3-3228C299AA7D}"/>
              </a:ext>
            </a:extLst>
          </p:cNvPr>
          <p:cNvSpPr txBox="1"/>
          <p:nvPr/>
        </p:nvSpPr>
        <p:spPr>
          <a:xfrm>
            <a:off x="8227101" y="1648172"/>
            <a:ext cx="809837" cy="369332"/>
          </a:xfrm>
          <a:prstGeom prst="rect">
            <a:avLst/>
          </a:prstGeom>
          <a:noFill/>
        </p:spPr>
        <p:txBody>
          <a:bodyPr wrap="none" rtlCol="0">
            <a:spAutoFit/>
          </a:bodyPr>
          <a:lstStyle/>
          <a:p>
            <a:r>
              <a:rPr lang="hr-HR" dirty="0"/>
              <a:t>CuNO</a:t>
            </a:r>
            <a:r>
              <a:rPr lang="hr-HR" baseline="-25000" dirty="0"/>
              <a:t>3</a:t>
            </a:r>
            <a:endParaRPr lang="en-GB" baseline="-25000" dirty="0"/>
          </a:p>
        </p:txBody>
      </p:sp>
      <p:sp>
        <p:nvSpPr>
          <p:cNvPr id="18" name="TextBox 17">
            <a:extLst>
              <a:ext uri="{FF2B5EF4-FFF2-40B4-BE49-F238E27FC236}">
                <a16:creationId xmlns:a16="http://schemas.microsoft.com/office/drawing/2014/main" id="{B8C038DB-B615-C1E7-18DA-8D098DB57664}"/>
              </a:ext>
            </a:extLst>
          </p:cNvPr>
          <p:cNvSpPr txBox="1"/>
          <p:nvPr/>
        </p:nvSpPr>
        <p:spPr>
          <a:xfrm>
            <a:off x="7467600" y="1592756"/>
            <a:ext cx="338554" cy="461665"/>
          </a:xfrm>
          <a:prstGeom prst="rect">
            <a:avLst/>
          </a:prstGeom>
          <a:noFill/>
        </p:spPr>
        <p:txBody>
          <a:bodyPr wrap="none" rtlCol="0">
            <a:spAutoFit/>
          </a:bodyPr>
          <a:lstStyle/>
          <a:p>
            <a:r>
              <a:rPr lang="hr-HR" sz="2400" dirty="0"/>
              <a:t>+</a:t>
            </a:r>
            <a:endParaRPr lang="en-GB" sz="2400" dirty="0"/>
          </a:p>
        </p:txBody>
      </p:sp>
      <p:sp>
        <p:nvSpPr>
          <p:cNvPr id="19" name="TextBox 18">
            <a:extLst>
              <a:ext uri="{FF2B5EF4-FFF2-40B4-BE49-F238E27FC236}">
                <a16:creationId xmlns:a16="http://schemas.microsoft.com/office/drawing/2014/main" id="{078CB734-8905-87CC-A680-9E960E4D4B6D}"/>
              </a:ext>
            </a:extLst>
          </p:cNvPr>
          <p:cNvSpPr txBox="1"/>
          <p:nvPr/>
        </p:nvSpPr>
        <p:spPr>
          <a:xfrm>
            <a:off x="5926723" y="2280604"/>
            <a:ext cx="338554" cy="461665"/>
          </a:xfrm>
          <a:prstGeom prst="rect">
            <a:avLst/>
          </a:prstGeom>
          <a:noFill/>
        </p:spPr>
        <p:txBody>
          <a:bodyPr wrap="none" rtlCol="0">
            <a:spAutoFit/>
          </a:bodyPr>
          <a:lstStyle/>
          <a:p>
            <a:r>
              <a:rPr lang="hr-HR" sz="2400" dirty="0"/>
              <a:t>+</a:t>
            </a:r>
            <a:endParaRPr lang="en-GB" sz="2400" dirty="0"/>
          </a:p>
        </p:txBody>
      </p:sp>
      <p:sp>
        <p:nvSpPr>
          <p:cNvPr id="20" name="TextBox 19">
            <a:extLst>
              <a:ext uri="{FF2B5EF4-FFF2-40B4-BE49-F238E27FC236}">
                <a16:creationId xmlns:a16="http://schemas.microsoft.com/office/drawing/2014/main" id="{6614CBC4-4722-272F-A465-611964EE1730}"/>
              </a:ext>
            </a:extLst>
          </p:cNvPr>
          <p:cNvSpPr txBox="1"/>
          <p:nvPr/>
        </p:nvSpPr>
        <p:spPr>
          <a:xfrm>
            <a:off x="5443417" y="2675516"/>
            <a:ext cx="1228221" cy="369332"/>
          </a:xfrm>
          <a:prstGeom prst="rect">
            <a:avLst/>
          </a:prstGeom>
          <a:noFill/>
        </p:spPr>
        <p:txBody>
          <a:bodyPr wrap="none" rtlCol="0">
            <a:spAutoFit/>
          </a:bodyPr>
          <a:lstStyle/>
          <a:p>
            <a:r>
              <a:rPr lang="hr-HR" dirty="0"/>
              <a:t>H</a:t>
            </a:r>
            <a:r>
              <a:rPr lang="hr-HR" baseline="-25000" dirty="0"/>
              <a:t>2</a:t>
            </a:r>
            <a:r>
              <a:rPr lang="hr-HR" dirty="0"/>
              <a:t>O</a:t>
            </a:r>
            <a:r>
              <a:rPr lang="hr-HR" baseline="-25000" dirty="0"/>
              <a:t>2</a:t>
            </a:r>
            <a:r>
              <a:rPr lang="hr-HR" dirty="0"/>
              <a:t>/TBHP</a:t>
            </a:r>
            <a:endParaRPr lang="en-GB" dirty="0"/>
          </a:p>
        </p:txBody>
      </p:sp>
      <p:sp>
        <p:nvSpPr>
          <p:cNvPr id="22" name="TextBox 21">
            <a:extLst>
              <a:ext uri="{FF2B5EF4-FFF2-40B4-BE49-F238E27FC236}">
                <a16:creationId xmlns:a16="http://schemas.microsoft.com/office/drawing/2014/main" id="{ECB59EDD-EEB3-BF95-031A-3A7F2E3B194D}"/>
              </a:ext>
            </a:extLst>
          </p:cNvPr>
          <p:cNvSpPr txBox="1"/>
          <p:nvPr/>
        </p:nvSpPr>
        <p:spPr>
          <a:xfrm>
            <a:off x="9324976" y="5972374"/>
            <a:ext cx="3314700" cy="307777"/>
          </a:xfrm>
          <a:prstGeom prst="rect">
            <a:avLst/>
          </a:prstGeom>
          <a:noFill/>
        </p:spPr>
        <p:txBody>
          <a:bodyPr wrap="square">
            <a:spAutoFit/>
          </a:bodyPr>
          <a:lstStyle/>
          <a:p>
            <a:r>
              <a:rPr lang="hr-HR" sz="1400" dirty="0">
                <a:ea typeface="Calibri" panose="020F0502020204030204" pitchFamily="34" charset="0"/>
                <a:cs typeface="Times New Roman" panose="02020603050405020304" pitchFamily="18" charset="0"/>
              </a:rPr>
              <a:t>*TBHP = </a:t>
            </a:r>
            <a:r>
              <a:rPr lang="hr-HR" sz="1400" dirty="0">
                <a:effectLst/>
                <a:ea typeface="Calibri" panose="020F0502020204030204" pitchFamily="34" charset="0"/>
                <a:cs typeface="Times New Roman" panose="02020603050405020304" pitchFamily="18" charset="0"/>
              </a:rPr>
              <a:t>tert-butil hidroperoksid</a:t>
            </a:r>
            <a:endParaRPr lang="en-GB" sz="1400" dirty="0"/>
          </a:p>
        </p:txBody>
      </p:sp>
      <p:sp>
        <p:nvSpPr>
          <p:cNvPr id="26" name="TextBox 25">
            <a:extLst>
              <a:ext uri="{FF2B5EF4-FFF2-40B4-BE49-F238E27FC236}">
                <a16:creationId xmlns:a16="http://schemas.microsoft.com/office/drawing/2014/main" id="{6A3B9DAA-2F8E-E67D-3280-2F12D25F28F9}"/>
              </a:ext>
            </a:extLst>
          </p:cNvPr>
          <p:cNvSpPr txBox="1"/>
          <p:nvPr/>
        </p:nvSpPr>
        <p:spPr>
          <a:xfrm>
            <a:off x="678591" y="5139558"/>
            <a:ext cx="10496264" cy="738664"/>
          </a:xfrm>
          <a:prstGeom prst="rect">
            <a:avLst/>
          </a:prstGeom>
          <a:noFill/>
        </p:spPr>
        <p:txBody>
          <a:bodyPr wrap="square" rtlCol="0">
            <a:spAutoFit/>
          </a:bodyPr>
          <a:lstStyle/>
          <a:p>
            <a:pPr indent="226695" algn="ctr"/>
            <a:r>
              <a:rPr lang="hr-HR" sz="1400" dirty="0">
                <a:effectLst/>
                <a:ea typeface="Calibri" panose="020F0502020204030204" pitchFamily="34" charset="0"/>
                <a:cs typeface="Times New Roman" panose="02020603050405020304" pitchFamily="18" charset="0"/>
              </a:rPr>
              <a:t>Tablica 1. Reakcije oksidacije katalizirane bakar(II) kationima koordiniranima na unutrašnjosti  nanocijevi; (a) Reakcije oksidacije alkohola; (b) α,β-nezasićenih alkohola i aldehida</a:t>
            </a:r>
            <a:r>
              <a:rPr lang="hr-HR" sz="1400" baseline="30000" dirty="0">
                <a:effectLst/>
                <a:ea typeface="Calibri" panose="020F0502020204030204" pitchFamily="34" charset="0"/>
                <a:cs typeface="Times New Roman" panose="02020603050405020304" pitchFamily="18" charset="0"/>
              </a:rPr>
              <a:t>8</a:t>
            </a:r>
            <a:r>
              <a:rPr lang="hr-HR" sz="1400" dirty="0">
                <a:effectLst/>
                <a:ea typeface="Calibri" panose="020F0502020204030204" pitchFamily="34" charset="0"/>
                <a:cs typeface="Times New Roman" panose="02020603050405020304" pitchFamily="18" charset="0"/>
              </a:rPr>
              <a:t>.</a:t>
            </a:r>
            <a:endParaRPr lang="en-GB" sz="1400" dirty="0">
              <a:effectLst/>
              <a:ea typeface="Calibri" panose="020F0502020204030204" pitchFamily="34" charset="0"/>
              <a:cs typeface="Times New Roman" panose="02020603050405020304" pitchFamily="18" charset="0"/>
            </a:endParaRPr>
          </a:p>
          <a:p>
            <a:pPr indent="226695" algn="ctr"/>
            <a:r>
              <a:rPr lang="hr-HR" sz="1400" dirty="0">
                <a:effectLst/>
                <a:ea typeface="Calibri" panose="020F0502020204030204" pitchFamily="34" charset="0"/>
                <a:cs typeface="Times New Roman" panose="02020603050405020304" pitchFamily="18" charset="0"/>
              </a:rPr>
              <a:t> </a:t>
            </a:r>
            <a:endParaRPr lang="en-GB"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29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6" grpId="0"/>
    </p:bldLst>
  </p:timing>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5821D4E-EDD6-C0F3-C5C6-0F12CE7B116A}"/>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9387"/>
          <a:stretch/>
        </p:blipFill>
        <p:spPr bwMode="auto">
          <a:xfrm>
            <a:off x="3591238" y="1503296"/>
            <a:ext cx="5009524" cy="3851408"/>
          </a:xfrm>
          <a:prstGeom prst="rect">
            <a:avLst/>
          </a:prstGeom>
          <a:noFill/>
          <a:ln>
            <a:noFill/>
          </a:ln>
        </p:spPr>
      </p:pic>
      <p:sp>
        <p:nvSpPr>
          <p:cNvPr id="5" name="Title 1">
            <a:extLst>
              <a:ext uri="{FF2B5EF4-FFF2-40B4-BE49-F238E27FC236}">
                <a16:creationId xmlns:a16="http://schemas.microsoft.com/office/drawing/2014/main" id="{11D0BE04-623F-F0EA-CD9C-3711F32C4208}"/>
              </a:ext>
            </a:extLst>
          </p:cNvPr>
          <p:cNvSpPr txBox="1">
            <a:spLocks/>
          </p:cNvSpPr>
          <p:nvPr/>
        </p:nvSpPr>
        <p:spPr>
          <a:xfrm>
            <a:off x="428625" y="577849"/>
            <a:ext cx="10210800" cy="530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hr-HR" sz="2400" dirty="0">
                <a:latin typeface="+mn-lt"/>
              </a:rPr>
              <a:t>Kataliza rekacija oksidacije bakar(II) kationima koordiniranih na unutrašnjosti lipidnih nanocijevi.</a:t>
            </a:r>
            <a:endParaRPr lang="en-GB" sz="2400" dirty="0">
              <a:latin typeface="+mn-lt"/>
            </a:endParaRPr>
          </a:p>
        </p:txBody>
      </p:sp>
      <p:sp>
        <p:nvSpPr>
          <p:cNvPr id="6" name="TextBox 5">
            <a:extLst>
              <a:ext uri="{FF2B5EF4-FFF2-40B4-BE49-F238E27FC236}">
                <a16:creationId xmlns:a16="http://schemas.microsoft.com/office/drawing/2014/main" id="{C04ABBB8-4CA2-EEC6-C994-CCAF87B727C4}"/>
              </a:ext>
            </a:extLst>
          </p:cNvPr>
          <p:cNvSpPr txBox="1"/>
          <p:nvPr/>
        </p:nvSpPr>
        <p:spPr>
          <a:xfrm>
            <a:off x="180975" y="6334125"/>
            <a:ext cx="11772900" cy="738664"/>
          </a:xfrm>
          <a:prstGeom prst="rect">
            <a:avLst/>
          </a:prstGeom>
          <a:noFill/>
        </p:spPr>
        <p:txBody>
          <a:bodyPr wrap="square" rtlCol="0">
            <a:spAutoFit/>
          </a:bodyPr>
          <a:lstStyle/>
          <a:p>
            <a:pPr algn="ctr"/>
            <a:r>
              <a:rPr lang="hr-HR" sz="1400" dirty="0">
                <a:effectLst/>
                <a:ea typeface="Calibri" panose="020F0502020204030204" pitchFamily="34" charset="0"/>
                <a:cs typeface="Times New Roman" panose="02020603050405020304" pitchFamily="18" charset="0"/>
              </a:rPr>
              <a:t>8. Chattopadhyay, Kogiso, Asakawa, T. Shimizu, Aoyagi; </a:t>
            </a:r>
            <a:r>
              <a:rPr lang="hr-HR" sz="1400" i="1" dirty="0">
                <a:effectLst/>
                <a:ea typeface="Calibri" panose="020F0502020204030204" pitchFamily="34" charset="0"/>
                <a:cs typeface="Times New Roman" panose="02020603050405020304" pitchFamily="18" charset="0"/>
              </a:rPr>
              <a:t>Copper(II)-coordinated organic nanotube: A novel heterogeneous catalyst for various oxidation reactions</a:t>
            </a:r>
            <a:r>
              <a:rPr lang="hr-HR" sz="1400" dirty="0">
                <a:effectLst/>
                <a:ea typeface="Calibri" panose="020F0502020204030204" pitchFamily="34" charset="0"/>
                <a:cs typeface="Times New Roman" panose="02020603050405020304" pitchFamily="18" charset="0"/>
              </a:rPr>
              <a:t>; Catalysis Communications, </a:t>
            </a:r>
            <a:r>
              <a:rPr lang="hr-HR" sz="1400" b="1" dirty="0">
                <a:effectLst/>
                <a:ea typeface="Calibri" panose="020F0502020204030204" pitchFamily="34" charset="0"/>
                <a:cs typeface="Times New Roman" panose="02020603050405020304" pitchFamily="18" charset="0"/>
              </a:rPr>
              <a:t>12</a:t>
            </a:r>
            <a:r>
              <a:rPr lang="hr-HR" sz="1400" dirty="0">
                <a:effectLst/>
                <a:ea typeface="Calibri" panose="020F0502020204030204" pitchFamily="34" charset="0"/>
                <a:cs typeface="Times New Roman" panose="02020603050405020304" pitchFamily="18" charset="0"/>
              </a:rPr>
              <a:t>, (2010), 9–13.</a:t>
            </a:r>
            <a:endParaRPr lang="en-GB" sz="1400" dirty="0">
              <a:effectLst/>
              <a:ea typeface="Calibri" panose="020F0502020204030204" pitchFamily="34" charset="0"/>
              <a:cs typeface="Times New Roman" panose="02020603050405020304" pitchFamily="18" charset="0"/>
            </a:endParaRPr>
          </a:p>
          <a:p>
            <a:pPr algn="ctr"/>
            <a:endParaRPr lang="en-GB" sz="1400" dirty="0"/>
          </a:p>
        </p:txBody>
      </p:sp>
      <p:sp>
        <p:nvSpPr>
          <p:cNvPr id="2" name="TextBox 1">
            <a:extLst>
              <a:ext uri="{FF2B5EF4-FFF2-40B4-BE49-F238E27FC236}">
                <a16:creationId xmlns:a16="http://schemas.microsoft.com/office/drawing/2014/main" id="{4A13DF3E-DD22-1E4B-1994-EFC5DDBC59E9}"/>
              </a:ext>
            </a:extLst>
          </p:cNvPr>
          <p:cNvSpPr txBox="1"/>
          <p:nvPr/>
        </p:nvSpPr>
        <p:spPr>
          <a:xfrm>
            <a:off x="2549371" y="5380594"/>
            <a:ext cx="7093258" cy="738664"/>
          </a:xfrm>
          <a:prstGeom prst="rect">
            <a:avLst/>
          </a:prstGeom>
          <a:noFill/>
        </p:spPr>
        <p:txBody>
          <a:bodyPr wrap="square" rtlCol="0">
            <a:spAutoFit/>
          </a:bodyPr>
          <a:lstStyle/>
          <a:p>
            <a:pPr algn="ctr"/>
            <a:r>
              <a:rPr lang="hr-HR" sz="1400" dirty="0">
                <a:effectLst/>
                <a:ea typeface="Calibri" panose="020F0502020204030204" pitchFamily="34" charset="0"/>
                <a:cs typeface="Times New Roman" panose="02020603050405020304" pitchFamily="18" charset="0"/>
              </a:rPr>
              <a:t>Tablica 2. Reakcije oksidacije katalizirane bakar(II) kationima koordiniranima na unutrašnjosti  nanocijevi; (c) 2,3,6-trimetil fenola; (d) cikloheksana i alkil benzena; (e) alkena i terpena</a:t>
            </a:r>
            <a:r>
              <a:rPr lang="hr-HR" sz="1400" baseline="30000" dirty="0">
                <a:effectLst/>
                <a:ea typeface="Calibri" panose="020F0502020204030204" pitchFamily="34" charset="0"/>
                <a:cs typeface="Times New Roman" panose="02020603050405020304" pitchFamily="18" charset="0"/>
              </a:rPr>
              <a:t>8</a:t>
            </a:r>
            <a:r>
              <a:rPr lang="hr-HR" sz="1400" dirty="0">
                <a:effectLst/>
                <a:ea typeface="Calibri" panose="020F0502020204030204" pitchFamily="34" charset="0"/>
                <a:cs typeface="Times New Roman" panose="02020603050405020304" pitchFamily="18" charset="0"/>
              </a:rPr>
              <a:t>.</a:t>
            </a:r>
          </a:p>
          <a:p>
            <a:pPr algn="ctr"/>
            <a:endParaRPr lang="hr-HR" sz="1400" dirty="0"/>
          </a:p>
        </p:txBody>
      </p:sp>
    </p:spTree>
    <p:extLst>
      <p:ext uri="{BB962C8B-B14F-4D97-AF65-F5344CB8AC3E}">
        <p14:creationId xmlns:p14="http://schemas.microsoft.com/office/powerpoint/2010/main" val="1550519838"/>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7E34D0-EFEC-55AA-9ACA-06B8431FCE09}"/>
              </a:ext>
            </a:extLst>
          </p:cNvPr>
          <p:cNvSpPr txBox="1"/>
          <p:nvPr/>
        </p:nvSpPr>
        <p:spPr>
          <a:xfrm>
            <a:off x="76200" y="6334780"/>
            <a:ext cx="11772900" cy="523220"/>
          </a:xfrm>
          <a:prstGeom prst="rect">
            <a:avLst/>
          </a:prstGeom>
          <a:noFill/>
        </p:spPr>
        <p:txBody>
          <a:bodyPr wrap="square">
            <a:spAutoFit/>
          </a:bodyPr>
          <a:lstStyle/>
          <a:p>
            <a:pPr indent="226695" algn="ctr">
              <a:spcAft>
                <a:spcPts val="1200"/>
              </a:spcAft>
            </a:pPr>
            <a:r>
              <a:rPr lang="hr-HR" sz="1400" dirty="0">
                <a:effectLst/>
                <a:ea typeface="Calibri" panose="020F0502020204030204" pitchFamily="34" charset="0"/>
                <a:cs typeface="Times New Roman" panose="02020603050405020304" pitchFamily="18" charset="0"/>
              </a:rPr>
              <a:t>7. Chattopadhyay, Kogiso, Aoyagi, Yui, Asakawa, T. Shimizu; </a:t>
            </a:r>
            <a:r>
              <a:rPr lang="hr-HR" sz="1400" i="1" dirty="0">
                <a:effectLst/>
                <a:ea typeface="Calibri" panose="020F0502020204030204" pitchFamily="34" charset="0"/>
                <a:cs typeface="Times New Roman" panose="02020603050405020304" pitchFamily="18" charset="0"/>
              </a:rPr>
              <a:t>Single bilayered organic nanotubes: anchors for production of a reusable catalyst with nickel ions</a:t>
            </a:r>
            <a:r>
              <a:rPr lang="hr-HR" sz="1400" dirty="0">
                <a:effectLst/>
                <a:ea typeface="Calibri" panose="020F0502020204030204" pitchFamily="34" charset="0"/>
                <a:cs typeface="Times New Roman" panose="02020603050405020304" pitchFamily="18" charset="0"/>
              </a:rPr>
              <a:t>; Green Chem., (2011), </a:t>
            </a:r>
            <a:r>
              <a:rPr lang="hr-HR" sz="1400" b="1" dirty="0">
                <a:effectLst/>
                <a:ea typeface="Calibri" panose="020F0502020204030204" pitchFamily="34" charset="0"/>
                <a:cs typeface="Times New Roman" panose="02020603050405020304" pitchFamily="18" charset="0"/>
              </a:rPr>
              <a:t>13</a:t>
            </a:r>
            <a:r>
              <a:rPr lang="hr-HR" sz="1400" dirty="0">
                <a:effectLst/>
                <a:ea typeface="Calibri" panose="020F0502020204030204" pitchFamily="34" charset="0"/>
                <a:cs typeface="Times New Roman" panose="02020603050405020304" pitchFamily="18" charset="0"/>
              </a:rPr>
              <a:t>, 1138.</a:t>
            </a:r>
            <a:endParaRPr lang="en-GB" sz="1400" dirty="0">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033BE7CA-2257-EF29-5505-168DDD6B382A}"/>
              </a:ext>
            </a:extLst>
          </p:cNvPr>
          <p:cNvPicPr>
            <a:picLocks noChangeAspect="1"/>
          </p:cNvPicPr>
          <p:nvPr/>
        </p:nvPicPr>
        <p:blipFill rotWithShape="1">
          <a:blip r:embed="rId2">
            <a:extLst>
              <a:ext uri="{28A0092B-C50C-407E-A947-70E740481C1C}">
                <a14:useLocalDpi xmlns:a14="http://schemas.microsoft.com/office/drawing/2010/main" val="0"/>
              </a:ext>
            </a:extLst>
          </a:blip>
          <a:srcRect r="17593" b="32413"/>
          <a:stretch/>
        </p:blipFill>
        <p:spPr bwMode="auto">
          <a:xfrm>
            <a:off x="1766207" y="1669277"/>
            <a:ext cx="8659586" cy="3246270"/>
          </a:xfrm>
          <a:prstGeom prst="rect">
            <a:avLst/>
          </a:prstGeom>
          <a:noFill/>
          <a:ln>
            <a:noFill/>
          </a:ln>
          <a:extLst>
            <a:ext uri="{53640926-AAD7-44D8-BBD7-CCE9431645EC}">
              <a14:shadowObscured xmlns:a14="http://schemas.microsoft.com/office/drawing/2010/main"/>
            </a:ext>
          </a:extLst>
        </p:spPr>
      </p:pic>
      <p:sp>
        <p:nvSpPr>
          <p:cNvPr id="6" name="Title 1">
            <a:extLst>
              <a:ext uri="{FF2B5EF4-FFF2-40B4-BE49-F238E27FC236}">
                <a16:creationId xmlns:a16="http://schemas.microsoft.com/office/drawing/2014/main" id="{5FAD9FC7-197F-E400-D6E8-E526C2FAE21C}"/>
              </a:ext>
            </a:extLst>
          </p:cNvPr>
          <p:cNvSpPr txBox="1">
            <a:spLocks/>
          </p:cNvSpPr>
          <p:nvPr/>
        </p:nvSpPr>
        <p:spPr>
          <a:xfrm>
            <a:off x="428625" y="577849"/>
            <a:ext cx="10210800" cy="530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hr-HR" sz="2400" dirty="0">
                <a:latin typeface="+mn-lt"/>
              </a:rPr>
              <a:t>Kataliza rekacija oksidacije nikl(II) kationima koordiniranih na unutrašnjosti lipidnih nanocijevi.</a:t>
            </a:r>
            <a:endParaRPr lang="en-GB" sz="2400" dirty="0">
              <a:latin typeface="+mn-lt"/>
            </a:endParaRPr>
          </a:p>
        </p:txBody>
      </p:sp>
      <p:sp>
        <p:nvSpPr>
          <p:cNvPr id="8" name="TextBox 7">
            <a:extLst>
              <a:ext uri="{FF2B5EF4-FFF2-40B4-BE49-F238E27FC236}">
                <a16:creationId xmlns:a16="http://schemas.microsoft.com/office/drawing/2014/main" id="{43C47DF9-63DD-4988-772D-7831E7236D03}"/>
              </a:ext>
            </a:extLst>
          </p:cNvPr>
          <p:cNvSpPr txBox="1"/>
          <p:nvPr/>
        </p:nvSpPr>
        <p:spPr>
          <a:xfrm>
            <a:off x="1495424" y="5101262"/>
            <a:ext cx="9496425" cy="307777"/>
          </a:xfrm>
          <a:prstGeom prst="rect">
            <a:avLst/>
          </a:prstGeom>
          <a:noFill/>
        </p:spPr>
        <p:txBody>
          <a:bodyPr wrap="square">
            <a:spAutoFit/>
          </a:bodyPr>
          <a:lstStyle/>
          <a:p>
            <a:pPr indent="226695" algn="just">
              <a:spcBef>
                <a:spcPts val="1200"/>
              </a:spcBef>
              <a:spcAft>
                <a:spcPts val="1200"/>
              </a:spcAft>
            </a:pPr>
            <a:r>
              <a:rPr lang="hr-HR" sz="1400" dirty="0">
                <a:effectLst/>
                <a:ea typeface="Times New Roman" panose="02020603050405020304" pitchFamily="18" charset="0"/>
                <a:cs typeface="Calibri" panose="020F0502020204030204" pitchFamily="34" charset="0"/>
              </a:rPr>
              <a:t>Tablica 3. reaktanti, produkti, iskorištenja i selektivnosti reakcija oksidacije kataliziranih nikl(II) ionima unutar nanocijevi</a:t>
            </a:r>
            <a:r>
              <a:rPr lang="hr-HR" sz="1400" baseline="30000" dirty="0">
                <a:effectLst/>
                <a:ea typeface="Times New Roman" panose="02020603050405020304" pitchFamily="18" charset="0"/>
                <a:cs typeface="Calibri" panose="020F0502020204030204" pitchFamily="34" charset="0"/>
              </a:rPr>
              <a:t>7</a:t>
            </a:r>
            <a:r>
              <a:rPr lang="hr-HR" sz="1400" dirty="0">
                <a:effectLst/>
                <a:ea typeface="Times New Roman" panose="02020603050405020304" pitchFamily="18" charset="0"/>
                <a:cs typeface="Calibri" panose="020F0502020204030204" pitchFamily="34" charset="0"/>
              </a:rPr>
              <a:t>.</a:t>
            </a:r>
            <a:endParaRPr lang="en-GB" sz="1400" dirty="0">
              <a:effectLs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22947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0189B1-8C28-F1C6-EE26-68C6D869BA12}"/>
              </a:ext>
            </a:extLst>
          </p:cNvPr>
          <p:cNvSpPr txBox="1">
            <a:spLocks/>
          </p:cNvSpPr>
          <p:nvPr/>
        </p:nvSpPr>
        <p:spPr>
          <a:xfrm>
            <a:off x="437502" y="426927"/>
            <a:ext cx="10210800" cy="530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hr-HR" sz="2400" dirty="0">
                <a:latin typeface="+mn-lt"/>
              </a:rPr>
              <a:t>„Kalupljenje”</a:t>
            </a:r>
            <a:endParaRPr lang="en-GB" sz="2400" dirty="0">
              <a:latin typeface="+mn-lt"/>
            </a:endParaRPr>
          </a:p>
        </p:txBody>
      </p:sp>
      <p:sp>
        <p:nvSpPr>
          <p:cNvPr id="6" name="Text Box 2">
            <a:extLst>
              <a:ext uri="{FF2B5EF4-FFF2-40B4-BE49-F238E27FC236}">
                <a16:creationId xmlns:a16="http://schemas.microsoft.com/office/drawing/2014/main" id="{0E810BB4-1115-CB66-E883-6735D389919A}"/>
              </a:ext>
            </a:extLst>
          </p:cNvPr>
          <p:cNvSpPr txBox="1"/>
          <p:nvPr/>
        </p:nvSpPr>
        <p:spPr>
          <a:xfrm>
            <a:off x="6307137" y="4329748"/>
            <a:ext cx="2698750" cy="428625"/>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indent="226695" algn="just"/>
            <a:endParaRPr lang="hr-H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E1356936-BDCB-E549-2D2F-6114E718BFE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2571" y="2230152"/>
            <a:ext cx="4511493" cy="2989918"/>
          </a:xfrm>
          <a:prstGeom prst="rect">
            <a:avLst/>
          </a:prstGeom>
          <a:noFill/>
          <a:ln>
            <a:noFill/>
          </a:ln>
        </p:spPr>
      </p:pic>
      <p:pic>
        <p:nvPicPr>
          <p:cNvPr id="8" name="Picture 7">
            <a:extLst>
              <a:ext uri="{FF2B5EF4-FFF2-40B4-BE49-F238E27FC236}">
                <a16:creationId xmlns:a16="http://schemas.microsoft.com/office/drawing/2014/main" id="{57998151-443D-1A26-BCF0-AA08AC71723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12321" y="2240790"/>
            <a:ext cx="3465595" cy="3050243"/>
          </a:xfrm>
          <a:prstGeom prst="rect">
            <a:avLst/>
          </a:prstGeom>
          <a:noFill/>
          <a:ln>
            <a:noFill/>
          </a:ln>
        </p:spPr>
      </p:pic>
      <p:sp>
        <p:nvSpPr>
          <p:cNvPr id="9" name="TextBox 8">
            <a:extLst>
              <a:ext uri="{FF2B5EF4-FFF2-40B4-BE49-F238E27FC236}">
                <a16:creationId xmlns:a16="http://schemas.microsoft.com/office/drawing/2014/main" id="{5E9F861F-14D6-8A90-F97D-D5B71B300FC5}"/>
              </a:ext>
            </a:extLst>
          </p:cNvPr>
          <p:cNvSpPr txBox="1"/>
          <p:nvPr/>
        </p:nvSpPr>
        <p:spPr>
          <a:xfrm>
            <a:off x="1365837" y="5364236"/>
            <a:ext cx="4864963" cy="738664"/>
          </a:xfrm>
          <a:prstGeom prst="rect">
            <a:avLst/>
          </a:prstGeom>
          <a:noFill/>
        </p:spPr>
        <p:txBody>
          <a:bodyPr wrap="square" rtlCol="0">
            <a:spAutoFit/>
          </a:bodyPr>
          <a:lstStyle/>
          <a:p>
            <a:pPr algn="ctr"/>
            <a:r>
              <a:rPr lang="hr-HR" sz="1400" dirty="0">
                <a:effectLst/>
                <a:ea typeface="Calibri" panose="020F0502020204030204" pitchFamily="34" charset="0"/>
                <a:cs typeface="Times New Roman" panose="02020603050405020304" pitchFamily="18" charset="0"/>
              </a:rPr>
              <a:t>Slika 14. Komponente korištenih nanocijevi i način slaganja, te efekt dehidratizacije grijanjem</a:t>
            </a:r>
            <a:r>
              <a:rPr lang="hr-HR" sz="1400" baseline="30000" dirty="0">
                <a:effectLst/>
                <a:ea typeface="Calibri" panose="020F0502020204030204" pitchFamily="34" charset="0"/>
                <a:cs typeface="Times New Roman" panose="02020603050405020304" pitchFamily="18" charset="0"/>
              </a:rPr>
              <a:t>10</a:t>
            </a:r>
            <a:r>
              <a:rPr lang="hr-HR" sz="1400" dirty="0">
                <a:effectLst/>
                <a:ea typeface="Calibri" panose="020F0502020204030204" pitchFamily="34" charset="0"/>
                <a:cs typeface="Times New Roman" panose="02020603050405020304" pitchFamily="18" charset="0"/>
              </a:rPr>
              <a:t>.</a:t>
            </a:r>
          </a:p>
          <a:p>
            <a:pPr algn="ctr"/>
            <a:endParaRPr lang="hr-HR" sz="1400" dirty="0"/>
          </a:p>
        </p:txBody>
      </p:sp>
      <p:sp>
        <p:nvSpPr>
          <p:cNvPr id="10" name="TextBox 9">
            <a:extLst>
              <a:ext uri="{FF2B5EF4-FFF2-40B4-BE49-F238E27FC236}">
                <a16:creationId xmlns:a16="http://schemas.microsoft.com/office/drawing/2014/main" id="{D35CB7F6-D3DF-4369-BE0F-C3367AAC61FA}"/>
              </a:ext>
            </a:extLst>
          </p:cNvPr>
          <p:cNvSpPr txBox="1"/>
          <p:nvPr/>
        </p:nvSpPr>
        <p:spPr>
          <a:xfrm>
            <a:off x="6441937" y="5364236"/>
            <a:ext cx="4206365" cy="738664"/>
          </a:xfrm>
          <a:prstGeom prst="rect">
            <a:avLst/>
          </a:prstGeom>
          <a:noFill/>
        </p:spPr>
        <p:txBody>
          <a:bodyPr wrap="square" rtlCol="0">
            <a:spAutoFit/>
          </a:bodyPr>
          <a:lstStyle/>
          <a:p>
            <a:pPr algn="ctr"/>
            <a:r>
              <a:rPr lang="hr-HR" sz="1400" dirty="0">
                <a:effectLst/>
                <a:ea typeface="Calibri" panose="020F0502020204030204" pitchFamily="34" charset="0"/>
                <a:cs typeface="Times New Roman" panose="02020603050405020304" pitchFamily="18" charset="0"/>
              </a:rPr>
              <a:t>Slika 15. Slaganje nanocijevi i formiranje nanoštapića zlata</a:t>
            </a:r>
            <a:r>
              <a:rPr lang="hr-HR" sz="1400" baseline="30000" dirty="0">
                <a:effectLst/>
                <a:ea typeface="Calibri" panose="020F0502020204030204" pitchFamily="34" charset="0"/>
                <a:cs typeface="Times New Roman" panose="02020603050405020304" pitchFamily="18" charset="0"/>
              </a:rPr>
              <a:t>10</a:t>
            </a:r>
            <a:r>
              <a:rPr lang="hr-HR" sz="1400" dirty="0">
                <a:effectLst/>
                <a:ea typeface="Calibri" panose="020F0502020204030204" pitchFamily="34" charset="0"/>
                <a:cs typeface="Times New Roman" panose="02020603050405020304" pitchFamily="18" charset="0"/>
              </a:rPr>
              <a:t>.</a:t>
            </a:r>
          </a:p>
          <a:p>
            <a:pPr algn="ctr"/>
            <a:endParaRPr lang="hr-HR" sz="1400" dirty="0"/>
          </a:p>
        </p:txBody>
      </p:sp>
      <p:sp>
        <p:nvSpPr>
          <p:cNvPr id="11" name="TextBox 10">
            <a:extLst>
              <a:ext uri="{FF2B5EF4-FFF2-40B4-BE49-F238E27FC236}">
                <a16:creationId xmlns:a16="http://schemas.microsoft.com/office/drawing/2014/main" id="{3080E0CA-7B40-300B-1254-FEBE2F924670}"/>
              </a:ext>
            </a:extLst>
          </p:cNvPr>
          <p:cNvSpPr txBox="1"/>
          <p:nvPr/>
        </p:nvSpPr>
        <p:spPr>
          <a:xfrm>
            <a:off x="1354566" y="6340491"/>
            <a:ext cx="9209861" cy="738664"/>
          </a:xfrm>
          <a:prstGeom prst="rect">
            <a:avLst/>
          </a:prstGeom>
          <a:noFill/>
        </p:spPr>
        <p:txBody>
          <a:bodyPr wrap="square" rtlCol="0">
            <a:spAutoFit/>
          </a:bodyPr>
          <a:lstStyle/>
          <a:p>
            <a:pPr algn="ctr"/>
            <a:r>
              <a:rPr lang="hr-HR" sz="1400" dirty="0">
                <a:effectLst/>
                <a:ea typeface="Calibri" panose="020F0502020204030204" pitchFamily="34" charset="0"/>
                <a:cs typeface="Times New Roman" panose="02020603050405020304" pitchFamily="18" charset="0"/>
              </a:rPr>
              <a:t>9. N. Kameta, H. Shiroishi; </a:t>
            </a:r>
            <a:r>
              <a:rPr lang="hr-HR" sz="1400" i="1" dirty="0">
                <a:effectLst/>
                <a:ea typeface="Calibri" panose="020F0502020204030204" pitchFamily="34" charset="0"/>
                <a:cs typeface="Times New Roman" panose="02020603050405020304" pitchFamily="18" charset="0"/>
              </a:rPr>
              <a:t>PEG-nanotube liquid crystals as templates for construction of surfactant-free gold nanorods</a:t>
            </a:r>
            <a:r>
              <a:rPr lang="hr-HR" sz="1400" dirty="0">
                <a:effectLst/>
                <a:ea typeface="Calibri" panose="020F0502020204030204" pitchFamily="34" charset="0"/>
                <a:cs typeface="Times New Roman" panose="02020603050405020304" pitchFamily="18" charset="0"/>
              </a:rPr>
              <a:t>; Chem. Commun., (2018), </a:t>
            </a:r>
            <a:r>
              <a:rPr lang="hr-HR" sz="1400" b="1" dirty="0">
                <a:effectLst/>
                <a:ea typeface="Calibri" panose="020F0502020204030204" pitchFamily="34" charset="0"/>
                <a:cs typeface="Times New Roman" panose="02020603050405020304" pitchFamily="18" charset="0"/>
              </a:rPr>
              <a:t>54</a:t>
            </a:r>
            <a:r>
              <a:rPr lang="hr-HR" sz="1400" dirty="0">
                <a:effectLst/>
                <a:ea typeface="Calibri" panose="020F0502020204030204" pitchFamily="34" charset="0"/>
                <a:cs typeface="Times New Roman" panose="02020603050405020304" pitchFamily="18" charset="0"/>
              </a:rPr>
              <a:t>, 4665-4668.</a:t>
            </a:r>
          </a:p>
          <a:p>
            <a:pPr algn="ctr"/>
            <a:endParaRPr lang="hr-HR" sz="1400" dirty="0"/>
          </a:p>
        </p:txBody>
      </p:sp>
      <p:sp>
        <p:nvSpPr>
          <p:cNvPr id="12" name="TextBox 11">
            <a:extLst>
              <a:ext uri="{FF2B5EF4-FFF2-40B4-BE49-F238E27FC236}">
                <a16:creationId xmlns:a16="http://schemas.microsoft.com/office/drawing/2014/main" id="{F10F3E33-EB24-8F6C-5627-500E889FEC0B}"/>
              </a:ext>
            </a:extLst>
          </p:cNvPr>
          <p:cNvSpPr txBox="1"/>
          <p:nvPr/>
        </p:nvSpPr>
        <p:spPr>
          <a:xfrm>
            <a:off x="1225135" y="1069231"/>
            <a:ext cx="10011330" cy="923330"/>
          </a:xfrm>
          <a:prstGeom prst="rect">
            <a:avLst/>
          </a:prstGeom>
          <a:noFill/>
        </p:spPr>
        <p:txBody>
          <a:bodyPr wrap="none" rtlCol="0">
            <a:spAutoFit/>
          </a:bodyPr>
          <a:lstStyle/>
          <a:p>
            <a:pPr marL="285750" indent="-285750">
              <a:buFont typeface="Arial" panose="020B0604020202020204" pitchFamily="34" charset="0"/>
              <a:buChar char="•"/>
            </a:pPr>
            <a:r>
              <a:rPr lang="hr-HR" dirty="0"/>
              <a:t>Prilikom izrade nanomaterijala specifičnog oblika i dimenzija bez velikih varijacija, poterban je „kalup”.</a:t>
            </a:r>
          </a:p>
          <a:p>
            <a:pPr marL="285750" indent="-285750">
              <a:buFont typeface="Arial" panose="020B0604020202020204" pitchFamily="34" charset="0"/>
              <a:buChar char="•"/>
            </a:pPr>
            <a:r>
              <a:rPr lang="hr-HR" dirty="0"/>
              <a:t>Nanocijevi – kalupi koje je moguće prilagoditi veličinom za točno određenu svrhu.</a:t>
            </a:r>
          </a:p>
          <a:p>
            <a:pPr marL="285750" indent="-285750">
              <a:buFont typeface="Arial" panose="020B0604020202020204" pitchFamily="34" charset="0"/>
              <a:buChar char="•"/>
            </a:pPr>
            <a:r>
              <a:rPr lang="hr-HR" dirty="0"/>
              <a:t>Odvajanje kalupa od proizvoda?</a:t>
            </a:r>
          </a:p>
        </p:txBody>
      </p:sp>
    </p:spTree>
    <p:extLst>
      <p:ext uri="{BB962C8B-B14F-4D97-AF65-F5344CB8AC3E}">
        <p14:creationId xmlns:p14="http://schemas.microsoft.com/office/powerpoint/2010/main" val="305762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microscope&#10;&#10;Description automatically generated">
            <a:extLst>
              <a:ext uri="{FF2B5EF4-FFF2-40B4-BE49-F238E27FC236}">
                <a16:creationId xmlns:a16="http://schemas.microsoft.com/office/drawing/2014/main" id="{178F882E-35F5-215B-06BE-3EDF30775D2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092" y="1364412"/>
            <a:ext cx="3216457" cy="3456516"/>
          </a:xfrm>
          <a:prstGeom prst="rect">
            <a:avLst/>
          </a:prstGeom>
          <a:noFill/>
          <a:ln>
            <a:noFill/>
          </a:ln>
        </p:spPr>
      </p:pic>
      <p:pic>
        <p:nvPicPr>
          <p:cNvPr id="6" name="Picture 5">
            <a:extLst>
              <a:ext uri="{FF2B5EF4-FFF2-40B4-BE49-F238E27FC236}">
                <a16:creationId xmlns:a16="http://schemas.microsoft.com/office/drawing/2014/main" id="{36016BFE-3A91-4556-6918-18F9A2BE41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8752" y="1043549"/>
            <a:ext cx="5407314" cy="3932346"/>
          </a:xfrm>
          <a:prstGeom prst="rect">
            <a:avLst/>
          </a:prstGeom>
          <a:noFill/>
          <a:ln>
            <a:noFill/>
          </a:ln>
        </p:spPr>
      </p:pic>
      <p:sp>
        <p:nvSpPr>
          <p:cNvPr id="7" name="Title 1">
            <a:extLst>
              <a:ext uri="{FF2B5EF4-FFF2-40B4-BE49-F238E27FC236}">
                <a16:creationId xmlns:a16="http://schemas.microsoft.com/office/drawing/2014/main" id="{D14D5E25-CA67-C6FB-5C90-1FA92BC0910B}"/>
              </a:ext>
            </a:extLst>
          </p:cNvPr>
          <p:cNvSpPr txBox="1">
            <a:spLocks/>
          </p:cNvSpPr>
          <p:nvPr/>
        </p:nvSpPr>
        <p:spPr>
          <a:xfrm>
            <a:off x="437502" y="426927"/>
            <a:ext cx="10210800" cy="530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hr-HR" sz="2400" dirty="0">
                <a:latin typeface="+mn-lt"/>
              </a:rPr>
              <a:t>„Kalupljenje”</a:t>
            </a:r>
            <a:endParaRPr lang="en-GB" sz="2400" dirty="0">
              <a:latin typeface="+mn-lt"/>
            </a:endParaRPr>
          </a:p>
        </p:txBody>
      </p:sp>
      <p:sp>
        <p:nvSpPr>
          <p:cNvPr id="10" name="TextBox 9">
            <a:extLst>
              <a:ext uri="{FF2B5EF4-FFF2-40B4-BE49-F238E27FC236}">
                <a16:creationId xmlns:a16="http://schemas.microsoft.com/office/drawing/2014/main" id="{C9611AE1-5EDD-6704-F7F5-FB8FD3546458}"/>
              </a:ext>
            </a:extLst>
          </p:cNvPr>
          <p:cNvSpPr txBox="1"/>
          <p:nvPr/>
        </p:nvSpPr>
        <p:spPr>
          <a:xfrm>
            <a:off x="1354566" y="6340491"/>
            <a:ext cx="9209861" cy="738664"/>
          </a:xfrm>
          <a:prstGeom prst="rect">
            <a:avLst/>
          </a:prstGeom>
          <a:noFill/>
        </p:spPr>
        <p:txBody>
          <a:bodyPr wrap="square" rtlCol="0">
            <a:spAutoFit/>
          </a:bodyPr>
          <a:lstStyle/>
          <a:p>
            <a:pPr algn="ctr"/>
            <a:r>
              <a:rPr lang="hr-HR" sz="1400" dirty="0">
                <a:effectLst/>
                <a:ea typeface="Calibri" panose="020F0502020204030204" pitchFamily="34" charset="0"/>
                <a:cs typeface="Times New Roman" panose="02020603050405020304" pitchFamily="18" charset="0"/>
              </a:rPr>
              <a:t>9. N. Kameta, H. Shiroishi; </a:t>
            </a:r>
            <a:r>
              <a:rPr lang="hr-HR" sz="1400" i="1" dirty="0">
                <a:effectLst/>
                <a:ea typeface="Calibri" panose="020F0502020204030204" pitchFamily="34" charset="0"/>
                <a:cs typeface="Times New Roman" panose="02020603050405020304" pitchFamily="18" charset="0"/>
              </a:rPr>
              <a:t>PEG-nanotube liquid crystals as templates for construction of surfactant-free gold nanorods</a:t>
            </a:r>
            <a:r>
              <a:rPr lang="hr-HR" sz="1400" dirty="0">
                <a:effectLst/>
                <a:ea typeface="Calibri" panose="020F0502020204030204" pitchFamily="34" charset="0"/>
                <a:cs typeface="Times New Roman" panose="02020603050405020304" pitchFamily="18" charset="0"/>
              </a:rPr>
              <a:t>; Chem. Commun., (2018), </a:t>
            </a:r>
            <a:r>
              <a:rPr lang="hr-HR" sz="1400" b="1" dirty="0">
                <a:effectLst/>
                <a:ea typeface="Calibri" panose="020F0502020204030204" pitchFamily="34" charset="0"/>
                <a:cs typeface="Times New Roman" panose="02020603050405020304" pitchFamily="18" charset="0"/>
              </a:rPr>
              <a:t>54</a:t>
            </a:r>
            <a:r>
              <a:rPr lang="hr-HR" sz="1400" dirty="0">
                <a:effectLst/>
                <a:ea typeface="Calibri" panose="020F0502020204030204" pitchFamily="34" charset="0"/>
                <a:cs typeface="Times New Roman" panose="02020603050405020304" pitchFamily="18" charset="0"/>
              </a:rPr>
              <a:t>, 4665-4668.</a:t>
            </a:r>
          </a:p>
          <a:p>
            <a:pPr algn="ctr"/>
            <a:endParaRPr lang="hr-HR" sz="1400" dirty="0"/>
          </a:p>
        </p:txBody>
      </p:sp>
      <p:sp>
        <p:nvSpPr>
          <p:cNvPr id="11" name="TextBox 10">
            <a:extLst>
              <a:ext uri="{FF2B5EF4-FFF2-40B4-BE49-F238E27FC236}">
                <a16:creationId xmlns:a16="http://schemas.microsoft.com/office/drawing/2014/main" id="{BD80868B-DE74-D1EA-BA79-0DA10FB3F76E}"/>
              </a:ext>
            </a:extLst>
          </p:cNvPr>
          <p:cNvSpPr txBox="1"/>
          <p:nvPr/>
        </p:nvSpPr>
        <p:spPr>
          <a:xfrm>
            <a:off x="376728" y="4891658"/>
            <a:ext cx="3107184" cy="523220"/>
          </a:xfrm>
          <a:prstGeom prst="rect">
            <a:avLst/>
          </a:prstGeom>
          <a:noFill/>
        </p:spPr>
        <p:txBody>
          <a:bodyPr wrap="square" rtlCol="0">
            <a:spAutoFit/>
          </a:bodyPr>
          <a:lstStyle/>
          <a:p>
            <a:pPr algn="ctr"/>
            <a:r>
              <a:rPr lang="hr-HR" sz="1400" dirty="0">
                <a:effectLst/>
                <a:ea typeface="Calibri" panose="020F0502020204030204" pitchFamily="34" charset="0"/>
                <a:cs typeface="Times New Roman" panose="02020603050405020304" pitchFamily="18" charset="0"/>
              </a:rPr>
              <a:t>Slika 16. Nanočestice zlata smještene u međuprostoru naslaganih nanocijevi</a:t>
            </a:r>
            <a:r>
              <a:rPr lang="hr-HR" sz="1400" baseline="30000" dirty="0">
                <a:effectLst/>
                <a:ea typeface="Calibri" panose="020F0502020204030204" pitchFamily="34" charset="0"/>
                <a:cs typeface="Times New Roman" panose="02020603050405020304" pitchFamily="18" charset="0"/>
              </a:rPr>
              <a:t>10</a:t>
            </a:r>
            <a:endParaRPr lang="hr-HR" sz="1400" dirty="0"/>
          </a:p>
        </p:txBody>
      </p:sp>
      <p:sp>
        <p:nvSpPr>
          <p:cNvPr id="14" name="TextBox 13">
            <a:extLst>
              <a:ext uri="{FF2B5EF4-FFF2-40B4-BE49-F238E27FC236}">
                <a16:creationId xmlns:a16="http://schemas.microsoft.com/office/drawing/2014/main" id="{9A0DBCFC-2B5F-E524-6253-CCAFE6EFD94B}"/>
              </a:ext>
            </a:extLst>
          </p:cNvPr>
          <p:cNvSpPr txBox="1"/>
          <p:nvPr/>
        </p:nvSpPr>
        <p:spPr>
          <a:xfrm>
            <a:off x="6559630" y="4988334"/>
            <a:ext cx="5525558" cy="1384995"/>
          </a:xfrm>
          <a:prstGeom prst="rect">
            <a:avLst/>
          </a:prstGeom>
          <a:noFill/>
        </p:spPr>
        <p:txBody>
          <a:bodyPr wrap="square" rtlCol="0">
            <a:spAutoFit/>
          </a:bodyPr>
          <a:lstStyle/>
          <a:p>
            <a:pPr algn="ctr"/>
            <a:r>
              <a:rPr lang="hr-HR" sz="1400" dirty="0">
                <a:effectLst/>
                <a:ea typeface="Calibri" panose="020F0502020204030204" pitchFamily="34" charset="0"/>
                <a:cs typeface="Times New Roman" panose="02020603050405020304" pitchFamily="18" charset="0"/>
              </a:rPr>
              <a:t>Slika 17. (a) SEM sken koji prikazuje priređene nanoštapiće zlata; </a:t>
            </a:r>
          </a:p>
          <a:p>
            <a:pPr algn="ctr"/>
            <a:r>
              <a:rPr lang="hr-HR" sz="1400" dirty="0">
                <a:effectLst/>
                <a:ea typeface="Calibri" panose="020F0502020204030204" pitchFamily="34" charset="0"/>
                <a:cs typeface="Times New Roman" panose="02020603050405020304" pitchFamily="18" charset="0"/>
              </a:rPr>
              <a:t>(b) ovisnost promjera nanoštapića zlata o vanjskom promjeru nanocijevi; (c) ovisnost duljine nanoštapića zlata o vanjskom promjeru nanocijevi; </a:t>
            </a:r>
          </a:p>
          <a:p>
            <a:pPr algn="ctr"/>
            <a:r>
              <a:rPr lang="hr-HR" sz="1400" dirty="0">
                <a:effectLst/>
                <a:ea typeface="Calibri" panose="020F0502020204030204" pitchFamily="34" charset="0"/>
                <a:cs typeface="Times New Roman" panose="02020603050405020304" pitchFamily="18" charset="0"/>
              </a:rPr>
              <a:t>(d) apsorbancija suspenzije nanoštapića zlata kod slučajeva različitih vanjskih promjera nanocijevi koje su služile kao kalup</a:t>
            </a:r>
            <a:r>
              <a:rPr lang="hr-HR" sz="1400" baseline="30000" dirty="0">
                <a:effectLst/>
                <a:ea typeface="Calibri" panose="020F0502020204030204" pitchFamily="34" charset="0"/>
                <a:cs typeface="Times New Roman" panose="02020603050405020304" pitchFamily="18" charset="0"/>
              </a:rPr>
              <a:t>10</a:t>
            </a:r>
            <a:r>
              <a:rPr lang="hr-HR" sz="1400" dirty="0">
                <a:effectLst/>
                <a:ea typeface="Calibri" panose="020F0502020204030204" pitchFamily="34" charset="0"/>
                <a:cs typeface="Times New Roman" panose="02020603050405020304" pitchFamily="18" charset="0"/>
              </a:rPr>
              <a:t>.</a:t>
            </a:r>
          </a:p>
          <a:p>
            <a:pPr algn="ctr"/>
            <a:endParaRPr lang="hr-HR" sz="1400" dirty="0"/>
          </a:p>
        </p:txBody>
      </p:sp>
      <p:sp>
        <p:nvSpPr>
          <p:cNvPr id="15" name="TextBox 14">
            <a:extLst>
              <a:ext uri="{FF2B5EF4-FFF2-40B4-BE49-F238E27FC236}">
                <a16:creationId xmlns:a16="http://schemas.microsoft.com/office/drawing/2014/main" id="{A89943DE-D5F6-8D8C-6B49-635331D8AA1C}"/>
              </a:ext>
            </a:extLst>
          </p:cNvPr>
          <p:cNvSpPr txBox="1"/>
          <p:nvPr/>
        </p:nvSpPr>
        <p:spPr>
          <a:xfrm>
            <a:off x="3538549" y="830512"/>
            <a:ext cx="3218729" cy="4524315"/>
          </a:xfrm>
          <a:prstGeom prst="rect">
            <a:avLst/>
          </a:prstGeom>
          <a:noFill/>
        </p:spPr>
        <p:txBody>
          <a:bodyPr wrap="square" rtlCol="0">
            <a:spAutoFit/>
          </a:bodyPr>
          <a:lstStyle/>
          <a:p>
            <a:pPr marL="285750" indent="-285750">
              <a:buFont typeface="Arial" panose="020B0604020202020204" pitchFamily="34" charset="0"/>
              <a:buChar char="•"/>
            </a:pPr>
            <a:r>
              <a:rPr lang="hr-HR" sz="1600" b="1" dirty="0"/>
              <a:t>PROCES</a:t>
            </a:r>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hr-HR" sz="1600" dirty="0"/>
              <a:t>Dodatak suspenzije nanočestica zlata </a:t>
            </a:r>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hr-HR" sz="1600" dirty="0"/>
              <a:t>Dodatak otopine za rast nanočestica (HAuCl</a:t>
            </a:r>
            <a:r>
              <a:rPr lang="hr-HR" sz="1600" baseline="-25000" dirty="0"/>
              <a:t>4</a:t>
            </a:r>
            <a:r>
              <a:rPr lang="hr-HR" sz="1600" dirty="0"/>
              <a:t>)</a:t>
            </a:r>
            <a:r>
              <a:rPr lang="hr-HR" sz="1600" baseline="-25000" dirty="0"/>
              <a:t> </a:t>
            </a:r>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hr-HR" sz="1600" dirty="0"/>
              <a:t>Formiranje nanoštapića zlata</a:t>
            </a:r>
          </a:p>
          <a:p>
            <a:endParaRPr lang="hr-HR" sz="1600" dirty="0"/>
          </a:p>
          <a:p>
            <a:pPr marL="285750" indent="-285750">
              <a:buFont typeface="Arial" panose="020B0604020202020204" pitchFamily="34" charset="0"/>
              <a:buChar char="•"/>
            </a:pPr>
            <a:r>
              <a:rPr lang="hr-HR" sz="1600" dirty="0"/>
              <a:t>Obasjavanje svjetlosti 1064 nm</a:t>
            </a:r>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hr-HR" sz="1600" dirty="0"/>
              <a:t>Zagrijavanje i dehidratacija PEG-a zbog fototermalnog efekta zlata</a:t>
            </a:r>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hr-HR" sz="1600" dirty="0"/>
              <a:t>Raspad organizacije nanocijevi</a:t>
            </a:r>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hr-HR" sz="1600" dirty="0"/>
              <a:t>Otpuštanje nanoštapića zlata</a:t>
            </a:r>
          </a:p>
        </p:txBody>
      </p:sp>
    </p:spTree>
    <p:extLst>
      <p:ext uri="{BB962C8B-B14F-4D97-AF65-F5344CB8AC3E}">
        <p14:creationId xmlns:p14="http://schemas.microsoft.com/office/powerpoint/2010/main" val="62203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EA942F-DF42-B973-78C6-31716A6094C3}"/>
              </a:ext>
            </a:extLst>
          </p:cNvPr>
          <p:cNvSpPr txBox="1"/>
          <p:nvPr/>
        </p:nvSpPr>
        <p:spPr>
          <a:xfrm>
            <a:off x="1354566" y="6340491"/>
            <a:ext cx="9209861" cy="523220"/>
          </a:xfrm>
          <a:prstGeom prst="rect">
            <a:avLst/>
          </a:prstGeom>
          <a:noFill/>
        </p:spPr>
        <p:txBody>
          <a:bodyPr wrap="square" rtlCol="0">
            <a:spAutoFit/>
          </a:bodyPr>
          <a:lstStyle/>
          <a:p>
            <a:pPr algn="ctr"/>
            <a:r>
              <a:rPr lang="hr-HR" sz="1400" dirty="0">
                <a:effectLst/>
                <a:latin typeface="Calibri" panose="020F0502020204030204" pitchFamily="34" charset="0"/>
                <a:ea typeface="Calibri" panose="020F0502020204030204" pitchFamily="34" charset="0"/>
                <a:cs typeface="Times New Roman" panose="02020603050405020304" pitchFamily="18" charset="0"/>
              </a:rPr>
              <a:t>10. </a:t>
            </a:r>
            <a:r>
              <a:rPr lang="en-GB" sz="1400" dirty="0">
                <a:effectLst/>
                <a:latin typeface="Calibri" panose="020F0502020204030204" pitchFamily="34" charset="0"/>
                <a:ea typeface="Calibri" panose="020F0502020204030204" pitchFamily="34" charset="0"/>
                <a:cs typeface="Times New Roman" panose="02020603050405020304" pitchFamily="18" charset="0"/>
              </a:rPr>
              <a:t>Ding, W.;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Minamikawa</a:t>
            </a:r>
            <a:r>
              <a:rPr lang="en-GB" sz="1400" dirty="0">
                <a:effectLst/>
                <a:latin typeface="Calibri" panose="020F0502020204030204" pitchFamily="34" charset="0"/>
                <a:ea typeface="Calibri" panose="020F0502020204030204" pitchFamily="34" charset="0"/>
                <a:cs typeface="Times New Roman" panose="02020603050405020304" pitchFamily="18" charset="0"/>
              </a:rPr>
              <a:t>, H.;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Kameta</a:t>
            </a:r>
            <a:r>
              <a:rPr lang="en-GB" sz="1400" dirty="0">
                <a:effectLst/>
                <a:latin typeface="Calibri" panose="020F0502020204030204" pitchFamily="34" charset="0"/>
                <a:ea typeface="Calibri" panose="020F0502020204030204" pitchFamily="34" charset="0"/>
                <a:cs typeface="Times New Roman" panose="02020603050405020304" pitchFamily="18" charset="0"/>
              </a:rPr>
              <a:t>, N.; Wada, M.; Masuda, M.; Shimizu, T.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Spontaneous Nematic Alignment of a Lipid Nanotube in Aqueous Solutions</a:t>
            </a:r>
            <a:r>
              <a:rPr lang="en-GB" sz="1400" dirty="0">
                <a:effectLst/>
                <a:latin typeface="Calibri" panose="020F0502020204030204" pitchFamily="34" charset="0"/>
                <a:ea typeface="Calibri" panose="020F0502020204030204" pitchFamily="34" charset="0"/>
                <a:cs typeface="Times New Roman" panose="02020603050405020304" pitchFamily="18" charset="0"/>
              </a:rPr>
              <a:t>, Langmuir (2015),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31</a:t>
            </a:r>
            <a:r>
              <a:rPr lang="en-GB" sz="1400" dirty="0">
                <a:effectLst/>
                <a:latin typeface="Calibri" panose="020F0502020204030204" pitchFamily="34" charset="0"/>
                <a:ea typeface="Calibri" panose="020F0502020204030204" pitchFamily="34" charset="0"/>
                <a:cs typeface="Times New Roman" panose="02020603050405020304" pitchFamily="18" charset="0"/>
              </a:rPr>
              <a:t>, 1150</a:t>
            </a:r>
            <a:r>
              <a:rPr lang="en-GB" sz="1400" dirty="0">
                <a:effectLst/>
                <a:latin typeface="Calibri" panose="020F0502020204030204" pitchFamily="34" charset="0"/>
                <a:ea typeface="AdvOT8608a8d1+22"/>
                <a:cs typeface="Times New Roman" panose="02020603050405020304" pitchFamily="18" charset="0"/>
              </a:rPr>
              <a:t>−</a:t>
            </a:r>
            <a:r>
              <a:rPr lang="en-GB" sz="1400" dirty="0">
                <a:effectLst/>
                <a:latin typeface="Calibri" panose="020F0502020204030204" pitchFamily="34" charset="0"/>
                <a:ea typeface="Calibri" panose="020F0502020204030204" pitchFamily="34" charset="0"/>
                <a:cs typeface="Times New Roman" panose="02020603050405020304" pitchFamily="18" charset="0"/>
              </a:rPr>
              <a:t>1154.</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id="{61604A04-1C32-A18A-9F12-C818A579C501}"/>
              </a:ext>
            </a:extLst>
          </p:cNvPr>
          <p:cNvSpPr txBox="1">
            <a:spLocks/>
          </p:cNvSpPr>
          <p:nvPr/>
        </p:nvSpPr>
        <p:spPr>
          <a:xfrm>
            <a:off x="437502" y="426927"/>
            <a:ext cx="10210800" cy="530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hr-HR" sz="2400" dirty="0">
                <a:latin typeface="+mn-lt"/>
              </a:rPr>
              <a:t>Tekući kristali na osnovi bolaamfifilnih nanocijevi</a:t>
            </a:r>
            <a:endParaRPr lang="en-GB" sz="2400" dirty="0">
              <a:latin typeface="+mn-lt"/>
            </a:endParaRPr>
          </a:p>
        </p:txBody>
      </p:sp>
      <p:pic>
        <p:nvPicPr>
          <p:cNvPr id="2050" name="Picture 8">
            <a:extLst>
              <a:ext uri="{FF2B5EF4-FFF2-40B4-BE49-F238E27FC236}">
                <a16:creationId xmlns:a16="http://schemas.microsoft.com/office/drawing/2014/main" id="{F168F915-BD18-DFAF-DBF5-B616A957E6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652" y="2216398"/>
            <a:ext cx="4186348" cy="2776267"/>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2">
            <a:extLst>
              <a:ext uri="{FF2B5EF4-FFF2-40B4-BE49-F238E27FC236}">
                <a16:creationId xmlns:a16="http://schemas.microsoft.com/office/drawing/2014/main" id="{C28C850E-8A8C-54C3-514C-71AEFC0A13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 t="48225" r="328" b="-2"/>
          <a:stretch>
            <a:fillRect/>
          </a:stretch>
        </p:blipFill>
        <p:spPr bwMode="auto">
          <a:xfrm>
            <a:off x="6226129" y="2233956"/>
            <a:ext cx="3832484" cy="277626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6860AA42-A05B-44CA-A311-E0D986DC4CDB}"/>
              </a:ext>
            </a:extLst>
          </p:cNvPr>
          <p:cNvSpPr>
            <a:spLocks noChangeArrowheads="1"/>
          </p:cNvSpPr>
          <p:nvPr/>
        </p:nvSpPr>
        <p:spPr bwMode="auto">
          <a:xfrm>
            <a:off x="3462291" y="27787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9" name="Rectangle 4">
            <a:extLst>
              <a:ext uri="{FF2B5EF4-FFF2-40B4-BE49-F238E27FC236}">
                <a16:creationId xmlns:a16="http://schemas.microsoft.com/office/drawing/2014/main" id="{A6DD97D3-681D-4480-0E39-FE814DC35402}"/>
              </a:ext>
            </a:extLst>
          </p:cNvPr>
          <p:cNvSpPr>
            <a:spLocks noChangeArrowheads="1"/>
          </p:cNvSpPr>
          <p:nvPr/>
        </p:nvSpPr>
        <p:spPr bwMode="auto">
          <a:xfrm>
            <a:off x="3462291" y="323591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hr-HR"/>
          </a:p>
        </p:txBody>
      </p:sp>
      <p:sp>
        <p:nvSpPr>
          <p:cNvPr id="10" name="TextBox 9">
            <a:extLst>
              <a:ext uri="{FF2B5EF4-FFF2-40B4-BE49-F238E27FC236}">
                <a16:creationId xmlns:a16="http://schemas.microsoft.com/office/drawing/2014/main" id="{0B433A80-F822-00F7-91EB-663405FA28AF}"/>
              </a:ext>
            </a:extLst>
          </p:cNvPr>
          <p:cNvSpPr txBox="1"/>
          <p:nvPr/>
        </p:nvSpPr>
        <p:spPr>
          <a:xfrm>
            <a:off x="2270248" y="5213691"/>
            <a:ext cx="7378495" cy="307777"/>
          </a:xfrm>
          <a:prstGeom prst="rect">
            <a:avLst/>
          </a:prstGeom>
          <a:noFill/>
        </p:spPr>
        <p:txBody>
          <a:bodyPr wrap="none" rtlCol="0">
            <a:spAutoFit/>
          </a:bodyPr>
          <a:lstStyle/>
          <a:p>
            <a:r>
              <a:rPr lang="hr-HR" sz="1400" dirty="0">
                <a:effectLst/>
                <a:ea typeface="Calibri" panose="020F0502020204030204" pitchFamily="34" charset="0"/>
                <a:cs typeface="Times New Roman" panose="02020603050405020304" pitchFamily="18" charset="0"/>
              </a:rPr>
              <a:t>Slika 18. (a) korišteni bolaamfifil i način pakiranja u nanocijev, (b) STEM sken dobivenih nanocijevi</a:t>
            </a:r>
            <a:r>
              <a:rPr lang="hr-HR" sz="1400" baseline="30000" dirty="0">
                <a:effectLst/>
                <a:ea typeface="Calibri" panose="020F0502020204030204" pitchFamily="34" charset="0"/>
                <a:cs typeface="Times New Roman" panose="02020603050405020304" pitchFamily="18" charset="0"/>
              </a:rPr>
              <a:t>10</a:t>
            </a:r>
            <a:endParaRPr lang="hr-HR" sz="1400" dirty="0"/>
          </a:p>
        </p:txBody>
      </p:sp>
      <p:sp>
        <p:nvSpPr>
          <p:cNvPr id="11" name="TextBox 10">
            <a:extLst>
              <a:ext uri="{FF2B5EF4-FFF2-40B4-BE49-F238E27FC236}">
                <a16:creationId xmlns:a16="http://schemas.microsoft.com/office/drawing/2014/main" id="{51FEDCC0-0861-EC59-F1CC-3B2841321C32}"/>
              </a:ext>
            </a:extLst>
          </p:cNvPr>
          <p:cNvSpPr txBox="1"/>
          <p:nvPr/>
        </p:nvSpPr>
        <p:spPr>
          <a:xfrm>
            <a:off x="1909652" y="1306468"/>
            <a:ext cx="8510887" cy="646331"/>
          </a:xfrm>
          <a:prstGeom prst="rect">
            <a:avLst/>
          </a:prstGeom>
          <a:noFill/>
        </p:spPr>
        <p:txBody>
          <a:bodyPr wrap="square" rtlCol="0">
            <a:spAutoFit/>
          </a:bodyPr>
          <a:lstStyle/>
          <a:p>
            <a:pPr algn="ctr"/>
            <a:r>
              <a:rPr lang="hr-HR" dirty="0"/>
              <a:t>Bolaamfifil gradi nanocijevi malog promjera (15-20 nm) koje se dobro samoorganiziraju i površinama koje međusobno ostvaruju dovoljno snažne interakcije (vodikove veze)</a:t>
            </a:r>
          </a:p>
        </p:txBody>
      </p:sp>
    </p:spTree>
    <p:extLst>
      <p:ext uri="{BB962C8B-B14F-4D97-AF65-F5344CB8AC3E}">
        <p14:creationId xmlns:p14="http://schemas.microsoft.com/office/powerpoint/2010/main" val="24645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6CE99A-9B6D-6ACE-23C4-33D712E2AE6C}"/>
              </a:ext>
            </a:extLst>
          </p:cNvPr>
          <p:cNvSpPr txBox="1">
            <a:spLocks/>
          </p:cNvSpPr>
          <p:nvPr/>
        </p:nvSpPr>
        <p:spPr>
          <a:xfrm>
            <a:off x="437502" y="426927"/>
            <a:ext cx="10210800" cy="530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hr-HR" sz="2400" dirty="0">
                <a:latin typeface="+mn-lt"/>
              </a:rPr>
              <a:t>Tekući kristali na osnovi bolaamfifilnih nanocijevi</a:t>
            </a:r>
            <a:endParaRPr lang="en-GB" sz="2400" dirty="0">
              <a:latin typeface="+mn-lt"/>
            </a:endParaRPr>
          </a:p>
        </p:txBody>
      </p:sp>
      <p:pic>
        <p:nvPicPr>
          <p:cNvPr id="5" name="Picture 4">
            <a:extLst>
              <a:ext uri="{FF2B5EF4-FFF2-40B4-BE49-F238E27FC236}">
                <a16:creationId xmlns:a16="http://schemas.microsoft.com/office/drawing/2014/main" id="{34FA3BE8-EEA2-04B8-71A4-E2519C9366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4646" y="1231937"/>
            <a:ext cx="4801354" cy="4015385"/>
          </a:xfrm>
          <a:prstGeom prst="rect">
            <a:avLst/>
          </a:prstGeom>
          <a:noFill/>
          <a:ln>
            <a:noFill/>
          </a:ln>
        </p:spPr>
      </p:pic>
      <p:sp>
        <p:nvSpPr>
          <p:cNvPr id="8" name="TextBox 7">
            <a:extLst>
              <a:ext uri="{FF2B5EF4-FFF2-40B4-BE49-F238E27FC236}">
                <a16:creationId xmlns:a16="http://schemas.microsoft.com/office/drawing/2014/main" id="{3F2F0CC1-6AE4-1A0C-39FC-86F1BD4B45B4}"/>
              </a:ext>
            </a:extLst>
          </p:cNvPr>
          <p:cNvSpPr txBox="1"/>
          <p:nvPr/>
        </p:nvSpPr>
        <p:spPr>
          <a:xfrm>
            <a:off x="286574" y="5299589"/>
            <a:ext cx="6835806" cy="523220"/>
          </a:xfrm>
          <a:prstGeom prst="rect">
            <a:avLst/>
          </a:prstGeom>
          <a:noFill/>
        </p:spPr>
        <p:txBody>
          <a:bodyPr wrap="square" rtlCol="0">
            <a:spAutoFit/>
          </a:bodyPr>
          <a:lstStyle/>
          <a:p>
            <a:pPr algn="ctr"/>
            <a:r>
              <a:rPr lang="hr-HR" sz="1400" dirty="0">
                <a:effectLst/>
                <a:ea typeface="Times New Roman" panose="02020603050405020304" pitchFamily="18" charset="0"/>
                <a:cs typeface="Calibri" panose="020F0502020204030204" pitchFamily="34" charset="0"/>
              </a:rPr>
              <a:t>Slika 19. (a) Otopina bolaamfifila bez polarizatora, (b) s dvostrukim polarizatorom, (c) tekstura tekućeg kristala pod polarizacijskim mikroskopom, (d) STEM sken tekućeg kristala</a:t>
            </a:r>
            <a:r>
              <a:rPr lang="hr-HR" sz="1400" baseline="30000" dirty="0">
                <a:effectLst/>
                <a:ea typeface="Times New Roman" panose="02020603050405020304" pitchFamily="18" charset="0"/>
                <a:cs typeface="Calibri" panose="020F0502020204030204" pitchFamily="34" charset="0"/>
              </a:rPr>
              <a:t>10</a:t>
            </a:r>
            <a:endParaRPr lang="hr-HR" sz="1400" dirty="0"/>
          </a:p>
        </p:txBody>
      </p:sp>
      <p:sp>
        <p:nvSpPr>
          <p:cNvPr id="9" name="TextBox 8">
            <a:extLst>
              <a:ext uri="{FF2B5EF4-FFF2-40B4-BE49-F238E27FC236}">
                <a16:creationId xmlns:a16="http://schemas.microsoft.com/office/drawing/2014/main" id="{8A2C1EF1-CEAD-F442-BE77-7D154C20FA91}"/>
              </a:ext>
            </a:extLst>
          </p:cNvPr>
          <p:cNvSpPr txBox="1"/>
          <p:nvPr/>
        </p:nvSpPr>
        <p:spPr>
          <a:xfrm>
            <a:off x="6276513" y="1681701"/>
            <a:ext cx="5719329" cy="3539430"/>
          </a:xfrm>
          <a:prstGeom prst="rect">
            <a:avLst/>
          </a:prstGeom>
          <a:noFill/>
        </p:spPr>
        <p:txBody>
          <a:bodyPr wrap="square" rtlCol="0">
            <a:spAutoFit/>
          </a:bodyPr>
          <a:lstStyle/>
          <a:p>
            <a:pPr marL="285750" indent="-285750">
              <a:buFont typeface="Arial" panose="020B0604020202020204" pitchFamily="34" charset="0"/>
              <a:buChar char="•"/>
            </a:pPr>
            <a:r>
              <a:rPr lang="hr-HR" sz="1600" dirty="0"/>
              <a:t>Bez polarizatora teksture tekućih kristala nevidljive</a:t>
            </a:r>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hr-HR" sz="1600" dirty="0"/>
              <a:t>Preko križnog polarizatora teksture tekućeg kristala jasno vidljive u obliku domena različitih boja</a:t>
            </a:r>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hr-HR" sz="1600" dirty="0"/>
              <a:t>Pomoću polarizacijskog mikroskopa se vide domene tekućeg kristala u obliku širokih vrpci</a:t>
            </a:r>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hr-HR" sz="1600" dirty="0"/>
              <a:t>STEM tehnikom se vidi točan način lineranog slaganja nanocijevi u mediju – NEMATIC!</a:t>
            </a:r>
          </a:p>
          <a:p>
            <a:pPr marL="285750" indent="-285750">
              <a:buFont typeface="Arial" panose="020B0604020202020204" pitchFamily="34" charset="0"/>
              <a:buChar char="•"/>
            </a:pPr>
            <a:endParaRPr lang="hr-HR" sz="1600" dirty="0"/>
          </a:p>
        </p:txBody>
      </p:sp>
      <p:sp>
        <p:nvSpPr>
          <p:cNvPr id="10" name="TextBox 9">
            <a:extLst>
              <a:ext uri="{FF2B5EF4-FFF2-40B4-BE49-F238E27FC236}">
                <a16:creationId xmlns:a16="http://schemas.microsoft.com/office/drawing/2014/main" id="{21D858F0-64C2-6C64-413A-30012B18DCDB}"/>
              </a:ext>
            </a:extLst>
          </p:cNvPr>
          <p:cNvSpPr txBox="1"/>
          <p:nvPr/>
        </p:nvSpPr>
        <p:spPr>
          <a:xfrm>
            <a:off x="1354566" y="6340491"/>
            <a:ext cx="9209861" cy="523220"/>
          </a:xfrm>
          <a:prstGeom prst="rect">
            <a:avLst/>
          </a:prstGeom>
          <a:noFill/>
        </p:spPr>
        <p:txBody>
          <a:bodyPr wrap="square" rtlCol="0">
            <a:spAutoFit/>
          </a:bodyPr>
          <a:lstStyle/>
          <a:p>
            <a:pPr algn="ctr"/>
            <a:r>
              <a:rPr lang="hr-HR" sz="1400" dirty="0">
                <a:effectLst/>
                <a:latin typeface="Calibri" panose="020F0502020204030204" pitchFamily="34" charset="0"/>
                <a:ea typeface="Calibri" panose="020F0502020204030204" pitchFamily="34" charset="0"/>
                <a:cs typeface="Times New Roman" panose="02020603050405020304" pitchFamily="18" charset="0"/>
              </a:rPr>
              <a:t>10. </a:t>
            </a:r>
            <a:r>
              <a:rPr lang="en-GB" sz="1400" dirty="0">
                <a:effectLst/>
                <a:latin typeface="Calibri" panose="020F0502020204030204" pitchFamily="34" charset="0"/>
                <a:ea typeface="Calibri" panose="020F0502020204030204" pitchFamily="34" charset="0"/>
                <a:cs typeface="Times New Roman" panose="02020603050405020304" pitchFamily="18" charset="0"/>
              </a:rPr>
              <a:t>Ding, W.;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Minamikawa</a:t>
            </a:r>
            <a:r>
              <a:rPr lang="en-GB" sz="1400" dirty="0">
                <a:effectLst/>
                <a:latin typeface="Calibri" panose="020F0502020204030204" pitchFamily="34" charset="0"/>
                <a:ea typeface="Calibri" panose="020F0502020204030204" pitchFamily="34" charset="0"/>
                <a:cs typeface="Times New Roman" panose="02020603050405020304" pitchFamily="18" charset="0"/>
              </a:rPr>
              <a:t>, H.;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Kameta</a:t>
            </a:r>
            <a:r>
              <a:rPr lang="en-GB" sz="1400" dirty="0">
                <a:effectLst/>
                <a:latin typeface="Calibri" panose="020F0502020204030204" pitchFamily="34" charset="0"/>
                <a:ea typeface="Calibri" panose="020F0502020204030204" pitchFamily="34" charset="0"/>
                <a:cs typeface="Times New Roman" panose="02020603050405020304" pitchFamily="18" charset="0"/>
              </a:rPr>
              <a:t>, N.; Wada, M.; Masuda, M.; Shimizu, T. </a:t>
            </a:r>
            <a:r>
              <a:rPr lang="en-GB" sz="1400" i="1" dirty="0">
                <a:effectLst/>
                <a:latin typeface="Calibri" panose="020F0502020204030204" pitchFamily="34" charset="0"/>
                <a:ea typeface="Calibri" panose="020F0502020204030204" pitchFamily="34" charset="0"/>
                <a:cs typeface="Times New Roman" panose="02020603050405020304" pitchFamily="18" charset="0"/>
              </a:rPr>
              <a:t>Spontaneous Nematic Alignment of a Lipid Nanotube in Aqueous Solutions</a:t>
            </a:r>
            <a:r>
              <a:rPr lang="en-GB" sz="1400" dirty="0">
                <a:effectLst/>
                <a:latin typeface="Calibri" panose="020F0502020204030204" pitchFamily="34" charset="0"/>
                <a:ea typeface="Calibri" panose="020F0502020204030204" pitchFamily="34" charset="0"/>
                <a:cs typeface="Times New Roman" panose="02020603050405020304" pitchFamily="18" charset="0"/>
              </a:rPr>
              <a:t>, Langmuir (2015),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31</a:t>
            </a:r>
            <a:r>
              <a:rPr lang="en-GB" sz="1400" dirty="0">
                <a:effectLst/>
                <a:latin typeface="Calibri" panose="020F0502020204030204" pitchFamily="34" charset="0"/>
                <a:ea typeface="Calibri" panose="020F0502020204030204" pitchFamily="34" charset="0"/>
                <a:cs typeface="Times New Roman" panose="02020603050405020304" pitchFamily="18" charset="0"/>
              </a:rPr>
              <a:t>, 1150</a:t>
            </a:r>
            <a:r>
              <a:rPr lang="en-GB" sz="1400" dirty="0">
                <a:effectLst/>
                <a:latin typeface="Calibri" panose="020F0502020204030204" pitchFamily="34" charset="0"/>
                <a:ea typeface="AdvOT8608a8d1+22"/>
                <a:cs typeface="Times New Roman" panose="02020603050405020304" pitchFamily="18" charset="0"/>
              </a:rPr>
              <a:t>−</a:t>
            </a:r>
            <a:r>
              <a:rPr lang="en-GB" sz="1400" dirty="0">
                <a:effectLst/>
                <a:latin typeface="Calibri" panose="020F0502020204030204" pitchFamily="34" charset="0"/>
                <a:ea typeface="Calibri" panose="020F0502020204030204" pitchFamily="34" charset="0"/>
                <a:cs typeface="Times New Roman" panose="02020603050405020304" pitchFamily="18" charset="0"/>
              </a:rPr>
              <a:t>1154.</a:t>
            </a:r>
            <a:endParaRPr lang="hr-H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7514695"/>
      </p:ext>
    </p:extLst>
  </p:cSld>
  <p:clrMapOvr>
    <a:masterClrMapping/>
  </p:clrMapOvr>
  <p:extLst>
    <p:ext uri="{6950BFC3-D8DA-4A85-94F7-54DA5524770B}">
      <p188:commentRel xmlns:p188="http://schemas.microsoft.com/office/powerpoint/2018/8/main" r:id="rId2"/>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BF83321-5BCE-EDF8-9CCE-D81BF8E10B7D}"/>
              </a:ext>
            </a:extLst>
          </p:cNvPr>
          <p:cNvSpPr txBox="1">
            <a:spLocks/>
          </p:cNvSpPr>
          <p:nvPr/>
        </p:nvSpPr>
        <p:spPr>
          <a:xfrm>
            <a:off x="437502" y="426927"/>
            <a:ext cx="10210800" cy="5302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endParaRPr lang="en-GB" sz="2400" dirty="0">
              <a:latin typeface="+mn-lt"/>
            </a:endParaRPr>
          </a:p>
        </p:txBody>
      </p:sp>
      <p:sp>
        <p:nvSpPr>
          <p:cNvPr id="2" name="TextBox 1">
            <a:extLst>
              <a:ext uri="{FF2B5EF4-FFF2-40B4-BE49-F238E27FC236}">
                <a16:creationId xmlns:a16="http://schemas.microsoft.com/office/drawing/2014/main" id="{06AA3941-9E09-BB50-9504-74231F0FE7D4}"/>
              </a:ext>
            </a:extLst>
          </p:cNvPr>
          <p:cNvSpPr txBox="1"/>
          <p:nvPr/>
        </p:nvSpPr>
        <p:spPr>
          <a:xfrm>
            <a:off x="5683867" y="2875002"/>
            <a:ext cx="824265" cy="1107996"/>
          </a:xfrm>
          <a:prstGeom prst="rect">
            <a:avLst/>
          </a:prstGeom>
          <a:noFill/>
        </p:spPr>
        <p:txBody>
          <a:bodyPr wrap="none" rtlCol="0">
            <a:spAutoFit/>
          </a:bodyPr>
          <a:lstStyle/>
          <a:p>
            <a:r>
              <a:rPr lang="hr-HR" sz="6600" dirty="0"/>
              <a:t>...</a:t>
            </a:r>
          </a:p>
        </p:txBody>
      </p:sp>
    </p:spTree>
    <p:extLst>
      <p:ext uri="{BB962C8B-B14F-4D97-AF65-F5344CB8AC3E}">
        <p14:creationId xmlns:p14="http://schemas.microsoft.com/office/powerpoint/2010/main" val="323777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4843A90-3074-8DDF-31D7-2F2D76CA0DC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839" r="-1" b="-1966"/>
          <a:stretch/>
        </p:blipFill>
        <p:spPr bwMode="auto">
          <a:xfrm>
            <a:off x="2316499" y="874631"/>
            <a:ext cx="7559002" cy="5108738"/>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40679782-998D-9591-E72B-A7E57B1FDC77}"/>
              </a:ext>
            </a:extLst>
          </p:cNvPr>
          <p:cNvSpPr txBox="1"/>
          <p:nvPr/>
        </p:nvSpPr>
        <p:spPr>
          <a:xfrm>
            <a:off x="276225" y="6327841"/>
            <a:ext cx="12470390" cy="553998"/>
          </a:xfrm>
          <a:prstGeom prst="rect">
            <a:avLst/>
          </a:prstGeom>
          <a:noFill/>
        </p:spPr>
        <p:txBody>
          <a:bodyPr wrap="square" rtlCol="0">
            <a:spAutoFit/>
          </a:bodyPr>
          <a:lstStyle/>
          <a:p>
            <a:r>
              <a:rPr lang="hr-HR" sz="1500" dirty="0">
                <a:effectLst/>
                <a:latin typeface="Calibri" panose="020F0502020204030204" pitchFamily="34" charset="0"/>
                <a:ea typeface="Calibri" panose="020F0502020204030204" pitchFamily="34" charset="0"/>
                <a:cs typeface="Times New Roman" panose="02020603050405020304" pitchFamily="18" charset="0"/>
              </a:rPr>
              <a:t>1. T. Shimizu, Ding, Kameta; </a:t>
            </a:r>
            <a:r>
              <a:rPr lang="hr-HR" sz="1500" i="1" dirty="0">
                <a:effectLst/>
                <a:latin typeface="Calibri" panose="020F0502020204030204" pitchFamily="34" charset="0"/>
                <a:ea typeface="Calibri" panose="020F0502020204030204" pitchFamily="34" charset="0"/>
                <a:cs typeface="Times New Roman" panose="02020603050405020304" pitchFamily="18" charset="0"/>
              </a:rPr>
              <a:t>Soft-Matter Nanotubes: A Platform for Diverse Functions and Applications</a:t>
            </a:r>
            <a:r>
              <a:rPr lang="hr-HR" sz="1500" dirty="0">
                <a:effectLst/>
                <a:latin typeface="Calibri" panose="020F0502020204030204" pitchFamily="34" charset="0"/>
                <a:ea typeface="Calibri" panose="020F0502020204030204" pitchFamily="34" charset="0"/>
                <a:cs typeface="Times New Roman" panose="02020603050405020304" pitchFamily="18" charset="0"/>
              </a:rPr>
              <a:t>; Chemical Reviews (</a:t>
            </a:r>
            <a:r>
              <a:rPr lang="hr-HR" sz="1500" b="1" dirty="0">
                <a:effectLst/>
                <a:latin typeface="Calibri" panose="020F0502020204030204" pitchFamily="34" charset="0"/>
                <a:ea typeface="Calibri" panose="020F0502020204030204" pitchFamily="34" charset="0"/>
                <a:cs typeface="Times New Roman" panose="02020603050405020304" pitchFamily="18" charset="0"/>
              </a:rPr>
              <a:t>2020),</a:t>
            </a:r>
            <a:r>
              <a:rPr lang="hr-HR" sz="1500" dirty="0">
                <a:effectLst/>
                <a:latin typeface="Calibri" panose="020F0502020204030204" pitchFamily="34" charset="0"/>
                <a:ea typeface="Calibri" panose="020F0502020204030204" pitchFamily="34" charset="0"/>
                <a:cs typeface="Times New Roman" panose="02020603050405020304" pitchFamily="18" charset="0"/>
              </a:rPr>
              <a:t> </a:t>
            </a:r>
            <a:r>
              <a:rPr lang="hr-HR" sz="1500" b="1" dirty="0">
                <a:effectLst/>
                <a:latin typeface="Calibri" panose="020F0502020204030204" pitchFamily="34" charset="0"/>
                <a:ea typeface="Calibri" panose="020F0502020204030204" pitchFamily="34" charset="0"/>
                <a:cs typeface="Times New Roman" panose="02020603050405020304" pitchFamily="18" charset="0"/>
              </a:rPr>
              <a:t>120</a:t>
            </a:r>
            <a:r>
              <a:rPr lang="hr-HR" sz="1500" dirty="0">
                <a:effectLst/>
                <a:latin typeface="Calibri" panose="020F0502020204030204" pitchFamily="34" charset="0"/>
                <a:ea typeface="Calibri" panose="020F0502020204030204" pitchFamily="34" charset="0"/>
                <a:cs typeface="Times New Roman" panose="02020603050405020304" pitchFamily="18" charset="0"/>
              </a:rPr>
              <a:t> (4), 2347-2407.</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500" dirty="0"/>
          </a:p>
        </p:txBody>
      </p:sp>
      <p:sp>
        <p:nvSpPr>
          <p:cNvPr id="6" name="TextBox 5">
            <a:extLst>
              <a:ext uri="{FF2B5EF4-FFF2-40B4-BE49-F238E27FC236}">
                <a16:creationId xmlns:a16="http://schemas.microsoft.com/office/drawing/2014/main" id="{D773A601-A5B0-6DCC-3D82-312222C7EC84}"/>
              </a:ext>
            </a:extLst>
          </p:cNvPr>
          <p:cNvSpPr txBox="1"/>
          <p:nvPr/>
        </p:nvSpPr>
        <p:spPr>
          <a:xfrm>
            <a:off x="423861" y="363184"/>
            <a:ext cx="5967414" cy="461665"/>
          </a:xfrm>
          <a:prstGeom prst="rect">
            <a:avLst/>
          </a:prstGeom>
          <a:noFill/>
        </p:spPr>
        <p:txBody>
          <a:bodyPr wrap="square" rtlCol="0">
            <a:spAutoFit/>
          </a:bodyPr>
          <a:lstStyle/>
          <a:p>
            <a:pPr marL="342900" indent="-342900">
              <a:buFont typeface="Arial" panose="020B0604020202020204" pitchFamily="34" charset="0"/>
              <a:buChar char="•"/>
            </a:pPr>
            <a:r>
              <a:rPr lang="hr-HR" sz="2400" dirty="0"/>
              <a:t>Raznolikost organskih nanocijevi</a:t>
            </a:r>
            <a:endParaRPr lang="en-GB" sz="2400" dirty="0"/>
          </a:p>
        </p:txBody>
      </p:sp>
      <p:sp>
        <p:nvSpPr>
          <p:cNvPr id="2" name="TextBox 1">
            <a:extLst>
              <a:ext uri="{FF2B5EF4-FFF2-40B4-BE49-F238E27FC236}">
                <a16:creationId xmlns:a16="http://schemas.microsoft.com/office/drawing/2014/main" id="{BA70B2C6-D0EC-E168-B460-AE5B051EB927}"/>
              </a:ext>
            </a:extLst>
          </p:cNvPr>
          <p:cNvSpPr txBox="1"/>
          <p:nvPr/>
        </p:nvSpPr>
        <p:spPr>
          <a:xfrm>
            <a:off x="5148048" y="5853714"/>
            <a:ext cx="1956818" cy="307777"/>
          </a:xfrm>
          <a:prstGeom prst="rect">
            <a:avLst/>
          </a:prstGeom>
          <a:noFill/>
        </p:spPr>
        <p:txBody>
          <a:bodyPr wrap="none" rtlCol="0">
            <a:spAutoFit/>
          </a:bodyPr>
          <a:lstStyle/>
          <a:p>
            <a:r>
              <a:rPr lang="hr-HR" sz="1400" dirty="0"/>
              <a:t>Slika 1. Klase nanocijevi</a:t>
            </a:r>
            <a:r>
              <a:rPr lang="hr-HR" sz="1400" baseline="30000" dirty="0"/>
              <a:t>1</a:t>
            </a:r>
            <a:endParaRPr lang="hr-HR" sz="1400" dirty="0"/>
          </a:p>
        </p:txBody>
      </p:sp>
    </p:spTree>
    <p:extLst>
      <p:ext uri="{BB962C8B-B14F-4D97-AF65-F5344CB8AC3E}">
        <p14:creationId xmlns:p14="http://schemas.microsoft.com/office/powerpoint/2010/main" val="547104770"/>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6E775-A120-D5D6-67FB-07D481C2275C}"/>
              </a:ext>
            </a:extLst>
          </p:cNvPr>
          <p:cNvSpPr>
            <a:spLocks noGrp="1"/>
          </p:cNvSpPr>
          <p:nvPr>
            <p:ph type="title"/>
          </p:nvPr>
        </p:nvSpPr>
        <p:spPr>
          <a:xfrm>
            <a:off x="428624" y="0"/>
            <a:ext cx="11763375" cy="1325563"/>
          </a:xfrm>
        </p:spPr>
        <p:txBody>
          <a:bodyPr>
            <a:normAutofit/>
          </a:bodyPr>
          <a:lstStyle/>
          <a:p>
            <a:pPr marL="342900" indent="-342900">
              <a:buFont typeface="Arial" panose="020B0604020202020204" pitchFamily="34" charset="0"/>
              <a:buChar char="•"/>
            </a:pPr>
            <a:r>
              <a:rPr lang="hr-HR" sz="2400" dirty="0">
                <a:effectLst/>
                <a:latin typeface="Calibri" panose="020F0502020204030204" pitchFamily="34" charset="0"/>
                <a:ea typeface="Calibri" panose="020F0502020204030204" pitchFamily="34" charset="0"/>
                <a:cs typeface="Times New Roman" panose="02020603050405020304" pitchFamily="18" charset="0"/>
              </a:rPr>
              <a:t>Ciljani dizajn i prve organske nanocijevi građene od samoorganiziranih lipida i bolaamfifila</a:t>
            </a:r>
            <a:endParaRPr lang="en-GB" sz="5400" dirty="0"/>
          </a:p>
        </p:txBody>
      </p:sp>
      <p:sp>
        <p:nvSpPr>
          <p:cNvPr id="3" name="Content Placeholder 2">
            <a:extLst>
              <a:ext uri="{FF2B5EF4-FFF2-40B4-BE49-F238E27FC236}">
                <a16:creationId xmlns:a16="http://schemas.microsoft.com/office/drawing/2014/main" id="{DEE0FB52-B9AE-F011-8F74-719A8B264412}"/>
              </a:ext>
            </a:extLst>
          </p:cNvPr>
          <p:cNvSpPr>
            <a:spLocks noGrp="1"/>
          </p:cNvSpPr>
          <p:nvPr>
            <p:ph idx="1"/>
          </p:nvPr>
        </p:nvSpPr>
        <p:spPr>
          <a:xfrm>
            <a:off x="838200" y="1085864"/>
            <a:ext cx="10515600" cy="1087091"/>
          </a:xfrm>
        </p:spPr>
        <p:txBody>
          <a:bodyPr>
            <a:normAutofit/>
          </a:bodyPr>
          <a:lstStyle/>
          <a:p>
            <a:r>
              <a:rPr lang="hr-HR" sz="2000" b="1" dirty="0"/>
              <a:t>Lipidi</a:t>
            </a:r>
            <a:r>
              <a:rPr lang="hr-HR" sz="2000" dirty="0"/>
              <a:t>: amfifilne molekule s 2 glavne sastavnice: hidrofilna glava i hidrofobni rep</a:t>
            </a:r>
          </a:p>
          <a:p>
            <a:r>
              <a:rPr lang="hr-HR" sz="2000" b="1" dirty="0"/>
              <a:t>Bolaamfifili</a:t>
            </a:r>
            <a:r>
              <a:rPr lang="hr-HR" sz="2000" dirty="0"/>
              <a:t>: amfifilne molekule s 3 glavne sastavnice: dvije hidrofilne glave i hidrofobna premosnica – simetrični i asimetrični.</a:t>
            </a:r>
          </a:p>
        </p:txBody>
      </p:sp>
      <p:sp>
        <p:nvSpPr>
          <p:cNvPr id="10" name="TextBox 9">
            <a:extLst>
              <a:ext uri="{FF2B5EF4-FFF2-40B4-BE49-F238E27FC236}">
                <a16:creationId xmlns:a16="http://schemas.microsoft.com/office/drawing/2014/main" id="{9246201D-54C4-049D-82B9-AD72372FF821}"/>
              </a:ext>
            </a:extLst>
          </p:cNvPr>
          <p:cNvSpPr txBox="1"/>
          <p:nvPr/>
        </p:nvSpPr>
        <p:spPr>
          <a:xfrm>
            <a:off x="838199" y="6341011"/>
            <a:ext cx="10515600" cy="307777"/>
          </a:xfrm>
          <a:prstGeom prst="rect">
            <a:avLst/>
          </a:prstGeom>
          <a:noFill/>
        </p:spPr>
        <p:txBody>
          <a:bodyPr wrap="square">
            <a:spAutoFit/>
          </a:bodyPr>
          <a:lstStyle/>
          <a:p>
            <a:pPr indent="226695" algn="just">
              <a:spcAft>
                <a:spcPts val="1200"/>
              </a:spcAft>
            </a:pPr>
            <a:r>
              <a:rPr lang="hr-HR" sz="1400" dirty="0">
                <a:effectLst/>
                <a:latin typeface="Calibri" panose="020F0502020204030204" pitchFamily="34" charset="0"/>
                <a:ea typeface="Calibri" panose="020F0502020204030204" pitchFamily="34" charset="0"/>
                <a:cs typeface="Times New Roman" panose="02020603050405020304" pitchFamily="18" charset="0"/>
              </a:rPr>
              <a:t>2. Yager, Schoen; </a:t>
            </a:r>
            <a:r>
              <a:rPr lang="hr-HR" sz="1400" i="1" dirty="0">
                <a:effectLst/>
                <a:latin typeface="Calibri" panose="020F0502020204030204" pitchFamily="34" charset="0"/>
                <a:ea typeface="Calibri" panose="020F0502020204030204" pitchFamily="34" charset="0"/>
                <a:cs typeface="Times New Roman" panose="02020603050405020304" pitchFamily="18" charset="0"/>
              </a:rPr>
              <a:t>Formation of Tubules by a Polymerizable Surfactant; Molecular Crystals and Liquid Crystals</a:t>
            </a:r>
            <a:r>
              <a:rPr lang="hr-HR" sz="1400" dirty="0">
                <a:effectLst/>
                <a:latin typeface="Calibri" panose="020F0502020204030204" pitchFamily="34" charset="0"/>
                <a:ea typeface="Calibri" panose="020F0502020204030204" pitchFamily="34" charset="0"/>
                <a:cs typeface="Times New Roman" panose="02020603050405020304" pitchFamily="18" charset="0"/>
              </a:rPr>
              <a:t>, (1984), </a:t>
            </a:r>
            <a:r>
              <a:rPr lang="hr-HR" sz="1400" b="1" dirty="0">
                <a:effectLst/>
                <a:latin typeface="Calibri" panose="020F0502020204030204" pitchFamily="34" charset="0"/>
                <a:ea typeface="Calibri" panose="020F0502020204030204" pitchFamily="34" charset="0"/>
                <a:cs typeface="Times New Roman" panose="02020603050405020304" pitchFamily="18" charset="0"/>
              </a:rPr>
              <a:t>106</a:t>
            </a:r>
            <a:r>
              <a:rPr lang="hr-HR" sz="1400" dirty="0">
                <a:effectLst/>
                <a:latin typeface="Calibri" panose="020F0502020204030204" pitchFamily="34" charset="0"/>
                <a:ea typeface="Calibri" panose="020F0502020204030204" pitchFamily="34" charset="0"/>
                <a:cs typeface="Times New Roman" panose="02020603050405020304" pitchFamily="18" charset="0"/>
              </a:rPr>
              <a:t>:3-4, 371-381.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909D3502-2D21-59E8-D9DE-E1108E87D2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962" y="3321356"/>
            <a:ext cx="6400073" cy="2589482"/>
          </a:xfrm>
          <a:prstGeom prst="rect">
            <a:avLst/>
          </a:prstGeom>
          <a:noFill/>
          <a:ln>
            <a:noFill/>
          </a:ln>
        </p:spPr>
      </p:pic>
      <p:sp>
        <p:nvSpPr>
          <p:cNvPr id="4" name="TextBox 3">
            <a:extLst>
              <a:ext uri="{FF2B5EF4-FFF2-40B4-BE49-F238E27FC236}">
                <a16:creationId xmlns:a16="http://schemas.microsoft.com/office/drawing/2014/main" id="{44F43DAB-1FE5-B839-F91C-F41104AAE845}"/>
              </a:ext>
            </a:extLst>
          </p:cNvPr>
          <p:cNvSpPr txBox="1"/>
          <p:nvPr/>
        </p:nvSpPr>
        <p:spPr>
          <a:xfrm>
            <a:off x="4621235" y="5972036"/>
            <a:ext cx="2949525" cy="307777"/>
          </a:xfrm>
          <a:prstGeom prst="rect">
            <a:avLst/>
          </a:prstGeom>
          <a:noFill/>
        </p:spPr>
        <p:txBody>
          <a:bodyPr wrap="none" rtlCol="0">
            <a:spAutoFit/>
          </a:bodyPr>
          <a:lstStyle/>
          <a:p>
            <a:r>
              <a:rPr lang="hr-HR" sz="1400" dirty="0"/>
              <a:t>Slika 2. Slaganje amfifila u nanocijevi</a:t>
            </a:r>
            <a:r>
              <a:rPr lang="hr-HR" sz="1400" baseline="30000" dirty="0"/>
              <a:t>3</a:t>
            </a:r>
            <a:r>
              <a:rPr lang="hr-HR" sz="1400" dirty="0"/>
              <a:t>.</a:t>
            </a:r>
          </a:p>
        </p:txBody>
      </p:sp>
      <p:sp>
        <p:nvSpPr>
          <p:cNvPr id="5" name="TextBox 4">
            <a:extLst>
              <a:ext uri="{FF2B5EF4-FFF2-40B4-BE49-F238E27FC236}">
                <a16:creationId xmlns:a16="http://schemas.microsoft.com/office/drawing/2014/main" id="{079174C2-090F-79DD-AC89-0F89C4B145AA}"/>
              </a:ext>
            </a:extLst>
          </p:cNvPr>
          <p:cNvSpPr txBox="1"/>
          <p:nvPr/>
        </p:nvSpPr>
        <p:spPr>
          <a:xfrm>
            <a:off x="1470581" y="2234153"/>
            <a:ext cx="4710585" cy="1415772"/>
          </a:xfrm>
          <a:prstGeom prst="rect">
            <a:avLst/>
          </a:prstGeom>
          <a:noFill/>
        </p:spPr>
        <p:txBody>
          <a:bodyPr wrap="none" rtlCol="0">
            <a:spAutoFit/>
          </a:bodyPr>
          <a:lstStyle/>
          <a:p>
            <a:pPr marL="342900" indent="-342900">
              <a:buFont typeface="Arial" panose="020B0604020202020204" pitchFamily="34" charset="0"/>
              <a:buChar char="•"/>
            </a:pPr>
            <a:r>
              <a:rPr lang="hr-HR" sz="2000" dirty="0"/>
              <a:t>Uvjeti za formiranje nanocijevi? </a:t>
            </a:r>
          </a:p>
          <a:p>
            <a:pPr marL="742950" lvl="1" indent="-285750">
              <a:buFont typeface="Arial" panose="020B0604020202020204" pitchFamily="34" charset="0"/>
              <a:buChar char="•"/>
            </a:pPr>
            <a:r>
              <a:rPr lang="hr-HR" sz="1600" dirty="0"/>
              <a:t>Samoorganizacija</a:t>
            </a:r>
            <a:endParaRPr lang="en-GB" sz="1600" dirty="0"/>
          </a:p>
          <a:p>
            <a:pPr marL="742950" lvl="1" indent="-285750">
              <a:buFont typeface="Arial" panose="020B0604020202020204" pitchFamily="34" charset="0"/>
              <a:buChar char="•"/>
            </a:pPr>
            <a:r>
              <a:rPr lang="hr-HR" sz="1600" dirty="0"/>
              <a:t>Asimetričnost molekule</a:t>
            </a:r>
          </a:p>
          <a:p>
            <a:pPr marL="742950" lvl="1" indent="-285750">
              <a:buFont typeface="Arial" panose="020B0604020202020204" pitchFamily="34" charset="0"/>
              <a:buChar char="•"/>
            </a:pPr>
            <a:r>
              <a:rPr lang="hr-HR" sz="1600" dirty="0"/>
              <a:t>Pravilan odnos dimenzija sastavnica molekule</a:t>
            </a:r>
          </a:p>
          <a:p>
            <a:endParaRPr lang="hr-HR" dirty="0"/>
          </a:p>
        </p:txBody>
      </p:sp>
    </p:spTree>
    <p:extLst>
      <p:ext uri="{BB962C8B-B14F-4D97-AF65-F5344CB8AC3E}">
        <p14:creationId xmlns:p14="http://schemas.microsoft.com/office/powerpoint/2010/main" val="156218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1C51DA2E-67D0-254C-BA67-F296800774B6}"/>
              </a:ext>
            </a:extLst>
          </p:cNvPr>
          <p:cNvGraphicFramePr>
            <a:graphicFrameLocks noChangeAspect="1"/>
          </p:cNvGraphicFramePr>
          <p:nvPr>
            <p:extLst>
              <p:ext uri="{D42A27DB-BD31-4B8C-83A1-F6EECF244321}">
                <p14:modId xmlns:p14="http://schemas.microsoft.com/office/powerpoint/2010/main" val="3228320461"/>
              </p:ext>
            </p:extLst>
          </p:nvPr>
        </p:nvGraphicFramePr>
        <p:xfrm>
          <a:off x="838199" y="1243611"/>
          <a:ext cx="5223109" cy="1249005"/>
        </p:xfrm>
        <a:graphic>
          <a:graphicData uri="http://schemas.openxmlformats.org/presentationml/2006/ole">
            <mc:AlternateContent xmlns:mc="http://schemas.openxmlformats.org/markup-compatibility/2006">
              <mc:Choice xmlns:v="urn:schemas-microsoft-com:vml" Requires="v">
                <p:oleObj name="CS ChemDraw Drawing" r:id="rId3" imgW="9242554" imgH="2211010" progId="ChemDraw.Document.6.0">
                  <p:embed/>
                </p:oleObj>
              </mc:Choice>
              <mc:Fallback>
                <p:oleObj name="CS ChemDraw Drawing" r:id="rId3" imgW="9242554" imgH="2211010" progId="ChemDraw.Document.6.0">
                  <p:embed/>
                  <p:pic>
                    <p:nvPicPr>
                      <p:cNvPr id="7" name="Object 6">
                        <a:extLst>
                          <a:ext uri="{FF2B5EF4-FFF2-40B4-BE49-F238E27FC236}">
                            <a16:creationId xmlns:a16="http://schemas.microsoft.com/office/drawing/2014/main" id="{1C51DA2E-67D0-254C-BA67-F296800774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199" y="1243611"/>
                        <a:ext cx="5223109" cy="1249005"/>
                      </a:xfrm>
                      <a:prstGeom prst="rect">
                        <a:avLst/>
                      </a:prstGeom>
                      <a:noFill/>
                    </p:spPr>
                  </p:pic>
                </p:oleObj>
              </mc:Fallback>
            </mc:AlternateContent>
          </a:graphicData>
        </a:graphic>
      </p:graphicFrame>
      <p:sp>
        <p:nvSpPr>
          <p:cNvPr id="8" name="TextBox 7">
            <a:extLst>
              <a:ext uri="{FF2B5EF4-FFF2-40B4-BE49-F238E27FC236}">
                <a16:creationId xmlns:a16="http://schemas.microsoft.com/office/drawing/2014/main" id="{28F7302F-6B9C-20B8-408B-3B048AF824BE}"/>
              </a:ext>
            </a:extLst>
          </p:cNvPr>
          <p:cNvSpPr txBox="1"/>
          <p:nvPr/>
        </p:nvSpPr>
        <p:spPr>
          <a:xfrm>
            <a:off x="2472607" y="2078327"/>
            <a:ext cx="849913" cy="369332"/>
          </a:xfrm>
          <a:prstGeom prst="rect">
            <a:avLst/>
          </a:prstGeom>
          <a:noFill/>
        </p:spPr>
        <p:txBody>
          <a:bodyPr wrap="none" rtlCol="0">
            <a:spAutoFit/>
          </a:bodyPr>
          <a:lstStyle/>
          <a:p>
            <a:r>
              <a:rPr lang="hr-HR" sz="1800" dirty="0">
                <a:effectLst/>
                <a:latin typeface="Calibri" panose="020F0502020204030204" pitchFamily="34" charset="0"/>
                <a:ea typeface="Calibri" panose="020F0502020204030204" pitchFamily="34" charset="0"/>
                <a:cs typeface="Times New Roman" panose="02020603050405020304" pitchFamily="18" charset="0"/>
              </a:rPr>
              <a:t>DC</a:t>
            </a:r>
            <a:r>
              <a:rPr lang="hr-HR" sz="1800" baseline="-25000" dirty="0">
                <a:effectLst/>
                <a:latin typeface="Calibri" panose="020F0502020204030204" pitchFamily="34" charset="0"/>
                <a:ea typeface="Calibri" panose="020F0502020204030204" pitchFamily="34" charset="0"/>
                <a:cs typeface="Times New Roman" panose="02020603050405020304" pitchFamily="18" charset="0"/>
              </a:rPr>
              <a:t>23</a:t>
            </a:r>
            <a:r>
              <a:rPr lang="hr-HR" sz="1800" dirty="0">
                <a:effectLst/>
                <a:latin typeface="Calibri" panose="020F0502020204030204" pitchFamily="34" charset="0"/>
                <a:ea typeface="Calibri" panose="020F0502020204030204" pitchFamily="34" charset="0"/>
                <a:cs typeface="Times New Roman" panose="02020603050405020304" pitchFamily="18" charset="0"/>
              </a:rPr>
              <a:t>PC</a:t>
            </a:r>
            <a:endParaRPr lang="en-GB" dirty="0"/>
          </a:p>
        </p:txBody>
      </p:sp>
      <p:sp>
        <p:nvSpPr>
          <p:cNvPr id="5" name="TextBox 4">
            <a:extLst>
              <a:ext uri="{FF2B5EF4-FFF2-40B4-BE49-F238E27FC236}">
                <a16:creationId xmlns:a16="http://schemas.microsoft.com/office/drawing/2014/main" id="{168049D8-DCEE-BD2E-C3CB-0013E3B5B9B5}"/>
              </a:ext>
            </a:extLst>
          </p:cNvPr>
          <p:cNvSpPr txBox="1"/>
          <p:nvPr/>
        </p:nvSpPr>
        <p:spPr>
          <a:xfrm>
            <a:off x="428625" y="409575"/>
            <a:ext cx="3429144" cy="461665"/>
          </a:xfrm>
          <a:prstGeom prst="rect">
            <a:avLst/>
          </a:prstGeom>
          <a:noFill/>
        </p:spPr>
        <p:txBody>
          <a:bodyPr wrap="none" rtlCol="0">
            <a:spAutoFit/>
          </a:bodyPr>
          <a:lstStyle/>
          <a:p>
            <a:pPr marL="285750" indent="-285750">
              <a:buFont typeface="Arial" panose="020B0604020202020204" pitchFamily="34" charset="0"/>
              <a:buChar char="•"/>
            </a:pPr>
            <a:r>
              <a:rPr lang="hr-HR" sz="2400" dirty="0"/>
              <a:t> Prve lipidne nanocijevi</a:t>
            </a:r>
            <a:endParaRPr lang="en-GB" sz="2400" dirty="0"/>
          </a:p>
        </p:txBody>
      </p:sp>
      <p:sp>
        <p:nvSpPr>
          <p:cNvPr id="6" name="TextBox 5">
            <a:extLst>
              <a:ext uri="{FF2B5EF4-FFF2-40B4-BE49-F238E27FC236}">
                <a16:creationId xmlns:a16="http://schemas.microsoft.com/office/drawing/2014/main" id="{6C8A2A29-7754-6428-1342-240343DC76F1}"/>
              </a:ext>
            </a:extLst>
          </p:cNvPr>
          <p:cNvSpPr txBox="1"/>
          <p:nvPr/>
        </p:nvSpPr>
        <p:spPr>
          <a:xfrm>
            <a:off x="838199" y="6341011"/>
            <a:ext cx="10515600" cy="307777"/>
          </a:xfrm>
          <a:prstGeom prst="rect">
            <a:avLst/>
          </a:prstGeom>
          <a:noFill/>
        </p:spPr>
        <p:txBody>
          <a:bodyPr wrap="square">
            <a:spAutoFit/>
          </a:bodyPr>
          <a:lstStyle/>
          <a:p>
            <a:pPr indent="226695" algn="just">
              <a:spcAft>
                <a:spcPts val="1200"/>
              </a:spcAft>
            </a:pPr>
            <a:r>
              <a:rPr lang="hr-HR" sz="1400" dirty="0">
                <a:effectLst/>
                <a:latin typeface="Calibri" panose="020F0502020204030204" pitchFamily="34" charset="0"/>
                <a:ea typeface="Calibri" panose="020F0502020204030204" pitchFamily="34" charset="0"/>
                <a:cs typeface="Times New Roman" panose="02020603050405020304" pitchFamily="18" charset="0"/>
              </a:rPr>
              <a:t>2. Yager, Schoen; </a:t>
            </a:r>
            <a:r>
              <a:rPr lang="hr-HR" sz="1400" i="1" dirty="0">
                <a:effectLst/>
                <a:latin typeface="Calibri" panose="020F0502020204030204" pitchFamily="34" charset="0"/>
                <a:ea typeface="Calibri" panose="020F0502020204030204" pitchFamily="34" charset="0"/>
                <a:cs typeface="Times New Roman" panose="02020603050405020304" pitchFamily="18" charset="0"/>
              </a:rPr>
              <a:t>Formation of Tubules by a Polymerizable Surfactant; Molecular Crystals and Liquid Crystals</a:t>
            </a:r>
            <a:r>
              <a:rPr lang="hr-HR" sz="1400" dirty="0">
                <a:effectLst/>
                <a:latin typeface="Calibri" panose="020F0502020204030204" pitchFamily="34" charset="0"/>
                <a:ea typeface="Calibri" panose="020F0502020204030204" pitchFamily="34" charset="0"/>
                <a:cs typeface="Times New Roman" panose="02020603050405020304" pitchFamily="18" charset="0"/>
              </a:rPr>
              <a:t>, (1984), </a:t>
            </a:r>
            <a:r>
              <a:rPr lang="hr-HR" sz="1400" b="1" dirty="0">
                <a:effectLst/>
                <a:latin typeface="Calibri" panose="020F0502020204030204" pitchFamily="34" charset="0"/>
                <a:ea typeface="Calibri" panose="020F0502020204030204" pitchFamily="34" charset="0"/>
                <a:cs typeface="Times New Roman" panose="02020603050405020304" pitchFamily="18" charset="0"/>
              </a:rPr>
              <a:t>106</a:t>
            </a:r>
            <a:r>
              <a:rPr lang="hr-HR" sz="1400" dirty="0">
                <a:effectLst/>
                <a:latin typeface="Calibri" panose="020F0502020204030204" pitchFamily="34" charset="0"/>
                <a:ea typeface="Calibri" panose="020F0502020204030204" pitchFamily="34" charset="0"/>
                <a:cs typeface="Times New Roman" panose="02020603050405020304" pitchFamily="18" charset="0"/>
              </a:rPr>
              <a:t>:3-4, 371-381.</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grey surface&#10;&#10;Description automatically generated">
            <a:extLst>
              <a:ext uri="{FF2B5EF4-FFF2-40B4-BE49-F238E27FC236}">
                <a16:creationId xmlns:a16="http://schemas.microsoft.com/office/drawing/2014/main" id="{E7528825-BBEA-9CE8-980A-100D5506D9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43700" y="2395020"/>
            <a:ext cx="4548256" cy="3028942"/>
          </a:xfrm>
          <a:prstGeom prst="rect">
            <a:avLst/>
          </a:prstGeom>
          <a:noFill/>
          <a:ln>
            <a:noFill/>
          </a:ln>
        </p:spPr>
      </p:pic>
      <p:sp>
        <p:nvSpPr>
          <p:cNvPr id="10" name="TextBox 9">
            <a:extLst>
              <a:ext uri="{FF2B5EF4-FFF2-40B4-BE49-F238E27FC236}">
                <a16:creationId xmlns:a16="http://schemas.microsoft.com/office/drawing/2014/main" id="{59D26DE1-EBFD-6582-38A0-77337BBCE26F}"/>
              </a:ext>
            </a:extLst>
          </p:cNvPr>
          <p:cNvSpPr txBox="1"/>
          <p:nvPr/>
        </p:nvSpPr>
        <p:spPr>
          <a:xfrm>
            <a:off x="6743700" y="1234225"/>
            <a:ext cx="5324475" cy="646331"/>
          </a:xfrm>
          <a:prstGeom prst="rect">
            <a:avLst/>
          </a:prstGeom>
          <a:noFill/>
        </p:spPr>
        <p:txBody>
          <a:bodyPr wrap="square" rtlCol="0">
            <a:spAutoFit/>
          </a:bodyPr>
          <a:lstStyle/>
          <a:p>
            <a:r>
              <a:rPr lang="hr-HR" dirty="0"/>
              <a:t>- DC</a:t>
            </a:r>
            <a:r>
              <a:rPr lang="hr-HR" baseline="-25000" dirty="0"/>
              <a:t>23</a:t>
            </a:r>
            <a:r>
              <a:rPr lang="hr-HR" dirty="0"/>
              <a:t>PC – fosfolipid od kojeg su građene prve potvrđene organske nanocijevi</a:t>
            </a:r>
            <a:endParaRPr lang="en-GB" dirty="0"/>
          </a:p>
        </p:txBody>
      </p:sp>
      <p:sp>
        <p:nvSpPr>
          <p:cNvPr id="16" name="TextBox 15">
            <a:extLst>
              <a:ext uri="{FF2B5EF4-FFF2-40B4-BE49-F238E27FC236}">
                <a16:creationId xmlns:a16="http://schemas.microsoft.com/office/drawing/2014/main" id="{ED4DEF48-0C61-13CE-77FC-D453383E2D82}"/>
              </a:ext>
            </a:extLst>
          </p:cNvPr>
          <p:cNvSpPr txBox="1"/>
          <p:nvPr/>
        </p:nvSpPr>
        <p:spPr>
          <a:xfrm>
            <a:off x="428625" y="3081608"/>
            <a:ext cx="4700518" cy="1200329"/>
          </a:xfrm>
          <a:prstGeom prst="rect">
            <a:avLst/>
          </a:prstGeom>
          <a:noFill/>
        </p:spPr>
        <p:txBody>
          <a:bodyPr wrap="none" rtlCol="0">
            <a:spAutoFit/>
          </a:bodyPr>
          <a:lstStyle/>
          <a:p>
            <a:pPr marL="285750" indent="-285750">
              <a:buFont typeface="Arial" panose="020B0604020202020204" pitchFamily="34" charset="0"/>
              <a:buChar char="•"/>
            </a:pPr>
            <a:r>
              <a:rPr lang="hr-HR" dirty="0"/>
              <a:t>Mogućnosti samoorganizacije lipida:</a:t>
            </a:r>
          </a:p>
          <a:p>
            <a:pPr marL="742950" lvl="1" indent="-285750">
              <a:buFont typeface="Arial" panose="020B0604020202020204" pitchFamily="34" charset="0"/>
              <a:buChar char="•"/>
            </a:pPr>
            <a:r>
              <a:rPr lang="hr-HR" dirty="0"/>
              <a:t>Monosloj</a:t>
            </a:r>
          </a:p>
          <a:p>
            <a:pPr marL="742950" lvl="1" indent="-285750">
              <a:buFont typeface="Arial" panose="020B0604020202020204" pitchFamily="34" charset="0"/>
              <a:buChar char="•"/>
            </a:pPr>
            <a:r>
              <a:rPr lang="hr-HR" dirty="0"/>
              <a:t>Dvosloj</a:t>
            </a:r>
          </a:p>
          <a:p>
            <a:pPr marL="742950" lvl="1" indent="-285750">
              <a:buFont typeface="Arial" panose="020B0604020202020204" pitchFamily="34" charset="0"/>
              <a:buChar char="•"/>
            </a:pPr>
            <a:r>
              <a:rPr lang="hr-HR" dirty="0"/>
              <a:t>„Višesloj” (MLM - </a:t>
            </a:r>
            <a:r>
              <a:rPr lang="hr-HR" i="1" dirty="0"/>
              <a:t>multilayer membrane</a:t>
            </a:r>
            <a:r>
              <a:rPr lang="hr-HR" dirty="0"/>
              <a:t>)</a:t>
            </a:r>
          </a:p>
        </p:txBody>
      </p:sp>
      <p:cxnSp>
        <p:nvCxnSpPr>
          <p:cNvPr id="20" name="Straight Arrow Connector 19">
            <a:extLst>
              <a:ext uri="{FF2B5EF4-FFF2-40B4-BE49-F238E27FC236}">
                <a16:creationId xmlns:a16="http://schemas.microsoft.com/office/drawing/2014/main" id="{A5D869A7-0645-DB0E-91FD-FC05D564419C}"/>
              </a:ext>
            </a:extLst>
          </p:cNvPr>
          <p:cNvCxnSpPr/>
          <p:nvPr/>
        </p:nvCxnSpPr>
        <p:spPr>
          <a:xfrm>
            <a:off x="2105025" y="3819525"/>
            <a:ext cx="4086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7A8659E-46F8-677F-260D-8501003EF154}"/>
              </a:ext>
            </a:extLst>
          </p:cNvPr>
          <p:cNvSpPr txBox="1"/>
          <p:nvPr/>
        </p:nvSpPr>
        <p:spPr>
          <a:xfrm>
            <a:off x="6588952" y="5451599"/>
            <a:ext cx="4872119" cy="738664"/>
          </a:xfrm>
          <a:prstGeom prst="rect">
            <a:avLst/>
          </a:prstGeom>
          <a:noFill/>
        </p:spPr>
        <p:txBody>
          <a:bodyPr wrap="square" rtlCol="0">
            <a:spAutoFit/>
          </a:bodyPr>
          <a:lstStyle/>
          <a:p>
            <a:pPr algn="ctr"/>
            <a:r>
              <a:rPr lang="hr-HR" sz="1400" dirty="0"/>
              <a:t>Slika 3. TEM sken otopine </a:t>
            </a:r>
            <a:r>
              <a:rPr lang="hr-HR" sz="1400" dirty="0">
                <a:effectLst/>
                <a:ea typeface="Calibri" panose="020F0502020204030204" pitchFamily="34" charset="0"/>
                <a:cs typeface="Times New Roman" panose="02020603050405020304" pitchFamily="18" charset="0"/>
              </a:rPr>
              <a:t>DC</a:t>
            </a:r>
            <a:r>
              <a:rPr lang="hr-HR" sz="1400" baseline="-25000" dirty="0">
                <a:effectLst/>
                <a:ea typeface="Calibri" panose="020F0502020204030204" pitchFamily="34" charset="0"/>
                <a:cs typeface="Times New Roman" panose="02020603050405020304" pitchFamily="18" charset="0"/>
              </a:rPr>
              <a:t>23</a:t>
            </a:r>
            <a:r>
              <a:rPr lang="hr-HR" sz="1400" dirty="0">
                <a:effectLst/>
                <a:ea typeface="Calibri" panose="020F0502020204030204" pitchFamily="34" charset="0"/>
                <a:cs typeface="Times New Roman" panose="02020603050405020304" pitchFamily="18" charset="0"/>
              </a:rPr>
              <a:t>PC pri 39°C </a:t>
            </a:r>
          </a:p>
          <a:p>
            <a:pPr algn="ctr"/>
            <a:r>
              <a:rPr lang="hr-HR" sz="1400" dirty="0">
                <a:ea typeface="Calibri" panose="020F0502020204030204" pitchFamily="34" charset="0"/>
                <a:cs typeface="Times New Roman" panose="02020603050405020304" pitchFamily="18" charset="0"/>
              </a:rPr>
              <a:t>-nanocijevi i vezikule u ravnoteži</a:t>
            </a:r>
            <a:r>
              <a:rPr lang="hr-HR" sz="1400" baseline="30000" dirty="0">
                <a:ea typeface="Calibri" panose="020F0502020204030204" pitchFamily="34" charset="0"/>
                <a:cs typeface="Times New Roman" panose="02020603050405020304" pitchFamily="18" charset="0"/>
              </a:rPr>
              <a:t>2</a:t>
            </a:r>
            <a:r>
              <a:rPr lang="hr-HR" sz="1400" dirty="0">
                <a:ea typeface="Calibri" panose="020F0502020204030204" pitchFamily="34" charset="0"/>
                <a:cs typeface="Times New Roman" panose="02020603050405020304" pitchFamily="18" charset="0"/>
              </a:rPr>
              <a:t>.</a:t>
            </a:r>
            <a:endParaRPr lang="en-GB" sz="1400" dirty="0"/>
          </a:p>
          <a:p>
            <a:pPr algn="ctr"/>
            <a:endParaRPr lang="en-GB" sz="1400" dirty="0"/>
          </a:p>
        </p:txBody>
      </p:sp>
    </p:spTree>
    <p:extLst>
      <p:ext uri="{BB962C8B-B14F-4D97-AF65-F5344CB8AC3E}">
        <p14:creationId xmlns:p14="http://schemas.microsoft.com/office/powerpoint/2010/main" val="249443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6" grpId="0"/>
      <p:bldP spid="21" grpId="0"/>
    </p:bldLst>
  </p:timing>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B0315BAF-1A48-9291-E22A-2D59E98D7D6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4270" b="50693"/>
          <a:stretch/>
        </p:blipFill>
        <p:spPr>
          <a:xfrm>
            <a:off x="6159677" y="870956"/>
            <a:ext cx="4277322" cy="1338597"/>
          </a:xfrm>
          <a:prstGeom prst="rect">
            <a:avLst/>
          </a:prstGeom>
        </p:spPr>
      </p:pic>
      <p:pic>
        <p:nvPicPr>
          <p:cNvPr id="15" name="Picture 14">
            <a:extLst>
              <a:ext uri="{FF2B5EF4-FFF2-40B4-BE49-F238E27FC236}">
                <a16:creationId xmlns:a16="http://schemas.microsoft.com/office/drawing/2014/main" id="{563B5EA5-B2A8-D79C-08C9-3882FBB40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2358368"/>
            <a:ext cx="3594029" cy="2956878"/>
          </a:xfrm>
          <a:prstGeom prst="rect">
            <a:avLst/>
          </a:prstGeom>
        </p:spPr>
      </p:pic>
      <p:sp>
        <p:nvSpPr>
          <p:cNvPr id="5" name="TextBox 4">
            <a:extLst>
              <a:ext uri="{FF2B5EF4-FFF2-40B4-BE49-F238E27FC236}">
                <a16:creationId xmlns:a16="http://schemas.microsoft.com/office/drawing/2014/main" id="{BE817DB3-9AFB-70CE-8DD3-65DE4E66B74B}"/>
              </a:ext>
            </a:extLst>
          </p:cNvPr>
          <p:cNvSpPr txBox="1"/>
          <p:nvPr/>
        </p:nvSpPr>
        <p:spPr>
          <a:xfrm>
            <a:off x="576262" y="6334780"/>
            <a:ext cx="11039475" cy="523220"/>
          </a:xfrm>
          <a:prstGeom prst="rect">
            <a:avLst/>
          </a:prstGeom>
          <a:noFill/>
        </p:spPr>
        <p:txBody>
          <a:bodyPr wrap="square">
            <a:spAutoFit/>
          </a:bodyPr>
          <a:lstStyle/>
          <a:p>
            <a:pPr indent="226695" algn="ctr">
              <a:spcAft>
                <a:spcPts val="1200"/>
              </a:spcAft>
            </a:pPr>
            <a:r>
              <a:rPr lang="hr-HR" sz="1400" dirty="0">
                <a:latin typeface="Calibri" panose="020F0502020204030204" pitchFamily="34" charset="0"/>
                <a:ea typeface="Calibri" panose="020F0502020204030204" pitchFamily="34" charset="0"/>
                <a:cs typeface="Times New Roman" panose="02020603050405020304" pitchFamily="18" charset="0"/>
              </a:rPr>
              <a:t>3</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r>
              <a:rPr lang="hr-HR" sz="1400" dirty="0">
                <a:effectLst/>
                <a:latin typeface="Calibri" panose="020F0502020204030204" pitchFamily="34" charset="0"/>
                <a:ea typeface="Calibri" panose="020F0502020204030204" pitchFamily="34" charset="0"/>
                <a:cs typeface="Times New Roman" panose="02020603050405020304" pitchFamily="18" charset="0"/>
              </a:rPr>
              <a:t>M. Masuda, T. Shimizu; </a:t>
            </a:r>
            <a:r>
              <a:rPr lang="hr-HR" sz="1400" i="1" dirty="0">
                <a:effectLst/>
                <a:latin typeface="Calibri" panose="020F0502020204030204" pitchFamily="34" charset="0"/>
                <a:ea typeface="Calibri" panose="020F0502020204030204" pitchFamily="34" charset="0"/>
                <a:cs typeface="Times New Roman" panose="02020603050405020304" pitchFamily="18" charset="0"/>
              </a:rPr>
              <a:t>Lipid Nanotubes and Microtubes: Experimental Evidence for Unsymmetrical Monolayer Membrane Formation from Unsymmetrical Bolaamphiphiles</a:t>
            </a:r>
            <a:r>
              <a:rPr lang="hr-HR" sz="1400" dirty="0">
                <a:effectLst/>
                <a:latin typeface="Calibri" panose="020F0502020204030204" pitchFamily="34" charset="0"/>
                <a:ea typeface="Calibri" panose="020F0502020204030204" pitchFamily="34" charset="0"/>
                <a:cs typeface="Times New Roman" panose="02020603050405020304" pitchFamily="18" charset="0"/>
              </a:rPr>
              <a:t>; Langmuir (2004), </a:t>
            </a:r>
            <a:r>
              <a:rPr lang="hr-HR" sz="1400" b="1" dirty="0">
                <a:effectLst/>
                <a:latin typeface="Calibri" panose="020F0502020204030204" pitchFamily="34" charset="0"/>
                <a:ea typeface="Calibri" panose="020F0502020204030204" pitchFamily="34" charset="0"/>
                <a:cs typeface="Times New Roman" panose="02020603050405020304" pitchFamily="18" charset="0"/>
              </a:rPr>
              <a:t>20</a:t>
            </a:r>
            <a:r>
              <a:rPr lang="hr-HR" sz="1400" dirty="0">
                <a:effectLst/>
                <a:latin typeface="Calibri" panose="020F0502020204030204" pitchFamily="34" charset="0"/>
                <a:ea typeface="Calibri" panose="020F0502020204030204" pitchFamily="34" charset="0"/>
                <a:cs typeface="Times New Roman" panose="02020603050405020304" pitchFamily="18" charset="0"/>
              </a:rPr>
              <a:t>, 5969-5977.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8EE04D22-F074-6908-4839-0C04C058F63D}"/>
              </a:ext>
            </a:extLst>
          </p:cNvPr>
          <p:cNvSpPr txBox="1"/>
          <p:nvPr/>
        </p:nvSpPr>
        <p:spPr>
          <a:xfrm>
            <a:off x="424964" y="409575"/>
            <a:ext cx="5384103" cy="1046440"/>
          </a:xfrm>
          <a:prstGeom prst="rect">
            <a:avLst/>
          </a:prstGeom>
          <a:noFill/>
        </p:spPr>
        <p:txBody>
          <a:bodyPr wrap="none" rtlCol="0">
            <a:spAutoFit/>
          </a:bodyPr>
          <a:lstStyle/>
          <a:p>
            <a:pPr marL="285750" indent="-285750">
              <a:buFont typeface="Arial" panose="020B0604020202020204" pitchFamily="34" charset="0"/>
              <a:buChar char="•"/>
            </a:pPr>
            <a:r>
              <a:rPr lang="hr-HR" sz="2400" dirty="0"/>
              <a:t> Organizacija bolaamfifila u nanocijevi?</a:t>
            </a:r>
          </a:p>
          <a:p>
            <a:pPr marL="742950" lvl="1" indent="-285750">
              <a:buFont typeface="Arial" panose="020B0604020202020204" pitchFamily="34" charset="0"/>
              <a:buChar char="•"/>
            </a:pPr>
            <a:endParaRPr lang="hr-HR" sz="2000" dirty="0"/>
          </a:p>
          <a:p>
            <a:pPr marL="742950" lvl="1" indent="-285750">
              <a:buFont typeface="Arial" panose="020B0604020202020204" pitchFamily="34" charset="0"/>
              <a:buChar char="•"/>
            </a:pPr>
            <a:r>
              <a:rPr lang="hr-HR" dirty="0"/>
              <a:t>Pažljiv dizajn molekule bolaamfifila</a:t>
            </a:r>
            <a:endParaRPr lang="en-GB" dirty="0"/>
          </a:p>
        </p:txBody>
      </p:sp>
      <p:pic>
        <p:nvPicPr>
          <p:cNvPr id="7" name="Picture 6">
            <a:extLst>
              <a:ext uri="{FF2B5EF4-FFF2-40B4-BE49-F238E27FC236}">
                <a16:creationId xmlns:a16="http://schemas.microsoft.com/office/drawing/2014/main" id="{B771990F-3297-A1AF-23E8-3B485A5A5C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95277" y="2511299"/>
            <a:ext cx="5806123" cy="2775309"/>
          </a:xfrm>
          <a:prstGeom prst="rect">
            <a:avLst/>
          </a:prstGeom>
          <a:noFill/>
          <a:ln>
            <a:noFill/>
          </a:ln>
        </p:spPr>
      </p:pic>
      <p:sp>
        <p:nvSpPr>
          <p:cNvPr id="9" name="TextBox 8">
            <a:extLst>
              <a:ext uri="{FF2B5EF4-FFF2-40B4-BE49-F238E27FC236}">
                <a16:creationId xmlns:a16="http://schemas.microsoft.com/office/drawing/2014/main" id="{B5C3693C-E6BA-B8C8-C9CE-2D926B7E74D3}"/>
              </a:ext>
            </a:extLst>
          </p:cNvPr>
          <p:cNvSpPr txBox="1"/>
          <p:nvPr/>
        </p:nvSpPr>
        <p:spPr>
          <a:xfrm>
            <a:off x="4881861" y="5332951"/>
            <a:ext cx="6652914" cy="523220"/>
          </a:xfrm>
          <a:prstGeom prst="rect">
            <a:avLst/>
          </a:prstGeom>
          <a:noFill/>
        </p:spPr>
        <p:txBody>
          <a:bodyPr wrap="square">
            <a:spAutoFit/>
          </a:bodyPr>
          <a:lstStyle/>
          <a:p>
            <a:pPr indent="226695" algn="ctr">
              <a:spcBef>
                <a:spcPts val="1200"/>
              </a:spcBef>
              <a:spcAft>
                <a:spcPts val="1200"/>
              </a:spcAft>
            </a:pPr>
            <a:r>
              <a:rPr lang="hr-HR" sz="1400" dirty="0">
                <a:effectLst/>
                <a:ea typeface="Times New Roman" panose="02020603050405020304" pitchFamily="18" charset="0"/>
                <a:cs typeface="Calibri" panose="020F0502020204030204" pitchFamily="34" charset="0"/>
              </a:rPr>
              <a:t>Slika 5. TEM fotografije nanocijevi dobivenih od bolaamfifila </a:t>
            </a:r>
            <a:r>
              <a:rPr lang="hr-HR" sz="1400" dirty="0">
                <a:ea typeface="Times New Roman" panose="02020603050405020304" pitchFamily="18" charset="0"/>
                <a:cs typeface="Calibri" panose="020F0502020204030204" pitchFamily="34" charset="0"/>
              </a:rPr>
              <a:t>s </a:t>
            </a:r>
            <a:r>
              <a:rPr lang="hr-HR" sz="1400" dirty="0">
                <a:effectLst/>
                <a:ea typeface="Times New Roman" panose="02020603050405020304" pitchFamily="18" charset="0"/>
                <a:cs typeface="Calibri" panose="020F0502020204030204" pitchFamily="34" charset="0"/>
              </a:rPr>
              <a:t>poveznicama od (a) 14, (b) 16 i (c) 18  oligometilenskih jedinica</a:t>
            </a:r>
            <a:r>
              <a:rPr lang="hr-HR" sz="1400" baseline="30000" dirty="0">
                <a:effectLst/>
                <a:ea typeface="Times New Roman" panose="02020603050405020304" pitchFamily="18" charset="0"/>
                <a:cs typeface="Calibri" panose="020F0502020204030204" pitchFamily="34" charset="0"/>
              </a:rPr>
              <a:t>3</a:t>
            </a:r>
            <a:r>
              <a:rPr lang="hr-HR" sz="1400" dirty="0">
                <a:effectLst/>
                <a:ea typeface="Times New Roman" panose="02020603050405020304" pitchFamily="18" charset="0"/>
                <a:cs typeface="Calibri" panose="020F0502020204030204" pitchFamily="34" charset="0"/>
              </a:rPr>
              <a:t>.</a:t>
            </a:r>
            <a:endParaRPr lang="en-GB" sz="1400" dirty="0">
              <a:effectLst/>
              <a:ea typeface="Times New Roman" panose="02020603050405020304" pitchFamily="18" charset="0"/>
              <a:cs typeface="Calibri" panose="020F0502020204030204" pitchFamily="34" charset="0"/>
            </a:endParaRPr>
          </a:p>
        </p:txBody>
      </p:sp>
      <p:sp>
        <p:nvSpPr>
          <p:cNvPr id="2" name="TextBox 1">
            <a:extLst>
              <a:ext uri="{FF2B5EF4-FFF2-40B4-BE49-F238E27FC236}">
                <a16:creationId xmlns:a16="http://schemas.microsoft.com/office/drawing/2014/main" id="{95A30D32-18B5-14DA-A7D5-08DBDBAE25B4}"/>
              </a:ext>
            </a:extLst>
          </p:cNvPr>
          <p:cNvSpPr txBox="1"/>
          <p:nvPr/>
        </p:nvSpPr>
        <p:spPr>
          <a:xfrm>
            <a:off x="95562" y="5329825"/>
            <a:ext cx="5384104" cy="307777"/>
          </a:xfrm>
          <a:prstGeom prst="rect">
            <a:avLst/>
          </a:prstGeom>
          <a:noFill/>
        </p:spPr>
        <p:txBody>
          <a:bodyPr wrap="square">
            <a:spAutoFit/>
          </a:bodyPr>
          <a:lstStyle/>
          <a:p>
            <a:pPr indent="226695" algn="ctr">
              <a:spcBef>
                <a:spcPts val="1200"/>
              </a:spcBef>
              <a:spcAft>
                <a:spcPts val="1200"/>
              </a:spcAft>
            </a:pPr>
            <a:r>
              <a:rPr lang="hr-HR" sz="1400" dirty="0">
                <a:effectLst/>
                <a:ea typeface="Times New Roman" panose="02020603050405020304" pitchFamily="18" charset="0"/>
                <a:cs typeface="Calibri" panose="020F0502020204030204" pitchFamily="34" charset="0"/>
              </a:rPr>
              <a:t>Slika 4. Načini slaganja nesimetričnih bolaamfifila u dvosloj</a:t>
            </a:r>
            <a:r>
              <a:rPr lang="hr-HR" sz="1400" baseline="30000" dirty="0">
                <a:effectLst/>
                <a:ea typeface="Times New Roman" panose="02020603050405020304" pitchFamily="18" charset="0"/>
                <a:cs typeface="Calibri" panose="020F0502020204030204" pitchFamily="34" charset="0"/>
              </a:rPr>
              <a:t>3</a:t>
            </a:r>
            <a:r>
              <a:rPr lang="hr-HR" sz="1400" dirty="0">
                <a:effectLst/>
                <a:ea typeface="Times New Roman" panose="02020603050405020304" pitchFamily="18" charset="0"/>
                <a:cs typeface="Calibri" panose="020F0502020204030204" pitchFamily="34" charset="0"/>
              </a:rPr>
              <a:t>.</a:t>
            </a:r>
            <a:endParaRPr lang="en-GB" sz="1400" dirty="0">
              <a:effectLst/>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70640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E175A-94FB-CA1A-4D74-32B3CF39743A}"/>
              </a:ext>
            </a:extLst>
          </p:cNvPr>
          <p:cNvSpPr>
            <a:spLocks noGrp="1"/>
          </p:cNvSpPr>
          <p:nvPr>
            <p:ph type="title"/>
          </p:nvPr>
        </p:nvSpPr>
        <p:spPr>
          <a:xfrm>
            <a:off x="428625" y="349249"/>
            <a:ext cx="10515600" cy="625475"/>
          </a:xfrm>
        </p:spPr>
        <p:txBody>
          <a:bodyPr>
            <a:normAutofit/>
          </a:bodyPr>
          <a:lstStyle/>
          <a:p>
            <a:pPr marL="342900" indent="-342900">
              <a:buFont typeface="Arial" panose="020B0604020202020204" pitchFamily="34" charset="0"/>
              <a:buChar char="•"/>
            </a:pPr>
            <a:r>
              <a:rPr lang="hr-HR" sz="2400" dirty="0">
                <a:latin typeface="+mn-lt"/>
              </a:rPr>
              <a:t>Polja funkcionalnosti organskih nanocijevi</a:t>
            </a:r>
            <a:endParaRPr lang="en-GB" sz="2400" dirty="0">
              <a:latin typeface="+mn-lt"/>
            </a:endParaRPr>
          </a:p>
        </p:txBody>
      </p:sp>
      <p:pic>
        <p:nvPicPr>
          <p:cNvPr id="4" name="Picture 3" descr="A circular object with many objects around it&#10;&#10;Description automatically generated">
            <a:extLst>
              <a:ext uri="{FF2B5EF4-FFF2-40B4-BE49-F238E27FC236}">
                <a16:creationId xmlns:a16="http://schemas.microsoft.com/office/drawing/2014/main" id="{DA7555E2-6746-AC27-B0E0-0BA78327D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013" y="738023"/>
            <a:ext cx="4070728" cy="4038163"/>
          </a:xfrm>
          <a:prstGeom prst="rect">
            <a:avLst/>
          </a:prstGeom>
        </p:spPr>
      </p:pic>
      <p:sp>
        <p:nvSpPr>
          <p:cNvPr id="5" name="TextBox 4">
            <a:extLst>
              <a:ext uri="{FF2B5EF4-FFF2-40B4-BE49-F238E27FC236}">
                <a16:creationId xmlns:a16="http://schemas.microsoft.com/office/drawing/2014/main" id="{580CEA6F-24FA-91BB-2501-15A9A402B635}"/>
              </a:ext>
            </a:extLst>
          </p:cNvPr>
          <p:cNvSpPr txBox="1"/>
          <p:nvPr/>
        </p:nvSpPr>
        <p:spPr>
          <a:xfrm>
            <a:off x="1344615" y="1367160"/>
            <a:ext cx="3902800" cy="646331"/>
          </a:xfrm>
          <a:prstGeom prst="rect">
            <a:avLst/>
          </a:prstGeom>
          <a:noFill/>
        </p:spPr>
        <p:txBody>
          <a:bodyPr wrap="none" rtlCol="0">
            <a:spAutoFit/>
          </a:bodyPr>
          <a:lstStyle/>
          <a:p>
            <a:r>
              <a:rPr lang="hr-HR" dirty="0"/>
              <a:t>Visoka razina mogućnosti modifikacije i </a:t>
            </a:r>
          </a:p>
          <a:p>
            <a:pPr algn="ctr"/>
            <a:r>
              <a:rPr lang="hr-HR" dirty="0"/>
              <a:t>izmjene dizajna prema potrebama</a:t>
            </a:r>
          </a:p>
        </p:txBody>
      </p:sp>
      <p:sp>
        <p:nvSpPr>
          <p:cNvPr id="6" name="Arrow: Down 5">
            <a:extLst>
              <a:ext uri="{FF2B5EF4-FFF2-40B4-BE49-F238E27FC236}">
                <a16:creationId xmlns:a16="http://schemas.microsoft.com/office/drawing/2014/main" id="{830658E6-85ED-5086-6D97-9E16DF49E38A}"/>
              </a:ext>
            </a:extLst>
          </p:cNvPr>
          <p:cNvSpPr/>
          <p:nvPr/>
        </p:nvSpPr>
        <p:spPr>
          <a:xfrm>
            <a:off x="3216116" y="2144036"/>
            <a:ext cx="159798" cy="5237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7" name="TextBox 6">
            <a:extLst>
              <a:ext uri="{FF2B5EF4-FFF2-40B4-BE49-F238E27FC236}">
                <a16:creationId xmlns:a16="http://schemas.microsoft.com/office/drawing/2014/main" id="{93EFF8DE-57FD-5F11-CA54-0014D6082B7A}"/>
              </a:ext>
            </a:extLst>
          </p:cNvPr>
          <p:cNvSpPr txBox="1"/>
          <p:nvPr/>
        </p:nvSpPr>
        <p:spPr>
          <a:xfrm>
            <a:off x="1344615" y="2798363"/>
            <a:ext cx="3878369" cy="369332"/>
          </a:xfrm>
          <a:prstGeom prst="rect">
            <a:avLst/>
          </a:prstGeom>
          <a:noFill/>
        </p:spPr>
        <p:txBody>
          <a:bodyPr wrap="none" rtlCol="0">
            <a:spAutoFit/>
          </a:bodyPr>
          <a:lstStyle/>
          <a:p>
            <a:r>
              <a:rPr lang="hr-HR" dirty="0"/>
              <a:t>Lako dostupna raznolika polja upotrebe</a:t>
            </a:r>
          </a:p>
        </p:txBody>
      </p:sp>
      <p:sp>
        <p:nvSpPr>
          <p:cNvPr id="9" name="TextBox 8">
            <a:extLst>
              <a:ext uri="{FF2B5EF4-FFF2-40B4-BE49-F238E27FC236}">
                <a16:creationId xmlns:a16="http://schemas.microsoft.com/office/drawing/2014/main" id="{CF79B1F7-BBFB-3433-23E0-3F43F90FD812}"/>
              </a:ext>
            </a:extLst>
          </p:cNvPr>
          <p:cNvSpPr txBox="1"/>
          <p:nvPr/>
        </p:nvSpPr>
        <p:spPr>
          <a:xfrm>
            <a:off x="1581250" y="3819420"/>
            <a:ext cx="3429529" cy="2031325"/>
          </a:xfrm>
          <a:prstGeom prst="rect">
            <a:avLst/>
          </a:prstGeom>
          <a:noFill/>
        </p:spPr>
        <p:txBody>
          <a:bodyPr wrap="none" rtlCol="0">
            <a:spAutoFit/>
          </a:bodyPr>
          <a:lstStyle/>
          <a:p>
            <a:pPr marL="285750" indent="-285750">
              <a:buFont typeface="Arial" panose="020B0604020202020204" pitchFamily="34" charset="0"/>
              <a:buChar char="•"/>
            </a:pPr>
            <a:r>
              <a:rPr lang="hr-HR" dirty="0"/>
              <a:t>Uklanjanje tvari iz sustava</a:t>
            </a:r>
          </a:p>
          <a:p>
            <a:pPr marL="285750" indent="-285750">
              <a:buFont typeface="Arial" panose="020B0604020202020204" pitchFamily="34" charset="0"/>
              <a:buChar char="•"/>
            </a:pPr>
            <a:r>
              <a:rPr lang="hr-HR" dirty="0"/>
              <a:t>Transport tvari među sustavima</a:t>
            </a:r>
          </a:p>
          <a:p>
            <a:pPr marL="285750" indent="-285750">
              <a:buFont typeface="Arial" panose="020B0604020202020204" pitchFamily="34" charset="0"/>
              <a:buChar char="•"/>
            </a:pPr>
            <a:r>
              <a:rPr lang="hr-HR" dirty="0"/>
              <a:t>Kataliza kemijskih reakcija</a:t>
            </a:r>
          </a:p>
          <a:p>
            <a:pPr marL="285750" indent="-285750">
              <a:buFont typeface="Arial" panose="020B0604020202020204" pitchFamily="34" charset="0"/>
              <a:buChar char="•"/>
            </a:pPr>
            <a:r>
              <a:rPr lang="hr-HR" dirty="0"/>
              <a:t>Templatiranje</a:t>
            </a:r>
          </a:p>
          <a:p>
            <a:pPr marL="285750" indent="-285750">
              <a:buFont typeface="Arial" panose="020B0604020202020204" pitchFamily="34" charset="0"/>
              <a:buChar char="•"/>
            </a:pPr>
            <a:r>
              <a:rPr lang="hr-HR" dirty="0"/>
              <a:t>Tekući kristali</a:t>
            </a:r>
          </a:p>
          <a:p>
            <a:pPr lvl="1"/>
            <a:endParaRPr lang="hr-HR" dirty="0"/>
          </a:p>
          <a:p>
            <a:pPr lvl="1"/>
            <a:endParaRPr lang="hr-HR" dirty="0"/>
          </a:p>
        </p:txBody>
      </p:sp>
      <p:sp>
        <p:nvSpPr>
          <p:cNvPr id="11" name="TextBox 10">
            <a:extLst>
              <a:ext uri="{FF2B5EF4-FFF2-40B4-BE49-F238E27FC236}">
                <a16:creationId xmlns:a16="http://schemas.microsoft.com/office/drawing/2014/main" id="{E6C29489-AEED-48E9-492F-4CB29A0F9B11}"/>
              </a:ext>
            </a:extLst>
          </p:cNvPr>
          <p:cNvSpPr txBox="1"/>
          <p:nvPr/>
        </p:nvSpPr>
        <p:spPr>
          <a:xfrm>
            <a:off x="596736" y="6334780"/>
            <a:ext cx="12470390" cy="523220"/>
          </a:xfrm>
          <a:prstGeom prst="rect">
            <a:avLst/>
          </a:prstGeom>
          <a:noFill/>
        </p:spPr>
        <p:txBody>
          <a:bodyPr wrap="square" rtlCol="0">
            <a:spAutoFit/>
          </a:bodyPr>
          <a:lstStyle/>
          <a:p>
            <a:r>
              <a:rPr lang="hr-HR" sz="1400" dirty="0">
                <a:effectLst/>
                <a:latin typeface="Calibri" panose="020F0502020204030204" pitchFamily="34" charset="0"/>
                <a:ea typeface="Calibri" panose="020F0502020204030204" pitchFamily="34" charset="0"/>
                <a:cs typeface="Times New Roman" panose="02020603050405020304" pitchFamily="18" charset="0"/>
              </a:rPr>
              <a:t>1. T. Shimizu, Ding, Kameta; </a:t>
            </a:r>
            <a:r>
              <a:rPr lang="hr-HR" sz="1400" i="1" dirty="0">
                <a:effectLst/>
                <a:latin typeface="Calibri" panose="020F0502020204030204" pitchFamily="34" charset="0"/>
                <a:ea typeface="Calibri" panose="020F0502020204030204" pitchFamily="34" charset="0"/>
                <a:cs typeface="Times New Roman" panose="02020603050405020304" pitchFamily="18" charset="0"/>
              </a:rPr>
              <a:t>Soft-Matter Nanotubes: A Platform for Diverse Functions and Applications</a:t>
            </a:r>
            <a:r>
              <a:rPr lang="hr-HR" sz="1400" dirty="0">
                <a:effectLst/>
                <a:latin typeface="Calibri" panose="020F0502020204030204" pitchFamily="34" charset="0"/>
                <a:ea typeface="Calibri" panose="020F0502020204030204" pitchFamily="34" charset="0"/>
                <a:cs typeface="Times New Roman" panose="02020603050405020304" pitchFamily="18" charset="0"/>
              </a:rPr>
              <a:t>; Chemical Reviews (</a:t>
            </a:r>
            <a:r>
              <a:rPr lang="hr-HR" sz="1400" b="1" dirty="0">
                <a:effectLst/>
                <a:latin typeface="Calibri" panose="020F0502020204030204" pitchFamily="34" charset="0"/>
                <a:ea typeface="Calibri" panose="020F0502020204030204" pitchFamily="34" charset="0"/>
                <a:cs typeface="Times New Roman" panose="02020603050405020304" pitchFamily="18" charset="0"/>
              </a:rPr>
              <a:t>2020),</a:t>
            </a:r>
            <a:r>
              <a:rPr lang="hr-HR" sz="1400" dirty="0">
                <a:effectLst/>
                <a:latin typeface="Calibri" panose="020F0502020204030204" pitchFamily="34" charset="0"/>
                <a:ea typeface="Calibri" panose="020F0502020204030204" pitchFamily="34" charset="0"/>
                <a:cs typeface="Times New Roman" panose="02020603050405020304" pitchFamily="18" charset="0"/>
              </a:rPr>
              <a:t> </a:t>
            </a:r>
            <a:r>
              <a:rPr lang="hr-HR" sz="1400" b="1" dirty="0">
                <a:effectLst/>
                <a:latin typeface="Calibri" panose="020F0502020204030204" pitchFamily="34" charset="0"/>
                <a:ea typeface="Calibri" panose="020F0502020204030204" pitchFamily="34" charset="0"/>
                <a:cs typeface="Times New Roman" panose="02020603050405020304" pitchFamily="18" charset="0"/>
              </a:rPr>
              <a:t>120</a:t>
            </a:r>
            <a:r>
              <a:rPr lang="hr-HR" sz="1400" dirty="0">
                <a:effectLst/>
                <a:latin typeface="Calibri" panose="020F0502020204030204" pitchFamily="34" charset="0"/>
                <a:ea typeface="Calibri" panose="020F0502020204030204" pitchFamily="34" charset="0"/>
                <a:cs typeface="Times New Roman" panose="02020603050405020304" pitchFamily="18" charset="0"/>
              </a:rPr>
              <a:t> (4), 2347-2407.</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400" dirty="0"/>
          </a:p>
        </p:txBody>
      </p:sp>
    </p:spTree>
    <p:extLst>
      <p:ext uri="{BB962C8B-B14F-4D97-AF65-F5344CB8AC3E}">
        <p14:creationId xmlns:p14="http://schemas.microsoft.com/office/powerpoint/2010/main" val="171288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B1076-7F64-A504-2361-47D54004AD31}"/>
              </a:ext>
            </a:extLst>
          </p:cNvPr>
          <p:cNvSpPr>
            <a:spLocks noGrp="1"/>
          </p:cNvSpPr>
          <p:nvPr>
            <p:ph type="title"/>
          </p:nvPr>
        </p:nvSpPr>
        <p:spPr>
          <a:xfrm>
            <a:off x="428625" y="371474"/>
            <a:ext cx="10515600" cy="585788"/>
          </a:xfrm>
        </p:spPr>
        <p:txBody>
          <a:bodyPr>
            <a:normAutofit/>
          </a:bodyPr>
          <a:lstStyle/>
          <a:p>
            <a:pPr marL="342900" indent="-342900">
              <a:buFont typeface="Arial" panose="020B0604020202020204" pitchFamily="34" charset="0"/>
              <a:buChar char="•"/>
            </a:pPr>
            <a:r>
              <a:rPr lang="hr-HR" sz="2400" dirty="0">
                <a:latin typeface="+mn-lt"/>
              </a:rPr>
              <a:t>Ugrađivanje tvari</a:t>
            </a:r>
            <a:endParaRPr lang="en-GB" sz="2400" dirty="0">
              <a:latin typeface="+mn-lt"/>
            </a:endParaRPr>
          </a:p>
        </p:txBody>
      </p:sp>
      <p:sp>
        <p:nvSpPr>
          <p:cNvPr id="3" name="Content Placeholder 2">
            <a:extLst>
              <a:ext uri="{FF2B5EF4-FFF2-40B4-BE49-F238E27FC236}">
                <a16:creationId xmlns:a16="http://schemas.microsoft.com/office/drawing/2014/main" id="{B3FB2499-988F-4409-DFFA-377927718066}"/>
              </a:ext>
            </a:extLst>
          </p:cNvPr>
          <p:cNvSpPr>
            <a:spLocks noGrp="1"/>
          </p:cNvSpPr>
          <p:nvPr>
            <p:ph idx="1"/>
          </p:nvPr>
        </p:nvSpPr>
        <p:spPr>
          <a:xfrm>
            <a:off x="896301" y="1127249"/>
            <a:ext cx="5829300" cy="910104"/>
          </a:xfrm>
        </p:spPr>
        <p:txBody>
          <a:bodyPr/>
          <a:lstStyle/>
          <a:p>
            <a:r>
              <a:rPr lang="hr-HR" sz="1800" dirty="0">
                <a:ea typeface="Calibri" panose="020F0502020204030204" pitchFamily="34" charset="0"/>
                <a:cs typeface="Times New Roman" panose="02020603050405020304" pitchFamily="18" charset="0"/>
              </a:rPr>
              <a:t>S</a:t>
            </a:r>
            <a:r>
              <a:rPr lang="hr-HR" sz="1800" dirty="0">
                <a:effectLst/>
                <a:ea typeface="Calibri" panose="020F0502020204030204" pitchFamily="34" charset="0"/>
                <a:cs typeface="Times New Roman" panose="02020603050405020304" pitchFamily="18" charset="0"/>
              </a:rPr>
              <a:t>mještanje odabrane tvari između slojeva dvosloja koji gradi nanocijev, prilikom čega šupljina cijevi ostaje prazna</a:t>
            </a:r>
            <a:r>
              <a:rPr lang="hr-HR" sz="1800" baseline="30000" dirty="0">
                <a:effectLst/>
                <a:ea typeface="Calibri" panose="020F0502020204030204" pitchFamily="34" charset="0"/>
                <a:cs typeface="Times New Roman" panose="02020603050405020304" pitchFamily="18" charset="0"/>
              </a:rPr>
              <a:t>5</a:t>
            </a:r>
            <a:endParaRPr lang="en-GB" dirty="0"/>
          </a:p>
        </p:txBody>
      </p:sp>
      <p:sp>
        <p:nvSpPr>
          <p:cNvPr id="6" name="TextBox 5">
            <a:extLst>
              <a:ext uri="{FF2B5EF4-FFF2-40B4-BE49-F238E27FC236}">
                <a16:creationId xmlns:a16="http://schemas.microsoft.com/office/drawing/2014/main" id="{CA2CEE96-E736-5D0B-FA4B-3BE61F80B9EC}"/>
              </a:ext>
            </a:extLst>
          </p:cNvPr>
          <p:cNvSpPr txBox="1"/>
          <p:nvPr/>
        </p:nvSpPr>
        <p:spPr>
          <a:xfrm>
            <a:off x="619124" y="6334780"/>
            <a:ext cx="10953751" cy="523220"/>
          </a:xfrm>
          <a:prstGeom prst="rect">
            <a:avLst/>
          </a:prstGeom>
          <a:noFill/>
        </p:spPr>
        <p:txBody>
          <a:bodyPr wrap="square">
            <a:spAutoFit/>
          </a:bodyPr>
          <a:lstStyle/>
          <a:p>
            <a:pPr indent="226695" algn="ctr">
              <a:spcAft>
                <a:spcPts val="1200"/>
              </a:spcAft>
            </a:pPr>
            <a:r>
              <a:rPr lang="hr-HR" sz="1400" dirty="0">
                <a:effectLst/>
                <a:latin typeface="Calibri" panose="020F0502020204030204" pitchFamily="34" charset="0"/>
                <a:ea typeface="Calibri" panose="020F0502020204030204" pitchFamily="34" charset="0"/>
                <a:cs typeface="Times New Roman" panose="02020603050405020304" pitchFamily="18" charset="0"/>
              </a:rPr>
              <a:t>4. Kameta, Asakawa, Masuda, T. Shimizu; Self-assembled organic nanotubes embedding hydrophobic molecules within solid bilayer membranes; Soft Matter, 2011, </a:t>
            </a:r>
            <a:r>
              <a:rPr lang="hr-HR" sz="1400" b="1" dirty="0">
                <a:effectLst/>
                <a:latin typeface="Calibri" panose="020F0502020204030204" pitchFamily="34" charset="0"/>
                <a:ea typeface="Calibri" panose="020F0502020204030204" pitchFamily="34" charset="0"/>
                <a:cs typeface="Times New Roman" panose="02020603050405020304" pitchFamily="18" charset="0"/>
              </a:rPr>
              <a:t>7</a:t>
            </a:r>
            <a:r>
              <a:rPr lang="hr-HR" sz="1400" dirty="0">
                <a:effectLst/>
                <a:latin typeface="Calibri" panose="020F0502020204030204" pitchFamily="34" charset="0"/>
                <a:ea typeface="Calibri" panose="020F0502020204030204" pitchFamily="34" charset="0"/>
                <a:cs typeface="Times New Roman" panose="02020603050405020304" pitchFamily="18" charset="0"/>
              </a:rPr>
              <a:t>, 85.</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D4B1125F-5BF3-2390-43DB-F89254A0E455}"/>
              </a:ext>
            </a:extLst>
          </p:cNvPr>
          <p:cNvPicPr>
            <a:picLocks noChangeAspect="1"/>
          </p:cNvPicPr>
          <p:nvPr/>
        </p:nvPicPr>
        <p:blipFill rotWithShape="1">
          <a:blip r:embed="rId3">
            <a:extLst>
              <a:ext uri="{28A0092B-C50C-407E-A947-70E740481C1C}">
                <a14:useLocalDpi xmlns:a14="http://schemas.microsoft.com/office/drawing/2010/main" val="0"/>
              </a:ext>
            </a:extLst>
          </a:blip>
          <a:srcRect t="6252" b="2917"/>
          <a:stretch/>
        </p:blipFill>
        <p:spPr bwMode="auto">
          <a:xfrm>
            <a:off x="1725931" y="1741274"/>
            <a:ext cx="3941445" cy="2352675"/>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B8AB6279-3040-796C-AF82-14BF27EDA9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64682" y="779772"/>
            <a:ext cx="4208143" cy="3995151"/>
          </a:xfrm>
          <a:prstGeom prst="rect">
            <a:avLst/>
          </a:prstGeom>
          <a:noFill/>
          <a:ln>
            <a:noFill/>
          </a:ln>
        </p:spPr>
      </p:pic>
      <p:sp>
        <p:nvSpPr>
          <p:cNvPr id="10" name="TextBox 9">
            <a:extLst>
              <a:ext uri="{FF2B5EF4-FFF2-40B4-BE49-F238E27FC236}">
                <a16:creationId xmlns:a16="http://schemas.microsoft.com/office/drawing/2014/main" id="{0848E43F-F451-2E90-CE7D-5722AD1C12D4}"/>
              </a:ext>
            </a:extLst>
          </p:cNvPr>
          <p:cNvSpPr txBox="1"/>
          <p:nvPr/>
        </p:nvSpPr>
        <p:spPr>
          <a:xfrm>
            <a:off x="6896100" y="4765398"/>
            <a:ext cx="4362450" cy="1384995"/>
          </a:xfrm>
          <a:prstGeom prst="rect">
            <a:avLst/>
          </a:prstGeom>
          <a:noFill/>
        </p:spPr>
        <p:txBody>
          <a:bodyPr wrap="square" rtlCol="0">
            <a:spAutoFit/>
          </a:bodyPr>
          <a:lstStyle/>
          <a:p>
            <a:pPr algn="just"/>
            <a:r>
              <a:rPr lang="hr-HR" sz="1400" dirty="0">
                <a:effectLst/>
                <a:ea typeface="Calibri" panose="020F0502020204030204" pitchFamily="34" charset="0"/>
                <a:cs typeface="Times New Roman" panose="02020603050405020304" pitchFamily="18" charset="0"/>
              </a:rPr>
              <a:t>Slika 7. (a) nanocijev prije ugradnje; (b) nanocijev nakon ugradnje 8-anilinonaftalen-1-sulfonata; (c) nanocijev nakon ugradnje Zn-ftalocijanina; (d) nanocijev s ugrađenim 8-anilinonaftalen-1-sulfonatom promatrana flurescencijskom mikroskopijom</a:t>
            </a:r>
            <a:r>
              <a:rPr lang="hr-HR" sz="1400" baseline="30000" dirty="0">
                <a:effectLst/>
                <a:ea typeface="Calibri" panose="020F0502020204030204" pitchFamily="34" charset="0"/>
                <a:cs typeface="Times New Roman" panose="02020603050405020304" pitchFamily="18" charset="0"/>
              </a:rPr>
              <a:t>5</a:t>
            </a:r>
            <a:r>
              <a:rPr lang="hr-HR" sz="1400" dirty="0">
                <a:effectLst/>
                <a:ea typeface="Calibri" panose="020F0502020204030204" pitchFamily="34" charset="0"/>
                <a:cs typeface="Times New Roman" panose="02020603050405020304" pitchFamily="18" charset="0"/>
              </a:rPr>
              <a:t>.</a:t>
            </a:r>
            <a:endParaRPr lang="en-GB" sz="1400" dirty="0">
              <a:effectLst/>
              <a:ea typeface="Calibri" panose="020F0502020204030204" pitchFamily="34" charset="0"/>
              <a:cs typeface="Times New Roman" panose="02020603050405020304" pitchFamily="18" charset="0"/>
            </a:endParaRPr>
          </a:p>
          <a:p>
            <a:pPr algn="just"/>
            <a:endParaRPr lang="en-GB" sz="1400" dirty="0"/>
          </a:p>
        </p:txBody>
      </p:sp>
      <p:sp>
        <p:nvSpPr>
          <p:cNvPr id="11" name="TextBox 10">
            <a:extLst>
              <a:ext uri="{FF2B5EF4-FFF2-40B4-BE49-F238E27FC236}">
                <a16:creationId xmlns:a16="http://schemas.microsoft.com/office/drawing/2014/main" id="{D7CF01DA-9B68-3DE2-C14C-8396A93C852E}"/>
              </a:ext>
            </a:extLst>
          </p:cNvPr>
          <p:cNvSpPr txBox="1"/>
          <p:nvPr/>
        </p:nvSpPr>
        <p:spPr>
          <a:xfrm>
            <a:off x="933450" y="4765398"/>
            <a:ext cx="5792151" cy="923330"/>
          </a:xfrm>
          <a:prstGeom prst="rect">
            <a:avLst/>
          </a:prstGeom>
          <a:noFill/>
        </p:spPr>
        <p:txBody>
          <a:bodyPr wrap="square" rtlCol="0">
            <a:spAutoFit/>
          </a:bodyPr>
          <a:lstStyle/>
          <a:p>
            <a:pPr marL="285750" indent="-285750">
              <a:buFont typeface="Arial" panose="020B0604020202020204" pitchFamily="34" charset="0"/>
              <a:buChar char="•"/>
            </a:pPr>
            <a:r>
              <a:rPr lang="hr-HR" dirty="0"/>
              <a:t>Nanaocijevi građene od </a:t>
            </a:r>
            <a:r>
              <a:rPr lang="hr-HR" b="1" dirty="0"/>
              <a:t>1</a:t>
            </a:r>
            <a:r>
              <a:rPr lang="hr-HR" dirty="0"/>
              <a:t> iznimno stabilne, otporne na:</a:t>
            </a:r>
          </a:p>
          <a:p>
            <a:r>
              <a:rPr lang="hr-HR" dirty="0"/>
              <a:t>       -mehaničku silu – filtriranje i liofilizacija</a:t>
            </a:r>
          </a:p>
          <a:p>
            <a:r>
              <a:rPr lang="hr-HR" dirty="0"/>
              <a:t>       -promjenu otapala – ispiranje metanolom i etilacetatom </a:t>
            </a:r>
            <a:endParaRPr lang="en-GB" b="1" dirty="0"/>
          </a:p>
        </p:txBody>
      </p:sp>
      <p:sp>
        <p:nvSpPr>
          <p:cNvPr id="12" name="Rectangle 2">
            <a:extLst>
              <a:ext uri="{FF2B5EF4-FFF2-40B4-BE49-F238E27FC236}">
                <a16:creationId xmlns:a16="http://schemas.microsoft.com/office/drawing/2014/main" id="{EAD52536-5237-CBF7-2BB1-151BDA341370}"/>
              </a:ext>
            </a:extLst>
          </p:cNvPr>
          <p:cNvSpPr>
            <a:spLocks noChangeArrowheads="1"/>
          </p:cNvSpPr>
          <p:nvPr/>
        </p:nvSpPr>
        <p:spPr bwMode="auto">
          <a:xfrm>
            <a:off x="1427796" y="4128592"/>
            <a:ext cx="47663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kumimoji="0" lang="hr-HR" altLang="en-US" sz="14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Slika 6. N-(11-cis-oktadekenoil)-b-D-glukopiranosilamin (1), 8-  anilinonaftalen-1-sulfonat (2), Zn-ftalocijanin (3)</a:t>
            </a:r>
            <a:r>
              <a:rPr kumimoji="0" lang="hr-HR" altLang="en-US" sz="1400" b="0" i="0" u="none" strike="noStrike" cap="none" normalizeH="0" baseline="30000" dirty="0">
                <a:ln>
                  <a:noFill/>
                </a:ln>
                <a:solidFill>
                  <a:schemeClr val="tx1"/>
                </a:solidFill>
                <a:effectLst/>
                <a:ea typeface="Times New Roman" panose="02020603050405020304" pitchFamily="18" charset="0"/>
                <a:cs typeface="Calibri" panose="020F0502020204030204" pitchFamily="34" charset="0"/>
              </a:rPr>
              <a:t>5</a:t>
            </a:r>
            <a:r>
              <a:rPr kumimoji="0" lang="hr-HR" altLang="en-US" sz="1400" b="0" i="0" u="none" strike="noStrike" cap="none" normalizeH="0" baseline="0" dirty="0">
                <a:ln>
                  <a:noFill/>
                </a:ln>
                <a:solidFill>
                  <a:schemeClr val="tx1"/>
                </a:solidFill>
                <a:effectLst/>
                <a:ea typeface="Times New Roman" panose="02020603050405020304" pitchFamily="18" charset="0"/>
                <a:cs typeface="Calibri" panose="020F0502020204030204" pitchFamily="34" charset="0"/>
              </a:rPr>
              <a:t>.</a:t>
            </a:r>
            <a:endParaRPr kumimoji="0" lang="hr-HR" altLang="en-US" sz="14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8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355324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683E-3181-6C5E-7794-1CEC246A0655}"/>
              </a:ext>
            </a:extLst>
          </p:cNvPr>
          <p:cNvSpPr>
            <a:spLocks noGrp="1"/>
          </p:cNvSpPr>
          <p:nvPr>
            <p:ph type="title"/>
          </p:nvPr>
        </p:nvSpPr>
        <p:spPr>
          <a:xfrm>
            <a:off x="428625" y="301624"/>
            <a:ext cx="4933950" cy="720725"/>
          </a:xfrm>
        </p:spPr>
        <p:txBody>
          <a:bodyPr>
            <a:normAutofit/>
          </a:bodyPr>
          <a:lstStyle/>
          <a:p>
            <a:pPr marL="342900" indent="-342900">
              <a:buFont typeface="Arial" panose="020B0604020202020204" pitchFamily="34" charset="0"/>
              <a:buChar char="•"/>
            </a:pPr>
            <a:r>
              <a:rPr lang="hr-HR" sz="2400" dirty="0">
                <a:latin typeface="+mn-lt"/>
              </a:rPr>
              <a:t>Enkapsulacija i otpuštanje tvari</a:t>
            </a:r>
            <a:endParaRPr lang="en-GB" sz="2400" dirty="0">
              <a:latin typeface="+mn-lt"/>
            </a:endParaRPr>
          </a:p>
        </p:txBody>
      </p:sp>
      <p:sp>
        <p:nvSpPr>
          <p:cNvPr id="3" name="Content Placeholder 2">
            <a:extLst>
              <a:ext uri="{FF2B5EF4-FFF2-40B4-BE49-F238E27FC236}">
                <a16:creationId xmlns:a16="http://schemas.microsoft.com/office/drawing/2014/main" id="{D97A89F7-F40D-69BB-E936-5AC5330D3212}"/>
              </a:ext>
            </a:extLst>
          </p:cNvPr>
          <p:cNvSpPr>
            <a:spLocks noGrp="1"/>
          </p:cNvSpPr>
          <p:nvPr>
            <p:ph idx="1"/>
          </p:nvPr>
        </p:nvSpPr>
        <p:spPr>
          <a:xfrm>
            <a:off x="704850" y="1022349"/>
            <a:ext cx="7572375" cy="1387476"/>
          </a:xfrm>
        </p:spPr>
        <p:txBody>
          <a:bodyPr>
            <a:normAutofit/>
          </a:bodyPr>
          <a:lstStyle/>
          <a:p>
            <a:r>
              <a:rPr lang="hr-HR" sz="1800" dirty="0"/>
              <a:t>Proces enkapsulacije tvari:</a:t>
            </a:r>
          </a:p>
          <a:p>
            <a:pPr lvl="1"/>
            <a:r>
              <a:rPr lang="hr-HR" sz="1400" dirty="0"/>
              <a:t>Priprava nanocijevi</a:t>
            </a:r>
          </a:p>
          <a:p>
            <a:pPr lvl="1"/>
            <a:r>
              <a:rPr lang="hr-HR" sz="1400" dirty="0"/>
              <a:t>Odvajanje iz smjese – filtracija + ispiranje</a:t>
            </a:r>
          </a:p>
          <a:p>
            <a:pPr lvl="1"/>
            <a:r>
              <a:rPr lang="hr-HR" sz="1400" dirty="0"/>
              <a:t>Liofilizacija</a:t>
            </a:r>
          </a:p>
          <a:p>
            <a:pPr lvl="1"/>
            <a:r>
              <a:rPr lang="hr-HR" sz="1400" dirty="0"/>
              <a:t>Dodatak u disperziju tvari koju enkapsuliramo </a:t>
            </a:r>
            <a:endParaRPr lang="en-GB" sz="1400" dirty="0"/>
          </a:p>
        </p:txBody>
      </p:sp>
      <p:sp>
        <p:nvSpPr>
          <p:cNvPr id="5" name="Content Placeholder 2">
            <a:extLst>
              <a:ext uri="{FF2B5EF4-FFF2-40B4-BE49-F238E27FC236}">
                <a16:creationId xmlns:a16="http://schemas.microsoft.com/office/drawing/2014/main" id="{851B2A4B-E788-6473-597A-39394E1B5326}"/>
              </a:ext>
            </a:extLst>
          </p:cNvPr>
          <p:cNvSpPr txBox="1">
            <a:spLocks/>
          </p:cNvSpPr>
          <p:nvPr/>
        </p:nvSpPr>
        <p:spPr>
          <a:xfrm>
            <a:off x="704849" y="2735262"/>
            <a:ext cx="7572375" cy="13874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1800" dirty="0"/>
              <a:t>Proces otpuštanja tvari:</a:t>
            </a:r>
          </a:p>
          <a:p>
            <a:pPr lvl="1"/>
            <a:r>
              <a:rPr lang="hr-HR" sz="1400" dirty="0"/>
              <a:t>Pronalazak odgovarajuće metode</a:t>
            </a:r>
          </a:p>
          <a:p>
            <a:pPr lvl="1"/>
            <a:r>
              <a:rPr lang="hr-HR" sz="1400" dirty="0"/>
              <a:t>Podešavanje uvjeta</a:t>
            </a:r>
          </a:p>
          <a:p>
            <a:pPr lvl="1"/>
            <a:r>
              <a:rPr lang="hr-HR" sz="1400" dirty="0"/>
              <a:t>Okidanje procesa otpuštanja – razaranje nanocijevi</a:t>
            </a:r>
            <a:endParaRPr lang="en-GB" sz="1400" dirty="0"/>
          </a:p>
        </p:txBody>
      </p:sp>
      <p:pic>
        <p:nvPicPr>
          <p:cNvPr id="6" name="Picture 5">
            <a:extLst>
              <a:ext uri="{FF2B5EF4-FFF2-40B4-BE49-F238E27FC236}">
                <a16:creationId xmlns:a16="http://schemas.microsoft.com/office/drawing/2014/main" id="{AC239E03-D91C-90FE-5BFC-FF165865E624}"/>
              </a:ext>
            </a:extLst>
          </p:cNvPr>
          <p:cNvPicPr>
            <a:picLocks noChangeAspect="1"/>
          </p:cNvPicPr>
          <p:nvPr/>
        </p:nvPicPr>
        <p:blipFill rotWithShape="1">
          <a:blip r:embed="rId3">
            <a:extLst>
              <a:ext uri="{28A0092B-C50C-407E-A947-70E740481C1C}">
                <a14:useLocalDpi xmlns:a14="http://schemas.microsoft.com/office/drawing/2010/main" val="0"/>
              </a:ext>
            </a:extLst>
          </a:blip>
          <a:srcRect t="641" r="49570" b="55524"/>
          <a:stretch/>
        </p:blipFill>
        <p:spPr bwMode="auto">
          <a:xfrm>
            <a:off x="6278203" y="733425"/>
            <a:ext cx="1752601" cy="2410175"/>
          </a:xfrm>
          <a:prstGeom prst="rect">
            <a:avLst/>
          </a:prstGeom>
          <a:noFill/>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640CD33-5D1C-C910-450C-EF9F8B9C75D8}"/>
              </a:ext>
            </a:extLst>
          </p:cNvPr>
          <p:cNvPicPr>
            <a:picLocks noChangeAspect="1"/>
          </p:cNvPicPr>
          <p:nvPr/>
        </p:nvPicPr>
        <p:blipFill rotWithShape="1">
          <a:blip r:embed="rId3">
            <a:extLst>
              <a:ext uri="{28A0092B-C50C-407E-A947-70E740481C1C}">
                <a14:useLocalDpi xmlns:a14="http://schemas.microsoft.com/office/drawing/2010/main" val="0"/>
              </a:ext>
            </a:extLst>
          </a:blip>
          <a:srcRect t="46722"/>
          <a:stretch/>
        </p:blipFill>
        <p:spPr bwMode="auto">
          <a:xfrm>
            <a:off x="8628257" y="2573221"/>
            <a:ext cx="2858894" cy="2410175"/>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0FC0B002-B27C-6646-C77C-3DB73B6785B0}"/>
              </a:ext>
            </a:extLst>
          </p:cNvPr>
          <p:cNvSpPr txBox="1"/>
          <p:nvPr/>
        </p:nvSpPr>
        <p:spPr>
          <a:xfrm>
            <a:off x="304799" y="6334780"/>
            <a:ext cx="11591925" cy="523220"/>
          </a:xfrm>
          <a:prstGeom prst="rect">
            <a:avLst/>
          </a:prstGeom>
          <a:noFill/>
        </p:spPr>
        <p:txBody>
          <a:bodyPr wrap="square">
            <a:spAutoFit/>
          </a:bodyPr>
          <a:lstStyle/>
          <a:p>
            <a:pPr indent="226695" algn="ctr">
              <a:spcAft>
                <a:spcPts val="1200"/>
              </a:spcAft>
            </a:pPr>
            <a:r>
              <a:rPr lang="hr-HR" sz="1400" dirty="0">
                <a:effectLst/>
                <a:latin typeface="Calibri" panose="020F0502020204030204" pitchFamily="34" charset="0"/>
                <a:ea typeface="Calibri" panose="020F0502020204030204" pitchFamily="34" charset="0"/>
                <a:cs typeface="Times New Roman" panose="02020603050405020304" pitchFamily="18" charset="0"/>
              </a:rPr>
              <a:t>5. Ishikawa, Kameta, Aoyagi, Asakawa, T. Shimizu; </a:t>
            </a:r>
            <a:r>
              <a:rPr lang="hr-HR" sz="1400" i="1" dirty="0">
                <a:effectLst/>
                <a:latin typeface="Calibri" panose="020F0502020204030204" pitchFamily="34" charset="0"/>
                <a:ea typeface="Calibri" panose="020F0502020204030204" pitchFamily="34" charset="0"/>
                <a:cs typeface="Times New Roman" panose="02020603050405020304" pitchFamily="18" charset="0"/>
              </a:rPr>
              <a:t>Soft Nanotubes with a Hydrophobic Channel Hybridized with Au Nanoparticles: Photothermal Dispersion/ Aggregation Control of C60 in Water</a:t>
            </a:r>
            <a:r>
              <a:rPr lang="hr-HR" sz="1400" dirty="0">
                <a:effectLst/>
                <a:latin typeface="Calibri" panose="020F0502020204030204" pitchFamily="34" charset="0"/>
                <a:ea typeface="Calibri" panose="020F0502020204030204" pitchFamily="34" charset="0"/>
                <a:cs typeface="Times New Roman" panose="02020603050405020304" pitchFamily="18" charset="0"/>
              </a:rPr>
              <a:t>; Adv. Funct. Mater., (2013), </a:t>
            </a:r>
            <a:r>
              <a:rPr lang="hr-HR" sz="1400" b="1" dirty="0">
                <a:effectLst/>
                <a:latin typeface="Calibri" panose="020F0502020204030204" pitchFamily="34" charset="0"/>
                <a:ea typeface="Calibri" panose="020F0502020204030204" pitchFamily="34" charset="0"/>
                <a:cs typeface="Times New Roman" panose="02020603050405020304" pitchFamily="18" charset="0"/>
              </a:rPr>
              <a:t>23</a:t>
            </a:r>
            <a:r>
              <a:rPr lang="hr-HR" sz="1400" dirty="0">
                <a:effectLst/>
                <a:latin typeface="Calibri" panose="020F0502020204030204" pitchFamily="34" charset="0"/>
                <a:ea typeface="Calibri" panose="020F0502020204030204" pitchFamily="34" charset="0"/>
                <a:cs typeface="Times New Roman" panose="02020603050405020304" pitchFamily="18" charset="0"/>
              </a:rPr>
              <a:t>, 1677–1683.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8A9100C7-7DF0-18B1-AE77-E2E7A33BF2A4}"/>
              </a:ext>
            </a:extLst>
          </p:cNvPr>
          <p:cNvSpPr txBox="1">
            <a:spLocks/>
          </p:cNvSpPr>
          <p:nvPr/>
        </p:nvSpPr>
        <p:spPr>
          <a:xfrm>
            <a:off x="704849" y="4122737"/>
            <a:ext cx="5486401" cy="2001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sz="1800" dirty="0"/>
              <a:t>Primjer: enkapsulacija i otpuštanje fulerena C60 </a:t>
            </a:r>
            <a:r>
              <a:rPr lang="hr-HR" sz="1800" baseline="30000" dirty="0"/>
              <a:t>5</a:t>
            </a:r>
            <a:endParaRPr lang="hr-HR" sz="1800" dirty="0"/>
          </a:p>
          <a:p>
            <a:pPr lvl="1"/>
            <a:r>
              <a:rPr lang="hr-HR" sz="1400" dirty="0"/>
              <a:t>Liofilizirane nanocijevi + otopina C60 u toluenu</a:t>
            </a:r>
          </a:p>
          <a:p>
            <a:pPr lvl="1"/>
            <a:r>
              <a:rPr lang="hr-HR" sz="1400" dirty="0"/>
              <a:t>Filtriranje + ispiranje</a:t>
            </a:r>
          </a:p>
          <a:p>
            <a:pPr lvl="1"/>
            <a:r>
              <a:rPr lang="hr-HR" sz="1400" dirty="0"/>
              <a:t>Dodatak suspenzije nanočestica zlata</a:t>
            </a:r>
          </a:p>
          <a:p>
            <a:pPr lvl="1"/>
            <a:r>
              <a:rPr lang="hr-HR" sz="1400" dirty="0"/>
              <a:t>Obasjavanje svjetlosti </a:t>
            </a:r>
            <a:r>
              <a:rPr lang="hr-HR" sz="1400" dirty="0">
                <a:effectLst/>
                <a:ea typeface="Calibri" panose="020F0502020204030204" pitchFamily="34" charset="0"/>
                <a:cs typeface="Times New Roman" panose="02020603050405020304" pitchFamily="18" charset="0"/>
              </a:rPr>
              <a:t>532 nm </a:t>
            </a:r>
          </a:p>
          <a:p>
            <a:pPr lvl="1"/>
            <a:r>
              <a:rPr lang="hr-HR" sz="1400" dirty="0">
                <a:ea typeface="Calibri" panose="020F0502020204030204" pitchFamily="34" charset="0"/>
                <a:cs typeface="Times New Roman" panose="02020603050405020304" pitchFamily="18" charset="0"/>
              </a:rPr>
              <a:t>Raspad nanocijevi</a:t>
            </a:r>
            <a:endParaRPr lang="en-GB" sz="1400" dirty="0"/>
          </a:p>
        </p:txBody>
      </p:sp>
      <p:sp>
        <p:nvSpPr>
          <p:cNvPr id="17" name="TextBox 16">
            <a:extLst>
              <a:ext uri="{FF2B5EF4-FFF2-40B4-BE49-F238E27FC236}">
                <a16:creationId xmlns:a16="http://schemas.microsoft.com/office/drawing/2014/main" id="{4BD16CDC-4CA9-5B2A-37E3-FB0A82F0EF16}"/>
              </a:ext>
            </a:extLst>
          </p:cNvPr>
          <p:cNvSpPr txBox="1"/>
          <p:nvPr/>
        </p:nvSpPr>
        <p:spPr>
          <a:xfrm>
            <a:off x="8315855" y="5032761"/>
            <a:ext cx="3483698" cy="954107"/>
          </a:xfrm>
          <a:prstGeom prst="rect">
            <a:avLst/>
          </a:prstGeom>
          <a:noFill/>
        </p:spPr>
        <p:txBody>
          <a:bodyPr wrap="square" rtlCol="0">
            <a:spAutoFit/>
          </a:bodyPr>
          <a:lstStyle/>
          <a:p>
            <a:pPr algn="ctr"/>
            <a:r>
              <a:rPr lang="hr-HR" sz="1400" dirty="0">
                <a:effectLst/>
                <a:ea typeface="Calibri" panose="020F0502020204030204" pitchFamily="34" charset="0"/>
                <a:cs typeface="Calibri" panose="020F0502020204030204" pitchFamily="34" charset="0"/>
              </a:rPr>
              <a:t>Slika 9. Raspad nanocijevi nakon obasjavanja svjetlom valne duljine 532 nm, nanočestice zlata vidljive na fragmentima nancijevi</a:t>
            </a:r>
            <a:r>
              <a:rPr lang="hr-HR" sz="1400" baseline="30000" dirty="0">
                <a:effectLst/>
                <a:ea typeface="Calibri" panose="020F0502020204030204" pitchFamily="34" charset="0"/>
                <a:cs typeface="Calibri" panose="020F0502020204030204" pitchFamily="34" charset="0"/>
              </a:rPr>
              <a:t>5</a:t>
            </a:r>
            <a:r>
              <a:rPr lang="hr-HR" sz="1400" dirty="0">
                <a:effectLst/>
                <a:ea typeface="Calibri" panose="020F0502020204030204" pitchFamily="34" charset="0"/>
                <a:cs typeface="Calibri" panose="020F0502020204030204" pitchFamily="34" charset="0"/>
              </a:rPr>
              <a:t>.</a:t>
            </a:r>
            <a:endParaRPr lang="en-GB" sz="1400" dirty="0">
              <a:effectLst/>
              <a:ea typeface="Calibri" panose="020F0502020204030204" pitchFamily="34" charset="0"/>
              <a:cs typeface="Calibri" panose="020F0502020204030204" pitchFamily="34" charset="0"/>
            </a:endParaRPr>
          </a:p>
          <a:p>
            <a:pPr algn="ctr"/>
            <a:endParaRPr lang="en-GB" sz="1400" dirty="0"/>
          </a:p>
        </p:txBody>
      </p:sp>
      <p:sp>
        <p:nvSpPr>
          <p:cNvPr id="19" name="TextBox 18">
            <a:extLst>
              <a:ext uri="{FF2B5EF4-FFF2-40B4-BE49-F238E27FC236}">
                <a16:creationId xmlns:a16="http://schemas.microsoft.com/office/drawing/2014/main" id="{8FB493FD-3A5C-583B-CAA8-349EBBED77C8}"/>
              </a:ext>
            </a:extLst>
          </p:cNvPr>
          <p:cNvSpPr txBox="1"/>
          <p:nvPr/>
        </p:nvSpPr>
        <p:spPr>
          <a:xfrm>
            <a:off x="5588568" y="3158670"/>
            <a:ext cx="3131869" cy="738664"/>
          </a:xfrm>
          <a:prstGeom prst="rect">
            <a:avLst/>
          </a:prstGeom>
          <a:noFill/>
        </p:spPr>
        <p:txBody>
          <a:bodyPr wrap="square" rtlCol="0">
            <a:spAutoFit/>
          </a:bodyPr>
          <a:lstStyle/>
          <a:p>
            <a:pPr algn="ctr"/>
            <a:r>
              <a:rPr lang="hr-HR" sz="1400" dirty="0">
                <a:effectLst/>
                <a:ea typeface="Calibri" panose="020F0502020204030204" pitchFamily="34" charset="0"/>
                <a:cs typeface="Times New Roman" panose="02020603050405020304" pitchFamily="18" charset="0"/>
              </a:rPr>
              <a:t>Slika 8. Hibridizirane nanočestice zlata na  jednom kraju nanocijevi</a:t>
            </a:r>
            <a:r>
              <a:rPr lang="hr-HR" sz="1400" baseline="30000" dirty="0">
                <a:effectLst/>
                <a:ea typeface="Calibri" panose="020F0502020204030204" pitchFamily="34" charset="0"/>
                <a:cs typeface="Times New Roman" panose="02020603050405020304" pitchFamily="18" charset="0"/>
              </a:rPr>
              <a:t>5</a:t>
            </a:r>
            <a:r>
              <a:rPr lang="hr-HR" sz="1400" dirty="0">
                <a:effectLst/>
                <a:ea typeface="Calibri" panose="020F0502020204030204" pitchFamily="34" charset="0"/>
                <a:cs typeface="Times New Roman" panose="02020603050405020304" pitchFamily="18" charset="0"/>
              </a:rPr>
              <a:t>.</a:t>
            </a:r>
            <a:endParaRPr lang="en-GB" sz="1400" dirty="0">
              <a:effectLst/>
              <a:ea typeface="Calibri" panose="020F0502020204030204" pitchFamily="34" charset="0"/>
              <a:cs typeface="Times New Roman" panose="02020603050405020304" pitchFamily="18" charset="0"/>
            </a:endParaRPr>
          </a:p>
          <a:p>
            <a:pPr algn="ctr"/>
            <a:endParaRPr lang="en-GB" sz="1400" dirty="0"/>
          </a:p>
        </p:txBody>
      </p:sp>
      <p:sp>
        <p:nvSpPr>
          <p:cNvPr id="20" name="TextBox 19">
            <a:extLst>
              <a:ext uri="{FF2B5EF4-FFF2-40B4-BE49-F238E27FC236}">
                <a16:creationId xmlns:a16="http://schemas.microsoft.com/office/drawing/2014/main" id="{E735E0BC-61DF-B505-6A62-9F2CC754B241}"/>
              </a:ext>
            </a:extLst>
          </p:cNvPr>
          <p:cNvSpPr txBox="1"/>
          <p:nvPr/>
        </p:nvSpPr>
        <p:spPr>
          <a:xfrm>
            <a:off x="8395591" y="1437794"/>
            <a:ext cx="3324225" cy="584775"/>
          </a:xfrm>
          <a:prstGeom prst="rect">
            <a:avLst/>
          </a:prstGeom>
          <a:noFill/>
        </p:spPr>
        <p:txBody>
          <a:bodyPr wrap="square" rtlCol="0">
            <a:spAutoFit/>
          </a:bodyPr>
          <a:lstStyle/>
          <a:p>
            <a:pPr algn="ctr"/>
            <a:r>
              <a:rPr lang="hr-HR" sz="1600" dirty="0"/>
              <a:t>Raspad nanocijevi isključivo s mjesta hibridizacije nanočestica zlata</a:t>
            </a:r>
            <a:endParaRPr lang="en-GB" sz="1600" dirty="0"/>
          </a:p>
        </p:txBody>
      </p:sp>
      <p:sp>
        <p:nvSpPr>
          <p:cNvPr id="21" name="Arrow: Curved Left 20">
            <a:extLst>
              <a:ext uri="{FF2B5EF4-FFF2-40B4-BE49-F238E27FC236}">
                <a16:creationId xmlns:a16="http://schemas.microsoft.com/office/drawing/2014/main" id="{EA3F7A9A-B2FF-CB68-E9D4-5B29921A600E}"/>
              </a:ext>
            </a:extLst>
          </p:cNvPr>
          <p:cNvSpPr/>
          <p:nvPr/>
        </p:nvSpPr>
        <p:spPr>
          <a:xfrm rot="17352967">
            <a:off x="8693293" y="1356205"/>
            <a:ext cx="362767" cy="2259154"/>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141735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9" grpId="0"/>
      <p:bldP spid="20" grpId="0"/>
      <p:bldP spid="21" grpId="0" animBg="1"/>
    </p:bldLst>
  </p:timing>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D3F5-8232-E25B-B6F9-CB1DD62F1C67}"/>
              </a:ext>
            </a:extLst>
          </p:cNvPr>
          <p:cNvSpPr>
            <a:spLocks noGrp="1"/>
          </p:cNvSpPr>
          <p:nvPr>
            <p:ph type="title"/>
          </p:nvPr>
        </p:nvSpPr>
        <p:spPr>
          <a:xfrm>
            <a:off x="428625" y="339724"/>
            <a:ext cx="10515600" cy="644525"/>
          </a:xfrm>
        </p:spPr>
        <p:txBody>
          <a:bodyPr>
            <a:normAutofit/>
          </a:bodyPr>
          <a:lstStyle/>
          <a:p>
            <a:pPr marL="342900" indent="-342900">
              <a:buFont typeface="Arial" panose="020B0604020202020204" pitchFamily="34" charset="0"/>
              <a:buChar char="•"/>
            </a:pPr>
            <a:r>
              <a:rPr lang="hr-HR" sz="2400" dirty="0">
                <a:latin typeface="+mn-lt"/>
              </a:rPr>
              <a:t>Ekstrakcija tvari (aminokiselina)</a:t>
            </a:r>
            <a:endParaRPr lang="en-GB" sz="2400" dirty="0">
              <a:latin typeface="+mn-lt"/>
            </a:endParaRPr>
          </a:p>
        </p:txBody>
      </p:sp>
      <p:pic>
        <p:nvPicPr>
          <p:cNvPr id="4" name="Picture 3">
            <a:extLst>
              <a:ext uri="{FF2B5EF4-FFF2-40B4-BE49-F238E27FC236}">
                <a16:creationId xmlns:a16="http://schemas.microsoft.com/office/drawing/2014/main" id="{1E510FB3-4382-5412-C93A-6C9C078EAA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9051" y="1371600"/>
            <a:ext cx="10333897" cy="3667125"/>
          </a:xfrm>
          <a:prstGeom prst="rect">
            <a:avLst/>
          </a:prstGeom>
          <a:noFill/>
          <a:ln>
            <a:noFill/>
          </a:ln>
        </p:spPr>
      </p:pic>
      <p:sp>
        <p:nvSpPr>
          <p:cNvPr id="6" name="TextBox 5">
            <a:extLst>
              <a:ext uri="{FF2B5EF4-FFF2-40B4-BE49-F238E27FC236}">
                <a16:creationId xmlns:a16="http://schemas.microsoft.com/office/drawing/2014/main" id="{08C9F7AE-4DC4-9D24-BC38-514D3B254F3B}"/>
              </a:ext>
            </a:extLst>
          </p:cNvPr>
          <p:cNvSpPr txBox="1"/>
          <p:nvPr/>
        </p:nvSpPr>
        <p:spPr>
          <a:xfrm>
            <a:off x="2095499" y="5273676"/>
            <a:ext cx="8001000" cy="307777"/>
          </a:xfrm>
          <a:prstGeom prst="rect">
            <a:avLst/>
          </a:prstGeom>
          <a:noFill/>
        </p:spPr>
        <p:txBody>
          <a:bodyPr wrap="square">
            <a:spAutoFit/>
          </a:bodyPr>
          <a:lstStyle/>
          <a:p>
            <a:pPr algn="ctr"/>
            <a:r>
              <a:rPr lang="hr-HR" sz="1400" dirty="0">
                <a:effectLst/>
                <a:ea typeface="Calibri" panose="020F0502020204030204" pitchFamily="34" charset="0"/>
                <a:cs typeface="Times New Roman" panose="02020603050405020304" pitchFamily="18" charset="0"/>
              </a:rPr>
              <a:t>Slika 10. Trokomponentni sustavi s PEG</a:t>
            </a:r>
            <a:r>
              <a:rPr lang="hr-HR" sz="1400" baseline="-25000" dirty="0">
                <a:effectLst/>
                <a:ea typeface="Calibri" panose="020F0502020204030204" pitchFamily="34" charset="0"/>
                <a:cs typeface="Times New Roman" panose="02020603050405020304" pitchFamily="18" charset="0"/>
              </a:rPr>
              <a:t>8 </a:t>
            </a:r>
            <a:r>
              <a:rPr lang="hr-HR" sz="1400" dirty="0">
                <a:effectLst/>
                <a:ea typeface="Calibri" panose="020F0502020204030204" pitchFamily="34" charset="0"/>
                <a:cs typeface="Times New Roman" panose="02020603050405020304" pitchFamily="18" charset="0"/>
              </a:rPr>
              <a:t>lancima na vanjskoj (lijevo) i unatrnjoj (desno) stijenci nanocijevi</a:t>
            </a:r>
            <a:r>
              <a:rPr lang="hr-HR" sz="1400" baseline="30000" dirty="0">
                <a:effectLst/>
                <a:ea typeface="Calibri" panose="020F0502020204030204" pitchFamily="34" charset="0"/>
                <a:cs typeface="Times New Roman" panose="02020603050405020304" pitchFamily="18" charset="0"/>
              </a:rPr>
              <a:t>7</a:t>
            </a:r>
            <a:endParaRPr lang="en-GB" sz="1400" dirty="0"/>
          </a:p>
        </p:txBody>
      </p:sp>
      <p:sp>
        <p:nvSpPr>
          <p:cNvPr id="9" name="TextBox 8">
            <a:extLst>
              <a:ext uri="{FF2B5EF4-FFF2-40B4-BE49-F238E27FC236}">
                <a16:creationId xmlns:a16="http://schemas.microsoft.com/office/drawing/2014/main" id="{11103A48-DAD0-E6DC-69D0-25A116B9F6C6}"/>
              </a:ext>
            </a:extLst>
          </p:cNvPr>
          <p:cNvSpPr txBox="1"/>
          <p:nvPr/>
        </p:nvSpPr>
        <p:spPr>
          <a:xfrm>
            <a:off x="776286" y="6334780"/>
            <a:ext cx="10639426" cy="523220"/>
          </a:xfrm>
          <a:prstGeom prst="rect">
            <a:avLst/>
          </a:prstGeom>
          <a:noFill/>
        </p:spPr>
        <p:txBody>
          <a:bodyPr wrap="square">
            <a:spAutoFit/>
          </a:bodyPr>
          <a:lstStyle/>
          <a:p>
            <a:pPr indent="226695" algn="ctr">
              <a:spcAft>
                <a:spcPts val="1200"/>
              </a:spcAft>
            </a:pPr>
            <a:r>
              <a:rPr lang="hr-HR" sz="1400" dirty="0">
                <a:effectLst/>
                <a:latin typeface="Calibri" panose="020F0502020204030204" pitchFamily="34" charset="0"/>
                <a:ea typeface="Calibri" panose="020F0502020204030204" pitchFamily="34" charset="0"/>
                <a:cs typeface="Times New Roman" panose="02020603050405020304" pitchFamily="18" charset="0"/>
              </a:rPr>
              <a:t>6. Kameta, Ding, Dong; </a:t>
            </a:r>
            <a:r>
              <a:rPr lang="hr-HR" sz="1400" i="1" dirty="0">
                <a:effectLst/>
                <a:latin typeface="Calibri" panose="020F0502020204030204" pitchFamily="34" charset="0"/>
                <a:ea typeface="Calibri" panose="020F0502020204030204" pitchFamily="34" charset="0"/>
                <a:cs typeface="Times New Roman" panose="02020603050405020304" pitchFamily="18" charset="0"/>
              </a:rPr>
              <a:t>Soft Nanotubes Derivatized with Short PEG Chains for Thermally Controllable Extraction and Separation of Peptides</a:t>
            </a:r>
            <a:r>
              <a:rPr lang="hr-HR" sz="1400" dirty="0">
                <a:effectLst/>
                <a:latin typeface="Calibri" panose="020F0502020204030204" pitchFamily="34" charset="0"/>
                <a:ea typeface="Calibri" panose="020F0502020204030204" pitchFamily="34" charset="0"/>
                <a:cs typeface="Times New Roman" panose="02020603050405020304" pitchFamily="18" charset="0"/>
              </a:rPr>
              <a:t>; ACS Omega, (2017), </a:t>
            </a:r>
            <a:r>
              <a:rPr lang="hr-HR" sz="1400" b="1" dirty="0">
                <a:effectLst/>
                <a:latin typeface="Calibri" panose="020F0502020204030204" pitchFamily="34" charset="0"/>
                <a:ea typeface="Calibri" panose="020F0502020204030204" pitchFamily="34" charset="0"/>
                <a:cs typeface="Times New Roman" panose="02020603050405020304" pitchFamily="18" charset="0"/>
              </a:rPr>
              <a:t>2</a:t>
            </a:r>
            <a:r>
              <a:rPr lang="hr-HR" sz="1400" dirty="0">
                <a:effectLst/>
                <a:latin typeface="Calibri" panose="020F0502020204030204" pitchFamily="34" charset="0"/>
                <a:ea typeface="Calibri" panose="020F0502020204030204" pitchFamily="34" charset="0"/>
                <a:cs typeface="Times New Roman" panose="02020603050405020304" pitchFamily="18" charset="0"/>
              </a:rPr>
              <a:t>, 6143−6150.</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4295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1355</TotalTime>
  <Words>1731</Words>
  <Application>Microsoft Office PowerPoint</Application>
  <PresentationFormat>Widescreen</PresentationFormat>
  <Paragraphs>174</Paragraphs>
  <Slides>19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Office Theme</vt:lpstr>
      <vt:lpstr>CS ChemDraw Drawing</vt:lpstr>
      <vt:lpstr>PowerPoint Presentation</vt:lpstr>
      <vt:lpstr>PowerPoint Presentation</vt:lpstr>
      <vt:lpstr>Ciljani dizajn i prve organske nanocijevi građene od samoorganiziranih lipida i bolaamfifila</vt:lpstr>
      <vt:lpstr>PowerPoint Presentation</vt:lpstr>
      <vt:lpstr>PowerPoint Presentation</vt:lpstr>
      <vt:lpstr>Polja funkcionalnosti organskih nanocijevi</vt:lpstr>
      <vt:lpstr>Ugrađivanje tvari</vt:lpstr>
      <vt:lpstr>Enkapsulacija i otpuštanje tvari</vt:lpstr>
      <vt:lpstr>Ekstrakcija tvari (aminokiselina)</vt:lpstr>
      <vt:lpstr>Ekstrakcija aminokiselina</vt:lpstr>
      <vt:lpstr>Kataliza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Karlo Petric</dc:creator>
  <cp:lastModifiedBy>Karlo Petrić</cp:lastModifiedBy>
  <cp:revision>8</cp:revision>
  <dcterms:created xsi:type="dcterms:W3CDTF">2024-04-21T12:46:05Z</dcterms:created>
  <dcterms:modified xsi:type="dcterms:W3CDTF">2024-04-24T10:00:53Z</dcterms:modified>
</cp:coreProperties>
</file>