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75" r:id="rId12"/>
    <p:sldId id="268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7213A6D1-B531-4445-9AEC-148D84675D63}">
          <p14:sldIdLst>
            <p14:sldId id="256"/>
          </p14:sldIdLst>
        </p14:section>
        <p14:section name="Sekcija bez naslova" id="{CC4796C2-4123-4B92-9E5A-FE96BD7963AD}">
          <p14:sldIdLst>
            <p14:sldId id="257"/>
            <p14:sldId id="258"/>
            <p14:sldId id="259"/>
            <p14:sldId id="261"/>
            <p14:sldId id="263"/>
            <p14:sldId id="264"/>
            <p14:sldId id="265"/>
            <p14:sldId id="266"/>
            <p14:sldId id="267"/>
            <p14:sldId id="275"/>
            <p14:sldId id="268"/>
            <p14:sldId id="269"/>
            <p14:sldId id="270"/>
            <p14:sldId id="272"/>
            <p14:sldId id="27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7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92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01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82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395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4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93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90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76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38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52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57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34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93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5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13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1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BB2A2E-BE6C-42A4-8755-5CFFB092B4B3}" type="datetimeFigureOut">
              <a:rPr lang="hr-HR" smtClean="0"/>
              <a:t>19.5.2026.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97C5E9-9EE2-4442-A434-3AF4F15D815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34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y_pressure_scale#:~:text=Development,is%20used%20to%20gauge%20pressure.&amp;text=Since%20first%20demonstrated%20by%20Forman,scale%20in%20various%20experimental%20conditions" TargetMode="Externa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cy_Williams_Bridgma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DC3EFF-2CF4-C75D-ADDE-34B5BC4F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645" y="685799"/>
            <a:ext cx="8001000" cy="2971801"/>
          </a:xfrm>
        </p:spPr>
        <p:txBody>
          <a:bodyPr>
            <a:normAutofit/>
          </a:bodyPr>
          <a:lstStyle/>
          <a:p>
            <a:r>
              <a:rPr lang="hr-HR" dirty="0">
                <a:latin typeface="Abadi" panose="020F0502020204030204" pitchFamily="34" charset="-18"/>
              </a:rPr>
              <a:t>Istraživanje materijala pri uvjetima visokog tlaka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9EA14B-2B34-498F-A6CE-EB0ED3D10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645" y="3843867"/>
            <a:ext cx="9608882" cy="1947333"/>
          </a:xfrm>
        </p:spPr>
        <p:txBody>
          <a:bodyPr>
            <a:normAutofit fontScale="85000" lnSpcReduction="20000"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Kemijski seminar 1</a:t>
            </a:r>
          </a:p>
          <a:p>
            <a:r>
              <a:rPr lang="hr-HR" sz="2400" dirty="0">
                <a:solidFill>
                  <a:schemeClr val="tx1"/>
                </a:solidFill>
              </a:rPr>
              <a:t>Dora Balen</a:t>
            </a:r>
          </a:p>
          <a:p>
            <a:r>
              <a:rPr lang="hr-HR" sz="2400" dirty="0">
                <a:solidFill>
                  <a:schemeClr val="tx1"/>
                </a:solidFill>
              </a:rPr>
              <a:t>20. svibnja 2026.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Prema radu: 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W.A. Bassett, </a:t>
            </a:r>
            <a:r>
              <a:rPr lang="en-US" sz="2400" i="1" dirty="0">
                <a:solidFill>
                  <a:schemeClr val="tx1"/>
                </a:solidFill>
                <a:ea typeface="Times New Roman" panose="02020603050405020304" pitchFamily="18" charset="0"/>
              </a:rPr>
              <a:t>High Press. Res.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ea typeface="Times New Roman" panose="02020603050405020304" pitchFamily="18" charset="0"/>
              </a:rPr>
              <a:t>29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(2009) 163–186.</a:t>
            </a:r>
            <a:endParaRPr lang="hr-HR" sz="2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09C1A4D4-9418-79B5-6487-5F112421E2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51723" y="128991"/>
            <a:ext cx="1738824" cy="123298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6223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A36997-97FE-5068-74C7-335EC688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8" y="191728"/>
            <a:ext cx="11261981" cy="1105309"/>
          </a:xfrm>
        </p:spPr>
        <p:txBody>
          <a:bodyPr>
            <a:normAutofit/>
          </a:bodyPr>
          <a:lstStyle/>
          <a:p>
            <a:r>
              <a:rPr lang="hr-HR" sz="3200" b="1" dirty="0"/>
              <a:t>GENERIRANJE I ODRŽAVANJE HIDROSTATSKOG TLAKA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01EAEA-1F8E-8885-4A57-F5410040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18" y="1700011"/>
            <a:ext cx="10543985" cy="3335627"/>
          </a:xfrm>
        </p:spPr>
        <p:txBody>
          <a:bodyPr>
            <a:normAutofit/>
          </a:bodyPr>
          <a:lstStyle/>
          <a:p>
            <a:r>
              <a:rPr lang="hr-HR" sz="1400" b="1" dirty="0">
                <a:solidFill>
                  <a:schemeClr val="tx1"/>
                </a:solidFill>
              </a:rPr>
              <a:t>ključno: </a:t>
            </a:r>
            <a:r>
              <a:rPr lang="hr-HR" sz="1400" dirty="0">
                <a:solidFill>
                  <a:schemeClr val="tx1"/>
                </a:solidFill>
              </a:rPr>
              <a:t>ne samo postići željenu vrijednost tlaka, nego i osigurati homogenu raspodjelu naprezanja unutar uzorka</a:t>
            </a:r>
          </a:p>
          <a:p>
            <a:r>
              <a:rPr lang="hr-HR" sz="1400" b="1" dirty="0" err="1">
                <a:solidFill>
                  <a:schemeClr val="tx1"/>
                </a:solidFill>
              </a:rPr>
              <a:t>hidrostatski</a:t>
            </a:r>
            <a:r>
              <a:rPr lang="hr-HR" sz="1400" b="1" dirty="0">
                <a:solidFill>
                  <a:schemeClr val="tx1"/>
                </a:solidFill>
              </a:rPr>
              <a:t> tlak – </a:t>
            </a:r>
            <a:r>
              <a:rPr lang="hr-HR" sz="1400" dirty="0">
                <a:solidFill>
                  <a:schemeClr val="tx1"/>
                </a:solidFill>
              </a:rPr>
              <a:t>djeluje jednako u svim smjerovima</a:t>
            </a:r>
          </a:p>
          <a:p>
            <a:r>
              <a:rPr lang="hr-HR" sz="1400" b="1" dirty="0" err="1">
                <a:solidFill>
                  <a:schemeClr val="tx1"/>
                </a:solidFill>
              </a:rPr>
              <a:t>nehidrostatski</a:t>
            </a:r>
            <a:r>
              <a:rPr lang="hr-HR" sz="1400" b="1" dirty="0">
                <a:solidFill>
                  <a:schemeClr val="tx1"/>
                </a:solidFill>
              </a:rPr>
              <a:t> uvjeti – </a:t>
            </a:r>
            <a:r>
              <a:rPr lang="hr-HR" sz="1400" dirty="0">
                <a:solidFill>
                  <a:schemeClr val="tx1"/>
                </a:solidFill>
              </a:rPr>
              <a:t>uzrokuju deformacije i smična naprezanja</a:t>
            </a:r>
          </a:p>
          <a:p>
            <a:r>
              <a:rPr lang="hr-HR" sz="1400" b="1" dirty="0">
                <a:solidFill>
                  <a:schemeClr val="tx1"/>
                </a:solidFill>
              </a:rPr>
              <a:t>PTM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hr-HR" sz="1400" b="1" dirty="0">
                <a:solidFill>
                  <a:schemeClr val="tx1"/>
                </a:solidFill>
              </a:rPr>
              <a:t>(</a:t>
            </a:r>
            <a:r>
              <a:rPr lang="hr-HR" sz="1400" b="1" dirty="0" err="1">
                <a:solidFill>
                  <a:schemeClr val="tx1"/>
                </a:solidFill>
              </a:rPr>
              <a:t>pressure</a:t>
            </a:r>
            <a:r>
              <a:rPr lang="hr-HR" sz="1400" b="1" dirty="0">
                <a:solidFill>
                  <a:schemeClr val="tx1"/>
                </a:solidFill>
              </a:rPr>
              <a:t> </a:t>
            </a:r>
            <a:r>
              <a:rPr lang="hr-HR" sz="1400" b="1" dirty="0" err="1">
                <a:solidFill>
                  <a:schemeClr val="tx1"/>
                </a:solidFill>
              </a:rPr>
              <a:t>transmitting</a:t>
            </a:r>
            <a:r>
              <a:rPr lang="hr-HR" sz="1400" b="1" dirty="0">
                <a:solidFill>
                  <a:schemeClr val="tx1"/>
                </a:solidFill>
              </a:rPr>
              <a:t> </a:t>
            </a:r>
            <a:r>
              <a:rPr lang="hr-HR" sz="1400" b="1" dirty="0" err="1">
                <a:solidFill>
                  <a:schemeClr val="tx1"/>
                </a:solidFill>
              </a:rPr>
              <a:t>medium</a:t>
            </a:r>
            <a:r>
              <a:rPr lang="hr-HR" sz="1400" b="1" dirty="0">
                <a:solidFill>
                  <a:schemeClr val="tx1"/>
                </a:solidFill>
              </a:rPr>
              <a:t>) – </a:t>
            </a:r>
            <a:r>
              <a:rPr lang="hr-HR" sz="1400" dirty="0">
                <a:solidFill>
                  <a:schemeClr val="tx1"/>
                </a:solidFill>
              </a:rPr>
              <a:t>omogućuje ravnomjerniji prijenos tlaka</a:t>
            </a:r>
          </a:p>
          <a:p>
            <a:r>
              <a:rPr lang="hr-HR" sz="1400" b="1" dirty="0">
                <a:solidFill>
                  <a:schemeClr val="tx1"/>
                </a:solidFill>
              </a:rPr>
              <a:t>smjesa metanol-etanol 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hidrostatski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 uvjeti do 9-10 GPa</a:t>
            </a:r>
          </a:p>
          <a:p>
            <a:r>
              <a:rPr lang="hr-H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He, Ar 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 daju najbolje uvjete pri višim tlakovima</a:t>
            </a:r>
          </a:p>
          <a:p>
            <a:endParaRPr lang="hr-H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nehidrostatski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 uvjeti šire i pomiču </a:t>
            </a:r>
            <a:r>
              <a:rPr lang="hr-HR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difrakcijske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 maksimume – netočno određivanje parametara kristalne rešetke i pogrešna interpretacija faznih prijelaza!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FEAD2FF-7636-9BDF-4AF7-DDECD4D55718}"/>
              </a:ext>
            </a:extLst>
          </p:cNvPr>
          <p:cNvSpPr txBox="1"/>
          <p:nvPr/>
        </p:nvSpPr>
        <p:spPr>
          <a:xfrm>
            <a:off x="125361" y="6245630"/>
            <a:ext cx="611074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G. Shen, H.K. Mao,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Rep. Prog. Phys.,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80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(2017) 1–53.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pPr indent="-406400">
              <a:buNone/>
            </a:pPr>
            <a:r>
              <a:rPr lang="en-US" sz="900" dirty="0"/>
              <a:t>B. Wei, L. Lin, J. Zhang, Z. Zhan, Z. Cheng, J. Jiang, </a:t>
            </a:r>
            <a:r>
              <a:rPr lang="en-US" sz="900" i="1" dirty="0"/>
              <a:t>Phys. Status Solidi – RRL</a:t>
            </a:r>
            <a:r>
              <a:rPr lang="en-US" sz="900" dirty="0"/>
              <a:t>, </a:t>
            </a:r>
            <a:r>
              <a:rPr lang="en-US" sz="900" b="1" dirty="0"/>
              <a:t>18</a:t>
            </a:r>
            <a:r>
              <a:rPr lang="en-US" sz="900" dirty="0"/>
              <a:t>, (2024) 2300469–2300482.</a:t>
            </a:r>
            <a:endParaRPr lang="hr-HR" sz="900" dirty="0"/>
          </a:p>
          <a:p>
            <a:pPr indent="-406400">
              <a:buNone/>
            </a:pPr>
            <a:r>
              <a:rPr lang="en-US" sz="900" dirty="0"/>
              <a:t>W.A. Bassett, </a:t>
            </a:r>
            <a:r>
              <a:rPr lang="en-US" sz="900" i="1" dirty="0"/>
              <a:t>High Press. Res.</a:t>
            </a:r>
            <a:r>
              <a:rPr lang="en-US" sz="900" dirty="0"/>
              <a:t>, </a:t>
            </a:r>
            <a:r>
              <a:rPr lang="en-US" sz="900" b="1" dirty="0"/>
              <a:t>29</a:t>
            </a:r>
            <a:r>
              <a:rPr lang="en-US" sz="900" dirty="0"/>
              <a:t> (2009) 163–186.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10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FF36FD-1E95-A50A-266F-2A3B6600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98" y="127834"/>
            <a:ext cx="8534400" cy="1507067"/>
          </a:xfrm>
        </p:spPr>
        <p:txBody>
          <a:bodyPr>
            <a:normAutofit/>
          </a:bodyPr>
          <a:lstStyle/>
          <a:p>
            <a:r>
              <a:rPr lang="hr-HR" sz="3200" b="1" dirty="0"/>
              <a:t>MJERENJE TLAKA U DAC-U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8D5CB-8434-D092-8F34-7ECC5D1A3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93" y="1634901"/>
            <a:ext cx="8534400" cy="2869643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rani eksperimenti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NaCl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 (unutarnji standard)</a:t>
            </a:r>
          </a:p>
          <a:p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sada  </a:t>
            </a:r>
            <a:r>
              <a:rPr lang="hr-HR" b="1" i="1" dirty="0" err="1">
                <a:solidFill>
                  <a:schemeClr val="tx1"/>
                </a:solidFill>
                <a:sym typeface="Wingdings" panose="05000000000000000000" pitchFamily="2" charset="2"/>
              </a:rPr>
              <a:t>rubinska</a:t>
            </a:r>
            <a:r>
              <a:rPr lang="hr-HR" b="1" i="1" dirty="0">
                <a:solidFill>
                  <a:schemeClr val="tx1"/>
                </a:solidFill>
                <a:sym typeface="Wingdings" panose="05000000000000000000" pitchFamily="2" charset="2"/>
              </a:rPr>
              <a:t> fluorescencijska metoda </a:t>
            </a:r>
          </a:p>
          <a:p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brže i </a:t>
            </a:r>
            <a:r>
              <a:rPr lang="hr-HR" dirty="0" err="1">
                <a:solidFill>
                  <a:schemeClr val="tx1"/>
                </a:solidFill>
                <a:sym typeface="Wingdings" panose="05000000000000000000" pitchFamily="2" charset="2"/>
              </a:rPr>
              <a:t>nedestruktivno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 određivanje tlaka</a:t>
            </a:r>
          </a:p>
          <a:p>
            <a:r>
              <a:rPr lang="hr-HR" b="1" dirty="0">
                <a:solidFill>
                  <a:schemeClr val="tx1"/>
                </a:solidFill>
                <a:sym typeface="Wingdings" panose="05000000000000000000" pitchFamily="2" charset="2"/>
              </a:rPr>
              <a:t>rubin – </a:t>
            </a:r>
            <a:r>
              <a:rPr lang="hr-HR" dirty="0">
                <a:solidFill>
                  <a:schemeClr val="tx1"/>
                </a:solidFill>
                <a:sym typeface="Wingdings" panose="05000000000000000000" pitchFamily="2" charset="2"/>
              </a:rPr>
              <a:t>pri osvjetljavanju emitira fluorescenciju čija se valna duljina i intenzitet mijenjaju s promjenom tlaka</a:t>
            </a:r>
            <a:endParaRPr lang="hr-H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3EDD2517-A269-1284-B836-598D7C2FBF5D}"/>
                  </a:ext>
                </a:extLst>
              </p:cNvPr>
              <p:cNvSpPr txBox="1"/>
              <p:nvPr/>
            </p:nvSpPr>
            <p:spPr>
              <a:xfrm>
                <a:off x="4919215" y="5170391"/>
                <a:ext cx="2843493" cy="823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𝑀𝑏𝑎𝑟</m:t>
                              </m:r>
                            </m:e>
                          </m:d>
                          <m:r>
                            <a:rPr lang="hr-HR" i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hr-H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hr-HR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hr-HR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5" name="TekstniOkvir 4">
                <a:extLst>
                  <a:ext uri="{FF2B5EF4-FFF2-40B4-BE49-F238E27FC236}">
                    <a16:creationId xmlns:a16="http://schemas.microsoft.com/office/drawing/2014/main" id="{3EDD2517-A269-1284-B836-598D7C2FB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215" y="5170391"/>
                <a:ext cx="2843493" cy="823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>
            <a:extLst>
              <a:ext uri="{FF2B5EF4-FFF2-40B4-BE49-F238E27FC236}">
                <a16:creationId xmlns:a16="http://schemas.microsoft.com/office/drawing/2014/main" id="{DC2E411C-40B8-A598-2DDD-76801295FED2}"/>
              </a:ext>
            </a:extLst>
          </p:cNvPr>
          <p:cNvSpPr txBox="1"/>
          <p:nvPr/>
        </p:nvSpPr>
        <p:spPr>
          <a:xfrm>
            <a:off x="0" y="5993565"/>
            <a:ext cx="61107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ea typeface="Times New Roman" panose="02020603050405020304" pitchFamily="18" charset="0"/>
              </a:rPr>
              <a:t>W.A. Bassett,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High Press. Res.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(2009) 163–186.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r>
              <a:rPr lang="en-US" sz="900" dirty="0"/>
              <a:t>Ruby pressure scale, (2.6.2025.), Wikipedia </a:t>
            </a:r>
            <a:r>
              <a:rPr lang="en-US" sz="9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https://en.wikipedia.org/wiki/Ruby_pressure_scale#:~:text=Development,is%20used%20to%20gauge%20pressure.&amp;text=Since%20first%20demonstrated%20by%20Forman,scale%20in%20various%20experimental%20conditions</a:t>
            </a:r>
            <a:r>
              <a:rPr lang="en-US" sz="900" dirty="0"/>
              <a:t> (datum </a:t>
            </a:r>
            <a:r>
              <a:rPr lang="en-US" sz="900" dirty="0" err="1"/>
              <a:t>pristupa</a:t>
            </a:r>
            <a:r>
              <a:rPr lang="en-US" sz="900" dirty="0"/>
              <a:t>: 17.3.2026.)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219441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A9A2-51B5-650A-B65D-73871FDFD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B5741-A394-7AFD-62DD-7900CD00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8" y="272845"/>
            <a:ext cx="10664671" cy="1201173"/>
          </a:xfrm>
        </p:spPr>
        <p:txBody>
          <a:bodyPr>
            <a:normAutofit/>
          </a:bodyPr>
          <a:lstStyle/>
          <a:p>
            <a:r>
              <a:rPr lang="hr-HR" sz="3200" b="1" dirty="0"/>
              <a:t>PRIMJENA DAC-A U ISTRAŽIVANJIMA MATERIJALA PRI VISOKOM TLAKU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B443FE-9D5B-DDD8-309B-5FA39D437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00" y="1474018"/>
            <a:ext cx="6850800" cy="392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E53B792-066B-1126-B4AD-B0E2B4024416}"/>
              </a:ext>
            </a:extLst>
          </p:cNvPr>
          <p:cNvSpPr txBox="1"/>
          <p:nvPr/>
        </p:nvSpPr>
        <p:spPr>
          <a:xfrm>
            <a:off x="1322873" y="5491316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DAC je kompatibilan s brojnim eksperimentalnim tehnikama (optičke metode, rendgenska difrakcija, spektroskopija)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5D6B860-93A2-62CB-F498-A62D916BAD66}"/>
              </a:ext>
            </a:extLst>
          </p:cNvPr>
          <p:cNvSpPr txBox="1"/>
          <p:nvPr/>
        </p:nvSpPr>
        <p:spPr>
          <a:xfrm>
            <a:off x="86032" y="6585155"/>
            <a:ext cx="61107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G. Shen, H.K. Mao,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Rep. Prog. Phys.,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80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(2017) 1–53.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1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9DC8C1-384B-1AB3-6C3F-B9754B4E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38" y="294967"/>
            <a:ext cx="1963124" cy="965199"/>
          </a:xfrm>
        </p:spPr>
        <p:txBody>
          <a:bodyPr/>
          <a:lstStyle/>
          <a:p>
            <a:pPr algn="ctr"/>
            <a:r>
              <a:rPr lang="hr-HR" sz="3200" b="1" dirty="0"/>
              <a:t>PRIMJERI</a:t>
            </a:r>
            <a:r>
              <a:rPr lang="hr-HR" dirty="0"/>
              <a:t>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64CB4BE-F808-FF1C-DC42-6E27FC59FD0D}"/>
              </a:ext>
            </a:extLst>
          </p:cNvPr>
          <p:cNvSpPr txBox="1"/>
          <p:nvPr/>
        </p:nvSpPr>
        <p:spPr>
          <a:xfrm>
            <a:off x="420329" y="1393722"/>
            <a:ext cx="3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Sinteza 7 različitih La-</a:t>
            </a:r>
            <a:r>
              <a:rPr lang="hr-HR" b="1" dirty="0" err="1"/>
              <a:t>hidridnih</a:t>
            </a:r>
            <a:r>
              <a:rPr lang="hr-HR" b="1" dirty="0"/>
              <a:t> spojeva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A5BD36E-C796-C95F-159D-CE1A8156DC0B}"/>
              </a:ext>
            </a:extLst>
          </p:cNvPr>
          <p:cNvSpPr txBox="1"/>
          <p:nvPr/>
        </p:nvSpPr>
        <p:spPr>
          <a:xfrm>
            <a:off x="685800" y="2293374"/>
            <a:ext cx="3060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/>
              <a:t>omjer vodika se mijenjao ovisno o primijenjenom tlaku </a:t>
            </a:r>
          </a:p>
          <a:p>
            <a:pPr marL="285750" indent="-285750">
              <a:buFontTx/>
              <a:buChar char="-"/>
            </a:pPr>
            <a:r>
              <a:rPr lang="hr-HR" sz="1400" b="1" dirty="0"/>
              <a:t>niži tlak – </a:t>
            </a:r>
            <a:r>
              <a:rPr lang="hr-HR" sz="1400" dirty="0"/>
              <a:t>manji udio vodika</a:t>
            </a:r>
          </a:p>
          <a:p>
            <a:pPr marL="285750" indent="-285750">
              <a:buFontTx/>
              <a:buChar char="-"/>
            </a:pPr>
            <a:r>
              <a:rPr lang="hr-HR" sz="1400" b="1" dirty="0"/>
              <a:t>viši tlak – </a:t>
            </a:r>
            <a:r>
              <a:rPr lang="hr-HR" sz="1400" dirty="0"/>
              <a:t>veći udio vodika</a:t>
            </a:r>
          </a:p>
          <a:p>
            <a:pPr marL="285750" indent="-285750">
              <a:buFontTx/>
              <a:buChar char="-"/>
            </a:pPr>
            <a:r>
              <a:rPr lang="hr-HR" sz="1400" dirty="0"/>
              <a:t>mogućnost praćenja promjene strukture i elektronskih svojstva s porastom tlaka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EE5B189-6C08-3640-DDBD-515C2841A0C9}"/>
              </a:ext>
            </a:extLst>
          </p:cNvPr>
          <p:cNvSpPr txBox="1"/>
          <p:nvPr/>
        </p:nvSpPr>
        <p:spPr>
          <a:xfrm>
            <a:off x="4281948" y="1393722"/>
            <a:ext cx="362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Fotoluminiscencija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1F89290-57AB-51D5-823B-B8C464D4131B}"/>
              </a:ext>
            </a:extLst>
          </p:cNvPr>
          <p:cNvSpPr txBox="1"/>
          <p:nvPr/>
        </p:nvSpPr>
        <p:spPr>
          <a:xfrm>
            <a:off x="4423901" y="2293374"/>
            <a:ext cx="3344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/>
              <a:t>mijenjanje fotoluminiscentnih svojstva organskih molekula koje inače ne emitiraju svjetlost</a:t>
            </a:r>
          </a:p>
          <a:p>
            <a:pPr marL="285750" indent="-285750">
              <a:buFontTx/>
              <a:buChar char="-"/>
            </a:pPr>
            <a:r>
              <a:rPr lang="hr-HR" sz="1400" b="1" dirty="0"/>
              <a:t>povećanje tlaka – </a:t>
            </a:r>
            <a:r>
              <a:rPr lang="hr-HR" sz="1400" dirty="0"/>
              <a:t>molekule počinju svijetliti u različitim bojama, ovisno o tome koliko je tlak visok</a:t>
            </a:r>
          </a:p>
          <a:p>
            <a:pPr marL="285750" indent="-285750">
              <a:buFontTx/>
              <a:buChar char="-"/>
            </a:pPr>
            <a:r>
              <a:rPr lang="hr-HR" sz="1400" dirty="0"/>
              <a:t>promjene u strukturi molekula i njihovim </a:t>
            </a:r>
            <a:r>
              <a:rPr lang="hr-HR" sz="1400" dirty="0" err="1"/>
              <a:t>međumolekulskim</a:t>
            </a:r>
            <a:r>
              <a:rPr lang="hr-HR" sz="1400" dirty="0"/>
              <a:t> interakcijama </a:t>
            </a:r>
          </a:p>
          <a:p>
            <a:pPr marL="285750" indent="-285750">
              <a:buFontTx/>
              <a:buChar char="-"/>
            </a:pPr>
            <a:r>
              <a:rPr lang="hr-HR" sz="1400" dirty="0"/>
              <a:t>upravljanje emisijskim svojstvima organskih molekula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D914814-DD5C-0C8D-A2F8-4FC7DA8FD907}"/>
              </a:ext>
            </a:extLst>
          </p:cNvPr>
          <p:cNvSpPr txBox="1"/>
          <p:nvPr/>
        </p:nvSpPr>
        <p:spPr>
          <a:xfrm>
            <a:off x="8283677" y="1393722"/>
            <a:ext cx="362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Proučavanje anorganskih materijala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ACA27C1-513D-2E25-8A75-A2628E33F58C}"/>
              </a:ext>
            </a:extLst>
          </p:cNvPr>
          <p:cNvSpPr txBox="1"/>
          <p:nvPr/>
        </p:nvSpPr>
        <p:spPr>
          <a:xfrm>
            <a:off x="8567584" y="2293374"/>
            <a:ext cx="3060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1400" dirty="0"/>
              <a:t>MgCl</a:t>
            </a:r>
            <a:r>
              <a:rPr lang="hr-HR" sz="1400" baseline="-25000" dirty="0"/>
              <a:t>2</a:t>
            </a:r>
            <a:r>
              <a:rPr lang="hr-HR" sz="1400" dirty="0"/>
              <a:t>, pri visokom tlaku prolazi kroz nekoliko faznih prijelaza</a:t>
            </a:r>
          </a:p>
          <a:p>
            <a:pPr marL="285750" indent="-285750">
              <a:buFontTx/>
              <a:buChar char="-"/>
            </a:pPr>
            <a:r>
              <a:rPr lang="hr-HR" sz="1400" dirty="0"/>
              <a:t>mijenja se koordinacija magnezijevih iona</a:t>
            </a:r>
          </a:p>
          <a:p>
            <a:pPr marL="285750" indent="-285750">
              <a:buFontTx/>
              <a:buChar char="-"/>
            </a:pPr>
            <a:r>
              <a:rPr lang="hr-HR" sz="1400" b="1" dirty="0"/>
              <a:t>niži tlak – </a:t>
            </a:r>
            <a:r>
              <a:rPr lang="hr-HR" sz="1400" dirty="0"/>
              <a:t>poznata slojevita struktura</a:t>
            </a:r>
          </a:p>
          <a:p>
            <a:pPr marL="285750" indent="-285750">
              <a:buFontTx/>
              <a:buChar char="-"/>
            </a:pPr>
            <a:r>
              <a:rPr lang="hr-HR" sz="1400" b="1" dirty="0"/>
              <a:t>viši tlak – </a:t>
            </a:r>
            <a:r>
              <a:rPr lang="hr-HR" sz="1400" dirty="0"/>
              <a:t>novi oblik, trigonalno-</a:t>
            </a:r>
            <a:r>
              <a:rPr lang="hr-HR" sz="1400" dirty="0" err="1"/>
              <a:t>prizmatična</a:t>
            </a:r>
            <a:r>
              <a:rPr lang="hr-HR" sz="1400" dirty="0"/>
              <a:t> koordinacija</a:t>
            </a:r>
          </a:p>
          <a:p>
            <a:pPr marL="285750" indent="-285750">
              <a:buFontTx/>
              <a:buChar char="-"/>
            </a:pPr>
            <a:r>
              <a:rPr lang="hr-HR" sz="1400" b="1" dirty="0"/>
              <a:t>još veći tlak –</a:t>
            </a:r>
            <a:r>
              <a:rPr lang="hr-HR" sz="1400" dirty="0"/>
              <a:t> novi oblik, sličan </a:t>
            </a:r>
            <a:r>
              <a:rPr lang="hr-HR" sz="1400" dirty="0" err="1"/>
              <a:t>cotunnite</a:t>
            </a:r>
            <a:r>
              <a:rPr lang="hr-HR" sz="1400" dirty="0"/>
              <a:t> strukturi (Mg okružen s 8 ili 9 atoma Cl)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7D11BF7-73E7-A042-CA06-A3BE415B5BC3}"/>
              </a:ext>
            </a:extLst>
          </p:cNvPr>
          <p:cNvSpPr txBox="1"/>
          <p:nvPr/>
        </p:nvSpPr>
        <p:spPr>
          <a:xfrm>
            <a:off x="68826" y="6073170"/>
            <a:ext cx="1135915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D. Laniel, F.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Trybel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B. Winkler, F. Knoop, T. Fedotenko, S.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Khandarkhaeva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A.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Aslandukova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T. Meier, S. Chariton, K.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Glazyrin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V. Milman, V.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Prakapenka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I.A.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Abrikosov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L.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Dubrovinsky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N.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Dubrovinskaia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Nat. Commun.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13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(2022) 6987–6996.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Z. Xiao, W. Wang, J. Yu, Y. Yang, H. Zhu, S. Lu, Z. Wu, X. Yang, B. Zou,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Nat. Commun.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16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(2025) 8780–8791.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Y. Yin, L. Dubrovinsky, A. Aslandukov, A.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Aslandukova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F.I. Akbar, W. Zhou, D. Laniel, A. Pakhomova, T. Fedotenko, K.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Glazyrin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G. Garbarino, H. Fang, I.A. Abrikosov, N. </a:t>
            </a:r>
            <a:r>
              <a:rPr lang="en-US" sz="900" dirty="0" err="1">
                <a:effectLst/>
                <a:ea typeface="Times New Roman" panose="02020603050405020304" pitchFamily="18" charset="0"/>
              </a:rPr>
              <a:t>Dubrovinskaia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i="1" dirty="0" err="1">
                <a:effectLst/>
                <a:ea typeface="Times New Roman" panose="02020603050405020304" pitchFamily="18" charset="0"/>
              </a:rPr>
              <a:t>Inorg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. Chem.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65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(2026) 4174–4183.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6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AD897B-B902-222D-2DD0-6505D0A1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96" y="77564"/>
            <a:ext cx="8534400" cy="1507067"/>
          </a:xfrm>
        </p:spPr>
        <p:txBody>
          <a:bodyPr>
            <a:normAutofit/>
          </a:bodyPr>
          <a:lstStyle/>
          <a:p>
            <a:r>
              <a:rPr lang="hr-HR" sz="3200" b="1" dirty="0"/>
              <a:t>ZNAČAJ SINKROTRONSKOG ZRAČENJA ZA EKSPERIMENTE U DAC-U</a:t>
            </a:r>
          </a:p>
        </p:txBody>
      </p:sp>
      <p:pic>
        <p:nvPicPr>
          <p:cNvPr id="4" name="Slika 3" descr="Slika na kojoj se prikazuje snimka zaslona, crta, dijagram, dizajn&#10;&#10;Sadržaj generiran uz AI možda nije točan.">
            <a:extLst>
              <a:ext uri="{FF2B5EF4-FFF2-40B4-BE49-F238E27FC236}">
                <a16:creationId xmlns:a16="http://schemas.microsoft.com/office/drawing/2014/main" id="{30643343-508F-16A1-B752-6F203741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06" y="1878299"/>
            <a:ext cx="5978588" cy="2393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9FE8E53-1337-CDA6-F8BB-7BAAE601CD70}"/>
              </a:ext>
            </a:extLst>
          </p:cNvPr>
          <p:cNvSpPr txBox="1"/>
          <p:nvPr/>
        </p:nvSpPr>
        <p:spPr>
          <a:xfrm>
            <a:off x="3389210" y="5044769"/>
            <a:ext cx="5279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Kombinacija DAC-a i </a:t>
            </a:r>
            <a:r>
              <a:rPr lang="hr-HR" sz="1400" dirty="0" err="1"/>
              <a:t>sinkrotrona</a:t>
            </a:r>
            <a:r>
              <a:rPr lang="hr-HR" sz="1400" dirty="0"/>
              <a:t> omogućila je ispitivanje materijala pod </a:t>
            </a:r>
            <a:r>
              <a:rPr lang="hr-HR" sz="1400" dirty="0" err="1"/>
              <a:t>ultravisokim</a:t>
            </a:r>
            <a:r>
              <a:rPr lang="hr-HR" sz="1400" dirty="0"/>
              <a:t> tlakovima s iznimnom preciznošću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5E6399B-8B84-5A32-4989-89F64278F0AB}"/>
              </a:ext>
            </a:extLst>
          </p:cNvPr>
          <p:cNvSpPr txBox="1"/>
          <p:nvPr/>
        </p:nvSpPr>
        <p:spPr>
          <a:xfrm>
            <a:off x="31668" y="6556823"/>
            <a:ext cx="61500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B. Wei, L. Lin, J. Zhang, Z. Zhan, Z. Cheng, J. Jiang,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Phys. Status Solidi – RRL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18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(2024) 2300469–2300482.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9B36017-9B97-255A-131A-8D15C3049F12}"/>
              </a:ext>
            </a:extLst>
          </p:cNvPr>
          <p:cNvSpPr txBox="1"/>
          <p:nvPr/>
        </p:nvSpPr>
        <p:spPr>
          <a:xfrm>
            <a:off x="2138948" y="1250590"/>
            <a:ext cx="7616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hr-HR" sz="1600" dirty="0"/>
              <a:t>zračenje visoke energije</a:t>
            </a:r>
          </a:p>
          <a:p>
            <a:pPr marL="285750" indent="-285750" algn="ctr">
              <a:buFontTx/>
              <a:buChar char="-"/>
            </a:pPr>
            <a:r>
              <a:rPr lang="hr-HR" sz="1600" dirty="0"/>
              <a:t>intenzivan i usko </a:t>
            </a:r>
            <a:r>
              <a:rPr lang="hr-HR" sz="1600" dirty="0" err="1"/>
              <a:t>kolimiran</a:t>
            </a:r>
            <a:r>
              <a:rPr lang="hr-HR" sz="1600" dirty="0"/>
              <a:t> snop X-zraka</a:t>
            </a:r>
          </a:p>
          <a:p>
            <a:pPr marL="285750" indent="-285750" algn="ctr">
              <a:buFontTx/>
              <a:buChar char="-"/>
            </a:pPr>
            <a:r>
              <a:rPr lang="hr-HR" sz="1600" dirty="0"/>
              <a:t>fokusiranje snopa na </a:t>
            </a:r>
            <a:r>
              <a:rPr lang="hr-HR" sz="1600" dirty="0" err="1"/>
              <a:t>mikrometarske</a:t>
            </a:r>
            <a:r>
              <a:rPr lang="hr-HR" sz="1600" dirty="0"/>
              <a:t> uzorke</a:t>
            </a:r>
          </a:p>
          <a:p>
            <a:pPr marL="285750" indent="-285750" algn="ctr">
              <a:buFontTx/>
              <a:buChar char="-"/>
            </a:pPr>
            <a:r>
              <a:rPr lang="hr-HR" sz="1600" dirty="0"/>
              <a:t>dobivanje visokokvalitetnih </a:t>
            </a:r>
            <a:r>
              <a:rPr lang="hr-HR" sz="1600" dirty="0" err="1"/>
              <a:t>difrakcijskih</a:t>
            </a:r>
            <a:r>
              <a:rPr lang="hr-HR" sz="1600" dirty="0"/>
              <a:t> podataka</a:t>
            </a:r>
          </a:p>
          <a:p>
            <a:pPr marL="285750" indent="-285750" algn="ctr">
              <a:buFontTx/>
              <a:buChar char="-"/>
            </a:pPr>
            <a:r>
              <a:rPr lang="hr-HR" sz="1600" dirty="0"/>
              <a:t>velika briljantnost, mala divergencija, mogućnost brze promjene valne duljine</a:t>
            </a:r>
          </a:p>
          <a:p>
            <a:pPr marL="285750" indent="-285750" algn="ctr">
              <a:buFontTx/>
              <a:buChar char="-"/>
            </a:pPr>
            <a:r>
              <a:rPr lang="hr-HR" sz="1600" i="1" dirty="0" err="1"/>
              <a:t>in</a:t>
            </a:r>
            <a:r>
              <a:rPr lang="hr-HR" sz="1600" i="1" dirty="0"/>
              <a:t> situ </a:t>
            </a:r>
            <a:r>
              <a:rPr lang="hr-HR" sz="1600" dirty="0"/>
              <a:t>praćenje faznih prijelaza, </a:t>
            </a:r>
            <a:r>
              <a:rPr lang="hr-HR" sz="1600" dirty="0" err="1"/>
              <a:t>rekristalizacije</a:t>
            </a:r>
            <a:r>
              <a:rPr lang="hr-HR" sz="1600" dirty="0"/>
              <a:t>, promjena u gustoći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8A311E1-38E5-9A08-5928-D1A048600032}"/>
              </a:ext>
            </a:extLst>
          </p:cNvPr>
          <p:cNvSpPr txBox="1"/>
          <p:nvPr/>
        </p:nvSpPr>
        <p:spPr>
          <a:xfrm>
            <a:off x="2477726" y="388817"/>
            <a:ext cx="693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SINKROTRONSKO ZRAČENJE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70CF7464-309E-677E-A11A-9260048F9589}"/>
                  </a:ext>
                </a:extLst>
              </p:cNvPr>
              <p:cNvSpPr txBox="1"/>
              <p:nvPr/>
            </p:nvSpPr>
            <p:spPr>
              <a:xfrm>
                <a:off x="3702867" y="5238078"/>
                <a:ext cx="42659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hr-HR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𝐬𝐢</m:t>
                      </m:r>
                      <m:func>
                        <m:funcPr>
                          <m:ctrlP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r-HR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fName>
                        <m:e>
                          <m:r>
                            <a:rPr lang="hr-H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hr-H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70CF7464-309E-677E-A11A-9260048F9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67" y="5238078"/>
                <a:ext cx="426597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niOkvir 8">
            <a:extLst>
              <a:ext uri="{FF2B5EF4-FFF2-40B4-BE49-F238E27FC236}">
                <a16:creationId xmlns:a16="http://schemas.microsoft.com/office/drawing/2014/main" id="{874E0185-FAD1-40B1-25FE-BCA0C9836406}"/>
              </a:ext>
            </a:extLst>
          </p:cNvPr>
          <p:cNvSpPr txBox="1"/>
          <p:nvPr/>
        </p:nvSpPr>
        <p:spPr>
          <a:xfrm>
            <a:off x="3104532" y="3255735"/>
            <a:ext cx="56855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Rendgensko zračenje </a:t>
            </a:r>
          </a:p>
          <a:p>
            <a:pPr algn="ctr"/>
            <a:r>
              <a:rPr lang="hr-HR" dirty="0"/>
              <a:t> </a:t>
            </a:r>
            <a:r>
              <a:rPr lang="hr-HR" sz="1600" dirty="0"/>
              <a:t>omogućuje analizu prostorne distribucije atoma unutar materijala na temelju interferencije zraka koje difrakcijom nastaju na redovito raspoređenim atomima kristalne strukture </a:t>
            </a:r>
          </a:p>
          <a:p>
            <a:r>
              <a:rPr lang="hr-HR" dirty="0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2353DB4-6FBF-D0AD-7D7E-6A0FAEF3E447}"/>
              </a:ext>
            </a:extLst>
          </p:cNvPr>
          <p:cNvSpPr txBox="1"/>
          <p:nvPr/>
        </p:nvSpPr>
        <p:spPr>
          <a:xfrm>
            <a:off x="4630989" y="4865482"/>
            <a:ext cx="2632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BRAGGOV ZAKON</a:t>
            </a:r>
            <a:endParaRPr lang="hr-HR" sz="14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D713098-6DED-0404-C5DB-9C6EF472EA08}"/>
              </a:ext>
            </a:extLst>
          </p:cNvPr>
          <p:cNvSpPr txBox="1"/>
          <p:nvPr/>
        </p:nvSpPr>
        <p:spPr>
          <a:xfrm>
            <a:off x="836966" y="5737160"/>
            <a:ext cx="10220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1400" b="1" dirty="0"/>
              <a:t>!primjenom rendgenskog zračenja na uzorcima u DAC-u moguće je odrediti parametre rešetke, pratiti fazne prijelaze i analizirati elastične karakteristike materijala!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261C3FD-D139-BC50-669F-91544599E87E}"/>
              </a:ext>
            </a:extLst>
          </p:cNvPr>
          <p:cNvSpPr txBox="1"/>
          <p:nvPr/>
        </p:nvSpPr>
        <p:spPr>
          <a:xfrm>
            <a:off x="0" y="6488668"/>
            <a:ext cx="6110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ea typeface="Times New Roman" panose="02020603050405020304" pitchFamily="18" charset="0"/>
              </a:rPr>
              <a:t>B. Wei, L. Lin, J. Zhang, Z. Zhan, Z. Cheng, J. Jiang,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Phys. Status Solidi – RRL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18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(2024) 2300469–2300482.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r>
              <a:rPr lang="en-US" sz="900" dirty="0"/>
              <a:t>W.A. Bassett, </a:t>
            </a:r>
            <a:r>
              <a:rPr lang="en-US" sz="900" i="1" dirty="0"/>
              <a:t>High Press. Res.</a:t>
            </a:r>
            <a:r>
              <a:rPr lang="en-US" sz="900" dirty="0"/>
              <a:t>, </a:t>
            </a:r>
            <a:r>
              <a:rPr lang="en-US" sz="900" b="1" dirty="0"/>
              <a:t>29</a:t>
            </a:r>
            <a:r>
              <a:rPr lang="en-US" sz="900" dirty="0"/>
              <a:t> (2009) 163–186.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71243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248F466A-4FE7-66D4-710A-142189354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96962"/>
            <a:ext cx="8534400" cy="3615267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istraživanja pri visokim tlakovima otkrivaju nova stanja tvari, fazne prijelaze i kemijske spojeve nedostupne pri uobičajenim uvjetima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DAC je središnji eksperimentalni alat jer omogućuje generiranje ekstremnih tlakova i </a:t>
            </a:r>
            <a:r>
              <a:rPr lang="hr-HR" i="1" dirty="0" err="1">
                <a:solidFill>
                  <a:schemeClr val="tx1"/>
                </a:solidFill>
              </a:rPr>
              <a:t>in</a:t>
            </a:r>
            <a:r>
              <a:rPr lang="hr-HR" i="1" dirty="0">
                <a:solidFill>
                  <a:schemeClr val="tx1"/>
                </a:solidFill>
              </a:rPr>
              <a:t> situ </a:t>
            </a:r>
            <a:r>
              <a:rPr lang="hr-HR" dirty="0">
                <a:solidFill>
                  <a:schemeClr val="tx1"/>
                </a:solidFill>
              </a:rPr>
              <a:t>praćenje promjena na </a:t>
            </a:r>
            <a:r>
              <a:rPr lang="hr-HR" dirty="0" err="1">
                <a:solidFill>
                  <a:schemeClr val="tx1"/>
                </a:solidFill>
              </a:rPr>
              <a:t>mikrouzorcima</a:t>
            </a:r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dirty="0" err="1">
                <a:solidFill>
                  <a:schemeClr val="tx1"/>
                </a:solidFill>
              </a:rPr>
              <a:t>sinkrotronske</a:t>
            </a:r>
            <a:r>
              <a:rPr lang="hr-HR" dirty="0">
                <a:solidFill>
                  <a:schemeClr val="tx1"/>
                </a:solidFill>
              </a:rPr>
              <a:t> rendgenske metode pružaju prostornu i vremensku rezoluciju potrebnu za pouzdanu strukturnu analizu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spoj visokog tlaka, DAC-a i </a:t>
            </a:r>
            <a:r>
              <a:rPr lang="hr-HR" dirty="0" err="1">
                <a:solidFill>
                  <a:schemeClr val="tx1"/>
                </a:solidFill>
              </a:rPr>
              <a:t>sinkrotronskih</a:t>
            </a:r>
            <a:r>
              <a:rPr lang="hr-HR" dirty="0">
                <a:solidFill>
                  <a:schemeClr val="tx1"/>
                </a:solidFill>
              </a:rPr>
              <a:t> tehnika povezuje fundamentalnu znanost s razvojem novih materijala i tehnologija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D49D7E7-F4D8-76C2-02B4-43D9C7646910}"/>
              </a:ext>
            </a:extLst>
          </p:cNvPr>
          <p:cNvSpPr txBox="1"/>
          <p:nvPr/>
        </p:nvSpPr>
        <p:spPr>
          <a:xfrm>
            <a:off x="2626442" y="497196"/>
            <a:ext cx="693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/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111218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8181737-65FC-981E-4079-0B47319B02E3}"/>
              </a:ext>
            </a:extLst>
          </p:cNvPr>
          <p:cNvSpPr txBox="1"/>
          <p:nvPr/>
        </p:nvSpPr>
        <p:spPr>
          <a:xfrm>
            <a:off x="2515829" y="2505670"/>
            <a:ext cx="7160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9874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9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76890B-327D-2930-561E-FF0ED55E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hr-HR" sz="3200" b="1" dirty="0"/>
              <a:t>UVOD I MOTIVACIJA</a:t>
            </a:r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91F36-0B88-F2BF-B94A-19170E0A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518" y="995516"/>
            <a:ext cx="4878959" cy="75713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1700" b="1" dirty="0">
                <a:solidFill>
                  <a:schemeClr val="tx1"/>
                </a:solidFill>
              </a:rPr>
              <a:t>visoki tlak</a:t>
            </a:r>
            <a:r>
              <a:rPr lang="hr-HR" sz="1700" dirty="0">
                <a:solidFill>
                  <a:schemeClr val="tx1"/>
                </a:solidFill>
              </a:rPr>
              <a:t> – temeljna termodinamička varijabla koja snažno mijenja strukturu i svojstva tvari</a:t>
            </a:r>
          </a:p>
          <a:p>
            <a:pPr marL="0" indent="0">
              <a:lnSpc>
                <a:spcPct val="90000"/>
              </a:lnSpc>
              <a:buNone/>
            </a:pPr>
            <a:endParaRPr lang="hr-HR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hr-HR" sz="1700" dirty="0">
              <a:solidFill>
                <a:schemeClr val="tx1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99CCE86-A3C3-4098-B6DF-65ACE1EE55A2}"/>
              </a:ext>
            </a:extLst>
          </p:cNvPr>
          <p:cNvSpPr txBox="1"/>
          <p:nvPr/>
        </p:nvSpPr>
        <p:spPr>
          <a:xfrm>
            <a:off x="6356555" y="5970932"/>
            <a:ext cx="5582264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hr-HR" sz="1400" dirty="0">
                <a:solidFill>
                  <a:schemeClr val="tx1"/>
                </a:solidFill>
              </a:rPr>
              <a:t>Danas znanstvenici nastoje reproducirati takve uvjete u laboratoriju radi razumijevanja materije i razvoja novih funkcionalnih materijala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8A08222-0223-1D5F-BC6B-C7A190BD491A}"/>
              </a:ext>
            </a:extLst>
          </p:cNvPr>
          <p:cNvSpPr txBox="1"/>
          <p:nvPr/>
        </p:nvSpPr>
        <p:spPr>
          <a:xfrm>
            <a:off x="6786099" y="2312310"/>
            <a:ext cx="4715796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600" dirty="0">
                <a:solidFill>
                  <a:schemeClr val="tx1"/>
                </a:solidFill>
              </a:rPr>
              <a:t>smanjenje </a:t>
            </a:r>
            <a:r>
              <a:rPr lang="hr-HR" sz="1600" dirty="0" err="1">
                <a:solidFill>
                  <a:schemeClr val="tx1"/>
                </a:solidFill>
              </a:rPr>
              <a:t>međuatomskih</a:t>
            </a:r>
            <a:r>
              <a:rPr lang="hr-HR" sz="1600" dirty="0">
                <a:solidFill>
                  <a:schemeClr val="tx1"/>
                </a:solidFill>
              </a:rPr>
              <a:t> udaljenosti</a:t>
            </a:r>
          </a:p>
          <a:p>
            <a:pPr algn="ctr">
              <a:lnSpc>
                <a:spcPct val="90000"/>
              </a:lnSpc>
            </a:pPr>
            <a:r>
              <a:rPr lang="hr-HR" sz="160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endParaRPr lang="hr-HR" sz="1600" dirty="0"/>
          </a:p>
          <a:p>
            <a:pPr algn="ctr">
              <a:lnSpc>
                <a:spcPct val="90000"/>
              </a:lnSpc>
            </a:pPr>
            <a:r>
              <a:rPr lang="hr-HR" sz="1600" dirty="0">
                <a:solidFill>
                  <a:schemeClr val="tx1"/>
                </a:solidFill>
              </a:rPr>
              <a:t>nove faze, spojevi</a:t>
            </a:r>
          </a:p>
          <a:p>
            <a:pPr algn="ctr">
              <a:lnSpc>
                <a:spcPct val="90000"/>
              </a:lnSpc>
            </a:pPr>
            <a:endParaRPr lang="hr-HR" sz="16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hr-HR" sz="1600" dirty="0"/>
          </a:p>
          <a:p>
            <a:pPr algn="ctr">
              <a:lnSpc>
                <a:spcPct val="90000"/>
              </a:lnSpc>
            </a:pPr>
            <a:r>
              <a:rPr lang="hr-HR" sz="1600" dirty="0"/>
              <a:t> </a:t>
            </a:r>
            <a:r>
              <a:rPr lang="hr-HR" sz="1600" dirty="0">
                <a:solidFill>
                  <a:schemeClr val="tx1"/>
                </a:solidFill>
              </a:rPr>
              <a:t>egzotična fizikalno-kemijska svojstva</a:t>
            </a:r>
          </a:p>
          <a:p>
            <a:pPr algn="ctr">
              <a:lnSpc>
                <a:spcPct val="90000"/>
              </a:lnSpc>
            </a:pP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178B7AEC-B934-8359-2D4E-5AF15186B112}"/>
              </a:ext>
            </a:extLst>
          </p:cNvPr>
          <p:cNvSpPr txBox="1"/>
          <p:nvPr/>
        </p:nvSpPr>
        <p:spPr>
          <a:xfrm>
            <a:off x="6124264" y="5049483"/>
            <a:ext cx="571500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r-HR" sz="1400" dirty="0"/>
              <a:t>E</a:t>
            </a:r>
            <a:r>
              <a:rPr lang="hr-HR" sz="1400" dirty="0">
                <a:solidFill>
                  <a:schemeClr val="tx1"/>
                </a:solidFill>
              </a:rPr>
              <a:t>kstremni tlakovi u prirodi sudjeluju u nastanku planeta, dijamanata i dubokih unutrašnjosti divovskih planeta</a:t>
            </a:r>
          </a:p>
        </p:txBody>
      </p:sp>
      <p:sp>
        <p:nvSpPr>
          <p:cNvPr id="35" name="Strelica: prema dolje 34">
            <a:extLst>
              <a:ext uri="{FF2B5EF4-FFF2-40B4-BE49-F238E27FC236}">
                <a16:creationId xmlns:a16="http://schemas.microsoft.com/office/drawing/2014/main" id="{7CA3A16F-567C-788A-7A58-BC9894E9D1EB}"/>
              </a:ext>
            </a:extLst>
          </p:cNvPr>
          <p:cNvSpPr/>
          <p:nvPr/>
        </p:nvSpPr>
        <p:spPr>
          <a:xfrm>
            <a:off x="8981765" y="2715057"/>
            <a:ext cx="324464" cy="1991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Strelica: prema dolje 35">
            <a:extLst>
              <a:ext uri="{FF2B5EF4-FFF2-40B4-BE49-F238E27FC236}">
                <a16:creationId xmlns:a16="http://schemas.microsoft.com/office/drawing/2014/main" id="{4F606471-1221-2D66-7106-23E08F7DD8C5}"/>
              </a:ext>
            </a:extLst>
          </p:cNvPr>
          <p:cNvSpPr/>
          <p:nvPr/>
        </p:nvSpPr>
        <p:spPr>
          <a:xfrm>
            <a:off x="8981765" y="3316907"/>
            <a:ext cx="324464" cy="1991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D2BFD18B-57E7-0C11-BE2D-8EB9F1512B4D}"/>
              </a:ext>
            </a:extLst>
          </p:cNvPr>
          <p:cNvSpPr/>
          <p:nvPr/>
        </p:nvSpPr>
        <p:spPr>
          <a:xfrm>
            <a:off x="6603587" y="1808517"/>
            <a:ext cx="5080819" cy="275057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885F278-4581-9547-08D8-E78993C3D8F4}"/>
              </a:ext>
            </a:extLst>
          </p:cNvPr>
          <p:cNvSpPr txBox="1"/>
          <p:nvPr/>
        </p:nvSpPr>
        <p:spPr>
          <a:xfrm>
            <a:off x="0" y="6172200"/>
            <a:ext cx="61107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G. Shen, H.K. Mao,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Rep. Prog. Phys.,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80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(2017) 1–53.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B. Wei, L. Lin, J. Zhang, Z. Zhan, Z. Cheng, J. Jiang,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Phys. Status Solidi – RRL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18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(2024) 2300469–2300482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r-H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900" dirty="0"/>
              <a:t>G. Deng, </a:t>
            </a:r>
            <a:r>
              <a:rPr lang="en-US" sz="900" i="1" dirty="0"/>
              <a:t>Adv. Mat. Sci.</a:t>
            </a:r>
            <a:r>
              <a:rPr lang="en-US" sz="900" dirty="0"/>
              <a:t>, </a:t>
            </a:r>
            <a:r>
              <a:rPr lang="en-US" sz="900" b="1" dirty="0"/>
              <a:t>3</a:t>
            </a:r>
            <a:r>
              <a:rPr lang="en-US" sz="900" dirty="0"/>
              <a:t> (2019) 1–4.</a:t>
            </a:r>
            <a:endParaRPr lang="hr-HR" sz="900" dirty="0"/>
          </a:p>
          <a:p>
            <a:r>
              <a:rPr lang="en-US" sz="900" dirty="0"/>
              <a:t>J.S. Schilling, </a:t>
            </a:r>
            <a:r>
              <a:rPr lang="en-US" sz="900" i="1" dirty="0"/>
              <a:t>Phys. Chem. Solids</a:t>
            </a:r>
            <a:r>
              <a:rPr lang="en-US" sz="900" dirty="0"/>
              <a:t>, </a:t>
            </a:r>
            <a:r>
              <a:rPr lang="en-US" sz="900" b="1" dirty="0"/>
              <a:t>59</a:t>
            </a:r>
            <a:r>
              <a:rPr lang="en-US" sz="900" dirty="0"/>
              <a:t> (1998) 553–568.</a:t>
            </a:r>
            <a:endParaRPr lang="hr-HR" sz="900" dirty="0"/>
          </a:p>
          <a:p>
            <a:pPr indent="-406400">
              <a:buNone/>
            </a:pPr>
            <a:endParaRPr lang="hr-H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3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82CBB-A50C-65D4-DC56-7F71A3C5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065" y="-1788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VISOKI TLAK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7096C7-0148-0B6E-64CE-B663FBCE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14" y="1975243"/>
            <a:ext cx="8534400" cy="4546055"/>
          </a:xfrm>
        </p:spPr>
        <p:txBody>
          <a:bodyPr>
            <a:noAutofit/>
          </a:bodyPr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tlak se definira kao sila koja djeluje okomito na jedinicu površine [Pa]</a:t>
            </a:r>
          </a:p>
          <a:p>
            <a:pPr algn="ctr"/>
            <a:endParaRPr lang="hr-HR" sz="1600" dirty="0">
              <a:solidFill>
                <a:schemeClr val="tx1"/>
              </a:solidFill>
            </a:endParaRPr>
          </a:p>
          <a:p>
            <a:pPr algn="ctr"/>
            <a:endParaRPr lang="hr-HR" sz="1600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1600" dirty="0">
                <a:solidFill>
                  <a:schemeClr val="tx1"/>
                </a:solidFill>
              </a:rPr>
              <a:t>povećanje tlaka </a:t>
            </a:r>
          </a:p>
          <a:p>
            <a:pPr marL="0" indent="0" algn="ctr">
              <a:buNone/>
            </a:pPr>
            <a:endParaRPr lang="hr-HR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sz="1600" dirty="0">
                <a:solidFill>
                  <a:schemeClr val="tx1"/>
                </a:solidFill>
              </a:rPr>
              <a:t>smanjenje volumena i </a:t>
            </a:r>
            <a:r>
              <a:rPr lang="hr-HR" sz="1600" dirty="0" err="1">
                <a:solidFill>
                  <a:schemeClr val="tx1"/>
                </a:solidFill>
              </a:rPr>
              <a:t>međuatomskih</a:t>
            </a:r>
            <a:r>
              <a:rPr lang="hr-HR" sz="1600" dirty="0">
                <a:solidFill>
                  <a:schemeClr val="tx1"/>
                </a:solidFill>
              </a:rPr>
              <a:t> udaljenosti</a:t>
            </a:r>
          </a:p>
          <a:p>
            <a:pPr marL="0" indent="0" algn="ctr">
              <a:buNone/>
            </a:pPr>
            <a:endParaRPr lang="hr-HR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sz="1600" dirty="0">
                <a:solidFill>
                  <a:schemeClr val="tx1"/>
                </a:solidFill>
              </a:rPr>
              <a:t> stvaranje novih faza</a:t>
            </a:r>
          </a:p>
          <a:p>
            <a:pPr marL="0" indent="0" algn="ctr">
              <a:buNone/>
            </a:pPr>
            <a:endParaRPr lang="hr-HR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r-HR" sz="1600" dirty="0">
                <a:solidFill>
                  <a:schemeClr val="tx1"/>
                </a:solidFill>
              </a:rPr>
              <a:t> pojava novih oksidacijskih stanja </a:t>
            </a:r>
          </a:p>
          <a:p>
            <a:pPr marL="0" indent="0" algn="ctr">
              <a:buNone/>
            </a:pPr>
            <a:r>
              <a:rPr lang="hr-HR" dirty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endParaRPr lang="hr-HR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hr-HR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hr-HR" b="1" dirty="0">
              <a:sym typeface="Wingdings" panose="05000000000000000000" pitchFamily="2" charset="2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F1F27BC-4A88-6769-0A2E-537FCE87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984" y="2906925"/>
            <a:ext cx="1897513" cy="268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B6196E8-69DB-4224-0418-346BFC85C9E3}"/>
              </a:ext>
            </a:extLst>
          </p:cNvPr>
          <p:cNvSpPr txBox="1"/>
          <p:nvPr/>
        </p:nvSpPr>
        <p:spPr>
          <a:xfrm>
            <a:off x="2053098" y="1636936"/>
            <a:ext cx="610583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hr-HR" sz="1800" b="1" i="1" dirty="0"/>
              <a:t>širok raspon: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hr-HR" sz="1800" dirty="0"/>
              <a:t>10</a:t>
            </a:r>
            <a:r>
              <a:rPr lang="hr-HR" sz="1800" baseline="30000" dirty="0"/>
              <a:t>-25</a:t>
            </a:r>
            <a:r>
              <a:rPr lang="hr-HR" sz="1800" dirty="0"/>
              <a:t> Pa – 10</a:t>
            </a:r>
            <a:r>
              <a:rPr lang="hr-HR" sz="1800" baseline="30000" dirty="0"/>
              <a:t>5</a:t>
            </a:r>
            <a:r>
              <a:rPr lang="hr-HR" sz="1800" dirty="0"/>
              <a:t> Pa – 10</a:t>
            </a:r>
            <a:r>
              <a:rPr lang="hr-HR" sz="1800" baseline="30000" dirty="0"/>
              <a:t>35</a:t>
            </a:r>
            <a:r>
              <a:rPr lang="hr-HR" sz="1800" dirty="0"/>
              <a:t> Pa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43E43730-1811-9331-DC5D-ECF2C6249447}"/>
              </a:ext>
            </a:extLst>
          </p:cNvPr>
          <p:cNvSpPr txBox="1"/>
          <p:nvPr/>
        </p:nvSpPr>
        <p:spPr>
          <a:xfrm>
            <a:off x="9468465" y="1489187"/>
            <a:ext cx="26786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1400" b="1" dirty="0" err="1">
                <a:sym typeface="Wingdings" panose="05000000000000000000" pitchFamily="2" charset="2"/>
              </a:rPr>
              <a:t>Percy</a:t>
            </a:r>
            <a:r>
              <a:rPr lang="hr-HR" sz="1400" b="1" dirty="0">
                <a:sym typeface="Wingdings" panose="05000000000000000000" pitchFamily="2" charset="2"/>
              </a:rPr>
              <a:t> W. </a:t>
            </a:r>
            <a:r>
              <a:rPr lang="hr-HR" sz="1400" b="1" dirty="0" err="1">
                <a:sym typeface="Wingdings" panose="05000000000000000000" pitchFamily="2" charset="2"/>
              </a:rPr>
              <a:t>Bridgman</a:t>
            </a:r>
            <a:r>
              <a:rPr lang="hr-HR" sz="1400" b="1" dirty="0">
                <a:sym typeface="Wingdings" panose="05000000000000000000" pitchFamily="2" charset="2"/>
              </a:rPr>
              <a:t>  </a:t>
            </a:r>
          </a:p>
          <a:p>
            <a:pPr marL="0" indent="0" algn="ctr">
              <a:buNone/>
            </a:pPr>
            <a:r>
              <a:rPr lang="hr-HR" sz="1400" b="1" dirty="0">
                <a:sym typeface="Wingdings" panose="05000000000000000000" pitchFamily="2" charset="2"/>
              </a:rPr>
              <a:t>- </a:t>
            </a:r>
            <a:r>
              <a:rPr lang="hr-HR" sz="1400" dirty="0">
                <a:sym typeface="Wingdings" panose="05000000000000000000" pitchFamily="2" charset="2"/>
              </a:rPr>
              <a:t>razvio metode za generiranje i mjerenje tlakova do 10 GPa </a:t>
            </a:r>
          </a:p>
          <a:p>
            <a:pPr algn="ctr"/>
            <a:r>
              <a:rPr lang="hr-HR" sz="1400" dirty="0">
                <a:sym typeface="Wingdings" panose="05000000000000000000" pitchFamily="2" charset="2"/>
              </a:rPr>
              <a:t> - postavio temelje moderne znanosti o visokom tlaku </a:t>
            </a:r>
            <a:endParaRPr lang="hr-HR" sz="1400" b="1" dirty="0"/>
          </a:p>
        </p:txBody>
      </p:sp>
      <p:sp>
        <p:nvSpPr>
          <p:cNvPr id="18" name="Strelica: prema dolje 17">
            <a:extLst>
              <a:ext uri="{FF2B5EF4-FFF2-40B4-BE49-F238E27FC236}">
                <a16:creationId xmlns:a16="http://schemas.microsoft.com/office/drawing/2014/main" id="{3752BF88-7BD9-2A33-BDD2-5B554871307E}"/>
              </a:ext>
            </a:extLst>
          </p:cNvPr>
          <p:cNvSpPr/>
          <p:nvPr/>
        </p:nvSpPr>
        <p:spPr>
          <a:xfrm>
            <a:off x="4902610" y="5007121"/>
            <a:ext cx="597309" cy="3097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7F944E0C-672E-E64A-5502-DE7733AAE831}"/>
              </a:ext>
            </a:extLst>
          </p:cNvPr>
          <p:cNvSpPr/>
          <p:nvPr/>
        </p:nvSpPr>
        <p:spPr>
          <a:xfrm>
            <a:off x="4902610" y="3496290"/>
            <a:ext cx="597309" cy="3097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id="{4A9CA903-D65F-C228-603D-6148FCA82A9A}"/>
              </a:ext>
            </a:extLst>
          </p:cNvPr>
          <p:cNvSpPr/>
          <p:nvPr/>
        </p:nvSpPr>
        <p:spPr>
          <a:xfrm>
            <a:off x="4902610" y="4292062"/>
            <a:ext cx="597309" cy="3097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C2A39F88-1DB0-260B-878D-BDBD7ECE365F}"/>
              </a:ext>
            </a:extLst>
          </p:cNvPr>
          <p:cNvSpPr/>
          <p:nvPr/>
        </p:nvSpPr>
        <p:spPr>
          <a:xfrm>
            <a:off x="2148346" y="2942926"/>
            <a:ext cx="6105832" cy="3142604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330BC59A-E847-0E17-E311-9027CFF3D7ED}"/>
              </a:ext>
            </a:extLst>
          </p:cNvPr>
          <p:cNvSpPr txBox="1"/>
          <p:nvPr/>
        </p:nvSpPr>
        <p:spPr>
          <a:xfrm>
            <a:off x="8704314" y="5623865"/>
            <a:ext cx="4206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1200" dirty="0">
                <a:sym typeface="Wingdings" panose="05000000000000000000" pitchFamily="2" charset="2"/>
              </a:rPr>
              <a:t>Nobelova nagrada za fiziku </a:t>
            </a:r>
          </a:p>
          <a:p>
            <a:pPr marL="0" indent="0" algn="ctr">
              <a:buNone/>
            </a:pPr>
            <a:r>
              <a:rPr lang="hr-HR" sz="1200" dirty="0">
                <a:sym typeface="Wingdings" panose="05000000000000000000" pitchFamily="2" charset="2"/>
              </a:rPr>
              <a:t>(1946.)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C92B355-00B5-DCBC-9EB4-2B509EEB4B35}"/>
              </a:ext>
            </a:extLst>
          </p:cNvPr>
          <p:cNvSpPr txBox="1"/>
          <p:nvPr/>
        </p:nvSpPr>
        <p:spPr>
          <a:xfrm>
            <a:off x="0" y="6157492"/>
            <a:ext cx="6454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ea typeface="Times New Roman" panose="02020603050405020304" pitchFamily="18" charset="0"/>
              </a:rPr>
              <a:t>G. Deng,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Adv. Mat. Sci.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3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(2019) 1–4.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r>
              <a:rPr lang="en-US" sz="900" dirty="0"/>
              <a:t>M. Xu, Y. Li, Y. Ma, </a:t>
            </a:r>
            <a:r>
              <a:rPr lang="en-US" sz="900" i="1" dirty="0"/>
              <a:t>Chem. Sci.</a:t>
            </a:r>
            <a:r>
              <a:rPr lang="en-US" sz="900" dirty="0"/>
              <a:t>, </a:t>
            </a:r>
            <a:r>
              <a:rPr lang="en-US" sz="900" b="1" dirty="0"/>
              <a:t>13</a:t>
            </a:r>
            <a:r>
              <a:rPr lang="en-US" sz="900" dirty="0"/>
              <a:t> (2022) 329–344.</a:t>
            </a:r>
            <a:endParaRPr lang="hr-HR" sz="900" dirty="0"/>
          </a:p>
          <a:p>
            <a:r>
              <a:rPr lang="hr-HR" sz="900" dirty="0" err="1">
                <a:ea typeface="Times New Roman" panose="02020603050405020304" pitchFamily="18" charset="0"/>
              </a:rPr>
              <a:t>Percy</a:t>
            </a:r>
            <a:r>
              <a:rPr lang="hr-HR" sz="900" dirty="0">
                <a:ea typeface="Times New Roman" panose="02020603050405020304" pitchFamily="18" charset="0"/>
              </a:rPr>
              <a:t> Williams </a:t>
            </a:r>
            <a:r>
              <a:rPr lang="hr-HR" sz="900" dirty="0" err="1">
                <a:ea typeface="Times New Roman" panose="02020603050405020304" pitchFamily="18" charset="0"/>
              </a:rPr>
              <a:t>Bridgman</a:t>
            </a:r>
            <a:r>
              <a:rPr lang="en-US" sz="900" dirty="0">
                <a:ea typeface="Times New Roman" panose="02020603050405020304" pitchFamily="18" charset="0"/>
              </a:rPr>
              <a:t>, (</a:t>
            </a:r>
            <a:r>
              <a:rPr lang="hr-HR" sz="900" dirty="0">
                <a:ea typeface="Times New Roman" panose="02020603050405020304" pitchFamily="18" charset="0"/>
              </a:rPr>
              <a:t>8</a:t>
            </a:r>
            <a:r>
              <a:rPr lang="en-US" sz="900" dirty="0">
                <a:ea typeface="Times New Roman" panose="02020603050405020304" pitchFamily="18" charset="0"/>
              </a:rPr>
              <a:t>.</a:t>
            </a:r>
            <a:r>
              <a:rPr lang="hr-HR" sz="900" dirty="0">
                <a:ea typeface="Times New Roman" panose="02020603050405020304" pitchFamily="18" charset="0"/>
              </a:rPr>
              <a:t>4</a:t>
            </a:r>
            <a:r>
              <a:rPr lang="en-US" sz="900" dirty="0">
                <a:ea typeface="Times New Roman" panose="02020603050405020304" pitchFamily="18" charset="0"/>
              </a:rPr>
              <a:t>.202</a:t>
            </a:r>
            <a:r>
              <a:rPr lang="hr-HR" sz="900" dirty="0">
                <a:ea typeface="Times New Roman" panose="02020603050405020304" pitchFamily="18" charset="0"/>
              </a:rPr>
              <a:t>6</a:t>
            </a:r>
            <a:r>
              <a:rPr lang="en-US" sz="900" dirty="0">
                <a:ea typeface="Times New Roman" panose="02020603050405020304" pitchFamily="18" charset="0"/>
              </a:rPr>
              <a:t>.), </a:t>
            </a:r>
            <a:r>
              <a:rPr lang="en-US" sz="900" dirty="0"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https://en.wikipedia.org/wiki/Percy_Williams_Bridgman</a:t>
            </a:r>
            <a:r>
              <a:rPr lang="hr-HR" sz="900" dirty="0">
                <a:ea typeface="Times New Roman" panose="02020603050405020304" pitchFamily="18" charset="0"/>
              </a:rPr>
              <a:t> </a:t>
            </a:r>
            <a:r>
              <a:rPr lang="en-US" sz="900" dirty="0">
                <a:ea typeface="Times New Roman" panose="02020603050405020304" pitchFamily="18" charset="0"/>
              </a:rPr>
              <a:t>(datum </a:t>
            </a:r>
            <a:r>
              <a:rPr lang="en-US" sz="900" dirty="0" err="1">
                <a:ea typeface="Times New Roman" panose="02020603050405020304" pitchFamily="18" charset="0"/>
              </a:rPr>
              <a:t>pristupa</a:t>
            </a:r>
            <a:r>
              <a:rPr lang="en-US" sz="900" dirty="0">
                <a:ea typeface="Times New Roman" panose="02020603050405020304" pitchFamily="18" charset="0"/>
              </a:rPr>
              <a:t>: </a:t>
            </a:r>
            <a:r>
              <a:rPr lang="hr-HR" sz="900" dirty="0">
                <a:ea typeface="Times New Roman" panose="02020603050405020304" pitchFamily="18" charset="0"/>
              </a:rPr>
              <a:t>3.5.</a:t>
            </a:r>
            <a:r>
              <a:rPr lang="en-US" sz="900" dirty="0">
                <a:ea typeface="Times New Roman" panose="02020603050405020304" pitchFamily="18" charset="0"/>
              </a:rPr>
              <a:t>.2026.)</a:t>
            </a:r>
            <a:endParaRPr lang="hr-HR" sz="900" dirty="0"/>
          </a:p>
          <a:p>
            <a:endParaRPr lang="hr-HR" sz="900" dirty="0"/>
          </a:p>
          <a:p>
            <a:endParaRPr lang="hr-HR" sz="9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720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B6DC94-B8AF-D77E-E712-DFB81636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7510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DIJAMANTNA NAKOVANJ ĆELIJA (DAC)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DEC974-6F18-5A26-464B-F570FD11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790674"/>
            <a:ext cx="8534400" cy="19893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1600" b="1" dirty="0">
                <a:solidFill>
                  <a:schemeClr val="tx1"/>
                </a:solidFill>
              </a:rPr>
              <a:t>ključan alat u visokotlačnim istraživanjima </a:t>
            </a:r>
          </a:p>
          <a:p>
            <a:pPr marL="0" indent="0" algn="ctr">
              <a:buNone/>
            </a:pPr>
            <a:r>
              <a:rPr lang="hr-HR" sz="1600" dirty="0">
                <a:solidFill>
                  <a:schemeClr val="tx1"/>
                </a:solidFill>
              </a:rPr>
              <a:t>(omogućuje stvaranje vrlo visokih tlakova na mikroskopskim uzorcima)</a:t>
            </a:r>
          </a:p>
          <a:p>
            <a:pPr marL="0" indent="0" algn="ctr">
              <a:buNone/>
            </a:pPr>
            <a:endParaRPr lang="hr-HR" dirty="0"/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152BB891-3052-85E6-3902-D43622C40BAF}"/>
              </a:ext>
            </a:extLst>
          </p:cNvPr>
          <p:cNvSpPr/>
          <p:nvPr/>
        </p:nvSpPr>
        <p:spPr>
          <a:xfrm>
            <a:off x="5979242" y="2524017"/>
            <a:ext cx="287594" cy="2560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5C35D0C0-A5A2-CE24-398F-FBF26739B753}"/>
              </a:ext>
            </a:extLst>
          </p:cNvPr>
          <p:cNvSpPr/>
          <p:nvPr/>
        </p:nvSpPr>
        <p:spPr>
          <a:xfrm>
            <a:off x="5979242" y="3057032"/>
            <a:ext cx="287594" cy="25605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4E7B2D9-5A73-64C8-EE75-DE95666E0D9A}"/>
              </a:ext>
            </a:extLst>
          </p:cNvPr>
          <p:cNvSpPr txBox="1"/>
          <p:nvPr/>
        </p:nvSpPr>
        <p:spPr>
          <a:xfrm>
            <a:off x="3800168" y="2236775"/>
            <a:ext cx="4645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PRINCIP RADA</a:t>
            </a:r>
          </a:p>
          <a:p>
            <a:pPr algn="ctr"/>
            <a:endParaRPr lang="hr-HR" dirty="0">
              <a:sym typeface="Wingdings" panose="05000000000000000000" pitchFamily="2" charset="2"/>
            </a:endParaRPr>
          </a:p>
          <a:p>
            <a:pPr algn="ctr"/>
            <a:r>
              <a:rPr lang="hr-HR" sz="1600" dirty="0">
                <a:sym typeface="Wingdings" panose="05000000000000000000" pitchFamily="2" charset="2"/>
              </a:rPr>
              <a:t>vanjska sila na DAC</a:t>
            </a:r>
          </a:p>
          <a:p>
            <a:pPr algn="ctr"/>
            <a:endParaRPr lang="hr-HR" sz="1600" dirty="0">
              <a:sym typeface="Wingdings" panose="05000000000000000000" pitchFamily="2" charset="2"/>
            </a:endParaRPr>
          </a:p>
          <a:p>
            <a:pPr algn="ctr"/>
            <a:r>
              <a:rPr lang="hr-HR" sz="1600" dirty="0">
                <a:sym typeface="Wingdings" panose="05000000000000000000" pitchFamily="2" charset="2"/>
              </a:rPr>
              <a:t> sila se prenosi na uzorak</a:t>
            </a:r>
            <a:endParaRPr lang="hr-HR" sz="1600" dirty="0"/>
          </a:p>
          <a:p>
            <a:endParaRPr lang="hr-HR" dirty="0"/>
          </a:p>
        </p:txBody>
      </p:sp>
      <p:pic>
        <p:nvPicPr>
          <p:cNvPr id="9" name="Slika 8" descr="Slika na kojoj se prikazuje dijagram, skeč, uzorak, origami&#10;&#10;Sadržaj generiran uz AI možda nije točan.">
            <a:extLst>
              <a:ext uri="{FF2B5EF4-FFF2-40B4-BE49-F238E27FC236}">
                <a16:creationId xmlns:a16="http://schemas.microsoft.com/office/drawing/2014/main" id="{D0CDE48F-01B1-6378-0FF7-007C0D5FE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4" y="4179349"/>
            <a:ext cx="2929577" cy="24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301C792-5F10-48AC-5620-13C73FC462FE}"/>
              </a:ext>
            </a:extLst>
          </p:cNvPr>
          <p:cNvSpPr txBox="1"/>
          <p:nvPr/>
        </p:nvSpPr>
        <p:spPr>
          <a:xfrm>
            <a:off x="3619500" y="4321278"/>
            <a:ext cx="529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Kombinacija tvrdoće i optičke/rendgenske prozirnosti dijamanta omogućuje </a:t>
            </a:r>
            <a:r>
              <a:rPr lang="hr-HR" sz="1400" i="1" dirty="0" err="1"/>
              <a:t>in</a:t>
            </a:r>
            <a:r>
              <a:rPr lang="hr-HR" sz="1400" i="1" dirty="0"/>
              <a:t> situ</a:t>
            </a:r>
            <a:r>
              <a:rPr lang="hr-HR" sz="1400" dirty="0"/>
              <a:t> praćenje promjena u uzorku</a:t>
            </a: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600F76C4-30C4-776D-D5B6-947E70C0B338}"/>
              </a:ext>
            </a:extLst>
          </p:cNvPr>
          <p:cNvSpPr/>
          <p:nvPr/>
        </p:nvSpPr>
        <p:spPr>
          <a:xfrm>
            <a:off x="4382729" y="2057684"/>
            <a:ext cx="3480619" cy="198939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8A63624-9F83-07BA-78F9-B0A1BFF86128}"/>
              </a:ext>
            </a:extLst>
          </p:cNvPr>
          <p:cNvSpPr txBox="1"/>
          <p:nvPr/>
        </p:nvSpPr>
        <p:spPr>
          <a:xfrm>
            <a:off x="3619500" y="6007510"/>
            <a:ext cx="529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Primjena DAC-a: kemija, fizika kondenziranih tvari, geologija, znanost o materijalima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535553E-7BBB-59F8-31C7-26A5B8D3D46C}"/>
              </a:ext>
            </a:extLst>
          </p:cNvPr>
          <p:cNvSpPr txBox="1"/>
          <p:nvPr/>
        </p:nvSpPr>
        <p:spPr>
          <a:xfrm>
            <a:off x="8917422" y="6526265"/>
            <a:ext cx="61107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A. Jayaraman,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Rev. Mod. Phys.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55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(1983) 65–108.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8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50F7DC-CBA1-C99F-5EF7-8EDCA3C8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065" y="-111608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POVIJEST RAZVOJA DAC-A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4D019B-2A3F-AE3A-6D55-A518304F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50" y="1152299"/>
            <a:ext cx="4809562" cy="1428395"/>
          </a:xfrm>
        </p:spPr>
        <p:txBody>
          <a:bodyPr>
            <a:normAutofit fontScale="40000" lnSpcReduction="20000"/>
          </a:bodyPr>
          <a:lstStyle/>
          <a:p>
            <a:endParaRPr lang="hr-HR" sz="1600" b="1" dirty="0"/>
          </a:p>
          <a:p>
            <a:pPr marL="0" indent="0" algn="ctr">
              <a:buNone/>
            </a:pPr>
            <a:r>
              <a:rPr lang="hr-HR" sz="4000" b="1" dirty="0" err="1">
                <a:solidFill>
                  <a:schemeClr val="tx1"/>
                </a:solidFill>
              </a:rPr>
              <a:t>Bridgmanovo</a:t>
            </a:r>
            <a:r>
              <a:rPr lang="hr-HR" sz="4000" b="1" dirty="0">
                <a:solidFill>
                  <a:schemeClr val="tx1"/>
                </a:solidFill>
              </a:rPr>
              <a:t> razdoblje (1910. – 1950.) </a:t>
            </a:r>
            <a:endParaRPr lang="hr-HR" sz="4000" b="1" dirty="0"/>
          </a:p>
          <a:p>
            <a:r>
              <a:rPr lang="hr-HR" sz="3500" dirty="0">
                <a:solidFill>
                  <a:schemeClr val="tx1"/>
                </a:solidFill>
              </a:rPr>
              <a:t>dva nasuprotna metalna nakovnja, klip-cilindar uređaji do ~ 10 GPa (100 </a:t>
            </a:r>
            <a:r>
              <a:rPr lang="hr-HR" sz="3500" dirty="0" err="1">
                <a:solidFill>
                  <a:schemeClr val="tx1"/>
                </a:solidFill>
              </a:rPr>
              <a:t>kbar</a:t>
            </a:r>
            <a:r>
              <a:rPr lang="hr-HR" sz="3500" dirty="0">
                <a:solidFill>
                  <a:schemeClr val="tx1"/>
                </a:solidFill>
              </a:rPr>
              <a:t>)</a:t>
            </a:r>
          </a:p>
          <a:p>
            <a:r>
              <a:rPr lang="hr-HR" sz="3500" dirty="0">
                <a:solidFill>
                  <a:schemeClr val="tx1"/>
                </a:solidFill>
              </a:rPr>
              <a:t>sustavna istraživanja faznih prijelaza, ali bez optičkog ili rendgenskog pristupa uzorku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376A0B6-06FA-F9B0-348A-0173D8AB61C7}"/>
              </a:ext>
            </a:extLst>
          </p:cNvPr>
          <p:cNvSpPr txBox="1">
            <a:spLocks/>
          </p:cNvSpPr>
          <p:nvPr/>
        </p:nvSpPr>
        <p:spPr>
          <a:xfrm>
            <a:off x="6882584" y="1152299"/>
            <a:ext cx="4522838" cy="195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1600" b="1" dirty="0">
                <a:solidFill>
                  <a:schemeClr val="tx1"/>
                </a:solidFill>
              </a:rPr>
              <a:t>post-</a:t>
            </a:r>
            <a:r>
              <a:rPr lang="hr-HR" sz="1600" b="1" dirty="0" err="1">
                <a:solidFill>
                  <a:schemeClr val="tx1"/>
                </a:solidFill>
              </a:rPr>
              <a:t>Bridgmanovo</a:t>
            </a:r>
            <a:r>
              <a:rPr lang="hr-HR" sz="1600" b="1" dirty="0">
                <a:solidFill>
                  <a:schemeClr val="tx1"/>
                </a:solidFill>
              </a:rPr>
              <a:t> razdoblje (1950. – 1960.)</a:t>
            </a:r>
            <a:endParaRPr lang="hr-HR" sz="1600" b="1" dirty="0"/>
          </a:p>
          <a:p>
            <a:r>
              <a:rPr lang="hr-HR" sz="1400" b="1" dirty="0" err="1">
                <a:solidFill>
                  <a:schemeClr val="tx1"/>
                </a:solidFill>
              </a:rPr>
              <a:t>Drickamer</a:t>
            </a:r>
            <a:r>
              <a:rPr lang="hr-HR" sz="1400" b="1" dirty="0">
                <a:solidFill>
                  <a:schemeClr val="tx1"/>
                </a:solidFill>
              </a:rPr>
              <a:t> i sur. – </a:t>
            </a:r>
            <a:r>
              <a:rPr lang="hr-HR" sz="1400" dirty="0">
                <a:solidFill>
                  <a:schemeClr val="tx1"/>
                </a:solidFill>
              </a:rPr>
              <a:t>razvoj uređaja s podržanim nakovnjima za električna, optička i rendgenska mjerenja</a:t>
            </a:r>
          </a:p>
          <a:p>
            <a:r>
              <a:rPr lang="hr-HR" sz="1400" dirty="0">
                <a:solidFill>
                  <a:schemeClr val="tx1"/>
                </a:solidFill>
              </a:rPr>
              <a:t>proširenje raspona tlakova na nekoliko stotina </a:t>
            </a:r>
            <a:r>
              <a:rPr lang="hr-HR" sz="1400" dirty="0" err="1">
                <a:solidFill>
                  <a:schemeClr val="tx1"/>
                </a:solidFill>
              </a:rPr>
              <a:t>kbar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3090F173-C774-0872-9F5F-82390B8B1BEC}"/>
              </a:ext>
            </a:extLst>
          </p:cNvPr>
          <p:cNvSpPr/>
          <p:nvPr/>
        </p:nvSpPr>
        <p:spPr>
          <a:xfrm>
            <a:off x="2097036" y="3121858"/>
            <a:ext cx="7997928" cy="1077218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38623C8-6B60-7086-8484-D303B754E987}"/>
              </a:ext>
            </a:extLst>
          </p:cNvPr>
          <p:cNvSpPr txBox="1"/>
          <p:nvPr/>
        </p:nvSpPr>
        <p:spPr>
          <a:xfrm>
            <a:off x="1050208" y="3293856"/>
            <a:ext cx="10091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(1958./1959., </a:t>
            </a:r>
            <a:r>
              <a:rPr lang="hr-HR" sz="1600" b="1" dirty="0" err="1"/>
              <a:t>Valkenburg</a:t>
            </a:r>
            <a:r>
              <a:rPr lang="hr-HR" sz="1600" b="1" dirty="0"/>
              <a:t> i </a:t>
            </a:r>
            <a:r>
              <a:rPr lang="hr-HR" sz="1600" b="1" dirty="0" err="1"/>
              <a:t>Weir</a:t>
            </a:r>
            <a:r>
              <a:rPr lang="hr-HR" sz="1600" b="1" dirty="0"/>
              <a:t>)</a:t>
            </a:r>
          </a:p>
          <a:p>
            <a:pPr algn="ctr"/>
            <a:r>
              <a:rPr lang="hr-HR" sz="1600" b="1" dirty="0"/>
              <a:t>PRVA MODERNA DIJAMANTNA NAKOVANJ ĆELIJA</a:t>
            </a:r>
          </a:p>
          <a:p>
            <a:pPr algn="ctr"/>
            <a:endParaRPr lang="hr-HR" sz="1600" b="1" i="1" dirty="0"/>
          </a:p>
          <a:p>
            <a:pPr algn="ctr"/>
            <a:endParaRPr lang="hr-HR" sz="1600" b="1" i="1" dirty="0"/>
          </a:p>
        </p:txBody>
      </p:sp>
      <p:pic>
        <p:nvPicPr>
          <p:cNvPr id="16" name="Slika 15" descr="Slika na kojoj se prikazuje gramofon, crno-bijelo&#10;&#10;Sadržaj generiran uz AI možda nije točan.">
            <a:extLst>
              <a:ext uri="{FF2B5EF4-FFF2-40B4-BE49-F238E27FC236}">
                <a16:creationId xmlns:a16="http://schemas.microsoft.com/office/drawing/2014/main" id="{E3B75685-BA91-E848-7D64-D82CEE3B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57" y="4371074"/>
            <a:ext cx="2698950" cy="224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Slika 16" descr="Slika na kojoj se prikazuje skeč, dijagram, crtež, tehničko crtanje&#10;&#10;Sadržaj generiran uz AI možda nije točan.">
            <a:extLst>
              <a:ext uri="{FF2B5EF4-FFF2-40B4-BE49-F238E27FC236}">
                <a16:creationId xmlns:a16="http://schemas.microsoft.com/office/drawing/2014/main" id="{93878BE0-7880-4EF7-7527-751949925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" t="1844" r="14488"/>
          <a:stretch>
            <a:fillRect/>
          </a:stretch>
        </p:blipFill>
        <p:spPr bwMode="auto">
          <a:xfrm>
            <a:off x="9216513" y="4305435"/>
            <a:ext cx="2698949" cy="225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C1B4414C-8EF0-69A7-F3D6-D1B467ACD523}"/>
              </a:ext>
            </a:extLst>
          </p:cNvPr>
          <p:cNvSpPr txBox="1"/>
          <p:nvPr/>
        </p:nvSpPr>
        <p:spPr>
          <a:xfrm>
            <a:off x="4053348" y="5230945"/>
            <a:ext cx="408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Istodobno </a:t>
            </a:r>
            <a:r>
              <a:rPr lang="hr-HR" sz="1400" b="1" dirty="0" err="1"/>
              <a:t>Jamieson</a:t>
            </a:r>
            <a:r>
              <a:rPr lang="hr-HR" sz="1400" dirty="0"/>
              <a:t> razvija hidraulički pogonjenu verziju za rendgensku difrakciju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2B60E3C-2C5E-59E1-17D4-249E41FB1713}"/>
              </a:ext>
            </a:extLst>
          </p:cNvPr>
          <p:cNvSpPr txBox="1"/>
          <p:nvPr/>
        </p:nvSpPr>
        <p:spPr>
          <a:xfrm>
            <a:off x="3694473" y="6560809"/>
            <a:ext cx="61549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W.A. Bassett,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High Press. Res.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29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(2009) 163–186.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9CDE1D-A06A-46B1-7B0C-EB1FA42E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6254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/>
              <a:t>KONSTRUKCIJA I KOMPONENTE DAC-A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8BDB6B-B533-AC42-E069-05E12A73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059" y="690987"/>
            <a:ext cx="7588769" cy="4771330"/>
          </a:xfrm>
        </p:spPr>
        <p:txBody>
          <a:bodyPr/>
          <a:lstStyle/>
          <a:p>
            <a:r>
              <a:rPr lang="hr-HR" sz="1600" dirty="0">
                <a:solidFill>
                  <a:schemeClr val="tx1"/>
                </a:solidFill>
              </a:rPr>
              <a:t>kompaktan visokotlačni uređaj u kojem se generiraju izuzetno visoki tlakovi kompresijom vrlo malog uzorka između dvaju suprotstavljenih dijamanata</a:t>
            </a:r>
          </a:p>
          <a:p>
            <a:r>
              <a:rPr lang="hr-HR" sz="1600" dirty="0">
                <a:solidFill>
                  <a:schemeClr val="tx1"/>
                </a:solidFill>
              </a:rPr>
              <a:t>dijamanti su montirani u čvrsto mehaničko tijelo ćelije (od čelika, Be-Cu legure ili tvrdih karbida), omogućuje približavanje pomoću vijaka, mehanizma poluge ili hidrauličkog sustava</a:t>
            </a:r>
          </a:p>
          <a:p>
            <a:r>
              <a:rPr lang="hr-HR" sz="1600" dirty="0">
                <a:solidFill>
                  <a:schemeClr val="tx1"/>
                </a:solidFill>
              </a:rPr>
              <a:t>mala kontaktna površina između dijamanta – umjerene vanjske sile stvaraju tlakove reda desetaka do stotina GPa</a:t>
            </a:r>
          </a:p>
          <a:p>
            <a:r>
              <a:rPr lang="hr-HR" sz="1600" dirty="0">
                <a:solidFill>
                  <a:schemeClr val="tx1"/>
                </a:solidFill>
              </a:rPr>
              <a:t>ključna prednost DAC-a je istodobna mehanička i optička funkcija dijamanta kao nakovnja i prozora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 descr="Slika na kojoj se prikazuje krug, srebro&#10;&#10;Sadržaj generiran uz AI možda nije točan.">
            <a:extLst>
              <a:ext uri="{FF2B5EF4-FFF2-40B4-BE49-F238E27FC236}">
                <a16:creationId xmlns:a16="http://schemas.microsoft.com/office/drawing/2014/main" id="{DCC41D5E-AA25-8B39-7958-9722C8D2A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" t="2776" r="2129" b="1588"/>
          <a:stretch>
            <a:fillRect/>
          </a:stretch>
        </p:blipFill>
        <p:spPr bwMode="auto">
          <a:xfrm>
            <a:off x="699361" y="1140650"/>
            <a:ext cx="257492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E879B54-48E9-7C28-A2A6-FFC0DBE8444F}"/>
              </a:ext>
            </a:extLst>
          </p:cNvPr>
          <p:cNvSpPr txBox="1"/>
          <p:nvPr/>
        </p:nvSpPr>
        <p:spPr>
          <a:xfrm>
            <a:off x="781455" y="5148600"/>
            <a:ext cx="2492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Glavne komponente:</a:t>
            </a:r>
          </a:p>
          <a:p>
            <a:pPr marL="342900" indent="-342900">
              <a:buAutoNum type="arabicParenR"/>
            </a:pPr>
            <a:r>
              <a:rPr lang="hr-HR" sz="1400" dirty="0"/>
              <a:t>dijamant</a:t>
            </a:r>
          </a:p>
          <a:p>
            <a:pPr marL="342900" indent="-342900">
              <a:buAutoNum type="arabicParenR"/>
            </a:pPr>
            <a:r>
              <a:rPr lang="hr-HR" sz="1400" dirty="0"/>
              <a:t>metalna brtva</a:t>
            </a:r>
          </a:p>
          <a:p>
            <a:pPr marL="342900" indent="-342900">
              <a:buAutoNum type="arabicParenR"/>
            </a:pPr>
            <a:r>
              <a:rPr lang="hr-HR" sz="1400" dirty="0"/>
              <a:t>uzorak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75584AC-4E6C-CB19-2998-9AF064724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175" y="4142914"/>
            <a:ext cx="4868434" cy="207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F508D80-DC90-6F8D-2EAC-DB15C3DAC6DD}"/>
              </a:ext>
            </a:extLst>
          </p:cNvPr>
          <p:cNvSpPr txBox="1"/>
          <p:nvPr/>
        </p:nvSpPr>
        <p:spPr>
          <a:xfrm>
            <a:off x="0" y="6397165"/>
            <a:ext cx="61500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B. Wei, L. Lin, J. Zhang, Z. Zhan, Z. Cheng, J. Jiang,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Phys. Status Solidi – RRL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18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(2024) 2300469–2300482.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1F8636A-7001-6844-B852-5E92130DA2BF}"/>
              </a:ext>
            </a:extLst>
          </p:cNvPr>
          <p:cNvSpPr txBox="1"/>
          <p:nvPr/>
        </p:nvSpPr>
        <p:spPr>
          <a:xfrm>
            <a:off x="-14748" y="6618864"/>
            <a:ext cx="61107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G. Shen, H.K. Mao,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Rep. Prog. Phys.,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80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(2017) 1–53.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0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6FE5B3-3A3D-9A5F-D57D-1CAAFAD5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82" y="166055"/>
            <a:ext cx="8534400" cy="1507067"/>
          </a:xfrm>
        </p:spPr>
        <p:txBody>
          <a:bodyPr/>
          <a:lstStyle/>
          <a:p>
            <a:r>
              <a:rPr lang="hr-HR" b="1" dirty="0"/>
              <a:t>1) </a:t>
            </a:r>
            <a:r>
              <a:rPr lang="hr-HR" sz="3200" b="1" dirty="0"/>
              <a:t>dijamant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0DCB0B-7314-38F4-3031-A86FB94C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82" y="1402191"/>
            <a:ext cx="8534400" cy="1342922"/>
          </a:xfrm>
        </p:spPr>
        <p:txBody>
          <a:bodyPr/>
          <a:lstStyle/>
          <a:p>
            <a:r>
              <a:rPr lang="hr-HR" sz="1400" dirty="0">
                <a:solidFill>
                  <a:schemeClr val="tx1"/>
                </a:solidFill>
              </a:rPr>
              <a:t>ujedinjuje mehaničku f-ju nakovnja i f-ju optičkog prozora</a:t>
            </a:r>
          </a:p>
          <a:p>
            <a:r>
              <a:rPr lang="hr-HR" sz="1400" dirty="0">
                <a:solidFill>
                  <a:schemeClr val="tx1"/>
                </a:solidFill>
              </a:rPr>
              <a:t>istovremeno stvaranje ekstremnih tlakova i </a:t>
            </a:r>
            <a:r>
              <a:rPr lang="hr-HR" sz="1400" i="1" dirty="0" err="1">
                <a:solidFill>
                  <a:schemeClr val="tx1"/>
                </a:solidFill>
              </a:rPr>
              <a:t>in</a:t>
            </a:r>
            <a:r>
              <a:rPr lang="hr-HR" sz="1400" i="1" dirty="0">
                <a:solidFill>
                  <a:schemeClr val="tx1"/>
                </a:solidFill>
              </a:rPr>
              <a:t> situ</a:t>
            </a:r>
            <a:r>
              <a:rPr lang="hr-HR" sz="1400" dirty="0">
                <a:solidFill>
                  <a:schemeClr val="tx1"/>
                </a:solidFill>
              </a:rPr>
              <a:t> praćenje strukturnih ili spektroskopskih promjena uzorka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E15E534-BB39-8E5C-F5CB-52B0F3557D24}"/>
              </a:ext>
            </a:extLst>
          </p:cNvPr>
          <p:cNvSpPr txBox="1"/>
          <p:nvPr/>
        </p:nvSpPr>
        <p:spPr>
          <a:xfrm>
            <a:off x="2283542" y="2745113"/>
            <a:ext cx="76249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Zašto baš dijamant?</a:t>
            </a:r>
          </a:p>
          <a:p>
            <a:endParaRPr lang="hr-HR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hr-HR" sz="1400" dirty="0"/>
              <a:t>izuzetna tvrdoća, visoka tlačna čvrstoća ( &gt; 400 GPa), velik modul elastičnosti, kemijski inertan</a:t>
            </a:r>
          </a:p>
          <a:p>
            <a:pPr marL="285750" indent="-285750" algn="ctr">
              <a:buFontTx/>
              <a:buChar char="-"/>
            </a:pPr>
            <a:r>
              <a:rPr lang="hr-HR" sz="1400" dirty="0"/>
              <a:t>optička i rendgenska prozirnost (propušta vidljivu i infracrvenu svjetlost, proziran za X-zrake)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8CEBCAB7-AAB0-6C7F-5027-F4B430EA21D6}"/>
              </a:ext>
            </a:extLst>
          </p:cNvPr>
          <p:cNvSpPr txBox="1">
            <a:spLocks/>
          </p:cNvSpPr>
          <p:nvPr/>
        </p:nvSpPr>
        <p:spPr>
          <a:xfrm>
            <a:off x="263882" y="5027836"/>
            <a:ext cx="8534400" cy="1342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>
                <a:solidFill>
                  <a:schemeClr val="tx1"/>
                </a:solidFill>
              </a:rPr>
              <a:t>izrađuju se od briljantno rezanih </a:t>
            </a:r>
            <a:r>
              <a:rPr lang="hr-HR" sz="1400" dirty="0" err="1">
                <a:solidFill>
                  <a:schemeClr val="tx1"/>
                </a:solidFill>
              </a:rPr>
              <a:t>monokristalnih</a:t>
            </a:r>
            <a:r>
              <a:rPr lang="hr-HR" sz="1400" dirty="0">
                <a:solidFill>
                  <a:schemeClr val="tx1"/>
                </a:solidFill>
              </a:rPr>
              <a:t> dijamanata mase 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hr-HR" sz="1400" dirty="0">
                <a:solidFill>
                  <a:schemeClr val="tx1"/>
                </a:solidFill>
              </a:rPr>
              <a:t> do </a:t>
            </a:r>
            <a:r>
              <a:rPr lang="en-US" sz="1400" dirty="0">
                <a:solidFill>
                  <a:schemeClr val="tx1"/>
                </a:solidFill>
              </a:rPr>
              <a:t>½ </a:t>
            </a:r>
            <a:r>
              <a:rPr lang="hr-HR" sz="1400" dirty="0">
                <a:solidFill>
                  <a:schemeClr val="tx1"/>
                </a:solidFill>
              </a:rPr>
              <a:t>karata</a:t>
            </a:r>
          </a:p>
          <a:p>
            <a:r>
              <a:rPr lang="hr-HR" sz="1400" dirty="0">
                <a:solidFill>
                  <a:schemeClr val="tx1"/>
                </a:solidFill>
              </a:rPr>
              <a:t>na vrhu se formira ravna radna ploha 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culet</a:t>
            </a:r>
            <a:r>
              <a:rPr lang="hr-H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(0,3-0,7 mm)</a:t>
            </a:r>
          </a:p>
          <a:p>
            <a:r>
              <a:rPr lang="hr-HR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culeti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 omogućuju postizanje viših tlakova, dok nakošeni nakovnji redistribuiraju naprezanja na veću površinu dijamanta</a:t>
            </a:r>
            <a:endParaRPr lang="hr-HR" sz="1400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6" name="Slika 5" descr="Slika na kojoj se prikazuje dijagram, skeč, uzorak, origami&#10;&#10;Sadržaj generiran uz AI možda nije točan.">
            <a:extLst>
              <a:ext uri="{FF2B5EF4-FFF2-40B4-BE49-F238E27FC236}">
                <a16:creationId xmlns:a16="http://schemas.microsoft.com/office/drawing/2014/main" id="{C952ACA9-1411-7B12-7F33-9C95DA64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427" y="261790"/>
            <a:ext cx="3248692" cy="276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3D64194-09DB-AC39-68DA-08496DB1A330}"/>
              </a:ext>
            </a:extLst>
          </p:cNvPr>
          <p:cNvSpPr txBox="1"/>
          <p:nvPr/>
        </p:nvSpPr>
        <p:spPr>
          <a:xfrm>
            <a:off x="9310712" y="6596210"/>
            <a:ext cx="61107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A. Jayaraman,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Rev. Mod. Phys.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55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 (1983) 65–108.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59EFC3-42AA-3D76-A4F5-802A3E00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05" y="0"/>
            <a:ext cx="9012853" cy="1507067"/>
          </a:xfrm>
        </p:spPr>
        <p:txBody>
          <a:bodyPr>
            <a:normAutofit/>
          </a:bodyPr>
          <a:lstStyle/>
          <a:p>
            <a:r>
              <a:rPr lang="hr-HR" sz="3200" b="1" dirty="0"/>
              <a:t>2) METALNA BRTVA</a:t>
            </a:r>
          </a:p>
        </p:txBody>
      </p:sp>
      <p:pic>
        <p:nvPicPr>
          <p:cNvPr id="4" name="Slika 3" descr="Slika na kojoj se prikazuje svjetlo&#10;&#10;Sadržaj generiran uz AI možda nije točan.">
            <a:extLst>
              <a:ext uri="{FF2B5EF4-FFF2-40B4-BE49-F238E27FC236}">
                <a16:creationId xmlns:a16="http://schemas.microsoft.com/office/drawing/2014/main" id="{33ECA2A2-7E38-FB7E-581C-E20F5385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86"/>
          <a:stretch>
            <a:fillRect/>
          </a:stretch>
        </p:blipFill>
        <p:spPr>
          <a:xfrm>
            <a:off x="8546690" y="449911"/>
            <a:ext cx="3359305" cy="248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Slika na kojoj se prikazuje snimka zaslona, dijagram, dizajn, origami&#10;&#10;Sadržaj generiran uz AI možda nije točan.">
            <a:extLst>
              <a:ext uri="{FF2B5EF4-FFF2-40B4-BE49-F238E27FC236}">
                <a16:creationId xmlns:a16="http://schemas.microsoft.com/office/drawing/2014/main" id="{5461AF21-1220-BB6A-FB96-249ADF0A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95" y="3429000"/>
            <a:ext cx="6315456" cy="247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1CD5D0B-E937-A20D-DE11-48FCCE47523F}"/>
              </a:ext>
            </a:extLst>
          </p:cNvPr>
          <p:cNvSpPr txBox="1"/>
          <p:nvPr/>
        </p:nvSpPr>
        <p:spPr>
          <a:xfrm>
            <a:off x="7098340" y="3923600"/>
            <a:ext cx="3488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U rupu se smještaju: 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1400" dirty="0"/>
              <a:t>uzorak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1400" dirty="0"/>
              <a:t>medij za prijenos tlaka (PTM)</a:t>
            </a:r>
          </a:p>
          <a:p>
            <a:pPr marL="342900" indent="-342900">
              <a:buFont typeface="+mj-lt"/>
              <a:buAutoNum type="alphaLcParenR"/>
            </a:pPr>
            <a:r>
              <a:rPr lang="hr-HR" sz="1400" dirty="0"/>
              <a:t>rubin (Al</a:t>
            </a:r>
            <a:r>
              <a:rPr lang="hr-HR" sz="1400" baseline="-25000" dirty="0"/>
              <a:t>2</a:t>
            </a:r>
            <a:r>
              <a:rPr lang="hr-HR" sz="1400" dirty="0"/>
              <a:t>O</a:t>
            </a:r>
            <a:r>
              <a:rPr lang="hr-HR" sz="1400" baseline="-25000" dirty="0"/>
              <a:t>3</a:t>
            </a:r>
            <a:r>
              <a:rPr lang="hr-HR" sz="1400" dirty="0"/>
              <a:t> </a:t>
            </a:r>
            <a:r>
              <a:rPr lang="hr-HR" sz="1400" dirty="0" err="1"/>
              <a:t>dopiran</a:t>
            </a:r>
            <a:r>
              <a:rPr lang="hr-HR" sz="1400" dirty="0"/>
              <a:t> kationima Cr</a:t>
            </a:r>
            <a:r>
              <a:rPr lang="hr-HR" sz="1400" baseline="30000" dirty="0"/>
              <a:t>3+</a:t>
            </a:r>
            <a:r>
              <a:rPr lang="hr-HR" sz="1400" dirty="0"/>
              <a:t>)</a:t>
            </a:r>
          </a:p>
          <a:p>
            <a:endParaRPr lang="hr-HR" dirty="0"/>
          </a:p>
        </p:txBody>
      </p:sp>
      <p:sp>
        <p:nvSpPr>
          <p:cNvPr id="14" name="Rezervirano mjesto sadržaja 13">
            <a:extLst>
              <a:ext uri="{FF2B5EF4-FFF2-40B4-BE49-F238E27FC236}">
                <a16:creationId xmlns:a16="http://schemas.microsoft.com/office/drawing/2014/main" id="{459175EB-E1B2-CE9D-0E56-E042BDD2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57" y="1059096"/>
            <a:ext cx="7161930" cy="2109623"/>
          </a:xfrm>
        </p:spPr>
        <p:txBody>
          <a:bodyPr>
            <a:normAutofit/>
          </a:bodyPr>
          <a:lstStyle/>
          <a:p>
            <a:r>
              <a:rPr lang="hr-HR" sz="1400" b="1" dirty="0">
                <a:solidFill>
                  <a:schemeClr val="tx1"/>
                </a:solidFill>
              </a:rPr>
              <a:t>metalna brtva (</a:t>
            </a:r>
            <a:r>
              <a:rPr lang="hr-HR" sz="1400" b="1" dirty="0" err="1">
                <a:solidFill>
                  <a:schemeClr val="tx1"/>
                </a:solidFill>
              </a:rPr>
              <a:t>gasket</a:t>
            </a:r>
            <a:r>
              <a:rPr lang="hr-HR" sz="1400" b="1" dirty="0">
                <a:solidFill>
                  <a:schemeClr val="tx1"/>
                </a:solidFill>
              </a:rPr>
              <a:t>) –</a:t>
            </a:r>
            <a:r>
              <a:rPr lang="hr-HR" sz="1400" dirty="0">
                <a:solidFill>
                  <a:schemeClr val="tx1"/>
                </a:solidFill>
              </a:rPr>
              <a:t> ključna uloga u definiranju i stabilizaciji komore s uzorkom</a:t>
            </a:r>
          </a:p>
          <a:p>
            <a:r>
              <a:rPr lang="hr-HR" sz="1400" dirty="0">
                <a:solidFill>
                  <a:schemeClr val="tx1"/>
                </a:solidFill>
              </a:rPr>
              <a:t>tanka metalna folija (početne debljine ~ 0,20-0,25 mm), prethodno se utisne između dijamanata, u središtu udubljenja buši se rupa (promjer ~ 200 </a:t>
            </a:r>
            <a:r>
              <a:rPr lang="en-US" sz="1400" dirty="0">
                <a:solidFill>
                  <a:schemeClr val="tx1"/>
                </a:solidFill>
              </a:rPr>
              <a:t>µm</a:t>
            </a:r>
            <a:r>
              <a:rPr lang="hr-HR" sz="1400" dirty="0">
                <a:solidFill>
                  <a:schemeClr val="tx1"/>
                </a:solidFill>
              </a:rPr>
              <a:t>), nakon utiskivanja debljina brtve ~ 0,10-0,15 mm</a:t>
            </a:r>
          </a:p>
          <a:p>
            <a:r>
              <a:rPr lang="hr-HR" sz="1400" dirty="0">
                <a:solidFill>
                  <a:schemeClr val="tx1"/>
                </a:solidFill>
              </a:rPr>
              <a:t>materijal brtve: nehrđajući čelici, </a:t>
            </a:r>
            <a:r>
              <a:rPr lang="hr-HR" sz="1400" dirty="0" err="1">
                <a:solidFill>
                  <a:schemeClr val="tx1"/>
                </a:solidFill>
              </a:rPr>
              <a:t>Inconel</a:t>
            </a:r>
            <a:r>
              <a:rPr lang="hr-HR" sz="1400" dirty="0">
                <a:solidFill>
                  <a:schemeClr val="tx1"/>
                </a:solidFill>
              </a:rPr>
              <a:t>, </a:t>
            </a:r>
            <a:r>
              <a:rPr lang="hr-HR" sz="1400" dirty="0" err="1">
                <a:solidFill>
                  <a:schemeClr val="tx1"/>
                </a:solidFill>
              </a:rPr>
              <a:t>Waspalloy</a:t>
            </a:r>
            <a:r>
              <a:rPr lang="hr-HR" sz="1400" dirty="0">
                <a:solidFill>
                  <a:schemeClr val="tx1"/>
                </a:solidFill>
              </a:rPr>
              <a:t>, Be-Cu, Re</a:t>
            </a:r>
          </a:p>
          <a:p>
            <a:endParaRPr lang="hr-HR" sz="1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BD2522F-7190-AEA7-5914-781292CD55AA}"/>
              </a:ext>
            </a:extLst>
          </p:cNvPr>
          <p:cNvSpPr txBox="1"/>
          <p:nvPr/>
        </p:nvSpPr>
        <p:spPr>
          <a:xfrm>
            <a:off x="76200" y="6520086"/>
            <a:ext cx="61500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06400">
              <a:buNone/>
            </a:pPr>
            <a:r>
              <a:rPr lang="en-US" sz="900" dirty="0">
                <a:effectLst/>
                <a:ea typeface="Times New Roman" panose="02020603050405020304" pitchFamily="18" charset="0"/>
              </a:rPr>
              <a:t>B. Wei, L. Lin, J. Zhang, Z. Zhan, Z. Cheng, J. Jiang,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Phys. Status Solidi – RRL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18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(2024) 2300469–2300482.</a:t>
            </a:r>
            <a:endParaRPr lang="hr-HR" sz="9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1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FBD81-4F6F-869A-7995-F9808B8B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8" y="173702"/>
            <a:ext cx="10207472" cy="1507067"/>
          </a:xfrm>
        </p:spPr>
        <p:txBody>
          <a:bodyPr>
            <a:normAutofit/>
          </a:bodyPr>
          <a:lstStyle/>
          <a:p>
            <a:r>
              <a:rPr lang="hr-HR" sz="3200" b="1" dirty="0"/>
              <a:t>3) UZORAK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6850F3-C986-1749-3A47-AB922C59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53" y="1755058"/>
            <a:ext cx="8534400" cy="2212258"/>
          </a:xfrm>
        </p:spPr>
        <p:txBody>
          <a:bodyPr>
            <a:normAutofit lnSpcReduction="10000"/>
          </a:bodyPr>
          <a:lstStyle/>
          <a:p>
            <a:r>
              <a:rPr lang="hr-HR" sz="1400" dirty="0">
                <a:solidFill>
                  <a:schemeClr val="tx1"/>
                </a:solidFill>
              </a:rPr>
              <a:t>nekoliko desetaka </a:t>
            </a:r>
            <a:r>
              <a:rPr lang="el-GR" sz="1400" dirty="0">
                <a:solidFill>
                  <a:schemeClr val="tx1"/>
                </a:solidFill>
              </a:rPr>
              <a:t>μ</a:t>
            </a:r>
            <a:r>
              <a:rPr lang="hr-HR" sz="1400" dirty="0">
                <a:solidFill>
                  <a:schemeClr val="tx1"/>
                </a:solidFill>
              </a:rPr>
              <a:t>m 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 postizanje izuzetno visokih tlakova, smanjuje rizik kod reaktivnih i eksplozivnih tvari</a:t>
            </a:r>
          </a:p>
          <a:p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uvođenjem brtvi i definiranih komora uzorka moguće je bolje kontrolirati debljinu i oblik uzorka, postići homogeniji tlak i smanjiti mehanička naprezanja</a:t>
            </a:r>
          </a:p>
          <a:p>
            <a:r>
              <a:rPr lang="hr-H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uzorci: </a:t>
            </a:r>
            <a:r>
              <a:rPr lang="hr-HR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monokristalni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hr-HR" sz="1400" dirty="0" err="1">
                <a:solidFill>
                  <a:schemeClr val="tx1"/>
                </a:solidFill>
                <a:sym typeface="Wingdings" panose="05000000000000000000" pitchFamily="2" charset="2"/>
              </a:rPr>
              <a:t>polikristalni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, tekućine ili otopine</a:t>
            </a:r>
          </a:p>
          <a:p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moguća provedba sinteze materijala</a:t>
            </a:r>
          </a:p>
          <a:p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promjene se prate </a:t>
            </a:r>
            <a:r>
              <a:rPr lang="hr-HR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in</a:t>
            </a:r>
            <a:r>
              <a:rPr lang="hr-HR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situ</a:t>
            </a:r>
            <a:r>
              <a:rPr lang="hr-HR" sz="1400" dirty="0">
                <a:solidFill>
                  <a:schemeClr val="tx1"/>
                </a:solidFill>
                <a:sym typeface="Wingdings" panose="05000000000000000000" pitchFamily="2" charset="2"/>
              </a:rPr>
              <a:t> tijekom povećanja i smanjenja tlaka te se može utvrditi je li neki fazni prijelaz reverzibilan ili ireverzibilan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00577B2-B062-6987-736E-CFD830D7C7DA}"/>
              </a:ext>
            </a:extLst>
          </p:cNvPr>
          <p:cNvSpPr txBox="1"/>
          <p:nvPr/>
        </p:nvSpPr>
        <p:spPr>
          <a:xfrm>
            <a:off x="72154" y="6126796"/>
            <a:ext cx="61107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ea typeface="Times New Roman" panose="02020603050405020304" pitchFamily="18" charset="0"/>
              </a:rPr>
              <a:t>B. Wei, L. Lin, J. Zhang, Z. Zhan, Z. Cheng, J. Jiang, </a:t>
            </a:r>
            <a:r>
              <a:rPr lang="en-US" sz="900" i="1" dirty="0">
                <a:effectLst/>
                <a:ea typeface="Times New Roman" panose="02020603050405020304" pitchFamily="18" charset="0"/>
              </a:rPr>
              <a:t>Phys. Status Solidi – RRL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900" b="1" dirty="0">
                <a:effectLst/>
                <a:ea typeface="Times New Roman" panose="02020603050405020304" pitchFamily="18" charset="0"/>
              </a:rPr>
              <a:t>18</a:t>
            </a:r>
            <a:r>
              <a:rPr lang="en-US" sz="900" dirty="0">
                <a:effectLst/>
                <a:ea typeface="Times New Roman" panose="02020603050405020304" pitchFamily="18" charset="0"/>
              </a:rPr>
              <a:t>, (2024) 2300469–2300482.</a:t>
            </a:r>
            <a:endParaRPr lang="hr-HR" sz="900" dirty="0">
              <a:effectLst/>
              <a:ea typeface="Times New Roman" panose="02020603050405020304" pitchFamily="18" charset="0"/>
            </a:endParaRPr>
          </a:p>
          <a:p>
            <a:r>
              <a:rPr lang="en-US" sz="900" dirty="0"/>
              <a:t>A. Jayaraman, </a:t>
            </a:r>
            <a:r>
              <a:rPr lang="en-US" sz="900" i="1" dirty="0"/>
              <a:t>Rev. Mod. Phys.</a:t>
            </a:r>
            <a:r>
              <a:rPr lang="en-US" sz="900" dirty="0"/>
              <a:t>, </a:t>
            </a:r>
            <a:r>
              <a:rPr lang="en-US" sz="900" b="1" dirty="0"/>
              <a:t>55</a:t>
            </a:r>
            <a:r>
              <a:rPr lang="en-US" sz="900" dirty="0"/>
              <a:t> (1983) 65–108.</a:t>
            </a:r>
            <a:endParaRPr lang="hr-HR" sz="900" dirty="0"/>
          </a:p>
          <a:p>
            <a:r>
              <a:rPr lang="en-US" sz="900" dirty="0"/>
              <a:t>W.A. Bassett, </a:t>
            </a:r>
            <a:r>
              <a:rPr lang="en-US" sz="900" i="1" dirty="0"/>
              <a:t>High Press. Res.</a:t>
            </a:r>
            <a:r>
              <a:rPr lang="en-US" sz="900" dirty="0"/>
              <a:t>, </a:t>
            </a:r>
            <a:r>
              <a:rPr lang="en-US" sz="900" b="1" dirty="0"/>
              <a:t>29</a:t>
            </a:r>
            <a:r>
              <a:rPr lang="en-US" sz="900" dirty="0"/>
              <a:t> (2009) 163–186.</a:t>
            </a:r>
            <a:endParaRPr lang="hr-HR" sz="900" dirty="0"/>
          </a:p>
          <a:p>
            <a:r>
              <a:rPr lang="en-US" sz="900" dirty="0"/>
              <a:t>E. </a:t>
            </a:r>
            <a:r>
              <a:rPr lang="en-US" sz="900" dirty="0" err="1"/>
              <a:t>Soignard</a:t>
            </a:r>
            <a:r>
              <a:rPr lang="en-US" sz="900" dirty="0"/>
              <a:t>, P.F. </a:t>
            </a:r>
            <a:r>
              <a:rPr lang="en-US" sz="900" dirty="0" err="1"/>
              <a:t>Mcmillan</a:t>
            </a:r>
            <a:r>
              <a:rPr lang="en-US" sz="900" dirty="0"/>
              <a:t>, </a:t>
            </a:r>
            <a:r>
              <a:rPr lang="en-US" sz="900" i="1" dirty="0"/>
              <a:t>High Press. Crys.</a:t>
            </a:r>
            <a:r>
              <a:rPr lang="en-US" sz="900" dirty="0"/>
              <a:t>, (2004) 81–100.</a:t>
            </a:r>
            <a:endParaRPr lang="hr-HR" sz="9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3185989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944</TotalTime>
  <Words>2012</Words>
  <Application>Microsoft Office PowerPoint</Application>
  <PresentationFormat>Široki zaslon</PresentationFormat>
  <Paragraphs>178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Abadi</vt:lpstr>
      <vt:lpstr>Cambria Math</vt:lpstr>
      <vt:lpstr>Century Gothic</vt:lpstr>
      <vt:lpstr>Times New Roman</vt:lpstr>
      <vt:lpstr>Wingdings</vt:lpstr>
      <vt:lpstr>Wingdings 3</vt:lpstr>
      <vt:lpstr>Isječak</vt:lpstr>
      <vt:lpstr>Istraživanje materijala pri uvjetima visokog tlaka</vt:lpstr>
      <vt:lpstr>UVOD I MOTIVACIJA</vt:lpstr>
      <vt:lpstr>VISOKI TLAK</vt:lpstr>
      <vt:lpstr>DIJAMANTNA NAKOVANJ ĆELIJA (DAC)</vt:lpstr>
      <vt:lpstr>POVIJEST RAZVOJA DAC-A</vt:lpstr>
      <vt:lpstr>KONSTRUKCIJA I KOMPONENTE DAC-A</vt:lpstr>
      <vt:lpstr>1) dijamant</vt:lpstr>
      <vt:lpstr>2) METALNA BRTVA</vt:lpstr>
      <vt:lpstr>3) UZORAK</vt:lpstr>
      <vt:lpstr>GENERIRANJE I ODRŽAVANJE HIDROSTATSKOG TLAKA</vt:lpstr>
      <vt:lpstr>MJERENJE TLAKA U DAC-U</vt:lpstr>
      <vt:lpstr>PRIMJENA DAC-A U ISTRAŽIVANJIMA MATERIJALA PRI VISOKOM TLAKU</vt:lpstr>
      <vt:lpstr>PRIMJERI </vt:lpstr>
      <vt:lpstr>ZNAČAJ SINKROTRONSKOG ZRAČENJA ZA EKSPERIMENTE U DAC-U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Dora Balen</dc:creator>
  <cp:lastModifiedBy>Dora Balen</cp:lastModifiedBy>
  <cp:revision>209</cp:revision>
  <dcterms:created xsi:type="dcterms:W3CDTF">2026-01-22T14:17:22Z</dcterms:created>
  <dcterms:modified xsi:type="dcterms:W3CDTF">2026-05-19T12:48:35Z</dcterms:modified>
</cp:coreProperties>
</file>