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9" r:id="rId5"/>
    <p:sldId id="261" r:id="rId6"/>
    <p:sldId id="262" r:id="rId7"/>
    <p:sldId id="264" r:id="rId8"/>
    <p:sldId id="269" r:id="rId9"/>
    <p:sldId id="266" r:id="rId10"/>
    <p:sldId id="265" r:id="rId11"/>
    <p:sldId id="270" r:id="rId12"/>
    <p:sldId id="268" r:id="rId13"/>
    <p:sldId id="272" r:id="rId14"/>
    <p:sldId id="273" r:id="rId1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70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CF596-44A9-5B87-B6AC-ACB58C597E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7C32B3-67E3-E99B-CC17-FD124F6E17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DA2E2-5984-1CB7-F228-A85B811A5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F326-A654-4385-93E4-E25FC8B9EA32}" type="datetimeFigureOut">
              <a:rPr lang="hr-HR" smtClean="0"/>
              <a:t>10.4.2024.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5D036-06D4-365D-399B-FF0244AFF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69F85-7765-1EDD-6FEE-90C8BA22C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0C894-230A-46B9-B639-151525419C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32510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BB9E-B01C-7A1E-AE76-8205EBA0C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B71391-1F1C-8C75-D997-4EB32178E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3F111-505F-B88A-9D73-B92AEB924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F326-A654-4385-93E4-E25FC8B9EA32}" type="datetimeFigureOut">
              <a:rPr lang="hr-HR" smtClean="0"/>
              <a:t>10.4.2024.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BB341-8E56-0C98-5DA6-D403CC6E9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B8B7E-8B22-A2E3-EFC6-9CF3BE269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0C894-230A-46B9-B639-151525419C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6471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6A4445-8178-0634-624F-BAF08670AD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A621CF-3E98-0C12-E3FF-C5B4E3F04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2A10F-BAFB-1721-141F-B1E0EB91E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F326-A654-4385-93E4-E25FC8B9EA32}" type="datetimeFigureOut">
              <a:rPr lang="hr-HR" smtClean="0"/>
              <a:t>10.4.2024.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E02EF-3CDB-61AB-E408-2D85F2679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454BB-5D9C-7145-DCE5-7BB2488C7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0C894-230A-46B9-B639-151525419C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08353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992A6-B4D2-9C79-1312-4DF4F759A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6964D-5DFA-1E42-E01B-C57250672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CA5D9-A7D4-C012-41E0-769319FF0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F326-A654-4385-93E4-E25FC8B9EA32}" type="datetimeFigureOut">
              <a:rPr lang="hr-HR" smtClean="0"/>
              <a:t>10.4.2024.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3449B-F62C-7BF6-62CE-4BFD44A05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1390D-0D4E-E1C3-5223-145DB04F7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0C894-230A-46B9-B639-151525419C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86379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973E2-DF18-DAEA-B701-1C6563D55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619BF8-CC73-9583-0FEC-5D55E3DB21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03EEC4-027D-1326-654D-3DE3C9A1D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F326-A654-4385-93E4-E25FC8B9EA32}" type="datetimeFigureOut">
              <a:rPr lang="hr-HR" smtClean="0"/>
              <a:t>10.4.2024.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DB4CF-4575-43FF-D13F-1F2485068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AB15A-3C5C-5160-27A5-B6F6E38A9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0C894-230A-46B9-B639-151525419C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26943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B2023-FB1F-EE3E-AACD-926BE1D90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4E5A7-EFF4-161E-9546-690E8440C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86D824-0D31-FBAB-5DF3-48547ECB2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1E3D0A-A0B0-52FF-0F37-DEE7BE3CD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F326-A654-4385-93E4-E25FC8B9EA32}" type="datetimeFigureOut">
              <a:rPr lang="hr-HR" smtClean="0"/>
              <a:t>10.4.2024.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57C7D-0111-C4A3-80F3-C40998908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11E620-6721-04BD-C67E-F3A245458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0C894-230A-46B9-B639-151525419C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68072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5251B-F5D7-29E8-B12B-98A6336F2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293A4-5B8B-5F71-71AB-E51BB7BC3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C35B46-8F71-5D4D-6332-B8001F015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FD4119-1B73-264E-7B0E-6B98A2FD0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1F59EE-01C3-4020-09CF-60D459BC33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9B7BED-2FFD-1F1A-586E-D0ED85F4B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F326-A654-4385-93E4-E25FC8B9EA32}" type="datetimeFigureOut">
              <a:rPr lang="hr-HR" smtClean="0"/>
              <a:t>10.4.2024.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5522EF-18D4-5D56-767C-CF45B8399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EEFEC8-D1AC-7F49-C4F4-EDDFDD2F3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0C894-230A-46B9-B639-151525419C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75466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9AE58-08EA-E38E-078C-AFF773022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D6650E-710E-E19B-0E1E-233517EF7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F326-A654-4385-93E4-E25FC8B9EA32}" type="datetimeFigureOut">
              <a:rPr lang="hr-HR" smtClean="0"/>
              <a:t>10.4.2024.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B7012A-A841-1BBF-DD9D-5CF54396C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06209-9901-B80B-433B-E0AD7E596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0C894-230A-46B9-B639-151525419C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76932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A3C64-3C66-58F9-7426-57FB94FC9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F326-A654-4385-93E4-E25FC8B9EA32}" type="datetimeFigureOut">
              <a:rPr lang="hr-HR" smtClean="0"/>
              <a:t>10.4.2024.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FE126E-7BCF-F8B9-2AC3-5D93939CA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3D446-6126-8D25-75A0-77DB98F63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0C894-230A-46B9-B639-151525419C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64207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5B495-9B22-7C1D-C415-8BF974059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23F23-B97A-F3DF-498A-F0D2F9EB6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1008D3-94D3-FD04-DED3-C8270D4A2F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432E5D-8A4E-F9B6-F45F-C06A529AE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F326-A654-4385-93E4-E25FC8B9EA32}" type="datetimeFigureOut">
              <a:rPr lang="hr-HR" smtClean="0"/>
              <a:t>10.4.2024.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60337-A659-1C4A-3015-87BB36AA5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A791DA-9C41-E22F-A8A7-71FE5AC45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0C894-230A-46B9-B639-151525419C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30890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98236-1CC2-163F-F200-EACECB6B8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4A459C-15E3-7DC4-B64F-D111440AC7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2E3DD1-6BBC-927E-BA05-3802B6F832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B7ABDD-45E2-BC96-D435-9464B0466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F326-A654-4385-93E4-E25FC8B9EA32}" type="datetimeFigureOut">
              <a:rPr lang="hr-HR" smtClean="0"/>
              <a:t>10.4.2024.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9200B8-927B-68D4-680B-F65BAA279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F3165B-DBF3-4CD9-DCA7-14A691F69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0C894-230A-46B9-B639-151525419C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4474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F352E4-2291-160D-2DB3-FCF62F48C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64CEB-6196-F594-4366-F4132D1DD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AC536-743C-EEB0-4D11-3B28A3247E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14F326-A654-4385-93E4-E25FC8B9EA32}" type="datetimeFigureOut">
              <a:rPr lang="hr-HR" smtClean="0"/>
              <a:t>10.4.2024.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6E4D-30C5-A352-F977-F14A95FFE7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9072E-35D2-8B4F-93B0-60AAA781BF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60C894-230A-46B9-B639-151525419C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04934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F9BCB-2554-DF8D-965A-C3F9742BF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025" y="2286000"/>
            <a:ext cx="10999475" cy="1433302"/>
          </a:xfrm>
        </p:spPr>
        <p:txBody>
          <a:bodyPr>
            <a:normAutofit/>
          </a:bodyPr>
          <a:lstStyle/>
          <a:p>
            <a:r>
              <a:rPr lang="hr-H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PRIMJENA SPEKTROMETRIJE MASA UZ INDUKTIVNO SPREGNUTU PLAZMU S LASERSKIM OTPARAVANJEM ZA MULTIELEMENTNO OSLIKAVANJE BIOLOŠKIH TKIVA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D1465D-65A3-04D7-5256-09BEAAC2E2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1215" y="4764287"/>
            <a:ext cx="9144000" cy="1655762"/>
          </a:xfrm>
        </p:spPr>
        <p:txBody>
          <a:bodyPr>
            <a:normAutofit/>
          </a:bodyPr>
          <a:lstStyle/>
          <a:p>
            <a:r>
              <a:rPr lang="hr-H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Nikolina Beljan</a:t>
            </a:r>
          </a:p>
          <a:p>
            <a:r>
              <a:rPr lang="hr-H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Kemijski seminar I</a:t>
            </a:r>
          </a:p>
          <a:p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Poslijediplomski sveučilišni studij Kemije</a:t>
            </a:r>
            <a:endParaRPr lang="hr-HR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hr-H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20.3.2024.</a:t>
            </a:r>
            <a:endParaRPr lang="hr-H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hr-H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13F3FF-BCD0-93F4-F5DF-CCC5B4A91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84" y="371529"/>
            <a:ext cx="2395936" cy="150584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D447366-9682-6AAF-9753-AD0B62009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469" y="371528"/>
            <a:ext cx="1484247" cy="148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01CDC6-5985-B45B-82B8-00E4EF030D7E}"/>
              </a:ext>
            </a:extLst>
          </p:cNvPr>
          <p:cNvSpPr txBox="1"/>
          <p:nvPr/>
        </p:nvSpPr>
        <p:spPr>
          <a:xfrm>
            <a:off x="1727199" y="3856566"/>
            <a:ext cx="9072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Arnaudguilhem, M. Larroque, O. Sgarbura, D. Michau, F. Quenet, S. Carrère, B. Bouyssière, S. Mounicou, </a:t>
            </a:r>
            <a:r>
              <a:rPr lang="hr-H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Talanta</a:t>
            </a:r>
            <a:r>
              <a:rPr lang="hr-H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222</a:t>
            </a:r>
            <a:r>
              <a:rPr lang="hr-H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(2021) 121537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r-H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84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DBC6F82-1D04-098F-5C91-81C42AA144AA}"/>
              </a:ext>
            </a:extLst>
          </p:cNvPr>
          <p:cNvGrpSpPr/>
          <p:nvPr/>
        </p:nvGrpSpPr>
        <p:grpSpPr>
          <a:xfrm>
            <a:off x="215905" y="52771"/>
            <a:ext cx="11747189" cy="2450577"/>
            <a:chOff x="215905" y="52771"/>
            <a:chExt cx="11747189" cy="245057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AADC247-06D3-0465-A6F3-D4B1FFC60EF8}"/>
                </a:ext>
              </a:extLst>
            </p:cNvPr>
            <p:cNvGrpSpPr/>
            <p:nvPr/>
          </p:nvGrpSpPr>
          <p:grpSpPr>
            <a:xfrm>
              <a:off x="215905" y="52771"/>
              <a:ext cx="11747189" cy="2450577"/>
              <a:chOff x="215905" y="52771"/>
              <a:chExt cx="11747189" cy="2450577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9E50C8-BE27-1F56-EE36-3E9631DAA821}"/>
                  </a:ext>
                </a:extLst>
              </p:cNvPr>
              <p:cNvSpPr txBox="1"/>
              <p:nvPr/>
            </p:nvSpPr>
            <p:spPr>
              <a:xfrm>
                <a:off x="215905" y="251305"/>
                <a:ext cx="4743037" cy="1846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r-H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uzorci iz okoliša     određivanje kemijskog sastava stabla, analiza lebdećih čestica,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elementni </a:t>
                </a:r>
                <a:r>
                  <a:rPr lang="hr-H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sastav koralj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hr-HR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hr-HR" dirty="0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7DBB821C-B4DD-00D1-EC86-3F5CC0952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958942" y="52771"/>
                <a:ext cx="3659932" cy="2423732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B0A3654-9A57-00D6-1C0A-C9FD3129C35E}"/>
                  </a:ext>
                </a:extLst>
              </p:cNvPr>
              <p:cNvSpPr txBox="1"/>
              <p:nvPr/>
            </p:nvSpPr>
            <p:spPr>
              <a:xfrm>
                <a:off x="8574979" y="2134016"/>
                <a:ext cx="338811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hr-HR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https://www.pexels.com/photo/close-up-photo-of-coral-reefs-4673679/</a:t>
                </a:r>
              </a:p>
            </p:txBody>
          </p:sp>
        </p:grp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BFD444D-2F16-315B-E26F-37C77F4436A0}"/>
                </a:ext>
              </a:extLst>
            </p:cNvPr>
            <p:cNvCxnSpPr/>
            <p:nvPr/>
          </p:nvCxnSpPr>
          <p:spPr>
            <a:xfrm>
              <a:off x="2662353" y="516397"/>
              <a:ext cx="28936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1C3761E-BC87-AF33-05BA-5F975AA32192}"/>
              </a:ext>
            </a:extLst>
          </p:cNvPr>
          <p:cNvGrpSpPr/>
          <p:nvPr/>
        </p:nvGrpSpPr>
        <p:grpSpPr>
          <a:xfrm>
            <a:off x="0" y="2675037"/>
            <a:ext cx="6180882" cy="4155988"/>
            <a:chOff x="0" y="2675037"/>
            <a:chExt cx="6180882" cy="415598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B589DC0-BD35-A5C0-708E-8B4C96A44722}"/>
                </a:ext>
              </a:extLst>
            </p:cNvPr>
            <p:cNvGrpSpPr/>
            <p:nvPr/>
          </p:nvGrpSpPr>
          <p:grpSpPr>
            <a:xfrm>
              <a:off x="0" y="2675037"/>
              <a:ext cx="6180882" cy="4155988"/>
              <a:chOff x="0" y="2675037"/>
              <a:chExt cx="6180882" cy="4155988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02FC85A-FBDD-44BA-F86E-5257673A47CE}"/>
                  </a:ext>
                </a:extLst>
              </p:cNvPr>
              <p:cNvSpPr txBox="1"/>
              <p:nvPr/>
            </p:nvSpPr>
            <p:spPr>
              <a:xfrm>
                <a:off x="215905" y="5034778"/>
                <a:ext cx="596497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r-H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biološki uzorci     raspodjela metala u tkivima organa     pokazatelj zagađenosti okoliša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r-H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utjecaj kontrastnih sredstava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4D4F5D7-12E6-BD60-6642-4B0427E6F0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5571" y="2675037"/>
                <a:ext cx="4433371" cy="2327520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F533C33-488A-19A7-8064-0FE25DC4C97B}"/>
                  </a:ext>
                </a:extLst>
              </p:cNvPr>
              <p:cNvSpPr txBox="1"/>
              <p:nvPr/>
            </p:nvSpPr>
            <p:spPr>
              <a:xfrm>
                <a:off x="0" y="6600193"/>
                <a:ext cx="4496656" cy="230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hr-HR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https://health.sunnybrook.ca/cancer/tissue-samples-test-anatomic-pathology/</a:t>
                </a:r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39F0F07-347E-BAE9-DCF2-95B9658AB23F}"/>
                </a:ext>
              </a:extLst>
            </p:cNvPr>
            <p:cNvCxnSpPr/>
            <p:nvPr/>
          </p:nvCxnSpPr>
          <p:spPr>
            <a:xfrm>
              <a:off x="2471337" y="5292379"/>
              <a:ext cx="28936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A019DBA-8520-61EE-4487-0B0C630D60EE}"/>
                </a:ext>
              </a:extLst>
            </p:cNvPr>
            <p:cNvCxnSpPr/>
            <p:nvPr/>
          </p:nvCxnSpPr>
          <p:spPr>
            <a:xfrm>
              <a:off x="2449303" y="5672291"/>
              <a:ext cx="28936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68F09B-2DCD-A84A-785D-828138B7D2A7}"/>
              </a:ext>
            </a:extLst>
          </p:cNvPr>
          <p:cNvGrpSpPr/>
          <p:nvPr/>
        </p:nvGrpSpPr>
        <p:grpSpPr>
          <a:xfrm>
            <a:off x="7229247" y="2580238"/>
            <a:ext cx="6408689" cy="4215064"/>
            <a:chOff x="7229247" y="2580238"/>
            <a:chExt cx="6408689" cy="42150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02D5864-48D2-D4EF-D2AA-2C9C5ACEDAA8}"/>
                </a:ext>
              </a:extLst>
            </p:cNvPr>
            <p:cNvGrpSpPr/>
            <p:nvPr/>
          </p:nvGrpSpPr>
          <p:grpSpPr>
            <a:xfrm>
              <a:off x="7229247" y="2580238"/>
              <a:ext cx="6408689" cy="4215064"/>
              <a:chOff x="7229247" y="2580238"/>
              <a:chExt cx="6408689" cy="4215064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5FDD055C-E3AB-777C-854F-E6FC009F643A}"/>
                  </a:ext>
                </a:extLst>
              </p:cNvPr>
              <p:cNvGrpSpPr/>
              <p:nvPr/>
            </p:nvGrpSpPr>
            <p:grpSpPr>
              <a:xfrm>
                <a:off x="7229247" y="2580238"/>
                <a:ext cx="4893916" cy="3809330"/>
                <a:chOff x="7229247" y="2580238"/>
                <a:chExt cx="4893916" cy="3809330"/>
              </a:xfrm>
            </p:grpSpPr>
            <p:sp>
              <p:nvSpPr>
                <p:cNvPr id="3" name="Content Placeholder 2">
                  <a:extLst>
                    <a:ext uri="{FF2B5EF4-FFF2-40B4-BE49-F238E27FC236}">
                      <a16:creationId xmlns:a16="http://schemas.microsoft.com/office/drawing/2014/main" id="{4FF8672F-A1FC-3769-688F-12F409286318}"/>
                    </a:ext>
                  </a:extLst>
                </p:cNvPr>
                <p:cNvSpPr>
                  <a:spLocks noGrp="1"/>
                </p:cNvSpPr>
                <p:nvPr>
                  <p:ph idx="1"/>
                </p:nvPr>
              </p:nvSpPr>
              <p:spPr>
                <a:xfrm>
                  <a:off x="7229247" y="5225302"/>
                  <a:ext cx="4893916" cy="1164266"/>
                </a:xfrm>
              </p:spPr>
              <p:txBody>
                <a:bodyPr>
                  <a:normAutofit/>
                </a:bodyPr>
                <a:lstStyle/>
                <a:p>
                  <a:r>
                    <a:rPr lang="hr-HR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geološki uzorci     saznanja o geološkim procesima, 2D i 3D izotopno mapiranje, geokronologija</a:t>
                  </a:r>
                </a:p>
              </p:txBody>
            </p:sp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FFB4C3B5-AAAC-3ED4-D075-C00137F68B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466282" y="2580238"/>
                  <a:ext cx="3887062" cy="2591375"/>
                </a:xfrm>
                <a:prstGeom prst="rect">
                  <a:avLst/>
                </a:prstGeom>
              </p:spPr>
            </p:pic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BDF36F4-74CB-6E02-68EC-2C36BA5B3C3B}"/>
                  </a:ext>
                </a:extLst>
              </p:cNvPr>
              <p:cNvSpPr txBox="1"/>
              <p:nvPr/>
            </p:nvSpPr>
            <p:spPr>
              <a:xfrm>
                <a:off x="7540164" y="6564470"/>
                <a:ext cx="6097772" cy="230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hr-HR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https://www.istockphoto.com/photos/fossils-in-emerald</a:t>
                </a:r>
              </a:p>
            </p:txBody>
          </p:sp>
        </p:grp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1FA5F00-2846-A4A1-A9AA-4E6FE3D7F595}"/>
                </a:ext>
              </a:extLst>
            </p:cNvPr>
            <p:cNvCxnSpPr/>
            <p:nvPr/>
          </p:nvCxnSpPr>
          <p:spPr>
            <a:xfrm>
              <a:off x="9481794" y="5451955"/>
              <a:ext cx="28936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C9B45AA-1674-695E-C863-202D68913EE3}"/>
              </a:ext>
            </a:extLst>
          </p:cNvPr>
          <p:cNvSpPr txBox="1"/>
          <p:nvPr/>
        </p:nvSpPr>
        <p:spPr>
          <a:xfrm>
            <a:off x="11780993" y="6510334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69366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611326-9F1A-1901-D9B7-19C72FAC2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hr-HR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MULTIELEMENTNO OSLIKAVANJE BIOLOŠKIH TKIVA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7079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0ECA6-2D28-2765-87E2-3CF100AAE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834" y="2499015"/>
            <a:ext cx="4099729" cy="3694176"/>
          </a:xfrm>
        </p:spPr>
        <p:txBody>
          <a:bodyPr anchor="ctr">
            <a:normAutofit fontScale="92500"/>
          </a:bodyPr>
          <a:lstStyle/>
          <a:p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provedeno istraživanje o razvoju metodologije za kvantitativnu primjenu</a:t>
            </a:r>
          </a:p>
          <a:p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standardi dekstrana koncentracija 0, 2,5, 10, 100 i 400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g</a:t>
            </a:r>
            <a:r>
              <a:rPr lang="hr-HR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linearna regresija</a:t>
            </a:r>
          </a:p>
          <a:p>
            <a:pPr>
              <a:lnSpc>
                <a:spcPct val="110000"/>
              </a:lnSpc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jedan od ciljeva     pronalazak najprikladnijeg internog standarda      </a:t>
            </a:r>
            <a:r>
              <a:rPr lang="hr-HR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115</a:t>
            </a: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In, </a:t>
            </a:r>
            <a:r>
              <a:rPr lang="hr-HR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103</a:t>
            </a: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Rh i </a:t>
            </a:r>
            <a:r>
              <a:rPr lang="hr-HR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</a:t>
            </a: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</a:t>
            </a:r>
          </a:p>
          <a:p>
            <a:pPr marL="0" indent="0">
              <a:buNone/>
            </a:pP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01DB3F-19B9-DBE5-E2F6-3173D84FF9C3}"/>
              </a:ext>
            </a:extLst>
          </p:cNvPr>
          <p:cNvSpPr txBox="1"/>
          <p:nvPr/>
        </p:nvSpPr>
        <p:spPr>
          <a:xfrm>
            <a:off x="5221180" y="6002703"/>
            <a:ext cx="6094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Slika 6. </a:t>
            </a:r>
            <a:r>
              <a:rPr lang="hr-HR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Kalibracijske krivulje elemenata dobivene kao funkcija inte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hr-HR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ziteta signala internih standarda</a:t>
            </a: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D68955-5205-B6BB-05FC-D7BE1259B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9871" y="2037029"/>
            <a:ext cx="6716687" cy="39656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BA486E-3A8C-26A5-DF35-D57F61DF90AB}"/>
              </a:ext>
            </a:extLst>
          </p:cNvPr>
          <p:cNvSpPr txBox="1"/>
          <p:nvPr/>
        </p:nvSpPr>
        <p:spPr>
          <a:xfrm>
            <a:off x="24539" y="6488668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Arnaudguilhem, M. Larroque, O. Sgarbura, D. Michau, F. Quenet, S. Carrère, B. Bouyssière, S. Mounicou, </a:t>
            </a:r>
            <a:r>
              <a:rPr lang="hr-HR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Talanta</a:t>
            </a:r>
            <a:r>
              <a:rPr lang="hr-H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222</a:t>
            </a:r>
            <a:r>
              <a:rPr lang="hr-H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(2021) 121537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95E712B-902D-1FD1-AD91-3EDC777A6FDF}"/>
              </a:ext>
            </a:extLst>
          </p:cNvPr>
          <p:cNvCxnSpPr/>
          <p:nvPr/>
        </p:nvCxnSpPr>
        <p:spPr>
          <a:xfrm>
            <a:off x="1977114" y="4314398"/>
            <a:ext cx="28936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22C150C-A2E8-3F9F-B5C8-592E68B94316}"/>
              </a:ext>
            </a:extLst>
          </p:cNvPr>
          <p:cNvCxnSpPr/>
          <p:nvPr/>
        </p:nvCxnSpPr>
        <p:spPr>
          <a:xfrm>
            <a:off x="1977114" y="5558407"/>
            <a:ext cx="28936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DE61AD0-E624-2F00-621D-A9E34AE13E93}"/>
              </a:ext>
            </a:extLst>
          </p:cNvPr>
          <p:cNvCxnSpPr/>
          <p:nvPr/>
        </p:nvCxnSpPr>
        <p:spPr>
          <a:xfrm>
            <a:off x="2615339" y="4803495"/>
            <a:ext cx="28936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517766E-E6DD-84E2-7180-6E514B381752}"/>
              </a:ext>
            </a:extLst>
          </p:cNvPr>
          <p:cNvSpPr txBox="1"/>
          <p:nvPr/>
        </p:nvSpPr>
        <p:spPr>
          <a:xfrm>
            <a:off x="11761506" y="6495145"/>
            <a:ext cx="455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15954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8E0CD-4831-8DDF-D822-A79362D03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58" y="618311"/>
            <a:ext cx="4732732" cy="5621378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standardni protokol kod osoba oboljelih od peritonealne karcinomatoze     uklanjanje oba jajnika ili liječenje kemoterapijom za koju se koriste lijekovi poput cisplatina i oksaliplatina</a:t>
            </a:r>
          </a:p>
          <a:p>
            <a:pPr>
              <a:lnSpc>
                <a:spcPct val="110000"/>
              </a:lnSpc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najveće vrijednosti koncentracije za Pt (15−20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g</a:t>
            </a:r>
            <a:r>
              <a:rPr lang="hr-HR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   periferni dio jajnika </a:t>
            </a:r>
          </a:p>
          <a:p>
            <a:pPr>
              <a:lnSpc>
                <a:spcPct val="110000"/>
              </a:lnSpc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5−10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g</a:t>
            </a:r>
            <a:r>
              <a:rPr lang="hr-HR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Pt može se kvantificirati u središnjem dijelu jajnika</a:t>
            </a:r>
          </a:p>
          <a:p>
            <a:pPr>
              <a:lnSpc>
                <a:spcPct val="110000"/>
              </a:lnSpc>
            </a:pPr>
            <a:r>
              <a:rPr lang="hr-HR" sz="2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z</a:t>
            </a:r>
            <a:r>
              <a:rPr lang="hr-H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abrinjavajuća prisutnost kadmija (1−2 μg g</a:t>
            </a:r>
            <a:r>
              <a:rPr lang="hr-HR" sz="2400" kern="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-1</a:t>
            </a:r>
            <a:r>
              <a:rPr lang="hr-H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    porijeklo i potencijalni toksični učinci za normalno funkcioniranje jajnika</a:t>
            </a: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D892C1-EAFE-D65C-3EE0-295D8B83A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010" y="850606"/>
            <a:ext cx="6380295" cy="42769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DD7C1D-A64E-970A-EFCD-EEB6727F0BA7}"/>
              </a:ext>
            </a:extLst>
          </p:cNvPr>
          <p:cNvSpPr txBox="1"/>
          <p:nvPr/>
        </p:nvSpPr>
        <p:spPr>
          <a:xfrm>
            <a:off x="5535290" y="5127583"/>
            <a:ext cx="64563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Slika 7. </a:t>
            </a:r>
            <a:r>
              <a:rPr lang="hr-HR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Kvantitativno oslikavanje elemenata metodom LA-ICP-MS u uzorku jajnika pacijenta liječenog oksaliplatinom</a:t>
            </a: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773477-8753-0D57-4ACE-F7FED767ACFB}"/>
              </a:ext>
            </a:extLst>
          </p:cNvPr>
          <p:cNvSpPr txBox="1"/>
          <p:nvPr/>
        </p:nvSpPr>
        <p:spPr>
          <a:xfrm>
            <a:off x="0" y="644407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Arnaudguilhem, M. Larroque, O. Sgarbura, D. Michau, F. Quenet, S. Carrère, B. Bouyssière, S. Mounicou, </a:t>
            </a:r>
            <a:r>
              <a:rPr lang="hr-HR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Talanta</a:t>
            </a:r>
            <a:r>
              <a:rPr lang="hr-H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222</a:t>
            </a:r>
            <a:r>
              <a:rPr lang="hr-H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(2021) 121537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A355D27-C374-AAA2-B69B-98FDA1E4D53F}"/>
              </a:ext>
            </a:extLst>
          </p:cNvPr>
          <p:cNvCxnSpPr/>
          <p:nvPr/>
        </p:nvCxnSpPr>
        <p:spPr>
          <a:xfrm>
            <a:off x="2498383" y="1603098"/>
            <a:ext cx="28936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1B81A2C-15D6-965F-ADB5-4DE173474881}"/>
              </a:ext>
            </a:extLst>
          </p:cNvPr>
          <p:cNvCxnSpPr/>
          <p:nvPr/>
        </p:nvCxnSpPr>
        <p:spPr>
          <a:xfrm>
            <a:off x="2498382" y="3591384"/>
            <a:ext cx="28936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3C64D80-5C66-058B-1F84-516121CDFF7A}"/>
              </a:ext>
            </a:extLst>
          </p:cNvPr>
          <p:cNvCxnSpPr/>
          <p:nvPr/>
        </p:nvCxnSpPr>
        <p:spPr>
          <a:xfrm>
            <a:off x="2198382" y="5303225"/>
            <a:ext cx="28936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D222259-57DC-2219-709A-55090BE7C2B2}"/>
              </a:ext>
            </a:extLst>
          </p:cNvPr>
          <p:cNvSpPr txBox="1"/>
          <p:nvPr/>
        </p:nvSpPr>
        <p:spPr>
          <a:xfrm>
            <a:off x="11764433" y="6505629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22019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611326-9F1A-1901-D9B7-19C72FAC2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hr-HR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ZAKLJUČAK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7079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0ECA6-2D28-2765-87E2-3CF100AAE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36" y="3229049"/>
            <a:ext cx="11884127" cy="1484820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metoda LA-ICP-MS 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jedna od najnaprednijih metoda za kvantifikaciju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r-H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metala koju odlikuju 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dobra</a:t>
            </a:r>
            <a:r>
              <a:rPr lang="hr-H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osjetljivost i visoka prostorna razlučivost</a:t>
            </a:r>
          </a:p>
          <a:p>
            <a:pPr>
              <a:lnSpc>
                <a:spcPct val="100000"/>
              </a:lnSpc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laseri s većom energijom, kraćim pulsevima, visokom stopom ponovljivosti     veća učinkovitost, pouzdanost i cjenovna prihvatljivost </a:t>
            </a:r>
          </a:p>
          <a:p>
            <a:pPr>
              <a:lnSpc>
                <a:spcPct val="100000"/>
              </a:lnSpc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napredak metode 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danas rutinski pristup u mnogim industrijskim procesima</a:t>
            </a:r>
          </a:p>
          <a:p>
            <a:pPr>
              <a:lnSpc>
                <a:spcPct val="100000"/>
              </a:lnSpc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najveći problem metode     nedostatak referentnih materijala</a:t>
            </a:r>
          </a:p>
          <a:p>
            <a:pPr>
              <a:lnSpc>
                <a:spcPct val="100000"/>
              </a:lnSpc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potreba za proizvodnjom kalibracijskih standarda koji se temelje na materijalu (npr. polimeri i želatina) sa svojstvima i karakteristikama koje su lake za kontrolirati i modificirati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9AC5BCC-C5A6-7D26-68BD-162AD3F59840}"/>
              </a:ext>
            </a:extLst>
          </p:cNvPr>
          <p:cNvCxnSpPr/>
          <p:nvPr/>
        </p:nvCxnSpPr>
        <p:spPr>
          <a:xfrm>
            <a:off x="3051274" y="2453700"/>
            <a:ext cx="28936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8BDF232-530F-D9A8-B2A3-D1940EB415DA}"/>
              </a:ext>
            </a:extLst>
          </p:cNvPr>
          <p:cNvCxnSpPr/>
          <p:nvPr/>
        </p:nvCxnSpPr>
        <p:spPr>
          <a:xfrm>
            <a:off x="9760418" y="3326454"/>
            <a:ext cx="28936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B74F462-8768-6281-44E2-FC515A34575C}"/>
              </a:ext>
            </a:extLst>
          </p:cNvPr>
          <p:cNvCxnSpPr/>
          <p:nvPr/>
        </p:nvCxnSpPr>
        <p:spPr>
          <a:xfrm>
            <a:off x="2636605" y="4165542"/>
            <a:ext cx="28936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681046-5FEA-8DC6-0C00-08E3A4B74480}"/>
              </a:ext>
            </a:extLst>
          </p:cNvPr>
          <p:cNvCxnSpPr/>
          <p:nvPr/>
        </p:nvCxnSpPr>
        <p:spPr>
          <a:xfrm>
            <a:off x="3476577" y="4700815"/>
            <a:ext cx="28936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B6CEA99-CFA2-EC72-481B-9EC60CC2338D}"/>
              </a:ext>
            </a:extLst>
          </p:cNvPr>
          <p:cNvSpPr txBox="1"/>
          <p:nvPr/>
        </p:nvSpPr>
        <p:spPr>
          <a:xfrm>
            <a:off x="11722608" y="6525286"/>
            <a:ext cx="613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22218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8" name="Freeform: Shape 37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D007C6-9CD8-357C-0D6D-7738F7109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HVALA NA POZORNOSTI!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97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BBDAC4-712D-0248-D423-61958DBA4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hr-HR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METALI U BIOLOŠKIM TKIVIMA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4EF7C-61FC-06D6-F2F1-959BD7A2F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531701" cy="5431536"/>
          </a:xfrm>
        </p:spPr>
        <p:txBody>
          <a:bodyPr anchor="ctr">
            <a:normAutofit/>
          </a:bodyPr>
          <a:lstStyle/>
          <a:p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urbanizacija i industrijalizacija     veća izloženost teškim metalima</a:t>
            </a:r>
          </a:p>
          <a:p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esencijalni metali     važna biokemijska i fiziološka uloga u organizmima</a:t>
            </a:r>
          </a:p>
          <a:p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veće vrijednosti koncentracija     toksičnost za organizam</a:t>
            </a:r>
          </a:p>
          <a:p>
            <a:pPr lvl="1"/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i Cd     metabolizam glukoze</a:t>
            </a:r>
          </a:p>
          <a:p>
            <a:pPr lvl="1"/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Cu, Ni, Pb, Zn     dijabetes</a:t>
            </a:r>
          </a:p>
          <a:p>
            <a:pPr lvl="1"/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As, Cd, Fe, Hg, V     neurodegenerativni poremećaji</a:t>
            </a:r>
          </a:p>
          <a:p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raspodjela metala     presudno za razumijevanje djelovanja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C5C71B5-277E-EA83-919D-6626A5EA558B}"/>
              </a:ext>
            </a:extLst>
          </p:cNvPr>
          <p:cNvCxnSpPr/>
          <p:nvPr/>
        </p:nvCxnSpPr>
        <p:spPr>
          <a:xfrm>
            <a:off x="9239423" y="1188426"/>
            <a:ext cx="28936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E3F1061-90CA-7B9D-739E-53686A404EBA}"/>
              </a:ext>
            </a:extLst>
          </p:cNvPr>
          <p:cNvCxnSpPr/>
          <p:nvPr/>
        </p:nvCxnSpPr>
        <p:spPr>
          <a:xfrm>
            <a:off x="7648084" y="1951550"/>
            <a:ext cx="28936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F1A826A-C882-DD32-935C-D85A9DB5DD30}"/>
              </a:ext>
            </a:extLst>
          </p:cNvPr>
          <p:cNvCxnSpPr/>
          <p:nvPr/>
        </p:nvCxnSpPr>
        <p:spPr>
          <a:xfrm>
            <a:off x="8161990" y="4268324"/>
            <a:ext cx="28936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923AC19-8D39-84DB-EE0E-5C1177422899}"/>
              </a:ext>
            </a:extLst>
          </p:cNvPr>
          <p:cNvCxnSpPr/>
          <p:nvPr/>
        </p:nvCxnSpPr>
        <p:spPr>
          <a:xfrm>
            <a:off x="7733148" y="3857198"/>
            <a:ext cx="28936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A8D146D-CA7D-4F3A-6387-9852B8D8C81C}"/>
              </a:ext>
            </a:extLst>
          </p:cNvPr>
          <p:cNvCxnSpPr/>
          <p:nvPr/>
        </p:nvCxnSpPr>
        <p:spPr>
          <a:xfrm>
            <a:off x="6893172" y="3477968"/>
            <a:ext cx="28936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C9765A4-FF19-AFB2-0E1C-BB9C0C636ABF}"/>
              </a:ext>
            </a:extLst>
          </p:cNvPr>
          <p:cNvCxnSpPr/>
          <p:nvPr/>
        </p:nvCxnSpPr>
        <p:spPr>
          <a:xfrm>
            <a:off x="9129013" y="2758500"/>
            <a:ext cx="28936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549DF3A-3ABB-4B87-6A0C-F15E29D50019}"/>
              </a:ext>
            </a:extLst>
          </p:cNvPr>
          <p:cNvCxnSpPr/>
          <p:nvPr/>
        </p:nvCxnSpPr>
        <p:spPr>
          <a:xfrm>
            <a:off x="7648084" y="5051587"/>
            <a:ext cx="28936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BFAD4B9-E46F-5205-C97C-DBF3DB945D15}"/>
              </a:ext>
            </a:extLst>
          </p:cNvPr>
          <p:cNvSpPr txBox="1"/>
          <p:nvPr/>
        </p:nvSpPr>
        <p:spPr>
          <a:xfrm>
            <a:off x="11760200" y="646430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194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4D24BFD5-D814-402B-B6C4-EEF6AE14B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7EBF8E-C7B3-6A86-1575-357D58C4B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060" y="1181628"/>
            <a:ext cx="8624777" cy="41354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METODA LA-ICP-MS</a:t>
            </a:r>
            <a:endParaRPr lang="en-US" sz="5400" kern="1200" dirty="0">
              <a:solidFill>
                <a:schemeClr val="tx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6FED7E8-9A97-475F-9FA4-113410D44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6139" y="1031284"/>
            <a:ext cx="3647661" cy="4436126"/>
          </a:xfrm>
          <a:custGeom>
            <a:avLst/>
            <a:gdLst>
              <a:gd name="connsiteX0" fmla="*/ 0 w 3647661"/>
              <a:gd name="connsiteY0" fmla="*/ 0 h 4436126"/>
              <a:gd name="connsiteX1" fmla="*/ 498514 w 3647661"/>
              <a:gd name="connsiteY1" fmla="*/ 0 h 4436126"/>
              <a:gd name="connsiteX2" fmla="*/ 1069981 w 3647661"/>
              <a:gd name="connsiteY2" fmla="*/ 0 h 4436126"/>
              <a:gd name="connsiteX3" fmla="*/ 1714401 w 3647661"/>
              <a:gd name="connsiteY3" fmla="*/ 0 h 4436126"/>
              <a:gd name="connsiteX4" fmla="*/ 2285868 w 3647661"/>
              <a:gd name="connsiteY4" fmla="*/ 0 h 4436126"/>
              <a:gd name="connsiteX5" fmla="*/ 2784381 w 3647661"/>
              <a:gd name="connsiteY5" fmla="*/ 0 h 4436126"/>
              <a:gd name="connsiteX6" fmla="*/ 3647661 w 3647661"/>
              <a:gd name="connsiteY6" fmla="*/ 0 h 4436126"/>
              <a:gd name="connsiteX7" fmla="*/ 3647661 w 3647661"/>
              <a:gd name="connsiteY7" fmla="*/ 633732 h 4436126"/>
              <a:gd name="connsiteX8" fmla="*/ 3647661 w 3647661"/>
              <a:gd name="connsiteY8" fmla="*/ 1267465 h 4436126"/>
              <a:gd name="connsiteX9" fmla="*/ 3647661 w 3647661"/>
              <a:gd name="connsiteY9" fmla="*/ 1768113 h 4436126"/>
              <a:gd name="connsiteX10" fmla="*/ 3647661 w 3647661"/>
              <a:gd name="connsiteY10" fmla="*/ 2446207 h 4436126"/>
              <a:gd name="connsiteX11" fmla="*/ 3647661 w 3647661"/>
              <a:gd name="connsiteY11" fmla="*/ 2946855 h 4436126"/>
              <a:gd name="connsiteX12" fmla="*/ 3647661 w 3647661"/>
              <a:gd name="connsiteY12" fmla="*/ 3580587 h 4436126"/>
              <a:gd name="connsiteX13" fmla="*/ 3647661 w 3647661"/>
              <a:gd name="connsiteY13" fmla="*/ 4436126 h 4436126"/>
              <a:gd name="connsiteX14" fmla="*/ 3039718 w 3647661"/>
              <a:gd name="connsiteY14" fmla="*/ 4436126 h 4436126"/>
              <a:gd name="connsiteX15" fmla="*/ 2431774 w 3647661"/>
              <a:gd name="connsiteY15" fmla="*/ 4436126 h 4436126"/>
              <a:gd name="connsiteX16" fmla="*/ 1823831 w 3647661"/>
              <a:gd name="connsiteY16" fmla="*/ 4436126 h 4436126"/>
              <a:gd name="connsiteX17" fmla="*/ 1288840 w 3647661"/>
              <a:gd name="connsiteY17" fmla="*/ 4436126 h 4436126"/>
              <a:gd name="connsiteX18" fmla="*/ 607943 w 3647661"/>
              <a:gd name="connsiteY18" fmla="*/ 4436126 h 4436126"/>
              <a:gd name="connsiteX19" fmla="*/ 0 w 3647661"/>
              <a:gd name="connsiteY19" fmla="*/ 4436126 h 4436126"/>
              <a:gd name="connsiteX20" fmla="*/ 0 w 3647661"/>
              <a:gd name="connsiteY20" fmla="*/ 3758032 h 4436126"/>
              <a:gd name="connsiteX21" fmla="*/ 0 w 3647661"/>
              <a:gd name="connsiteY21" fmla="*/ 3035578 h 4436126"/>
              <a:gd name="connsiteX22" fmla="*/ 0 w 3647661"/>
              <a:gd name="connsiteY22" fmla="*/ 2401845 h 4436126"/>
              <a:gd name="connsiteX23" fmla="*/ 0 w 3647661"/>
              <a:gd name="connsiteY23" fmla="*/ 1768113 h 4436126"/>
              <a:gd name="connsiteX24" fmla="*/ 0 w 3647661"/>
              <a:gd name="connsiteY24" fmla="*/ 1178742 h 4436126"/>
              <a:gd name="connsiteX25" fmla="*/ 0 w 3647661"/>
              <a:gd name="connsiteY25" fmla="*/ 589371 h 4436126"/>
              <a:gd name="connsiteX26" fmla="*/ 0 w 3647661"/>
              <a:gd name="connsiteY26" fmla="*/ 0 h 443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47661" h="4436126" fill="none" extrusionOk="0">
                <a:moveTo>
                  <a:pt x="0" y="0"/>
                </a:moveTo>
                <a:cubicBezTo>
                  <a:pt x="116158" y="-16963"/>
                  <a:pt x="364681" y="-4006"/>
                  <a:pt x="498514" y="0"/>
                </a:cubicBezTo>
                <a:cubicBezTo>
                  <a:pt x="632347" y="4006"/>
                  <a:pt x="950865" y="15164"/>
                  <a:pt x="1069981" y="0"/>
                </a:cubicBezTo>
                <a:cubicBezTo>
                  <a:pt x="1189097" y="-15164"/>
                  <a:pt x="1556518" y="-23132"/>
                  <a:pt x="1714401" y="0"/>
                </a:cubicBezTo>
                <a:cubicBezTo>
                  <a:pt x="1872284" y="23132"/>
                  <a:pt x="2015985" y="9364"/>
                  <a:pt x="2285868" y="0"/>
                </a:cubicBezTo>
                <a:cubicBezTo>
                  <a:pt x="2555751" y="-9364"/>
                  <a:pt x="2555148" y="14141"/>
                  <a:pt x="2784381" y="0"/>
                </a:cubicBezTo>
                <a:cubicBezTo>
                  <a:pt x="3013614" y="-14141"/>
                  <a:pt x="3216105" y="-3763"/>
                  <a:pt x="3647661" y="0"/>
                </a:cubicBezTo>
                <a:cubicBezTo>
                  <a:pt x="3623206" y="221859"/>
                  <a:pt x="3622213" y="458853"/>
                  <a:pt x="3647661" y="633732"/>
                </a:cubicBezTo>
                <a:cubicBezTo>
                  <a:pt x="3673109" y="808611"/>
                  <a:pt x="3674779" y="1138417"/>
                  <a:pt x="3647661" y="1267465"/>
                </a:cubicBezTo>
                <a:cubicBezTo>
                  <a:pt x="3620543" y="1396513"/>
                  <a:pt x="3664792" y="1625185"/>
                  <a:pt x="3647661" y="1768113"/>
                </a:cubicBezTo>
                <a:cubicBezTo>
                  <a:pt x="3630530" y="1911041"/>
                  <a:pt x="3671056" y="2135008"/>
                  <a:pt x="3647661" y="2446207"/>
                </a:cubicBezTo>
                <a:cubicBezTo>
                  <a:pt x="3624266" y="2757406"/>
                  <a:pt x="3642702" y="2713342"/>
                  <a:pt x="3647661" y="2946855"/>
                </a:cubicBezTo>
                <a:cubicBezTo>
                  <a:pt x="3652620" y="3180368"/>
                  <a:pt x="3664319" y="3290221"/>
                  <a:pt x="3647661" y="3580587"/>
                </a:cubicBezTo>
                <a:cubicBezTo>
                  <a:pt x="3631003" y="3870953"/>
                  <a:pt x="3617531" y="4259425"/>
                  <a:pt x="3647661" y="4436126"/>
                </a:cubicBezTo>
                <a:cubicBezTo>
                  <a:pt x="3523929" y="4410412"/>
                  <a:pt x="3241413" y="4436068"/>
                  <a:pt x="3039718" y="4436126"/>
                </a:cubicBezTo>
                <a:cubicBezTo>
                  <a:pt x="2838023" y="4436184"/>
                  <a:pt x="2630387" y="4431142"/>
                  <a:pt x="2431774" y="4436126"/>
                </a:cubicBezTo>
                <a:cubicBezTo>
                  <a:pt x="2233161" y="4441110"/>
                  <a:pt x="2003296" y="4449826"/>
                  <a:pt x="1823831" y="4436126"/>
                </a:cubicBezTo>
                <a:cubicBezTo>
                  <a:pt x="1644366" y="4422426"/>
                  <a:pt x="1399453" y="4442442"/>
                  <a:pt x="1288840" y="4436126"/>
                </a:cubicBezTo>
                <a:cubicBezTo>
                  <a:pt x="1178227" y="4429810"/>
                  <a:pt x="793482" y="4411099"/>
                  <a:pt x="607943" y="4436126"/>
                </a:cubicBezTo>
                <a:cubicBezTo>
                  <a:pt x="422404" y="4461153"/>
                  <a:pt x="158703" y="4453091"/>
                  <a:pt x="0" y="4436126"/>
                </a:cubicBezTo>
                <a:cubicBezTo>
                  <a:pt x="8129" y="4099466"/>
                  <a:pt x="23502" y="4014012"/>
                  <a:pt x="0" y="3758032"/>
                </a:cubicBezTo>
                <a:cubicBezTo>
                  <a:pt x="-23502" y="3502052"/>
                  <a:pt x="8018" y="3295661"/>
                  <a:pt x="0" y="3035578"/>
                </a:cubicBezTo>
                <a:cubicBezTo>
                  <a:pt x="-8018" y="2775495"/>
                  <a:pt x="-8720" y="2595880"/>
                  <a:pt x="0" y="2401845"/>
                </a:cubicBezTo>
                <a:cubicBezTo>
                  <a:pt x="8720" y="2207810"/>
                  <a:pt x="9279" y="1982551"/>
                  <a:pt x="0" y="1768113"/>
                </a:cubicBezTo>
                <a:cubicBezTo>
                  <a:pt x="-9279" y="1553675"/>
                  <a:pt x="7090" y="1354447"/>
                  <a:pt x="0" y="1178742"/>
                </a:cubicBezTo>
                <a:cubicBezTo>
                  <a:pt x="-7090" y="1003037"/>
                  <a:pt x="-23786" y="768334"/>
                  <a:pt x="0" y="589371"/>
                </a:cubicBezTo>
                <a:cubicBezTo>
                  <a:pt x="23786" y="410408"/>
                  <a:pt x="-16955" y="242082"/>
                  <a:pt x="0" y="0"/>
                </a:cubicBezTo>
                <a:close/>
              </a:path>
              <a:path w="3647661" h="4436126" stroke="0" extrusionOk="0">
                <a:moveTo>
                  <a:pt x="0" y="0"/>
                </a:moveTo>
                <a:cubicBezTo>
                  <a:pt x="171149" y="-7244"/>
                  <a:pt x="374684" y="2591"/>
                  <a:pt x="534990" y="0"/>
                </a:cubicBezTo>
                <a:cubicBezTo>
                  <a:pt x="695296" y="-2591"/>
                  <a:pt x="907320" y="7483"/>
                  <a:pt x="1069981" y="0"/>
                </a:cubicBezTo>
                <a:cubicBezTo>
                  <a:pt x="1232642" y="-7483"/>
                  <a:pt x="1543604" y="-26203"/>
                  <a:pt x="1677924" y="0"/>
                </a:cubicBezTo>
                <a:cubicBezTo>
                  <a:pt x="1812244" y="26203"/>
                  <a:pt x="2140632" y="31361"/>
                  <a:pt x="2322344" y="0"/>
                </a:cubicBezTo>
                <a:cubicBezTo>
                  <a:pt x="2504056" y="-31361"/>
                  <a:pt x="2658834" y="3381"/>
                  <a:pt x="2893811" y="0"/>
                </a:cubicBezTo>
                <a:cubicBezTo>
                  <a:pt x="3128788" y="-3381"/>
                  <a:pt x="3338741" y="-10376"/>
                  <a:pt x="3647661" y="0"/>
                </a:cubicBezTo>
                <a:cubicBezTo>
                  <a:pt x="3628986" y="244498"/>
                  <a:pt x="3624774" y="362520"/>
                  <a:pt x="3647661" y="545010"/>
                </a:cubicBezTo>
                <a:cubicBezTo>
                  <a:pt x="3670549" y="727500"/>
                  <a:pt x="3619543" y="968439"/>
                  <a:pt x="3647661" y="1134381"/>
                </a:cubicBezTo>
                <a:cubicBezTo>
                  <a:pt x="3675779" y="1300323"/>
                  <a:pt x="3670065" y="1646297"/>
                  <a:pt x="3647661" y="1856836"/>
                </a:cubicBezTo>
                <a:cubicBezTo>
                  <a:pt x="3625257" y="2067375"/>
                  <a:pt x="3632904" y="2315399"/>
                  <a:pt x="3647661" y="2490568"/>
                </a:cubicBezTo>
                <a:cubicBezTo>
                  <a:pt x="3662418" y="2665737"/>
                  <a:pt x="3616073" y="2880164"/>
                  <a:pt x="3647661" y="3124300"/>
                </a:cubicBezTo>
                <a:cubicBezTo>
                  <a:pt x="3679249" y="3368436"/>
                  <a:pt x="3677361" y="3519722"/>
                  <a:pt x="3647661" y="3758032"/>
                </a:cubicBezTo>
                <a:cubicBezTo>
                  <a:pt x="3617961" y="3996342"/>
                  <a:pt x="3615180" y="4147465"/>
                  <a:pt x="3647661" y="4436126"/>
                </a:cubicBezTo>
                <a:cubicBezTo>
                  <a:pt x="3506685" y="4421969"/>
                  <a:pt x="3266652" y="4433618"/>
                  <a:pt x="3149147" y="4436126"/>
                </a:cubicBezTo>
                <a:cubicBezTo>
                  <a:pt x="3031642" y="4438634"/>
                  <a:pt x="2832267" y="4432536"/>
                  <a:pt x="2650634" y="4436126"/>
                </a:cubicBezTo>
                <a:cubicBezTo>
                  <a:pt x="2469001" y="4439716"/>
                  <a:pt x="2324677" y="4416284"/>
                  <a:pt x="2042690" y="4436126"/>
                </a:cubicBezTo>
                <a:cubicBezTo>
                  <a:pt x="1760703" y="4455968"/>
                  <a:pt x="1686949" y="4416099"/>
                  <a:pt x="1398270" y="4436126"/>
                </a:cubicBezTo>
                <a:cubicBezTo>
                  <a:pt x="1109591" y="4456153"/>
                  <a:pt x="1071585" y="4455485"/>
                  <a:pt x="899756" y="4436126"/>
                </a:cubicBezTo>
                <a:cubicBezTo>
                  <a:pt x="727927" y="4416767"/>
                  <a:pt x="344407" y="4430463"/>
                  <a:pt x="0" y="4436126"/>
                </a:cubicBezTo>
                <a:cubicBezTo>
                  <a:pt x="5440" y="4303018"/>
                  <a:pt x="91" y="4161914"/>
                  <a:pt x="0" y="3891116"/>
                </a:cubicBezTo>
                <a:cubicBezTo>
                  <a:pt x="-91" y="3620318"/>
                  <a:pt x="-11601" y="3462294"/>
                  <a:pt x="0" y="3301745"/>
                </a:cubicBezTo>
                <a:cubicBezTo>
                  <a:pt x="11601" y="3141196"/>
                  <a:pt x="22776" y="2916996"/>
                  <a:pt x="0" y="2756735"/>
                </a:cubicBezTo>
                <a:cubicBezTo>
                  <a:pt x="-22776" y="2596474"/>
                  <a:pt x="5257" y="2440491"/>
                  <a:pt x="0" y="2256087"/>
                </a:cubicBezTo>
                <a:cubicBezTo>
                  <a:pt x="-5257" y="2071683"/>
                  <a:pt x="20189" y="1902567"/>
                  <a:pt x="0" y="1666716"/>
                </a:cubicBezTo>
                <a:cubicBezTo>
                  <a:pt x="-20189" y="1430865"/>
                  <a:pt x="-21241" y="1161108"/>
                  <a:pt x="0" y="988622"/>
                </a:cubicBezTo>
                <a:cubicBezTo>
                  <a:pt x="21241" y="816136"/>
                  <a:pt x="17108" y="40674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68728339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sketch line">
            <a:extLst>
              <a:ext uri="{FF2B5EF4-FFF2-40B4-BE49-F238E27FC236}">
                <a16:creationId xmlns:a16="http://schemas.microsoft.com/office/drawing/2014/main" id="{2A39B854-4B6C-4F7F-A602-6F97770CE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5439978"/>
            <a:ext cx="6281928" cy="18288"/>
          </a:xfrm>
          <a:custGeom>
            <a:avLst/>
            <a:gdLst>
              <a:gd name="connsiteX0" fmla="*/ 0 w 6281928"/>
              <a:gd name="connsiteY0" fmla="*/ 0 h 18288"/>
              <a:gd name="connsiteX1" fmla="*/ 572353 w 6281928"/>
              <a:gd name="connsiteY1" fmla="*/ 0 h 18288"/>
              <a:gd name="connsiteX2" fmla="*/ 1207526 w 6281928"/>
              <a:gd name="connsiteY2" fmla="*/ 0 h 18288"/>
              <a:gd name="connsiteX3" fmla="*/ 1779880 w 6281928"/>
              <a:gd name="connsiteY3" fmla="*/ 0 h 18288"/>
              <a:gd name="connsiteX4" fmla="*/ 2540691 w 6281928"/>
              <a:gd name="connsiteY4" fmla="*/ 0 h 18288"/>
              <a:gd name="connsiteX5" fmla="*/ 3238683 w 6281928"/>
              <a:gd name="connsiteY5" fmla="*/ 0 h 18288"/>
              <a:gd name="connsiteX6" fmla="*/ 3936675 w 6281928"/>
              <a:gd name="connsiteY6" fmla="*/ 0 h 18288"/>
              <a:gd name="connsiteX7" fmla="*/ 4760305 w 6281928"/>
              <a:gd name="connsiteY7" fmla="*/ 0 h 18288"/>
              <a:gd name="connsiteX8" fmla="*/ 5521117 w 6281928"/>
              <a:gd name="connsiteY8" fmla="*/ 0 h 18288"/>
              <a:gd name="connsiteX9" fmla="*/ 6281928 w 6281928"/>
              <a:gd name="connsiteY9" fmla="*/ 0 h 18288"/>
              <a:gd name="connsiteX10" fmla="*/ 6281928 w 6281928"/>
              <a:gd name="connsiteY10" fmla="*/ 18288 h 18288"/>
              <a:gd name="connsiteX11" fmla="*/ 5772394 w 6281928"/>
              <a:gd name="connsiteY11" fmla="*/ 18288 h 18288"/>
              <a:gd name="connsiteX12" fmla="*/ 5200040 w 6281928"/>
              <a:gd name="connsiteY12" fmla="*/ 18288 h 18288"/>
              <a:gd name="connsiteX13" fmla="*/ 4439229 w 6281928"/>
              <a:gd name="connsiteY13" fmla="*/ 18288 h 18288"/>
              <a:gd name="connsiteX14" fmla="*/ 3615599 w 6281928"/>
              <a:gd name="connsiteY14" fmla="*/ 18288 h 18288"/>
              <a:gd name="connsiteX15" fmla="*/ 2980426 w 6281928"/>
              <a:gd name="connsiteY15" fmla="*/ 18288 h 18288"/>
              <a:gd name="connsiteX16" fmla="*/ 2156795 w 6281928"/>
              <a:gd name="connsiteY16" fmla="*/ 18288 h 18288"/>
              <a:gd name="connsiteX17" fmla="*/ 1584442 w 6281928"/>
              <a:gd name="connsiteY17" fmla="*/ 18288 h 18288"/>
              <a:gd name="connsiteX18" fmla="*/ 1074908 w 6281928"/>
              <a:gd name="connsiteY18" fmla="*/ 18288 h 18288"/>
              <a:gd name="connsiteX19" fmla="*/ 0 w 6281928"/>
              <a:gd name="connsiteY19" fmla="*/ 18288 h 18288"/>
              <a:gd name="connsiteX20" fmla="*/ 0 w 6281928"/>
              <a:gd name="connsiteY2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281928" h="18288" fill="none" extrusionOk="0">
                <a:moveTo>
                  <a:pt x="0" y="0"/>
                </a:moveTo>
                <a:cubicBezTo>
                  <a:pt x="205960" y="24870"/>
                  <a:pt x="343550" y="5918"/>
                  <a:pt x="572353" y="0"/>
                </a:cubicBezTo>
                <a:cubicBezTo>
                  <a:pt x="801156" y="-5918"/>
                  <a:pt x="1015649" y="-11381"/>
                  <a:pt x="1207526" y="0"/>
                </a:cubicBezTo>
                <a:cubicBezTo>
                  <a:pt x="1399403" y="11381"/>
                  <a:pt x="1549725" y="7866"/>
                  <a:pt x="1779880" y="0"/>
                </a:cubicBezTo>
                <a:cubicBezTo>
                  <a:pt x="2010035" y="-7866"/>
                  <a:pt x="2190674" y="12826"/>
                  <a:pt x="2540691" y="0"/>
                </a:cubicBezTo>
                <a:cubicBezTo>
                  <a:pt x="2890708" y="-12826"/>
                  <a:pt x="3025718" y="-18534"/>
                  <a:pt x="3238683" y="0"/>
                </a:cubicBezTo>
                <a:cubicBezTo>
                  <a:pt x="3451648" y="18534"/>
                  <a:pt x="3603947" y="14884"/>
                  <a:pt x="3936675" y="0"/>
                </a:cubicBezTo>
                <a:cubicBezTo>
                  <a:pt x="4269403" y="-14884"/>
                  <a:pt x="4480718" y="-24607"/>
                  <a:pt x="4760305" y="0"/>
                </a:cubicBezTo>
                <a:cubicBezTo>
                  <a:pt x="5039892" y="24607"/>
                  <a:pt x="5359549" y="-31311"/>
                  <a:pt x="5521117" y="0"/>
                </a:cubicBezTo>
                <a:cubicBezTo>
                  <a:pt x="5682685" y="31311"/>
                  <a:pt x="5986067" y="-12593"/>
                  <a:pt x="6281928" y="0"/>
                </a:cubicBezTo>
                <a:cubicBezTo>
                  <a:pt x="6282307" y="7355"/>
                  <a:pt x="6282212" y="10249"/>
                  <a:pt x="6281928" y="18288"/>
                </a:cubicBezTo>
                <a:cubicBezTo>
                  <a:pt x="6078981" y="8428"/>
                  <a:pt x="5961061" y="2290"/>
                  <a:pt x="5772394" y="18288"/>
                </a:cubicBezTo>
                <a:cubicBezTo>
                  <a:pt x="5583727" y="34286"/>
                  <a:pt x="5329968" y="24208"/>
                  <a:pt x="5200040" y="18288"/>
                </a:cubicBezTo>
                <a:cubicBezTo>
                  <a:pt x="5070112" y="12368"/>
                  <a:pt x="4793288" y="21070"/>
                  <a:pt x="4439229" y="18288"/>
                </a:cubicBezTo>
                <a:cubicBezTo>
                  <a:pt x="4085170" y="15506"/>
                  <a:pt x="3813765" y="-16466"/>
                  <a:pt x="3615599" y="18288"/>
                </a:cubicBezTo>
                <a:cubicBezTo>
                  <a:pt x="3417433" y="53042"/>
                  <a:pt x="3133643" y="20727"/>
                  <a:pt x="2980426" y="18288"/>
                </a:cubicBezTo>
                <a:cubicBezTo>
                  <a:pt x="2827209" y="15849"/>
                  <a:pt x="2380685" y="51850"/>
                  <a:pt x="2156795" y="18288"/>
                </a:cubicBezTo>
                <a:cubicBezTo>
                  <a:pt x="1932905" y="-15274"/>
                  <a:pt x="1716744" y="-1398"/>
                  <a:pt x="1584442" y="18288"/>
                </a:cubicBezTo>
                <a:cubicBezTo>
                  <a:pt x="1452140" y="37974"/>
                  <a:pt x="1280887" y="12750"/>
                  <a:pt x="1074908" y="18288"/>
                </a:cubicBezTo>
                <a:cubicBezTo>
                  <a:pt x="868929" y="23826"/>
                  <a:pt x="318124" y="-17878"/>
                  <a:pt x="0" y="18288"/>
                </a:cubicBezTo>
                <a:cubicBezTo>
                  <a:pt x="-384" y="12702"/>
                  <a:pt x="-513" y="4636"/>
                  <a:pt x="0" y="0"/>
                </a:cubicBezTo>
                <a:close/>
              </a:path>
              <a:path w="6281928" h="18288" stroke="0" extrusionOk="0">
                <a:moveTo>
                  <a:pt x="0" y="0"/>
                </a:moveTo>
                <a:cubicBezTo>
                  <a:pt x="135290" y="27650"/>
                  <a:pt x="488372" y="4391"/>
                  <a:pt x="635173" y="0"/>
                </a:cubicBezTo>
                <a:cubicBezTo>
                  <a:pt x="781974" y="-4391"/>
                  <a:pt x="992816" y="14310"/>
                  <a:pt x="1144707" y="0"/>
                </a:cubicBezTo>
                <a:cubicBezTo>
                  <a:pt x="1296598" y="-14310"/>
                  <a:pt x="1796462" y="-1258"/>
                  <a:pt x="1968337" y="0"/>
                </a:cubicBezTo>
                <a:cubicBezTo>
                  <a:pt x="2140212" y="1258"/>
                  <a:pt x="2343376" y="-12852"/>
                  <a:pt x="2603510" y="0"/>
                </a:cubicBezTo>
                <a:cubicBezTo>
                  <a:pt x="2863644" y="12852"/>
                  <a:pt x="2935073" y="-10591"/>
                  <a:pt x="3238683" y="0"/>
                </a:cubicBezTo>
                <a:cubicBezTo>
                  <a:pt x="3542293" y="10591"/>
                  <a:pt x="3731676" y="3538"/>
                  <a:pt x="4062313" y="0"/>
                </a:cubicBezTo>
                <a:cubicBezTo>
                  <a:pt x="4392950" y="-3538"/>
                  <a:pt x="4440715" y="28126"/>
                  <a:pt x="4634667" y="0"/>
                </a:cubicBezTo>
                <a:cubicBezTo>
                  <a:pt x="4828619" y="-28126"/>
                  <a:pt x="5052661" y="8974"/>
                  <a:pt x="5458297" y="0"/>
                </a:cubicBezTo>
                <a:cubicBezTo>
                  <a:pt x="5863933" y="-8974"/>
                  <a:pt x="5906900" y="-24516"/>
                  <a:pt x="6281928" y="0"/>
                </a:cubicBezTo>
                <a:cubicBezTo>
                  <a:pt x="6282268" y="5688"/>
                  <a:pt x="6281759" y="13142"/>
                  <a:pt x="6281928" y="18288"/>
                </a:cubicBezTo>
                <a:cubicBezTo>
                  <a:pt x="6036108" y="15339"/>
                  <a:pt x="5743611" y="10415"/>
                  <a:pt x="5583936" y="18288"/>
                </a:cubicBezTo>
                <a:cubicBezTo>
                  <a:pt x="5424261" y="26161"/>
                  <a:pt x="5250533" y="-179"/>
                  <a:pt x="4948763" y="18288"/>
                </a:cubicBezTo>
                <a:cubicBezTo>
                  <a:pt x="4646993" y="36755"/>
                  <a:pt x="4354673" y="7565"/>
                  <a:pt x="4125133" y="18288"/>
                </a:cubicBezTo>
                <a:cubicBezTo>
                  <a:pt x="3895593" y="29012"/>
                  <a:pt x="3570246" y="29209"/>
                  <a:pt x="3301502" y="18288"/>
                </a:cubicBezTo>
                <a:cubicBezTo>
                  <a:pt x="3032758" y="7367"/>
                  <a:pt x="2955340" y="11905"/>
                  <a:pt x="2729149" y="18288"/>
                </a:cubicBezTo>
                <a:cubicBezTo>
                  <a:pt x="2502958" y="24671"/>
                  <a:pt x="2269423" y="3142"/>
                  <a:pt x="2031157" y="18288"/>
                </a:cubicBezTo>
                <a:cubicBezTo>
                  <a:pt x="1792891" y="33434"/>
                  <a:pt x="1484731" y="22122"/>
                  <a:pt x="1207526" y="18288"/>
                </a:cubicBezTo>
                <a:cubicBezTo>
                  <a:pt x="930321" y="14454"/>
                  <a:pt x="560231" y="-33402"/>
                  <a:pt x="0" y="18288"/>
                </a:cubicBezTo>
                <a:cubicBezTo>
                  <a:pt x="-478" y="10520"/>
                  <a:pt x="210" y="5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0D67E3-DE45-0C06-6466-EC317640BBE4}"/>
              </a:ext>
            </a:extLst>
          </p:cNvPr>
          <p:cNvSpPr txBox="1"/>
          <p:nvPr/>
        </p:nvSpPr>
        <p:spPr>
          <a:xfrm>
            <a:off x="11781367" y="645583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2472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AD4DE7-58A6-C92D-E872-86F486669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hr-HR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SPEKTROMETRIJA MASA UZ INDUKTIVNO SPREGNUTU PLAZMU (ICP-MS)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7079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CE602B-6037-5997-1AE4-2B8F939FC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25" b="-5"/>
          <a:stretch/>
        </p:blipFill>
        <p:spPr>
          <a:xfrm>
            <a:off x="353051" y="2432398"/>
            <a:ext cx="5297044" cy="325602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2395680-B25F-4410-D89A-6372730C1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0524" y="2599654"/>
            <a:ext cx="5972975" cy="3136296"/>
          </a:xfrm>
        </p:spPr>
        <p:txBody>
          <a:bodyPr anchor="ctr"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induktivno spregnuta plazma      ionizacijski izvor</a:t>
            </a:r>
          </a:p>
          <a:p>
            <a:pPr>
              <a:lnSpc>
                <a:spcPct val="110000"/>
              </a:lnSpc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detekcija iona 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spektrometar masa</a:t>
            </a:r>
          </a:p>
          <a:p>
            <a:pPr>
              <a:lnSpc>
                <a:spcPct val="110000"/>
              </a:lnSpc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niske detekcijske granice, visoka rezolucija, simultano multielementno određivanje, široki dinamički raspon</a:t>
            </a:r>
          </a:p>
          <a:p>
            <a:pPr>
              <a:lnSpc>
                <a:spcPct val="110000"/>
              </a:lnSpc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identifikacija i detekcija     razdvajanje ioniziranih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atoma</a:t>
            </a: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temelju mase i naboja (</a:t>
            </a:r>
            <a:r>
              <a:rPr lang="hr-H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m/z</a:t>
            </a: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hr-H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D57D99-8A91-3D63-F4D1-E101C4312773}"/>
              </a:ext>
            </a:extLst>
          </p:cNvPr>
          <p:cNvSpPr txBox="1"/>
          <p:nvPr/>
        </p:nvSpPr>
        <p:spPr>
          <a:xfrm>
            <a:off x="1115568" y="5503753"/>
            <a:ext cx="4218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Slika 1</a:t>
            </a:r>
            <a:r>
              <a:rPr lang="hr-HR" dirty="0"/>
              <a:t>. </a:t>
            </a:r>
            <a:r>
              <a:rPr lang="hr-HR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Shematski prikaz sustava ICP-MS</a:t>
            </a:r>
            <a:endParaRPr lang="hr-H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F0B2A9-EACE-AED3-A5E7-37A06852A3E2}"/>
              </a:ext>
            </a:extLst>
          </p:cNvPr>
          <p:cNvSpPr txBox="1"/>
          <p:nvPr/>
        </p:nvSpPr>
        <p:spPr>
          <a:xfrm>
            <a:off x="0" y="6640592"/>
            <a:ext cx="78870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R. Thomas, </a:t>
            </a:r>
            <a:r>
              <a:rPr lang="hr-HR" sz="9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Practical guide to ICP-MS: A Tutorial for Beginners</a:t>
            </a:r>
            <a:r>
              <a:rPr lang="hr-HR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Third Edition, Taylor &amp; Francis Group, Florida, 2013, str. 1−4.</a:t>
            </a:r>
          </a:p>
          <a:p>
            <a:endParaRPr lang="hr-HR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8EEBE59-4B96-A5EC-2FF0-8855793A3460}"/>
              </a:ext>
            </a:extLst>
          </p:cNvPr>
          <p:cNvCxnSpPr/>
          <p:nvPr/>
        </p:nvCxnSpPr>
        <p:spPr>
          <a:xfrm>
            <a:off x="9550053" y="2775409"/>
            <a:ext cx="28936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96DCB07-6321-55AE-DEEA-C550FAF4C123}"/>
              </a:ext>
            </a:extLst>
          </p:cNvPr>
          <p:cNvCxnSpPr/>
          <p:nvPr/>
        </p:nvCxnSpPr>
        <p:spPr>
          <a:xfrm>
            <a:off x="7844390" y="3507760"/>
            <a:ext cx="28936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2F21AEE-F174-FBA3-4D86-4D3AEBB3B083}"/>
              </a:ext>
            </a:extLst>
          </p:cNvPr>
          <p:cNvCxnSpPr/>
          <p:nvPr/>
        </p:nvCxnSpPr>
        <p:spPr>
          <a:xfrm>
            <a:off x="8960809" y="4962985"/>
            <a:ext cx="28936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E6B17D9-1564-D0CF-4888-7FA3E21A34BF}"/>
              </a:ext>
            </a:extLst>
          </p:cNvPr>
          <p:cNvSpPr txBox="1"/>
          <p:nvPr/>
        </p:nvSpPr>
        <p:spPr>
          <a:xfrm>
            <a:off x="11795930" y="648670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4386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DDD9E5-1156-B1DB-3F39-E642918EF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56" y="598330"/>
            <a:ext cx="6142843" cy="1481328"/>
          </a:xfrm>
        </p:spPr>
        <p:txBody>
          <a:bodyPr anchor="b">
            <a:noAutofit/>
          </a:bodyPr>
          <a:lstStyle/>
          <a:p>
            <a:r>
              <a:rPr lang="hr-H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LASERSKO OTPARAVANJE (ABLACIJA)</a:t>
            </a: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A2849-07CD-7813-FDB2-3C09C49B2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986697" cy="3547872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fokus zračenja pulsnog lasera na površinu čvrstog uzorka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prelazak u plinovito stanje</a:t>
            </a:r>
          </a:p>
          <a:p>
            <a:pPr>
              <a:lnSpc>
                <a:spcPct val="100000"/>
              </a:lnSpc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interakcija materije i laserske zrake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izbijanje atoma, iona i molekula s površine uzorka</a:t>
            </a:r>
          </a:p>
          <a:p>
            <a:pPr>
              <a:lnSpc>
                <a:spcPct val="100000"/>
              </a:lnSpc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dva procesa: isparavanje i otparavanje (ablacija)</a:t>
            </a:r>
          </a:p>
        </p:txBody>
      </p:sp>
      <p:pic>
        <p:nvPicPr>
          <p:cNvPr id="6" name="Picture 5" descr="A black and white image of a crater&#10;&#10;Description automatically generated">
            <a:extLst>
              <a:ext uri="{FF2B5EF4-FFF2-40B4-BE49-F238E27FC236}">
                <a16:creationId xmlns:a16="http://schemas.microsoft.com/office/drawing/2014/main" id="{150176D1-0531-E6DC-6869-FC632B00D9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" t="3782" r="721"/>
          <a:stretch/>
        </p:blipFill>
        <p:spPr>
          <a:xfrm>
            <a:off x="6433482" y="2282782"/>
            <a:ext cx="4914277" cy="3574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C9D9C5-D73B-BBF4-DC50-A2A507C4A79A}"/>
              </a:ext>
            </a:extLst>
          </p:cNvPr>
          <p:cNvSpPr txBox="1"/>
          <p:nvPr/>
        </p:nvSpPr>
        <p:spPr>
          <a:xfrm>
            <a:off x="1386" y="6634443"/>
            <a:ext cx="7113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r-HR" sz="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R. E. Russo, Laser Ablation, </a:t>
            </a:r>
            <a:r>
              <a:rPr lang="hr-HR" sz="9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Appl. Spectrosc.</a:t>
            </a:r>
            <a:r>
              <a:rPr lang="hr-HR" sz="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r-HR" sz="9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49 </a:t>
            </a:r>
            <a:r>
              <a:rPr lang="hr-HR" sz="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(1995) 14A‒28A</a:t>
            </a:r>
            <a:endParaRPr lang="hr-HR" sz="9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hr-H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105F7D-4981-0BE3-941D-1051A6153F14}"/>
              </a:ext>
            </a:extLst>
          </p:cNvPr>
          <p:cNvSpPr txBox="1"/>
          <p:nvPr/>
        </p:nvSpPr>
        <p:spPr>
          <a:xfrm>
            <a:off x="6629399" y="5839444"/>
            <a:ext cx="4498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Slika 2.  Površina uzorka nakon otparavanja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DB9B442-FDBB-D363-5FAD-E7A6CE5FC60E}"/>
              </a:ext>
            </a:extLst>
          </p:cNvPr>
          <p:cNvCxnSpPr/>
          <p:nvPr/>
        </p:nvCxnSpPr>
        <p:spPr>
          <a:xfrm>
            <a:off x="3944936" y="3300554"/>
            <a:ext cx="28936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C725B59-5EE3-68B5-B9D1-A6AE0FDB625E}"/>
              </a:ext>
            </a:extLst>
          </p:cNvPr>
          <p:cNvSpPr txBox="1"/>
          <p:nvPr/>
        </p:nvSpPr>
        <p:spPr>
          <a:xfrm>
            <a:off x="11785600" y="6444389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3047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611326-9F1A-1901-D9B7-19C72FAC2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hr-HR" sz="3700">
                <a:latin typeface="Times New Roman" panose="02020603050405020304" pitchFamily="18" charset="0"/>
                <a:cs typeface="Times New Roman" panose="02020603050405020304" pitchFamily="18" charset="0"/>
              </a:rPr>
              <a:t>INSTRUMENTACIJA ZA METODU LA-ICP-MS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7079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0ECA6-2D28-2765-87E2-3CF100AAE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01" y="2499015"/>
            <a:ext cx="4872167" cy="3694176"/>
          </a:xfrm>
        </p:spPr>
        <p:txBody>
          <a:bodyPr anchor="ctr"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s cjelokupnim optičkim sustavom te ablacijskom ćelijom, induktivno spregnuta plazma te spektrometar masa</a:t>
            </a:r>
          </a:p>
          <a:p>
            <a:pPr>
              <a:lnSpc>
                <a:spcPct val="110000"/>
              </a:lnSpc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kategorizacija lasera prema izvoru, valnoj duljini, trajanju pulsa</a:t>
            </a:r>
          </a:p>
          <a:p>
            <a:pPr>
              <a:lnSpc>
                <a:spcPct val="110000"/>
              </a:lnSpc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laseri u čvrstom stanju (Nd:YAG) i plinski laseri (ArF excimer) </a:t>
            </a:r>
          </a:p>
          <a:p>
            <a:pPr>
              <a:lnSpc>
                <a:spcPct val="110000"/>
              </a:lnSpc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osnovna valna duljina Nd:YAG lasera     1064 nm     generiranje viših harmonika</a:t>
            </a:r>
          </a:p>
          <a:p>
            <a:endParaRPr lang="hr-H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FDAD5B-578A-5100-DE54-91865578A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670" y="2151354"/>
            <a:ext cx="6555787" cy="31174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BF66FB-98E4-9ECD-1237-F713320FC54C}"/>
              </a:ext>
            </a:extLst>
          </p:cNvPr>
          <p:cNvSpPr txBox="1"/>
          <p:nvPr/>
        </p:nvSpPr>
        <p:spPr>
          <a:xfrm>
            <a:off x="6379533" y="5268791"/>
            <a:ext cx="4620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Slika 3. </a:t>
            </a:r>
            <a:r>
              <a:rPr lang="hr-HR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Shematski prikaz sustava LA-ICP-MS</a:t>
            </a:r>
            <a:endParaRPr lang="hr-H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0AA4E0-5994-5D69-6FF3-9066762598A4}"/>
              </a:ext>
            </a:extLst>
          </p:cNvPr>
          <p:cNvSpPr txBox="1"/>
          <p:nvPr/>
        </p:nvSpPr>
        <p:spPr>
          <a:xfrm>
            <a:off x="0" y="6585234"/>
            <a:ext cx="6937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L. Dussubieux, M. Golitko, B. Gratuze, Recent Advances in Laser Ablation ICP-MS for Archaeology, Springer, Berlin, 2016.</a:t>
            </a:r>
          </a:p>
          <a:p>
            <a:endParaRPr lang="hr-HR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3671338-9937-9CF4-CB89-F13C6B8DCFF3}"/>
              </a:ext>
            </a:extLst>
          </p:cNvPr>
          <p:cNvCxnSpPr/>
          <p:nvPr/>
        </p:nvCxnSpPr>
        <p:spPr>
          <a:xfrm>
            <a:off x="1871059" y="5444316"/>
            <a:ext cx="28936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31F8BD3-6A59-BDAB-DFD9-90D994293AFE}"/>
              </a:ext>
            </a:extLst>
          </p:cNvPr>
          <p:cNvSpPr txBox="1"/>
          <p:nvPr/>
        </p:nvSpPr>
        <p:spPr>
          <a:xfrm>
            <a:off x="11802356" y="6460978"/>
            <a:ext cx="198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9714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611326-9F1A-1901-D9B7-19C72FAC2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hr-HR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INSTRUMENTACIJA ZA METODU LA-ICP-MS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7079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0ECA6-2D28-2765-87E2-3CF100AAE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834" y="2258910"/>
            <a:ext cx="6573680" cy="3694176"/>
          </a:xfrm>
        </p:spPr>
        <p:txBody>
          <a:bodyPr anchor="ctr">
            <a:normAutofit/>
          </a:bodyPr>
          <a:lstStyle/>
          <a:p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optički elementi, optički mikroskop, CCD kamera</a:t>
            </a:r>
          </a:p>
          <a:p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ablacijska komora s prozorom od kvarcnog stakla</a:t>
            </a:r>
          </a:p>
          <a:p>
            <a:r>
              <a:rPr lang="hr-HR" sz="2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hr-H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elika prednost analize uz lasersko otparavanje priprema uzorka koja načelno nije ni potrebna ili je vrlo jednostavna</a:t>
            </a:r>
          </a:p>
          <a:p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standardna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metoda</a:t>
            </a: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 elementnu analizu     niske granice detekcije, visoka prostorna razlučivost, široko linearno dinamičko područje i jednostavna priprema uzorka</a:t>
            </a:r>
          </a:p>
          <a:p>
            <a:pPr marL="0" indent="0">
              <a:buNone/>
            </a:pP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BF66FB-98E4-9ECD-1237-F713320FC54C}"/>
              </a:ext>
            </a:extLst>
          </p:cNvPr>
          <p:cNvSpPr txBox="1"/>
          <p:nvPr/>
        </p:nvSpPr>
        <p:spPr>
          <a:xfrm>
            <a:off x="7217270" y="6156372"/>
            <a:ext cx="4620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Slika 4. </a:t>
            </a:r>
            <a:r>
              <a:rPr lang="hr-HR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Ablacijska komora</a:t>
            </a:r>
            <a:endParaRPr lang="hr-HR" dirty="0"/>
          </a:p>
        </p:txBody>
      </p:sp>
      <p:pic>
        <p:nvPicPr>
          <p:cNvPr id="9" name="Picture 8" descr="A metal object with holes and a glass&#10;&#10;Description automatically generated with medium confidence">
            <a:extLst>
              <a:ext uri="{FF2B5EF4-FFF2-40B4-BE49-F238E27FC236}">
                <a16:creationId xmlns:a16="http://schemas.microsoft.com/office/drawing/2014/main" id="{769A5014-0E9C-E128-474F-65ED128B07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" t="3101" r="3288" b="8000"/>
          <a:stretch/>
        </p:blipFill>
        <p:spPr>
          <a:xfrm>
            <a:off x="7435740" y="2251785"/>
            <a:ext cx="4183121" cy="3856274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D3EE02B-BB09-52DF-4E68-7A249D279B16}"/>
              </a:ext>
            </a:extLst>
          </p:cNvPr>
          <p:cNvCxnSpPr/>
          <p:nvPr/>
        </p:nvCxnSpPr>
        <p:spPr>
          <a:xfrm>
            <a:off x="6613181" y="3283039"/>
            <a:ext cx="28936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48FF07D-80E8-6D87-9C64-9FFBCE2B1DEC}"/>
              </a:ext>
            </a:extLst>
          </p:cNvPr>
          <p:cNvCxnSpPr/>
          <p:nvPr/>
        </p:nvCxnSpPr>
        <p:spPr>
          <a:xfrm>
            <a:off x="5806633" y="4399459"/>
            <a:ext cx="28936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6ADD096-D6B5-70A8-1B2C-EFF60BDB4784}"/>
              </a:ext>
            </a:extLst>
          </p:cNvPr>
          <p:cNvSpPr txBox="1"/>
          <p:nvPr/>
        </p:nvSpPr>
        <p:spPr>
          <a:xfrm>
            <a:off x="11837329" y="649393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65024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611326-9F1A-1901-D9B7-19C72FAC2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hr-HR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PRISTUPI U KALIBRACIJI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7079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0ECA6-2D28-2765-87E2-3CF100AAE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348" y="2646173"/>
            <a:ext cx="6956750" cy="3584459"/>
          </a:xfrm>
        </p:spPr>
        <p:txBody>
          <a:bodyPr anchor="ctr"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hr-HR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najveći izazov     mogućnost točne i pouzdane analize</a:t>
            </a:r>
          </a:p>
          <a:p>
            <a:pPr>
              <a:lnSpc>
                <a:spcPct val="120000"/>
              </a:lnSpc>
            </a:pPr>
            <a:r>
              <a:rPr lang="hr-HR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glavni način baždarenja      baždarenje vanjskim standardima</a:t>
            </a:r>
          </a:p>
          <a:p>
            <a:pPr>
              <a:lnSpc>
                <a:spcPct val="120000"/>
              </a:lnSpc>
            </a:pPr>
            <a:r>
              <a:rPr lang="hr-HR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certificirani referentni materijali (CRM)     primjer stakleni referentni materijali serije NIST SRM 61X</a:t>
            </a:r>
          </a:p>
          <a:p>
            <a:pPr>
              <a:lnSpc>
                <a:spcPct val="120000"/>
              </a:lnSpc>
            </a:pPr>
            <a:r>
              <a:rPr lang="hr-HR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podudarnost matrice standarda s matricom uzorka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hr-HR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velik problem za biološka tkiva</a:t>
            </a:r>
          </a:p>
          <a:p>
            <a:pPr>
              <a:lnSpc>
                <a:spcPct val="120000"/>
              </a:lnSpc>
            </a:pPr>
            <a:r>
              <a:rPr lang="hr-HR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razvoj alternativnih strategija od velike važnosti</a:t>
            </a:r>
          </a:p>
          <a:p>
            <a:pPr>
              <a:lnSpc>
                <a:spcPct val="120000"/>
              </a:lnSpc>
            </a:pPr>
            <a:r>
              <a:rPr lang="hr-HR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priprema standarda u laboratoriju      interna karakterizacija i validacija</a:t>
            </a:r>
          </a:p>
          <a:p>
            <a:pPr marL="0" indent="0">
              <a:buNone/>
            </a:pP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407598-AA0E-30B5-77D8-90A81F9490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21"/>
          <a:stretch/>
        </p:blipFill>
        <p:spPr>
          <a:xfrm>
            <a:off x="7121802" y="2810420"/>
            <a:ext cx="4639850" cy="27007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01DB3F-19B9-DBE5-E2F6-3173D84FF9C3}"/>
              </a:ext>
            </a:extLst>
          </p:cNvPr>
          <p:cNvSpPr txBox="1"/>
          <p:nvPr/>
        </p:nvSpPr>
        <p:spPr>
          <a:xfrm>
            <a:off x="8128245" y="5632182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Slika 5. NIST SRM 612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CCFBE28-EAD3-5F3F-FA2A-E109429C63CC}"/>
              </a:ext>
            </a:extLst>
          </p:cNvPr>
          <p:cNvCxnSpPr/>
          <p:nvPr/>
        </p:nvCxnSpPr>
        <p:spPr>
          <a:xfrm>
            <a:off x="2574217" y="2406572"/>
            <a:ext cx="28936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C9BD75E-9701-6AB5-DCDB-BAACA2671F88}"/>
              </a:ext>
            </a:extLst>
          </p:cNvPr>
          <p:cNvCxnSpPr/>
          <p:nvPr/>
        </p:nvCxnSpPr>
        <p:spPr>
          <a:xfrm>
            <a:off x="3764039" y="2885025"/>
            <a:ext cx="28936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B30090B-4CB9-6ED2-BDC3-BB51B29C6106}"/>
              </a:ext>
            </a:extLst>
          </p:cNvPr>
          <p:cNvCxnSpPr/>
          <p:nvPr/>
        </p:nvCxnSpPr>
        <p:spPr>
          <a:xfrm>
            <a:off x="5669957" y="3766372"/>
            <a:ext cx="28936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5D909B5-5BEB-948D-C7FC-D24F6F561643}"/>
              </a:ext>
            </a:extLst>
          </p:cNvPr>
          <p:cNvCxnSpPr/>
          <p:nvPr/>
        </p:nvCxnSpPr>
        <p:spPr>
          <a:xfrm>
            <a:off x="4898777" y="5980763"/>
            <a:ext cx="28936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887555D-E495-5377-93A6-DFE4F692CA76}"/>
              </a:ext>
            </a:extLst>
          </p:cNvPr>
          <p:cNvSpPr txBox="1"/>
          <p:nvPr/>
        </p:nvSpPr>
        <p:spPr>
          <a:xfrm>
            <a:off x="11813528" y="6491807"/>
            <a:ext cx="173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8750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4D24BFD5-D814-402B-B6C4-EEF6AE14B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7EBF8E-C7B3-6A86-1575-357D58C4B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061" y="1181628"/>
            <a:ext cx="7731642" cy="41354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PRIMJENA METODE LA-ICP-MS</a:t>
            </a:r>
            <a:endParaRPr lang="en-US" sz="5400" kern="1200" dirty="0">
              <a:solidFill>
                <a:schemeClr val="tx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6FED7E8-9A97-475F-9FA4-113410D44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6139" y="1031284"/>
            <a:ext cx="3647661" cy="4436126"/>
          </a:xfrm>
          <a:custGeom>
            <a:avLst/>
            <a:gdLst>
              <a:gd name="connsiteX0" fmla="*/ 0 w 3647661"/>
              <a:gd name="connsiteY0" fmla="*/ 0 h 4436126"/>
              <a:gd name="connsiteX1" fmla="*/ 498514 w 3647661"/>
              <a:gd name="connsiteY1" fmla="*/ 0 h 4436126"/>
              <a:gd name="connsiteX2" fmla="*/ 1069981 w 3647661"/>
              <a:gd name="connsiteY2" fmla="*/ 0 h 4436126"/>
              <a:gd name="connsiteX3" fmla="*/ 1714401 w 3647661"/>
              <a:gd name="connsiteY3" fmla="*/ 0 h 4436126"/>
              <a:gd name="connsiteX4" fmla="*/ 2285868 w 3647661"/>
              <a:gd name="connsiteY4" fmla="*/ 0 h 4436126"/>
              <a:gd name="connsiteX5" fmla="*/ 2784381 w 3647661"/>
              <a:gd name="connsiteY5" fmla="*/ 0 h 4436126"/>
              <a:gd name="connsiteX6" fmla="*/ 3647661 w 3647661"/>
              <a:gd name="connsiteY6" fmla="*/ 0 h 4436126"/>
              <a:gd name="connsiteX7" fmla="*/ 3647661 w 3647661"/>
              <a:gd name="connsiteY7" fmla="*/ 633732 h 4436126"/>
              <a:gd name="connsiteX8" fmla="*/ 3647661 w 3647661"/>
              <a:gd name="connsiteY8" fmla="*/ 1267465 h 4436126"/>
              <a:gd name="connsiteX9" fmla="*/ 3647661 w 3647661"/>
              <a:gd name="connsiteY9" fmla="*/ 1768113 h 4436126"/>
              <a:gd name="connsiteX10" fmla="*/ 3647661 w 3647661"/>
              <a:gd name="connsiteY10" fmla="*/ 2446207 h 4436126"/>
              <a:gd name="connsiteX11" fmla="*/ 3647661 w 3647661"/>
              <a:gd name="connsiteY11" fmla="*/ 2946855 h 4436126"/>
              <a:gd name="connsiteX12" fmla="*/ 3647661 w 3647661"/>
              <a:gd name="connsiteY12" fmla="*/ 3580587 h 4436126"/>
              <a:gd name="connsiteX13" fmla="*/ 3647661 w 3647661"/>
              <a:gd name="connsiteY13" fmla="*/ 4436126 h 4436126"/>
              <a:gd name="connsiteX14" fmla="*/ 3039718 w 3647661"/>
              <a:gd name="connsiteY14" fmla="*/ 4436126 h 4436126"/>
              <a:gd name="connsiteX15" fmla="*/ 2431774 w 3647661"/>
              <a:gd name="connsiteY15" fmla="*/ 4436126 h 4436126"/>
              <a:gd name="connsiteX16" fmla="*/ 1823831 w 3647661"/>
              <a:gd name="connsiteY16" fmla="*/ 4436126 h 4436126"/>
              <a:gd name="connsiteX17" fmla="*/ 1288840 w 3647661"/>
              <a:gd name="connsiteY17" fmla="*/ 4436126 h 4436126"/>
              <a:gd name="connsiteX18" fmla="*/ 607943 w 3647661"/>
              <a:gd name="connsiteY18" fmla="*/ 4436126 h 4436126"/>
              <a:gd name="connsiteX19" fmla="*/ 0 w 3647661"/>
              <a:gd name="connsiteY19" fmla="*/ 4436126 h 4436126"/>
              <a:gd name="connsiteX20" fmla="*/ 0 w 3647661"/>
              <a:gd name="connsiteY20" fmla="*/ 3758032 h 4436126"/>
              <a:gd name="connsiteX21" fmla="*/ 0 w 3647661"/>
              <a:gd name="connsiteY21" fmla="*/ 3035578 h 4436126"/>
              <a:gd name="connsiteX22" fmla="*/ 0 w 3647661"/>
              <a:gd name="connsiteY22" fmla="*/ 2401845 h 4436126"/>
              <a:gd name="connsiteX23" fmla="*/ 0 w 3647661"/>
              <a:gd name="connsiteY23" fmla="*/ 1768113 h 4436126"/>
              <a:gd name="connsiteX24" fmla="*/ 0 w 3647661"/>
              <a:gd name="connsiteY24" fmla="*/ 1178742 h 4436126"/>
              <a:gd name="connsiteX25" fmla="*/ 0 w 3647661"/>
              <a:gd name="connsiteY25" fmla="*/ 589371 h 4436126"/>
              <a:gd name="connsiteX26" fmla="*/ 0 w 3647661"/>
              <a:gd name="connsiteY26" fmla="*/ 0 h 443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47661" h="4436126" fill="none" extrusionOk="0">
                <a:moveTo>
                  <a:pt x="0" y="0"/>
                </a:moveTo>
                <a:cubicBezTo>
                  <a:pt x="116158" y="-16963"/>
                  <a:pt x="364681" y="-4006"/>
                  <a:pt x="498514" y="0"/>
                </a:cubicBezTo>
                <a:cubicBezTo>
                  <a:pt x="632347" y="4006"/>
                  <a:pt x="950865" y="15164"/>
                  <a:pt x="1069981" y="0"/>
                </a:cubicBezTo>
                <a:cubicBezTo>
                  <a:pt x="1189097" y="-15164"/>
                  <a:pt x="1556518" y="-23132"/>
                  <a:pt x="1714401" y="0"/>
                </a:cubicBezTo>
                <a:cubicBezTo>
                  <a:pt x="1872284" y="23132"/>
                  <a:pt x="2015985" y="9364"/>
                  <a:pt x="2285868" y="0"/>
                </a:cubicBezTo>
                <a:cubicBezTo>
                  <a:pt x="2555751" y="-9364"/>
                  <a:pt x="2555148" y="14141"/>
                  <a:pt x="2784381" y="0"/>
                </a:cubicBezTo>
                <a:cubicBezTo>
                  <a:pt x="3013614" y="-14141"/>
                  <a:pt x="3216105" y="-3763"/>
                  <a:pt x="3647661" y="0"/>
                </a:cubicBezTo>
                <a:cubicBezTo>
                  <a:pt x="3623206" y="221859"/>
                  <a:pt x="3622213" y="458853"/>
                  <a:pt x="3647661" y="633732"/>
                </a:cubicBezTo>
                <a:cubicBezTo>
                  <a:pt x="3673109" y="808611"/>
                  <a:pt x="3674779" y="1138417"/>
                  <a:pt x="3647661" y="1267465"/>
                </a:cubicBezTo>
                <a:cubicBezTo>
                  <a:pt x="3620543" y="1396513"/>
                  <a:pt x="3664792" y="1625185"/>
                  <a:pt x="3647661" y="1768113"/>
                </a:cubicBezTo>
                <a:cubicBezTo>
                  <a:pt x="3630530" y="1911041"/>
                  <a:pt x="3671056" y="2135008"/>
                  <a:pt x="3647661" y="2446207"/>
                </a:cubicBezTo>
                <a:cubicBezTo>
                  <a:pt x="3624266" y="2757406"/>
                  <a:pt x="3642702" y="2713342"/>
                  <a:pt x="3647661" y="2946855"/>
                </a:cubicBezTo>
                <a:cubicBezTo>
                  <a:pt x="3652620" y="3180368"/>
                  <a:pt x="3664319" y="3290221"/>
                  <a:pt x="3647661" y="3580587"/>
                </a:cubicBezTo>
                <a:cubicBezTo>
                  <a:pt x="3631003" y="3870953"/>
                  <a:pt x="3617531" y="4259425"/>
                  <a:pt x="3647661" y="4436126"/>
                </a:cubicBezTo>
                <a:cubicBezTo>
                  <a:pt x="3523929" y="4410412"/>
                  <a:pt x="3241413" y="4436068"/>
                  <a:pt x="3039718" y="4436126"/>
                </a:cubicBezTo>
                <a:cubicBezTo>
                  <a:pt x="2838023" y="4436184"/>
                  <a:pt x="2630387" y="4431142"/>
                  <a:pt x="2431774" y="4436126"/>
                </a:cubicBezTo>
                <a:cubicBezTo>
                  <a:pt x="2233161" y="4441110"/>
                  <a:pt x="2003296" y="4449826"/>
                  <a:pt x="1823831" y="4436126"/>
                </a:cubicBezTo>
                <a:cubicBezTo>
                  <a:pt x="1644366" y="4422426"/>
                  <a:pt x="1399453" y="4442442"/>
                  <a:pt x="1288840" y="4436126"/>
                </a:cubicBezTo>
                <a:cubicBezTo>
                  <a:pt x="1178227" y="4429810"/>
                  <a:pt x="793482" y="4411099"/>
                  <a:pt x="607943" y="4436126"/>
                </a:cubicBezTo>
                <a:cubicBezTo>
                  <a:pt x="422404" y="4461153"/>
                  <a:pt x="158703" y="4453091"/>
                  <a:pt x="0" y="4436126"/>
                </a:cubicBezTo>
                <a:cubicBezTo>
                  <a:pt x="8129" y="4099466"/>
                  <a:pt x="23502" y="4014012"/>
                  <a:pt x="0" y="3758032"/>
                </a:cubicBezTo>
                <a:cubicBezTo>
                  <a:pt x="-23502" y="3502052"/>
                  <a:pt x="8018" y="3295661"/>
                  <a:pt x="0" y="3035578"/>
                </a:cubicBezTo>
                <a:cubicBezTo>
                  <a:pt x="-8018" y="2775495"/>
                  <a:pt x="-8720" y="2595880"/>
                  <a:pt x="0" y="2401845"/>
                </a:cubicBezTo>
                <a:cubicBezTo>
                  <a:pt x="8720" y="2207810"/>
                  <a:pt x="9279" y="1982551"/>
                  <a:pt x="0" y="1768113"/>
                </a:cubicBezTo>
                <a:cubicBezTo>
                  <a:pt x="-9279" y="1553675"/>
                  <a:pt x="7090" y="1354447"/>
                  <a:pt x="0" y="1178742"/>
                </a:cubicBezTo>
                <a:cubicBezTo>
                  <a:pt x="-7090" y="1003037"/>
                  <a:pt x="-23786" y="768334"/>
                  <a:pt x="0" y="589371"/>
                </a:cubicBezTo>
                <a:cubicBezTo>
                  <a:pt x="23786" y="410408"/>
                  <a:pt x="-16955" y="242082"/>
                  <a:pt x="0" y="0"/>
                </a:cubicBezTo>
                <a:close/>
              </a:path>
              <a:path w="3647661" h="4436126" stroke="0" extrusionOk="0">
                <a:moveTo>
                  <a:pt x="0" y="0"/>
                </a:moveTo>
                <a:cubicBezTo>
                  <a:pt x="171149" y="-7244"/>
                  <a:pt x="374684" y="2591"/>
                  <a:pt x="534990" y="0"/>
                </a:cubicBezTo>
                <a:cubicBezTo>
                  <a:pt x="695296" y="-2591"/>
                  <a:pt x="907320" y="7483"/>
                  <a:pt x="1069981" y="0"/>
                </a:cubicBezTo>
                <a:cubicBezTo>
                  <a:pt x="1232642" y="-7483"/>
                  <a:pt x="1543604" y="-26203"/>
                  <a:pt x="1677924" y="0"/>
                </a:cubicBezTo>
                <a:cubicBezTo>
                  <a:pt x="1812244" y="26203"/>
                  <a:pt x="2140632" y="31361"/>
                  <a:pt x="2322344" y="0"/>
                </a:cubicBezTo>
                <a:cubicBezTo>
                  <a:pt x="2504056" y="-31361"/>
                  <a:pt x="2658834" y="3381"/>
                  <a:pt x="2893811" y="0"/>
                </a:cubicBezTo>
                <a:cubicBezTo>
                  <a:pt x="3128788" y="-3381"/>
                  <a:pt x="3338741" y="-10376"/>
                  <a:pt x="3647661" y="0"/>
                </a:cubicBezTo>
                <a:cubicBezTo>
                  <a:pt x="3628986" y="244498"/>
                  <a:pt x="3624774" y="362520"/>
                  <a:pt x="3647661" y="545010"/>
                </a:cubicBezTo>
                <a:cubicBezTo>
                  <a:pt x="3670549" y="727500"/>
                  <a:pt x="3619543" y="968439"/>
                  <a:pt x="3647661" y="1134381"/>
                </a:cubicBezTo>
                <a:cubicBezTo>
                  <a:pt x="3675779" y="1300323"/>
                  <a:pt x="3670065" y="1646297"/>
                  <a:pt x="3647661" y="1856836"/>
                </a:cubicBezTo>
                <a:cubicBezTo>
                  <a:pt x="3625257" y="2067375"/>
                  <a:pt x="3632904" y="2315399"/>
                  <a:pt x="3647661" y="2490568"/>
                </a:cubicBezTo>
                <a:cubicBezTo>
                  <a:pt x="3662418" y="2665737"/>
                  <a:pt x="3616073" y="2880164"/>
                  <a:pt x="3647661" y="3124300"/>
                </a:cubicBezTo>
                <a:cubicBezTo>
                  <a:pt x="3679249" y="3368436"/>
                  <a:pt x="3677361" y="3519722"/>
                  <a:pt x="3647661" y="3758032"/>
                </a:cubicBezTo>
                <a:cubicBezTo>
                  <a:pt x="3617961" y="3996342"/>
                  <a:pt x="3615180" y="4147465"/>
                  <a:pt x="3647661" y="4436126"/>
                </a:cubicBezTo>
                <a:cubicBezTo>
                  <a:pt x="3506685" y="4421969"/>
                  <a:pt x="3266652" y="4433618"/>
                  <a:pt x="3149147" y="4436126"/>
                </a:cubicBezTo>
                <a:cubicBezTo>
                  <a:pt x="3031642" y="4438634"/>
                  <a:pt x="2832267" y="4432536"/>
                  <a:pt x="2650634" y="4436126"/>
                </a:cubicBezTo>
                <a:cubicBezTo>
                  <a:pt x="2469001" y="4439716"/>
                  <a:pt x="2324677" y="4416284"/>
                  <a:pt x="2042690" y="4436126"/>
                </a:cubicBezTo>
                <a:cubicBezTo>
                  <a:pt x="1760703" y="4455968"/>
                  <a:pt x="1686949" y="4416099"/>
                  <a:pt x="1398270" y="4436126"/>
                </a:cubicBezTo>
                <a:cubicBezTo>
                  <a:pt x="1109591" y="4456153"/>
                  <a:pt x="1071585" y="4455485"/>
                  <a:pt x="899756" y="4436126"/>
                </a:cubicBezTo>
                <a:cubicBezTo>
                  <a:pt x="727927" y="4416767"/>
                  <a:pt x="344407" y="4430463"/>
                  <a:pt x="0" y="4436126"/>
                </a:cubicBezTo>
                <a:cubicBezTo>
                  <a:pt x="5440" y="4303018"/>
                  <a:pt x="91" y="4161914"/>
                  <a:pt x="0" y="3891116"/>
                </a:cubicBezTo>
                <a:cubicBezTo>
                  <a:pt x="-91" y="3620318"/>
                  <a:pt x="-11601" y="3462294"/>
                  <a:pt x="0" y="3301745"/>
                </a:cubicBezTo>
                <a:cubicBezTo>
                  <a:pt x="11601" y="3141196"/>
                  <a:pt x="22776" y="2916996"/>
                  <a:pt x="0" y="2756735"/>
                </a:cubicBezTo>
                <a:cubicBezTo>
                  <a:pt x="-22776" y="2596474"/>
                  <a:pt x="5257" y="2440491"/>
                  <a:pt x="0" y="2256087"/>
                </a:cubicBezTo>
                <a:cubicBezTo>
                  <a:pt x="-5257" y="2071683"/>
                  <a:pt x="20189" y="1902567"/>
                  <a:pt x="0" y="1666716"/>
                </a:cubicBezTo>
                <a:cubicBezTo>
                  <a:pt x="-20189" y="1430865"/>
                  <a:pt x="-21241" y="1161108"/>
                  <a:pt x="0" y="988622"/>
                </a:cubicBezTo>
                <a:cubicBezTo>
                  <a:pt x="21241" y="816136"/>
                  <a:pt x="17108" y="40674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68728339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sketch line">
            <a:extLst>
              <a:ext uri="{FF2B5EF4-FFF2-40B4-BE49-F238E27FC236}">
                <a16:creationId xmlns:a16="http://schemas.microsoft.com/office/drawing/2014/main" id="{2A39B854-4B6C-4F7F-A602-6F97770CE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5439978"/>
            <a:ext cx="6281928" cy="18288"/>
          </a:xfrm>
          <a:custGeom>
            <a:avLst/>
            <a:gdLst>
              <a:gd name="connsiteX0" fmla="*/ 0 w 6281928"/>
              <a:gd name="connsiteY0" fmla="*/ 0 h 18288"/>
              <a:gd name="connsiteX1" fmla="*/ 572353 w 6281928"/>
              <a:gd name="connsiteY1" fmla="*/ 0 h 18288"/>
              <a:gd name="connsiteX2" fmla="*/ 1207526 w 6281928"/>
              <a:gd name="connsiteY2" fmla="*/ 0 h 18288"/>
              <a:gd name="connsiteX3" fmla="*/ 1779880 w 6281928"/>
              <a:gd name="connsiteY3" fmla="*/ 0 h 18288"/>
              <a:gd name="connsiteX4" fmla="*/ 2540691 w 6281928"/>
              <a:gd name="connsiteY4" fmla="*/ 0 h 18288"/>
              <a:gd name="connsiteX5" fmla="*/ 3238683 w 6281928"/>
              <a:gd name="connsiteY5" fmla="*/ 0 h 18288"/>
              <a:gd name="connsiteX6" fmla="*/ 3936675 w 6281928"/>
              <a:gd name="connsiteY6" fmla="*/ 0 h 18288"/>
              <a:gd name="connsiteX7" fmla="*/ 4760305 w 6281928"/>
              <a:gd name="connsiteY7" fmla="*/ 0 h 18288"/>
              <a:gd name="connsiteX8" fmla="*/ 5521117 w 6281928"/>
              <a:gd name="connsiteY8" fmla="*/ 0 h 18288"/>
              <a:gd name="connsiteX9" fmla="*/ 6281928 w 6281928"/>
              <a:gd name="connsiteY9" fmla="*/ 0 h 18288"/>
              <a:gd name="connsiteX10" fmla="*/ 6281928 w 6281928"/>
              <a:gd name="connsiteY10" fmla="*/ 18288 h 18288"/>
              <a:gd name="connsiteX11" fmla="*/ 5772394 w 6281928"/>
              <a:gd name="connsiteY11" fmla="*/ 18288 h 18288"/>
              <a:gd name="connsiteX12" fmla="*/ 5200040 w 6281928"/>
              <a:gd name="connsiteY12" fmla="*/ 18288 h 18288"/>
              <a:gd name="connsiteX13" fmla="*/ 4439229 w 6281928"/>
              <a:gd name="connsiteY13" fmla="*/ 18288 h 18288"/>
              <a:gd name="connsiteX14" fmla="*/ 3615599 w 6281928"/>
              <a:gd name="connsiteY14" fmla="*/ 18288 h 18288"/>
              <a:gd name="connsiteX15" fmla="*/ 2980426 w 6281928"/>
              <a:gd name="connsiteY15" fmla="*/ 18288 h 18288"/>
              <a:gd name="connsiteX16" fmla="*/ 2156795 w 6281928"/>
              <a:gd name="connsiteY16" fmla="*/ 18288 h 18288"/>
              <a:gd name="connsiteX17" fmla="*/ 1584442 w 6281928"/>
              <a:gd name="connsiteY17" fmla="*/ 18288 h 18288"/>
              <a:gd name="connsiteX18" fmla="*/ 1074908 w 6281928"/>
              <a:gd name="connsiteY18" fmla="*/ 18288 h 18288"/>
              <a:gd name="connsiteX19" fmla="*/ 0 w 6281928"/>
              <a:gd name="connsiteY19" fmla="*/ 18288 h 18288"/>
              <a:gd name="connsiteX20" fmla="*/ 0 w 6281928"/>
              <a:gd name="connsiteY2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281928" h="18288" fill="none" extrusionOk="0">
                <a:moveTo>
                  <a:pt x="0" y="0"/>
                </a:moveTo>
                <a:cubicBezTo>
                  <a:pt x="205960" y="24870"/>
                  <a:pt x="343550" y="5918"/>
                  <a:pt x="572353" y="0"/>
                </a:cubicBezTo>
                <a:cubicBezTo>
                  <a:pt x="801156" y="-5918"/>
                  <a:pt x="1015649" y="-11381"/>
                  <a:pt x="1207526" y="0"/>
                </a:cubicBezTo>
                <a:cubicBezTo>
                  <a:pt x="1399403" y="11381"/>
                  <a:pt x="1549725" y="7866"/>
                  <a:pt x="1779880" y="0"/>
                </a:cubicBezTo>
                <a:cubicBezTo>
                  <a:pt x="2010035" y="-7866"/>
                  <a:pt x="2190674" y="12826"/>
                  <a:pt x="2540691" y="0"/>
                </a:cubicBezTo>
                <a:cubicBezTo>
                  <a:pt x="2890708" y="-12826"/>
                  <a:pt x="3025718" y="-18534"/>
                  <a:pt x="3238683" y="0"/>
                </a:cubicBezTo>
                <a:cubicBezTo>
                  <a:pt x="3451648" y="18534"/>
                  <a:pt x="3603947" y="14884"/>
                  <a:pt x="3936675" y="0"/>
                </a:cubicBezTo>
                <a:cubicBezTo>
                  <a:pt x="4269403" y="-14884"/>
                  <a:pt x="4480718" y="-24607"/>
                  <a:pt x="4760305" y="0"/>
                </a:cubicBezTo>
                <a:cubicBezTo>
                  <a:pt x="5039892" y="24607"/>
                  <a:pt x="5359549" y="-31311"/>
                  <a:pt x="5521117" y="0"/>
                </a:cubicBezTo>
                <a:cubicBezTo>
                  <a:pt x="5682685" y="31311"/>
                  <a:pt x="5986067" y="-12593"/>
                  <a:pt x="6281928" y="0"/>
                </a:cubicBezTo>
                <a:cubicBezTo>
                  <a:pt x="6282307" y="7355"/>
                  <a:pt x="6282212" y="10249"/>
                  <a:pt x="6281928" y="18288"/>
                </a:cubicBezTo>
                <a:cubicBezTo>
                  <a:pt x="6078981" y="8428"/>
                  <a:pt x="5961061" y="2290"/>
                  <a:pt x="5772394" y="18288"/>
                </a:cubicBezTo>
                <a:cubicBezTo>
                  <a:pt x="5583727" y="34286"/>
                  <a:pt x="5329968" y="24208"/>
                  <a:pt x="5200040" y="18288"/>
                </a:cubicBezTo>
                <a:cubicBezTo>
                  <a:pt x="5070112" y="12368"/>
                  <a:pt x="4793288" y="21070"/>
                  <a:pt x="4439229" y="18288"/>
                </a:cubicBezTo>
                <a:cubicBezTo>
                  <a:pt x="4085170" y="15506"/>
                  <a:pt x="3813765" y="-16466"/>
                  <a:pt x="3615599" y="18288"/>
                </a:cubicBezTo>
                <a:cubicBezTo>
                  <a:pt x="3417433" y="53042"/>
                  <a:pt x="3133643" y="20727"/>
                  <a:pt x="2980426" y="18288"/>
                </a:cubicBezTo>
                <a:cubicBezTo>
                  <a:pt x="2827209" y="15849"/>
                  <a:pt x="2380685" y="51850"/>
                  <a:pt x="2156795" y="18288"/>
                </a:cubicBezTo>
                <a:cubicBezTo>
                  <a:pt x="1932905" y="-15274"/>
                  <a:pt x="1716744" y="-1398"/>
                  <a:pt x="1584442" y="18288"/>
                </a:cubicBezTo>
                <a:cubicBezTo>
                  <a:pt x="1452140" y="37974"/>
                  <a:pt x="1280887" y="12750"/>
                  <a:pt x="1074908" y="18288"/>
                </a:cubicBezTo>
                <a:cubicBezTo>
                  <a:pt x="868929" y="23826"/>
                  <a:pt x="318124" y="-17878"/>
                  <a:pt x="0" y="18288"/>
                </a:cubicBezTo>
                <a:cubicBezTo>
                  <a:pt x="-384" y="12702"/>
                  <a:pt x="-513" y="4636"/>
                  <a:pt x="0" y="0"/>
                </a:cubicBezTo>
                <a:close/>
              </a:path>
              <a:path w="6281928" h="18288" stroke="0" extrusionOk="0">
                <a:moveTo>
                  <a:pt x="0" y="0"/>
                </a:moveTo>
                <a:cubicBezTo>
                  <a:pt x="135290" y="27650"/>
                  <a:pt x="488372" y="4391"/>
                  <a:pt x="635173" y="0"/>
                </a:cubicBezTo>
                <a:cubicBezTo>
                  <a:pt x="781974" y="-4391"/>
                  <a:pt x="992816" y="14310"/>
                  <a:pt x="1144707" y="0"/>
                </a:cubicBezTo>
                <a:cubicBezTo>
                  <a:pt x="1296598" y="-14310"/>
                  <a:pt x="1796462" y="-1258"/>
                  <a:pt x="1968337" y="0"/>
                </a:cubicBezTo>
                <a:cubicBezTo>
                  <a:pt x="2140212" y="1258"/>
                  <a:pt x="2343376" y="-12852"/>
                  <a:pt x="2603510" y="0"/>
                </a:cubicBezTo>
                <a:cubicBezTo>
                  <a:pt x="2863644" y="12852"/>
                  <a:pt x="2935073" y="-10591"/>
                  <a:pt x="3238683" y="0"/>
                </a:cubicBezTo>
                <a:cubicBezTo>
                  <a:pt x="3542293" y="10591"/>
                  <a:pt x="3731676" y="3538"/>
                  <a:pt x="4062313" y="0"/>
                </a:cubicBezTo>
                <a:cubicBezTo>
                  <a:pt x="4392950" y="-3538"/>
                  <a:pt x="4440715" y="28126"/>
                  <a:pt x="4634667" y="0"/>
                </a:cubicBezTo>
                <a:cubicBezTo>
                  <a:pt x="4828619" y="-28126"/>
                  <a:pt x="5052661" y="8974"/>
                  <a:pt x="5458297" y="0"/>
                </a:cubicBezTo>
                <a:cubicBezTo>
                  <a:pt x="5863933" y="-8974"/>
                  <a:pt x="5906900" y="-24516"/>
                  <a:pt x="6281928" y="0"/>
                </a:cubicBezTo>
                <a:cubicBezTo>
                  <a:pt x="6282268" y="5688"/>
                  <a:pt x="6281759" y="13142"/>
                  <a:pt x="6281928" y="18288"/>
                </a:cubicBezTo>
                <a:cubicBezTo>
                  <a:pt x="6036108" y="15339"/>
                  <a:pt x="5743611" y="10415"/>
                  <a:pt x="5583936" y="18288"/>
                </a:cubicBezTo>
                <a:cubicBezTo>
                  <a:pt x="5424261" y="26161"/>
                  <a:pt x="5250533" y="-179"/>
                  <a:pt x="4948763" y="18288"/>
                </a:cubicBezTo>
                <a:cubicBezTo>
                  <a:pt x="4646993" y="36755"/>
                  <a:pt x="4354673" y="7565"/>
                  <a:pt x="4125133" y="18288"/>
                </a:cubicBezTo>
                <a:cubicBezTo>
                  <a:pt x="3895593" y="29012"/>
                  <a:pt x="3570246" y="29209"/>
                  <a:pt x="3301502" y="18288"/>
                </a:cubicBezTo>
                <a:cubicBezTo>
                  <a:pt x="3032758" y="7367"/>
                  <a:pt x="2955340" y="11905"/>
                  <a:pt x="2729149" y="18288"/>
                </a:cubicBezTo>
                <a:cubicBezTo>
                  <a:pt x="2502958" y="24671"/>
                  <a:pt x="2269423" y="3142"/>
                  <a:pt x="2031157" y="18288"/>
                </a:cubicBezTo>
                <a:cubicBezTo>
                  <a:pt x="1792891" y="33434"/>
                  <a:pt x="1484731" y="22122"/>
                  <a:pt x="1207526" y="18288"/>
                </a:cubicBezTo>
                <a:cubicBezTo>
                  <a:pt x="930321" y="14454"/>
                  <a:pt x="560231" y="-33402"/>
                  <a:pt x="0" y="18288"/>
                </a:cubicBezTo>
                <a:cubicBezTo>
                  <a:pt x="-478" y="10520"/>
                  <a:pt x="210" y="5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7FCB6F-55F4-09AC-0817-C7ACE6D74947}"/>
              </a:ext>
            </a:extLst>
          </p:cNvPr>
          <p:cNvSpPr txBox="1"/>
          <p:nvPr/>
        </p:nvSpPr>
        <p:spPr>
          <a:xfrm>
            <a:off x="11794067" y="648123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69351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887</Words>
  <Application>Microsoft Office PowerPoint</Application>
  <PresentationFormat>Widescreen</PresentationFormat>
  <Paragraphs>88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Times New Roman</vt:lpstr>
      <vt:lpstr>Office Theme</vt:lpstr>
      <vt:lpstr>PRIMJENA SPEKTROMETRIJE MASA UZ INDUKTIVNO SPREGNUTU PLAZMU S LASERSKIM OTPARAVANJEM ZA MULTIELEMENTNO OSLIKAVANJE BIOLOŠKIH TKIVA</vt:lpstr>
      <vt:lpstr>METALI U BIOLOŠKIM TKIVIMA</vt:lpstr>
      <vt:lpstr>METODA LA-ICP-MS</vt:lpstr>
      <vt:lpstr>SPEKTROMETRIJA MASA UZ INDUKTIVNO SPREGNUTU PLAZMU (ICP-MS)</vt:lpstr>
      <vt:lpstr>LASERSKO OTPARAVANJE (ABLACIJA)</vt:lpstr>
      <vt:lpstr>INSTRUMENTACIJA ZA METODU LA-ICP-MS</vt:lpstr>
      <vt:lpstr>INSTRUMENTACIJA ZA METODU LA-ICP-MS</vt:lpstr>
      <vt:lpstr>PRISTUPI U KALIBRACIJI</vt:lpstr>
      <vt:lpstr>PRIMJENA METODE LA-ICP-MS</vt:lpstr>
      <vt:lpstr>PowerPoint Presentation</vt:lpstr>
      <vt:lpstr>MULTIELEMENTNO OSLIKAVANJE BIOLOŠKIH TKIVA</vt:lpstr>
      <vt:lpstr>PowerPoint Presentation</vt:lpstr>
      <vt:lpstr>ZAKLJUČAK</vt:lpstr>
      <vt:lpstr>HVALA NA POZORNOSTI!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PRIMJENA METODE SPEKTROMETRIJE MASA UZ INDUKTIVNO SPREGNUTU PLAZMU S LASERSKIM OTPARAVANJEM ZA MULTIELEMENTNO OSLIKAVANJE BIOLOŠKIH TKIVA</dc:title>
  <dc:creator>Nikolina Beljan</dc:creator>
  <cp:lastModifiedBy>Nikolina Beljan</cp:lastModifiedBy>
  <cp:revision>15</cp:revision>
  <dcterms:created xsi:type="dcterms:W3CDTF">2024-03-16T14:36:12Z</dcterms:created>
  <dcterms:modified xsi:type="dcterms:W3CDTF">2024-04-10T08:42:51Z</dcterms:modified>
</cp:coreProperties>
</file>