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5" r:id="rId4"/>
    <p:sldId id="262" r:id="rId5"/>
    <p:sldId id="267" r:id="rId6"/>
    <p:sldId id="266" r:id="rId7"/>
    <p:sldId id="263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4" r:id="rId16"/>
    <p:sldId id="276" r:id="rId17"/>
    <p:sldId id="280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3268"/>
    <a:srgbClr val="BF97BF"/>
    <a:srgbClr val="D8BFD8"/>
    <a:srgbClr val="F0DFE7"/>
    <a:srgbClr val="339999"/>
    <a:srgbClr val="008080"/>
    <a:srgbClr val="541A39"/>
    <a:srgbClr val="F8C8DC"/>
    <a:srgbClr val="FF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416" autoAdjust="0"/>
  </p:normalViewPr>
  <p:slideViewPr>
    <p:cSldViewPr snapToGrid="0">
      <p:cViewPr varScale="1">
        <p:scale>
          <a:sx n="92" d="100"/>
          <a:sy n="92" d="100"/>
        </p:scale>
        <p:origin x="11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23E28D-3F56-46EA-982D-00748CB1B7D0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67E9B60-AE7A-4508-84A8-DFE347587A64}">
      <dgm:prSet/>
      <dgm:spPr>
        <a:solidFill>
          <a:srgbClr val="883268">
            <a:alpha val="50000"/>
          </a:srgbClr>
        </a:solidFill>
      </dgm:spPr>
      <dgm:t>
        <a:bodyPr/>
        <a:lstStyle/>
        <a:p>
          <a:r>
            <a:rPr lang="hr-HR" b="1" dirty="0">
              <a:solidFill>
                <a:schemeClr val="bg1"/>
              </a:solidFill>
            </a:rPr>
            <a:t>BIOLOŠKE MATRICE</a:t>
          </a:r>
          <a:endParaRPr lang="hr-HR" dirty="0">
            <a:solidFill>
              <a:schemeClr val="bg1"/>
            </a:solidFill>
          </a:endParaRPr>
        </a:p>
      </dgm:t>
    </dgm:pt>
    <dgm:pt modelId="{90F92E12-FF7C-479B-9D65-4E12DA5DB7D4}" type="parTrans" cxnId="{29A696D6-7482-48E5-A385-CB0465405FDD}">
      <dgm:prSet/>
      <dgm:spPr/>
      <dgm:t>
        <a:bodyPr/>
        <a:lstStyle/>
        <a:p>
          <a:endParaRPr lang="hr-HR"/>
        </a:p>
      </dgm:t>
    </dgm:pt>
    <dgm:pt modelId="{C4962F8C-C87E-4490-B4B1-4574B2E14519}" type="sibTrans" cxnId="{29A696D6-7482-48E5-A385-CB0465405FDD}">
      <dgm:prSet/>
      <dgm:spPr/>
      <dgm:t>
        <a:bodyPr/>
        <a:lstStyle/>
        <a:p>
          <a:endParaRPr lang="hr-HR"/>
        </a:p>
      </dgm:t>
    </dgm:pt>
    <dgm:pt modelId="{8DCEBF52-D9FE-4352-B8C4-C5F959E3B2EE}">
      <dgm:prSet/>
      <dgm:spPr>
        <a:noFill/>
        <a:ln w="38100">
          <a:solidFill>
            <a:srgbClr val="883268"/>
          </a:solidFill>
        </a:ln>
      </dgm:spPr>
      <dgm:t>
        <a:bodyPr/>
        <a:lstStyle/>
        <a:p>
          <a:endParaRPr lang="hr-HR"/>
        </a:p>
      </dgm:t>
    </dgm:pt>
    <dgm:pt modelId="{1B3F52CC-71BD-43DE-BD6F-0093D2232181}" type="parTrans" cxnId="{95254B8A-E9D0-4D90-9601-61F458FC6FFE}">
      <dgm:prSet/>
      <dgm:spPr/>
      <dgm:t>
        <a:bodyPr/>
        <a:lstStyle/>
        <a:p>
          <a:endParaRPr lang="hr-HR"/>
        </a:p>
      </dgm:t>
    </dgm:pt>
    <dgm:pt modelId="{D8091A54-E5F3-46FF-8B6F-0C9E2DB4FA31}" type="sibTrans" cxnId="{95254B8A-E9D0-4D90-9601-61F458FC6FFE}">
      <dgm:prSet/>
      <dgm:spPr/>
      <dgm:t>
        <a:bodyPr/>
        <a:lstStyle/>
        <a:p>
          <a:endParaRPr lang="hr-HR"/>
        </a:p>
      </dgm:t>
    </dgm:pt>
    <dgm:pt modelId="{55621EFE-E803-4067-AE14-27C713DD7751}">
      <dgm:prSet/>
      <dgm:spPr>
        <a:noFill/>
        <a:ln w="38100">
          <a:solidFill>
            <a:srgbClr val="883268"/>
          </a:solidFill>
        </a:ln>
      </dgm:spPr>
      <dgm:t>
        <a:bodyPr/>
        <a:lstStyle/>
        <a:p>
          <a:endParaRPr lang="hr-HR"/>
        </a:p>
      </dgm:t>
    </dgm:pt>
    <dgm:pt modelId="{64A62AFD-AAF2-4B92-B312-E5409F50A8CC}" type="parTrans" cxnId="{9CC303EB-E058-40DA-82CB-22FBA290CDC9}">
      <dgm:prSet/>
      <dgm:spPr/>
      <dgm:t>
        <a:bodyPr/>
        <a:lstStyle/>
        <a:p>
          <a:endParaRPr lang="hr-HR"/>
        </a:p>
      </dgm:t>
    </dgm:pt>
    <dgm:pt modelId="{9C0E7952-3533-4C80-A6BA-FA2258A92C6F}" type="sibTrans" cxnId="{9CC303EB-E058-40DA-82CB-22FBA290CDC9}">
      <dgm:prSet/>
      <dgm:spPr/>
      <dgm:t>
        <a:bodyPr/>
        <a:lstStyle/>
        <a:p>
          <a:endParaRPr lang="hr-HR"/>
        </a:p>
      </dgm:t>
    </dgm:pt>
    <dgm:pt modelId="{42E01AC0-DBE0-40EA-86DA-AD9707BD8B94}">
      <dgm:prSet/>
      <dgm:spPr>
        <a:noFill/>
        <a:ln w="38100">
          <a:solidFill>
            <a:srgbClr val="883268"/>
          </a:solidFill>
        </a:ln>
      </dgm:spPr>
      <dgm:t>
        <a:bodyPr/>
        <a:lstStyle/>
        <a:p>
          <a:endParaRPr lang="hr-HR"/>
        </a:p>
      </dgm:t>
    </dgm:pt>
    <dgm:pt modelId="{4204C8E5-46E2-44BD-B67A-D9A2522F8286}" type="parTrans" cxnId="{1290C6D6-AB54-4FB2-9680-C299CA30A97F}">
      <dgm:prSet/>
      <dgm:spPr/>
      <dgm:t>
        <a:bodyPr/>
        <a:lstStyle/>
        <a:p>
          <a:endParaRPr lang="hr-HR"/>
        </a:p>
      </dgm:t>
    </dgm:pt>
    <dgm:pt modelId="{DC1F6758-2215-48D4-B36C-AA8336A53947}" type="sibTrans" cxnId="{1290C6D6-AB54-4FB2-9680-C299CA30A97F}">
      <dgm:prSet/>
      <dgm:spPr/>
      <dgm:t>
        <a:bodyPr/>
        <a:lstStyle/>
        <a:p>
          <a:endParaRPr lang="hr-HR"/>
        </a:p>
      </dgm:t>
    </dgm:pt>
    <dgm:pt modelId="{95A5EB00-16F6-488D-A028-7A7DDF1FA25A}">
      <dgm:prSet/>
      <dgm:spPr>
        <a:noFill/>
        <a:ln w="38100">
          <a:solidFill>
            <a:srgbClr val="883268"/>
          </a:solidFill>
        </a:ln>
      </dgm:spPr>
      <dgm:t>
        <a:bodyPr/>
        <a:lstStyle/>
        <a:p>
          <a:endParaRPr lang="hr-HR"/>
        </a:p>
      </dgm:t>
    </dgm:pt>
    <dgm:pt modelId="{D799097C-7CCA-446C-B9C1-DE23BBB8B683}" type="parTrans" cxnId="{D4FDB6B6-2131-4B6B-88B4-B470DC98DF2E}">
      <dgm:prSet/>
      <dgm:spPr/>
      <dgm:t>
        <a:bodyPr/>
        <a:lstStyle/>
        <a:p>
          <a:endParaRPr lang="hr-HR"/>
        </a:p>
      </dgm:t>
    </dgm:pt>
    <dgm:pt modelId="{77C7C78F-3140-4FE6-87D7-C636BF31BD2E}" type="sibTrans" cxnId="{D4FDB6B6-2131-4B6B-88B4-B470DC98DF2E}">
      <dgm:prSet/>
      <dgm:spPr/>
      <dgm:t>
        <a:bodyPr/>
        <a:lstStyle/>
        <a:p>
          <a:endParaRPr lang="hr-HR"/>
        </a:p>
      </dgm:t>
    </dgm:pt>
    <dgm:pt modelId="{A56B5A4B-CCF9-4D28-BB41-082F116C0C3C}">
      <dgm:prSet/>
      <dgm:spPr>
        <a:noFill/>
        <a:ln w="38100">
          <a:solidFill>
            <a:srgbClr val="883268"/>
          </a:solidFill>
        </a:ln>
      </dgm:spPr>
      <dgm:t>
        <a:bodyPr/>
        <a:lstStyle/>
        <a:p>
          <a:endParaRPr lang="hr-HR"/>
        </a:p>
      </dgm:t>
    </dgm:pt>
    <dgm:pt modelId="{C30D49AD-8B3F-4A6B-8EBD-2115BB912BE0}" type="parTrans" cxnId="{B4F23E32-BF35-442B-BD6A-B75C1F086F68}">
      <dgm:prSet/>
      <dgm:spPr/>
      <dgm:t>
        <a:bodyPr/>
        <a:lstStyle/>
        <a:p>
          <a:endParaRPr lang="hr-HR"/>
        </a:p>
      </dgm:t>
    </dgm:pt>
    <dgm:pt modelId="{BB59242B-F971-42A9-AB78-5EB2C8225DFE}" type="sibTrans" cxnId="{B4F23E32-BF35-442B-BD6A-B75C1F086F68}">
      <dgm:prSet/>
      <dgm:spPr/>
      <dgm:t>
        <a:bodyPr/>
        <a:lstStyle/>
        <a:p>
          <a:endParaRPr lang="hr-HR"/>
        </a:p>
      </dgm:t>
    </dgm:pt>
    <dgm:pt modelId="{5DC75F90-338E-4646-B51A-38B6354C3E14}" type="pres">
      <dgm:prSet presAssocID="{BD23E28D-3F56-46EA-982D-00748CB1B7D0}" presName="composite" presStyleCnt="0">
        <dgm:presLayoutVars>
          <dgm:chMax val="1"/>
          <dgm:dir/>
          <dgm:resizeHandles val="exact"/>
        </dgm:presLayoutVars>
      </dgm:prSet>
      <dgm:spPr/>
    </dgm:pt>
    <dgm:pt modelId="{4AA9DCD3-1AB6-4954-826B-001A300015A4}" type="pres">
      <dgm:prSet presAssocID="{BD23E28D-3F56-46EA-982D-00748CB1B7D0}" presName="radial" presStyleCnt="0">
        <dgm:presLayoutVars>
          <dgm:animLvl val="ctr"/>
        </dgm:presLayoutVars>
      </dgm:prSet>
      <dgm:spPr/>
    </dgm:pt>
    <dgm:pt modelId="{D427121A-E5EE-4BDF-A760-C7F16EE017DE}" type="pres">
      <dgm:prSet presAssocID="{F67E9B60-AE7A-4508-84A8-DFE347587A64}" presName="centerShape" presStyleLbl="vennNode1" presStyleIdx="0" presStyleCnt="6"/>
      <dgm:spPr/>
    </dgm:pt>
    <dgm:pt modelId="{85075733-C002-465A-839B-AB0EF325C7D3}" type="pres">
      <dgm:prSet presAssocID="{8DCEBF52-D9FE-4352-B8C4-C5F959E3B2EE}" presName="node" presStyleLbl="vennNode1" presStyleIdx="1" presStyleCnt="6">
        <dgm:presLayoutVars>
          <dgm:bulletEnabled val="1"/>
        </dgm:presLayoutVars>
      </dgm:prSet>
      <dgm:spPr/>
    </dgm:pt>
    <dgm:pt modelId="{CD41AD1A-136F-4968-BF97-35DBAFE8B52C}" type="pres">
      <dgm:prSet presAssocID="{55621EFE-E803-4067-AE14-27C713DD7751}" presName="node" presStyleLbl="vennNode1" presStyleIdx="2" presStyleCnt="6">
        <dgm:presLayoutVars>
          <dgm:bulletEnabled val="1"/>
        </dgm:presLayoutVars>
      </dgm:prSet>
      <dgm:spPr/>
    </dgm:pt>
    <dgm:pt modelId="{63D4E227-FD62-43B1-B916-961FC47667D7}" type="pres">
      <dgm:prSet presAssocID="{42E01AC0-DBE0-40EA-86DA-AD9707BD8B94}" presName="node" presStyleLbl="vennNode1" presStyleIdx="3" presStyleCnt="6">
        <dgm:presLayoutVars>
          <dgm:bulletEnabled val="1"/>
        </dgm:presLayoutVars>
      </dgm:prSet>
      <dgm:spPr/>
    </dgm:pt>
    <dgm:pt modelId="{3F4B96AA-BE50-4E35-AEC5-501E8E49ABC1}" type="pres">
      <dgm:prSet presAssocID="{95A5EB00-16F6-488D-A028-7A7DDF1FA25A}" presName="node" presStyleLbl="vennNode1" presStyleIdx="4" presStyleCnt="6">
        <dgm:presLayoutVars>
          <dgm:bulletEnabled val="1"/>
        </dgm:presLayoutVars>
      </dgm:prSet>
      <dgm:spPr/>
    </dgm:pt>
    <dgm:pt modelId="{8F7B0CD7-AFFA-4E41-A029-466C1EADE95D}" type="pres">
      <dgm:prSet presAssocID="{A56B5A4B-CCF9-4D28-BB41-082F116C0C3C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9EED3708-E04C-4FD6-8047-049BF6187C45}" type="presOf" srcId="{42E01AC0-DBE0-40EA-86DA-AD9707BD8B94}" destId="{63D4E227-FD62-43B1-B916-961FC47667D7}" srcOrd="0" destOrd="0" presId="urn:microsoft.com/office/officeart/2005/8/layout/radial3"/>
    <dgm:cxn modelId="{B4F23E32-BF35-442B-BD6A-B75C1F086F68}" srcId="{F67E9B60-AE7A-4508-84A8-DFE347587A64}" destId="{A56B5A4B-CCF9-4D28-BB41-082F116C0C3C}" srcOrd="4" destOrd="0" parTransId="{C30D49AD-8B3F-4A6B-8EBD-2115BB912BE0}" sibTransId="{BB59242B-F971-42A9-AB78-5EB2C8225DFE}"/>
    <dgm:cxn modelId="{71E04136-F669-4477-9A63-D98D549C535F}" type="presOf" srcId="{F67E9B60-AE7A-4508-84A8-DFE347587A64}" destId="{D427121A-E5EE-4BDF-A760-C7F16EE017DE}" srcOrd="0" destOrd="0" presId="urn:microsoft.com/office/officeart/2005/8/layout/radial3"/>
    <dgm:cxn modelId="{F6022F51-3C39-4B5D-ACBB-1CBE6C185879}" type="presOf" srcId="{BD23E28D-3F56-46EA-982D-00748CB1B7D0}" destId="{5DC75F90-338E-4646-B51A-38B6354C3E14}" srcOrd="0" destOrd="0" presId="urn:microsoft.com/office/officeart/2005/8/layout/radial3"/>
    <dgm:cxn modelId="{EB21D483-BAB8-4FCF-8720-09A013F79227}" type="presOf" srcId="{A56B5A4B-CCF9-4D28-BB41-082F116C0C3C}" destId="{8F7B0CD7-AFFA-4E41-A029-466C1EADE95D}" srcOrd="0" destOrd="0" presId="urn:microsoft.com/office/officeart/2005/8/layout/radial3"/>
    <dgm:cxn modelId="{95254B8A-E9D0-4D90-9601-61F458FC6FFE}" srcId="{F67E9B60-AE7A-4508-84A8-DFE347587A64}" destId="{8DCEBF52-D9FE-4352-B8C4-C5F959E3B2EE}" srcOrd="0" destOrd="0" parTransId="{1B3F52CC-71BD-43DE-BD6F-0093D2232181}" sibTransId="{D8091A54-E5F3-46FF-8B6F-0C9E2DB4FA31}"/>
    <dgm:cxn modelId="{78D01B92-1FC0-4959-882B-5B0709F7FF19}" type="presOf" srcId="{8DCEBF52-D9FE-4352-B8C4-C5F959E3B2EE}" destId="{85075733-C002-465A-839B-AB0EF325C7D3}" srcOrd="0" destOrd="0" presId="urn:microsoft.com/office/officeart/2005/8/layout/radial3"/>
    <dgm:cxn modelId="{D4FDB6B6-2131-4B6B-88B4-B470DC98DF2E}" srcId="{F67E9B60-AE7A-4508-84A8-DFE347587A64}" destId="{95A5EB00-16F6-488D-A028-7A7DDF1FA25A}" srcOrd="3" destOrd="0" parTransId="{D799097C-7CCA-446C-B9C1-DE23BBB8B683}" sibTransId="{77C7C78F-3140-4FE6-87D7-C636BF31BD2E}"/>
    <dgm:cxn modelId="{52AFF6CF-BE99-4D48-A5CB-1B3D7FDD2B2D}" type="presOf" srcId="{95A5EB00-16F6-488D-A028-7A7DDF1FA25A}" destId="{3F4B96AA-BE50-4E35-AEC5-501E8E49ABC1}" srcOrd="0" destOrd="0" presId="urn:microsoft.com/office/officeart/2005/8/layout/radial3"/>
    <dgm:cxn modelId="{29A696D6-7482-48E5-A385-CB0465405FDD}" srcId="{BD23E28D-3F56-46EA-982D-00748CB1B7D0}" destId="{F67E9B60-AE7A-4508-84A8-DFE347587A64}" srcOrd="0" destOrd="0" parTransId="{90F92E12-FF7C-479B-9D65-4E12DA5DB7D4}" sibTransId="{C4962F8C-C87E-4490-B4B1-4574B2E14519}"/>
    <dgm:cxn modelId="{1290C6D6-AB54-4FB2-9680-C299CA30A97F}" srcId="{F67E9B60-AE7A-4508-84A8-DFE347587A64}" destId="{42E01AC0-DBE0-40EA-86DA-AD9707BD8B94}" srcOrd="2" destOrd="0" parTransId="{4204C8E5-46E2-44BD-B67A-D9A2522F8286}" sibTransId="{DC1F6758-2215-48D4-B36C-AA8336A53947}"/>
    <dgm:cxn modelId="{9CC303EB-E058-40DA-82CB-22FBA290CDC9}" srcId="{F67E9B60-AE7A-4508-84A8-DFE347587A64}" destId="{55621EFE-E803-4067-AE14-27C713DD7751}" srcOrd="1" destOrd="0" parTransId="{64A62AFD-AAF2-4B92-B312-E5409F50A8CC}" sibTransId="{9C0E7952-3533-4C80-A6BA-FA2258A92C6F}"/>
    <dgm:cxn modelId="{F6D2E3F2-D690-4B3A-A41D-BEE942BF1016}" type="presOf" srcId="{55621EFE-E803-4067-AE14-27C713DD7751}" destId="{CD41AD1A-136F-4968-BF97-35DBAFE8B52C}" srcOrd="0" destOrd="0" presId="urn:microsoft.com/office/officeart/2005/8/layout/radial3"/>
    <dgm:cxn modelId="{49495A79-A28D-4A39-9EE8-C338E1018788}" type="presParOf" srcId="{5DC75F90-338E-4646-B51A-38B6354C3E14}" destId="{4AA9DCD3-1AB6-4954-826B-001A300015A4}" srcOrd="0" destOrd="0" presId="urn:microsoft.com/office/officeart/2005/8/layout/radial3"/>
    <dgm:cxn modelId="{281533B3-F30F-4C04-AA68-36979DE3E724}" type="presParOf" srcId="{4AA9DCD3-1AB6-4954-826B-001A300015A4}" destId="{D427121A-E5EE-4BDF-A760-C7F16EE017DE}" srcOrd="0" destOrd="0" presId="urn:microsoft.com/office/officeart/2005/8/layout/radial3"/>
    <dgm:cxn modelId="{8E8DF3DC-B8B5-425E-96D3-D250926B7CD1}" type="presParOf" srcId="{4AA9DCD3-1AB6-4954-826B-001A300015A4}" destId="{85075733-C002-465A-839B-AB0EF325C7D3}" srcOrd="1" destOrd="0" presId="urn:microsoft.com/office/officeart/2005/8/layout/radial3"/>
    <dgm:cxn modelId="{B1EE4FFF-5C68-47AE-9B60-4C994CE966B7}" type="presParOf" srcId="{4AA9DCD3-1AB6-4954-826B-001A300015A4}" destId="{CD41AD1A-136F-4968-BF97-35DBAFE8B52C}" srcOrd="2" destOrd="0" presId="urn:microsoft.com/office/officeart/2005/8/layout/radial3"/>
    <dgm:cxn modelId="{6D1675BC-5D6F-4A1A-9A19-47FF65A3E210}" type="presParOf" srcId="{4AA9DCD3-1AB6-4954-826B-001A300015A4}" destId="{63D4E227-FD62-43B1-B916-961FC47667D7}" srcOrd="3" destOrd="0" presId="urn:microsoft.com/office/officeart/2005/8/layout/radial3"/>
    <dgm:cxn modelId="{85FB13DD-0AD7-4248-81FE-EF7B59164A17}" type="presParOf" srcId="{4AA9DCD3-1AB6-4954-826B-001A300015A4}" destId="{3F4B96AA-BE50-4E35-AEC5-501E8E49ABC1}" srcOrd="4" destOrd="0" presId="urn:microsoft.com/office/officeart/2005/8/layout/radial3"/>
    <dgm:cxn modelId="{39672F11-1956-4735-BFF6-4AD68FF2AC88}" type="presParOf" srcId="{4AA9DCD3-1AB6-4954-826B-001A300015A4}" destId="{8F7B0CD7-AFFA-4E41-A029-466C1EADE95D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7121A-E5EE-4BDF-A760-C7F16EE017DE}">
      <dsp:nvSpPr>
        <dsp:cNvPr id="0" name=""/>
        <dsp:cNvSpPr/>
      </dsp:nvSpPr>
      <dsp:spPr>
        <a:xfrm>
          <a:off x="1685308" y="1062176"/>
          <a:ext cx="2462214" cy="2462214"/>
        </a:xfrm>
        <a:prstGeom prst="ellipse">
          <a:avLst/>
        </a:prstGeom>
        <a:solidFill>
          <a:srgbClr val="883268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b="1" kern="1200" dirty="0">
              <a:solidFill>
                <a:schemeClr val="bg1"/>
              </a:solidFill>
            </a:rPr>
            <a:t>BIOLOŠKE MATRICE</a:t>
          </a:r>
          <a:endParaRPr lang="hr-HR" sz="3100" kern="1200" dirty="0">
            <a:solidFill>
              <a:schemeClr val="bg1"/>
            </a:solidFill>
          </a:endParaRPr>
        </a:p>
      </dsp:txBody>
      <dsp:txXfrm>
        <a:off x="2045891" y="1422759"/>
        <a:ext cx="1741048" cy="1741048"/>
      </dsp:txXfrm>
    </dsp:sp>
    <dsp:sp modelId="{85075733-C002-465A-839B-AB0EF325C7D3}">
      <dsp:nvSpPr>
        <dsp:cNvPr id="0" name=""/>
        <dsp:cNvSpPr/>
      </dsp:nvSpPr>
      <dsp:spPr>
        <a:xfrm>
          <a:off x="2300862" y="75965"/>
          <a:ext cx="1231107" cy="1231107"/>
        </a:xfrm>
        <a:prstGeom prst="ellipse">
          <a:avLst/>
        </a:prstGeom>
        <a:noFill/>
        <a:ln w="38100" cap="flat" cmpd="sng" algn="ctr">
          <a:solidFill>
            <a:srgbClr val="8832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100" kern="1200"/>
        </a:p>
      </dsp:txBody>
      <dsp:txXfrm>
        <a:off x="2481153" y="256256"/>
        <a:ext cx="870525" cy="870525"/>
      </dsp:txXfrm>
    </dsp:sp>
    <dsp:sp modelId="{CD41AD1A-136F-4968-BF97-35DBAFE8B52C}">
      <dsp:nvSpPr>
        <dsp:cNvPr id="0" name=""/>
        <dsp:cNvSpPr/>
      </dsp:nvSpPr>
      <dsp:spPr>
        <a:xfrm>
          <a:off x="3824231" y="1182757"/>
          <a:ext cx="1231107" cy="1231107"/>
        </a:xfrm>
        <a:prstGeom prst="ellipse">
          <a:avLst/>
        </a:prstGeom>
        <a:noFill/>
        <a:ln w="38100" cap="flat" cmpd="sng" algn="ctr">
          <a:solidFill>
            <a:srgbClr val="8832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100" kern="1200"/>
        </a:p>
      </dsp:txBody>
      <dsp:txXfrm>
        <a:off x="4004522" y="1363048"/>
        <a:ext cx="870525" cy="870525"/>
      </dsp:txXfrm>
    </dsp:sp>
    <dsp:sp modelId="{63D4E227-FD62-43B1-B916-961FC47667D7}">
      <dsp:nvSpPr>
        <dsp:cNvPr id="0" name=""/>
        <dsp:cNvSpPr/>
      </dsp:nvSpPr>
      <dsp:spPr>
        <a:xfrm>
          <a:off x="3242356" y="2973585"/>
          <a:ext cx="1231107" cy="1231107"/>
        </a:xfrm>
        <a:prstGeom prst="ellipse">
          <a:avLst/>
        </a:prstGeom>
        <a:noFill/>
        <a:ln w="38100" cap="flat" cmpd="sng" algn="ctr">
          <a:solidFill>
            <a:srgbClr val="8832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100" kern="1200"/>
        </a:p>
      </dsp:txBody>
      <dsp:txXfrm>
        <a:off x="3422647" y="3153876"/>
        <a:ext cx="870525" cy="870525"/>
      </dsp:txXfrm>
    </dsp:sp>
    <dsp:sp modelId="{3F4B96AA-BE50-4E35-AEC5-501E8E49ABC1}">
      <dsp:nvSpPr>
        <dsp:cNvPr id="0" name=""/>
        <dsp:cNvSpPr/>
      </dsp:nvSpPr>
      <dsp:spPr>
        <a:xfrm>
          <a:off x="1359368" y="2973585"/>
          <a:ext cx="1231107" cy="1231107"/>
        </a:xfrm>
        <a:prstGeom prst="ellipse">
          <a:avLst/>
        </a:prstGeom>
        <a:noFill/>
        <a:ln w="38100" cap="flat" cmpd="sng" algn="ctr">
          <a:solidFill>
            <a:srgbClr val="8832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100" kern="1200"/>
        </a:p>
      </dsp:txBody>
      <dsp:txXfrm>
        <a:off x="1539659" y="3153876"/>
        <a:ext cx="870525" cy="870525"/>
      </dsp:txXfrm>
    </dsp:sp>
    <dsp:sp modelId="{8F7B0CD7-AFFA-4E41-A029-466C1EADE95D}">
      <dsp:nvSpPr>
        <dsp:cNvPr id="0" name=""/>
        <dsp:cNvSpPr/>
      </dsp:nvSpPr>
      <dsp:spPr>
        <a:xfrm>
          <a:off x="777493" y="1182757"/>
          <a:ext cx="1231107" cy="1231107"/>
        </a:xfrm>
        <a:prstGeom prst="ellipse">
          <a:avLst/>
        </a:prstGeom>
        <a:noFill/>
        <a:ln w="38100" cap="flat" cmpd="sng" algn="ctr">
          <a:solidFill>
            <a:srgbClr val="8832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100" kern="1200"/>
        </a:p>
      </dsp:txBody>
      <dsp:txXfrm>
        <a:off x="957784" y="1363048"/>
        <a:ext cx="870525" cy="870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2523C-86AE-49A6-A822-AE247A8A14BF}" type="datetimeFigureOut">
              <a:rPr lang="hr-HR" smtClean="0"/>
              <a:t>21.5.2026.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4CDE3-C0F7-4F27-B9D0-9FFBC86DCB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651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4CDE3-C0F7-4F27-B9D0-9FFBC86DCB66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5139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4CDE3-C0F7-4F27-B9D0-9FFBC86DCB66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1708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4CDE3-C0F7-4F27-B9D0-9FFBC86DCB66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9770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4CDE3-C0F7-4F27-B9D0-9FFBC86DCB66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8875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4CDE3-C0F7-4F27-B9D0-9FFBC86DCB66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9932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4CDE3-C0F7-4F27-B9D0-9FFBC86DCB66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6836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4CDE3-C0F7-4F27-B9D0-9FFBC86DCB66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7742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4CDE3-C0F7-4F27-B9D0-9FFBC86DCB66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2036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4CDE3-C0F7-4F27-B9D0-9FFBC86DCB66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7688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4CDE3-C0F7-4F27-B9D0-9FFBC86DCB66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1532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4CDE3-C0F7-4F27-B9D0-9FFBC86DCB66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424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4CDE3-C0F7-4F27-B9D0-9FFBC86DCB66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7851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4CDE3-C0F7-4F27-B9D0-9FFBC86DCB66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898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93FA-D9E1-4AF8-A924-FBA9E2F81C9B}" type="datetimeFigureOut">
              <a:rPr lang="hr-HR" smtClean="0"/>
              <a:t>21.5.2026.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3431-97CE-4377-A2C0-517C891126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7643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93FA-D9E1-4AF8-A924-FBA9E2F81C9B}" type="datetimeFigureOut">
              <a:rPr lang="hr-HR" smtClean="0"/>
              <a:t>21.5.2026.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3431-97CE-4377-A2C0-517C891126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655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93FA-D9E1-4AF8-A924-FBA9E2F81C9B}" type="datetimeFigureOut">
              <a:rPr lang="hr-HR" smtClean="0"/>
              <a:t>21.5.2026.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3431-97CE-4377-A2C0-517C891126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846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93FA-D9E1-4AF8-A924-FBA9E2F81C9B}" type="datetimeFigureOut">
              <a:rPr lang="hr-HR" smtClean="0"/>
              <a:t>21.5.2026.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3431-97CE-4377-A2C0-517C891126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205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93FA-D9E1-4AF8-A924-FBA9E2F81C9B}" type="datetimeFigureOut">
              <a:rPr lang="hr-HR" smtClean="0"/>
              <a:t>21.5.2026.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3431-97CE-4377-A2C0-517C891126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890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93FA-D9E1-4AF8-A924-FBA9E2F81C9B}" type="datetimeFigureOut">
              <a:rPr lang="hr-HR" smtClean="0"/>
              <a:t>21.5.2026.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3431-97CE-4377-A2C0-517C891126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6781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93FA-D9E1-4AF8-A924-FBA9E2F81C9B}" type="datetimeFigureOut">
              <a:rPr lang="hr-HR" smtClean="0"/>
              <a:t>21.5.2026.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3431-97CE-4377-A2C0-517C891126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298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93FA-D9E1-4AF8-A924-FBA9E2F81C9B}" type="datetimeFigureOut">
              <a:rPr lang="hr-HR" smtClean="0"/>
              <a:t>21.5.2026.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3431-97CE-4377-A2C0-517C891126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288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93FA-D9E1-4AF8-A924-FBA9E2F81C9B}" type="datetimeFigureOut">
              <a:rPr lang="hr-HR" smtClean="0"/>
              <a:t>21.5.2026.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3431-97CE-4377-A2C0-517C891126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467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93FA-D9E1-4AF8-A924-FBA9E2F81C9B}" type="datetimeFigureOut">
              <a:rPr lang="hr-HR" smtClean="0"/>
              <a:t>21.5.2026.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3431-97CE-4377-A2C0-517C891126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239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93FA-D9E1-4AF8-A924-FBA9E2F81C9B}" type="datetimeFigureOut">
              <a:rPr lang="hr-HR" smtClean="0"/>
              <a:t>21.5.2026.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3431-97CE-4377-A2C0-517C891126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202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693FA-D9E1-4AF8-A924-FBA9E2F81C9B}" type="datetimeFigureOut">
              <a:rPr lang="hr-HR" smtClean="0"/>
              <a:t>21.5.2026.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F3431-97CE-4377-A2C0-517C891126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83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Relationship Id="rId9" Type="http://schemas.openxmlformats.org/officeDocument/2006/relationships/image" Target="../media/image4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image" Target="../media/image14.sv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1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29.sv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svg"/><Relationship Id="rId9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3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805A3-57FB-46F1-A717-35DA116DA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0428"/>
            <a:ext cx="9144000" cy="2387600"/>
          </a:xfrm>
        </p:spPr>
        <p:txBody>
          <a:bodyPr>
            <a:noAutofit/>
          </a:bodyPr>
          <a:lstStyle/>
          <a:p>
            <a:r>
              <a:rPr lang="hr-HR" sz="4400" b="1" dirty="0"/>
              <a:t>Kvantitativna analiza </a:t>
            </a:r>
            <a:r>
              <a:rPr lang="hr-HR" sz="4400" b="1" dirty="0" err="1"/>
              <a:t>bisfenola</a:t>
            </a:r>
            <a:r>
              <a:rPr lang="hr-HR" sz="4400" b="1" dirty="0"/>
              <a:t> u uzorcima humanog urina primjenom online-SPE-LC-MS/MS metode</a:t>
            </a:r>
            <a:br>
              <a:rPr lang="hr-HR" sz="4400" b="1" dirty="0"/>
            </a:br>
            <a:r>
              <a:rPr lang="en-US" sz="1600" dirty="0"/>
              <a:t>A. E. </a:t>
            </a:r>
            <a:r>
              <a:rPr lang="en-US" sz="1600" dirty="0" err="1"/>
              <a:t>Danta</a:t>
            </a:r>
            <a:r>
              <a:rPr lang="en-US" sz="1600" dirty="0"/>
              <a:t>, R. </a:t>
            </a:r>
            <a:r>
              <a:rPr lang="en-US" sz="1600" dirty="0" err="1"/>
              <a:t>Rodil</a:t>
            </a:r>
            <a:r>
              <a:rPr lang="en-US" sz="1600" dirty="0"/>
              <a:t>, J. B. Quintana, R. Montes, </a:t>
            </a:r>
            <a:r>
              <a:rPr lang="en-US" sz="1600" i="1" dirty="0"/>
              <a:t>Anal </a:t>
            </a:r>
            <a:r>
              <a:rPr lang="en-US" sz="1600" i="1" dirty="0" err="1"/>
              <a:t>Bioanal</a:t>
            </a:r>
            <a:r>
              <a:rPr lang="en-US" sz="1600" i="1" dirty="0"/>
              <a:t> Chem </a:t>
            </a:r>
            <a:r>
              <a:rPr lang="en-US" sz="1600" dirty="0"/>
              <a:t>416,</a:t>
            </a:r>
            <a:r>
              <a:rPr lang="en-US" sz="1600" i="1" dirty="0"/>
              <a:t> </a:t>
            </a:r>
            <a:r>
              <a:rPr lang="en-US" sz="1600" dirty="0"/>
              <a:t>(2024) 4469–4480</a:t>
            </a:r>
            <a:r>
              <a:rPr lang="hr-HR" sz="1600" dirty="0"/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F8FDB4-1A7B-49DD-855A-70E0F8C79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17572"/>
            <a:ext cx="9144000" cy="1655762"/>
          </a:xfrm>
        </p:spPr>
        <p:txBody>
          <a:bodyPr/>
          <a:lstStyle/>
          <a:p>
            <a:r>
              <a:rPr lang="hr-HR" dirty="0"/>
              <a:t>Lucija Kutleša</a:t>
            </a:r>
          </a:p>
          <a:p>
            <a:r>
              <a:rPr lang="hr-HR" dirty="0"/>
              <a:t>Institut za medicinska istraživanja i medicinu rada</a:t>
            </a:r>
          </a:p>
          <a:p>
            <a:r>
              <a:rPr lang="hr-HR" dirty="0"/>
              <a:t>Zagreb, 20.05.2026.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21F55-90C0-4F80-BB3B-73E4D8952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11" y="5294217"/>
            <a:ext cx="2076051" cy="987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98A0E4-9A36-4B0E-957D-CAD44A552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74" y="359964"/>
            <a:ext cx="987390" cy="98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21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E7FB18-B87D-4026-88D1-426A02C6A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514" y="1426604"/>
            <a:ext cx="4766936" cy="33368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BAAF70-C913-4AD0-94FB-ABE3D99E1DD5}"/>
              </a:ext>
            </a:extLst>
          </p:cNvPr>
          <p:cNvSpPr txBox="1"/>
          <p:nvPr/>
        </p:nvSpPr>
        <p:spPr>
          <a:xfrm>
            <a:off x="1078762" y="990507"/>
            <a:ext cx="2117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KOLONA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C18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C8, C12, </a:t>
            </a:r>
            <a:r>
              <a:rPr lang="hr-HR" dirty="0" err="1"/>
              <a:t>amidna</a:t>
            </a:r>
            <a:r>
              <a:rPr lang="hr-HR" dirty="0"/>
              <a:t>, </a:t>
            </a:r>
            <a:r>
              <a:rPr lang="hr-HR" dirty="0" err="1"/>
              <a:t>fenil</a:t>
            </a:r>
            <a:r>
              <a:rPr lang="hr-HR" dirty="0"/>
              <a:t>-punila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8066CB-01DA-4786-8771-A0F76EAC12A4}"/>
              </a:ext>
            </a:extLst>
          </p:cNvPr>
          <p:cNvSpPr txBox="1"/>
          <p:nvPr/>
        </p:nvSpPr>
        <p:spPr>
          <a:xfrm>
            <a:off x="1064673" y="4113167"/>
            <a:ext cx="37989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MOBILNA FAZA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A: voda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B: metanol/</a:t>
            </a:r>
            <a:r>
              <a:rPr lang="hr-HR" dirty="0" err="1"/>
              <a:t>acetonitril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Aditivi: </a:t>
            </a:r>
            <a:r>
              <a:rPr lang="en-US" dirty="0" err="1"/>
              <a:t>amonijev</a:t>
            </a:r>
            <a:r>
              <a:rPr lang="en-US" dirty="0"/>
              <a:t> </a:t>
            </a:r>
            <a:r>
              <a:rPr lang="en-US" dirty="0" err="1"/>
              <a:t>acetat</a:t>
            </a:r>
            <a:r>
              <a:rPr lang="en-US" dirty="0"/>
              <a:t>, </a:t>
            </a:r>
            <a:r>
              <a:rPr lang="en-US" dirty="0" err="1"/>
              <a:t>amonijev</a:t>
            </a:r>
            <a:r>
              <a:rPr lang="en-US" dirty="0"/>
              <a:t> </a:t>
            </a:r>
            <a:r>
              <a:rPr lang="en-US" dirty="0" err="1"/>
              <a:t>hidroksid</a:t>
            </a:r>
            <a:r>
              <a:rPr lang="en-US" dirty="0"/>
              <a:t>, </a:t>
            </a:r>
            <a:r>
              <a:rPr lang="en-US" dirty="0" err="1"/>
              <a:t>amonijev</a:t>
            </a:r>
            <a:r>
              <a:rPr lang="en-US" dirty="0"/>
              <a:t> </a:t>
            </a:r>
            <a:r>
              <a:rPr lang="en-US" dirty="0" err="1"/>
              <a:t>fluorid</a:t>
            </a:r>
            <a:r>
              <a:rPr lang="en-US" dirty="0"/>
              <a:t>, </a:t>
            </a:r>
            <a:r>
              <a:rPr lang="en-US" dirty="0" err="1"/>
              <a:t>mravlja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octena</a:t>
            </a:r>
            <a:r>
              <a:rPr lang="en-US" dirty="0"/>
              <a:t> </a:t>
            </a:r>
            <a:r>
              <a:rPr lang="en-US" dirty="0" err="1"/>
              <a:t>kiselina</a:t>
            </a:r>
            <a:endParaRPr lang="hr-H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CD1956-1DF3-4553-BE35-D20A5F3CD88C}"/>
              </a:ext>
            </a:extLst>
          </p:cNvPr>
          <p:cNvSpPr txBox="1"/>
          <p:nvPr/>
        </p:nvSpPr>
        <p:spPr>
          <a:xfrm>
            <a:off x="7896985" y="990507"/>
            <a:ext cx="3409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IONSKI IZVOR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/>
              <a:t>Elektroraspršenje</a:t>
            </a:r>
            <a:r>
              <a:rPr lang="hr-HR" dirty="0"/>
              <a:t> (ESI+/-)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Kemijska ionizacija pri atmosferskom tlaku (APCI-)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0B2A05-3E0B-49A3-910B-AD731862F929}"/>
              </a:ext>
            </a:extLst>
          </p:cNvPr>
          <p:cNvSpPr txBox="1"/>
          <p:nvPr/>
        </p:nvSpPr>
        <p:spPr>
          <a:xfrm>
            <a:off x="7896985" y="4113167"/>
            <a:ext cx="37287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ANALIZATOR MASA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Trostruki </a:t>
            </a:r>
            <a:r>
              <a:rPr lang="hr-HR" dirty="0" err="1"/>
              <a:t>kvadrupol</a:t>
            </a:r>
            <a:r>
              <a:rPr lang="hr-HR" dirty="0"/>
              <a:t> (</a:t>
            </a:r>
            <a:r>
              <a:rPr lang="hr-HR" dirty="0" err="1"/>
              <a:t>QqQ</a:t>
            </a:r>
            <a:r>
              <a:rPr lang="hr-H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K</a:t>
            </a:r>
            <a:r>
              <a:rPr lang="en-US" dirty="0" err="1"/>
              <a:t>vadrupol</a:t>
            </a:r>
            <a:r>
              <a:rPr lang="en-US" dirty="0"/>
              <a:t> – </a:t>
            </a:r>
            <a:r>
              <a:rPr lang="en-US" dirty="0" err="1"/>
              <a:t>ionska</a:t>
            </a:r>
            <a:r>
              <a:rPr lang="en-US" dirty="0"/>
              <a:t> </a:t>
            </a:r>
            <a:r>
              <a:rPr lang="en-US" dirty="0" err="1"/>
              <a:t>stupica</a:t>
            </a:r>
            <a:r>
              <a:rPr lang="en-US" dirty="0"/>
              <a:t> </a:t>
            </a:r>
            <a:r>
              <a:rPr lang="hr-HR" dirty="0"/>
              <a:t>(QIT)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K</a:t>
            </a:r>
            <a:r>
              <a:rPr lang="en-US" dirty="0" err="1"/>
              <a:t>vadrupol</a:t>
            </a:r>
            <a:r>
              <a:rPr lang="en-US" dirty="0"/>
              <a:t> – </a:t>
            </a:r>
            <a:r>
              <a:rPr lang="en-US" dirty="0" err="1"/>
              <a:t>analizator</a:t>
            </a:r>
            <a:r>
              <a:rPr lang="en-US" dirty="0"/>
              <a:t> koji </a:t>
            </a:r>
            <a:r>
              <a:rPr lang="en-US" dirty="0" err="1"/>
              <a:t>mjeri</a:t>
            </a:r>
            <a:r>
              <a:rPr lang="en-US" dirty="0"/>
              <a:t> </a:t>
            </a:r>
            <a:r>
              <a:rPr lang="en-US" dirty="0" err="1"/>
              <a:t>vrijeme</a:t>
            </a:r>
            <a:r>
              <a:rPr lang="en-US" dirty="0"/>
              <a:t> </a:t>
            </a:r>
            <a:r>
              <a:rPr lang="en-US" dirty="0" err="1"/>
              <a:t>leta</a:t>
            </a:r>
            <a:r>
              <a:rPr lang="hr-HR" dirty="0"/>
              <a:t> (QTOF)</a:t>
            </a:r>
            <a:r>
              <a:rPr lang="en-US" dirty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7631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54176B-F686-4419-821E-7F825EC78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349" y="1371600"/>
            <a:ext cx="7630623" cy="44077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17E089-FEE5-4454-BCFF-3EB9C91B7511}"/>
              </a:ext>
            </a:extLst>
          </p:cNvPr>
          <p:cNvSpPr txBox="1"/>
          <p:nvPr/>
        </p:nvSpPr>
        <p:spPr>
          <a:xfrm>
            <a:off x="4940968" y="717702"/>
            <a:ext cx="2310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Priprema uzorka</a:t>
            </a:r>
          </a:p>
        </p:txBody>
      </p:sp>
    </p:spTree>
    <p:extLst>
      <p:ext uri="{BB962C8B-B14F-4D97-AF65-F5344CB8AC3E}">
        <p14:creationId xmlns:p14="http://schemas.microsoft.com/office/powerpoint/2010/main" val="38399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8113D33-DA29-44C1-AE11-B314D3D9D972}"/>
              </a:ext>
            </a:extLst>
          </p:cNvPr>
          <p:cNvSpPr/>
          <p:nvPr/>
        </p:nvSpPr>
        <p:spPr>
          <a:xfrm>
            <a:off x="1417781" y="4147128"/>
            <a:ext cx="6382327" cy="1277450"/>
          </a:xfrm>
          <a:prstGeom prst="roundRect">
            <a:avLst/>
          </a:prstGeom>
          <a:solidFill>
            <a:srgbClr val="883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066DB8F-F232-40D5-94B7-83206F5B3C3F}"/>
              </a:ext>
            </a:extLst>
          </p:cNvPr>
          <p:cNvSpPr/>
          <p:nvPr/>
        </p:nvSpPr>
        <p:spPr>
          <a:xfrm>
            <a:off x="1417782" y="1957848"/>
            <a:ext cx="6382327" cy="1560945"/>
          </a:xfrm>
          <a:prstGeom prst="roundRect">
            <a:avLst/>
          </a:prstGeom>
          <a:solidFill>
            <a:srgbClr val="883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37CC664-36FF-417C-A98D-2EAA623F21C0}"/>
              </a:ext>
            </a:extLst>
          </p:cNvPr>
          <p:cNvSpPr/>
          <p:nvPr/>
        </p:nvSpPr>
        <p:spPr>
          <a:xfrm>
            <a:off x="1417782" y="528782"/>
            <a:ext cx="6382327" cy="858982"/>
          </a:xfrm>
          <a:prstGeom prst="roundRect">
            <a:avLst/>
          </a:prstGeom>
          <a:solidFill>
            <a:srgbClr val="883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6B2AEC-AFF4-4B84-AD0C-B96E675DC3D2}"/>
              </a:ext>
            </a:extLst>
          </p:cNvPr>
          <p:cNvSpPr txBox="1"/>
          <p:nvPr/>
        </p:nvSpPr>
        <p:spPr>
          <a:xfrm>
            <a:off x="2041237" y="773607"/>
            <a:ext cx="3726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chemeClr val="bg1"/>
                </a:solidFill>
              </a:rPr>
              <a:t>Analiti</a:t>
            </a:r>
            <a:r>
              <a:rPr lang="hr-HR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BPA, BPAF, BPB, BPE, BPF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BPS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5" name="Graphic 4" descr="Research">
            <a:extLst>
              <a:ext uri="{FF2B5EF4-FFF2-40B4-BE49-F238E27FC236}">
                <a16:creationId xmlns:a16="http://schemas.microsoft.com/office/drawing/2014/main" id="{CDDE494E-8320-4052-9F06-88BF4162B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582" y="228539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8C7D9F-2934-4597-8A2F-AE5D0310BDE5}"/>
              </a:ext>
            </a:extLst>
          </p:cNvPr>
          <p:cNvSpPr txBox="1"/>
          <p:nvPr/>
        </p:nvSpPr>
        <p:spPr>
          <a:xfrm>
            <a:off x="2041237" y="2138155"/>
            <a:ext cx="41935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Standardi </a:t>
            </a:r>
            <a:r>
              <a:rPr lang="hr-HR" dirty="0" err="1">
                <a:solidFill>
                  <a:schemeClr val="bg1"/>
                </a:solidFill>
              </a:rPr>
              <a:t>analita</a:t>
            </a:r>
            <a:endParaRPr lang="hr-HR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Standardi </a:t>
            </a:r>
            <a:r>
              <a:rPr lang="hr-HR" dirty="0" err="1">
                <a:solidFill>
                  <a:schemeClr val="bg1"/>
                </a:solidFill>
              </a:rPr>
              <a:t>analit-glukuronid</a:t>
            </a:r>
            <a:endParaRPr lang="hr-HR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Standardi </a:t>
            </a:r>
            <a:r>
              <a:rPr lang="hr-HR" dirty="0" err="1">
                <a:solidFill>
                  <a:schemeClr val="bg1"/>
                </a:solidFill>
              </a:rPr>
              <a:t>analit</a:t>
            </a:r>
            <a:r>
              <a:rPr lang="hr-HR" dirty="0">
                <a:solidFill>
                  <a:schemeClr val="bg1"/>
                </a:solidFill>
              </a:rPr>
              <a:t>-sulfat</a:t>
            </a:r>
          </a:p>
          <a:p>
            <a:r>
              <a:rPr lang="hr-HR" dirty="0">
                <a:solidFill>
                  <a:schemeClr val="bg1"/>
                </a:solidFill>
              </a:rPr>
              <a:t>Interni standardi: </a:t>
            </a:r>
            <a:r>
              <a:rPr lang="en-US" dirty="0" err="1">
                <a:solidFill>
                  <a:schemeClr val="bg1"/>
                </a:solidFill>
              </a:rPr>
              <a:t>standardi</a:t>
            </a:r>
            <a:r>
              <a:rPr lang="en-US" dirty="0">
                <a:solidFill>
                  <a:schemeClr val="bg1"/>
                </a:solidFill>
              </a:rPr>
              <a:t> BPA-d</a:t>
            </a:r>
            <a:r>
              <a:rPr lang="en-US" baseline="-25000" dirty="0">
                <a:solidFill>
                  <a:schemeClr val="bg1"/>
                </a:solidFill>
              </a:rPr>
              <a:t>6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BPS-d</a:t>
            </a:r>
            <a:r>
              <a:rPr lang="en-US" baseline="-25000" dirty="0">
                <a:solidFill>
                  <a:schemeClr val="bg1"/>
                </a:solidFill>
              </a:rPr>
              <a:t>8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9" name="Graphic 8" descr="Gears">
            <a:extLst>
              <a:ext uri="{FF2B5EF4-FFF2-40B4-BE49-F238E27FC236}">
                <a16:creationId xmlns:a16="http://schemas.microsoft.com/office/drawing/2014/main" id="{55DAF3FF-AD33-4884-91C4-F6149F78C2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012635" y="4014485"/>
            <a:ext cx="914400" cy="914400"/>
          </a:xfrm>
          <a:prstGeom prst="rect">
            <a:avLst/>
          </a:prstGeom>
        </p:spPr>
      </p:pic>
      <p:pic>
        <p:nvPicPr>
          <p:cNvPr id="11" name="Graphic 10" descr="Checklist">
            <a:extLst>
              <a:ext uri="{FF2B5EF4-FFF2-40B4-BE49-F238E27FC236}">
                <a16:creationId xmlns:a16="http://schemas.microsoft.com/office/drawing/2014/main" id="{05BBB6F8-7E71-45A7-84A9-48B7C95289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0582" y="1713023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AE4FD40-E7E4-49CD-8A3B-BA2544C26C38}"/>
              </a:ext>
            </a:extLst>
          </p:cNvPr>
          <p:cNvSpPr txBox="1"/>
          <p:nvPr/>
        </p:nvSpPr>
        <p:spPr>
          <a:xfrm>
            <a:off x="2041237" y="4287019"/>
            <a:ext cx="5758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PRIPREMA UZORKA </a:t>
            </a:r>
          </a:p>
          <a:p>
            <a:r>
              <a:rPr lang="hr-HR" b="1" dirty="0">
                <a:solidFill>
                  <a:schemeClr val="bg1"/>
                </a:solidFill>
              </a:rPr>
              <a:t>FILTRACIJA URINA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poliviniliden-fluorid</a:t>
            </a:r>
            <a:r>
              <a:rPr lang="en-US" dirty="0">
                <a:solidFill>
                  <a:schemeClr val="bg1"/>
                </a:solidFill>
              </a:rPr>
              <a:t> (PVDF) </a:t>
            </a:r>
            <a:r>
              <a:rPr lang="en-US" dirty="0" err="1">
                <a:solidFill>
                  <a:schemeClr val="bg1"/>
                </a:solidFill>
              </a:rPr>
              <a:t>membransk</a:t>
            </a:r>
            <a:r>
              <a:rPr lang="hr-HR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filter</a:t>
            </a:r>
            <a:r>
              <a:rPr lang="hr-HR" dirty="0">
                <a:solidFill>
                  <a:schemeClr val="bg1"/>
                </a:solidFill>
              </a:rPr>
              <a:t>i</a:t>
            </a:r>
          </a:p>
          <a:p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D81E44-D33F-4925-9D3F-3DCE8593006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" t="11011" b="-187"/>
          <a:stretch/>
        </p:blipFill>
        <p:spPr>
          <a:xfrm>
            <a:off x="8423564" y="3429000"/>
            <a:ext cx="2750604" cy="2460922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3609094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B768CA5-6ABE-42BA-8653-34DF7F8F8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220" y="3655980"/>
            <a:ext cx="3875815" cy="32020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ED14B3-F566-4D3B-88C9-C9B3BEB8E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3032" y="1820102"/>
            <a:ext cx="3508968" cy="206613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303EE82-3BBE-4DC3-8788-35372E95E591}"/>
              </a:ext>
            </a:extLst>
          </p:cNvPr>
          <p:cNvSpPr/>
          <p:nvPr/>
        </p:nvSpPr>
        <p:spPr>
          <a:xfrm>
            <a:off x="1330036" y="616134"/>
            <a:ext cx="6400800" cy="2308324"/>
          </a:xfrm>
          <a:prstGeom prst="roundRect">
            <a:avLst/>
          </a:prstGeom>
          <a:solidFill>
            <a:srgbClr val="883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989C5B-674E-4276-AB8D-279B2151AE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2808" y="-120986"/>
            <a:ext cx="3499192" cy="20661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E221A9-BB9E-46B7-A4AA-6D47B44F19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247" y="314930"/>
            <a:ext cx="914479" cy="9144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7DE7BE-5F34-475A-AEAB-F1B144EADD83}"/>
              </a:ext>
            </a:extLst>
          </p:cNvPr>
          <p:cNvSpPr/>
          <p:nvPr/>
        </p:nvSpPr>
        <p:spPr>
          <a:xfrm>
            <a:off x="1726385" y="640157"/>
            <a:ext cx="6096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PRIPREMA UZORKA</a:t>
            </a:r>
          </a:p>
          <a:p>
            <a:r>
              <a:rPr lang="hr-HR" b="1" dirty="0">
                <a:solidFill>
                  <a:schemeClr val="bg1"/>
                </a:solidFill>
              </a:rPr>
              <a:t>HIDROLIZA</a:t>
            </a:r>
          </a:p>
          <a:p>
            <a:endParaRPr lang="hr-HR" b="1" dirty="0">
              <a:solidFill>
                <a:schemeClr val="bg1"/>
              </a:solidFill>
            </a:endParaRPr>
          </a:p>
          <a:p>
            <a:r>
              <a:rPr lang="hr-HR" sz="1600" dirty="0">
                <a:solidFill>
                  <a:schemeClr val="bg1"/>
                </a:solidFill>
              </a:rPr>
              <a:t>Metoda dizajna eksperimenta – centralni kompozitni dizajn</a:t>
            </a:r>
          </a:p>
          <a:p>
            <a:r>
              <a:rPr lang="en-US" sz="1600" dirty="0">
                <a:solidFill>
                  <a:schemeClr val="bg1"/>
                </a:solidFill>
              </a:rPr>
              <a:t>β-</a:t>
            </a:r>
            <a:r>
              <a:rPr lang="en-US" sz="1600" dirty="0" err="1">
                <a:solidFill>
                  <a:schemeClr val="bg1"/>
                </a:solidFill>
              </a:rPr>
              <a:t>glukuronidaz</a:t>
            </a:r>
            <a:r>
              <a:rPr lang="hr-HR" sz="1600" dirty="0">
                <a:solidFill>
                  <a:schemeClr val="bg1"/>
                </a:solidFill>
              </a:rPr>
              <a:t>a (</a:t>
            </a:r>
            <a:r>
              <a:rPr lang="en-US" sz="1600" i="1" dirty="0">
                <a:solidFill>
                  <a:schemeClr val="bg1"/>
                </a:solidFill>
              </a:rPr>
              <a:t>Helix </a:t>
            </a:r>
            <a:r>
              <a:rPr lang="en-US" sz="1600" i="1" dirty="0" err="1">
                <a:solidFill>
                  <a:schemeClr val="bg1"/>
                </a:solidFill>
              </a:rPr>
              <a:t>Pomatia</a:t>
            </a:r>
            <a:r>
              <a:rPr lang="en-US" sz="1600" dirty="0">
                <a:solidFill>
                  <a:schemeClr val="bg1"/>
                </a:solidFill>
              </a:rPr>
              <a:t>, tip H2</a:t>
            </a:r>
            <a:r>
              <a:rPr lang="hr-HR" sz="1600" dirty="0">
                <a:solidFill>
                  <a:schemeClr val="bg1"/>
                </a:solidFill>
              </a:rPr>
              <a:t>) – 700 U</a:t>
            </a:r>
          </a:p>
          <a:p>
            <a:r>
              <a:rPr lang="hr-HR" sz="1600" dirty="0">
                <a:solidFill>
                  <a:schemeClr val="bg1"/>
                </a:solidFill>
              </a:rPr>
              <a:t>37 </a:t>
            </a:r>
            <a:r>
              <a:rPr lang="en-US" sz="1600" dirty="0">
                <a:solidFill>
                  <a:schemeClr val="bg1"/>
                </a:solidFill>
              </a:rPr>
              <a:t>°C</a:t>
            </a:r>
            <a:r>
              <a:rPr lang="hr-HR" sz="1600" dirty="0">
                <a:solidFill>
                  <a:schemeClr val="bg1"/>
                </a:solidFill>
              </a:rPr>
              <a:t> , 5 h</a:t>
            </a:r>
          </a:p>
          <a:p>
            <a:r>
              <a:rPr lang="hr-HR" sz="1600" dirty="0">
                <a:solidFill>
                  <a:schemeClr val="bg1"/>
                </a:solidFill>
              </a:rPr>
              <a:t>Urin + 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hr-HR" sz="1600" dirty="0">
                <a:solidFill>
                  <a:schemeClr val="bg1"/>
                </a:solidFill>
              </a:rPr>
              <a:t>natrijev acetat (pH 5), otopina internih standarda, </a:t>
            </a:r>
            <a:r>
              <a:rPr lang="hr-HR" sz="1600" dirty="0" err="1">
                <a:solidFill>
                  <a:schemeClr val="bg1"/>
                </a:solidFill>
              </a:rPr>
              <a:t>ultračista</a:t>
            </a:r>
            <a:r>
              <a:rPr lang="hr-HR" sz="1600" dirty="0">
                <a:solidFill>
                  <a:schemeClr val="bg1"/>
                </a:solidFill>
              </a:rPr>
              <a:t> voda, </a:t>
            </a:r>
            <a:r>
              <a:rPr lang="en-US" sz="1600" dirty="0">
                <a:solidFill>
                  <a:schemeClr val="bg1"/>
                </a:solidFill>
              </a:rPr>
              <a:t>β-</a:t>
            </a:r>
            <a:r>
              <a:rPr lang="en-US" sz="1600" dirty="0" err="1">
                <a:solidFill>
                  <a:schemeClr val="bg1"/>
                </a:solidFill>
              </a:rPr>
              <a:t>glukuronidaz</a:t>
            </a:r>
            <a:r>
              <a:rPr lang="hr-HR" sz="1600" dirty="0">
                <a:solidFill>
                  <a:schemeClr val="bg1"/>
                </a:solidFill>
              </a:rPr>
              <a:t>a           inkubacija</a:t>
            </a:r>
          </a:p>
          <a:p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502A93F-2FBF-49F6-90E6-1B761314026F}"/>
              </a:ext>
            </a:extLst>
          </p:cNvPr>
          <p:cNvSpPr/>
          <p:nvPr/>
        </p:nvSpPr>
        <p:spPr>
          <a:xfrm>
            <a:off x="3732322" y="2555695"/>
            <a:ext cx="323273" cy="109915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BA7324-FC5B-463B-ABF0-962B7BE914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1686" y="2320284"/>
            <a:ext cx="323116" cy="10973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3B0C901-BE66-4415-8500-4932B4A95AF0}"/>
              </a:ext>
            </a:extLst>
          </p:cNvPr>
          <p:cNvSpPr/>
          <p:nvPr/>
        </p:nvSpPr>
        <p:spPr>
          <a:xfrm>
            <a:off x="1330036" y="3978776"/>
            <a:ext cx="6400800" cy="2308324"/>
          </a:xfrm>
          <a:prstGeom prst="roundRect">
            <a:avLst/>
          </a:prstGeom>
          <a:solidFill>
            <a:srgbClr val="883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DA20C3-0ECB-4FD7-9893-50DB990622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412" y="3676932"/>
            <a:ext cx="914479" cy="9144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A724B2-0838-44EE-8250-19341240A08B}"/>
              </a:ext>
            </a:extLst>
          </p:cNvPr>
          <p:cNvSpPr txBox="1"/>
          <p:nvPr/>
        </p:nvSpPr>
        <p:spPr>
          <a:xfrm>
            <a:off x="1726385" y="4101886"/>
            <a:ext cx="59926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PRIPREMA UZORKA</a:t>
            </a:r>
          </a:p>
          <a:p>
            <a:r>
              <a:rPr lang="hr-HR" b="1" dirty="0">
                <a:solidFill>
                  <a:schemeClr val="bg1"/>
                </a:solidFill>
              </a:rPr>
              <a:t>EKSTRAKCIJA NA ČVRSTOJ FAZI (on-line SPE)</a:t>
            </a:r>
          </a:p>
          <a:p>
            <a:endParaRPr lang="hr-HR" b="1" dirty="0">
              <a:solidFill>
                <a:schemeClr val="bg1"/>
              </a:solidFill>
            </a:endParaRPr>
          </a:p>
          <a:p>
            <a:r>
              <a:rPr lang="hr-HR" sz="1600" dirty="0">
                <a:solidFill>
                  <a:schemeClr val="bg1"/>
                </a:solidFill>
              </a:rPr>
              <a:t>Kolona: </a:t>
            </a:r>
            <a:r>
              <a:rPr lang="en-US" sz="1600" dirty="0">
                <a:solidFill>
                  <a:schemeClr val="bg1"/>
                </a:solidFill>
              </a:rPr>
              <a:t>Strata-X (20 × 2.0 mm, 25 </a:t>
            </a:r>
            <a:r>
              <a:rPr lang="en-US" sz="1600" dirty="0" err="1">
                <a:solidFill>
                  <a:schemeClr val="bg1"/>
                </a:solidFill>
              </a:rPr>
              <a:t>μm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i="1" dirty="0">
                <a:solidFill>
                  <a:schemeClr val="bg1"/>
                </a:solidFill>
              </a:rPr>
              <a:t>Phenomenex</a:t>
            </a:r>
            <a:r>
              <a:rPr lang="hr-HR" sz="1600" dirty="0">
                <a:solidFill>
                  <a:schemeClr val="bg1"/>
                </a:solidFill>
              </a:rPr>
              <a:t>) - </a:t>
            </a:r>
            <a:r>
              <a:rPr lang="en-US" sz="1600" dirty="0" err="1">
                <a:solidFill>
                  <a:schemeClr val="bg1"/>
                </a:solidFill>
              </a:rPr>
              <a:t>kopolimer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stiren-divinilbenzena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modificiran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pirolid</a:t>
            </a:r>
            <a:r>
              <a:rPr lang="hr-HR" sz="1600" dirty="0">
                <a:solidFill>
                  <a:schemeClr val="bg1"/>
                </a:solidFill>
              </a:rPr>
              <a:t>o</a:t>
            </a:r>
            <a:r>
              <a:rPr lang="en-US" sz="1600" dirty="0" err="1">
                <a:solidFill>
                  <a:schemeClr val="bg1"/>
                </a:solidFill>
              </a:rPr>
              <a:t>nskim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skupinama</a:t>
            </a:r>
            <a:endParaRPr lang="hr-HR" sz="1600" dirty="0">
              <a:solidFill>
                <a:schemeClr val="bg1"/>
              </a:solidFill>
            </a:endParaRPr>
          </a:p>
          <a:p>
            <a:r>
              <a:rPr lang="hr-HR" sz="1600" dirty="0">
                <a:solidFill>
                  <a:schemeClr val="bg1"/>
                </a:solidFill>
              </a:rPr>
              <a:t>Mobilna faza: gradijent natrijeva acetata (pH 5, </a:t>
            </a:r>
            <a:r>
              <a:rPr lang="en-US" sz="1600" dirty="0">
                <a:solidFill>
                  <a:schemeClr val="bg1"/>
                </a:solidFill>
              </a:rPr>
              <a:t>15 mmol/dm</a:t>
            </a:r>
            <a:r>
              <a:rPr lang="en-US" sz="1600" baseline="30000" dirty="0">
                <a:solidFill>
                  <a:schemeClr val="bg1"/>
                </a:solidFill>
              </a:rPr>
              <a:t>3</a:t>
            </a:r>
            <a:r>
              <a:rPr lang="hr-HR" sz="1600" dirty="0">
                <a:solidFill>
                  <a:schemeClr val="bg1"/>
                </a:solidFill>
              </a:rPr>
              <a:t>) i metanola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49765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62C498C-32FE-4374-BDEE-12CF2572F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715167"/>
              </p:ext>
            </p:extLst>
          </p:nvPr>
        </p:nvGraphicFramePr>
        <p:xfrm>
          <a:off x="2733965" y="1184958"/>
          <a:ext cx="6381431" cy="4488084"/>
        </p:xfrm>
        <a:graphic>
          <a:graphicData uri="http://schemas.openxmlformats.org/drawingml/2006/table">
            <a:tbl>
              <a:tblPr firstRow="1" firstCol="1" bandRow="1"/>
              <a:tblGrid>
                <a:gridCol w="643267">
                  <a:extLst>
                    <a:ext uri="{9D8B030D-6E8A-4147-A177-3AD203B41FA5}">
                      <a16:colId xmlns:a16="http://schemas.microsoft.com/office/drawing/2014/main" val="1974741895"/>
                    </a:ext>
                  </a:extLst>
                </a:gridCol>
                <a:gridCol w="643267">
                  <a:extLst>
                    <a:ext uri="{9D8B030D-6E8A-4147-A177-3AD203B41FA5}">
                      <a16:colId xmlns:a16="http://schemas.microsoft.com/office/drawing/2014/main" val="1839381517"/>
                    </a:ext>
                  </a:extLst>
                </a:gridCol>
                <a:gridCol w="1152895">
                  <a:extLst>
                    <a:ext uri="{9D8B030D-6E8A-4147-A177-3AD203B41FA5}">
                      <a16:colId xmlns:a16="http://schemas.microsoft.com/office/drawing/2014/main" val="2203173590"/>
                    </a:ext>
                  </a:extLst>
                </a:gridCol>
                <a:gridCol w="643267">
                  <a:extLst>
                    <a:ext uri="{9D8B030D-6E8A-4147-A177-3AD203B41FA5}">
                      <a16:colId xmlns:a16="http://schemas.microsoft.com/office/drawing/2014/main" val="1714201166"/>
                    </a:ext>
                  </a:extLst>
                </a:gridCol>
                <a:gridCol w="1072573">
                  <a:extLst>
                    <a:ext uri="{9D8B030D-6E8A-4147-A177-3AD203B41FA5}">
                      <a16:colId xmlns:a16="http://schemas.microsoft.com/office/drawing/2014/main" val="2022690821"/>
                    </a:ext>
                  </a:extLst>
                </a:gridCol>
                <a:gridCol w="2226162">
                  <a:extLst>
                    <a:ext uri="{9D8B030D-6E8A-4147-A177-3AD203B41FA5}">
                      <a16:colId xmlns:a16="http://schemas.microsoft.com/office/drawing/2014/main" val="3917865851"/>
                    </a:ext>
                  </a:extLst>
                </a:gridCol>
              </a:tblGrid>
              <a:tr h="493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 / min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F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% B1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F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SPE -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protok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(mL/min)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F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% B2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F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LC -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protok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(mL/min)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FD8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862703"/>
                  </a:ext>
                </a:extLst>
              </a:tr>
              <a:tr h="210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nanošenje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uzorka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907999"/>
                  </a:ext>
                </a:extLst>
              </a:tr>
              <a:tr h="210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415373"/>
                  </a:ext>
                </a:extLst>
              </a:tr>
              <a:tr h="210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2,01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clean-up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046074"/>
                  </a:ext>
                </a:extLst>
              </a:tr>
              <a:tr h="210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297532"/>
                  </a:ext>
                </a:extLst>
              </a:tr>
              <a:tr h="210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5,01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628319"/>
                  </a:ext>
                </a:extLst>
              </a:tr>
              <a:tr h="210267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zamjena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položaja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-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eluiranje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F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806097"/>
                  </a:ext>
                </a:extLst>
              </a:tr>
              <a:tr h="4205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započinje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LC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separacijski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gradijent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976207"/>
                  </a:ext>
                </a:extLst>
              </a:tr>
              <a:tr h="210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031267"/>
                  </a:ext>
                </a:extLst>
              </a:tr>
              <a:tr h="210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9,1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85186"/>
                  </a:ext>
                </a:extLst>
              </a:tr>
              <a:tr h="210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11,5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599929"/>
                  </a:ext>
                </a:extLst>
              </a:tr>
              <a:tr h="210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14,45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422422"/>
                  </a:ext>
                </a:extLst>
              </a:tr>
              <a:tr h="210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14,5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900711"/>
                  </a:ext>
                </a:extLst>
              </a:tr>
              <a:tr h="210267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zamjena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položaja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-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nanošenje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F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324230"/>
                  </a:ext>
                </a:extLst>
              </a:tr>
              <a:tr h="210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15,5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clean-up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SPE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kolone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07876"/>
                  </a:ext>
                </a:extLst>
              </a:tr>
              <a:tr h="210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15,55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958661"/>
                  </a:ext>
                </a:extLst>
              </a:tr>
              <a:tr h="210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042872"/>
                  </a:ext>
                </a:extLst>
              </a:tr>
              <a:tr h="210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18,01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79652"/>
                  </a:ext>
                </a:extLst>
              </a:tr>
              <a:tr h="210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88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291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C77756-711F-49EF-80D7-28F2A03F84B3}"/>
              </a:ext>
            </a:extLst>
          </p:cNvPr>
          <p:cNvSpPr/>
          <p:nvPr/>
        </p:nvSpPr>
        <p:spPr>
          <a:xfrm>
            <a:off x="1422400" y="461817"/>
            <a:ext cx="6437745" cy="2646877"/>
          </a:xfrm>
          <a:prstGeom prst="roundRect">
            <a:avLst/>
          </a:prstGeom>
          <a:solidFill>
            <a:srgbClr val="883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62A264-B785-44E0-8FE5-7A8E8D8BFF1A}"/>
              </a:ext>
            </a:extLst>
          </p:cNvPr>
          <p:cNvSpPr txBox="1"/>
          <p:nvPr/>
        </p:nvSpPr>
        <p:spPr>
          <a:xfrm>
            <a:off x="1708728" y="595960"/>
            <a:ext cx="604981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INSTRUMENTNA ANALIZA </a:t>
            </a:r>
            <a:r>
              <a:rPr lang="hr-HR" dirty="0">
                <a:solidFill>
                  <a:schemeClr val="bg1"/>
                </a:solidFill>
              </a:rPr>
              <a:t>- </a:t>
            </a:r>
            <a:r>
              <a:rPr lang="en-US" i="1" dirty="0">
                <a:solidFill>
                  <a:schemeClr val="bg1"/>
                </a:solidFill>
              </a:rPr>
              <a:t>Agilent </a:t>
            </a:r>
            <a:r>
              <a:rPr lang="en-US" dirty="0">
                <a:solidFill>
                  <a:schemeClr val="bg1"/>
                </a:solidFill>
              </a:rPr>
              <a:t>6495 LC/</a:t>
            </a:r>
            <a:r>
              <a:rPr lang="hr-HR" dirty="0" err="1">
                <a:solidFill>
                  <a:schemeClr val="bg1"/>
                </a:solidFill>
              </a:rPr>
              <a:t>QqQ</a:t>
            </a:r>
            <a:endParaRPr lang="hr-HR" dirty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sz="1600" dirty="0">
                <a:solidFill>
                  <a:schemeClr val="bg1"/>
                </a:solidFill>
              </a:rPr>
              <a:t>Kolona: Luna C18 (</a:t>
            </a:r>
            <a:r>
              <a:rPr lang="en-US" sz="1600" dirty="0">
                <a:solidFill>
                  <a:schemeClr val="bg1"/>
                </a:solidFill>
              </a:rPr>
              <a:t>150 × 2 mm, 3 </a:t>
            </a:r>
            <a:r>
              <a:rPr lang="en-US" sz="1600" dirty="0" err="1">
                <a:solidFill>
                  <a:schemeClr val="bg1"/>
                </a:solidFill>
              </a:rPr>
              <a:t>μm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i="1" dirty="0">
                <a:solidFill>
                  <a:schemeClr val="bg1"/>
                </a:solidFill>
              </a:rPr>
              <a:t>Phenomenex</a:t>
            </a:r>
            <a:r>
              <a:rPr lang="hr-HR" sz="1600" dirty="0">
                <a:solidFill>
                  <a:schemeClr val="bg1"/>
                </a:solidFill>
              </a:rPr>
              <a:t>)</a:t>
            </a:r>
          </a:p>
          <a:p>
            <a:r>
              <a:rPr lang="hr-HR" sz="1600" dirty="0">
                <a:solidFill>
                  <a:schemeClr val="bg1"/>
                </a:solidFill>
              </a:rPr>
              <a:t>Mobilna faza: gradijent NH</a:t>
            </a:r>
            <a:r>
              <a:rPr lang="hr-HR" sz="1600" baseline="-25000" dirty="0">
                <a:solidFill>
                  <a:schemeClr val="bg1"/>
                </a:solidFill>
              </a:rPr>
              <a:t>4</a:t>
            </a:r>
            <a:r>
              <a:rPr lang="hr-HR" sz="1600" dirty="0">
                <a:solidFill>
                  <a:schemeClr val="bg1"/>
                </a:solidFill>
              </a:rPr>
              <a:t>F (</a:t>
            </a:r>
            <a:r>
              <a:rPr lang="en-US" sz="1600" dirty="0">
                <a:solidFill>
                  <a:schemeClr val="bg1"/>
                </a:solidFill>
              </a:rPr>
              <a:t>2 mmol/dm</a:t>
            </a:r>
            <a:r>
              <a:rPr lang="en-US" sz="1600" baseline="30000" dirty="0">
                <a:solidFill>
                  <a:schemeClr val="bg1"/>
                </a:solidFill>
              </a:rPr>
              <a:t>3</a:t>
            </a:r>
            <a:r>
              <a:rPr lang="hr-HR" sz="1600" dirty="0">
                <a:solidFill>
                  <a:schemeClr val="bg1"/>
                </a:solidFill>
              </a:rPr>
              <a:t>, </a:t>
            </a:r>
            <a:r>
              <a:rPr lang="hr-HR" sz="1600" dirty="0" err="1">
                <a:solidFill>
                  <a:schemeClr val="bg1"/>
                </a:solidFill>
              </a:rPr>
              <a:t>aq</a:t>
            </a:r>
            <a:r>
              <a:rPr lang="hr-HR" sz="1600" dirty="0">
                <a:solidFill>
                  <a:schemeClr val="bg1"/>
                </a:solidFill>
              </a:rPr>
              <a:t>) i NH</a:t>
            </a:r>
            <a:r>
              <a:rPr lang="hr-HR" sz="1600" baseline="-25000" dirty="0">
                <a:solidFill>
                  <a:schemeClr val="bg1"/>
                </a:solidFill>
              </a:rPr>
              <a:t>4</a:t>
            </a:r>
            <a:r>
              <a:rPr lang="hr-HR" sz="1600" dirty="0">
                <a:solidFill>
                  <a:schemeClr val="bg1"/>
                </a:solidFill>
              </a:rPr>
              <a:t>F (</a:t>
            </a:r>
            <a:r>
              <a:rPr lang="en-US" sz="1600" dirty="0">
                <a:solidFill>
                  <a:schemeClr val="bg1"/>
                </a:solidFill>
              </a:rPr>
              <a:t>2 mmol/dm</a:t>
            </a:r>
            <a:r>
              <a:rPr lang="en-US" sz="1600" baseline="30000" dirty="0">
                <a:solidFill>
                  <a:schemeClr val="bg1"/>
                </a:solidFill>
              </a:rPr>
              <a:t>3</a:t>
            </a:r>
            <a:r>
              <a:rPr lang="hr-HR" sz="1600" dirty="0">
                <a:solidFill>
                  <a:schemeClr val="bg1"/>
                </a:solidFill>
              </a:rPr>
              <a:t>, </a:t>
            </a:r>
            <a:r>
              <a:rPr lang="hr-HR" sz="1600" dirty="0" err="1">
                <a:solidFill>
                  <a:schemeClr val="bg1"/>
                </a:solidFill>
              </a:rPr>
              <a:t>MeOH</a:t>
            </a:r>
            <a:r>
              <a:rPr lang="hr-HR" sz="1600" dirty="0">
                <a:solidFill>
                  <a:schemeClr val="bg1"/>
                </a:solidFill>
              </a:rPr>
              <a:t>)</a:t>
            </a:r>
          </a:p>
          <a:p>
            <a:endParaRPr lang="hr-HR" sz="1600" dirty="0">
              <a:solidFill>
                <a:schemeClr val="bg1"/>
              </a:solidFill>
            </a:endParaRPr>
          </a:p>
          <a:p>
            <a:r>
              <a:rPr lang="hr-HR" sz="1600" dirty="0">
                <a:solidFill>
                  <a:schemeClr val="bg1"/>
                </a:solidFill>
              </a:rPr>
              <a:t>Ionski izvor: ESI-</a:t>
            </a:r>
          </a:p>
          <a:p>
            <a:r>
              <a:rPr lang="hr-HR" sz="1600" dirty="0">
                <a:solidFill>
                  <a:schemeClr val="bg1"/>
                </a:solidFill>
              </a:rPr>
              <a:t>Analizator masa: trostruki </a:t>
            </a:r>
            <a:r>
              <a:rPr lang="hr-HR" sz="1600" dirty="0" err="1">
                <a:solidFill>
                  <a:schemeClr val="bg1"/>
                </a:solidFill>
              </a:rPr>
              <a:t>kvadrupol</a:t>
            </a:r>
            <a:endParaRPr lang="hr-HR" sz="1600" dirty="0">
              <a:solidFill>
                <a:schemeClr val="bg1"/>
              </a:solidFill>
            </a:endParaRPr>
          </a:p>
          <a:p>
            <a:r>
              <a:rPr lang="hr-HR" sz="1600" dirty="0">
                <a:solidFill>
                  <a:schemeClr val="bg1"/>
                </a:solidFill>
              </a:rPr>
              <a:t>MS/MS: </a:t>
            </a:r>
            <a:r>
              <a:rPr lang="hr-HR" sz="1600" i="1" dirty="0" err="1">
                <a:solidFill>
                  <a:schemeClr val="bg1"/>
                </a:solidFill>
              </a:rPr>
              <a:t>selected</a:t>
            </a:r>
            <a:r>
              <a:rPr lang="hr-HR" sz="1600" i="1" dirty="0">
                <a:solidFill>
                  <a:schemeClr val="bg1"/>
                </a:solidFill>
              </a:rPr>
              <a:t> </a:t>
            </a:r>
            <a:r>
              <a:rPr lang="hr-HR" sz="1600" i="1" dirty="0" err="1">
                <a:solidFill>
                  <a:schemeClr val="bg1"/>
                </a:solidFill>
              </a:rPr>
              <a:t>reaction</a:t>
            </a:r>
            <a:r>
              <a:rPr lang="hr-HR" sz="1600" i="1" dirty="0">
                <a:solidFill>
                  <a:schemeClr val="bg1"/>
                </a:solidFill>
              </a:rPr>
              <a:t> monitoring </a:t>
            </a:r>
            <a:r>
              <a:rPr lang="hr-HR" sz="1600" dirty="0">
                <a:solidFill>
                  <a:schemeClr val="bg1"/>
                </a:solidFill>
              </a:rPr>
              <a:t>(SRM) metoda </a:t>
            </a:r>
          </a:p>
          <a:p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5" name="Graphic 4" descr="Statistics">
            <a:extLst>
              <a:ext uri="{FF2B5EF4-FFF2-40B4-BE49-F238E27FC236}">
                <a16:creationId xmlns:a16="http://schemas.microsoft.com/office/drawing/2014/main" id="{1D76986C-3831-4ECB-8995-BEEDD9129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000" y="291160"/>
            <a:ext cx="761999" cy="761999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3EFD16D-A40A-48BF-A59E-F023491C25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989800"/>
              </p:ext>
            </p:extLst>
          </p:nvPr>
        </p:nvGraphicFramePr>
        <p:xfrm>
          <a:off x="1016000" y="3357262"/>
          <a:ext cx="6437744" cy="3038920"/>
        </p:xfrm>
        <a:graphic>
          <a:graphicData uri="http://schemas.openxmlformats.org/drawingml/2006/table">
            <a:tbl>
              <a:tblPr firstRow="1" firstCol="1" bandRow="1"/>
              <a:tblGrid>
                <a:gridCol w="670019">
                  <a:extLst>
                    <a:ext uri="{9D8B030D-6E8A-4147-A177-3AD203B41FA5}">
                      <a16:colId xmlns:a16="http://schemas.microsoft.com/office/drawing/2014/main" val="1325745057"/>
                    </a:ext>
                  </a:extLst>
                </a:gridCol>
                <a:gridCol w="483526">
                  <a:extLst>
                    <a:ext uri="{9D8B030D-6E8A-4147-A177-3AD203B41FA5}">
                      <a16:colId xmlns:a16="http://schemas.microsoft.com/office/drawing/2014/main" val="2777194739"/>
                    </a:ext>
                  </a:extLst>
                </a:gridCol>
                <a:gridCol w="675444">
                  <a:extLst>
                    <a:ext uri="{9D8B030D-6E8A-4147-A177-3AD203B41FA5}">
                      <a16:colId xmlns:a16="http://schemas.microsoft.com/office/drawing/2014/main" val="2300475098"/>
                    </a:ext>
                  </a:extLst>
                </a:gridCol>
                <a:gridCol w="480135">
                  <a:extLst>
                    <a:ext uri="{9D8B030D-6E8A-4147-A177-3AD203B41FA5}">
                      <a16:colId xmlns:a16="http://schemas.microsoft.com/office/drawing/2014/main" val="814537003"/>
                    </a:ext>
                  </a:extLst>
                </a:gridCol>
                <a:gridCol w="745973">
                  <a:extLst>
                    <a:ext uri="{9D8B030D-6E8A-4147-A177-3AD203B41FA5}">
                      <a16:colId xmlns:a16="http://schemas.microsoft.com/office/drawing/2014/main" val="895828810"/>
                    </a:ext>
                  </a:extLst>
                </a:gridCol>
                <a:gridCol w="498445">
                  <a:extLst>
                    <a:ext uri="{9D8B030D-6E8A-4147-A177-3AD203B41FA5}">
                      <a16:colId xmlns:a16="http://schemas.microsoft.com/office/drawing/2014/main" val="4246188029"/>
                    </a:ext>
                  </a:extLst>
                </a:gridCol>
                <a:gridCol w="533710">
                  <a:extLst>
                    <a:ext uri="{9D8B030D-6E8A-4147-A177-3AD203B41FA5}">
                      <a16:colId xmlns:a16="http://schemas.microsoft.com/office/drawing/2014/main" val="3221481273"/>
                    </a:ext>
                  </a:extLst>
                </a:gridCol>
                <a:gridCol w="674766">
                  <a:extLst>
                    <a:ext uri="{9D8B030D-6E8A-4147-A177-3AD203B41FA5}">
                      <a16:colId xmlns:a16="http://schemas.microsoft.com/office/drawing/2014/main" val="1631165939"/>
                    </a:ext>
                  </a:extLst>
                </a:gridCol>
                <a:gridCol w="442837">
                  <a:extLst>
                    <a:ext uri="{9D8B030D-6E8A-4147-A177-3AD203B41FA5}">
                      <a16:colId xmlns:a16="http://schemas.microsoft.com/office/drawing/2014/main" val="1001994431"/>
                    </a:ext>
                  </a:extLst>
                </a:gridCol>
                <a:gridCol w="533031">
                  <a:extLst>
                    <a:ext uri="{9D8B030D-6E8A-4147-A177-3AD203B41FA5}">
                      <a16:colId xmlns:a16="http://schemas.microsoft.com/office/drawing/2014/main" val="262495659"/>
                    </a:ext>
                  </a:extLst>
                </a:gridCol>
                <a:gridCol w="699858">
                  <a:extLst>
                    <a:ext uri="{9D8B030D-6E8A-4147-A177-3AD203B41FA5}">
                      <a16:colId xmlns:a16="http://schemas.microsoft.com/office/drawing/2014/main" val="589374899"/>
                    </a:ext>
                  </a:extLst>
                </a:gridCol>
              </a:tblGrid>
              <a:tr h="357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Analit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F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100" b="1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/ min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F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</a:t>
                      </a:r>
                      <a:r>
                        <a:rPr lang="en-US" sz="1100" b="1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/ </a:t>
                      </a:r>
                      <a:r>
                        <a:rPr lang="en-US" sz="11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US" sz="11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F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CE (eV)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F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</a:t>
                      </a:r>
                      <a:r>
                        <a:rPr lang="en-US" sz="1100" b="1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/ </a:t>
                      </a:r>
                      <a:r>
                        <a:rPr lang="en-US" sz="11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US" sz="11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F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CE (eV)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F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</a:t>
                      </a:r>
                      <a:r>
                        <a:rPr lang="en-US" sz="1100" b="1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US" sz="11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</a:t>
                      </a:r>
                      <a:r>
                        <a:rPr lang="en-US" sz="1100" b="1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F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</a:t>
                      </a:r>
                      <a:r>
                        <a:rPr lang="en-US" sz="1100" b="1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/ </a:t>
                      </a:r>
                      <a:r>
                        <a:rPr lang="en-US" sz="11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US" sz="11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F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CE (eV)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F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</a:t>
                      </a:r>
                      <a:r>
                        <a:rPr lang="en-US" sz="1100" b="1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US" sz="11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</a:t>
                      </a:r>
                      <a:r>
                        <a:rPr lang="en-US" sz="1100" b="1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F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IS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25117"/>
                  </a:ext>
                </a:extLst>
              </a:tr>
              <a:tr h="357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BPA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13,8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227&gt;211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37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227&gt;133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0,87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227&gt;93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57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0,23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BPA-d</a:t>
                      </a:r>
                      <a:r>
                        <a:rPr lang="en-US" sz="11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399561"/>
                  </a:ext>
                </a:extLst>
              </a:tr>
              <a:tr h="357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BPAF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335&gt;265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335&gt;197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0,079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335&gt;315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0,031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BPA-d</a:t>
                      </a:r>
                      <a:r>
                        <a:rPr lang="en-US" sz="11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257996"/>
                  </a:ext>
                </a:extLst>
              </a:tr>
              <a:tr h="357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BPB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13,9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241&gt;212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241&gt;226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0,088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BPA-d</a:t>
                      </a:r>
                      <a:r>
                        <a:rPr lang="en-US" sz="11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252576"/>
                  </a:ext>
                </a:extLst>
              </a:tr>
              <a:tr h="357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BPE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13,7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213&gt;197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33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213&gt;198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0,41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BPA-d</a:t>
                      </a:r>
                      <a:r>
                        <a:rPr lang="en-US" sz="11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449938"/>
                  </a:ext>
                </a:extLst>
              </a:tr>
              <a:tr h="178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BPF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13,6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199&gt;93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199&gt;105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0,59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199&gt;77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29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0,49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BPA-d</a:t>
                      </a:r>
                      <a:r>
                        <a:rPr lang="en-US" sz="11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2369437"/>
                  </a:ext>
                </a:extLst>
              </a:tr>
              <a:tr h="357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BPS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13,3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249&gt;108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29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249&gt;156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0,37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249&gt;92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37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0,72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BPS-d</a:t>
                      </a:r>
                      <a:r>
                        <a:rPr lang="en-US" sz="11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404743"/>
                  </a:ext>
                </a:extLst>
              </a:tr>
              <a:tr h="357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BPA-d</a:t>
                      </a:r>
                      <a:r>
                        <a:rPr lang="en-US" sz="11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13,8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233&gt;138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868554"/>
                  </a:ext>
                </a:extLst>
              </a:tr>
              <a:tr h="357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BPS-d</a:t>
                      </a:r>
                      <a:r>
                        <a:rPr lang="en-US" sz="1100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13,4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257&gt;112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29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70634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4B7B601-8B2F-4612-8602-C7EAD8C51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3223"/>
              </p:ext>
            </p:extLst>
          </p:nvPr>
        </p:nvGraphicFramePr>
        <p:xfrm>
          <a:off x="7683498" y="3357262"/>
          <a:ext cx="4110183" cy="26175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9240">
                  <a:extLst>
                    <a:ext uri="{9D8B030D-6E8A-4147-A177-3AD203B41FA5}">
                      <a16:colId xmlns:a16="http://schemas.microsoft.com/office/drawing/2014/main" val="4269193872"/>
                    </a:ext>
                  </a:extLst>
                </a:gridCol>
                <a:gridCol w="1150943">
                  <a:extLst>
                    <a:ext uri="{9D8B030D-6E8A-4147-A177-3AD203B41FA5}">
                      <a16:colId xmlns:a16="http://schemas.microsoft.com/office/drawing/2014/main" val="1985980174"/>
                    </a:ext>
                  </a:extLst>
                </a:gridCol>
              </a:tblGrid>
              <a:tr h="290835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Napon kapilare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B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2,5 kV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013441"/>
                  </a:ext>
                </a:extLst>
              </a:tr>
              <a:tr h="290835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Napon mlaznice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D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0,5 kV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859705"/>
                  </a:ext>
                </a:extLst>
              </a:tr>
              <a:tr h="290835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 err="1">
                          <a:effectLst/>
                        </a:rPr>
                        <a:t>iFunnel</a:t>
                      </a:r>
                      <a:r>
                        <a:rPr lang="hr-HR" sz="1100" u="none" strike="noStrike" dirty="0">
                          <a:effectLst/>
                        </a:rPr>
                        <a:t> napon (</a:t>
                      </a:r>
                      <a:r>
                        <a:rPr lang="hr-HR" sz="1100" u="none" strike="noStrike" dirty="0" err="1">
                          <a:effectLst/>
                        </a:rPr>
                        <a:t>high-pressure</a:t>
                      </a:r>
                      <a:r>
                        <a:rPr lang="hr-HR" sz="1100" u="none" strike="noStrike" dirty="0">
                          <a:effectLst/>
                        </a:rPr>
                        <a:t> RF)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B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60 V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0405921"/>
                  </a:ext>
                </a:extLst>
              </a:tr>
              <a:tr h="290835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 err="1">
                          <a:effectLst/>
                        </a:rPr>
                        <a:t>iFunnel</a:t>
                      </a:r>
                      <a:r>
                        <a:rPr lang="hr-HR" sz="1100" u="none" strike="noStrike" dirty="0">
                          <a:effectLst/>
                        </a:rPr>
                        <a:t> napon (</a:t>
                      </a:r>
                      <a:r>
                        <a:rPr lang="hr-HR" sz="1100" u="none" strike="noStrike" dirty="0" err="1">
                          <a:effectLst/>
                        </a:rPr>
                        <a:t>low-pressure</a:t>
                      </a:r>
                      <a:r>
                        <a:rPr lang="hr-HR" sz="1100" u="none" strike="noStrike" dirty="0">
                          <a:effectLst/>
                        </a:rPr>
                        <a:t> RF)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D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70 V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63857"/>
                  </a:ext>
                </a:extLst>
              </a:tr>
              <a:tr h="290835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Plin za raspršivanje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B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Dušik (N₂)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9190"/>
                  </a:ext>
                </a:extLst>
              </a:tr>
              <a:tr h="290835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Protok </a:t>
                      </a:r>
                      <a:r>
                        <a:rPr lang="hr-HR" sz="1100" u="none" strike="noStrike" dirty="0" err="1">
                          <a:effectLst/>
                        </a:rPr>
                        <a:t>sheath</a:t>
                      </a:r>
                      <a:r>
                        <a:rPr lang="hr-HR" sz="1100" u="none" strike="noStrike" dirty="0">
                          <a:effectLst/>
                        </a:rPr>
                        <a:t> plina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D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12 L min⁻¹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6955585"/>
                  </a:ext>
                </a:extLst>
              </a:tr>
              <a:tr h="290835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Temperatura </a:t>
                      </a:r>
                      <a:r>
                        <a:rPr lang="hr-HR" sz="1100" u="none" strike="noStrike" dirty="0" err="1">
                          <a:effectLst/>
                        </a:rPr>
                        <a:t>sheath</a:t>
                      </a:r>
                      <a:r>
                        <a:rPr lang="hr-HR" sz="1100" u="none" strike="noStrike" dirty="0">
                          <a:effectLst/>
                        </a:rPr>
                        <a:t> plina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B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400 °C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248712"/>
                  </a:ext>
                </a:extLst>
              </a:tr>
              <a:tr h="290835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Protok </a:t>
                      </a:r>
                      <a:r>
                        <a:rPr lang="hr-HR" sz="1100" u="none" strike="noStrike" dirty="0" err="1">
                          <a:effectLst/>
                        </a:rPr>
                        <a:t>desolvatacijskog</a:t>
                      </a:r>
                      <a:r>
                        <a:rPr lang="hr-HR" sz="1100" u="none" strike="noStrike" dirty="0">
                          <a:effectLst/>
                        </a:rPr>
                        <a:t> plina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0D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14 L min⁻¹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161232"/>
                  </a:ext>
                </a:extLst>
              </a:tr>
              <a:tr h="290835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Temperatura </a:t>
                      </a:r>
                      <a:r>
                        <a:rPr lang="hr-HR" sz="1100" u="none" strike="noStrike" dirty="0" err="1">
                          <a:effectLst/>
                        </a:rPr>
                        <a:t>desolvatacijskog</a:t>
                      </a:r>
                      <a:r>
                        <a:rPr lang="hr-HR" sz="1100" u="none" strike="noStrike" dirty="0">
                          <a:effectLst/>
                        </a:rPr>
                        <a:t> plina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BF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120 °C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374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883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77A00D0-A75E-42F0-82C3-98E13F9F85AC}"/>
              </a:ext>
            </a:extLst>
          </p:cNvPr>
          <p:cNvSpPr/>
          <p:nvPr/>
        </p:nvSpPr>
        <p:spPr>
          <a:xfrm>
            <a:off x="4501517" y="304016"/>
            <a:ext cx="3188964" cy="618836"/>
          </a:xfrm>
          <a:prstGeom prst="roundRect">
            <a:avLst/>
          </a:prstGeom>
          <a:solidFill>
            <a:srgbClr val="BF97BF"/>
          </a:solidFill>
          <a:ln w="19050">
            <a:solidFill>
              <a:srgbClr val="8832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DCF624-FE87-4246-9ED7-E67490D0B73E}"/>
              </a:ext>
            </a:extLst>
          </p:cNvPr>
          <p:cNvSpPr txBox="1"/>
          <p:nvPr/>
        </p:nvSpPr>
        <p:spPr>
          <a:xfrm>
            <a:off x="4680644" y="344322"/>
            <a:ext cx="28307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VALIDACIJA METODE</a:t>
            </a:r>
          </a:p>
          <a:p>
            <a:endParaRPr lang="hr-HR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677C95-8410-4FC6-A09F-DA53438FE31A}"/>
              </a:ext>
            </a:extLst>
          </p:cNvPr>
          <p:cNvSpPr/>
          <p:nvPr/>
        </p:nvSpPr>
        <p:spPr>
          <a:xfrm>
            <a:off x="668972" y="1040865"/>
            <a:ext cx="4332292" cy="2360850"/>
          </a:xfrm>
          <a:prstGeom prst="roundRect">
            <a:avLst/>
          </a:prstGeom>
          <a:solidFill>
            <a:srgbClr val="BF9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480024-67B9-4650-94B3-33BBE80498C5}"/>
              </a:ext>
            </a:extLst>
          </p:cNvPr>
          <p:cNvSpPr txBox="1"/>
          <p:nvPr/>
        </p:nvSpPr>
        <p:spPr>
          <a:xfrm>
            <a:off x="950192" y="1216501"/>
            <a:ext cx="3081869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>
                <a:solidFill>
                  <a:schemeClr val="bg1"/>
                </a:solidFill>
              </a:rPr>
              <a:t>LINEARNOST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Raspon baždarne krivulje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bg1"/>
                </a:solidFill>
              </a:rPr>
              <a:t>BPS; 0,1 – 50 </a:t>
            </a:r>
            <a:r>
              <a:rPr lang="hr-HR" sz="1600" dirty="0" err="1">
                <a:solidFill>
                  <a:schemeClr val="bg1"/>
                </a:solidFill>
              </a:rPr>
              <a:t>ng</a:t>
            </a:r>
            <a:r>
              <a:rPr lang="hr-HR" sz="1600" dirty="0">
                <a:solidFill>
                  <a:schemeClr val="bg1"/>
                </a:solidFill>
              </a:rPr>
              <a:t>/</a:t>
            </a:r>
            <a:r>
              <a:rPr lang="hr-HR" sz="1600" dirty="0" err="1">
                <a:solidFill>
                  <a:schemeClr val="bg1"/>
                </a:solidFill>
              </a:rPr>
              <a:t>mL</a:t>
            </a:r>
            <a:endParaRPr lang="hr-HR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bg1"/>
                </a:solidFill>
              </a:rPr>
              <a:t>BPA, BPF; 2,5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hr-HR" sz="1600" dirty="0">
                <a:solidFill>
                  <a:schemeClr val="bg1"/>
                </a:solidFill>
              </a:rPr>
              <a:t>-</a:t>
            </a:r>
            <a:r>
              <a:rPr lang="en-US" sz="1600" dirty="0">
                <a:solidFill>
                  <a:schemeClr val="bg1"/>
                </a:solidFill>
              </a:rPr>
              <a:t> 50 ng/</a:t>
            </a:r>
            <a:r>
              <a:rPr lang="hr-HR" sz="1600" dirty="0" err="1">
                <a:solidFill>
                  <a:schemeClr val="bg1"/>
                </a:solidFill>
              </a:rPr>
              <a:t>mL</a:t>
            </a:r>
            <a:endParaRPr lang="hr-HR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bg1"/>
                </a:solidFill>
              </a:rPr>
              <a:t>BPB, BPE, BPAF; 1,0 – 50 </a:t>
            </a:r>
            <a:r>
              <a:rPr lang="hr-HR" sz="1600" dirty="0" err="1">
                <a:solidFill>
                  <a:schemeClr val="bg1"/>
                </a:solidFill>
              </a:rPr>
              <a:t>ng</a:t>
            </a:r>
            <a:r>
              <a:rPr lang="hr-HR" sz="1600" dirty="0">
                <a:solidFill>
                  <a:schemeClr val="bg1"/>
                </a:solidFill>
              </a:rPr>
              <a:t>/</a:t>
            </a:r>
            <a:r>
              <a:rPr lang="hr-HR" sz="1600" dirty="0" err="1">
                <a:solidFill>
                  <a:schemeClr val="bg1"/>
                </a:solidFill>
              </a:rPr>
              <a:t>mL</a:t>
            </a:r>
            <a:endParaRPr lang="hr-HR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dirty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8DA64C-3174-4F64-9A47-21424D045885}"/>
              </a:ext>
            </a:extLst>
          </p:cNvPr>
          <p:cNvSpPr/>
          <p:nvPr/>
        </p:nvSpPr>
        <p:spPr>
          <a:xfrm>
            <a:off x="668972" y="3519728"/>
            <a:ext cx="4332292" cy="2936335"/>
          </a:xfrm>
          <a:prstGeom prst="roundRect">
            <a:avLst/>
          </a:prstGeom>
          <a:solidFill>
            <a:srgbClr val="BF9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6581B-DCDE-4456-9220-F33017F09D67}"/>
              </a:ext>
            </a:extLst>
          </p:cNvPr>
          <p:cNvSpPr txBox="1"/>
          <p:nvPr/>
        </p:nvSpPr>
        <p:spPr>
          <a:xfrm>
            <a:off x="6909516" y="3195236"/>
            <a:ext cx="4332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7B90D2-4640-423A-8307-2670D36D0B54}"/>
              </a:ext>
            </a:extLst>
          </p:cNvPr>
          <p:cNvSpPr txBox="1"/>
          <p:nvPr/>
        </p:nvSpPr>
        <p:spPr>
          <a:xfrm>
            <a:off x="894630" y="3687727"/>
            <a:ext cx="376154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>
                <a:solidFill>
                  <a:schemeClr val="bg1"/>
                </a:solidFill>
              </a:rPr>
              <a:t>GRANICE DETEKCIJE I KVANTIFIKACIJE</a:t>
            </a:r>
          </a:p>
          <a:p>
            <a:endParaRPr lang="hr-HR" b="1" dirty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LOD; </a:t>
            </a:r>
            <a:r>
              <a:rPr lang="en-US" dirty="0">
                <a:solidFill>
                  <a:schemeClr val="bg1"/>
                </a:solidFill>
              </a:rPr>
              <a:t>0,015 </a:t>
            </a:r>
            <a:r>
              <a:rPr lang="hr-HR" dirty="0">
                <a:solidFill>
                  <a:schemeClr val="bg1"/>
                </a:solidFill>
              </a:rPr>
              <a:t>-</a:t>
            </a:r>
            <a:r>
              <a:rPr lang="en-US" dirty="0">
                <a:solidFill>
                  <a:schemeClr val="bg1"/>
                </a:solidFill>
              </a:rPr>
              <a:t> 0,66 ng/</a:t>
            </a:r>
            <a:r>
              <a:rPr lang="hr-HR" dirty="0" err="1">
                <a:solidFill>
                  <a:schemeClr val="bg1"/>
                </a:solidFill>
              </a:rPr>
              <a:t>mL</a:t>
            </a:r>
            <a:endParaRPr lang="hr-HR" dirty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LOQ; </a:t>
            </a:r>
            <a:r>
              <a:rPr lang="en-US" dirty="0">
                <a:solidFill>
                  <a:schemeClr val="bg1"/>
                </a:solidFill>
              </a:rPr>
              <a:t>0,049 </a:t>
            </a:r>
            <a:r>
              <a:rPr lang="hr-HR" dirty="0">
                <a:solidFill>
                  <a:schemeClr val="bg1"/>
                </a:solidFill>
              </a:rPr>
              <a:t>-</a:t>
            </a:r>
            <a:r>
              <a:rPr lang="en-US" dirty="0">
                <a:solidFill>
                  <a:schemeClr val="bg1"/>
                </a:solidFill>
              </a:rPr>
              <a:t> 2,2 ng/mL</a:t>
            </a:r>
            <a:endParaRPr lang="hr-HR" dirty="0">
              <a:solidFill>
                <a:schemeClr val="bg1"/>
              </a:solidFill>
            </a:endParaRPr>
          </a:p>
          <a:p>
            <a:endParaRPr lang="hr-HR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8D94557-037F-48F7-8390-0560C0C056F6}"/>
              </a:ext>
            </a:extLst>
          </p:cNvPr>
          <p:cNvSpPr/>
          <p:nvPr/>
        </p:nvSpPr>
        <p:spPr>
          <a:xfrm>
            <a:off x="7049435" y="1454355"/>
            <a:ext cx="4384470" cy="1537615"/>
          </a:xfrm>
          <a:prstGeom prst="roundRect">
            <a:avLst/>
          </a:prstGeom>
          <a:solidFill>
            <a:srgbClr val="BF9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AD7BF1-1B99-4FB6-8571-387E4C640A4F}"/>
              </a:ext>
            </a:extLst>
          </p:cNvPr>
          <p:cNvSpPr txBox="1"/>
          <p:nvPr/>
        </p:nvSpPr>
        <p:spPr>
          <a:xfrm>
            <a:off x="7138558" y="1625575"/>
            <a:ext cx="43844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>
                <a:solidFill>
                  <a:schemeClr val="bg1"/>
                </a:solidFill>
              </a:rPr>
              <a:t>STABILNOST</a:t>
            </a:r>
            <a:r>
              <a:rPr lang="hr-HR" u="sng" dirty="0">
                <a:solidFill>
                  <a:schemeClr val="bg1"/>
                </a:solidFill>
              </a:rPr>
              <a:t> </a:t>
            </a:r>
            <a:r>
              <a:rPr lang="hr-HR" u="sng" dirty="0" err="1">
                <a:solidFill>
                  <a:schemeClr val="bg1"/>
                </a:solidFill>
              </a:rPr>
              <a:t>analita</a:t>
            </a:r>
            <a:r>
              <a:rPr lang="hr-HR" u="sng" dirty="0">
                <a:solidFill>
                  <a:schemeClr val="bg1"/>
                </a:solidFill>
              </a:rPr>
              <a:t> u urinu pri sakupljanju 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stabilni nakon 48 h na sobnoj temperaturi</a:t>
            </a:r>
          </a:p>
          <a:p>
            <a:endParaRPr lang="hr-HR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4E13877-1045-4E19-8A85-485386072D83}"/>
              </a:ext>
            </a:extLst>
          </p:cNvPr>
          <p:cNvSpPr/>
          <p:nvPr/>
        </p:nvSpPr>
        <p:spPr>
          <a:xfrm>
            <a:off x="7049434" y="3656901"/>
            <a:ext cx="4384469" cy="2068490"/>
          </a:xfrm>
          <a:prstGeom prst="roundRect">
            <a:avLst/>
          </a:prstGeom>
          <a:solidFill>
            <a:srgbClr val="BF9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3A0B52-230B-4925-B768-4D72C61C11CF}"/>
              </a:ext>
            </a:extLst>
          </p:cNvPr>
          <p:cNvSpPr txBox="1"/>
          <p:nvPr/>
        </p:nvSpPr>
        <p:spPr>
          <a:xfrm>
            <a:off x="7164410" y="3761162"/>
            <a:ext cx="40773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u="sng" dirty="0">
                <a:solidFill>
                  <a:schemeClr val="bg1"/>
                </a:solidFill>
              </a:rPr>
              <a:t>STABILNOST</a:t>
            </a:r>
            <a:r>
              <a:rPr lang="hr-HR" u="sng" dirty="0">
                <a:solidFill>
                  <a:schemeClr val="bg1"/>
                </a:solidFill>
              </a:rPr>
              <a:t> </a:t>
            </a:r>
            <a:r>
              <a:rPr lang="hr-HR" u="sng" dirty="0" err="1">
                <a:solidFill>
                  <a:schemeClr val="bg1"/>
                </a:solidFill>
              </a:rPr>
              <a:t>analita</a:t>
            </a:r>
            <a:r>
              <a:rPr lang="hr-HR" u="sng" dirty="0">
                <a:solidFill>
                  <a:schemeClr val="bg1"/>
                </a:solidFill>
              </a:rPr>
              <a:t> u urinu pri pohrani uzorka (-18 </a:t>
            </a:r>
            <a:r>
              <a:rPr lang="en-US" u="sng" dirty="0">
                <a:solidFill>
                  <a:schemeClr val="bg1"/>
                </a:solidFill>
              </a:rPr>
              <a:t>°C</a:t>
            </a:r>
            <a:r>
              <a:rPr lang="hr-HR" u="sng" dirty="0">
                <a:solidFill>
                  <a:schemeClr val="bg1"/>
                </a:solidFill>
              </a:rPr>
              <a:t>, 4 tjedna)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apsolutni analitički povrati – od 87 do 119 %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stabilni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6966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9ED0FE2-E68E-4AFF-A8F3-13A3E23AE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260" y="137460"/>
            <a:ext cx="6723740" cy="34300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1414324-9710-4524-9980-7649D23D9DF8}"/>
              </a:ext>
            </a:extLst>
          </p:cNvPr>
          <p:cNvSpPr/>
          <p:nvPr/>
        </p:nvSpPr>
        <p:spPr>
          <a:xfrm>
            <a:off x="3048000" y="28288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UTJECAJ MATRICE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Značajan i varijabilan</a:t>
            </a:r>
          </a:p>
          <a:p>
            <a:r>
              <a:rPr lang="hr-HR" dirty="0">
                <a:solidFill>
                  <a:schemeClr val="bg1"/>
                </a:solidFill>
              </a:rPr>
              <a:t>Najjača supresija signala BPAF</a:t>
            </a:r>
          </a:p>
          <a:p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06E64C-D635-4DFE-83FE-E7795FAA9C6A}"/>
              </a:ext>
            </a:extLst>
          </p:cNvPr>
          <p:cNvSpPr/>
          <p:nvPr/>
        </p:nvSpPr>
        <p:spPr>
          <a:xfrm>
            <a:off x="280553" y="737754"/>
            <a:ext cx="5107594" cy="2221682"/>
          </a:xfrm>
          <a:prstGeom prst="roundRect">
            <a:avLst/>
          </a:prstGeom>
          <a:solidFill>
            <a:srgbClr val="BF9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B16F45E-0F48-4378-87C3-C46D2F6247F7}"/>
              </a:ext>
            </a:extLst>
          </p:cNvPr>
          <p:cNvSpPr/>
          <p:nvPr/>
        </p:nvSpPr>
        <p:spPr>
          <a:xfrm>
            <a:off x="280553" y="3429000"/>
            <a:ext cx="5559138" cy="3055085"/>
          </a:xfrm>
          <a:prstGeom prst="roundRect">
            <a:avLst/>
          </a:prstGeom>
          <a:solidFill>
            <a:srgbClr val="BF9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703A8-6F62-4323-B23E-1699160E665A}"/>
              </a:ext>
            </a:extLst>
          </p:cNvPr>
          <p:cNvSpPr txBox="1"/>
          <p:nvPr/>
        </p:nvSpPr>
        <p:spPr>
          <a:xfrm>
            <a:off x="547113" y="962325"/>
            <a:ext cx="47210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u="sng" dirty="0">
                <a:solidFill>
                  <a:schemeClr val="bg1"/>
                </a:solidFill>
              </a:rPr>
              <a:t>UTJECAJ MATRICE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Značajan i varijabilan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</a:rPr>
              <a:t>Najjača supresija signala BPAF – analitički povrat </a:t>
            </a:r>
          </a:p>
          <a:p>
            <a:endParaRPr lang="hr-H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B10B7D-161C-4BFD-B894-E5ABDDD2ED1D}"/>
              </a:ext>
            </a:extLst>
          </p:cNvPr>
          <p:cNvSpPr txBox="1"/>
          <p:nvPr/>
        </p:nvSpPr>
        <p:spPr>
          <a:xfrm>
            <a:off x="595506" y="3590985"/>
            <a:ext cx="487275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 </a:t>
            </a:r>
            <a:r>
              <a:rPr lang="hr-HR" b="1" u="sng" dirty="0">
                <a:solidFill>
                  <a:schemeClr val="bg1"/>
                </a:solidFill>
              </a:rPr>
              <a:t>TOČNOST I PRECIZNOST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bg1"/>
                </a:solidFill>
              </a:rPr>
              <a:t>Vodena otopina </a:t>
            </a:r>
            <a:r>
              <a:rPr lang="hr-HR" sz="1600" dirty="0" err="1">
                <a:solidFill>
                  <a:schemeClr val="bg1"/>
                </a:solidFill>
              </a:rPr>
              <a:t>analita</a:t>
            </a:r>
            <a:r>
              <a:rPr lang="hr-HR" sz="1600" dirty="0">
                <a:solidFill>
                  <a:schemeClr val="bg1"/>
                </a:solidFill>
              </a:rPr>
              <a:t> 10 </a:t>
            </a:r>
            <a:r>
              <a:rPr lang="hr-HR" sz="1600" dirty="0" err="1">
                <a:solidFill>
                  <a:schemeClr val="bg1"/>
                </a:solidFill>
              </a:rPr>
              <a:t>ng</a:t>
            </a:r>
            <a:r>
              <a:rPr lang="hr-HR" sz="1600" dirty="0">
                <a:solidFill>
                  <a:schemeClr val="bg1"/>
                </a:solidFill>
              </a:rPr>
              <a:t>/</a:t>
            </a:r>
            <a:r>
              <a:rPr lang="hr-HR" sz="1600" dirty="0" err="1">
                <a:solidFill>
                  <a:schemeClr val="bg1"/>
                </a:solidFill>
              </a:rPr>
              <a:t>mL</a:t>
            </a:r>
            <a:endParaRPr lang="hr-HR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bg1"/>
                </a:solidFill>
              </a:rPr>
              <a:t>Otopine </a:t>
            </a:r>
            <a:r>
              <a:rPr lang="hr-HR" sz="1600" dirty="0" err="1">
                <a:solidFill>
                  <a:schemeClr val="bg1"/>
                </a:solidFill>
              </a:rPr>
              <a:t>analita</a:t>
            </a:r>
            <a:r>
              <a:rPr lang="hr-HR" sz="1600" dirty="0">
                <a:solidFill>
                  <a:schemeClr val="bg1"/>
                </a:solidFill>
              </a:rPr>
              <a:t> u urinu (</a:t>
            </a:r>
            <a:r>
              <a:rPr lang="hr-HR" sz="1600" dirty="0" err="1">
                <a:solidFill>
                  <a:schemeClr val="bg1"/>
                </a:solidFill>
              </a:rPr>
              <a:t>hidroliziranom</a:t>
            </a:r>
            <a:r>
              <a:rPr lang="hr-HR" sz="1600" dirty="0">
                <a:solidFill>
                  <a:schemeClr val="bg1"/>
                </a:solidFill>
              </a:rPr>
              <a:t> i </a:t>
            </a:r>
            <a:r>
              <a:rPr lang="hr-HR" sz="1600" dirty="0" err="1">
                <a:solidFill>
                  <a:schemeClr val="bg1"/>
                </a:solidFill>
              </a:rPr>
              <a:t>nehidroliziranom</a:t>
            </a:r>
            <a:r>
              <a:rPr lang="hr-HR" sz="1600" dirty="0">
                <a:solidFill>
                  <a:schemeClr val="bg1"/>
                </a:solidFill>
              </a:rPr>
              <a:t>) </a:t>
            </a:r>
            <a:r>
              <a:rPr lang="en-US" sz="1600" dirty="0">
                <a:solidFill>
                  <a:schemeClr val="bg1"/>
                </a:solidFill>
              </a:rPr>
              <a:t>5, 50 </a:t>
            </a:r>
            <a:r>
              <a:rPr lang="en-US" sz="1600" dirty="0" err="1">
                <a:solidFill>
                  <a:schemeClr val="bg1"/>
                </a:solidFill>
              </a:rPr>
              <a:t>i</a:t>
            </a:r>
            <a:r>
              <a:rPr lang="en-US" sz="1600" dirty="0">
                <a:solidFill>
                  <a:schemeClr val="bg1"/>
                </a:solidFill>
              </a:rPr>
              <a:t> 200 ng/mL</a:t>
            </a:r>
            <a:r>
              <a:rPr lang="hr-HR" sz="1600" dirty="0">
                <a:solidFill>
                  <a:schemeClr val="bg1"/>
                </a:solidFill>
              </a:rPr>
              <a:t>, dodan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bg1"/>
                </a:solidFill>
              </a:rPr>
              <a:t>Analitički povrati;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BPA, BPB, BPE, BPF, BPS</a:t>
            </a:r>
            <a:r>
              <a:rPr lang="hr-HR" sz="1600" dirty="0">
                <a:solidFill>
                  <a:schemeClr val="bg1"/>
                </a:solidFill>
              </a:rPr>
              <a:t>; </a:t>
            </a:r>
            <a:r>
              <a:rPr lang="en-US" sz="1600" dirty="0">
                <a:solidFill>
                  <a:schemeClr val="bg1"/>
                </a:solidFill>
              </a:rPr>
              <a:t>74 </a:t>
            </a:r>
            <a:r>
              <a:rPr lang="hr-HR" sz="1600" dirty="0">
                <a:solidFill>
                  <a:schemeClr val="bg1"/>
                </a:solidFill>
              </a:rPr>
              <a:t>-</a:t>
            </a:r>
            <a:r>
              <a:rPr lang="en-US" sz="1600" dirty="0">
                <a:solidFill>
                  <a:schemeClr val="bg1"/>
                </a:solidFill>
              </a:rPr>
              <a:t> 120 %</a:t>
            </a:r>
            <a:endParaRPr lang="hr-HR" sz="16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bg1"/>
                </a:solidFill>
              </a:rPr>
              <a:t>BPF; </a:t>
            </a:r>
            <a:r>
              <a:rPr lang="en-US" sz="1600" dirty="0">
                <a:solidFill>
                  <a:schemeClr val="bg1"/>
                </a:solidFill>
              </a:rPr>
              <a:t>11 </a:t>
            </a:r>
            <a:r>
              <a:rPr lang="hr-HR" sz="1600" dirty="0">
                <a:solidFill>
                  <a:schemeClr val="bg1"/>
                </a:solidFill>
              </a:rPr>
              <a:t>-</a:t>
            </a:r>
            <a:r>
              <a:rPr lang="en-US" sz="1600" dirty="0">
                <a:solidFill>
                  <a:schemeClr val="bg1"/>
                </a:solidFill>
              </a:rPr>
              <a:t> 40 % </a:t>
            </a:r>
            <a:endParaRPr lang="hr-HR" sz="1600" dirty="0">
              <a:solidFill>
                <a:schemeClr val="bg1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58136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1EDE4A-EE25-4F49-95EE-B1303F27BBBE}"/>
              </a:ext>
            </a:extLst>
          </p:cNvPr>
          <p:cNvSpPr/>
          <p:nvPr/>
        </p:nvSpPr>
        <p:spPr>
          <a:xfrm>
            <a:off x="612921" y="550015"/>
            <a:ext cx="6441022" cy="5300796"/>
          </a:xfrm>
          <a:prstGeom prst="roundRect">
            <a:avLst/>
          </a:prstGeom>
          <a:solidFill>
            <a:srgbClr val="33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33DBE-E890-4127-AB5B-F860AD17E12C}"/>
              </a:ext>
            </a:extLst>
          </p:cNvPr>
          <p:cNvSpPr txBox="1"/>
          <p:nvPr/>
        </p:nvSpPr>
        <p:spPr>
          <a:xfrm>
            <a:off x="1348994" y="11268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65709C-2421-48A0-ADE1-ABF2C5FAAE0F}"/>
              </a:ext>
            </a:extLst>
          </p:cNvPr>
          <p:cNvSpPr txBox="1"/>
          <p:nvPr/>
        </p:nvSpPr>
        <p:spPr>
          <a:xfrm>
            <a:off x="1122732" y="880024"/>
            <a:ext cx="54213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</a:rPr>
              <a:t>REZULTATI ANALIZE</a:t>
            </a:r>
          </a:p>
          <a:p>
            <a:endParaRPr lang="hr-HR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bg1"/>
                </a:solidFill>
              </a:rPr>
              <a:t>435 urina </a:t>
            </a:r>
            <a:r>
              <a:rPr lang="hr-HR" sz="1600" dirty="0" err="1">
                <a:solidFill>
                  <a:schemeClr val="bg1"/>
                </a:solidFill>
              </a:rPr>
              <a:t>ispitnika</a:t>
            </a:r>
            <a:r>
              <a:rPr lang="hr-HR" sz="1600" dirty="0">
                <a:solidFill>
                  <a:schemeClr val="bg1"/>
                </a:solidFill>
              </a:rPr>
              <a:t> (od </a:t>
            </a:r>
            <a:r>
              <a:rPr lang="en-US" sz="1600" dirty="0">
                <a:solidFill>
                  <a:schemeClr val="bg1"/>
                </a:solidFill>
              </a:rPr>
              <a:t>32 do 66 </a:t>
            </a:r>
            <a:r>
              <a:rPr lang="en-US" sz="1600" dirty="0" err="1">
                <a:solidFill>
                  <a:schemeClr val="bg1"/>
                </a:solidFill>
              </a:rPr>
              <a:t>godina</a:t>
            </a:r>
            <a:r>
              <a:rPr lang="hr-HR" sz="16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bg1"/>
                </a:solidFill>
              </a:rPr>
              <a:t>detektirani: </a:t>
            </a:r>
            <a:r>
              <a:rPr lang="en-US" sz="1600" b="1" dirty="0">
                <a:solidFill>
                  <a:schemeClr val="bg1"/>
                </a:solidFill>
              </a:rPr>
              <a:t>BPA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b="1" dirty="0">
                <a:solidFill>
                  <a:schemeClr val="bg1"/>
                </a:solidFill>
              </a:rPr>
              <a:t>BPF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BPS</a:t>
            </a:r>
            <a:endParaRPr lang="hr-HR" sz="1600" b="1" dirty="0">
              <a:solidFill>
                <a:schemeClr val="bg1"/>
              </a:solidFill>
            </a:endParaRPr>
          </a:p>
          <a:p>
            <a:endParaRPr lang="hr-HR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bg1"/>
                </a:solidFill>
              </a:rPr>
              <a:t>BPA i BPF premašuju BPA TDI (</a:t>
            </a:r>
            <a:r>
              <a:rPr lang="en-US" sz="1600" dirty="0">
                <a:solidFill>
                  <a:schemeClr val="bg1"/>
                </a:solidFill>
              </a:rPr>
              <a:t>0</a:t>
            </a:r>
            <a:r>
              <a:rPr lang="hr-HR" sz="1600" dirty="0">
                <a:solidFill>
                  <a:schemeClr val="bg1"/>
                </a:solidFill>
              </a:rPr>
              <a:t>,</a:t>
            </a:r>
            <a:r>
              <a:rPr lang="en-US" sz="1600" dirty="0">
                <a:solidFill>
                  <a:schemeClr val="bg1"/>
                </a:solidFill>
              </a:rPr>
              <a:t>2 ng/kg dan</a:t>
            </a:r>
            <a:r>
              <a:rPr lang="hr-HR" sz="1600" dirty="0">
                <a:solidFill>
                  <a:schemeClr val="bg1"/>
                </a:solidFill>
              </a:rPr>
              <a:t>) razinu u svim uzorcima u kojima su detektirani</a:t>
            </a:r>
          </a:p>
          <a:p>
            <a:endParaRPr lang="hr-HR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bg1"/>
                </a:solidFill>
              </a:rPr>
              <a:t>razine BPS i BPF pozitivno korelirane</a:t>
            </a:r>
          </a:p>
          <a:p>
            <a:endParaRPr lang="hr-HR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bg1"/>
                </a:solidFill>
              </a:rPr>
              <a:t>slaba pozitivna korelacija između godina starosti i koncentracija BPS</a:t>
            </a:r>
          </a:p>
          <a:p>
            <a:endParaRPr lang="hr-HR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bg1"/>
                </a:solidFill>
              </a:rPr>
              <a:t>veće medijalne koncentracije BPF </a:t>
            </a:r>
            <a:r>
              <a:rPr lang="hr-HR" sz="1600" dirty="0" err="1">
                <a:solidFill>
                  <a:schemeClr val="bg1"/>
                </a:solidFill>
              </a:rPr>
              <a:t>noramlizirane</a:t>
            </a:r>
            <a:r>
              <a:rPr lang="hr-HR" sz="1600" dirty="0">
                <a:solidFill>
                  <a:schemeClr val="bg1"/>
                </a:solidFill>
              </a:rPr>
              <a:t> po sadržaju </a:t>
            </a:r>
            <a:r>
              <a:rPr lang="hr-HR" sz="1600" dirty="0" err="1">
                <a:solidFill>
                  <a:schemeClr val="bg1"/>
                </a:solidFill>
              </a:rPr>
              <a:t>kreatinina</a:t>
            </a:r>
            <a:r>
              <a:rPr lang="hr-HR" sz="1600" dirty="0">
                <a:solidFill>
                  <a:schemeClr val="bg1"/>
                </a:solidFill>
              </a:rPr>
              <a:t> kod žena</a:t>
            </a:r>
          </a:p>
          <a:p>
            <a:endParaRPr lang="hr-HR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chemeClr val="bg1"/>
                </a:solidFill>
              </a:rPr>
              <a:t>k</a:t>
            </a:r>
            <a:r>
              <a:rPr lang="en-US" sz="1600" dirty="0" err="1">
                <a:solidFill>
                  <a:schemeClr val="bg1"/>
                </a:solidFill>
              </a:rPr>
              <a:t>oncentracije</a:t>
            </a:r>
            <a:r>
              <a:rPr lang="en-US" sz="1600" dirty="0">
                <a:solidFill>
                  <a:schemeClr val="bg1"/>
                </a:solidFill>
              </a:rPr>
              <a:t> BPS </a:t>
            </a:r>
            <a:r>
              <a:rPr lang="en-US" sz="1600" dirty="0" err="1">
                <a:solidFill>
                  <a:schemeClr val="bg1"/>
                </a:solidFill>
              </a:rPr>
              <a:t>i</a:t>
            </a:r>
            <a:r>
              <a:rPr lang="en-US" sz="1600" dirty="0">
                <a:solidFill>
                  <a:schemeClr val="bg1"/>
                </a:solidFill>
              </a:rPr>
              <a:t> BPF </a:t>
            </a:r>
            <a:r>
              <a:rPr lang="en-US" sz="1600" dirty="0" err="1">
                <a:solidFill>
                  <a:schemeClr val="bg1"/>
                </a:solidFill>
              </a:rPr>
              <a:t>izražene</a:t>
            </a:r>
            <a:r>
              <a:rPr lang="en-US" sz="1600" dirty="0">
                <a:solidFill>
                  <a:schemeClr val="bg1"/>
                </a:solidFill>
              </a:rPr>
              <a:t> po </a:t>
            </a:r>
            <a:r>
              <a:rPr lang="en-US" sz="1600" dirty="0" err="1">
                <a:solidFill>
                  <a:schemeClr val="bg1"/>
                </a:solidFill>
              </a:rPr>
              <a:t>kreatininu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veće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su</a:t>
            </a:r>
            <a:r>
              <a:rPr lang="en-US" sz="1600" dirty="0">
                <a:solidFill>
                  <a:schemeClr val="bg1"/>
                </a:solidFill>
              </a:rPr>
              <a:t> u </a:t>
            </a:r>
            <a:r>
              <a:rPr lang="en-US" sz="1600" dirty="0" err="1">
                <a:solidFill>
                  <a:schemeClr val="bg1"/>
                </a:solidFill>
              </a:rPr>
              <a:t>gradskom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prigradskom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području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nego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seoskom</a:t>
            </a:r>
            <a:endParaRPr lang="hr-HR" sz="1600" dirty="0">
              <a:solidFill>
                <a:schemeClr val="bg1"/>
              </a:solidFill>
            </a:endParaRPr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7200F8-54C0-42E6-99BC-5A0E44314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48" y="369454"/>
            <a:ext cx="4667078" cy="35003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1F2442-F955-45E0-BD33-43B4DF69EADC}"/>
              </a:ext>
            </a:extLst>
          </p:cNvPr>
          <p:cNvSpPr txBox="1"/>
          <p:nvPr/>
        </p:nvSpPr>
        <p:spPr>
          <a:xfrm>
            <a:off x="717842" y="6049499"/>
            <a:ext cx="89777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A. E. </a:t>
            </a:r>
            <a:r>
              <a:rPr lang="en-US" sz="1400" dirty="0" err="1"/>
              <a:t>Danta</a:t>
            </a:r>
            <a:r>
              <a:rPr lang="en-US" sz="1400" dirty="0"/>
              <a:t>, R. </a:t>
            </a:r>
            <a:r>
              <a:rPr lang="en-US" sz="1400" dirty="0" err="1"/>
              <a:t>Rodil</a:t>
            </a:r>
            <a:r>
              <a:rPr lang="en-US" sz="1400" dirty="0"/>
              <a:t>, J. B. Quintana, R. Montes, </a:t>
            </a:r>
            <a:r>
              <a:rPr lang="en-US" sz="1400" i="1" dirty="0"/>
              <a:t>Anal </a:t>
            </a:r>
            <a:r>
              <a:rPr lang="en-US" sz="1400" i="1" dirty="0" err="1"/>
              <a:t>Bioanal</a:t>
            </a:r>
            <a:r>
              <a:rPr lang="en-US" sz="1400" i="1" dirty="0"/>
              <a:t> Chem </a:t>
            </a:r>
            <a:r>
              <a:rPr lang="en-US" sz="1400" b="1" dirty="0"/>
              <a:t>416</a:t>
            </a:r>
            <a:r>
              <a:rPr lang="en-US" sz="1400" dirty="0"/>
              <a:t>,</a:t>
            </a:r>
            <a:r>
              <a:rPr lang="en-US" sz="1400" i="1" dirty="0"/>
              <a:t> </a:t>
            </a:r>
            <a:r>
              <a:rPr lang="en-US" sz="1400" dirty="0"/>
              <a:t>(2024) 4469–4480. </a:t>
            </a:r>
            <a:endParaRPr lang="hr-HR" sz="1400" dirty="0"/>
          </a:p>
          <a:p>
            <a:r>
              <a:rPr lang="en-US" sz="1400" dirty="0"/>
              <a:t>I. O. Rios, J. J. O. </a:t>
            </a:r>
            <a:r>
              <a:rPr lang="en-US" sz="1400" dirty="0" err="1"/>
              <a:t>Espejel</a:t>
            </a:r>
            <a:r>
              <a:rPr lang="en-US" sz="1400" dirty="0"/>
              <a:t>, K. K. Donkor, </a:t>
            </a:r>
            <a:r>
              <a:rPr lang="en-US" sz="1400" i="1" dirty="0"/>
              <a:t>Anal </a:t>
            </a:r>
            <a:r>
              <a:rPr lang="en-US" sz="1400" i="1" dirty="0" err="1"/>
              <a:t>Bioanal</a:t>
            </a:r>
            <a:r>
              <a:rPr lang="en-US" sz="1400" i="1" dirty="0"/>
              <a:t> Chem</a:t>
            </a:r>
            <a:r>
              <a:rPr lang="en-US" sz="1400" dirty="0"/>
              <a:t> </a:t>
            </a:r>
            <a:r>
              <a:rPr lang="en-US" sz="1400" b="1" dirty="0"/>
              <a:t>414</a:t>
            </a:r>
            <a:r>
              <a:rPr lang="en-US" sz="1400" dirty="0"/>
              <a:t>, (2022) 807–846.</a:t>
            </a:r>
            <a:endParaRPr lang="hr-HR" sz="1400" dirty="0"/>
          </a:p>
          <a:p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A95416-20EF-4797-9DBD-6F1CB1103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930" y="4068451"/>
            <a:ext cx="4765203" cy="237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84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853DF2-D672-4F37-A236-2AFA3F728778}"/>
              </a:ext>
            </a:extLst>
          </p:cNvPr>
          <p:cNvSpPr txBox="1"/>
          <p:nvPr/>
        </p:nvSpPr>
        <p:spPr>
          <a:xfrm>
            <a:off x="4214844" y="2566554"/>
            <a:ext cx="3762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>
                <a:latin typeface="+mj-lt"/>
              </a:rPr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4157061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ACB4E-4257-4A3A-A983-46CD56214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/>
              <a:t>Bisfenoli</a:t>
            </a:r>
            <a:endParaRPr lang="hr-HR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6BD00ED0-1C15-4A53-BB27-520E60D19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8" y="1690688"/>
            <a:ext cx="3543533" cy="2031325"/>
          </a:xfr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E13405D-D3FD-447F-93D9-A8CF400EE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2634" y="-218563"/>
            <a:ext cx="7029450" cy="55435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DED4625-FF98-4661-8972-E0291752A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442" y="3758027"/>
            <a:ext cx="2616200" cy="26162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782E9FC-86E0-4EA9-B316-FF7447E5FA0A}"/>
              </a:ext>
            </a:extLst>
          </p:cNvPr>
          <p:cNvSpPr txBox="1"/>
          <p:nvPr/>
        </p:nvSpPr>
        <p:spPr>
          <a:xfrm>
            <a:off x="4509149" y="1822351"/>
            <a:ext cx="39034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BPA glavni predstavnik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r>
              <a:rPr lang="hr-HR" dirty="0"/>
              <a:t>Primjena u proizvodnji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err="1"/>
              <a:t>polikarbonatne</a:t>
            </a:r>
            <a:r>
              <a:rPr lang="hr-HR" dirty="0"/>
              <a:t> plastike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 err="1"/>
              <a:t>epoksidnih</a:t>
            </a:r>
            <a:r>
              <a:rPr lang="hr-HR" dirty="0"/>
              <a:t> premaza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/>
              <a:t>termalnog papira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3529722-7697-4A5B-BF94-D3FC9BF1F5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35" y="4765675"/>
            <a:ext cx="1727200" cy="1727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B290D76-3C11-4B62-B692-0742F60647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78" y="4282032"/>
            <a:ext cx="3147660" cy="17705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96A1CD-1CC4-4458-B8B8-45AEC7D5A5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604" y="3180797"/>
            <a:ext cx="2412921" cy="241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51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A65F5-5087-412F-AB25-5567A5A3A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4FBF594-6A92-48CF-B007-64EF5BE9B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4" y="76200"/>
            <a:ext cx="9579429" cy="6705600"/>
          </a:xfrm>
        </p:spPr>
      </p:pic>
    </p:spTree>
    <p:extLst>
      <p:ext uri="{BB962C8B-B14F-4D97-AF65-F5344CB8AC3E}">
        <p14:creationId xmlns:p14="http://schemas.microsoft.com/office/powerpoint/2010/main" val="1730231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904D9-5E3C-4D65-831F-CDC793761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71EDD-1EA5-4033-BF37-627B47A73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0C5203-349D-4F78-B10D-BC608984A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29" y="2242"/>
            <a:ext cx="9793941" cy="6855758"/>
          </a:xfrm>
          <a:prstGeom prst="rect">
            <a:avLst/>
          </a:prstGeom>
          <a:solidFill>
            <a:srgbClr val="F0DFE7"/>
          </a:solidFill>
        </p:spPr>
      </p:pic>
    </p:spTree>
    <p:extLst>
      <p:ext uri="{BB962C8B-B14F-4D97-AF65-F5344CB8AC3E}">
        <p14:creationId xmlns:p14="http://schemas.microsoft.com/office/powerpoint/2010/main" val="2208151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8C0F96-6749-4728-B6E0-96FFB56DFEFA}"/>
              </a:ext>
            </a:extLst>
          </p:cNvPr>
          <p:cNvSpPr txBox="1"/>
          <p:nvPr/>
        </p:nvSpPr>
        <p:spPr>
          <a:xfrm>
            <a:off x="2528887" y="2828835"/>
            <a:ext cx="2305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EFSA, 2023.</a:t>
            </a:r>
          </a:p>
          <a:p>
            <a:r>
              <a:rPr lang="hr-HR" dirty="0" err="1"/>
              <a:t>re</a:t>
            </a:r>
            <a:r>
              <a:rPr lang="hr-HR" dirty="0"/>
              <a:t>-evaluacija procjene zdravstvenog rizika BPA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1818F4-218C-4BCA-B48A-B286DFB5F478}"/>
              </a:ext>
            </a:extLst>
          </p:cNvPr>
          <p:cNvSpPr txBox="1"/>
          <p:nvPr/>
        </p:nvSpPr>
        <p:spPr>
          <a:xfrm>
            <a:off x="6867525" y="3244333"/>
            <a:ext cx="333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TDI </a:t>
            </a:r>
            <a:r>
              <a:rPr lang="hr-HR" b="1" dirty="0"/>
              <a:t>0,2 </a:t>
            </a:r>
            <a:r>
              <a:rPr lang="hr-HR" b="1" dirty="0" err="1"/>
              <a:t>ng</a:t>
            </a:r>
            <a:r>
              <a:rPr lang="hr-HR" b="1" dirty="0"/>
              <a:t>/kg tjelesne mase/dan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1838A-34EF-433B-AD9C-DFD58273B80A}"/>
              </a:ext>
            </a:extLst>
          </p:cNvPr>
          <p:cNvSpPr txBox="1"/>
          <p:nvPr/>
        </p:nvSpPr>
        <p:spPr>
          <a:xfrm>
            <a:off x="2466976" y="971966"/>
            <a:ext cx="3400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EFSA, 2015.</a:t>
            </a:r>
          </a:p>
          <a:p>
            <a:r>
              <a:rPr lang="hr-HR" dirty="0"/>
              <a:t>Procjena zdravstvenog rizika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1618EC-1D1E-4663-AAAA-43D4A7251571}"/>
              </a:ext>
            </a:extLst>
          </p:cNvPr>
          <p:cNvSpPr txBox="1"/>
          <p:nvPr/>
        </p:nvSpPr>
        <p:spPr>
          <a:xfrm>
            <a:off x="6867525" y="1057095"/>
            <a:ext cx="3115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TDI </a:t>
            </a:r>
            <a:r>
              <a:rPr lang="hr-HR" b="1" dirty="0"/>
              <a:t>4 µg/kg tjelesne mase/dan</a:t>
            </a:r>
          </a:p>
          <a:p>
            <a:endParaRPr lang="hr-H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AFB79-47C9-40A8-8476-E2AFACA997E5}"/>
              </a:ext>
            </a:extLst>
          </p:cNvPr>
          <p:cNvSpPr txBox="1"/>
          <p:nvPr/>
        </p:nvSpPr>
        <p:spPr>
          <a:xfrm>
            <a:off x="2528887" y="5239702"/>
            <a:ext cx="1970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Zamjene: BPS, BPF 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B77FBA0F-F106-4DD0-BD23-24BD3EE8251D}"/>
              </a:ext>
            </a:extLst>
          </p:cNvPr>
          <p:cNvSpPr/>
          <p:nvPr/>
        </p:nvSpPr>
        <p:spPr>
          <a:xfrm>
            <a:off x="628650" y="-14327"/>
            <a:ext cx="409575" cy="6858000"/>
          </a:xfrm>
          <a:prstGeom prst="flowChartProcess">
            <a:avLst/>
          </a:prstGeom>
          <a:solidFill>
            <a:srgbClr val="D8BFD8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49CC08D5-7318-48AE-B108-C3E64B398D19}"/>
              </a:ext>
            </a:extLst>
          </p:cNvPr>
          <p:cNvSpPr/>
          <p:nvPr/>
        </p:nvSpPr>
        <p:spPr>
          <a:xfrm rot="5400000">
            <a:off x="274021" y="-640303"/>
            <a:ext cx="1118833" cy="508286"/>
          </a:xfrm>
          <a:prstGeom prst="homePlate">
            <a:avLst/>
          </a:prstGeom>
          <a:solidFill>
            <a:srgbClr val="883268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8B8652-A10F-4739-8887-227A37EDEA29}"/>
              </a:ext>
            </a:extLst>
          </p:cNvPr>
          <p:cNvSpPr/>
          <p:nvPr/>
        </p:nvSpPr>
        <p:spPr>
          <a:xfrm>
            <a:off x="2245800" y="800352"/>
            <a:ext cx="3143250" cy="989558"/>
          </a:xfrm>
          <a:prstGeom prst="roundRect">
            <a:avLst/>
          </a:prstGeom>
          <a:solidFill>
            <a:srgbClr val="D8BFD8">
              <a:alpha val="18000"/>
            </a:srgbClr>
          </a:solidFill>
          <a:ln w="28575">
            <a:solidFill>
              <a:srgbClr val="8832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7207E2-4901-40C8-A5C7-B2E174F87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909" y="992095"/>
            <a:ext cx="3435709" cy="522833"/>
          </a:xfrm>
          <a:prstGeom prst="rect">
            <a:avLst/>
          </a:prstGeom>
          <a:solidFill>
            <a:srgbClr val="D8BFD8">
              <a:alpha val="18000"/>
            </a:srgbClr>
          </a:solidFill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954041A-DF97-40F2-9A3E-B9C8598ECE74}"/>
              </a:ext>
            </a:extLst>
          </p:cNvPr>
          <p:cNvSpPr/>
          <p:nvPr/>
        </p:nvSpPr>
        <p:spPr>
          <a:xfrm>
            <a:off x="2245800" y="2732050"/>
            <a:ext cx="3143250" cy="1365246"/>
          </a:xfrm>
          <a:prstGeom prst="roundRect">
            <a:avLst/>
          </a:prstGeom>
          <a:solidFill>
            <a:srgbClr val="D8BFD8">
              <a:alpha val="18000"/>
            </a:srgbClr>
          </a:solidFill>
          <a:ln w="28575">
            <a:solidFill>
              <a:srgbClr val="8832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16774A3-BC35-4BC1-ABB7-EEC69D067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909" y="3200475"/>
            <a:ext cx="3435709" cy="522833"/>
          </a:xfrm>
          <a:prstGeom prst="rect">
            <a:avLst/>
          </a:prstGeom>
          <a:solidFill>
            <a:srgbClr val="D8BFD8">
              <a:alpha val="18000"/>
            </a:srgbClr>
          </a:solidFill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155A7D5-2431-46C5-A648-75CCE1CB3253}"/>
              </a:ext>
            </a:extLst>
          </p:cNvPr>
          <p:cNvSpPr/>
          <p:nvPr/>
        </p:nvSpPr>
        <p:spPr>
          <a:xfrm>
            <a:off x="2256191" y="4929589"/>
            <a:ext cx="3143250" cy="989558"/>
          </a:xfrm>
          <a:prstGeom prst="roundRect">
            <a:avLst/>
          </a:prstGeom>
          <a:solidFill>
            <a:srgbClr val="D8BFD8">
              <a:alpha val="18000"/>
            </a:srgbClr>
          </a:solidFill>
          <a:ln w="28575">
            <a:solidFill>
              <a:srgbClr val="8832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418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25 L 0.0026 0.5562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55625 L 0.0026 0.85162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 animBg="1"/>
      <p:bldP spid="8" grpId="1" animBg="1"/>
      <p:bldP spid="8" grpId="2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5B7A25B-C054-4DBC-94AF-AAAF23E36ADD}"/>
              </a:ext>
            </a:extLst>
          </p:cNvPr>
          <p:cNvSpPr/>
          <p:nvPr/>
        </p:nvSpPr>
        <p:spPr>
          <a:xfrm>
            <a:off x="9182098" y="4422844"/>
            <a:ext cx="2978943" cy="1606390"/>
          </a:xfrm>
          <a:prstGeom prst="roundRect">
            <a:avLst/>
          </a:prstGeom>
          <a:solidFill>
            <a:srgbClr val="D8BFD8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C0744D3B-8B98-40D8-837C-CC90192B74FC}"/>
              </a:ext>
            </a:extLst>
          </p:cNvPr>
          <p:cNvSpPr/>
          <p:nvPr/>
        </p:nvSpPr>
        <p:spPr>
          <a:xfrm>
            <a:off x="0" y="3248025"/>
            <a:ext cx="12192000" cy="36195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F0865E0-7306-488B-B76D-05778C8B4A5C}"/>
              </a:ext>
            </a:extLst>
          </p:cNvPr>
          <p:cNvSpPr/>
          <p:nvPr/>
        </p:nvSpPr>
        <p:spPr>
          <a:xfrm>
            <a:off x="6162675" y="152400"/>
            <a:ext cx="3290888" cy="3905250"/>
          </a:xfrm>
          <a:prstGeom prst="roundRect">
            <a:avLst/>
          </a:prstGeom>
          <a:solidFill>
            <a:srgbClr val="D8BFD8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D7972EE-4A4B-4CB5-9EDF-3B09878EDB5E}"/>
              </a:ext>
            </a:extLst>
          </p:cNvPr>
          <p:cNvSpPr/>
          <p:nvPr/>
        </p:nvSpPr>
        <p:spPr>
          <a:xfrm>
            <a:off x="2805113" y="647996"/>
            <a:ext cx="3290888" cy="2152650"/>
          </a:xfrm>
          <a:prstGeom prst="roundRect">
            <a:avLst/>
          </a:prstGeom>
          <a:solidFill>
            <a:srgbClr val="D8BFD8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EA5519B-903D-4D03-9D35-44366745C56A}"/>
              </a:ext>
            </a:extLst>
          </p:cNvPr>
          <p:cNvSpPr/>
          <p:nvPr/>
        </p:nvSpPr>
        <p:spPr>
          <a:xfrm>
            <a:off x="1864491" y="4037973"/>
            <a:ext cx="3486150" cy="2152650"/>
          </a:xfrm>
          <a:prstGeom prst="roundRect">
            <a:avLst/>
          </a:prstGeom>
          <a:solidFill>
            <a:srgbClr val="D8BFD8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96B801-D767-47FD-A1A6-A77E12390BBE}"/>
              </a:ext>
            </a:extLst>
          </p:cNvPr>
          <p:cNvSpPr/>
          <p:nvPr/>
        </p:nvSpPr>
        <p:spPr>
          <a:xfrm>
            <a:off x="119063" y="1322319"/>
            <a:ext cx="2581275" cy="1495424"/>
          </a:xfrm>
          <a:prstGeom prst="roundRect">
            <a:avLst/>
          </a:prstGeom>
          <a:solidFill>
            <a:srgbClr val="D8BFD8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Graphic 3" descr="Marker">
            <a:extLst>
              <a:ext uri="{FF2B5EF4-FFF2-40B4-BE49-F238E27FC236}">
                <a16:creationId xmlns:a16="http://schemas.microsoft.com/office/drawing/2014/main" id="{D558105F-DB60-401C-92B1-B72B77765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350" y="2733674"/>
            <a:ext cx="809625" cy="809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3B34C8-FB3F-4326-870D-69D96131A63C}"/>
              </a:ext>
            </a:extLst>
          </p:cNvPr>
          <p:cNvSpPr txBox="1"/>
          <p:nvPr/>
        </p:nvSpPr>
        <p:spPr>
          <a:xfrm>
            <a:off x="313121" y="1507691"/>
            <a:ext cx="229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EU, 2011b</a:t>
            </a:r>
          </a:p>
          <a:p>
            <a:r>
              <a:rPr lang="hr-HR" sz="1600" dirty="0" err="1"/>
              <a:t>Zabrenjen</a:t>
            </a:r>
            <a:r>
              <a:rPr lang="hr-HR" sz="1600" dirty="0"/>
              <a:t> u </a:t>
            </a:r>
            <a:r>
              <a:rPr lang="hr-HR" sz="1600" b="1" dirty="0"/>
              <a:t>plastičnim bocama za hranjenje beba</a:t>
            </a:r>
          </a:p>
        </p:txBody>
      </p:sp>
      <p:pic>
        <p:nvPicPr>
          <p:cNvPr id="7" name="Graphic 6" descr="Marker">
            <a:extLst>
              <a:ext uri="{FF2B5EF4-FFF2-40B4-BE49-F238E27FC236}">
                <a16:creationId xmlns:a16="http://schemas.microsoft.com/office/drawing/2014/main" id="{E29BEE95-A98A-4B0B-991A-5AA5965E6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028404" y="3327629"/>
            <a:ext cx="809625" cy="8096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1904E6-97AD-437F-9E3B-BF1F324891F0}"/>
              </a:ext>
            </a:extLst>
          </p:cNvPr>
          <p:cNvSpPr txBox="1"/>
          <p:nvPr/>
        </p:nvSpPr>
        <p:spPr>
          <a:xfrm>
            <a:off x="2060377" y="4080389"/>
            <a:ext cx="3371849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1600" dirty="0"/>
              <a:t>EU, 2016a</a:t>
            </a:r>
          </a:p>
          <a:p>
            <a:r>
              <a:rPr lang="hr-HR" sz="1600" dirty="0"/>
              <a:t>Usklađena klasifikacija BPA kao </a:t>
            </a:r>
            <a:r>
              <a:rPr lang="hr-HR" sz="1600" b="1" dirty="0"/>
              <a:t>reproduktivno toksične tvari </a:t>
            </a:r>
            <a:r>
              <a:rPr lang="hr-HR" sz="1600" dirty="0"/>
              <a:t>kategorije 1B - nametnut niz ograničenja za uporabu u kemijskim smjesama namijenjenima potrošačima.</a:t>
            </a:r>
          </a:p>
        </p:txBody>
      </p:sp>
      <p:pic>
        <p:nvPicPr>
          <p:cNvPr id="10" name="Graphic 9" descr="Marker">
            <a:extLst>
              <a:ext uri="{FF2B5EF4-FFF2-40B4-BE49-F238E27FC236}">
                <a16:creationId xmlns:a16="http://schemas.microsoft.com/office/drawing/2014/main" id="{5CA632C7-1906-432E-860C-28BD98E28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32226" y="2701599"/>
            <a:ext cx="809625" cy="8096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17805C-27A4-4A12-B8A7-63E6D5032257}"/>
              </a:ext>
            </a:extLst>
          </p:cNvPr>
          <p:cNvSpPr txBox="1"/>
          <p:nvPr/>
        </p:nvSpPr>
        <p:spPr>
          <a:xfrm>
            <a:off x="3014663" y="883025"/>
            <a:ext cx="3114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EU, 2018a</a:t>
            </a:r>
          </a:p>
          <a:p>
            <a:r>
              <a:rPr lang="hr-HR" sz="1600" dirty="0"/>
              <a:t>Ograničenje količine BPA (</a:t>
            </a:r>
            <a:r>
              <a:rPr lang="hr-HR" sz="1600" b="1" dirty="0"/>
              <a:t>0,04 mg/L</a:t>
            </a:r>
            <a:r>
              <a:rPr lang="hr-HR" sz="1600" dirty="0"/>
              <a:t>) koja </a:t>
            </a:r>
            <a:r>
              <a:rPr lang="hr-HR" sz="1600" b="1" dirty="0"/>
              <a:t>smije migrirati </a:t>
            </a:r>
            <a:r>
              <a:rPr lang="hr-HR" sz="1600" dirty="0"/>
              <a:t>iz </a:t>
            </a:r>
            <a:r>
              <a:rPr lang="hr-HR" sz="1600" b="1" dirty="0"/>
              <a:t>igračaka za djecu </a:t>
            </a:r>
            <a:r>
              <a:rPr lang="hr-HR" sz="1600" dirty="0"/>
              <a:t>mlađu od tri godine te iz svih </a:t>
            </a:r>
            <a:r>
              <a:rPr lang="hr-HR" sz="1600" b="1" dirty="0"/>
              <a:t>igračaka koje su namijenjene stavljanju u usta.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A6CB27-005C-4B6E-B3D7-C0F3DC0564A3}"/>
              </a:ext>
            </a:extLst>
          </p:cNvPr>
          <p:cNvSpPr txBox="1"/>
          <p:nvPr/>
        </p:nvSpPr>
        <p:spPr>
          <a:xfrm>
            <a:off x="6434138" y="335310"/>
            <a:ext cx="27431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EU, 2018b</a:t>
            </a:r>
          </a:p>
          <a:p>
            <a:r>
              <a:rPr lang="hr-HR" sz="1600" dirty="0"/>
              <a:t>Zabrana uporabe u </a:t>
            </a:r>
            <a:r>
              <a:rPr lang="hr-HR" sz="1600" b="1" dirty="0"/>
              <a:t>plastičnim bocama </a:t>
            </a:r>
            <a:r>
              <a:rPr lang="hr-HR" sz="1600" dirty="0"/>
              <a:t>i </a:t>
            </a:r>
            <a:r>
              <a:rPr lang="hr-HR" sz="1600" b="1" dirty="0"/>
              <a:t>ambalaži s premazom </a:t>
            </a:r>
            <a:r>
              <a:rPr lang="hr-HR" sz="1600" dirty="0"/>
              <a:t>koja sadrži hranu za bebe i djecu mlađu od tri godine.</a:t>
            </a:r>
          </a:p>
          <a:p>
            <a:endParaRPr lang="hr-HR" sz="1600" dirty="0"/>
          </a:p>
          <a:p>
            <a:r>
              <a:rPr lang="hr-HR" sz="1600" dirty="0"/>
              <a:t>Smanjenje </a:t>
            </a:r>
            <a:r>
              <a:rPr lang="hr-HR" sz="1600" b="1" dirty="0"/>
              <a:t>granične vrijednosti migracije</a:t>
            </a:r>
            <a:r>
              <a:rPr lang="hr-HR" sz="1600" dirty="0"/>
              <a:t> BPA u plastičnim </a:t>
            </a:r>
            <a:r>
              <a:rPr lang="hr-HR" sz="1600" b="1" dirty="0"/>
              <a:t>materijalima koji dolaze u dodir s hranom </a:t>
            </a:r>
            <a:r>
              <a:rPr lang="hr-HR" sz="1600" dirty="0"/>
              <a:t>na 0,05 mg/kg hrane te primjena na materijale s premazom koji dolaze u dodir s hranom.</a:t>
            </a:r>
          </a:p>
        </p:txBody>
      </p:sp>
      <p:pic>
        <p:nvPicPr>
          <p:cNvPr id="15" name="Graphic 14" descr="Marker">
            <a:extLst>
              <a:ext uri="{FF2B5EF4-FFF2-40B4-BE49-F238E27FC236}">
                <a16:creationId xmlns:a16="http://schemas.microsoft.com/office/drawing/2014/main" id="{0B656100-B2A3-4637-AC14-8FF4F16C1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554889" y="3314701"/>
            <a:ext cx="809625" cy="8096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1387D1A-858B-4DC0-9898-B7EEE01CA0E0}"/>
              </a:ext>
            </a:extLst>
          </p:cNvPr>
          <p:cNvSpPr txBox="1"/>
          <p:nvPr/>
        </p:nvSpPr>
        <p:spPr>
          <a:xfrm>
            <a:off x="9207102" y="4687430"/>
            <a:ext cx="3009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EU, 2020</a:t>
            </a:r>
          </a:p>
          <a:p>
            <a:r>
              <a:rPr lang="pl-PL" sz="1600" dirty="0"/>
              <a:t>Ograničenje uporabe u </a:t>
            </a:r>
            <a:r>
              <a:rPr lang="pl-PL" sz="1600" b="1" dirty="0"/>
              <a:t>termalnom (tiskarskom) papiru </a:t>
            </a:r>
            <a:r>
              <a:rPr lang="pl-PL" sz="1600" dirty="0"/>
              <a:t>u skladu s REACH-om.</a:t>
            </a:r>
            <a:endParaRPr lang="hr-HR" sz="16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768596-AEEB-4602-90ED-FD36E0FB1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75" b="99057" l="9906" r="89623">
                        <a14:foregroundMark x1="40094" y1="23113" x2="61792" y2="24057"/>
                        <a14:foregroundMark x1="29245" y1="87264" x2="34906" y2="99057"/>
                        <a14:foregroundMark x1="62736" y1="98113" x2="68868" y2="82547"/>
                        <a14:foregroundMark x1="49528" y1="12264" x2="48113" y2="7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4135">
            <a:off x="1800893" y="1960868"/>
            <a:ext cx="1019989" cy="10199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3677D40-3945-4EFF-A4AD-BEC44D5E2F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5" b="89503" l="5525" r="95580">
                        <a14:foregroundMark x1="30387" y1="39227" x2="27624" y2="25414"/>
                        <a14:foregroundMark x1="27624" y1="25414" x2="14365" y2="27072"/>
                        <a14:foregroundMark x1="14365" y1="27072" x2="21547" y2="38674"/>
                        <a14:foregroundMark x1="21547" y1="38674" x2="18785" y2="24862"/>
                        <a14:foregroundMark x1="18785" y1="24862" x2="19890" y2="24862"/>
                        <a14:foregroundMark x1="17127" y1="64088" x2="13812" y2="50276"/>
                        <a14:foregroundMark x1="13812" y1="50276" x2="5525" y2="61326"/>
                        <a14:foregroundMark x1="5525" y1="61326" x2="6077" y2="74586"/>
                        <a14:foregroundMark x1="6077" y1="74586" x2="9945" y2="76243"/>
                        <a14:foregroundMark x1="89503" y1="88398" x2="95580" y2="76243"/>
                        <a14:foregroundMark x1="95580" y1="76243" x2="89503" y2="70718"/>
                        <a14:foregroundMark x1="55801" y1="38674" x2="55846" y2="38559"/>
                        <a14:foregroundMark x1="60730" y1="25819" x2="56906" y2="12707"/>
                        <a14:foregroundMark x1="56906" y1="12707" x2="43094" y2="12707"/>
                        <a14:foregroundMark x1="43094" y1="12707" x2="39227" y2="25967"/>
                        <a14:foregroundMark x1="39227" y1="25967" x2="46409" y2="38674"/>
                        <a14:foregroundMark x1="20994" y1="24309" x2="18785" y2="24309"/>
                        <a14:foregroundMark x1="14365" y1="28729" x2="17127" y2="38122"/>
                        <a14:foregroundMark x1="45304" y1="87845" x2="59116" y2="88950"/>
                        <a14:foregroundMark x1="59116" y1="88950" x2="59116" y2="88398"/>
                        <a14:foregroundMark x1="35359" y1="88398" x2="40331" y2="89503"/>
                        <a14:backgroundMark x1="16575" y1="50829" x2="15470" y2="51381"/>
                        <a14:backgroundMark x1="64088" y1="27072" x2="59116" y2="39779"/>
                        <a14:backgroundMark x1="59116" y1="39779" x2="62983" y2="27072"/>
                        <a14:backgroundMark x1="62983" y1="27072" x2="62983" y2="34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225" y="200321"/>
            <a:ext cx="1046337" cy="10463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7989176-4000-42D2-A5C1-80952A2BE8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480" y="5345631"/>
            <a:ext cx="592903" cy="8449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F6D9C38-CBFD-47E2-AB72-3836132C5B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47" b="99467" l="10000" r="90000">
                        <a14:foregroundMark x1="44900" y1="16163" x2="40178" y2="16163"/>
                        <a14:foregroundMark x1="43601" y1="30124" x2="44300" y2="32504"/>
                        <a14:foregroundMark x1="41445" y1="22785" x2="43465" y2="29663"/>
                        <a14:foregroundMark x1="44300" y1="32504" x2="45000" y2="44938"/>
                        <a14:foregroundMark x1="60900" y1="12433" x2="71400" y2="12611"/>
                        <a14:foregroundMark x1="71400" y1="12611" x2="72700" y2="21847"/>
                        <a14:foregroundMark x1="72700" y1="21847" x2="72500" y2="23268"/>
                        <a14:foregroundMark x1="71800" y1="24689" x2="74800" y2="31972"/>
                        <a14:foregroundMark x1="74800" y1="31972" x2="75100" y2="41385"/>
                        <a14:foregroundMark x1="75100" y1="41385" x2="74000" y2="44938"/>
                        <a14:foregroundMark x1="72100" y1="56483" x2="82300" y2="55417"/>
                        <a14:foregroundMark x1="82300" y1="55417" x2="83081" y2="61258"/>
                        <a14:foregroundMark x1="84331" y1="74155" x2="82400" y2="78330"/>
                        <a14:foregroundMark x1="82400" y1="79396" x2="82795" y2="86839"/>
                        <a14:foregroundMark x1="74278" y1="98459" x2="72600" y2="99467"/>
                        <a14:foregroundMark x1="45700" y1="70693" x2="40400" y2="72647"/>
                        <a14:foregroundMark x1="40400" y1="72647" x2="36100" y2="88810"/>
                        <a14:foregroundMark x1="36100" y1="88810" x2="39500" y2="95737"/>
                        <a14:foregroundMark x1="39500" y1="95737" x2="40100" y2="95915"/>
                        <a14:backgroundMark x1="37800" y1="16341" x2="41600" y2="22558"/>
                        <a14:backgroundMark x1="41600" y1="22558" x2="41700" y2="25933"/>
                        <a14:backgroundMark x1="84700" y1="60746" x2="86500" y2="78508"/>
                        <a14:backgroundMark x1="86500" y1="78508" x2="85000" y2="87211"/>
                        <a14:backgroundMark x1="85000" y1="87211" x2="81300" y2="93606"/>
                        <a14:backgroundMark x1="81300" y1="93606" x2="75000" y2="99822"/>
                        <a14:backgroundMark x1="41900" y1="29663" x2="41900" y2="46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241" y="2470863"/>
            <a:ext cx="2257722" cy="12710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F61A257-8AD3-4E71-A7A4-2BDCBB2E71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26" b="93481" l="10000" r="90000">
                        <a14:foregroundMark x1="15417" y1="57185" x2="15583" y2="65185"/>
                        <a14:foregroundMark x1="15583" y1="65185" x2="17333" y2="72000"/>
                        <a14:foregroundMark x1="17333" y1="72000" x2="16583" y2="86815"/>
                        <a14:foregroundMark x1="16583" y1="86815" x2="20750" y2="89037"/>
                        <a14:foregroundMark x1="20750" y1="89037" x2="23750" y2="94963"/>
                        <a14:foregroundMark x1="23750" y1="94963" x2="27917" y2="95407"/>
                        <a14:foregroundMark x1="27917" y1="95407" x2="32417" y2="94815"/>
                        <a14:foregroundMark x1="32417" y1="94815" x2="41083" y2="89037"/>
                        <a14:foregroundMark x1="41083" y1="89037" x2="45333" y2="91407"/>
                        <a14:foregroundMark x1="45333" y1="91407" x2="49917" y2="91259"/>
                        <a14:foregroundMark x1="49917" y1="91259" x2="53917" y2="88000"/>
                        <a14:foregroundMark x1="53917" y1="88000" x2="62917" y2="94519"/>
                        <a14:foregroundMark x1="62917" y1="94519" x2="68000" y2="94815"/>
                        <a14:foregroundMark x1="68000" y1="94815" x2="72750" y2="93481"/>
                        <a14:foregroundMark x1="72750" y1="93481" x2="75000" y2="87259"/>
                        <a14:foregroundMark x1="75000" y1="87259" x2="75000" y2="83704"/>
                        <a14:foregroundMark x1="18333" y1="41778" x2="21250" y2="36000"/>
                        <a14:foregroundMark x1="21250" y1="36000" x2="22417" y2="34963"/>
                        <a14:foregroundMark x1="22750" y1="30074" x2="26000" y2="24889"/>
                        <a14:foregroundMark x1="26000" y1="24889" x2="26167" y2="17333"/>
                        <a14:foregroundMark x1="26167" y1="17333" x2="30000" y2="21037"/>
                        <a14:foregroundMark x1="30000" y1="21037" x2="31583" y2="28444"/>
                        <a14:foregroundMark x1="31583" y1="28444" x2="32369" y2="29310"/>
                        <a14:foregroundMark x1="40500" y1="19259" x2="42917" y2="20444"/>
                        <a14:foregroundMark x1="40250" y1="19556" x2="42500" y2="20296"/>
                        <a14:foregroundMark x1="45167" y1="25185" x2="46750" y2="22519"/>
                        <a14:foregroundMark x1="43167" y1="21185" x2="41083" y2="14667"/>
                        <a14:foregroundMark x1="41083" y1="14667" x2="38500" y2="23704"/>
                        <a14:foregroundMark x1="38917" y1="22074" x2="40333" y2="14519"/>
                        <a14:foregroundMark x1="40333" y1="14519" x2="41167" y2="14667"/>
                        <a14:foregroundMark x1="58500" y1="29333" x2="67250" y2="12148"/>
                        <a14:foregroundMark x1="67250" y1="12148" x2="69552" y2="16523"/>
                        <a14:foregroundMark x1="34750" y1="37926" x2="33667" y2="45630"/>
                        <a14:foregroundMark x1="33667" y1="45630" x2="33500" y2="46074"/>
                        <a14:backgroundMark x1="49000" y1="26370" x2="52333" y2="32000"/>
                        <a14:backgroundMark x1="52333" y1="32000" x2="56583" y2="30815"/>
                        <a14:backgroundMark x1="56583" y1="30815" x2="58750" y2="27111"/>
                        <a14:backgroundMark x1="35917" y1="24000" x2="33667" y2="30370"/>
                        <a14:backgroundMark x1="33667" y1="30370" x2="31167" y2="24148"/>
                        <a14:backgroundMark x1="31167" y1="24148" x2="30250" y2="19704"/>
                        <a14:backgroundMark x1="61250" y1="16593" x2="65167" y2="13185"/>
                        <a14:backgroundMark x1="65167" y1="13185" x2="65250" y2="12889"/>
                        <a14:backgroundMark x1="70250" y1="10519" x2="72167" y2="25778"/>
                        <a14:backgroundMark x1="74833" y1="39407" x2="75000" y2="58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413" y="1006475"/>
            <a:ext cx="1632527" cy="91829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AD7AAD5-F656-43E2-8534-DD1C7184A12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84941" y="3778308"/>
            <a:ext cx="2159146" cy="121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0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D590A-ACD8-430F-B8DC-20C0D5D49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HBM</a:t>
            </a:r>
            <a:r>
              <a:rPr lang="hr-HR" dirty="0">
                <a:solidFill>
                  <a:srgbClr val="92D050"/>
                </a:solidFill>
              </a:rPr>
              <a:t>4</a:t>
            </a:r>
            <a:r>
              <a:rPr lang="hr-HR" dirty="0">
                <a:solidFill>
                  <a:srgbClr val="00B0F0"/>
                </a:solidFill>
              </a:rPr>
              <a:t>EU</a:t>
            </a:r>
            <a:r>
              <a:rPr lang="hr-HR" dirty="0"/>
              <a:t> </a:t>
            </a:r>
          </a:p>
        </p:txBody>
      </p:sp>
      <p:pic>
        <p:nvPicPr>
          <p:cNvPr id="14" name="Content Placeholder 13" descr="Magnifying glass">
            <a:extLst>
              <a:ext uri="{FF2B5EF4-FFF2-40B4-BE49-F238E27FC236}">
                <a16:creationId xmlns:a16="http://schemas.microsoft.com/office/drawing/2014/main" id="{86AA2122-689C-4E03-9D14-75DFD554A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V="1">
            <a:off x="577192" y="1971169"/>
            <a:ext cx="419099" cy="419099"/>
          </a:xfr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205D8DD-2122-4135-B901-29561F0ADC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2287" y="1252537"/>
            <a:ext cx="6769713" cy="4352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63CCC4-3F29-4530-999D-047D01FAEA7C}"/>
              </a:ext>
            </a:extLst>
          </p:cNvPr>
          <p:cNvSpPr txBox="1"/>
          <p:nvPr/>
        </p:nvSpPr>
        <p:spPr>
          <a:xfrm>
            <a:off x="1148466" y="2019650"/>
            <a:ext cx="427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BPA detektiran u 92% ispitanika, BPS, BPF</a:t>
            </a:r>
          </a:p>
          <a:p>
            <a:endParaRPr lang="hr-H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313A0B-3A89-4336-9AAF-FF0606B38004}"/>
              </a:ext>
            </a:extLst>
          </p:cNvPr>
          <p:cNvSpPr txBox="1"/>
          <p:nvPr/>
        </p:nvSpPr>
        <p:spPr>
          <a:xfrm>
            <a:off x="1148466" y="3186410"/>
            <a:ext cx="4273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TDI preveden u HBM-GV (engl. </a:t>
            </a:r>
            <a:r>
              <a:rPr lang="hr-HR" dirty="0" err="1"/>
              <a:t>guidance</a:t>
            </a:r>
            <a:r>
              <a:rPr lang="hr-HR" dirty="0"/>
              <a:t> </a:t>
            </a:r>
            <a:r>
              <a:rPr lang="hr-HR" dirty="0" err="1"/>
              <a:t>value</a:t>
            </a:r>
            <a:r>
              <a:rPr lang="hr-HR" dirty="0"/>
              <a:t>) </a:t>
            </a:r>
            <a:r>
              <a:rPr lang="en-US" dirty="0"/>
              <a:t>11.5 ng/L </a:t>
            </a:r>
            <a:r>
              <a:rPr lang="hr-HR" dirty="0"/>
              <a:t>ukupnog</a:t>
            </a:r>
            <a:r>
              <a:rPr lang="en-US" dirty="0"/>
              <a:t> BPA</a:t>
            </a:r>
            <a:r>
              <a:rPr lang="hr-HR" dirty="0"/>
              <a:t> u urinu</a:t>
            </a:r>
            <a:r>
              <a:rPr lang="en-US" dirty="0"/>
              <a:t> </a:t>
            </a:r>
            <a:r>
              <a:rPr lang="hr-HR" dirty="0"/>
              <a:t>za odrasle</a:t>
            </a:r>
          </a:p>
          <a:p>
            <a:endParaRPr lang="hr-H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15B9AC-8B25-4173-B054-084C517297DA}"/>
              </a:ext>
            </a:extLst>
          </p:cNvPr>
          <p:cNvSpPr txBox="1"/>
          <p:nvPr/>
        </p:nvSpPr>
        <p:spPr>
          <a:xfrm>
            <a:off x="1201484" y="4630169"/>
            <a:ext cx="4119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unatoč mjerama uvedenim 2015., razine izloženosti BPA i dalje previsoke (urin za </a:t>
            </a:r>
            <a:r>
              <a:rPr lang="hr-HR" dirty="0" err="1"/>
              <a:t>biomonitoring</a:t>
            </a:r>
            <a:r>
              <a:rPr lang="hr-HR" dirty="0"/>
              <a:t> se prikupljao 2014-2020)</a:t>
            </a:r>
          </a:p>
          <a:p>
            <a:endParaRPr lang="hr-H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73A687-C447-4254-A15F-E0B32A4312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199" y="694087"/>
            <a:ext cx="1622017" cy="667637"/>
          </a:xfrm>
          <a:prstGeom prst="rect">
            <a:avLst/>
          </a:prstGeom>
        </p:spPr>
      </p:pic>
      <p:pic>
        <p:nvPicPr>
          <p:cNvPr id="16" name="Graphic 15" descr="Pencil">
            <a:extLst>
              <a:ext uri="{FF2B5EF4-FFF2-40B4-BE49-F238E27FC236}">
                <a16:creationId xmlns:a16="http://schemas.microsoft.com/office/drawing/2014/main" id="{E6F5639C-C0D2-4442-A0A6-7CA2E53A29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7454" y="3219449"/>
            <a:ext cx="419100" cy="419100"/>
          </a:xfrm>
          <a:prstGeom prst="rect">
            <a:avLst/>
          </a:prstGeom>
        </p:spPr>
      </p:pic>
      <p:pic>
        <p:nvPicPr>
          <p:cNvPr id="18" name="Graphic 17" descr="Statistics">
            <a:extLst>
              <a:ext uri="{FF2B5EF4-FFF2-40B4-BE49-F238E27FC236}">
                <a16:creationId xmlns:a16="http://schemas.microsoft.com/office/drawing/2014/main" id="{A5B93538-D0E4-4DE7-B799-839E3F152C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8400" y="4836000"/>
            <a:ext cx="496684" cy="49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28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32D4AC0-DEB9-443E-B4C4-0EC91F9773E7}"/>
              </a:ext>
            </a:extLst>
          </p:cNvPr>
          <p:cNvSpPr/>
          <p:nvPr/>
        </p:nvSpPr>
        <p:spPr>
          <a:xfrm>
            <a:off x="8019342" y="905715"/>
            <a:ext cx="3783637" cy="1187780"/>
          </a:xfrm>
          <a:prstGeom prst="roundRect">
            <a:avLst/>
          </a:prstGeom>
          <a:solidFill>
            <a:srgbClr val="541A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EFB32E93-78B6-46DA-B841-CA308216D6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2821822"/>
              </p:ext>
            </p:extLst>
          </p:nvPr>
        </p:nvGraphicFramePr>
        <p:xfrm>
          <a:off x="2901247" y="1128509"/>
          <a:ext cx="5832832" cy="4280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FCD8B57-64CA-4D28-AC7B-D10FC197BD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183" y="2476716"/>
            <a:ext cx="1357658" cy="950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8BA212-5175-4D19-ACE2-8DD9637DF9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638" y="2306238"/>
            <a:ext cx="1844742" cy="12913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4C51FC-4B01-4C54-B00C-1B1069F49E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36" y="4004939"/>
            <a:ext cx="2074982" cy="14524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702084-1129-4676-A113-B38C0083D2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671" y="850452"/>
            <a:ext cx="2703506" cy="18924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144A72-94CE-49FB-B721-87396A4162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921" y="4206815"/>
            <a:ext cx="1576239" cy="11033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5A2FB5-12F0-4A44-B574-127D3AAEE090}"/>
              </a:ext>
            </a:extLst>
          </p:cNvPr>
          <p:cNvSpPr txBox="1"/>
          <p:nvPr/>
        </p:nvSpPr>
        <p:spPr>
          <a:xfrm>
            <a:off x="7762918" y="3668626"/>
            <a:ext cx="2695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 doticaju s tkivima</a:t>
            </a:r>
          </a:p>
          <a:p>
            <a:r>
              <a:rPr lang="hr-HR" dirty="0" err="1"/>
              <a:t>Invazivnost</a:t>
            </a:r>
            <a:r>
              <a:rPr lang="hr-HR" dirty="0"/>
              <a:t> prikupljanja</a:t>
            </a:r>
          </a:p>
        </p:txBody>
      </p:sp>
      <p:pic>
        <p:nvPicPr>
          <p:cNvPr id="15" name="Graphic 14" descr="Checkmark">
            <a:extLst>
              <a:ext uri="{FF2B5EF4-FFF2-40B4-BE49-F238E27FC236}">
                <a16:creationId xmlns:a16="http://schemas.microsoft.com/office/drawing/2014/main" id="{FDC49C9B-124E-48F8-8FE4-8CABC44CEB9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468265" y="3663878"/>
            <a:ext cx="353429" cy="353429"/>
          </a:xfrm>
          <a:prstGeom prst="rect">
            <a:avLst/>
          </a:prstGeom>
        </p:spPr>
      </p:pic>
      <p:pic>
        <p:nvPicPr>
          <p:cNvPr id="17" name="Graphic 16" descr="Close">
            <a:extLst>
              <a:ext uri="{FF2B5EF4-FFF2-40B4-BE49-F238E27FC236}">
                <a16:creationId xmlns:a16="http://schemas.microsoft.com/office/drawing/2014/main" id="{9B7B6E77-9245-4D5B-88B3-07903A4092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427485" y="3946465"/>
            <a:ext cx="396393" cy="39639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EB1EAA-F43D-4E99-A2AE-B4B1043F38E5}"/>
              </a:ext>
            </a:extLst>
          </p:cNvPr>
          <p:cNvSpPr txBox="1"/>
          <p:nvPr/>
        </p:nvSpPr>
        <p:spPr>
          <a:xfrm>
            <a:off x="3609998" y="5383997"/>
            <a:ext cx="2486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Neinvazivno prikupljanje</a:t>
            </a:r>
          </a:p>
        </p:txBody>
      </p:sp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id="{F3F63208-8739-432F-9864-5159B0DAE6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56569" y="5373879"/>
            <a:ext cx="353429" cy="35342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8BF4F2E-0C7D-4F64-AC14-74D779163C3E}"/>
              </a:ext>
            </a:extLst>
          </p:cNvPr>
          <p:cNvSpPr txBox="1"/>
          <p:nvPr/>
        </p:nvSpPr>
        <p:spPr>
          <a:xfrm>
            <a:off x="4916841" y="383193"/>
            <a:ext cx="2057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Lako uzorkovanje</a:t>
            </a:r>
          </a:p>
          <a:p>
            <a:r>
              <a:rPr lang="hr-HR" dirty="0"/>
              <a:t>Jako razrijeđen fluid</a:t>
            </a:r>
          </a:p>
        </p:txBody>
      </p:sp>
      <p:pic>
        <p:nvPicPr>
          <p:cNvPr id="21" name="Graphic 20" descr="Checkmark">
            <a:extLst>
              <a:ext uri="{FF2B5EF4-FFF2-40B4-BE49-F238E27FC236}">
                <a16:creationId xmlns:a16="http://schemas.microsoft.com/office/drawing/2014/main" id="{A7647C93-7655-4343-9C77-0CCD6DE77A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64325" y="369308"/>
            <a:ext cx="353429" cy="353429"/>
          </a:xfrm>
          <a:prstGeom prst="rect">
            <a:avLst/>
          </a:prstGeom>
        </p:spPr>
      </p:pic>
      <p:pic>
        <p:nvPicPr>
          <p:cNvPr id="22" name="Graphic 21" descr="Close">
            <a:extLst>
              <a:ext uri="{FF2B5EF4-FFF2-40B4-BE49-F238E27FC236}">
                <a16:creationId xmlns:a16="http://schemas.microsoft.com/office/drawing/2014/main" id="{6ECD7A98-E8FD-42F0-ABED-BF4BF9325CF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631883" y="652255"/>
            <a:ext cx="396393" cy="39639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504B553-4133-4017-8910-0DA0A8A857B3}"/>
              </a:ext>
            </a:extLst>
          </p:cNvPr>
          <p:cNvSpPr txBox="1"/>
          <p:nvPr/>
        </p:nvSpPr>
        <p:spPr>
          <a:xfrm>
            <a:off x="744213" y="2145340"/>
            <a:ext cx="248600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Neinvazivno prikupljanje</a:t>
            </a:r>
          </a:p>
          <a:p>
            <a:pPr>
              <a:lnSpc>
                <a:spcPct val="150000"/>
              </a:lnSpc>
            </a:pPr>
            <a:r>
              <a:rPr lang="hr-HR" dirty="0"/>
              <a:t>Priprema uzorka</a:t>
            </a:r>
          </a:p>
          <a:p>
            <a:r>
              <a:rPr lang="hr-HR" dirty="0"/>
              <a:t>Manje zahtjevno </a:t>
            </a:r>
          </a:p>
          <a:p>
            <a:r>
              <a:rPr lang="hr-HR" dirty="0"/>
              <a:t>procesuiranje od krvi</a:t>
            </a:r>
          </a:p>
        </p:txBody>
      </p:sp>
      <p:pic>
        <p:nvPicPr>
          <p:cNvPr id="24" name="Graphic 23" descr="Checkmark">
            <a:extLst>
              <a:ext uri="{FF2B5EF4-FFF2-40B4-BE49-F238E27FC236}">
                <a16:creationId xmlns:a16="http://schemas.microsoft.com/office/drawing/2014/main" id="{50C73E2F-F428-44AC-A61A-5A6BEB9B48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36182" y="2155109"/>
            <a:ext cx="353429" cy="353429"/>
          </a:xfrm>
          <a:prstGeom prst="rect">
            <a:avLst/>
          </a:prstGeom>
        </p:spPr>
      </p:pic>
      <p:pic>
        <p:nvPicPr>
          <p:cNvPr id="25" name="Graphic 24" descr="Close">
            <a:extLst>
              <a:ext uri="{FF2B5EF4-FFF2-40B4-BE49-F238E27FC236}">
                <a16:creationId xmlns:a16="http://schemas.microsoft.com/office/drawing/2014/main" id="{079213E4-317C-4274-9A5F-F7569A5FCC0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14699" y="2502013"/>
            <a:ext cx="396393" cy="39639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9B148BF-BCF7-45F9-8B7E-C15EC6CD89E4}"/>
              </a:ext>
            </a:extLst>
          </p:cNvPr>
          <p:cNvSpPr txBox="1"/>
          <p:nvPr/>
        </p:nvSpPr>
        <p:spPr>
          <a:xfrm>
            <a:off x="8734079" y="51735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  <a:p>
            <a:endParaRPr lang="hr-HR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55C8DF-C32D-40A1-8EF3-F027693C4FE4}"/>
              </a:ext>
            </a:extLst>
          </p:cNvPr>
          <p:cNvSpPr txBox="1"/>
          <p:nvPr/>
        </p:nvSpPr>
        <p:spPr>
          <a:xfrm>
            <a:off x="8168595" y="1048648"/>
            <a:ext cx="35423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Očekivane koncentracije </a:t>
            </a:r>
            <a:r>
              <a:rPr lang="hr-HR" b="1" dirty="0" err="1">
                <a:solidFill>
                  <a:schemeClr val="bg1"/>
                </a:solidFill>
              </a:rPr>
              <a:t>bisfenola</a:t>
            </a:r>
            <a:r>
              <a:rPr lang="hr-HR" b="1" dirty="0">
                <a:solidFill>
                  <a:schemeClr val="bg1"/>
                </a:solidFill>
              </a:rPr>
              <a:t>?</a:t>
            </a:r>
          </a:p>
          <a:p>
            <a:endParaRPr lang="hr-HR" b="1" dirty="0">
              <a:solidFill>
                <a:schemeClr val="bg1"/>
              </a:solidFill>
            </a:endParaRPr>
          </a:p>
          <a:p>
            <a:pPr algn="ctr"/>
            <a:r>
              <a:rPr lang="hr-HR" b="1" dirty="0">
                <a:solidFill>
                  <a:schemeClr val="bg1"/>
                </a:solidFill>
              </a:rPr>
              <a:t>     </a:t>
            </a:r>
            <a:r>
              <a:rPr lang="hr-HR" b="1" dirty="0" err="1">
                <a:solidFill>
                  <a:schemeClr val="bg1"/>
                </a:solidFill>
              </a:rPr>
              <a:t>ng</a:t>
            </a:r>
            <a:r>
              <a:rPr lang="hr-HR" b="1" dirty="0">
                <a:solidFill>
                  <a:schemeClr val="bg1"/>
                </a:solidFill>
              </a:rPr>
              <a:t>/</a:t>
            </a:r>
            <a:r>
              <a:rPr lang="hr-HR" b="1" dirty="0" err="1">
                <a:solidFill>
                  <a:schemeClr val="bg1"/>
                </a:solidFill>
              </a:rPr>
              <a:t>mL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10749509-4EB3-48CF-B6CE-8CF21A71F670}"/>
              </a:ext>
            </a:extLst>
          </p:cNvPr>
          <p:cNvSpPr/>
          <p:nvPr/>
        </p:nvSpPr>
        <p:spPr>
          <a:xfrm rot="16200000">
            <a:off x="9154662" y="1617365"/>
            <a:ext cx="194879" cy="358626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44EA61E0-B304-462C-A266-F067CAFB2A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36182" y="2973042"/>
            <a:ext cx="353429" cy="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82B3859-6962-46FA-AC7F-9823ABD45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85" y="744769"/>
            <a:ext cx="9799630" cy="51543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A66953-5D2B-46AA-BC4E-6E0EE8B19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510" y="2028198"/>
            <a:ext cx="3276610" cy="2293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7D8513-CD60-4B1A-A32C-8D0D870628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479"/>
            <a:ext cx="2675030" cy="18725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EAE648-AE69-4CEB-9CF0-28D1593355BD}"/>
              </a:ext>
            </a:extLst>
          </p:cNvPr>
          <p:cNvSpPr txBox="1"/>
          <p:nvPr/>
        </p:nvSpPr>
        <p:spPr>
          <a:xfrm>
            <a:off x="3380874" y="-61235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GC-MS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2B96B5-8EC8-415C-BC14-BF22172C17B2}"/>
              </a:ext>
            </a:extLst>
          </p:cNvPr>
          <p:cNvSpPr txBox="1"/>
          <p:nvPr/>
        </p:nvSpPr>
        <p:spPr>
          <a:xfrm>
            <a:off x="6096000" y="-771346"/>
            <a:ext cx="776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LC-MS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06ECA5-C282-4012-94D0-4A024EB95FB3}"/>
              </a:ext>
            </a:extLst>
          </p:cNvPr>
          <p:cNvSpPr txBox="1"/>
          <p:nvPr/>
        </p:nvSpPr>
        <p:spPr>
          <a:xfrm>
            <a:off x="2935871" y="5936404"/>
            <a:ext cx="6745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Učestalost korištenja </a:t>
            </a:r>
            <a:r>
              <a:rPr lang="hr-HR" sz="1400" dirty="0" err="1"/>
              <a:t>kromatografskih</a:t>
            </a:r>
            <a:r>
              <a:rPr lang="hr-HR" sz="1400" dirty="0"/>
              <a:t> metoda za analizu </a:t>
            </a:r>
            <a:r>
              <a:rPr lang="hr-HR" sz="1400" dirty="0" err="1"/>
              <a:t>bisfenola</a:t>
            </a:r>
            <a:r>
              <a:rPr lang="hr-HR" sz="1400" dirty="0"/>
              <a:t> u biološkim matricama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7630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2389</TotalTime>
  <Words>1257</Words>
  <Application>Microsoft Office PowerPoint</Application>
  <PresentationFormat>Widescreen</PresentationFormat>
  <Paragraphs>370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Kvantitativna analiza bisfenola u uzorcima humanog urina primjenom online-SPE-LC-MS/MS metode A. E. Danta, R. Rodil, J. B. Quintana, R. Montes, Anal Bioanal Chem 416, (2024) 4469–4480.</vt:lpstr>
      <vt:lpstr>Bisfenoli</vt:lpstr>
      <vt:lpstr>PowerPoint Presentation</vt:lpstr>
      <vt:lpstr>PowerPoint Presentation</vt:lpstr>
      <vt:lpstr>PowerPoint Presentation</vt:lpstr>
      <vt:lpstr>PowerPoint Presentation</vt:lpstr>
      <vt:lpstr>HBM4EU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Kvantitativna analiza bisfenola u uzorcima humanog urina primjenom online-SPE-LC-MS metode</dc:title>
  <dc:creator>Lucija Kutlesa</dc:creator>
  <cp:lastModifiedBy>Lucija Kutlesa</cp:lastModifiedBy>
  <cp:revision>228</cp:revision>
  <dcterms:created xsi:type="dcterms:W3CDTF">2026-03-27T08:52:45Z</dcterms:created>
  <dcterms:modified xsi:type="dcterms:W3CDTF">2026-05-21T06:54:40Z</dcterms:modified>
</cp:coreProperties>
</file>