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1" r:id="rId1"/>
  </p:sldMasterIdLst>
  <p:sldIdLst>
    <p:sldId id="256" r:id="rId2"/>
    <p:sldId id="257" r:id="rId3"/>
    <p:sldId id="258" r:id="rId4"/>
    <p:sldId id="271" r:id="rId5"/>
    <p:sldId id="262" r:id="rId6"/>
    <p:sldId id="263" r:id="rId7"/>
    <p:sldId id="267" r:id="rId8"/>
    <p:sldId id="269" r:id="rId9"/>
    <p:sldId id="270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4660"/>
  </p:normalViewPr>
  <p:slideViewPr>
    <p:cSldViewPr snapToGrid="0">
      <p:cViewPr varScale="1">
        <p:scale>
          <a:sx n="161" d="100"/>
          <a:sy n="161" d="100"/>
        </p:scale>
        <p:origin x="15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1568F390-0FC7-49EC-94B9-21BC3D36AB13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F62437CA-D5E4-4D72-A20F-AA8F2E02F535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7870056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8F390-0FC7-49EC-94B9-21BC3D36AB13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437CA-D5E4-4D72-A20F-AA8F2E02F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171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8F390-0FC7-49EC-94B9-21BC3D36AB13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437CA-D5E4-4D72-A20F-AA8F2E02F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154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8F390-0FC7-49EC-94B9-21BC3D36AB13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437CA-D5E4-4D72-A20F-AA8F2E02F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186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568F390-0FC7-49EC-94B9-21BC3D36AB13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62437CA-D5E4-4D72-A20F-AA8F2E02F53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532547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8F390-0FC7-49EC-94B9-21BC3D36AB13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437CA-D5E4-4D72-A20F-AA8F2E02F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868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8F390-0FC7-49EC-94B9-21BC3D36AB13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437CA-D5E4-4D72-A20F-AA8F2E02F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8F390-0FC7-49EC-94B9-21BC3D36AB13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437CA-D5E4-4D72-A20F-AA8F2E02F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465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8F390-0FC7-49EC-94B9-21BC3D36AB13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437CA-D5E4-4D72-A20F-AA8F2E02F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1531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568F390-0FC7-49EC-94B9-21BC3D36AB13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62437CA-D5E4-4D72-A20F-AA8F2E02F53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75633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568F390-0FC7-49EC-94B9-21BC3D36AB13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62437CA-D5E4-4D72-A20F-AA8F2E02F53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64849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1568F390-0FC7-49EC-94B9-21BC3D36AB13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F62437CA-D5E4-4D72-A20F-AA8F2E02F53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86072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4236E-24B3-458C-8857-B2C0E0F577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00828" y="1929648"/>
            <a:ext cx="8361229" cy="2098226"/>
          </a:xfrm>
        </p:spPr>
        <p:txBody>
          <a:bodyPr>
            <a:normAutofit/>
          </a:bodyPr>
          <a:lstStyle/>
          <a:p>
            <a:r>
              <a:rPr lang="en-US" sz="4800" b="1" dirty="0" err="1"/>
              <a:t>Računalne</a:t>
            </a:r>
            <a:r>
              <a:rPr lang="en-US" sz="4800" b="1" dirty="0"/>
              <a:t> </a:t>
            </a:r>
            <a:r>
              <a:rPr lang="en-US" sz="4800" b="1" dirty="0" err="1"/>
              <a:t>metode</a:t>
            </a:r>
            <a:r>
              <a:rPr lang="en-US" sz="4800" b="1" dirty="0"/>
              <a:t> u </a:t>
            </a:r>
            <a:r>
              <a:rPr lang="en-US" sz="4800" b="1" dirty="0" err="1"/>
              <a:t>istraživanju</a:t>
            </a:r>
            <a:r>
              <a:rPr lang="en-US" sz="4800" b="1" dirty="0"/>
              <a:t> alosterije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F62543-90FE-4582-A1AC-D361312229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65605" y="1213079"/>
            <a:ext cx="6831673" cy="1086237"/>
          </a:xfrm>
        </p:spPr>
        <p:txBody>
          <a:bodyPr>
            <a:normAutofit/>
          </a:bodyPr>
          <a:lstStyle/>
          <a:p>
            <a:r>
              <a:rPr lang="en-US" sz="2400" i="1" dirty="0" err="1"/>
              <a:t>Kemijski</a:t>
            </a:r>
            <a:r>
              <a:rPr lang="en-US" sz="2400" i="1" dirty="0"/>
              <a:t> seminar 1</a:t>
            </a:r>
          </a:p>
          <a:p>
            <a:r>
              <a:rPr lang="en-US" sz="2400" dirty="0"/>
              <a:t>Zoe Jelić Matošević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0C395EAB-F5EF-43C3-B1A0-05F407868CB7}"/>
              </a:ext>
            </a:extLst>
          </p:cNvPr>
          <p:cNvSpPr txBox="1">
            <a:spLocks/>
          </p:cNvSpPr>
          <p:nvPr/>
        </p:nvSpPr>
        <p:spPr>
          <a:xfrm>
            <a:off x="2565604" y="4296937"/>
            <a:ext cx="6831673" cy="1086237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Font typeface="Franklin Gothic Book" panose="020B0503020102020204" pitchFamily="34" charset="0"/>
              <a:buNone/>
              <a:defRPr sz="23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/>
              <a:t>prema radu</a:t>
            </a:r>
            <a:endParaRPr lang="en-US" dirty="0"/>
          </a:p>
          <a:p>
            <a:r>
              <a:rPr lang="hr-HR" dirty="0" err="1"/>
              <a:t>Greener</a:t>
            </a:r>
            <a:r>
              <a:rPr lang="hr-HR" dirty="0"/>
              <a:t>, J. G. &amp; Sternberg, M. J. </a:t>
            </a:r>
            <a:r>
              <a:rPr lang="hr-HR" i="1" dirty="0" err="1"/>
              <a:t>Curr</a:t>
            </a:r>
            <a:r>
              <a:rPr lang="hr-HR" i="1" dirty="0"/>
              <a:t>. </a:t>
            </a:r>
            <a:r>
              <a:rPr lang="hr-HR" i="1" dirty="0" err="1"/>
              <a:t>Opin</a:t>
            </a:r>
            <a:r>
              <a:rPr lang="hr-HR" i="1" dirty="0"/>
              <a:t>. </a:t>
            </a:r>
            <a:r>
              <a:rPr lang="hr-HR" i="1" dirty="0" err="1"/>
              <a:t>Struct</a:t>
            </a:r>
            <a:r>
              <a:rPr lang="hr-HR" i="1" dirty="0"/>
              <a:t>. </a:t>
            </a:r>
            <a:r>
              <a:rPr lang="hr-HR" i="1" dirty="0" err="1"/>
              <a:t>Biol</a:t>
            </a:r>
            <a:r>
              <a:rPr lang="hr-HR" i="1" dirty="0"/>
              <a:t>.</a:t>
            </a:r>
            <a:r>
              <a:rPr lang="hr-HR" dirty="0"/>
              <a:t> 50, 1–8 (2018).</a:t>
            </a:r>
            <a:endParaRPr lang="en-US" dirty="0"/>
          </a:p>
          <a:p>
            <a:r>
              <a:rPr lang="hr-HR" dirty="0"/>
              <a:t>„</a:t>
            </a:r>
            <a:r>
              <a:rPr lang="hr-HR" dirty="0" err="1"/>
              <a:t>Structure-based</a:t>
            </a:r>
            <a:r>
              <a:rPr lang="hr-HR" dirty="0"/>
              <a:t> </a:t>
            </a:r>
            <a:r>
              <a:rPr lang="hr-HR" dirty="0" err="1"/>
              <a:t>prediction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protein </a:t>
            </a:r>
            <a:r>
              <a:rPr lang="hr-HR" dirty="0" err="1"/>
              <a:t>allostery</a:t>
            </a:r>
            <a:r>
              <a:rPr lang="hr-HR" dirty="0"/>
              <a:t>“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5475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88265-103C-40D4-9B6F-9FD10F0CA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Definicija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objašnjenja</a:t>
            </a:r>
            <a:r>
              <a:rPr lang="en-US" dirty="0"/>
              <a:t> alosterije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EFB959-296D-4024-A114-9B426AD0640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/>
              <a:t>Bohrov</a:t>
            </a:r>
            <a:r>
              <a:rPr lang="en-US" dirty="0"/>
              <a:t> </a:t>
            </a:r>
            <a:r>
              <a:rPr lang="en-US" dirty="0" err="1"/>
              <a:t>efekt</a:t>
            </a:r>
            <a:r>
              <a:rPr lang="en-US" dirty="0"/>
              <a:t> (hemoglobin)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MWC model alosterije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KNF model alosterije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EE4A58-EF2B-4C4F-B962-932B6023C78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317246" y="1736613"/>
            <a:ext cx="5080635" cy="15646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42CC5FD-5503-45EE-AAEB-DCDD4ACC57C6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317246" y="4352066"/>
            <a:ext cx="5039360" cy="1199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8752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2BCFFE-F8E1-40A6-AAEA-BA62C6E39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Suvremeno</a:t>
            </a:r>
            <a:r>
              <a:rPr lang="en-US" dirty="0"/>
              <a:t> </a:t>
            </a:r>
            <a:r>
              <a:rPr lang="en-US" dirty="0" err="1"/>
              <a:t>viđenje</a:t>
            </a:r>
            <a:r>
              <a:rPr lang="en-US" dirty="0"/>
              <a:t> alosterije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A5BB84-F72D-4810-B52D-6E53FD9D6F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968615" y="4715435"/>
            <a:ext cx="9251576" cy="2142565"/>
          </a:xfrm>
        </p:spPr>
        <p:txBody>
          <a:bodyPr/>
          <a:lstStyle/>
          <a:p>
            <a:r>
              <a:rPr lang="en-US" dirty="0" err="1"/>
              <a:t>Multimerni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monomerni</a:t>
            </a:r>
            <a:r>
              <a:rPr lang="en-US" dirty="0"/>
              <a:t> </a:t>
            </a:r>
            <a:r>
              <a:rPr lang="en-US" dirty="0" err="1"/>
              <a:t>proteini</a:t>
            </a:r>
            <a:endParaRPr lang="en-US" dirty="0"/>
          </a:p>
          <a:p>
            <a:r>
              <a:rPr lang="en-US" dirty="0"/>
              <a:t>Sa </a:t>
            </a:r>
            <a:r>
              <a:rPr lang="en-US" dirty="0" err="1"/>
              <a:t>i</a:t>
            </a:r>
            <a:r>
              <a:rPr lang="en-US" dirty="0"/>
              <a:t> bez konformacijske </a:t>
            </a:r>
            <a:r>
              <a:rPr lang="en-US" dirty="0" err="1"/>
              <a:t>promjene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Pomak</a:t>
            </a:r>
            <a:r>
              <a:rPr lang="en-US" dirty="0"/>
              <a:t> </a:t>
            </a:r>
            <a:r>
              <a:rPr lang="en-US" dirty="0" err="1"/>
              <a:t>populacije</a:t>
            </a:r>
            <a:r>
              <a:rPr lang="en-US" dirty="0"/>
              <a:t> </a:t>
            </a:r>
            <a:r>
              <a:rPr lang="en-US" dirty="0" err="1"/>
              <a:t>konformacijskih</a:t>
            </a:r>
            <a:r>
              <a:rPr lang="en-US" dirty="0"/>
              <a:t> </a:t>
            </a:r>
            <a:r>
              <a:rPr lang="en-US" dirty="0" err="1"/>
              <a:t>ensembla</a:t>
            </a:r>
            <a:endParaRPr lang="en-US" dirty="0"/>
          </a:p>
          <a:p>
            <a:r>
              <a:rPr lang="en-US" dirty="0"/>
              <a:t>Alosteričke </a:t>
            </a:r>
            <a:r>
              <a:rPr lang="en-US" dirty="0" err="1"/>
              <a:t>mreže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4F3C8E-04FD-4B57-B4E2-7C26643D072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968615" y="1428750"/>
            <a:ext cx="6254769" cy="3240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1113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24A32D-9ACD-497D-A6C2-4F3F71B54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Allopred</a:t>
            </a:r>
            <a:r>
              <a:rPr lang="en-US" dirty="0"/>
              <a:t> web server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1BCB92-A8C5-4ABC-B8D8-644F9761B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899879"/>
            <a:ext cx="5729844" cy="358140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 err="1"/>
              <a:t>Predviđanje</a:t>
            </a:r>
            <a:r>
              <a:rPr lang="en-US" dirty="0"/>
              <a:t> alosteričkih </a:t>
            </a:r>
            <a:r>
              <a:rPr lang="en-US" dirty="0" err="1"/>
              <a:t>džepova</a:t>
            </a:r>
            <a:r>
              <a:rPr lang="en-US" dirty="0"/>
              <a:t> u protein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Razlika</a:t>
            </a:r>
            <a:r>
              <a:rPr lang="en-US" dirty="0"/>
              <a:t> </a:t>
            </a:r>
            <a:r>
              <a:rPr lang="en-US" dirty="0" err="1"/>
              <a:t>normalnih</a:t>
            </a:r>
            <a:r>
              <a:rPr lang="en-US" dirty="0"/>
              <a:t> </a:t>
            </a:r>
            <a:r>
              <a:rPr lang="en-US" dirty="0" err="1"/>
              <a:t>modova</a:t>
            </a:r>
            <a:r>
              <a:rPr lang="en-US" dirty="0"/>
              <a:t> </a:t>
            </a:r>
            <a:r>
              <a:rPr lang="en-US" dirty="0" err="1"/>
              <a:t>aktivnog</a:t>
            </a:r>
            <a:r>
              <a:rPr lang="en-US" dirty="0"/>
              <a:t> </a:t>
            </a:r>
            <a:r>
              <a:rPr lang="en-US" dirty="0" err="1"/>
              <a:t>mjesta</a:t>
            </a:r>
            <a:r>
              <a:rPr lang="en-US" dirty="0"/>
              <a:t> </a:t>
            </a:r>
            <a:r>
              <a:rPr lang="en-US" dirty="0" err="1"/>
              <a:t>zbog</a:t>
            </a:r>
            <a:r>
              <a:rPr lang="en-US" dirty="0"/>
              <a:t> </a:t>
            </a:r>
            <a:r>
              <a:rPr lang="en-US" dirty="0" err="1"/>
              <a:t>restrikcije</a:t>
            </a:r>
            <a:r>
              <a:rPr lang="en-US" dirty="0"/>
              <a:t> alosteričkog </a:t>
            </a:r>
            <a:r>
              <a:rPr lang="en-US" dirty="0" err="1"/>
              <a:t>džepa</a:t>
            </a:r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0B8704D-32DE-4321-B8FC-2F9FFF4AA904}"/>
                  </a:ext>
                </a:extLst>
              </p:cNvPr>
              <p:cNvSpPr txBox="1"/>
              <p:nvPr/>
            </p:nvSpPr>
            <p:spPr>
              <a:xfrm>
                <a:off x="7281581" y="2102748"/>
                <a:ext cx="4139301" cy="10787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eqArr>
                            <m:eqArr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  <m:sup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b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eqArr>
                        </m:sub>
                        <m:sup/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nary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  <m:sup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bSup>
                            </m:e>
                          </m:d>
                        </m:e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0B8704D-32DE-4321-B8FC-2F9FFF4AA9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1581" y="2102748"/>
                <a:ext cx="4139301" cy="107875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EE4744A-ACD5-4022-9A51-55CA16455E37}"/>
                  </a:ext>
                </a:extLst>
              </p:cNvPr>
              <p:cNvSpPr txBox="1"/>
              <p:nvPr/>
            </p:nvSpPr>
            <p:spPr>
              <a:xfrm>
                <a:off x="6145154" y="3378131"/>
                <a:ext cx="6094520" cy="8485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𝜈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EE4744A-ACD5-4022-9A51-55CA16455E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5154" y="3378131"/>
                <a:ext cx="6094520" cy="84856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C07F5AC-03DD-4F2A-AF99-24D4694658D6}"/>
                  </a:ext>
                </a:extLst>
              </p:cNvPr>
              <p:cNvSpPr txBox="1"/>
              <p:nvPr/>
            </p:nvSpPr>
            <p:spPr>
              <a:xfrm>
                <a:off x="6217655" y="4619948"/>
                <a:ext cx="6094520" cy="9025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den>
                      </m:f>
                      <m:nary>
                        <m:naryPr>
                          <m:chr m:val="∑"/>
                          <m:limLoc m:val="undOvr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sup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C07F5AC-03DD-4F2A-AF99-24D4694658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7655" y="4619948"/>
                <a:ext cx="6094520" cy="90255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E197462-70D9-41DF-8032-01BB08FC0CBB}"/>
                  </a:ext>
                </a:extLst>
              </p:cNvPr>
              <p:cNvSpPr txBox="1"/>
              <p:nvPr/>
            </p:nvSpPr>
            <p:spPr>
              <a:xfrm>
                <a:off x="8421488" y="5867400"/>
                <a:ext cx="1686853" cy="689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E197462-70D9-41DF-8032-01BB08FC0C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1488" y="5867400"/>
                <a:ext cx="1686853" cy="689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14258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96C8990-FB03-40B2-A4A5-DEBEBE651F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4303" y="1620371"/>
            <a:ext cx="4767697" cy="4336676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E0B20C6-96C0-4221-A2DB-4EB37F31D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Usmjerene</a:t>
            </a:r>
            <a:r>
              <a:rPr lang="en-US" dirty="0"/>
              <a:t> simulacija </a:t>
            </a:r>
            <a:r>
              <a:rPr lang="en-US" dirty="0" err="1"/>
              <a:t>molekulske</a:t>
            </a:r>
            <a:r>
              <a:rPr lang="en-US" dirty="0"/>
              <a:t> </a:t>
            </a:r>
            <a:r>
              <a:rPr lang="en-US" dirty="0" err="1"/>
              <a:t>dinamike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3321C5F-C3D3-47AB-863F-9208150A019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DAH7PS protein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i="1" dirty="0"/>
              <a:t>B. anthracis</a:t>
            </a:r>
          </a:p>
          <a:p>
            <a:endParaRPr lang="en-US" i="1" dirty="0"/>
          </a:p>
          <a:p>
            <a:endParaRPr lang="en-US" i="1" dirty="0"/>
          </a:p>
          <a:p>
            <a:r>
              <a:rPr lang="en-US" dirty="0" err="1"/>
              <a:t>Vanjska</a:t>
            </a:r>
            <a:r>
              <a:rPr lang="en-US" dirty="0"/>
              <a:t> </a:t>
            </a:r>
            <a:r>
              <a:rPr lang="en-US" dirty="0" err="1"/>
              <a:t>sila</a:t>
            </a:r>
            <a:r>
              <a:rPr lang="en-US" dirty="0"/>
              <a:t> </a:t>
            </a:r>
            <a:r>
              <a:rPr lang="en-US" dirty="0" err="1"/>
              <a:t>ubrzava</a:t>
            </a:r>
            <a:r>
              <a:rPr lang="en-US" dirty="0"/>
              <a:t> </a:t>
            </a:r>
            <a:r>
              <a:rPr lang="en-US" dirty="0" err="1"/>
              <a:t>promjenu</a:t>
            </a:r>
            <a:r>
              <a:rPr lang="en-US" dirty="0"/>
              <a:t> konformaciji</a:t>
            </a:r>
          </a:p>
          <a:p>
            <a:endParaRPr lang="en-US" dirty="0"/>
          </a:p>
          <a:p>
            <a:r>
              <a:rPr lang="en-US" dirty="0" err="1"/>
              <a:t>Identificiran</a:t>
            </a:r>
            <a:r>
              <a:rPr lang="en-US" dirty="0"/>
              <a:t> </a:t>
            </a:r>
            <a:r>
              <a:rPr lang="en-US" i="1" dirty="0"/>
              <a:t>in vitro </a:t>
            </a:r>
            <a:r>
              <a:rPr lang="en-US" dirty="0" err="1"/>
              <a:t>aktivan</a:t>
            </a:r>
            <a:r>
              <a:rPr lang="en-US" dirty="0"/>
              <a:t> modulator</a:t>
            </a:r>
          </a:p>
        </p:txBody>
      </p:sp>
    </p:spTree>
    <p:extLst>
      <p:ext uri="{BB962C8B-B14F-4D97-AF65-F5344CB8AC3E}">
        <p14:creationId xmlns:p14="http://schemas.microsoft.com/office/powerpoint/2010/main" val="38159691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BA0E220-C270-4FD9-B737-E85F5DCCBA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406" y="1552577"/>
            <a:ext cx="10515600" cy="35718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34C024C-A56A-4D12-98E0-E17ADDD37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406" y="247649"/>
            <a:ext cx="9601200" cy="1485900"/>
          </a:xfrm>
        </p:spPr>
        <p:txBody>
          <a:bodyPr/>
          <a:lstStyle/>
          <a:p>
            <a:r>
              <a:rPr lang="en-US" dirty="0" err="1"/>
              <a:t>Promjene</a:t>
            </a:r>
            <a:r>
              <a:rPr lang="en-US" dirty="0"/>
              <a:t> </a:t>
            </a:r>
            <a:r>
              <a:rPr lang="en-US" dirty="0" err="1"/>
              <a:t>pK</a:t>
            </a:r>
            <a:r>
              <a:rPr lang="en-US" baseline="-25000" dirty="0" err="1"/>
              <a:t>a</a:t>
            </a:r>
            <a:r>
              <a:rPr lang="en-US" dirty="0"/>
              <a:t> </a:t>
            </a:r>
            <a:r>
              <a:rPr lang="en-US" dirty="0" err="1"/>
              <a:t>pomažu</a:t>
            </a:r>
            <a:r>
              <a:rPr lang="en-US" dirty="0"/>
              <a:t> </a:t>
            </a:r>
            <a:r>
              <a:rPr lang="en-US" dirty="0" err="1"/>
              <a:t>identifikaciji</a:t>
            </a:r>
            <a:r>
              <a:rPr lang="en-US" dirty="0"/>
              <a:t> alosteričkih </a:t>
            </a:r>
            <a:r>
              <a:rPr lang="en-US" dirty="0" err="1"/>
              <a:t>mreža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FC593-2719-4D11-B66D-7F03916E3C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9403" y="5035137"/>
            <a:ext cx="9601200" cy="1806039"/>
          </a:xfrm>
        </p:spPr>
        <p:txBody>
          <a:bodyPr/>
          <a:lstStyle/>
          <a:p>
            <a:r>
              <a:rPr lang="en-US" dirty="0" err="1"/>
              <a:t>Razlike</a:t>
            </a:r>
            <a:r>
              <a:rPr lang="en-US" dirty="0"/>
              <a:t> u </a:t>
            </a:r>
            <a:r>
              <a:rPr lang="en-US" dirty="0" err="1"/>
              <a:t>prosječnim</a:t>
            </a:r>
            <a:r>
              <a:rPr lang="en-US" dirty="0"/>
              <a:t> </a:t>
            </a:r>
            <a:r>
              <a:rPr lang="en-US" dirty="0" err="1"/>
              <a:t>vrijednostim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fluktuacijama</a:t>
            </a:r>
            <a:r>
              <a:rPr lang="en-US" dirty="0"/>
              <a:t> </a:t>
            </a:r>
            <a:r>
              <a:rPr lang="en-US" dirty="0" err="1"/>
              <a:t>pK</a:t>
            </a:r>
            <a:r>
              <a:rPr lang="en-US" baseline="-25000" dirty="0" err="1"/>
              <a:t>a</a:t>
            </a:r>
            <a:r>
              <a:rPr lang="en-US" dirty="0"/>
              <a:t> </a:t>
            </a:r>
            <a:r>
              <a:rPr lang="en-US" dirty="0" err="1"/>
              <a:t>ukazuju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promjenu</a:t>
            </a:r>
            <a:r>
              <a:rPr lang="en-US" dirty="0"/>
              <a:t> </a:t>
            </a:r>
            <a:r>
              <a:rPr lang="en-US" dirty="0" err="1"/>
              <a:t>interakcija</a:t>
            </a:r>
            <a:r>
              <a:rPr lang="en-US" dirty="0"/>
              <a:t> </a:t>
            </a:r>
            <a:r>
              <a:rPr lang="en-US" dirty="0" err="1"/>
              <a:t>uslijed</a:t>
            </a:r>
            <a:r>
              <a:rPr lang="en-US" dirty="0"/>
              <a:t> </a:t>
            </a:r>
            <a:r>
              <a:rPr lang="en-US" dirty="0" err="1"/>
              <a:t>vezanja</a:t>
            </a:r>
            <a:r>
              <a:rPr lang="en-US" dirty="0"/>
              <a:t> </a:t>
            </a:r>
            <a:r>
              <a:rPr lang="en-US" dirty="0" err="1"/>
              <a:t>fenilalanina</a:t>
            </a:r>
            <a:endParaRPr lang="en-US" dirty="0"/>
          </a:p>
          <a:p>
            <a:r>
              <a:rPr lang="en-US" dirty="0" err="1"/>
              <a:t>Interakcija</a:t>
            </a:r>
            <a:r>
              <a:rPr lang="en-US" dirty="0"/>
              <a:t> E176 </a:t>
            </a:r>
            <a:r>
              <a:rPr lang="en-US" dirty="0" err="1"/>
              <a:t>eksperimentalno</a:t>
            </a:r>
            <a:r>
              <a:rPr lang="en-US" dirty="0"/>
              <a:t> </a:t>
            </a:r>
            <a:r>
              <a:rPr lang="en-US" dirty="0" err="1"/>
              <a:t>potvrđena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važna</a:t>
            </a:r>
            <a:r>
              <a:rPr lang="en-US" dirty="0"/>
              <a:t> za alosterički </a:t>
            </a:r>
            <a:r>
              <a:rPr lang="en-US" dirty="0" err="1"/>
              <a:t>odgovor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4527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509211B-08B4-49F6-9420-62B5E2529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dirty="0" err="1"/>
              <a:t>strojnog</a:t>
            </a:r>
            <a:r>
              <a:rPr lang="en-US" dirty="0"/>
              <a:t> </a:t>
            </a:r>
            <a:r>
              <a:rPr lang="en-US" dirty="0" err="1"/>
              <a:t>učenja</a:t>
            </a:r>
            <a:r>
              <a:rPr lang="en-US" dirty="0"/>
              <a:t> u </a:t>
            </a:r>
            <a:r>
              <a:rPr lang="en-US" dirty="0" err="1"/>
              <a:t>istraživanju</a:t>
            </a:r>
            <a:r>
              <a:rPr lang="en-US" dirty="0"/>
              <a:t> alosterije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19496607-EE78-4DB3-B967-114F976295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6241" y="2171700"/>
            <a:ext cx="4569759" cy="4276165"/>
          </a:xfrm>
        </p:spPr>
        <p:txBody>
          <a:bodyPr/>
          <a:lstStyle/>
          <a:p>
            <a:endParaRPr lang="en-US" dirty="0"/>
          </a:p>
          <a:p>
            <a:r>
              <a:rPr lang="en-US" dirty="0" err="1"/>
              <a:t>Kod</a:t>
            </a:r>
            <a:r>
              <a:rPr lang="en-US" dirty="0"/>
              <a:t> PDZ2 </a:t>
            </a:r>
            <a:r>
              <a:rPr lang="en-US" dirty="0" err="1"/>
              <a:t>domene</a:t>
            </a:r>
            <a:r>
              <a:rPr lang="en-US" dirty="0"/>
              <a:t> ne </a:t>
            </a:r>
            <a:r>
              <a:rPr lang="en-US" dirty="0" err="1"/>
              <a:t>vidi</a:t>
            </a:r>
            <a:r>
              <a:rPr lang="en-US" dirty="0"/>
              <a:t> se </a:t>
            </a:r>
            <a:r>
              <a:rPr lang="en-US" dirty="0" err="1"/>
              <a:t>razlika</a:t>
            </a:r>
            <a:r>
              <a:rPr lang="en-US" dirty="0"/>
              <a:t> </a:t>
            </a:r>
            <a:r>
              <a:rPr lang="en-US" dirty="0" err="1"/>
              <a:t>između</a:t>
            </a:r>
            <a:r>
              <a:rPr lang="en-US" dirty="0"/>
              <a:t> </a:t>
            </a:r>
            <a:r>
              <a:rPr lang="en-US" dirty="0" err="1"/>
              <a:t>kristalnih</a:t>
            </a:r>
            <a:r>
              <a:rPr lang="en-US" dirty="0"/>
              <a:t> </a:t>
            </a:r>
            <a:r>
              <a:rPr lang="en-US" dirty="0" err="1"/>
              <a:t>struktura</a:t>
            </a:r>
            <a:r>
              <a:rPr lang="en-US" dirty="0"/>
              <a:t> apo-</a:t>
            </a:r>
            <a:r>
              <a:rPr lang="en-US" dirty="0" err="1"/>
              <a:t>proteina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kompleksa</a:t>
            </a:r>
            <a:r>
              <a:rPr lang="en-US" dirty="0"/>
              <a:t> s peptidome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Udaljenosti</a:t>
            </a:r>
            <a:r>
              <a:rPr lang="en-US" dirty="0"/>
              <a:t> </a:t>
            </a:r>
            <a:r>
              <a:rPr lang="en-US" dirty="0" err="1"/>
              <a:t>parova</a:t>
            </a:r>
            <a:r>
              <a:rPr lang="en-US" dirty="0"/>
              <a:t> </a:t>
            </a:r>
            <a:r>
              <a:rPr lang="en-US" dirty="0" err="1"/>
              <a:t>atoma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MD simulacija </a:t>
            </a:r>
            <a:r>
              <a:rPr lang="en-US" dirty="0" err="1"/>
              <a:t>korištene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značajke</a:t>
            </a:r>
            <a:r>
              <a:rPr lang="en-US" dirty="0"/>
              <a:t> za </a:t>
            </a:r>
            <a:r>
              <a:rPr lang="en-US" dirty="0" err="1"/>
              <a:t>treniranje</a:t>
            </a:r>
            <a:r>
              <a:rPr lang="en-US" dirty="0"/>
              <a:t> </a:t>
            </a:r>
            <a:r>
              <a:rPr lang="en-US" dirty="0" err="1"/>
              <a:t>modela</a:t>
            </a:r>
            <a:r>
              <a:rPr lang="en-US" dirty="0"/>
              <a:t> </a:t>
            </a:r>
            <a:r>
              <a:rPr lang="en-US" dirty="0" err="1"/>
              <a:t>strojnog</a:t>
            </a:r>
            <a:r>
              <a:rPr lang="en-US" dirty="0"/>
              <a:t> </a:t>
            </a:r>
            <a:r>
              <a:rPr lang="en-US" dirty="0" err="1"/>
              <a:t>učenja</a:t>
            </a:r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B3D1A61-543F-4F03-B896-8C2404162A8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431915" y="1849194"/>
            <a:ext cx="5760085" cy="4141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3806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DA8A3-ED7F-4898-AC7B-6870D76AA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dirty="0" err="1"/>
              <a:t>strojnog</a:t>
            </a:r>
            <a:r>
              <a:rPr lang="en-US" dirty="0"/>
              <a:t> </a:t>
            </a:r>
            <a:r>
              <a:rPr lang="en-US" dirty="0" err="1"/>
              <a:t>učenja</a:t>
            </a:r>
            <a:r>
              <a:rPr lang="en-US" dirty="0"/>
              <a:t> u </a:t>
            </a:r>
            <a:r>
              <a:rPr lang="en-US" dirty="0" err="1"/>
              <a:t>istraživanju</a:t>
            </a:r>
            <a:r>
              <a:rPr lang="en-US" dirty="0"/>
              <a:t> alosterije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8E4507-61DD-4CA8-AF3C-A95BFE3568B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/>
              <a:t>Drugi</a:t>
            </a:r>
            <a:r>
              <a:rPr lang="en-US" dirty="0"/>
              <a:t> </a:t>
            </a:r>
            <a:r>
              <a:rPr lang="en-US" dirty="0" err="1"/>
              <a:t>pristup</a:t>
            </a:r>
            <a:r>
              <a:rPr lang="en-US" dirty="0"/>
              <a:t> – </a:t>
            </a:r>
            <a:r>
              <a:rPr lang="en-US" dirty="0" err="1"/>
              <a:t>enkoder-dekoder</a:t>
            </a:r>
            <a:r>
              <a:rPr lang="en-US" dirty="0"/>
              <a:t> </a:t>
            </a:r>
            <a:r>
              <a:rPr lang="en-US" dirty="0" err="1"/>
              <a:t>neuralna</a:t>
            </a:r>
            <a:r>
              <a:rPr lang="en-US" dirty="0"/>
              <a:t> </a:t>
            </a:r>
            <a:r>
              <a:rPr lang="en-US" dirty="0" err="1"/>
              <a:t>mreža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BC655A-9A7A-4A83-8DF9-D2FB8A8A0F3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302257" y="2224179"/>
            <a:ext cx="4136923" cy="394802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6CC1379-F258-4D38-90DD-FF373FFA6F0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690723" y="3489683"/>
            <a:ext cx="4894621" cy="2682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8780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EACBE3-B644-4B1C-ACD8-4C8B8938E9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Literatura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A9E2BD-D598-4355-8A36-0DA727AB84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8700" y="1512795"/>
            <a:ext cx="9601200" cy="3581400"/>
          </a:xfrm>
        </p:spPr>
        <p:txBody>
          <a:bodyPr>
            <a:noAutofit/>
          </a:bodyPr>
          <a:lstStyle/>
          <a:p>
            <a:r>
              <a:rPr lang="en-US" sz="800" dirty="0"/>
              <a:t>1.	Greener, J. G. &amp; Sternberg, M. J. Structure-based prediction of protein </a:t>
            </a:r>
            <a:r>
              <a:rPr lang="en-US" sz="800" dirty="0" err="1"/>
              <a:t>allostery</a:t>
            </a:r>
            <a:r>
              <a:rPr lang="en-US" sz="800" dirty="0"/>
              <a:t>. </a:t>
            </a:r>
            <a:r>
              <a:rPr lang="en-US" sz="800" dirty="0" err="1"/>
              <a:t>Curr</a:t>
            </a:r>
            <a:r>
              <a:rPr lang="en-US" sz="800" dirty="0"/>
              <a:t>. </a:t>
            </a:r>
            <a:r>
              <a:rPr lang="en-US" sz="800" dirty="0" err="1"/>
              <a:t>Opin</a:t>
            </a:r>
            <a:r>
              <a:rPr lang="en-US" sz="800" dirty="0"/>
              <a:t>. Struct. Biol. 50, 1–8 (2018).</a:t>
            </a:r>
          </a:p>
          <a:p>
            <a:r>
              <a:rPr lang="en-US" sz="800" dirty="0"/>
              <a:t>2.	</a:t>
            </a:r>
            <a:r>
              <a:rPr lang="en-US" sz="800" dirty="0" err="1"/>
              <a:t>Selzentry</a:t>
            </a:r>
            <a:r>
              <a:rPr lang="en-US" sz="800" dirty="0"/>
              <a:t> (maraviroc) dosing, indications, interactions, adverse effects, and more. https://reference.medscape.com/drug/selzentry-maraviroc-342638.</a:t>
            </a:r>
          </a:p>
          <a:p>
            <a:r>
              <a:rPr lang="en-US" sz="800" dirty="0"/>
              <a:t>3.	</a:t>
            </a:r>
            <a:r>
              <a:rPr lang="en-US" sz="800" dirty="0" err="1"/>
              <a:t>Sensipar</a:t>
            </a:r>
            <a:r>
              <a:rPr lang="en-US" sz="800" dirty="0"/>
              <a:t> (cinacalcet) dosing, indications, interactions, adverse effects, and more. https://reference.medscape.com/drug/sensipar-cinacalcet-342879.</a:t>
            </a:r>
          </a:p>
          <a:p>
            <a:r>
              <a:rPr lang="en-US" sz="800" dirty="0"/>
              <a:t>4.	Amaro, R. E. Toward Understanding “the Ways” of Allosteric Drugs. ACS Cent. Sci. 3, 925–926 (2017).</a:t>
            </a:r>
          </a:p>
          <a:p>
            <a:r>
              <a:rPr lang="en-US" sz="800" dirty="0"/>
              <a:t>5.	</a:t>
            </a:r>
            <a:r>
              <a:rPr lang="en-US" sz="800" dirty="0" err="1"/>
              <a:t>Hertig</a:t>
            </a:r>
            <a:r>
              <a:rPr lang="en-US" sz="800" dirty="0"/>
              <a:t>, S., </a:t>
            </a:r>
            <a:r>
              <a:rPr lang="en-US" sz="800" dirty="0" err="1"/>
              <a:t>Latorraca</a:t>
            </a:r>
            <a:r>
              <a:rPr lang="en-US" sz="800" dirty="0"/>
              <a:t>, N. R. &amp; </a:t>
            </a:r>
            <a:r>
              <a:rPr lang="en-US" sz="800" dirty="0" err="1"/>
              <a:t>Dror</a:t>
            </a:r>
            <a:r>
              <a:rPr lang="en-US" sz="800" dirty="0"/>
              <a:t>, R. O. Revealing Atomic-Level Mechanisms of Protein </a:t>
            </a:r>
            <a:r>
              <a:rPr lang="en-US" sz="800" dirty="0" err="1"/>
              <a:t>Allostery</a:t>
            </a:r>
            <a:r>
              <a:rPr lang="en-US" sz="800" dirty="0"/>
              <a:t> with Molecular Dynamics Simulations. PLOS </a:t>
            </a:r>
            <a:r>
              <a:rPr lang="en-US" sz="800" dirty="0" err="1"/>
              <a:t>Comput</a:t>
            </a:r>
            <a:r>
              <a:rPr lang="en-US" sz="800" dirty="0"/>
              <a:t>. Biol. 12, e1004746 (2016).</a:t>
            </a:r>
          </a:p>
          <a:p>
            <a:r>
              <a:rPr lang="en-US" sz="800" dirty="0"/>
              <a:t>6.	Liu, J. &amp; </a:t>
            </a:r>
            <a:r>
              <a:rPr lang="en-US" sz="800" dirty="0" err="1"/>
              <a:t>Nussinov</a:t>
            </a:r>
            <a:r>
              <a:rPr lang="en-US" sz="800" dirty="0"/>
              <a:t>, R. </a:t>
            </a:r>
            <a:r>
              <a:rPr lang="en-US" sz="800" dirty="0" err="1"/>
              <a:t>Allostery</a:t>
            </a:r>
            <a:r>
              <a:rPr lang="en-US" sz="800" dirty="0"/>
              <a:t>: An Overview of Its History, Concepts, Methods, and Applications. PLOS </a:t>
            </a:r>
            <a:r>
              <a:rPr lang="en-US" sz="800" dirty="0" err="1"/>
              <a:t>Comput</a:t>
            </a:r>
            <a:r>
              <a:rPr lang="en-US" sz="800" dirty="0"/>
              <a:t>. Biol. 12, e1004966 (2016).</a:t>
            </a:r>
          </a:p>
          <a:p>
            <a:r>
              <a:rPr lang="en-US" sz="800" dirty="0"/>
              <a:t>7.	Ribeiro, A. A. S. T. &amp; Ortiz, V. A Chemical Perspective on </a:t>
            </a:r>
            <a:r>
              <a:rPr lang="en-US" sz="800" dirty="0" err="1"/>
              <a:t>Allostery</a:t>
            </a:r>
            <a:r>
              <a:rPr lang="en-US" sz="800" dirty="0"/>
              <a:t>. Chem. Rev. 116, 6488–6502 (2016).</a:t>
            </a:r>
          </a:p>
          <a:p>
            <a:r>
              <a:rPr lang="en-US" sz="800" dirty="0"/>
              <a:t>8.	Tsai, C.-J. &amp; </a:t>
            </a:r>
            <a:r>
              <a:rPr lang="en-US" sz="800" dirty="0" err="1"/>
              <a:t>Nussinov</a:t>
            </a:r>
            <a:r>
              <a:rPr lang="en-US" sz="800" dirty="0"/>
              <a:t>, R. A Unified View of “How </a:t>
            </a:r>
            <a:r>
              <a:rPr lang="en-US" sz="800" dirty="0" err="1"/>
              <a:t>Allostery</a:t>
            </a:r>
            <a:r>
              <a:rPr lang="en-US" sz="800" dirty="0"/>
              <a:t> Works”. PLOS </a:t>
            </a:r>
            <a:r>
              <a:rPr lang="en-US" sz="800" dirty="0" err="1"/>
              <a:t>Comput</a:t>
            </a:r>
            <a:r>
              <a:rPr lang="en-US" sz="800" dirty="0"/>
              <a:t>. Biol. 10, e1003394 (2014).</a:t>
            </a:r>
          </a:p>
          <a:p>
            <a:r>
              <a:rPr lang="en-US" sz="800" dirty="0"/>
              <a:t>9.	Laine, E. et al. Use of </a:t>
            </a:r>
            <a:r>
              <a:rPr lang="en-US" sz="800" dirty="0" err="1"/>
              <a:t>allostery</a:t>
            </a:r>
            <a:r>
              <a:rPr lang="en-US" sz="800" dirty="0"/>
              <a:t> to identify inhibitors of calmodulin-induced activation of Bacillus anthracis edema factor. Proc. Natl. Acad. Sci. 107, 11277–11282 (2010).</a:t>
            </a:r>
          </a:p>
          <a:p>
            <a:r>
              <a:rPr lang="en-US" sz="800" dirty="0"/>
              <a:t>10.	</a:t>
            </a:r>
            <a:r>
              <a:rPr lang="en-US" sz="800" dirty="0" err="1"/>
              <a:t>Skjaerven</a:t>
            </a:r>
            <a:r>
              <a:rPr lang="en-US" sz="800" dirty="0"/>
              <a:t>, L., </a:t>
            </a:r>
            <a:r>
              <a:rPr lang="en-US" sz="800" dirty="0" err="1"/>
              <a:t>Hollup</a:t>
            </a:r>
            <a:r>
              <a:rPr lang="en-US" sz="800" dirty="0"/>
              <a:t>, S. M. &amp; Reuter, N. Normal mode analysis for proteins. J. Mol. Struct. THEOCHEM 898, 42–48 (2009).</a:t>
            </a:r>
          </a:p>
          <a:p>
            <a:r>
              <a:rPr lang="en-US" sz="800" dirty="0"/>
              <a:t>11.	Huang, W. et al. </a:t>
            </a:r>
            <a:r>
              <a:rPr lang="en-US" sz="800" dirty="0" err="1"/>
              <a:t>ASBench</a:t>
            </a:r>
            <a:r>
              <a:rPr lang="en-US" sz="800" dirty="0"/>
              <a:t>: benchmarking sets for allosteric discovery. </a:t>
            </a:r>
            <a:r>
              <a:rPr lang="en-US" sz="800" dirty="0" err="1"/>
              <a:t>Bioinforma</a:t>
            </a:r>
            <a:r>
              <a:rPr lang="en-US" sz="800" dirty="0"/>
              <a:t>. </a:t>
            </a:r>
            <a:r>
              <a:rPr lang="en-US" sz="800" dirty="0" err="1"/>
              <a:t>Oxf</a:t>
            </a:r>
            <a:r>
              <a:rPr lang="en-US" sz="800" dirty="0"/>
              <a:t>. Engl. 31, 2598–2600 (2015).</a:t>
            </a:r>
          </a:p>
          <a:p>
            <a:r>
              <a:rPr lang="en-US" sz="800" dirty="0"/>
              <a:t>12.	Le </a:t>
            </a:r>
            <a:r>
              <a:rPr lang="en-US" sz="800" dirty="0" err="1"/>
              <a:t>Guilloux</a:t>
            </a:r>
            <a:r>
              <a:rPr lang="en-US" sz="800" dirty="0"/>
              <a:t>, V., </a:t>
            </a:r>
            <a:r>
              <a:rPr lang="en-US" sz="800" dirty="0" err="1"/>
              <a:t>Schmidtke</a:t>
            </a:r>
            <a:r>
              <a:rPr lang="en-US" sz="800" dirty="0"/>
              <a:t>, P. &amp; </a:t>
            </a:r>
            <a:r>
              <a:rPr lang="en-US" sz="800" dirty="0" err="1"/>
              <a:t>Tuffery</a:t>
            </a:r>
            <a:r>
              <a:rPr lang="en-US" sz="800" dirty="0"/>
              <a:t>, P. </a:t>
            </a:r>
            <a:r>
              <a:rPr lang="en-US" sz="800" dirty="0" err="1"/>
              <a:t>Fpocket</a:t>
            </a:r>
            <a:r>
              <a:rPr lang="en-US" sz="800" dirty="0"/>
              <a:t>: An open source platform for ligand pocket detection. BMC Bioinformatics 10, 168 (2009).</a:t>
            </a:r>
          </a:p>
          <a:p>
            <a:r>
              <a:rPr lang="en-US" sz="800" dirty="0"/>
              <a:t>13.	</a:t>
            </a:r>
            <a:r>
              <a:rPr lang="en-US" sz="800" dirty="0" err="1"/>
              <a:t>Joachims</a:t>
            </a:r>
            <a:r>
              <a:rPr lang="en-US" sz="800" dirty="0"/>
              <a:t>, T. Making large-Scale SVM Learning Practical. in Advances in Kernel Methods - Support Vector Learning (eds. </a:t>
            </a:r>
            <a:r>
              <a:rPr lang="en-US" sz="800" dirty="0" err="1"/>
              <a:t>Schölkopf</a:t>
            </a:r>
            <a:r>
              <a:rPr lang="en-US" sz="800" dirty="0"/>
              <a:t>, B., Burges, C. &amp; </a:t>
            </a:r>
            <a:r>
              <a:rPr lang="en-US" sz="800" dirty="0" err="1"/>
              <a:t>Smola</a:t>
            </a:r>
            <a:r>
              <a:rPr lang="en-US" sz="800" dirty="0"/>
              <a:t>, A.) 169–184 (MIT Press, 1999).</a:t>
            </a:r>
          </a:p>
          <a:p>
            <a:r>
              <a:rPr lang="en-US" sz="800" dirty="0"/>
              <a:t>14.	Greener, J. G. &amp; Sternberg, M. J. E. </a:t>
            </a:r>
            <a:r>
              <a:rPr lang="en-US" sz="800" dirty="0" err="1"/>
              <a:t>AlloPred</a:t>
            </a:r>
            <a:r>
              <a:rPr lang="en-US" sz="800" dirty="0"/>
              <a:t>: prediction of allosteric pockets on proteins using normal mode perturbation analysis. BMC Bioinformatics 16, 335 (2015).</a:t>
            </a:r>
          </a:p>
          <a:p>
            <a:r>
              <a:rPr lang="en-US" sz="800" dirty="0"/>
              <a:t>15.	</a:t>
            </a:r>
            <a:r>
              <a:rPr lang="en-US" sz="800" dirty="0" err="1"/>
              <a:t>Abagyan</a:t>
            </a:r>
            <a:r>
              <a:rPr lang="en-US" sz="800" dirty="0"/>
              <a:t>, R. &amp; </a:t>
            </a:r>
            <a:r>
              <a:rPr lang="en-US" sz="800" dirty="0" err="1"/>
              <a:t>Kufareva</a:t>
            </a:r>
            <a:r>
              <a:rPr lang="en-US" sz="800" dirty="0"/>
              <a:t>, I. The flexible </a:t>
            </a:r>
            <a:r>
              <a:rPr lang="en-US" sz="800" dirty="0" err="1"/>
              <a:t>pocketome</a:t>
            </a:r>
            <a:r>
              <a:rPr lang="en-US" sz="800" dirty="0"/>
              <a:t> engine for structural </a:t>
            </a:r>
            <a:r>
              <a:rPr lang="en-US" sz="800" dirty="0" err="1"/>
              <a:t>chemogenomics</a:t>
            </a:r>
            <a:r>
              <a:rPr lang="en-US" sz="800" dirty="0"/>
              <a:t>. Methods Mol. Biol. Clifton NJ 575, 249–279 (2009).</a:t>
            </a:r>
          </a:p>
          <a:p>
            <a:r>
              <a:rPr lang="en-US" sz="800" dirty="0"/>
              <a:t>16.	Olsson, M. H. M., </a:t>
            </a:r>
            <a:r>
              <a:rPr lang="en-US" sz="800" dirty="0" err="1"/>
              <a:t>Søndergaard</a:t>
            </a:r>
            <a:r>
              <a:rPr lang="en-US" sz="800" dirty="0"/>
              <a:t>, C. R., </a:t>
            </a:r>
            <a:r>
              <a:rPr lang="en-US" sz="800" dirty="0" err="1"/>
              <a:t>Rostkowski</a:t>
            </a:r>
            <a:r>
              <a:rPr lang="en-US" sz="800" dirty="0"/>
              <a:t>, M. &amp; Jensen, J. H. PROPKA3: Consistent Treatment of Internal and Surface Residues in Empirical </a:t>
            </a:r>
            <a:r>
              <a:rPr lang="en-US" sz="800" dirty="0" err="1"/>
              <a:t>pKa</a:t>
            </a:r>
            <a:r>
              <a:rPr lang="en-US" sz="800" dirty="0"/>
              <a:t> Predictions. J. Chem. Theory </a:t>
            </a:r>
            <a:r>
              <a:rPr lang="en-US" sz="800" dirty="0" err="1"/>
              <a:t>Comput</a:t>
            </a:r>
            <a:r>
              <a:rPr lang="en-US" sz="800" dirty="0"/>
              <a:t>. 7, 525–537 (2011).</a:t>
            </a:r>
          </a:p>
          <a:p>
            <a:r>
              <a:rPr lang="en-US" sz="800" dirty="0"/>
              <a:t>17.	Lang, E. J. M., </a:t>
            </a:r>
            <a:r>
              <a:rPr lang="en-US" sz="800" dirty="0" err="1"/>
              <a:t>Heyes</a:t>
            </a:r>
            <a:r>
              <a:rPr lang="en-US" sz="800" dirty="0"/>
              <a:t>, L. C., Jameson, G. B. &amp; Parker, E. J. Calculated p K a Variations Expose Dynamic Allosteric Communication Networks. J. Am. Chem. Soc. 138, 2036–2045 (2016).</a:t>
            </a:r>
          </a:p>
          <a:p>
            <a:r>
              <a:rPr lang="en-US" sz="800" dirty="0"/>
              <a:t>18.	Zhou, H., Dong, Z. &amp; Tao, P. Recognition of protein allosteric states and residues: Machine learning approaches. J. </a:t>
            </a:r>
            <a:r>
              <a:rPr lang="en-US" sz="800" dirty="0" err="1"/>
              <a:t>Comput</a:t>
            </a:r>
            <a:r>
              <a:rPr lang="en-US" sz="800" dirty="0"/>
              <a:t>. Chem. 39, 1481–1490 (2018).</a:t>
            </a:r>
          </a:p>
          <a:p>
            <a:r>
              <a:rPr lang="en-US" sz="800" dirty="0"/>
              <a:t>19.	Tsuchiya, Y., </a:t>
            </a:r>
            <a:r>
              <a:rPr lang="en-US" sz="800" dirty="0" err="1"/>
              <a:t>Taneishi</a:t>
            </a:r>
            <a:r>
              <a:rPr lang="en-US" sz="800" dirty="0"/>
              <a:t>, K. &amp; </a:t>
            </a:r>
            <a:r>
              <a:rPr lang="en-US" sz="800" dirty="0" err="1"/>
              <a:t>Yonezawa</a:t>
            </a:r>
            <a:r>
              <a:rPr lang="en-US" sz="800" dirty="0"/>
              <a:t>, Y. Autoencoder-Based Detection of Dynamic </a:t>
            </a:r>
            <a:r>
              <a:rPr lang="en-US" sz="800" dirty="0" err="1"/>
              <a:t>Allostery</a:t>
            </a:r>
            <a:r>
              <a:rPr lang="en-US" sz="800" dirty="0"/>
              <a:t> Triggered by Ligand Binding Based on Molecular Dynamics. J. Chem. Inf. Model. 59, 4043–4051 (2019).</a:t>
            </a:r>
          </a:p>
        </p:txBody>
      </p:sp>
    </p:spTree>
    <p:extLst>
      <p:ext uri="{BB962C8B-B14F-4D97-AF65-F5344CB8AC3E}">
        <p14:creationId xmlns:p14="http://schemas.microsoft.com/office/powerpoint/2010/main" val="4236542922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TM10001105[[fn=Crop]]</Template>
  <TotalTime>86</TotalTime>
  <Words>938</Words>
  <Application>Microsoft Office PowerPoint</Application>
  <PresentationFormat>Widescreen</PresentationFormat>
  <Paragraphs>69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Cambria Math</vt:lpstr>
      <vt:lpstr>Franklin Gothic Book</vt:lpstr>
      <vt:lpstr>Crop</vt:lpstr>
      <vt:lpstr>Računalne metode u istraživanju alosterije</vt:lpstr>
      <vt:lpstr>Definicija i objašnjenja alosterije</vt:lpstr>
      <vt:lpstr>Suvremeno viđenje alosterije</vt:lpstr>
      <vt:lpstr>Allopred web server</vt:lpstr>
      <vt:lpstr>Usmjerene simulacija molekulske dinamike</vt:lpstr>
      <vt:lpstr>Promjene pKa pomažu identifikaciji alosteričkih mreža</vt:lpstr>
      <vt:lpstr>Metode strojnog učenja u istraživanju alosterije</vt:lpstr>
      <vt:lpstr>Metode strojnog učenja u istraživanju alosterije</vt:lpstr>
      <vt:lpstr>Literatura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Zoe</dc:creator>
  <cp:lastModifiedBy>Zoe Jelić Matošević</cp:lastModifiedBy>
  <cp:revision>16</cp:revision>
  <dcterms:created xsi:type="dcterms:W3CDTF">2020-06-30T22:03:01Z</dcterms:created>
  <dcterms:modified xsi:type="dcterms:W3CDTF">2020-07-01T13:23:12Z</dcterms:modified>
</cp:coreProperties>
</file>